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image" Target="../media/image-10-6.png"/><Relationship Id="rId7" Type="http://schemas.openxmlformats.org/officeDocument/2006/relationships/image" Target="../media/image-10-7.png"/><Relationship Id="rId8" Type="http://schemas.openxmlformats.org/officeDocument/2006/relationships/image" Target="../media/image-10-8.png"/><Relationship Id="rId9" Type="http://schemas.openxmlformats.org/officeDocument/2006/relationships/image" Target="../media/image-10-9.png"/><Relationship Id="rId10" Type="http://schemas.openxmlformats.org/officeDocument/2006/relationships/image" Target="../media/image-10-10.png"/><Relationship Id="rId11" Type="http://schemas.openxmlformats.org/officeDocument/2006/relationships/image" Target="../media/image-10-11.png"/><Relationship Id="rId12" Type="http://schemas.openxmlformats.org/officeDocument/2006/relationships/image" Target="../media/image-10-12.png"/><Relationship Id="rId13" Type="http://schemas.openxmlformats.org/officeDocument/2006/relationships/image" Target="../media/image-10-13.png"/><Relationship Id="rId14" Type="http://schemas.openxmlformats.org/officeDocument/2006/relationships/image" Target="../media/image-10-14.png"/><Relationship Id="rId15" Type="http://schemas.openxmlformats.org/officeDocument/2006/relationships/image" Target="../media/image-10-15.png"/><Relationship Id="rId16" Type="http://schemas.openxmlformats.org/officeDocument/2006/relationships/image" Target="../media/image-10-16.pn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image" Target="../media/image-10-19.png"/><Relationship Id="rId20" Type="http://schemas.openxmlformats.org/officeDocument/2006/relationships/image" Target="../media/image-10-20.png"/><Relationship Id="rId21" Type="http://schemas.openxmlformats.org/officeDocument/2006/relationships/image" Target="../media/image-10-21.png"/><Relationship Id="rId22" Type="http://schemas.openxmlformats.org/officeDocument/2006/relationships/image" Target="../media/image-10-22.png"/><Relationship Id="rId23" Type="http://schemas.openxmlformats.org/officeDocument/2006/relationships/image" Target="../media/image-10-23.png"/><Relationship Id="rId24" Type="http://schemas.openxmlformats.org/officeDocument/2006/relationships/image" Target="../media/image-10-24.png"/><Relationship Id="rId25" Type="http://schemas.openxmlformats.org/officeDocument/2006/relationships/image" Target="../media/image-10-25.png"/><Relationship Id="rId26" Type="http://schemas.openxmlformats.org/officeDocument/2006/relationships/image" Target="../media/image-10-26.png"/><Relationship Id="rId27" Type="http://schemas.openxmlformats.org/officeDocument/2006/relationships/image" Target="../media/image-10-27.png"/><Relationship Id="rId28" Type="http://schemas.openxmlformats.org/officeDocument/2006/relationships/image" Target="../media/image-10-28.png"/><Relationship Id="rId29" Type="http://schemas.openxmlformats.org/officeDocument/2006/relationships/image" Target="../media/image-10-29.png"/><Relationship Id="rId30" Type="http://schemas.openxmlformats.org/officeDocument/2006/relationships/image" Target="../media/image-10-30.png"/><Relationship Id="rId31" Type="http://schemas.openxmlformats.org/officeDocument/2006/relationships/image" Target="../media/image-10-31.png"/><Relationship Id="rId32" Type="http://schemas.openxmlformats.org/officeDocument/2006/relationships/image" Target="../media/image-10-32.png"/><Relationship Id="rId33" Type="http://schemas.openxmlformats.org/officeDocument/2006/relationships/image" Target="../media/image-10-33.png"/><Relationship Id="rId34" Type="http://schemas.openxmlformats.org/officeDocument/2006/relationships/slideLayout" Target="../slideLayouts/slideLayout1.xml"/><Relationship Id="rId3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image" Target="../media/image-11-12.png"/><Relationship Id="rId13" Type="http://schemas.openxmlformats.org/officeDocument/2006/relationships/image" Target="../media/image-11-13.png"/><Relationship Id="rId14" Type="http://schemas.openxmlformats.org/officeDocument/2006/relationships/image" Target="../media/image-11-14.png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image" Target="../media/image-12-10.png"/><Relationship Id="rId11" Type="http://schemas.openxmlformats.org/officeDocument/2006/relationships/image" Target="../media/image-12-11.png"/><Relationship Id="rId12" Type="http://schemas.openxmlformats.org/officeDocument/2006/relationships/image" Target="../media/image-12-12.png"/><Relationship Id="rId13" Type="http://schemas.openxmlformats.org/officeDocument/2006/relationships/image" Target="../media/image-12-13.png"/><Relationship Id="rId14" Type="http://schemas.openxmlformats.org/officeDocument/2006/relationships/image" Target="../media/image-12-14.png"/><Relationship Id="rId15" Type="http://schemas.openxmlformats.org/officeDocument/2006/relationships/image" Target="../media/image-12-15.png"/><Relationship Id="rId16" Type="http://schemas.openxmlformats.org/officeDocument/2006/relationships/image" Target="../media/image-12-16.png"/><Relationship Id="rId17" Type="http://schemas.openxmlformats.org/officeDocument/2006/relationships/image" Target="../media/image-12-17.png"/><Relationship Id="rId18" Type="http://schemas.openxmlformats.org/officeDocument/2006/relationships/image" Target="../media/image-12-18.png"/><Relationship Id="rId19" Type="http://schemas.openxmlformats.org/officeDocument/2006/relationships/image" Target="../media/image-12-19.png"/><Relationship Id="rId20" Type="http://schemas.openxmlformats.org/officeDocument/2006/relationships/image" Target="../media/image-12-20.png"/><Relationship Id="rId21" Type="http://schemas.openxmlformats.org/officeDocument/2006/relationships/image" Target="../media/image-12-21.png"/><Relationship Id="rId22" Type="http://schemas.openxmlformats.org/officeDocument/2006/relationships/image" Target="../media/image-12-22.png"/><Relationship Id="rId23" Type="http://schemas.openxmlformats.org/officeDocument/2006/relationships/image" Target="../media/image-12-23.png"/><Relationship Id="rId24" Type="http://schemas.openxmlformats.org/officeDocument/2006/relationships/image" Target="../media/image-12-24.png"/><Relationship Id="rId25" Type="http://schemas.openxmlformats.org/officeDocument/2006/relationships/image" Target="../media/image-12-25.png"/><Relationship Id="rId26" Type="http://schemas.openxmlformats.org/officeDocument/2006/relationships/image" Target="../media/image-12-26.png"/><Relationship Id="rId27" Type="http://schemas.openxmlformats.org/officeDocument/2006/relationships/image" Target="../media/image-12-27.png"/><Relationship Id="rId28" Type="http://schemas.openxmlformats.org/officeDocument/2006/relationships/image" Target="../media/image-12-28.png"/><Relationship Id="rId29" Type="http://schemas.openxmlformats.org/officeDocument/2006/relationships/image" Target="../media/image-12-29.png"/><Relationship Id="rId30" Type="http://schemas.openxmlformats.org/officeDocument/2006/relationships/image" Target="../media/image-12-30.png"/><Relationship Id="rId31" Type="http://schemas.openxmlformats.org/officeDocument/2006/relationships/image" Target="../media/image-12-31.png"/><Relationship Id="rId32" Type="http://schemas.openxmlformats.org/officeDocument/2006/relationships/image" Target="../media/image-12-32.png"/><Relationship Id="rId33" Type="http://schemas.openxmlformats.org/officeDocument/2006/relationships/image" Target="../media/image-12-33.png"/><Relationship Id="rId34" Type="http://schemas.openxmlformats.org/officeDocument/2006/relationships/image" Target="../media/image-12-34.png"/><Relationship Id="rId35" Type="http://schemas.openxmlformats.org/officeDocument/2006/relationships/image" Target="../media/image-12-35.png"/><Relationship Id="rId36" Type="http://schemas.openxmlformats.org/officeDocument/2006/relationships/image" Target="../media/image-12-36.png"/><Relationship Id="rId37" Type="http://schemas.openxmlformats.org/officeDocument/2006/relationships/image" Target="../media/image-12-37.png"/><Relationship Id="rId38" Type="http://schemas.openxmlformats.org/officeDocument/2006/relationships/slideLayout" Target="../slideLayouts/slideLayout1.xml"/><Relationship Id="rId3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image" Target="../media/image-13-11.png"/><Relationship Id="rId12" Type="http://schemas.openxmlformats.org/officeDocument/2006/relationships/image" Target="../media/image-13-12.png"/><Relationship Id="rId13" Type="http://schemas.openxmlformats.org/officeDocument/2006/relationships/image" Target="../media/image-13-13.png"/><Relationship Id="rId14" Type="http://schemas.openxmlformats.org/officeDocument/2006/relationships/image" Target="../media/image-13-14.png"/><Relationship Id="rId15" Type="http://schemas.openxmlformats.org/officeDocument/2006/relationships/image" Target="../media/image-13-15.png"/><Relationship Id="rId16" Type="http://schemas.openxmlformats.org/officeDocument/2006/relationships/image" Target="../media/image-13-16.png"/><Relationship Id="rId17" Type="http://schemas.openxmlformats.org/officeDocument/2006/relationships/image" Target="../media/image-13-17.png"/><Relationship Id="rId18" Type="http://schemas.openxmlformats.org/officeDocument/2006/relationships/image" Target="../media/image-13-18.png"/><Relationship Id="rId19" Type="http://schemas.openxmlformats.org/officeDocument/2006/relationships/image" Target="../media/image-13-19.png"/><Relationship Id="rId20" Type="http://schemas.openxmlformats.org/officeDocument/2006/relationships/image" Target="../media/image-13-20.png"/><Relationship Id="rId21" Type="http://schemas.openxmlformats.org/officeDocument/2006/relationships/image" Target="../media/image-13-21.png"/><Relationship Id="rId22" Type="http://schemas.openxmlformats.org/officeDocument/2006/relationships/image" Target="../media/image-13-22.png"/><Relationship Id="rId23" Type="http://schemas.openxmlformats.org/officeDocument/2006/relationships/image" Target="../media/image-13-23.png"/><Relationship Id="rId24" Type="http://schemas.openxmlformats.org/officeDocument/2006/relationships/image" Target="../media/image-13-24.png"/><Relationship Id="rId25" Type="http://schemas.openxmlformats.org/officeDocument/2006/relationships/image" Target="../media/image-13-25.png"/><Relationship Id="rId26" Type="http://schemas.openxmlformats.org/officeDocument/2006/relationships/image" Target="../media/image-13-26.png"/><Relationship Id="rId27" Type="http://schemas.openxmlformats.org/officeDocument/2006/relationships/image" Target="../media/image-13-27.png"/><Relationship Id="rId28" Type="http://schemas.openxmlformats.org/officeDocument/2006/relationships/image" Target="../media/image-13-28.png"/><Relationship Id="rId29" Type="http://schemas.openxmlformats.org/officeDocument/2006/relationships/image" Target="../media/image-13-29.png"/><Relationship Id="rId30" Type="http://schemas.openxmlformats.org/officeDocument/2006/relationships/image" Target="../media/image-13-30.png"/><Relationship Id="rId31" Type="http://schemas.openxmlformats.org/officeDocument/2006/relationships/image" Target="../media/image-13-31.png"/><Relationship Id="rId32" Type="http://schemas.openxmlformats.org/officeDocument/2006/relationships/image" Target="../media/image-13-32.png"/><Relationship Id="rId33" Type="http://schemas.openxmlformats.org/officeDocument/2006/relationships/image" Target="../media/image-13-33.png"/><Relationship Id="rId34" Type="http://schemas.openxmlformats.org/officeDocument/2006/relationships/slideLayout" Target="../slideLayouts/slideLayout1.xml"/><Relationship Id="rId3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image" Target="../media/image-14-9.png"/><Relationship Id="rId10" Type="http://schemas.openxmlformats.org/officeDocument/2006/relationships/image" Target="../media/image-14-10.png"/><Relationship Id="rId11" Type="http://schemas.openxmlformats.org/officeDocument/2006/relationships/image" Target="../media/image-14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23" Type="http://schemas.openxmlformats.org/officeDocument/2006/relationships/hyperlink" Target="http://www.bradfordvts.co.uk/" TargetMode="External"/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image" Target="../media/image-15-11.png"/><Relationship Id="rId12" Type="http://schemas.openxmlformats.org/officeDocument/2006/relationships/image" Target="../media/image-15-12.png"/><Relationship Id="rId13" Type="http://schemas.openxmlformats.org/officeDocument/2006/relationships/image" Target="../media/image-15-13.png"/><Relationship Id="rId14" Type="http://schemas.openxmlformats.org/officeDocument/2006/relationships/image" Target="../media/image-15-14.png"/><Relationship Id="rId15" Type="http://schemas.openxmlformats.org/officeDocument/2006/relationships/image" Target="../media/image-15-15.png"/><Relationship Id="rId16" Type="http://schemas.openxmlformats.org/officeDocument/2006/relationships/image" Target="../media/image-15-16.png"/><Relationship Id="rId17" Type="http://schemas.openxmlformats.org/officeDocument/2006/relationships/image" Target="../media/image-15-17.png"/><Relationship Id="rId18" Type="http://schemas.openxmlformats.org/officeDocument/2006/relationships/image" Target="../media/image-15-18.png"/><Relationship Id="rId19" Type="http://schemas.openxmlformats.org/officeDocument/2006/relationships/image" Target="../media/image-15-19.png"/><Relationship Id="rId20" Type="http://schemas.openxmlformats.org/officeDocument/2006/relationships/image" Target="../media/image-15-20.png"/><Relationship Id="rId21" Type="http://schemas.openxmlformats.org/officeDocument/2006/relationships/image" Target="../media/image-15-21.png"/><Relationship Id="rId22" Type="http://schemas.openxmlformats.org/officeDocument/2006/relationships/image" Target="../media/image-15-22.png"/><Relationship Id="rId24" Type="http://schemas.openxmlformats.org/officeDocument/2006/relationships/slideLayout" Target="../slideLayouts/slideLayout1.xml"/><Relationship Id="rId25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slideLayout" Target="../slideLayouts/slideLayout1.xml"/><Relationship Id="rId3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pn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slideLayout" Target="../slideLayouts/slideLayout1.xml"/><Relationship Id="rId1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pn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pn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png"/><Relationship Id="rId16" Type="http://schemas.openxmlformats.org/officeDocument/2006/relationships/image" Target="../media/image-7-16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image" Target="../media/image-8-10.png"/><Relationship Id="rId11" Type="http://schemas.openxmlformats.org/officeDocument/2006/relationships/image" Target="../media/image-8-11.png"/><Relationship Id="rId12" Type="http://schemas.openxmlformats.org/officeDocument/2006/relationships/image" Target="../media/image-8-12.png"/><Relationship Id="rId13" Type="http://schemas.openxmlformats.org/officeDocument/2006/relationships/image" Target="../media/image-8-13.png"/><Relationship Id="rId14" Type="http://schemas.openxmlformats.org/officeDocument/2006/relationships/image" Target="../media/image-8-14.png"/><Relationship Id="rId15" Type="http://schemas.openxmlformats.org/officeDocument/2006/relationships/image" Target="../media/image-8-15.png"/><Relationship Id="rId16" Type="http://schemas.openxmlformats.org/officeDocument/2006/relationships/image" Target="../media/image-8-16.png"/><Relationship Id="rId17" Type="http://schemas.openxmlformats.org/officeDocument/2006/relationships/image" Target="../media/image-8-17.png"/><Relationship Id="rId18" Type="http://schemas.openxmlformats.org/officeDocument/2006/relationships/image" Target="../media/image-8-18.png"/><Relationship Id="rId19" Type="http://schemas.openxmlformats.org/officeDocument/2006/relationships/image" Target="../media/image-8-19.png"/><Relationship Id="rId20" Type="http://schemas.openxmlformats.org/officeDocument/2006/relationships/image" Target="../media/image-8-20.png"/><Relationship Id="rId21" Type="http://schemas.openxmlformats.org/officeDocument/2006/relationships/image" Target="../media/image-8-21.png"/><Relationship Id="rId22" Type="http://schemas.openxmlformats.org/officeDocument/2006/relationships/image" Target="../media/image-8-22.png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image" Target="../media/image-9-14.png"/><Relationship Id="rId15" Type="http://schemas.openxmlformats.org/officeDocument/2006/relationships/image" Target="../media/image-9-15.png"/><Relationship Id="rId16" Type="http://schemas.openxmlformats.org/officeDocument/2006/relationships/image" Target="../media/image-9-16.png"/><Relationship Id="rId17" Type="http://schemas.openxmlformats.org/officeDocument/2006/relationships/image" Target="../media/image-9-17.png"/><Relationship Id="rId18" Type="http://schemas.openxmlformats.org/officeDocument/2006/relationships/image" Target="../media/image-9-18.png"/><Relationship Id="rId19" Type="http://schemas.openxmlformats.org/officeDocument/2006/relationships/image" Target="../media/image-9-19.png"/><Relationship Id="rId20" Type="http://schemas.openxmlformats.org/officeDocument/2006/relationships/image" Target="../media/image-9-20.png"/><Relationship Id="rId21" Type="http://schemas.openxmlformats.org/officeDocument/2006/relationships/image" Target="../media/image-9-21.png"/><Relationship Id="rId22" Type="http://schemas.openxmlformats.org/officeDocument/2006/relationships/image" Target="../media/image-9-22.png"/><Relationship Id="rId23" Type="http://schemas.openxmlformats.org/officeDocument/2006/relationships/image" Target="../media/image-9-23.png"/><Relationship Id="rId24" Type="http://schemas.openxmlformats.org/officeDocument/2006/relationships/image" Target="../media/image-9-24.png"/><Relationship Id="rId25" Type="http://schemas.openxmlformats.org/officeDocument/2006/relationships/image" Target="../media/image-9-25.png"/><Relationship Id="rId26" Type="http://schemas.openxmlformats.org/officeDocument/2006/relationships/image" Target="../media/image-9-26.png"/><Relationship Id="rId27" Type="http://schemas.openxmlformats.org/officeDocument/2006/relationships/slideLayout" Target="../slideLayouts/slideLayout1.xml"/><Relationship Id="rId2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SK-1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743200"/>
            <a:ext cx="6286500" cy="594122"/>
          </a:xfrm>
          <a:prstGeom prst="rect">
            <a:avLst/>
          </a:prstGeom>
        </p:spPr>
      </p:pic>
      <p:pic>
        <p:nvPicPr>
          <p:cNvPr id="6" name="SK-1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623322"/>
            <a:ext cx="5657850" cy="651272"/>
          </a:xfrm>
          <a:prstGeom prst="rect">
            <a:avLst/>
          </a:prstGeom>
        </p:spPr>
      </p:pic>
      <p:pic>
        <p:nvPicPr>
          <p:cNvPr id="7" name="SK-1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9500" y="1333500"/>
            <a:ext cx="4191000" cy="4572000"/>
          </a:xfrm>
          <a:prstGeom prst="rect">
            <a:avLst/>
          </a:prstGeom>
        </p:spPr>
      </p:pic>
      <p:pic>
        <p:nvPicPr>
          <p:cNvPr id="8" name="SK-1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29500" y="1333500"/>
            <a:ext cx="4191000" cy="4572000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571500" y="180975"/>
            <a:ext cx="845439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150"/>
              </a:lnSpc>
              <a:buNone/>
            </a:pPr>
            <a:r>
              <a:rPr lang="en-US" sz="2100" b="1" spc="90" kern="0" dirty="0">
                <a:solidFill>
                  <a:srgbClr val="FFFFFF"/>
                </a:solidFill>
              </a:rPr>
              <a:t>BRADFORD VTS TEACHING DECK</a:t>
            </a:r>
            <a:endParaRPr lang="en-US" sz="2100" dirty="0"/>
          </a:p>
        </p:txBody>
      </p:sp>
      <p:sp>
        <p:nvSpPr>
          <p:cNvPr id="10" name="SK-1-text-9"/>
          <p:cNvSpPr/>
          <p:nvPr/>
        </p:nvSpPr>
        <p:spPr>
          <a:xfrm>
            <a:off x="571500" y="1333500"/>
            <a:ext cx="6286500" cy="12573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4950"/>
              </a:lnSpc>
              <a:buNone/>
            </a:pPr>
            <a:r>
              <a:rPr lang="en-US" sz="4500" b="1" dirty="0">
                <a:solidFill>
                  <a:srgbClr val="212529"/>
                </a:solidFill>
              </a:rPr>
              <a:t>Asthma and Wheeze</a:t>
            </a:r>
            <a:endParaRPr lang="en-US" sz="4500" dirty="0"/>
          </a:p>
          <a:p>
            <a:pPr indent="0" marL="0">
              <a:lnSpc>
                <a:spcPts val="4950"/>
              </a:lnSpc>
              <a:buNone/>
            </a:pPr>
            <a:r>
              <a:rPr lang="en-US" sz="4500" b="1" dirty="0">
                <a:solidFill>
                  <a:srgbClr val="212529"/>
                </a:solidFill>
              </a:rPr>
              <a:t>in Children</a:t>
            </a:r>
            <a:endParaRPr lang="en-US" sz="4500" dirty="0"/>
          </a:p>
        </p:txBody>
      </p:sp>
      <p:sp>
        <p:nvSpPr>
          <p:cNvPr id="11" name="SK-1-text-10"/>
          <p:cNvSpPr/>
          <p:nvPr/>
        </p:nvSpPr>
        <p:spPr>
          <a:xfrm>
            <a:off x="723900" y="2743200"/>
            <a:ext cx="6134100" cy="5941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05EB8"/>
                </a:solidFill>
              </a:rPr>
              <a:t>NICE NG245 (November 2024) Clinical Update</a:t>
            </a:r>
            <a:endParaRPr lang="en-US" sz="1800" dirty="0"/>
          </a:p>
          <a:p>
            <a:pPr indent="0" marL="0">
              <a:lnSpc>
                <a:spcPts val="2340"/>
              </a:lnSpc>
              <a:buNone/>
            </a:pPr>
            <a:r>
              <a:rPr lang="en-US" sz="1800" dirty="0">
                <a:solidFill>
                  <a:srgbClr val="005EB8"/>
                </a:solidFill>
              </a:rPr>
              <a:t>for GP Trainees (ST1-ST3)</a:t>
            </a:r>
            <a:endParaRPr lang="en-US" sz="1800" dirty="0"/>
          </a:p>
        </p:txBody>
      </p:sp>
      <p:sp>
        <p:nvSpPr>
          <p:cNvPr id="12" name="SK-1-text-11"/>
          <p:cNvSpPr/>
          <p:nvPr/>
        </p:nvSpPr>
        <p:spPr>
          <a:xfrm>
            <a:off x="571500" y="4708922"/>
            <a:ext cx="6362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www.bradfordvts.co.uk</a:t>
            </a:r>
            <a:endParaRPr lang="en-US" sz="1200" dirty="0"/>
          </a:p>
        </p:txBody>
      </p:sp>
      <p:sp>
        <p:nvSpPr>
          <p:cNvPr id="13" name="SK-1-text-12"/>
          <p:cNvSpPr/>
          <p:nvPr/>
        </p:nvSpPr>
        <p:spPr>
          <a:xfrm>
            <a:off x="571500" y="5013722"/>
            <a:ext cx="10927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Created July 2026 | Updated to NICE NG245 (Nov 2024)</a:t>
            </a:r>
            <a:endParaRPr lang="en-US" sz="1200" dirty="0"/>
          </a:p>
        </p:txBody>
      </p:sp>
      <p:sp>
        <p:nvSpPr>
          <p:cNvPr id="14" name="SK-1-text-13"/>
          <p:cNvSpPr/>
          <p:nvPr/>
        </p:nvSpPr>
        <p:spPr>
          <a:xfrm>
            <a:off x="723900" y="5775722"/>
            <a:ext cx="5353050" cy="34647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868E96"/>
                </a:solidFill>
              </a:rPr>
              <a:t>Disclaimer: This document is for educational purposes only. Always double check clinical advice and drug doses with the latest NICE NG245 and BNF guidance before patient care.</a:t>
            </a:r>
            <a:endParaRPr lang="en-US" sz="975" dirty="0"/>
          </a:p>
        </p:txBody>
      </p:sp>
      <p:sp>
        <p:nvSpPr>
          <p:cNvPr id="15" name="SK-1-text-14"/>
          <p:cNvSpPr/>
          <p:nvPr/>
        </p:nvSpPr>
        <p:spPr>
          <a:xfrm>
            <a:off x="7353300" y="6019800"/>
            <a:ext cx="42672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r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68E96"/>
                </a:solidFill>
              </a:rPr>
              <a:t>Optimising drug delivery with spacer technique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10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0046"/>
            <a:ext cx="5837486" cy="361950"/>
          </a:xfrm>
          <a:prstGeom prst="rect">
            <a:avLst/>
          </a:prstGeom>
        </p:spPr>
      </p:pic>
      <p:pic>
        <p:nvPicPr>
          <p:cNvPr id="6" name="SK-10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127671"/>
            <a:ext cx="238125" cy="190500"/>
          </a:xfrm>
          <a:prstGeom prst="rect">
            <a:avLst/>
          </a:prstGeom>
        </p:spPr>
      </p:pic>
      <p:pic>
        <p:nvPicPr>
          <p:cNvPr id="7" name="SK-10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32496"/>
            <a:ext cx="5837486" cy="2398514"/>
          </a:xfrm>
          <a:prstGeom prst="rect">
            <a:avLst/>
          </a:prstGeom>
        </p:spPr>
      </p:pic>
      <p:pic>
        <p:nvPicPr>
          <p:cNvPr id="8" name="SK-10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786384"/>
            <a:ext cx="202406" cy="163711"/>
          </a:xfrm>
          <a:prstGeom prst="rect">
            <a:avLst/>
          </a:prstGeom>
        </p:spPr>
      </p:pic>
      <p:pic>
        <p:nvPicPr>
          <p:cNvPr id="9" name="SK-10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065883"/>
            <a:ext cx="5608886" cy="731341"/>
          </a:xfrm>
          <a:prstGeom prst="rect">
            <a:avLst/>
          </a:prstGeom>
        </p:spPr>
      </p:pic>
      <p:pic>
        <p:nvPicPr>
          <p:cNvPr id="10" name="SK-10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550" y="2161133"/>
            <a:ext cx="190500" cy="152400"/>
          </a:xfrm>
          <a:prstGeom prst="rect">
            <a:avLst/>
          </a:prstGeom>
        </p:spPr>
      </p:pic>
      <p:pic>
        <p:nvPicPr>
          <p:cNvPr id="11" name="SK-10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0550" y="2431554"/>
            <a:ext cx="190500" cy="152400"/>
          </a:xfrm>
          <a:prstGeom prst="rect">
            <a:avLst/>
          </a:prstGeom>
        </p:spPr>
      </p:pic>
      <p:pic>
        <p:nvPicPr>
          <p:cNvPr id="12" name="SK-10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3254425"/>
            <a:ext cx="95250" cy="76200"/>
          </a:xfrm>
          <a:prstGeom prst="rect">
            <a:avLst/>
          </a:prstGeom>
        </p:spPr>
      </p:pic>
      <p:pic>
        <p:nvPicPr>
          <p:cNvPr id="13" name="SK-10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3524845"/>
            <a:ext cx="95250" cy="76200"/>
          </a:xfrm>
          <a:prstGeom prst="rect">
            <a:avLst/>
          </a:prstGeom>
        </p:spPr>
      </p:pic>
      <p:pic>
        <p:nvPicPr>
          <p:cNvPr id="14" name="SK-10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4173885"/>
            <a:ext cx="5837486" cy="2398514"/>
          </a:xfrm>
          <a:prstGeom prst="rect">
            <a:avLst/>
          </a:prstGeom>
        </p:spPr>
      </p:pic>
      <p:pic>
        <p:nvPicPr>
          <p:cNvPr id="15" name="SK-10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4327773"/>
            <a:ext cx="202406" cy="163711"/>
          </a:xfrm>
          <a:prstGeom prst="rect">
            <a:avLst/>
          </a:prstGeom>
        </p:spPr>
      </p:pic>
      <p:pic>
        <p:nvPicPr>
          <p:cNvPr id="16" name="SK-10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4683472"/>
            <a:ext cx="95250" cy="76200"/>
          </a:xfrm>
          <a:prstGeom prst="rect">
            <a:avLst/>
          </a:prstGeom>
        </p:spPr>
      </p:pic>
      <p:pic>
        <p:nvPicPr>
          <p:cNvPr id="17" name="SK-10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300" y="4953893"/>
            <a:ext cx="95250" cy="76200"/>
          </a:xfrm>
          <a:prstGeom prst="rect">
            <a:avLst/>
          </a:prstGeom>
        </p:spPr>
      </p:pic>
      <p:pic>
        <p:nvPicPr>
          <p:cNvPr id="18" name="SK-10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5300" y="5224314"/>
            <a:ext cx="95250" cy="76200"/>
          </a:xfrm>
          <a:prstGeom prst="rect">
            <a:avLst/>
          </a:prstGeom>
        </p:spPr>
      </p:pic>
      <p:pic>
        <p:nvPicPr>
          <p:cNvPr id="19" name="SK-10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04236" y="1080046"/>
            <a:ext cx="5306764" cy="361950"/>
          </a:xfrm>
          <a:prstGeom prst="rect">
            <a:avLst/>
          </a:prstGeom>
        </p:spPr>
      </p:pic>
      <p:pic>
        <p:nvPicPr>
          <p:cNvPr id="20" name="SK-10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04236" y="1127671"/>
            <a:ext cx="238125" cy="190500"/>
          </a:xfrm>
          <a:prstGeom prst="rect">
            <a:avLst/>
          </a:prstGeom>
        </p:spPr>
      </p:pic>
      <p:pic>
        <p:nvPicPr>
          <p:cNvPr id="21" name="SK-10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04236" y="1632496"/>
            <a:ext cx="5306764" cy="2232124"/>
          </a:xfrm>
          <a:prstGeom prst="rect">
            <a:avLst/>
          </a:prstGeom>
        </p:spPr>
      </p:pic>
      <p:pic>
        <p:nvPicPr>
          <p:cNvPr id="22" name="SK-10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18536" y="1746796"/>
            <a:ext cx="5078164" cy="381000"/>
          </a:xfrm>
          <a:prstGeom prst="rect">
            <a:avLst/>
          </a:prstGeom>
        </p:spPr>
      </p:pic>
      <p:pic>
        <p:nvPicPr>
          <p:cNvPr id="23" name="SK-10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18536" y="1822996"/>
            <a:ext cx="228600" cy="228600"/>
          </a:xfrm>
          <a:prstGeom prst="rect">
            <a:avLst/>
          </a:prstGeom>
        </p:spPr>
      </p:pic>
      <p:pic>
        <p:nvPicPr>
          <p:cNvPr id="24" name="SK-10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18536" y="2127796"/>
            <a:ext cx="5078164" cy="381000"/>
          </a:xfrm>
          <a:prstGeom prst="rect">
            <a:avLst/>
          </a:prstGeom>
        </p:spPr>
      </p:pic>
      <p:pic>
        <p:nvPicPr>
          <p:cNvPr id="25" name="SK-10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18536" y="2203996"/>
            <a:ext cx="228600" cy="228600"/>
          </a:xfrm>
          <a:prstGeom prst="rect">
            <a:avLst/>
          </a:prstGeom>
        </p:spPr>
      </p:pic>
      <p:pic>
        <p:nvPicPr>
          <p:cNvPr id="26" name="SK-10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618536" y="2584996"/>
            <a:ext cx="228600" cy="228600"/>
          </a:xfrm>
          <a:prstGeom prst="rect">
            <a:avLst/>
          </a:prstGeom>
        </p:spPr>
      </p:pic>
      <p:pic>
        <p:nvPicPr>
          <p:cNvPr id="27" name="SK-10-img-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618536" y="3042642"/>
            <a:ext cx="166688" cy="137220"/>
          </a:xfrm>
          <a:prstGeom prst="rect">
            <a:avLst/>
          </a:prstGeom>
        </p:spPr>
      </p:pic>
      <p:pic>
        <p:nvPicPr>
          <p:cNvPr id="28" name="SK-10-img-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504236" y="4007495"/>
            <a:ext cx="5306764" cy="1831330"/>
          </a:xfrm>
          <a:prstGeom prst="rect">
            <a:avLst/>
          </a:prstGeom>
        </p:spPr>
      </p:pic>
      <p:pic>
        <p:nvPicPr>
          <p:cNvPr id="29" name="SK-10-img-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618536" y="4169122"/>
            <a:ext cx="166688" cy="137220"/>
          </a:xfrm>
          <a:prstGeom prst="rect">
            <a:avLst/>
          </a:prstGeom>
        </p:spPr>
      </p:pic>
      <p:pic>
        <p:nvPicPr>
          <p:cNvPr id="30" name="SK-10-img-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618536" y="4398020"/>
            <a:ext cx="190500" cy="152400"/>
          </a:xfrm>
          <a:prstGeom prst="rect">
            <a:avLst/>
          </a:prstGeom>
        </p:spPr>
      </p:pic>
      <p:pic>
        <p:nvPicPr>
          <p:cNvPr id="31" name="SK-10-img-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618536" y="4668441"/>
            <a:ext cx="190500" cy="152400"/>
          </a:xfrm>
          <a:prstGeom prst="rect">
            <a:avLst/>
          </a:prstGeom>
        </p:spPr>
      </p:pic>
      <p:pic>
        <p:nvPicPr>
          <p:cNvPr id="32" name="SK-10-img-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618536" y="4938861"/>
            <a:ext cx="190500" cy="152400"/>
          </a:xfrm>
          <a:prstGeom prst="rect">
            <a:avLst/>
          </a:prstGeom>
        </p:spPr>
      </p:pic>
      <p:pic>
        <p:nvPicPr>
          <p:cNvPr id="33" name="SK-10-img-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504236" y="5981700"/>
            <a:ext cx="5306764" cy="590550"/>
          </a:xfrm>
          <a:prstGeom prst="rect">
            <a:avLst/>
          </a:prstGeom>
        </p:spPr>
      </p:pic>
      <p:sp>
        <p:nvSpPr>
          <p:cNvPr id="34" name="SK-10-text-33"/>
          <p:cNvSpPr/>
          <p:nvPr/>
        </p:nvSpPr>
        <p:spPr>
          <a:xfrm>
            <a:off x="571500" y="285750"/>
            <a:ext cx="5303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35" name="SK-10-text-34"/>
          <p:cNvSpPr/>
          <p:nvPr/>
        </p:nvSpPr>
        <p:spPr>
          <a:xfrm>
            <a:off x="571500" y="52387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Acute Management in Primary Care</a:t>
            </a:r>
            <a:endParaRPr lang="en-US" sz="2400" dirty="0"/>
          </a:p>
        </p:txBody>
      </p:sp>
      <p:sp>
        <p:nvSpPr>
          <p:cNvPr id="36" name="SK-10-text-35"/>
          <p:cNvSpPr/>
          <p:nvPr/>
        </p:nvSpPr>
        <p:spPr>
          <a:xfrm>
            <a:off x="714375" y="1080046"/>
            <a:ext cx="7620000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Initial Treatment (O₂ Sats ≥94%)</a:t>
            </a:r>
            <a:endParaRPr lang="en-US" sz="1500" dirty="0"/>
          </a:p>
        </p:txBody>
      </p:sp>
      <p:sp>
        <p:nvSpPr>
          <p:cNvPr id="37" name="SK-10-text-36"/>
          <p:cNvSpPr/>
          <p:nvPr/>
        </p:nvSpPr>
        <p:spPr>
          <a:xfrm>
            <a:off x="773906" y="1746796"/>
            <a:ext cx="5608886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Salbutamol via MDI + Spacer</a:t>
            </a:r>
            <a:endParaRPr lang="en-US" sz="1275" dirty="0"/>
          </a:p>
        </p:txBody>
      </p:sp>
      <p:sp>
        <p:nvSpPr>
          <p:cNvPr id="38" name="SK-10-text-37"/>
          <p:cNvSpPr/>
          <p:nvPr/>
        </p:nvSpPr>
        <p:spPr>
          <a:xfrm>
            <a:off x="876300" y="2161133"/>
            <a:ext cx="113157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Children 5-16 years: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600-1000 mcg (6-10 puffs of 100 mcg)</a:t>
            </a:r>
            <a:endParaRPr lang="en-US" sz="1200" dirty="0"/>
          </a:p>
        </p:txBody>
      </p:sp>
      <p:sp>
        <p:nvSpPr>
          <p:cNvPr id="39" name="SK-10-text-38"/>
          <p:cNvSpPr/>
          <p:nvPr/>
        </p:nvSpPr>
        <p:spPr>
          <a:xfrm>
            <a:off x="876300" y="2431554"/>
            <a:ext cx="780288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Children &lt;5 years: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2-10 puffs via spacer</a:t>
            </a:r>
            <a:endParaRPr lang="en-US" sz="1200" dirty="0"/>
          </a:p>
        </p:txBody>
      </p:sp>
      <p:sp>
        <p:nvSpPr>
          <p:cNvPr id="40" name="SK-10-textBg-39"/>
          <p:cNvSpPr/>
          <p:nvPr/>
        </p:nvSpPr>
        <p:spPr>
          <a:xfrm>
            <a:off x="495300" y="2921050"/>
            <a:ext cx="1104900" cy="209550"/>
          </a:xfrm>
          <a:prstGeom prst="roundRect">
            <a:avLst>
              <a:gd name="adj" fmla="val 50000"/>
            </a:avLst>
          </a:prstGeom>
          <a:solidFill>
            <a:srgbClr val="005EB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1" name="SK-10-text-40"/>
          <p:cNvSpPr/>
          <p:nvPr/>
        </p:nvSpPr>
        <p:spPr>
          <a:xfrm>
            <a:off x="571500" y="2921050"/>
            <a:ext cx="1773621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Technique Focus</a:t>
            </a:r>
            <a:endParaRPr lang="en-US" sz="900" dirty="0"/>
          </a:p>
        </p:txBody>
      </p:sp>
      <p:sp>
        <p:nvSpPr>
          <p:cNvPr id="42" name="SK-10-text-41"/>
          <p:cNvSpPr/>
          <p:nvPr/>
        </p:nvSpPr>
        <p:spPr>
          <a:xfrm>
            <a:off x="685800" y="3178225"/>
            <a:ext cx="621792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ONE puff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at a time into the spacer</a:t>
            </a:r>
            <a:endParaRPr lang="en-US" sz="1200" dirty="0"/>
          </a:p>
        </p:txBody>
      </p:sp>
      <p:sp>
        <p:nvSpPr>
          <p:cNvPr id="43" name="SK-10-text-42"/>
          <p:cNvSpPr/>
          <p:nvPr/>
        </p:nvSpPr>
        <p:spPr>
          <a:xfrm>
            <a:off x="685800" y="3448645"/>
            <a:ext cx="92049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4-6 breaths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per puff; actuate once only per cycle</a:t>
            </a:r>
            <a:endParaRPr lang="en-US" sz="1200" dirty="0"/>
          </a:p>
        </p:txBody>
      </p:sp>
      <p:sp>
        <p:nvSpPr>
          <p:cNvPr id="44" name="SK-10-text-43"/>
          <p:cNvSpPr/>
          <p:nvPr/>
        </p:nvSpPr>
        <p:spPr>
          <a:xfrm>
            <a:off x="773906" y="4288185"/>
            <a:ext cx="5608886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Oral Prednisolone</a:t>
            </a:r>
            <a:endParaRPr lang="en-US" sz="1275" dirty="0"/>
          </a:p>
        </p:txBody>
      </p:sp>
      <p:sp>
        <p:nvSpPr>
          <p:cNvPr id="45" name="SK-10-text-44"/>
          <p:cNvSpPr/>
          <p:nvPr/>
        </p:nvSpPr>
        <p:spPr>
          <a:xfrm>
            <a:off x="685800" y="4607272"/>
            <a:ext cx="597408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Dose: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1-2 mg/kg/day (Max 40mg)</a:t>
            </a:r>
            <a:endParaRPr lang="en-US" sz="1200" dirty="0"/>
          </a:p>
        </p:txBody>
      </p:sp>
      <p:sp>
        <p:nvSpPr>
          <p:cNvPr id="46" name="SK-10-text-45"/>
          <p:cNvSpPr/>
          <p:nvPr/>
        </p:nvSpPr>
        <p:spPr>
          <a:xfrm>
            <a:off x="685800" y="4877693"/>
            <a:ext cx="591312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Duration: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3-5 days short course</a:t>
            </a:r>
            <a:endParaRPr lang="en-US" sz="1200" dirty="0"/>
          </a:p>
        </p:txBody>
      </p:sp>
      <p:sp>
        <p:nvSpPr>
          <p:cNvPr id="47" name="SK-10-text-46"/>
          <p:cNvSpPr/>
          <p:nvPr/>
        </p:nvSpPr>
        <p:spPr>
          <a:xfrm>
            <a:off x="685800" y="5148114"/>
            <a:ext cx="70256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No tapering required for short courses</a:t>
            </a:r>
            <a:endParaRPr lang="en-US" sz="1200" dirty="0"/>
          </a:p>
        </p:txBody>
      </p:sp>
      <p:sp>
        <p:nvSpPr>
          <p:cNvPr id="48" name="SK-10-text-47"/>
          <p:cNvSpPr/>
          <p:nvPr/>
        </p:nvSpPr>
        <p:spPr>
          <a:xfrm>
            <a:off x="6837611" y="1080046"/>
            <a:ext cx="5354389" cy="3619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Monitoring &amp; Disposition</a:t>
            </a:r>
            <a:endParaRPr lang="en-US" sz="1500" dirty="0"/>
          </a:p>
        </p:txBody>
      </p:sp>
      <p:sp>
        <p:nvSpPr>
          <p:cNvPr id="49" name="SK-10-text-48"/>
          <p:cNvSpPr/>
          <p:nvPr/>
        </p:nvSpPr>
        <p:spPr>
          <a:xfrm>
            <a:off x="6694736" y="1822996"/>
            <a:ext cx="342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50" name="SK-10-text-49"/>
          <p:cNvSpPr/>
          <p:nvPr/>
        </p:nvSpPr>
        <p:spPr>
          <a:xfrm>
            <a:off x="6961436" y="1830139"/>
            <a:ext cx="5230564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Reassess in 15-20 minutes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 after salbutamol</a:t>
            </a:r>
            <a:endParaRPr lang="en-US" sz="1125" dirty="0"/>
          </a:p>
        </p:txBody>
      </p:sp>
      <p:sp>
        <p:nvSpPr>
          <p:cNvPr id="51" name="SK-10-text-50"/>
          <p:cNvSpPr/>
          <p:nvPr/>
        </p:nvSpPr>
        <p:spPr>
          <a:xfrm>
            <a:off x="6694736" y="2203996"/>
            <a:ext cx="342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52" name="SK-10-text-51"/>
          <p:cNvSpPr/>
          <p:nvPr/>
        </p:nvSpPr>
        <p:spPr>
          <a:xfrm>
            <a:off x="6961436" y="2211139"/>
            <a:ext cx="5230564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If Improving: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 Continue 4-hourly salbutamol</a:t>
            </a:r>
            <a:endParaRPr lang="en-US" sz="1125" dirty="0"/>
          </a:p>
        </p:txBody>
      </p:sp>
      <p:sp>
        <p:nvSpPr>
          <p:cNvPr id="53" name="SK-10-text-52"/>
          <p:cNvSpPr/>
          <p:nvPr/>
        </p:nvSpPr>
        <p:spPr>
          <a:xfrm>
            <a:off x="6694736" y="2584996"/>
            <a:ext cx="342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54" name="SK-10-text-53"/>
          <p:cNvSpPr/>
          <p:nvPr/>
        </p:nvSpPr>
        <p:spPr>
          <a:xfrm>
            <a:off x="6961436" y="2592139"/>
            <a:ext cx="5230564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Arrange same-day review or 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ACE Service</a:t>
            </a:r>
            <a:endParaRPr lang="en-US" sz="1125" dirty="0"/>
          </a:p>
        </p:txBody>
      </p:sp>
      <p:sp>
        <p:nvSpPr>
          <p:cNvPr id="55" name="SK-10-text-54"/>
          <p:cNvSpPr/>
          <p:nvPr/>
        </p:nvSpPr>
        <p:spPr>
          <a:xfrm>
            <a:off x="6785223" y="2994571"/>
            <a:ext cx="5406777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868E96"/>
                </a:solidFill>
              </a:rPr>
              <a:t> Document &amp; prescribe on SystmOne immediately.</a:t>
            </a:r>
            <a:endParaRPr lang="en-US" sz="1050" dirty="0"/>
          </a:p>
        </p:txBody>
      </p:sp>
      <p:sp>
        <p:nvSpPr>
          <p:cNvPr id="56" name="SK-10-text-55"/>
          <p:cNvSpPr/>
          <p:nvPr/>
        </p:nvSpPr>
        <p:spPr>
          <a:xfrm>
            <a:off x="6785223" y="4121795"/>
            <a:ext cx="507816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DC3545"/>
                </a:solidFill>
              </a:rPr>
              <a:t> SAFETY NETTING &amp; PLANNING</a:t>
            </a:r>
            <a:endParaRPr lang="en-US" sz="1050" dirty="0"/>
          </a:p>
        </p:txBody>
      </p:sp>
      <p:sp>
        <p:nvSpPr>
          <p:cNvPr id="57" name="SK-10-text-56"/>
          <p:cNvSpPr/>
          <p:nvPr/>
        </p:nvSpPr>
        <p:spPr>
          <a:xfrm>
            <a:off x="6904286" y="4398020"/>
            <a:ext cx="5287714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Provide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Written Asthma Action Plan (PAAP)</a:t>
            </a:r>
            <a:endParaRPr lang="en-US" sz="1200" dirty="0"/>
          </a:p>
        </p:txBody>
      </p:sp>
      <p:sp>
        <p:nvSpPr>
          <p:cNvPr id="58" name="SK-10-text-57"/>
          <p:cNvSpPr/>
          <p:nvPr/>
        </p:nvSpPr>
        <p:spPr>
          <a:xfrm>
            <a:off x="6904286" y="4668441"/>
            <a:ext cx="5287714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Clear instructions on </a:t>
            </a:r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when to call 999</a:t>
            </a:r>
            <a:endParaRPr lang="en-US" sz="1200" dirty="0"/>
          </a:p>
        </p:txBody>
      </p:sp>
      <p:sp>
        <p:nvSpPr>
          <p:cNvPr id="59" name="SK-10-text-58"/>
          <p:cNvSpPr/>
          <p:nvPr/>
        </p:nvSpPr>
        <p:spPr>
          <a:xfrm>
            <a:off x="6904286" y="4938861"/>
            <a:ext cx="5287714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C3545"/>
                </a:solidFill>
              </a:rPr>
              <a:t>Fail to respond to 2 doses → URGENT HOSPITAL</a:t>
            </a:r>
            <a:endParaRPr lang="en-US" sz="1125" dirty="0"/>
          </a:p>
        </p:txBody>
      </p:sp>
      <p:sp>
        <p:nvSpPr>
          <p:cNvPr id="60" name="SK-10-text-59"/>
          <p:cNvSpPr/>
          <p:nvPr/>
        </p:nvSpPr>
        <p:spPr>
          <a:xfrm>
            <a:off x="6599486" y="5981700"/>
            <a:ext cx="5116264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</a:rPr>
              <a:t>Note: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 Spacers are as effective as nebulisers in mild to moderate acute asthma attacks in children.</a:t>
            </a:r>
            <a:endParaRPr lang="en-US" sz="1050" dirty="0"/>
          </a:p>
        </p:txBody>
      </p:sp>
      <p:sp>
        <p:nvSpPr>
          <p:cNvPr id="61" name="SK-10-text-60"/>
          <p:cNvSpPr/>
          <p:nvPr/>
        </p:nvSpPr>
        <p:spPr>
          <a:xfrm>
            <a:off x="9582150" y="6543675"/>
            <a:ext cx="26098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68E96"/>
                </a:solidFill>
              </a:rPr>
              <a:t>www.bradfordvts.co.uk | Updated Nov 2024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11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0046"/>
            <a:ext cx="5600700" cy="5492204"/>
          </a:xfrm>
          <a:prstGeom prst="rect">
            <a:avLst/>
          </a:prstGeom>
        </p:spPr>
      </p:pic>
      <p:pic>
        <p:nvPicPr>
          <p:cNvPr id="6" name="SK-11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70546"/>
            <a:ext cx="5219700" cy="390525"/>
          </a:xfrm>
          <a:prstGeom prst="rect">
            <a:avLst/>
          </a:prstGeom>
        </p:spPr>
      </p:pic>
      <p:pic>
        <p:nvPicPr>
          <p:cNvPr id="7" name="SK-11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13408"/>
            <a:ext cx="285750" cy="228600"/>
          </a:xfrm>
          <a:prstGeom prst="rect">
            <a:avLst/>
          </a:prstGeom>
        </p:spPr>
      </p:pic>
      <p:pic>
        <p:nvPicPr>
          <p:cNvPr id="8" name="SK-11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13471"/>
            <a:ext cx="5219700" cy="381000"/>
          </a:xfrm>
          <a:prstGeom prst="rect">
            <a:avLst/>
          </a:prstGeom>
        </p:spPr>
      </p:pic>
      <p:pic>
        <p:nvPicPr>
          <p:cNvPr id="9" name="SK-11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316016"/>
            <a:ext cx="5219700" cy="552450"/>
          </a:xfrm>
          <a:prstGeom prst="rect">
            <a:avLst/>
          </a:prstGeom>
        </p:spPr>
      </p:pic>
      <p:pic>
        <p:nvPicPr>
          <p:cNvPr id="10" name="SK-11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0" y="4440287"/>
            <a:ext cx="166688" cy="137220"/>
          </a:xfrm>
          <a:prstGeom prst="rect">
            <a:avLst/>
          </a:prstGeom>
        </p:spPr>
      </p:pic>
      <p:pic>
        <p:nvPicPr>
          <p:cNvPr id="11" name="SK-11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1080046"/>
            <a:ext cx="5600700" cy="5492204"/>
          </a:xfrm>
          <a:prstGeom prst="rect">
            <a:avLst/>
          </a:prstGeom>
        </p:spPr>
      </p:pic>
      <p:pic>
        <p:nvPicPr>
          <p:cNvPr id="12" name="SK-11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1270546"/>
            <a:ext cx="5219700" cy="390525"/>
          </a:xfrm>
          <a:prstGeom prst="rect">
            <a:avLst/>
          </a:prstGeom>
        </p:spPr>
      </p:pic>
      <p:pic>
        <p:nvPicPr>
          <p:cNvPr id="13" name="SK-11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1313408"/>
            <a:ext cx="285750" cy="228600"/>
          </a:xfrm>
          <a:prstGeom prst="rect">
            <a:avLst/>
          </a:prstGeom>
        </p:spPr>
      </p:pic>
      <p:pic>
        <p:nvPicPr>
          <p:cNvPr id="14" name="SK-11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5638800"/>
            <a:ext cx="5219700" cy="742950"/>
          </a:xfrm>
          <a:prstGeom prst="rect">
            <a:avLst/>
          </a:prstGeom>
        </p:spPr>
      </p:pic>
      <p:sp>
        <p:nvSpPr>
          <p:cNvPr id="15" name="SK-11-text-14"/>
          <p:cNvSpPr/>
          <p:nvPr/>
        </p:nvSpPr>
        <p:spPr>
          <a:xfrm>
            <a:off x="571500" y="285750"/>
            <a:ext cx="58388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16" name="SK-11-text-15"/>
          <p:cNvSpPr/>
          <p:nvPr/>
        </p:nvSpPr>
        <p:spPr>
          <a:xfrm>
            <a:off x="571500" y="52387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Severe Attacks &amp; Bradford ACE Service</a:t>
            </a:r>
            <a:endParaRPr lang="en-US" sz="2400" dirty="0"/>
          </a:p>
        </p:txBody>
      </p:sp>
      <p:sp>
        <p:nvSpPr>
          <p:cNvPr id="17" name="SK-11-text-16"/>
          <p:cNvSpPr/>
          <p:nvPr/>
        </p:nvSpPr>
        <p:spPr>
          <a:xfrm>
            <a:off x="971550" y="1270546"/>
            <a:ext cx="664273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Acute Emergency Management</a:t>
            </a:r>
            <a:endParaRPr lang="en-US" sz="1650" dirty="0"/>
          </a:p>
        </p:txBody>
      </p:sp>
      <p:sp>
        <p:nvSpPr>
          <p:cNvPr id="18" name="SK-11-text-17"/>
          <p:cNvSpPr/>
          <p:nvPr/>
        </p:nvSpPr>
        <p:spPr>
          <a:xfrm>
            <a:off x="533400" y="1813471"/>
            <a:ext cx="50673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DIAL 999 IMMEDIATELY</a:t>
            </a:r>
            <a:endParaRPr lang="en-US" sz="1200" dirty="0"/>
          </a:p>
        </p:txBody>
      </p:sp>
      <p:sp>
        <p:nvSpPr>
          <p:cNvPr id="19" name="SK-11-text-18"/>
          <p:cNvSpPr/>
          <p:nvPr/>
        </p:nvSpPr>
        <p:spPr>
          <a:xfrm>
            <a:off x="838200" y="2384971"/>
            <a:ext cx="10990599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High-flow Oxygen: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Target SpO2 94-98% via non-rebreathe mask.</a:t>
            </a:r>
            <a:endParaRPr lang="en-US" sz="1200" dirty="0"/>
          </a:p>
        </p:txBody>
      </p:sp>
      <p:sp>
        <p:nvSpPr>
          <p:cNvPr id="20" name="SK-11-text-19"/>
          <p:cNvSpPr/>
          <p:nvPr/>
        </p:nvSpPr>
        <p:spPr>
          <a:xfrm>
            <a:off x="838200" y="2693491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Salbutamol: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10 puffs (100mcg) via spacer every 20 minutes while awaiting ambulance.</a:t>
            </a:r>
            <a:endParaRPr lang="en-US" sz="1200" dirty="0"/>
          </a:p>
        </p:txBody>
      </p:sp>
      <p:sp>
        <p:nvSpPr>
          <p:cNvPr id="21" name="SK-11-text-20"/>
          <p:cNvSpPr/>
          <p:nvPr/>
        </p:nvSpPr>
        <p:spPr>
          <a:xfrm>
            <a:off x="838200" y="3215283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Device Choice: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Do NOT attempt nebuliser if spacer available; spacer is as effective in mild/moderate distress.</a:t>
            </a:r>
            <a:endParaRPr lang="en-US" sz="1200" dirty="0"/>
          </a:p>
        </p:txBody>
      </p:sp>
      <p:sp>
        <p:nvSpPr>
          <p:cNvPr id="22" name="SK-11-text-21"/>
          <p:cNvSpPr/>
          <p:nvPr/>
        </p:nvSpPr>
        <p:spPr>
          <a:xfrm>
            <a:off x="838200" y="3737074"/>
            <a:ext cx="4953000" cy="42654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Continuous Monitoring:</a:t>
            </a:r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Stay with the patient; assessment of exhaustion, cyanosis, or silent chest.</a:t>
            </a:r>
            <a:endParaRPr lang="en-US" sz="1200" dirty="0"/>
          </a:p>
        </p:txBody>
      </p:sp>
      <p:sp>
        <p:nvSpPr>
          <p:cNvPr id="23" name="SK-11-text-22"/>
          <p:cNvSpPr/>
          <p:nvPr/>
        </p:nvSpPr>
        <p:spPr>
          <a:xfrm>
            <a:off x="871538" y="4316016"/>
            <a:ext cx="506730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95057"/>
                </a:solidFill>
              </a:rPr>
              <a:t> Spacer delivery (6-10 puffs) is preferred over nebulisation unless the child is too breathless to use the device.</a:t>
            </a:r>
            <a:endParaRPr lang="en-US" sz="1050" dirty="0"/>
          </a:p>
        </p:txBody>
      </p:sp>
      <p:sp>
        <p:nvSpPr>
          <p:cNvPr id="24" name="SK-11-text-23"/>
          <p:cNvSpPr/>
          <p:nvPr/>
        </p:nvSpPr>
        <p:spPr>
          <a:xfrm>
            <a:off x="6800850" y="1270546"/>
            <a:ext cx="513397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Bradford ACE Service</a:t>
            </a:r>
            <a:endParaRPr lang="en-US" sz="1650" dirty="0"/>
          </a:p>
        </p:txBody>
      </p:sp>
      <p:sp>
        <p:nvSpPr>
          <p:cNvPr id="25" name="SK-11-text-24"/>
          <p:cNvSpPr/>
          <p:nvPr/>
        </p:nvSpPr>
        <p:spPr>
          <a:xfrm>
            <a:off x="6400800" y="1842046"/>
            <a:ext cx="546354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68E96"/>
                </a:solidFill>
              </a:rPr>
              <a:t>REFERRAL CRITERIA (AGED &gt;2 YEARS)</a:t>
            </a:r>
            <a:endParaRPr lang="en-US" sz="1050" dirty="0"/>
          </a:p>
        </p:txBody>
      </p:sp>
      <p:sp>
        <p:nvSpPr>
          <p:cNvPr id="26" name="SK-11-text-25"/>
          <p:cNvSpPr/>
          <p:nvPr/>
        </p:nvSpPr>
        <p:spPr>
          <a:xfrm>
            <a:off x="6667500" y="2042071"/>
            <a:ext cx="55245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Oxygen saturations ≥94% in room air.</a:t>
            </a:r>
            <a:endParaRPr lang="en-US" sz="1200" dirty="0"/>
          </a:p>
        </p:txBody>
      </p:sp>
      <p:sp>
        <p:nvSpPr>
          <p:cNvPr id="27" name="SK-11-text-26"/>
          <p:cNvSpPr/>
          <p:nvPr/>
        </p:nvSpPr>
        <p:spPr>
          <a:xfrm>
            <a:off x="6667500" y="2350591"/>
            <a:ext cx="55245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4-hourly inhalers manageable by family.</a:t>
            </a:r>
            <a:endParaRPr lang="en-US" sz="1200" dirty="0"/>
          </a:p>
        </p:txBody>
      </p:sp>
      <p:sp>
        <p:nvSpPr>
          <p:cNvPr id="28" name="SK-11-text-27"/>
          <p:cNvSpPr/>
          <p:nvPr/>
        </p:nvSpPr>
        <p:spPr>
          <a:xfrm>
            <a:off x="6667500" y="2659112"/>
            <a:ext cx="55245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Last inhaler dose by 5:00 PM (for same-day home visit).</a:t>
            </a:r>
            <a:endParaRPr lang="en-US" sz="1200" dirty="0"/>
          </a:p>
        </p:txBody>
      </p:sp>
      <p:sp>
        <p:nvSpPr>
          <p:cNvPr id="29" name="SK-11-text-28"/>
          <p:cNvSpPr/>
          <p:nvPr/>
        </p:nvSpPr>
        <p:spPr>
          <a:xfrm>
            <a:off x="6400800" y="3053358"/>
            <a:ext cx="391668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68E96"/>
                </a:solidFill>
              </a:rPr>
              <a:t>EXCLUSIONS (REFER PAEDS)</a:t>
            </a:r>
            <a:endParaRPr lang="en-US" sz="1050" dirty="0"/>
          </a:p>
        </p:txBody>
      </p:sp>
      <p:sp>
        <p:nvSpPr>
          <p:cNvPr id="30" name="SK-11-text-29"/>
          <p:cNvSpPr/>
          <p:nvPr/>
        </p:nvSpPr>
        <p:spPr>
          <a:xfrm>
            <a:off x="6667500" y="3253383"/>
            <a:ext cx="55245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History of PICU admission or brittle asthma.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6667500" y="3561904"/>
            <a:ext cx="55245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Suspected foreign body, croup, or pneumonia.</a:t>
            </a:r>
            <a:endParaRPr lang="en-US" sz="1200" dirty="0"/>
          </a:p>
        </p:txBody>
      </p:sp>
      <p:sp>
        <p:nvSpPr>
          <p:cNvPr id="32" name="SK-11-text-31"/>
          <p:cNvSpPr/>
          <p:nvPr/>
        </p:nvSpPr>
        <p:spPr>
          <a:xfrm>
            <a:off x="7729538" y="5781675"/>
            <a:ext cx="2562225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Contact for Home Visit (Within 2 Hours)</a:t>
            </a:r>
            <a:endParaRPr lang="en-US" sz="1050" dirty="0"/>
          </a:p>
        </p:txBody>
      </p:sp>
      <p:sp>
        <p:nvSpPr>
          <p:cNvPr id="33" name="SK-11-text-32"/>
          <p:cNvSpPr/>
          <p:nvPr/>
        </p:nvSpPr>
        <p:spPr>
          <a:xfrm>
            <a:off x="6467475" y="5981700"/>
            <a:ext cx="50863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01274 27 3354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11430000" cy="603796"/>
          </a:xfrm>
          <a:prstGeom prst="rect">
            <a:avLst/>
          </a:prstGeom>
        </p:spPr>
      </p:pic>
      <p:pic>
        <p:nvPicPr>
          <p:cNvPr id="5" name="SK-12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84796"/>
            <a:ext cx="5619750" cy="2909441"/>
          </a:xfrm>
          <a:prstGeom prst="rect">
            <a:avLst/>
          </a:prstGeom>
        </p:spPr>
      </p:pic>
      <p:pic>
        <p:nvPicPr>
          <p:cNvPr id="6" name="SK-12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1099096"/>
            <a:ext cx="5391150" cy="361950"/>
          </a:xfrm>
          <a:prstGeom prst="rect">
            <a:avLst/>
          </a:prstGeom>
        </p:spPr>
      </p:pic>
      <p:pic>
        <p:nvPicPr>
          <p:cNvPr id="7" name="SK-12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146721"/>
            <a:ext cx="228600" cy="190500"/>
          </a:xfrm>
          <a:prstGeom prst="rect">
            <a:avLst/>
          </a:prstGeom>
        </p:spPr>
      </p:pic>
      <p:pic>
        <p:nvPicPr>
          <p:cNvPr id="8" name="SK-12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575346"/>
            <a:ext cx="5391150" cy="1473250"/>
          </a:xfrm>
          <a:prstGeom prst="rect">
            <a:avLst/>
          </a:prstGeom>
        </p:spPr>
      </p:pic>
      <p:pic>
        <p:nvPicPr>
          <p:cNvPr id="9" name="SK-12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051447"/>
            <a:ext cx="190500" cy="156865"/>
          </a:xfrm>
          <a:prstGeom prst="rect">
            <a:avLst/>
          </a:prstGeom>
        </p:spPr>
      </p:pic>
      <p:pic>
        <p:nvPicPr>
          <p:cNvPr id="10" name="SK-12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359968"/>
            <a:ext cx="190500" cy="156865"/>
          </a:xfrm>
          <a:prstGeom prst="rect">
            <a:avLst/>
          </a:prstGeom>
        </p:spPr>
      </p:pic>
      <p:pic>
        <p:nvPicPr>
          <p:cNvPr id="11" name="SK-12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668488"/>
            <a:ext cx="190500" cy="156865"/>
          </a:xfrm>
          <a:prstGeom prst="rect">
            <a:avLst/>
          </a:prstGeom>
        </p:spPr>
      </p:pic>
      <p:pic>
        <p:nvPicPr>
          <p:cNvPr id="12" name="SK-12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3205609"/>
            <a:ext cx="190500" cy="156865"/>
          </a:xfrm>
          <a:prstGeom prst="rect">
            <a:avLst/>
          </a:prstGeom>
        </p:spPr>
      </p:pic>
      <p:pic>
        <p:nvPicPr>
          <p:cNvPr id="13" name="SK-12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3514130"/>
            <a:ext cx="190500" cy="156865"/>
          </a:xfrm>
          <a:prstGeom prst="rect">
            <a:avLst/>
          </a:prstGeom>
        </p:spPr>
      </p:pic>
      <p:pic>
        <p:nvPicPr>
          <p:cNvPr id="14" name="SK-12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4084737"/>
            <a:ext cx="5619750" cy="2468463"/>
          </a:xfrm>
          <a:prstGeom prst="rect">
            <a:avLst/>
          </a:prstGeom>
        </p:spPr>
      </p:pic>
      <p:pic>
        <p:nvPicPr>
          <p:cNvPr id="15" name="SK-12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95300" y="4199037"/>
            <a:ext cx="5391150" cy="361950"/>
          </a:xfrm>
          <a:prstGeom prst="rect">
            <a:avLst/>
          </a:prstGeom>
        </p:spPr>
      </p:pic>
      <p:pic>
        <p:nvPicPr>
          <p:cNvPr id="16" name="SK-12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4246662"/>
            <a:ext cx="228600" cy="190500"/>
          </a:xfrm>
          <a:prstGeom prst="rect">
            <a:avLst/>
          </a:prstGeom>
        </p:spPr>
      </p:pic>
      <p:pic>
        <p:nvPicPr>
          <p:cNvPr id="17" name="SK-12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300" y="4718000"/>
            <a:ext cx="190500" cy="156865"/>
          </a:xfrm>
          <a:prstGeom prst="rect">
            <a:avLst/>
          </a:prstGeom>
        </p:spPr>
      </p:pic>
      <p:pic>
        <p:nvPicPr>
          <p:cNvPr id="18" name="SK-12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5300" y="5026521"/>
            <a:ext cx="190500" cy="156865"/>
          </a:xfrm>
          <a:prstGeom prst="rect">
            <a:avLst/>
          </a:prstGeom>
        </p:spPr>
      </p:pic>
      <p:pic>
        <p:nvPicPr>
          <p:cNvPr id="19" name="SK-12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5300" y="5335042"/>
            <a:ext cx="190500" cy="156865"/>
          </a:xfrm>
          <a:prstGeom prst="rect">
            <a:avLst/>
          </a:prstGeom>
        </p:spPr>
      </p:pic>
      <p:pic>
        <p:nvPicPr>
          <p:cNvPr id="20" name="SK-12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5300" y="5643563"/>
            <a:ext cx="190500" cy="156865"/>
          </a:xfrm>
          <a:prstGeom prst="rect">
            <a:avLst/>
          </a:prstGeom>
        </p:spPr>
      </p:pic>
      <p:pic>
        <p:nvPicPr>
          <p:cNvPr id="21" name="SK-12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95300" y="5952083"/>
            <a:ext cx="190500" cy="156865"/>
          </a:xfrm>
          <a:prstGeom prst="rect">
            <a:avLst/>
          </a:prstGeom>
        </p:spPr>
      </p:pic>
      <p:pic>
        <p:nvPicPr>
          <p:cNvPr id="22" name="SK-12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191250" y="984796"/>
            <a:ext cx="5619750" cy="2919413"/>
          </a:xfrm>
          <a:prstGeom prst="rect">
            <a:avLst/>
          </a:prstGeom>
        </p:spPr>
      </p:pic>
      <p:pic>
        <p:nvPicPr>
          <p:cNvPr id="23" name="SK-12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05550" y="1099096"/>
            <a:ext cx="5391150" cy="361950"/>
          </a:xfrm>
          <a:prstGeom prst="rect">
            <a:avLst/>
          </a:prstGeom>
        </p:spPr>
      </p:pic>
      <p:pic>
        <p:nvPicPr>
          <p:cNvPr id="24" name="SK-12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05550" y="1146721"/>
            <a:ext cx="228600" cy="190500"/>
          </a:xfrm>
          <a:prstGeom prst="rect">
            <a:avLst/>
          </a:prstGeom>
        </p:spPr>
      </p:pic>
      <p:pic>
        <p:nvPicPr>
          <p:cNvPr id="25" name="SK-12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05550" y="1575346"/>
            <a:ext cx="5391150" cy="595313"/>
          </a:xfrm>
          <a:prstGeom prst="rect">
            <a:avLst/>
          </a:prstGeom>
        </p:spPr>
      </p:pic>
      <p:pic>
        <p:nvPicPr>
          <p:cNvPr id="26" name="SK-12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00800" y="1680121"/>
            <a:ext cx="133350" cy="133350"/>
          </a:xfrm>
          <a:prstGeom prst="rect">
            <a:avLst/>
          </a:prstGeom>
        </p:spPr>
      </p:pic>
      <p:pic>
        <p:nvPicPr>
          <p:cNvPr id="27" name="SK-12-img-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305550" y="2246858"/>
            <a:ext cx="5391150" cy="595313"/>
          </a:xfrm>
          <a:prstGeom prst="rect">
            <a:avLst/>
          </a:prstGeom>
        </p:spPr>
      </p:pic>
      <p:pic>
        <p:nvPicPr>
          <p:cNvPr id="28" name="SK-12-img-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00800" y="2351633"/>
            <a:ext cx="133350" cy="133350"/>
          </a:xfrm>
          <a:prstGeom prst="rect">
            <a:avLst/>
          </a:prstGeom>
        </p:spPr>
      </p:pic>
      <p:pic>
        <p:nvPicPr>
          <p:cNvPr id="29" name="SK-12-img-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305550" y="2918371"/>
            <a:ext cx="5391150" cy="595313"/>
          </a:xfrm>
          <a:prstGeom prst="rect">
            <a:avLst/>
          </a:prstGeom>
        </p:spPr>
      </p:pic>
      <p:pic>
        <p:nvPicPr>
          <p:cNvPr id="30" name="SK-12-img-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400800" y="3023146"/>
            <a:ext cx="133350" cy="133350"/>
          </a:xfrm>
          <a:prstGeom prst="rect">
            <a:avLst/>
          </a:prstGeom>
        </p:spPr>
      </p:pic>
      <p:pic>
        <p:nvPicPr>
          <p:cNvPr id="31" name="SK-12-img-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305550" y="3513683"/>
            <a:ext cx="5391150" cy="276225"/>
          </a:xfrm>
          <a:prstGeom prst="rect">
            <a:avLst/>
          </a:prstGeom>
        </p:spPr>
      </p:pic>
      <p:pic>
        <p:nvPicPr>
          <p:cNvPr id="32" name="SK-12-img-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6191250" y="4056608"/>
            <a:ext cx="5619750" cy="2496592"/>
          </a:xfrm>
          <a:prstGeom prst="rect">
            <a:avLst/>
          </a:prstGeom>
        </p:spPr>
      </p:pic>
      <p:pic>
        <p:nvPicPr>
          <p:cNvPr id="33" name="SK-12-img-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305550" y="4170908"/>
            <a:ext cx="5391150" cy="361950"/>
          </a:xfrm>
          <a:prstGeom prst="rect">
            <a:avLst/>
          </a:prstGeom>
        </p:spPr>
      </p:pic>
      <p:pic>
        <p:nvPicPr>
          <p:cNvPr id="34" name="SK-12-img-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305550" y="4218533"/>
            <a:ext cx="228600" cy="190500"/>
          </a:xfrm>
          <a:prstGeom prst="rect">
            <a:avLst/>
          </a:prstGeom>
        </p:spPr>
      </p:pic>
      <p:pic>
        <p:nvPicPr>
          <p:cNvPr id="35" name="SK-12-img-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305550" y="4689872"/>
            <a:ext cx="190500" cy="156865"/>
          </a:xfrm>
          <a:prstGeom prst="rect">
            <a:avLst/>
          </a:prstGeom>
        </p:spPr>
      </p:pic>
      <p:pic>
        <p:nvPicPr>
          <p:cNvPr id="36" name="SK-12-img-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305550" y="4998393"/>
            <a:ext cx="190500" cy="156865"/>
          </a:xfrm>
          <a:prstGeom prst="rect">
            <a:avLst/>
          </a:prstGeom>
        </p:spPr>
      </p:pic>
      <p:pic>
        <p:nvPicPr>
          <p:cNvPr id="37" name="SK-12-img-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305550" y="5306913"/>
            <a:ext cx="190500" cy="156865"/>
          </a:xfrm>
          <a:prstGeom prst="rect">
            <a:avLst/>
          </a:prstGeom>
        </p:spPr>
      </p:pic>
      <p:sp>
        <p:nvSpPr>
          <p:cNvPr id="38" name="SK-12-text-37"/>
          <p:cNvSpPr/>
          <p:nvPr/>
        </p:nvSpPr>
        <p:spPr>
          <a:xfrm>
            <a:off x="571500" y="228600"/>
            <a:ext cx="5303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39" name="SK-12-text-38"/>
          <p:cNvSpPr/>
          <p:nvPr/>
        </p:nvSpPr>
        <p:spPr>
          <a:xfrm>
            <a:off x="571500" y="466725"/>
            <a:ext cx="111252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Annual Review and Action Plans</a:t>
            </a:r>
            <a:endParaRPr lang="en-US" sz="2400" dirty="0"/>
          </a:p>
        </p:txBody>
      </p:sp>
      <p:sp>
        <p:nvSpPr>
          <p:cNvPr id="40" name="SK-12-text-39"/>
          <p:cNvSpPr/>
          <p:nvPr/>
        </p:nvSpPr>
        <p:spPr>
          <a:xfrm>
            <a:off x="838200" y="1099096"/>
            <a:ext cx="42100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Symptom Assessment</a:t>
            </a:r>
            <a:endParaRPr lang="en-US" sz="1500" dirty="0"/>
          </a:p>
        </p:txBody>
      </p:sp>
      <p:sp>
        <p:nvSpPr>
          <p:cNvPr id="41" name="SK-12-text-40"/>
          <p:cNvSpPr/>
          <p:nvPr/>
        </p:nvSpPr>
        <p:spPr>
          <a:xfrm>
            <a:off x="609600" y="1689646"/>
            <a:ext cx="6493192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F26522"/>
                </a:solidFill>
              </a:rPr>
              <a:t>RCP Three Questions (Past month):</a:t>
            </a:r>
            <a:endParaRPr lang="en-US" sz="1275" dirty="0"/>
          </a:p>
        </p:txBody>
      </p:sp>
      <p:sp>
        <p:nvSpPr>
          <p:cNvPr id="42" name="SK-12-text-41"/>
          <p:cNvSpPr/>
          <p:nvPr/>
        </p:nvSpPr>
        <p:spPr>
          <a:xfrm>
            <a:off x="800100" y="2008733"/>
            <a:ext cx="621792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Have you had any daytime symptoms?</a:t>
            </a:r>
            <a:endParaRPr lang="en-US" sz="1200" dirty="0"/>
          </a:p>
        </p:txBody>
      </p:sp>
      <p:sp>
        <p:nvSpPr>
          <p:cNvPr id="43" name="SK-12-text-42"/>
          <p:cNvSpPr/>
          <p:nvPr/>
        </p:nvSpPr>
        <p:spPr>
          <a:xfrm>
            <a:off x="800100" y="2317254"/>
            <a:ext cx="64008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Have you had any night-time waking?</a:t>
            </a:r>
            <a:endParaRPr lang="en-US" sz="1200" dirty="0"/>
          </a:p>
        </p:txBody>
      </p:sp>
      <p:sp>
        <p:nvSpPr>
          <p:cNvPr id="44" name="SK-12-text-43"/>
          <p:cNvSpPr/>
          <p:nvPr/>
        </p:nvSpPr>
        <p:spPr>
          <a:xfrm>
            <a:off x="800100" y="2625775"/>
            <a:ext cx="804672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Has asthma interfered with usual activities?</a:t>
            </a:r>
            <a:endParaRPr lang="en-US" sz="1200" dirty="0"/>
          </a:p>
        </p:txBody>
      </p:sp>
      <p:sp>
        <p:nvSpPr>
          <p:cNvPr id="45" name="SK-12-text-44"/>
          <p:cNvSpPr/>
          <p:nvPr/>
        </p:nvSpPr>
        <p:spPr>
          <a:xfrm>
            <a:off x="685800" y="3162895"/>
            <a:ext cx="64008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Calculate ACQ or GINA control score</a:t>
            </a:r>
            <a:endParaRPr lang="en-US" sz="1200" dirty="0"/>
          </a:p>
        </p:txBody>
      </p:sp>
      <p:sp>
        <p:nvSpPr>
          <p:cNvPr id="46" name="SK-12-text-45"/>
          <p:cNvSpPr/>
          <p:nvPr/>
        </p:nvSpPr>
        <p:spPr>
          <a:xfrm>
            <a:off x="685800" y="3471416"/>
            <a:ext cx="87782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Adherence: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Check prescription issue rate vs. use</a:t>
            </a:r>
            <a:endParaRPr lang="en-US" sz="1200" dirty="0"/>
          </a:p>
        </p:txBody>
      </p:sp>
      <p:sp>
        <p:nvSpPr>
          <p:cNvPr id="47" name="SK-12-text-46"/>
          <p:cNvSpPr/>
          <p:nvPr/>
        </p:nvSpPr>
        <p:spPr>
          <a:xfrm>
            <a:off x="838200" y="4199037"/>
            <a:ext cx="37528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Review Checklist</a:t>
            </a:r>
            <a:endParaRPr lang="en-US" sz="1500" dirty="0"/>
          </a:p>
        </p:txBody>
      </p:sp>
      <p:sp>
        <p:nvSpPr>
          <p:cNvPr id="48" name="SK-12-text-47"/>
          <p:cNvSpPr/>
          <p:nvPr/>
        </p:nvSpPr>
        <p:spPr>
          <a:xfrm>
            <a:off x="685800" y="4675287"/>
            <a:ext cx="87782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Technique: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Physical demonstration at every visit</a:t>
            </a:r>
            <a:endParaRPr lang="en-US" sz="1200" dirty="0"/>
          </a:p>
        </p:txBody>
      </p:sp>
      <p:sp>
        <p:nvSpPr>
          <p:cNvPr id="49" name="SK-12-text-48"/>
          <p:cNvSpPr/>
          <p:nvPr/>
        </p:nvSpPr>
        <p:spPr>
          <a:xfrm>
            <a:off x="685800" y="4983807"/>
            <a:ext cx="91440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Spacer: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Check fit, condition, and care (no wiping)</a:t>
            </a:r>
            <a:endParaRPr lang="en-US" sz="1200" dirty="0"/>
          </a:p>
        </p:txBody>
      </p:sp>
      <p:sp>
        <p:nvSpPr>
          <p:cNvPr id="50" name="SK-12-text-49"/>
          <p:cNvSpPr/>
          <p:nvPr/>
        </p:nvSpPr>
        <p:spPr>
          <a:xfrm>
            <a:off x="685800" y="5292328"/>
            <a:ext cx="78638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Replacement: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New spacer every 6-12 months</a:t>
            </a:r>
            <a:endParaRPr lang="en-US" sz="1200" dirty="0"/>
          </a:p>
        </p:txBody>
      </p:sp>
      <p:sp>
        <p:nvSpPr>
          <p:cNvPr id="51" name="SK-12-text-50"/>
          <p:cNvSpPr/>
          <p:nvPr/>
        </p:nvSpPr>
        <p:spPr>
          <a:xfrm>
            <a:off x="685800" y="5600849"/>
            <a:ext cx="87782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Environment: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Passive smoking exposure &amp; triggers</a:t>
            </a:r>
            <a:endParaRPr lang="en-US" sz="1200" dirty="0"/>
          </a:p>
        </p:txBody>
      </p:sp>
      <p:sp>
        <p:nvSpPr>
          <p:cNvPr id="52" name="SK-12-text-51"/>
          <p:cNvSpPr/>
          <p:nvPr/>
        </p:nvSpPr>
        <p:spPr>
          <a:xfrm>
            <a:off x="685800" y="5909370"/>
            <a:ext cx="96926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Growth: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Height monitoring for children on regular ICS</a:t>
            </a:r>
            <a:endParaRPr lang="en-US" sz="1200" dirty="0"/>
          </a:p>
        </p:txBody>
      </p:sp>
      <p:sp>
        <p:nvSpPr>
          <p:cNvPr id="53" name="SK-12-text-52"/>
          <p:cNvSpPr/>
          <p:nvPr/>
        </p:nvSpPr>
        <p:spPr>
          <a:xfrm>
            <a:off x="6648450" y="1099096"/>
            <a:ext cx="55435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Personalised Action Plan (PAAP)</a:t>
            </a:r>
            <a:endParaRPr lang="en-US" sz="1500" dirty="0"/>
          </a:p>
        </p:txBody>
      </p:sp>
      <p:sp>
        <p:nvSpPr>
          <p:cNvPr id="54" name="SK-12-text-53"/>
          <p:cNvSpPr/>
          <p:nvPr/>
        </p:nvSpPr>
        <p:spPr>
          <a:xfrm>
            <a:off x="6677025" y="1651546"/>
            <a:ext cx="4099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8A745"/>
                </a:solidFill>
              </a:rPr>
              <a:t>GREEN: WELL CONTROLLED</a:t>
            </a:r>
            <a:endParaRPr lang="en-US" sz="1200" dirty="0"/>
          </a:p>
        </p:txBody>
      </p:sp>
      <p:sp>
        <p:nvSpPr>
          <p:cNvPr id="55" name="SK-12-text-54"/>
          <p:cNvSpPr/>
          <p:nvPr/>
        </p:nvSpPr>
        <p:spPr>
          <a:xfrm>
            <a:off x="6677025" y="1880146"/>
            <a:ext cx="551497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Use maintenance treatment as usual; symptom-free.</a:t>
            </a:r>
            <a:endParaRPr lang="en-US" sz="1125" dirty="0"/>
          </a:p>
        </p:txBody>
      </p:sp>
      <p:sp>
        <p:nvSpPr>
          <p:cNvPr id="56" name="SK-12-text-55"/>
          <p:cNvSpPr/>
          <p:nvPr/>
        </p:nvSpPr>
        <p:spPr>
          <a:xfrm>
            <a:off x="6677025" y="2323058"/>
            <a:ext cx="4229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9E7700"/>
                </a:solidFill>
              </a:rPr>
              <a:t>AMBER: WORSENING</a:t>
            </a:r>
            <a:endParaRPr lang="en-US" sz="1200" dirty="0"/>
          </a:p>
        </p:txBody>
      </p:sp>
      <p:sp>
        <p:nvSpPr>
          <p:cNvPr id="57" name="SK-12-text-56"/>
          <p:cNvSpPr/>
          <p:nvPr/>
        </p:nvSpPr>
        <p:spPr>
          <a:xfrm>
            <a:off x="6677025" y="2551658"/>
            <a:ext cx="551497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Increased reliever use, night waking; start rescue prednisolone.</a:t>
            </a:r>
            <a:endParaRPr lang="en-US" sz="1125" dirty="0"/>
          </a:p>
        </p:txBody>
      </p:sp>
      <p:sp>
        <p:nvSpPr>
          <p:cNvPr id="58" name="SK-12-text-57"/>
          <p:cNvSpPr/>
          <p:nvPr/>
        </p:nvSpPr>
        <p:spPr>
          <a:xfrm>
            <a:off x="6677025" y="2994571"/>
            <a:ext cx="3914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C3545"/>
                </a:solidFill>
              </a:rPr>
              <a:t>RED: SEVERE ATTACK</a:t>
            </a:r>
            <a:endParaRPr lang="en-US" sz="1200" dirty="0"/>
          </a:p>
        </p:txBody>
      </p:sp>
      <p:sp>
        <p:nvSpPr>
          <p:cNvPr id="59" name="SK-12-text-58"/>
          <p:cNvSpPr/>
          <p:nvPr/>
        </p:nvSpPr>
        <p:spPr>
          <a:xfrm>
            <a:off x="6677025" y="3223171"/>
            <a:ext cx="551497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Too breathless to talk, SpO2 &lt;94%; 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Call 999 immediately.</a:t>
            </a:r>
            <a:endParaRPr lang="en-US" sz="1125" dirty="0"/>
          </a:p>
        </p:txBody>
      </p:sp>
      <p:sp>
        <p:nvSpPr>
          <p:cNvPr id="60" name="SK-12-text-59"/>
          <p:cNvSpPr/>
          <p:nvPr/>
        </p:nvSpPr>
        <p:spPr>
          <a:xfrm>
            <a:off x="6305550" y="3513683"/>
            <a:ext cx="588645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868E96"/>
                </a:solidFill>
              </a:rPr>
              <a:t>Every patient must have an updated, written PAAP at every review.</a:t>
            </a:r>
            <a:endParaRPr lang="en-US" sz="1050" dirty="0"/>
          </a:p>
        </p:txBody>
      </p:sp>
      <p:sp>
        <p:nvSpPr>
          <p:cNvPr id="61" name="SK-12-text-60"/>
          <p:cNvSpPr/>
          <p:nvPr/>
        </p:nvSpPr>
        <p:spPr>
          <a:xfrm>
            <a:off x="6648450" y="4170908"/>
            <a:ext cx="55435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Optimization &amp; Step-Down</a:t>
            </a:r>
            <a:endParaRPr lang="en-US" sz="1500" dirty="0"/>
          </a:p>
        </p:txBody>
      </p:sp>
      <p:sp>
        <p:nvSpPr>
          <p:cNvPr id="62" name="SK-12-text-61"/>
          <p:cNvSpPr/>
          <p:nvPr/>
        </p:nvSpPr>
        <p:spPr>
          <a:xfrm>
            <a:off x="6496050" y="4647158"/>
            <a:ext cx="569595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Step-down: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Consider if well controlled for ≥3 months</a:t>
            </a:r>
            <a:endParaRPr lang="en-US" sz="1200" dirty="0"/>
          </a:p>
        </p:txBody>
      </p:sp>
      <p:sp>
        <p:nvSpPr>
          <p:cNvPr id="63" name="SK-12-text-62"/>
          <p:cNvSpPr/>
          <p:nvPr/>
        </p:nvSpPr>
        <p:spPr>
          <a:xfrm>
            <a:off x="6496050" y="4955679"/>
            <a:ext cx="569595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Trigger Avoidance: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Identify allergens/environmental factors</a:t>
            </a:r>
            <a:endParaRPr lang="en-US" sz="1200" dirty="0"/>
          </a:p>
        </p:txBody>
      </p:sp>
      <p:sp>
        <p:nvSpPr>
          <p:cNvPr id="64" name="SK-12-text-63"/>
          <p:cNvSpPr/>
          <p:nvPr/>
        </p:nvSpPr>
        <p:spPr>
          <a:xfrm>
            <a:off x="6496050" y="5264200"/>
            <a:ext cx="569595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Referral:</a:t>
            </a:r>
            <a:pPr algn="l"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If diagnosis in doubt or persistent symptoms at Step 3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13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0046"/>
            <a:ext cx="6160740" cy="5111204"/>
          </a:xfrm>
          <a:prstGeom prst="rect">
            <a:avLst/>
          </a:prstGeom>
        </p:spPr>
      </p:pic>
      <p:pic>
        <p:nvPicPr>
          <p:cNvPr id="6" name="SK-13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" y="1194346"/>
            <a:ext cx="5932140" cy="390525"/>
          </a:xfrm>
          <a:prstGeom prst="rect">
            <a:avLst/>
          </a:prstGeom>
        </p:spPr>
      </p:pic>
      <p:pic>
        <p:nvPicPr>
          <p:cNvPr id="7" name="SK-13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275308"/>
            <a:ext cx="190500" cy="152400"/>
          </a:xfrm>
          <a:prstGeom prst="rect">
            <a:avLst/>
          </a:prstGeom>
        </p:spPr>
      </p:pic>
      <p:pic>
        <p:nvPicPr>
          <p:cNvPr id="8" name="SK-13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50" y="1791742"/>
            <a:ext cx="190500" cy="152400"/>
          </a:xfrm>
          <a:prstGeom prst="rect">
            <a:avLst/>
          </a:prstGeom>
        </p:spPr>
      </p:pic>
      <p:pic>
        <p:nvPicPr>
          <p:cNvPr id="9" name="SK-13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" y="2325142"/>
            <a:ext cx="190500" cy="152400"/>
          </a:xfrm>
          <a:prstGeom prst="rect">
            <a:avLst/>
          </a:prstGeom>
        </p:spPr>
      </p:pic>
      <p:pic>
        <p:nvPicPr>
          <p:cNvPr id="10" name="SK-13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350" y="2858542"/>
            <a:ext cx="190500" cy="152400"/>
          </a:xfrm>
          <a:prstGeom prst="rect">
            <a:avLst/>
          </a:prstGeom>
        </p:spPr>
      </p:pic>
      <p:pic>
        <p:nvPicPr>
          <p:cNvPr id="11" name="SK-13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350" y="3391942"/>
            <a:ext cx="190500" cy="152400"/>
          </a:xfrm>
          <a:prstGeom prst="rect">
            <a:avLst/>
          </a:prstGeom>
        </p:spPr>
      </p:pic>
      <p:pic>
        <p:nvPicPr>
          <p:cNvPr id="12" name="SK-13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4350" y="3925342"/>
            <a:ext cx="190500" cy="152400"/>
          </a:xfrm>
          <a:prstGeom prst="rect">
            <a:avLst/>
          </a:prstGeom>
        </p:spPr>
      </p:pic>
      <p:pic>
        <p:nvPicPr>
          <p:cNvPr id="13" name="SK-13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4350" y="4458742"/>
            <a:ext cx="190500" cy="152400"/>
          </a:xfrm>
          <a:prstGeom prst="rect">
            <a:avLst/>
          </a:prstGeom>
        </p:spPr>
      </p:pic>
      <p:pic>
        <p:nvPicPr>
          <p:cNvPr id="14" name="SK-13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70340" y="1080046"/>
            <a:ext cx="5040660" cy="5111204"/>
          </a:xfrm>
          <a:prstGeom prst="rect">
            <a:avLst/>
          </a:prstGeom>
        </p:spPr>
      </p:pic>
      <p:pic>
        <p:nvPicPr>
          <p:cNvPr id="15" name="SK-13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84640" y="1194346"/>
            <a:ext cx="4812060" cy="390525"/>
          </a:xfrm>
          <a:prstGeom prst="rect">
            <a:avLst/>
          </a:prstGeom>
        </p:spPr>
      </p:pic>
      <p:pic>
        <p:nvPicPr>
          <p:cNvPr id="16" name="SK-13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84640" y="1275308"/>
            <a:ext cx="190500" cy="152400"/>
          </a:xfrm>
          <a:prstGeom prst="rect">
            <a:avLst/>
          </a:prstGeom>
        </p:spPr>
      </p:pic>
      <p:pic>
        <p:nvPicPr>
          <p:cNvPr id="17" name="SK-13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84640" y="1699171"/>
            <a:ext cx="4812060" cy="376238"/>
          </a:xfrm>
          <a:prstGeom prst="rect">
            <a:avLst/>
          </a:prstGeom>
        </p:spPr>
      </p:pic>
      <p:pic>
        <p:nvPicPr>
          <p:cNvPr id="18" name="SK-13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79890" y="1799630"/>
            <a:ext cx="214313" cy="175320"/>
          </a:xfrm>
          <a:prstGeom prst="rect">
            <a:avLst/>
          </a:prstGeom>
        </p:spPr>
      </p:pic>
      <p:pic>
        <p:nvPicPr>
          <p:cNvPr id="19" name="SK-13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84640" y="2151608"/>
            <a:ext cx="4812060" cy="376238"/>
          </a:xfrm>
          <a:prstGeom prst="rect">
            <a:avLst/>
          </a:prstGeom>
        </p:spPr>
      </p:pic>
      <p:pic>
        <p:nvPicPr>
          <p:cNvPr id="20" name="SK-13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79890" y="2252067"/>
            <a:ext cx="214313" cy="175320"/>
          </a:xfrm>
          <a:prstGeom prst="rect">
            <a:avLst/>
          </a:prstGeom>
        </p:spPr>
      </p:pic>
      <p:pic>
        <p:nvPicPr>
          <p:cNvPr id="21" name="SK-13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84640" y="2604046"/>
            <a:ext cx="4812060" cy="376238"/>
          </a:xfrm>
          <a:prstGeom prst="rect">
            <a:avLst/>
          </a:prstGeom>
        </p:spPr>
      </p:pic>
      <p:pic>
        <p:nvPicPr>
          <p:cNvPr id="22" name="SK-13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79890" y="2704505"/>
            <a:ext cx="214313" cy="175320"/>
          </a:xfrm>
          <a:prstGeom prst="rect">
            <a:avLst/>
          </a:prstGeom>
        </p:spPr>
      </p:pic>
      <p:pic>
        <p:nvPicPr>
          <p:cNvPr id="23" name="SK-13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84640" y="3056483"/>
            <a:ext cx="4812060" cy="376238"/>
          </a:xfrm>
          <a:prstGeom prst="rect">
            <a:avLst/>
          </a:prstGeom>
        </p:spPr>
      </p:pic>
      <p:pic>
        <p:nvPicPr>
          <p:cNvPr id="24" name="SK-13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979890" y="3156942"/>
            <a:ext cx="214313" cy="175320"/>
          </a:xfrm>
          <a:prstGeom prst="rect">
            <a:avLst/>
          </a:prstGeom>
        </p:spPr>
      </p:pic>
      <p:pic>
        <p:nvPicPr>
          <p:cNvPr id="25" name="SK-13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884640" y="3508921"/>
            <a:ext cx="4812060" cy="376238"/>
          </a:xfrm>
          <a:prstGeom prst="rect">
            <a:avLst/>
          </a:prstGeom>
        </p:spPr>
      </p:pic>
      <p:pic>
        <p:nvPicPr>
          <p:cNvPr id="26" name="SK-13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979890" y="3609380"/>
            <a:ext cx="214313" cy="175320"/>
          </a:xfrm>
          <a:prstGeom prst="rect">
            <a:avLst/>
          </a:prstGeom>
        </p:spPr>
      </p:pic>
      <p:pic>
        <p:nvPicPr>
          <p:cNvPr id="27" name="SK-13-img-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884640" y="3961358"/>
            <a:ext cx="4812060" cy="376238"/>
          </a:xfrm>
          <a:prstGeom prst="rect">
            <a:avLst/>
          </a:prstGeom>
        </p:spPr>
      </p:pic>
      <p:pic>
        <p:nvPicPr>
          <p:cNvPr id="28" name="SK-13-img-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979890" y="4061817"/>
            <a:ext cx="214313" cy="175320"/>
          </a:xfrm>
          <a:prstGeom prst="rect">
            <a:avLst/>
          </a:prstGeom>
        </p:spPr>
      </p:pic>
      <p:pic>
        <p:nvPicPr>
          <p:cNvPr id="29" name="SK-13-img-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884640" y="4413796"/>
            <a:ext cx="4812060" cy="376238"/>
          </a:xfrm>
          <a:prstGeom prst="rect">
            <a:avLst/>
          </a:prstGeom>
        </p:spPr>
      </p:pic>
      <p:pic>
        <p:nvPicPr>
          <p:cNvPr id="30" name="SK-13-img-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979890" y="4514255"/>
            <a:ext cx="214313" cy="175320"/>
          </a:xfrm>
          <a:prstGeom prst="rect">
            <a:avLst/>
          </a:prstGeom>
        </p:spPr>
      </p:pic>
      <p:pic>
        <p:nvPicPr>
          <p:cNvPr id="31" name="SK-13-img-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884640" y="5672138"/>
            <a:ext cx="4812060" cy="404813"/>
          </a:xfrm>
          <a:prstGeom prst="rect">
            <a:avLst/>
          </a:prstGeom>
        </p:spPr>
      </p:pic>
      <p:pic>
        <p:nvPicPr>
          <p:cNvPr id="32" name="SK-13-img-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158186" y="5815905"/>
            <a:ext cx="178594" cy="148828"/>
          </a:xfrm>
          <a:prstGeom prst="rect">
            <a:avLst/>
          </a:prstGeom>
        </p:spPr>
      </p:pic>
      <p:pic>
        <p:nvPicPr>
          <p:cNvPr id="33" name="SK-13-img-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34" name="SK-13-text-33"/>
          <p:cNvSpPr/>
          <p:nvPr/>
        </p:nvSpPr>
        <p:spPr>
          <a:xfrm>
            <a:off x="571500" y="285750"/>
            <a:ext cx="54483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35" name="SK-13-text-34"/>
          <p:cNvSpPr/>
          <p:nvPr/>
        </p:nvSpPr>
        <p:spPr>
          <a:xfrm>
            <a:off x="571500" y="52387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Differential Diagnosis and Red Flags</a:t>
            </a:r>
            <a:endParaRPr lang="en-US" sz="2400" dirty="0"/>
          </a:p>
        </p:txBody>
      </p:sp>
      <p:sp>
        <p:nvSpPr>
          <p:cNvPr id="36" name="SK-13-text-35"/>
          <p:cNvSpPr/>
          <p:nvPr/>
        </p:nvSpPr>
        <p:spPr>
          <a:xfrm>
            <a:off x="781050" y="1194346"/>
            <a:ext cx="739711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Asthma Mimics &amp; Differentials</a:t>
            </a:r>
            <a:endParaRPr lang="en-US" sz="1650" dirty="0"/>
          </a:p>
        </p:txBody>
      </p:sp>
      <p:sp>
        <p:nvSpPr>
          <p:cNvPr id="37" name="SK-13-text-36"/>
          <p:cNvSpPr/>
          <p:nvPr/>
        </p:nvSpPr>
        <p:spPr>
          <a:xfrm>
            <a:off x="838200" y="1699171"/>
            <a:ext cx="6659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Viral-Induced Wheeze / Bronchiolitis</a:t>
            </a:r>
            <a:endParaRPr lang="en-US" sz="1200" dirty="0"/>
          </a:p>
        </p:txBody>
      </p:sp>
      <p:sp>
        <p:nvSpPr>
          <p:cNvPr id="38" name="SK-13-text-37"/>
          <p:cNvSpPr/>
          <p:nvPr/>
        </p:nvSpPr>
        <p:spPr>
          <a:xfrm>
            <a:off x="838200" y="1956346"/>
            <a:ext cx="1010412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Episodic, often &lt;2 years, RSV-associated, no symptoms between.</a:t>
            </a:r>
            <a:endParaRPr lang="en-US" sz="1050" dirty="0"/>
          </a:p>
        </p:txBody>
      </p:sp>
      <p:sp>
        <p:nvSpPr>
          <p:cNvPr id="39" name="SK-13-text-38"/>
          <p:cNvSpPr/>
          <p:nvPr/>
        </p:nvSpPr>
        <p:spPr>
          <a:xfrm>
            <a:off x="838200" y="2232571"/>
            <a:ext cx="5665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Inhaled Foreign Body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838200" y="2489746"/>
            <a:ext cx="823722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Sudden onset, unilateral wheeze, no viral prodrome.</a:t>
            </a:r>
            <a:endParaRPr lang="en-US" sz="1050" dirty="0"/>
          </a:p>
        </p:txBody>
      </p:sp>
      <p:sp>
        <p:nvSpPr>
          <p:cNvPr id="41" name="SK-13-text-40"/>
          <p:cNvSpPr/>
          <p:nvPr/>
        </p:nvSpPr>
        <p:spPr>
          <a:xfrm>
            <a:off x="838200" y="2765971"/>
            <a:ext cx="5665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Vocal Cord Dysfunction</a:t>
            </a:r>
            <a:endParaRPr lang="en-US" sz="1200" dirty="0"/>
          </a:p>
        </p:txBody>
      </p:sp>
      <p:sp>
        <p:nvSpPr>
          <p:cNvPr id="42" name="SK-13-text-41"/>
          <p:cNvSpPr/>
          <p:nvPr/>
        </p:nvSpPr>
        <p:spPr>
          <a:xfrm>
            <a:off x="838200" y="3023146"/>
            <a:ext cx="1031748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Inspiratory stridor, normal spirometry, stress/emotion triggers.</a:t>
            </a:r>
            <a:endParaRPr lang="en-US" sz="1050" dirty="0"/>
          </a:p>
        </p:txBody>
      </p:sp>
      <p:sp>
        <p:nvSpPr>
          <p:cNvPr id="43" name="SK-13-text-42"/>
          <p:cNvSpPr/>
          <p:nvPr/>
        </p:nvSpPr>
        <p:spPr>
          <a:xfrm>
            <a:off x="838200" y="3299371"/>
            <a:ext cx="5745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GORD / Congenital Heart Disease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838200" y="3556546"/>
            <a:ext cx="983742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Chronic cough (worse lying down) or murmur/failure to thrive.</a:t>
            </a:r>
            <a:endParaRPr lang="en-US" sz="1050" dirty="0"/>
          </a:p>
        </p:txBody>
      </p:sp>
      <p:sp>
        <p:nvSpPr>
          <p:cNvPr id="45" name="SK-13-text-44"/>
          <p:cNvSpPr/>
          <p:nvPr/>
        </p:nvSpPr>
        <p:spPr>
          <a:xfrm>
            <a:off x="838200" y="3832771"/>
            <a:ext cx="7025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Cystic Fibrosis / PCD / Bronchiectasis</a:t>
            </a:r>
            <a:endParaRPr lang="en-US" sz="1200" dirty="0"/>
          </a:p>
        </p:txBody>
      </p:sp>
      <p:sp>
        <p:nvSpPr>
          <p:cNvPr id="46" name="SK-13-text-45"/>
          <p:cNvSpPr/>
          <p:nvPr/>
        </p:nvSpPr>
        <p:spPr>
          <a:xfrm>
            <a:off x="838200" y="4089946"/>
            <a:ext cx="887730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Chronic wet cough, steatorrhoea, persistent infections.</a:t>
            </a:r>
            <a:endParaRPr lang="en-US" sz="1050" dirty="0"/>
          </a:p>
        </p:txBody>
      </p:sp>
      <p:sp>
        <p:nvSpPr>
          <p:cNvPr id="47" name="SK-13-text-46"/>
          <p:cNvSpPr/>
          <p:nvPr/>
        </p:nvSpPr>
        <p:spPr>
          <a:xfrm>
            <a:off x="838200" y="4366171"/>
            <a:ext cx="6842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12529"/>
                </a:solidFill>
              </a:rPr>
              <a:t>Tracheomalacia / Congenital Anomalies</a:t>
            </a:r>
            <a:endParaRPr lang="en-US" sz="1200" dirty="0"/>
          </a:p>
        </p:txBody>
      </p:sp>
      <p:sp>
        <p:nvSpPr>
          <p:cNvPr id="48" name="SK-13-text-47"/>
          <p:cNvSpPr/>
          <p:nvPr/>
        </p:nvSpPr>
        <p:spPr>
          <a:xfrm>
            <a:off x="838200" y="4623346"/>
            <a:ext cx="8503920" cy="1809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Stridor/wheeze from birth or first 2 months of life.</a:t>
            </a:r>
            <a:endParaRPr lang="en-US" sz="1050" dirty="0"/>
          </a:p>
        </p:txBody>
      </p:sp>
      <p:sp>
        <p:nvSpPr>
          <p:cNvPr id="49" name="SK-13-text-48"/>
          <p:cNvSpPr/>
          <p:nvPr/>
        </p:nvSpPr>
        <p:spPr>
          <a:xfrm>
            <a:off x="7170390" y="1194346"/>
            <a:ext cx="502161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9B2C2C"/>
                </a:solidFill>
              </a:rPr>
              <a:t>Red Flags: Urgent Assessment</a:t>
            </a:r>
            <a:endParaRPr lang="en-US" sz="1650" dirty="0"/>
          </a:p>
        </p:txBody>
      </p:sp>
      <p:sp>
        <p:nvSpPr>
          <p:cNvPr id="50" name="SK-13-text-49"/>
          <p:cNvSpPr/>
          <p:nvPr/>
        </p:nvSpPr>
        <p:spPr>
          <a:xfrm>
            <a:off x="7308503" y="1794421"/>
            <a:ext cx="4883497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742A2A"/>
                </a:solidFill>
              </a:rPr>
              <a:t>Oxygen Saturations &lt;94% in Air</a:t>
            </a:r>
            <a:endParaRPr lang="en-US" sz="1125" dirty="0"/>
          </a:p>
        </p:txBody>
      </p:sp>
      <p:sp>
        <p:nvSpPr>
          <p:cNvPr id="51" name="SK-13-text-50"/>
          <p:cNvSpPr/>
          <p:nvPr/>
        </p:nvSpPr>
        <p:spPr>
          <a:xfrm>
            <a:off x="7308503" y="2246858"/>
            <a:ext cx="4883497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742A2A"/>
                </a:solidFill>
              </a:rPr>
              <a:t>Life-Threatening Features (Silent Chest, Cyanosis)</a:t>
            </a:r>
            <a:endParaRPr lang="en-US" sz="1125" dirty="0"/>
          </a:p>
        </p:txBody>
      </p:sp>
      <p:sp>
        <p:nvSpPr>
          <p:cNvPr id="52" name="SK-13-text-51"/>
          <p:cNvSpPr/>
          <p:nvPr/>
        </p:nvSpPr>
        <p:spPr>
          <a:xfrm>
            <a:off x="7308503" y="2699296"/>
            <a:ext cx="4883497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742A2A"/>
                </a:solidFill>
              </a:rPr>
              <a:t>Failure to Respond to 2 Doses of Salbutamol</a:t>
            </a:r>
            <a:endParaRPr lang="en-US" sz="1125" dirty="0"/>
          </a:p>
        </p:txBody>
      </p:sp>
      <p:sp>
        <p:nvSpPr>
          <p:cNvPr id="53" name="SK-13-text-52"/>
          <p:cNvSpPr/>
          <p:nvPr/>
        </p:nvSpPr>
        <p:spPr>
          <a:xfrm>
            <a:off x="7308503" y="3151733"/>
            <a:ext cx="4883497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742A2A"/>
                </a:solidFill>
              </a:rPr>
              <a:t>Unilateral Wheeze (Urgent CXR/Referral)</a:t>
            </a:r>
            <a:endParaRPr lang="en-US" sz="1125" dirty="0"/>
          </a:p>
        </p:txBody>
      </p:sp>
      <p:sp>
        <p:nvSpPr>
          <p:cNvPr id="54" name="SK-13-text-53"/>
          <p:cNvSpPr/>
          <p:nvPr/>
        </p:nvSpPr>
        <p:spPr>
          <a:xfrm>
            <a:off x="7308503" y="3604171"/>
            <a:ext cx="4883497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742A2A"/>
                </a:solidFill>
              </a:rPr>
              <a:t>Persistent Wet/Productive Cough (Not Asthma)</a:t>
            </a:r>
            <a:endParaRPr lang="en-US" sz="1125" dirty="0"/>
          </a:p>
        </p:txBody>
      </p:sp>
      <p:sp>
        <p:nvSpPr>
          <p:cNvPr id="55" name="SK-13-text-54"/>
          <p:cNvSpPr/>
          <p:nvPr/>
        </p:nvSpPr>
        <p:spPr>
          <a:xfrm>
            <a:off x="7308503" y="4056608"/>
            <a:ext cx="4883497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742A2A"/>
                </a:solidFill>
              </a:rPr>
              <a:t>Poor Growth / Failure to Thrive</a:t>
            </a:r>
            <a:endParaRPr lang="en-US" sz="1125" dirty="0"/>
          </a:p>
        </p:txBody>
      </p:sp>
      <p:sp>
        <p:nvSpPr>
          <p:cNvPr id="56" name="SK-13-text-55"/>
          <p:cNvSpPr/>
          <p:nvPr/>
        </p:nvSpPr>
        <p:spPr>
          <a:xfrm>
            <a:off x="7308503" y="4509046"/>
            <a:ext cx="4883497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742A2A"/>
                </a:solidFill>
              </a:rPr>
              <a:t>Symptoms Starting in First 2 Months of Life</a:t>
            </a:r>
            <a:endParaRPr lang="en-US" sz="1125" dirty="0"/>
          </a:p>
        </p:txBody>
      </p:sp>
      <p:sp>
        <p:nvSpPr>
          <p:cNvPr id="57" name="SK-13-text-56"/>
          <p:cNvSpPr/>
          <p:nvPr/>
        </p:nvSpPr>
        <p:spPr>
          <a:xfrm>
            <a:off x="6884640" y="5672138"/>
            <a:ext cx="4621560" cy="4048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 CALL 999 IMMEDIATELY FOR LIFE-THREATENING FEATURES</a:t>
            </a:r>
            <a:endParaRPr lang="en-US" sz="1125" dirty="0"/>
          </a:p>
        </p:txBody>
      </p:sp>
      <p:sp>
        <p:nvSpPr>
          <p:cNvPr id="58" name="SK-13-text-57"/>
          <p:cNvSpPr/>
          <p:nvPr/>
        </p:nvSpPr>
        <p:spPr>
          <a:xfrm>
            <a:off x="381000" y="6567488"/>
            <a:ext cx="42367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59" name="SK-13-text-58"/>
          <p:cNvSpPr/>
          <p:nvPr/>
        </p:nvSpPr>
        <p:spPr>
          <a:xfrm>
            <a:off x="9572625" y="6567488"/>
            <a:ext cx="26193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www.bradfordvts.co.uk | July 2026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14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0" y="1080046"/>
            <a:ext cx="6286500" cy="5528072"/>
          </a:xfrm>
          <a:prstGeom prst="rect">
            <a:avLst/>
          </a:prstGeom>
        </p:spPr>
      </p:pic>
      <p:pic>
        <p:nvPicPr>
          <p:cNvPr id="6" name="SK-14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0250" y="1403896"/>
            <a:ext cx="333375" cy="266700"/>
          </a:xfrm>
          <a:prstGeom prst="rect">
            <a:avLst/>
          </a:prstGeom>
        </p:spPr>
      </p:pic>
      <p:pic>
        <p:nvPicPr>
          <p:cNvPr id="7" name="SK-14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0250" y="2189708"/>
            <a:ext cx="5715000" cy="479822"/>
          </a:xfrm>
          <a:prstGeom prst="rect">
            <a:avLst/>
          </a:prstGeom>
        </p:spPr>
      </p:pic>
      <p:pic>
        <p:nvPicPr>
          <p:cNvPr id="8" name="SK-14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0250" y="3102918"/>
            <a:ext cx="5715000" cy="479822"/>
          </a:xfrm>
          <a:prstGeom prst="rect">
            <a:avLst/>
          </a:prstGeom>
        </p:spPr>
      </p:pic>
      <p:pic>
        <p:nvPicPr>
          <p:cNvPr id="9" name="SK-14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10250" y="4016127"/>
            <a:ext cx="5715000" cy="479822"/>
          </a:xfrm>
          <a:prstGeom prst="rect">
            <a:avLst/>
          </a:prstGeom>
        </p:spPr>
      </p:pic>
      <p:pic>
        <p:nvPicPr>
          <p:cNvPr id="10" name="SK-14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0250" y="4929336"/>
            <a:ext cx="5715000" cy="479822"/>
          </a:xfrm>
          <a:prstGeom prst="rect">
            <a:avLst/>
          </a:prstGeom>
        </p:spPr>
      </p:pic>
      <p:pic>
        <p:nvPicPr>
          <p:cNvPr id="11" name="SK-14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10250" y="5842546"/>
            <a:ext cx="5715000" cy="479822"/>
          </a:xfrm>
          <a:prstGeom prst="rect">
            <a:avLst/>
          </a:prstGeom>
        </p:spPr>
      </p:pic>
      <p:sp>
        <p:nvSpPr>
          <p:cNvPr id="12" name="SK-14-text-11"/>
          <p:cNvSpPr/>
          <p:nvPr/>
        </p:nvSpPr>
        <p:spPr>
          <a:xfrm>
            <a:off x="571500" y="285750"/>
            <a:ext cx="5303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13" name="SK-14-text-12"/>
          <p:cNvSpPr/>
          <p:nvPr/>
        </p:nvSpPr>
        <p:spPr>
          <a:xfrm>
            <a:off x="571500" y="523875"/>
            <a:ext cx="1002792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AKT and SCA Clinical Pearls</a:t>
            </a:r>
            <a:endParaRPr lang="en-US" sz="2400" dirty="0"/>
          </a:p>
        </p:txBody>
      </p:sp>
      <p:sp>
        <p:nvSpPr>
          <p:cNvPr id="14" name="SK-14-text-13"/>
          <p:cNvSpPr/>
          <p:nvPr/>
        </p:nvSpPr>
        <p:spPr>
          <a:xfrm>
            <a:off x="381000" y="1243757"/>
            <a:ext cx="514350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6000"/>
              </a:lnSpc>
              <a:buNone/>
            </a:pPr>
            <a:r>
              <a:rPr lang="en-US" sz="6000" b="1" dirty="0">
                <a:solidFill>
                  <a:srgbClr val="005EB8"/>
                </a:solidFill>
              </a:rPr>
              <a:t>MART</a:t>
            </a:r>
            <a:endParaRPr lang="en-US" sz="6000" dirty="0"/>
          </a:p>
        </p:txBody>
      </p:sp>
      <p:sp>
        <p:nvSpPr>
          <p:cNvPr id="15" name="SK-14-text-14"/>
          <p:cNvSpPr/>
          <p:nvPr/>
        </p:nvSpPr>
        <p:spPr>
          <a:xfrm>
            <a:off x="381000" y="2101007"/>
            <a:ext cx="746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3600"/>
              </a:lnSpc>
              <a:buNone/>
            </a:pPr>
            <a:r>
              <a:rPr lang="en-US" sz="2400" b="1" spc="120" kern="0" dirty="0">
                <a:solidFill>
                  <a:srgbClr val="F26522"/>
                </a:solidFill>
              </a:rPr>
              <a:t>SABA-FREE FIRST LINE</a:t>
            </a:r>
            <a:endParaRPr lang="en-US" sz="2400" dirty="0"/>
          </a:p>
        </p:txBody>
      </p:sp>
      <p:sp>
        <p:nvSpPr>
          <p:cNvPr id="16" name="SK-14-text-15"/>
          <p:cNvSpPr/>
          <p:nvPr/>
        </p:nvSpPr>
        <p:spPr>
          <a:xfrm>
            <a:off x="609600" y="2843957"/>
            <a:ext cx="453390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FeNO ≥40 ppb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: Evidence of eosinophilic inflammation (likely asthma)</a:t>
            </a:r>
            <a:endParaRPr lang="en-US" sz="1275" dirty="0"/>
          </a:p>
        </p:txBody>
      </p:sp>
      <p:sp>
        <p:nvSpPr>
          <p:cNvPr id="17" name="SK-14-text-16"/>
          <p:cNvSpPr/>
          <p:nvPr/>
        </p:nvSpPr>
        <p:spPr>
          <a:xfrm>
            <a:off x="609600" y="3444032"/>
            <a:ext cx="453390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Reversibility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: ≥12% FEV1 improvement post-salbutamol confirms diagnosis</a:t>
            </a:r>
            <a:endParaRPr lang="en-US" sz="1275" dirty="0"/>
          </a:p>
        </p:txBody>
      </p:sp>
      <p:sp>
        <p:nvSpPr>
          <p:cNvPr id="18" name="SK-14-text-17"/>
          <p:cNvSpPr/>
          <p:nvPr/>
        </p:nvSpPr>
        <p:spPr>
          <a:xfrm>
            <a:off x="609600" y="4044107"/>
            <a:ext cx="453390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Volumatic Spacer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: Preferred for ≥3 years; most effective delivery method</a:t>
            </a:r>
            <a:endParaRPr lang="en-US" sz="1275" dirty="0"/>
          </a:p>
        </p:txBody>
      </p:sp>
      <p:sp>
        <p:nvSpPr>
          <p:cNvPr id="19" name="SK-14-text-18"/>
          <p:cNvSpPr/>
          <p:nvPr/>
        </p:nvSpPr>
        <p:spPr>
          <a:xfrm>
            <a:off x="609600" y="4644182"/>
            <a:ext cx="453390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Spacer Care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: Wash monthly, </a:t>
            </a:r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air dry only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 (wiping removes static charge)</a:t>
            </a:r>
            <a:endParaRPr lang="en-US" sz="1275" dirty="0"/>
          </a:p>
        </p:txBody>
      </p:sp>
      <p:sp>
        <p:nvSpPr>
          <p:cNvPr id="20" name="SK-14-text-19"/>
          <p:cNvSpPr/>
          <p:nvPr/>
        </p:nvSpPr>
        <p:spPr>
          <a:xfrm>
            <a:off x="609600" y="5244257"/>
            <a:ext cx="453390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Acute Dose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: 6-10 puffs salbutamol (100mcg) via spacer; 1-2mg/kg prednisolone</a:t>
            </a:r>
            <a:endParaRPr lang="en-US" sz="1275" dirty="0"/>
          </a:p>
        </p:txBody>
      </p:sp>
      <p:sp>
        <p:nvSpPr>
          <p:cNvPr id="21" name="SK-14-text-20"/>
          <p:cNvSpPr/>
          <p:nvPr/>
        </p:nvSpPr>
        <p:spPr>
          <a:xfrm>
            <a:off x="609600" y="5844332"/>
            <a:ext cx="453390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Life-threatening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: Silent chest, SpO2 &lt;92%, exhaustion → Emergency 999</a:t>
            </a:r>
            <a:endParaRPr lang="en-US" sz="1275" dirty="0"/>
          </a:p>
        </p:txBody>
      </p:sp>
      <p:sp>
        <p:nvSpPr>
          <p:cNvPr id="22" name="SK-14-text-21"/>
          <p:cNvSpPr/>
          <p:nvPr/>
        </p:nvSpPr>
        <p:spPr>
          <a:xfrm>
            <a:off x="6286500" y="1365796"/>
            <a:ext cx="56007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12529"/>
                </a:solidFill>
              </a:rPr>
              <a:t>Communication Pearls</a:t>
            </a:r>
            <a:endParaRPr lang="en-US" sz="1800" dirty="0"/>
          </a:p>
        </p:txBody>
      </p:sp>
      <p:sp>
        <p:nvSpPr>
          <p:cNvPr id="23" name="SK-14-text-22"/>
          <p:cNvSpPr/>
          <p:nvPr/>
        </p:nvSpPr>
        <p:spPr>
          <a:xfrm>
            <a:off x="5953125" y="1946821"/>
            <a:ext cx="56483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</a:rPr>
              <a:t>TECHNIQUE CHECK</a:t>
            </a:r>
            <a:endParaRPr lang="en-US" sz="975" dirty="0"/>
          </a:p>
        </p:txBody>
      </p:sp>
      <p:sp>
        <p:nvSpPr>
          <p:cNvPr id="24" name="SK-14-text-23"/>
          <p:cNvSpPr/>
          <p:nvPr/>
        </p:nvSpPr>
        <p:spPr>
          <a:xfrm>
            <a:off x="5953125" y="2189708"/>
            <a:ext cx="55721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i="1" dirty="0">
                <a:solidFill>
                  <a:srgbClr val="212529"/>
                </a:solidFill>
              </a:rPr>
              <a:t>"I want to check your inhaler technique—would you mind showing me how you use it?"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5953125" y="2860030"/>
            <a:ext cx="56483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</a:rPr>
              <a:t>SPACER MAINTENANCE</a:t>
            </a:r>
            <a:endParaRPr lang="en-US" sz="975" dirty="0"/>
          </a:p>
        </p:txBody>
      </p:sp>
      <p:sp>
        <p:nvSpPr>
          <p:cNvPr id="26" name="SK-14-text-25"/>
          <p:cNvSpPr/>
          <p:nvPr/>
        </p:nvSpPr>
        <p:spPr>
          <a:xfrm>
            <a:off x="5953125" y="3102918"/>
            <a:ext cx="55721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i="1" dirty="0">
                <a:solidFill>
                  <a:srgbClr val="212529"/>
                </a:solidFill>
              </a:rPr>
              <a:t>"Has your spacer been replaced recently? These need replacing every 6-12 months."</a:t>
            </a:r>
            <a:endParaRPr lang="en-US" sz="1350" dirty="0"/>
          </a:p>
        </p:txBody>
      </p:sp>
      <p:sp>
        <p:nvSpPr>
          <p:cNvPr id="27" name="SK-14-text-26"/>
          <p:cNvSpPr/>
          <p:nvPr/>
        </p:nvSpPr>
        <p:spPr>
          <a:xfrm>
            <a:off x="5953125" y="3773239"/>
            <a:ext cx="56483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</a:rPr>
              <a:t>SYMPTOM ASSESSMENT</a:t>
            </a:r>
            <a:endParaRPr lang="en-US" sz="975" dirty="0"/>
          </a:p>
        </p:txBody>
      </p:sp>
      <p:sp>
        <p:nvSpPr>
          <p:cNvPr id="28" name="SK-14-text-27"/>
          <p:cNvSpPr/>
          <p:nvPr/>
        </p:nvSpPr>
        <p:spPr>
          <a:xfrm>
            <a:off x="5953125" y="4016127"/>
            <a:ext cx="55721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i="1" dirty="0">
                <a:solidFill>
                  <a:srgbClr val="212529"/>
                </a:solidFill>
              </a:rPr>
              <a:t>"Can I ask, how many nights in the last week has the wheeze woken you up?"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5953125" y="4686449"/>
            <a:ext cx="56483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</a:rPr>
              <a:t>SELF-MANAGEMENT</a:t>
            </a:r>
            <a:endParaRPr lang="en-US" sz="975" dirty="0"/>
          </a:p>
        </p:txBody>
      </p:sp>
      <p:sp>
        <p:nvSpPr>
          <p:cNvPr id="30" name="SK-14-text-29"/>
          <p:cNvSpPr/>
          <p:nvPr/>
        </p:nvSpPr>
        <p:spPr>
          <a:xfrm>
            <a:off x="5953125" y="4929336"/>
            <a:ext cx="55721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i="1" dirty="0">
                <a:solidFill>
                  <a:srgbClr val="212529"/>
                </a:solidFill>
              </a:rPr>
              <a:t>"I want to give you a written asthma action plan—it tells you exactly what to do in a red zone."</a:t>
            </a:r>
            <a:endParaRPr lang="en-US" sz="1350" dirty="0"/>
          </a:p>
        </p:txBody>
      </p:sp>
      <p:sp>
        <p:nvSpPr>
          <p:cNvPr id="31" name="SK-14-text-30"/>
          <p:cNvSpPr/>
          <p:nvPr/>
        </p:nvSpPr>
        <p:spPr>
          <a:xfrm>
            <a:off x="5953125" y="5599658"/>
            <a:ext cx="564832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</a:rPr>
              <a:t>SAFETY NETTING</a:t>
            </a:r>
            <a:endParaRPr lang="en-US" sz="975" dirty="0"/>
          </a:p>
        </p:txBody>
      </p:sp>
      <p:sp>
        <p:nvSpPr>
          <p:cNvPr id="32" name="SK-14-text-31"/>
          <p:cNvSpPr/>
          <p:nvPr/>
        </p:nvSpPr>
        <p:spPr>
          <a:xfrm>
            <a:off x="5953125" y="5842546"/>
            <a:ext cx="5572125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90"/>
              </a:lnSpc>
              <a:buNone/>
            </a:pPr>
            <a:r>
              <a:rPr lang="en-US" sz="1350" i="1" dirty="0">
                <a:solidFill>
                  <a:srgbClr val="212529"/>
                </a:solidFill>
              </a:rPr>
              <a:t>"Right now your child looks comfortable, but I'd like to see you back in 24 hours to be sure."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81000"/>
          </a:xfrm>
          <a:prstGeom prst="rect">
            <a:avLst/>
          </a:prstGeom>
        </p:spPr>
      </p:pic>
      <p:pic>
        <p:nvPicPr>
          <p:cNvPr id="5" name="SK-15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619125"/>
            <a:ext cx="11430000" cy="603796"/>
          </a:xfrm>
          <a:prstGeom prst="rect">
            <a:avLst/>
          </a:prstGeom>
        </p:spPr>
      </p:pic>
      <p:pic>
        <p:nvPicPr>
          <p:cNvPr id="6" name="SK-15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413421"/>
            <a:ext cx="3683050" cy="4892129"/>
          </a:xfrm>
          <a:prstGeom prst="rect">
            <a:avLst/>
          </a:prstGeom>
        </p:spPr>
      </p:pic>
      <p:pic>
        <p:nvPicPr>
          <p:cNvPr id="7" name="SK-15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527721"/>
            <a:ext cx="3454450" cy="333375"/>
          </a:xfrm>
          <a:prstGeom prst="rect">
            <a:avLst/>
          </a:prstGeom>
        </p:spPr>
      </p:pic>
      <p:pic>
        <p:nvPicPr>
          <p:cNvPr id="8" name="SK-15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580108"/>
            <a:ext cx="190500" cy="152400"/>
          </a:xfrm>
          <a:prstGeom prst="rect">
            <a:avLst/>
          </a:prstGeom>
        </p:spPr>
      </p:pic>
      <p:pic>
        <p:nvPicPr>
          <p:cNvPr id="9" name="SK-15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4204246"/>
            <a:ext cx="3454450" cy="647700"/>
          </a:xfrm>
          <a:prstGeom prst="rect">
            <a:avLst/>
          </a:prstGeom>
        </p:spPr>
      </p:pic>
      <p:pic>
        <p:nvPicPr>
          <p:cNvPr id="10" name="SK-15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413421"/>
            <a:ext cx="3683050" cy="4892129"/>
          </a:xfrm>
          <a:prstGeom prst="rect">
            <a:avLst/>
          </a:prstGeom>
        </p:spPr>
      </p:pic>
      <p:pic>
        <p:nvPicPr>
          <p:cNvPr id="11" name="SK-15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8850" y="1527721"/>
            <a:ext cx="3454450" cy="333375"/>
          </a:xfrm>
          <a:prstGeom prst="rect">
            <a:avLst/>
          </a:prstGeom>
        </p:spPr>
      </p:pic>
      <p:pic>
        <p:nvPicPr>
          <p:cNvPr id="12" name="SK-15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8850" y="1580108"/>
            <a:ext cx="190500" cy="152400"/>
          </a:xfrm>
          <a:prstGeom prst="rect">
            <a:avLst/>
          </a:prstGeom>
        </p:spPr>
      </p:pic>
      <p:pic>
        <p:nvPicPr>
          <p:cNvPr id="13" name="SK-15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8850" y="2023021"/>
            <a:ext cx="1126034" cy="261937"/>
          </a:xfrm>
          <a:prstGeom prst="rect">
            <a:avLst/>
          </a:prstGeom>
        </p:spPr>
      </p:pic>
      <p:pic>
        <p:nvPicPr>
          <p:cNvPr id="14" name="SK-15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68850" y="2361158"/>
            <a:ext cx="1126034" cy="261937"/>
          </a:xfrm>
          <a:prstGeom prst="rect">
            <a:avLst/>
          </a:prstGeom>
        </p:spPr>
      </p:pic>
      <p:pic>
        <p:nvPicPr>
          <p:cNvPr id="15" name="SK-15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68850" y="2699296"/>
            <a:ext cx="1126034" cy="261937"/>
          </a:xfrm>
          <a:prstGeom prst="rect">
            <a:avLst/>
          </a:prstGeom>
        </p:spPr>
      </p:pic>
      <p:pic>
        <p:nvPicPr>
          <p:cNvPr id="16" name="SK-15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68850" y="3037433"/>
            <a:ext cx="1126034" cy="261937"/>
          </a:xfrm>
          <a:prstGeom prst="rect">
            <a:avLst/>
          </a:prstGeom>
        </p:spPr>
      </p:pic>
      <p:pic>
        <p:nvPicPr>
          <p:cNvPr id="17" name="SK-15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28099" y="1413421"/>
            <a:ext cx="3683050" cy="4892129"/>
          </a:xfrm>
          <a:prstGeom prst="rect">
            <a:avLst/>
          </a:prstGeom>
        </p:spPr>
      </p:pic>
      <p:pic>
        <p:nvPicPr>
          <p:cNvPr id="18" name="SK-15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42399" y="1527721"/>
            <a:ext cx="3454450" cy="333375"/>
          </a:xfrm>
          <a:prstGeom prst="rect">
            <a:avLst/>
          </a:prstGeom>
        </p:spPr>
      </p:pic>
      <p:pic>
        <p:nvPicPr>
          <p:cNvPr id="19" name="SK-15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42399" y="1580108"/>
            <a:ext cx="190500" cy="152400"/>
          </a:xfrm>
          <a:prstGeom prst="rect">
            <a:avLst/>
          </a:prstGeom>
        </p:spPr>
      </p:pic>
      <p:pic>
        <p:nvPicPr>
          <p:cNvPr id="20" name="SK-15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42399" y="1975396"/>
            <a:ext cx="3454450" cy="209550"/>
          </a:xfrm>
          <a:prstGeom prst="rect">
            <a:avLst/>
          </a:prstGeom>
        </p:spPr>
      </p:pic>
      <p:pic>
        <p:nvPicPr>
          <p:cNvPr id="21" name="SK-15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42399" y="4261396"/>
            <a:ext cx="3454450" cy="647700"/>
          </a:xfrm>
          <a:prstGeom prst="rect">
            <a:avLst/>
          </a:prstGeom>
        </p:spPr>
      </p:pic>
      <p:pic>
        <p:nvPicPr>
          <p:cNvPr id="22" name="SK-15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23" name="SK-15-text-22"/>
          <p:cNvSpPr/>
          <p:nvPr/>
        </p:nvSpPr>
        <p:spPr>
          <a:xfrm>
            <a:off x="381000" y="0"/>
            <a:ext cx="115062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spc="60" kern="0" dirty="0">
                <a:solidFill>
                  <a:srgbClr val="FFFFFF"/>
                </a:solidFill>
              </a:rPr>
              <a:t>BRADFORD VTS TEACHING DECK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571500" y="619125"/>
            <a:ext cx="5303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25" name="SK-15-text-24"/>
          <p:cNvSpPr/>
          <p:nvPr/>
        </p:nvSpPr>
        <p:spPr>
          <a:xfrm>
            <a:off x="571500" y="857250"/>
            <a:ext cx="893064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Quick Recall and Summary</a:t>
            </a:r>
            <a:endParaRPr lang="en-US" sz="2400" dirty="0"/>
          </a:p>
        </p:txBody>
      </p:sp>
      <p:sp>
        <p:nvSpPr>
          <p:cNvPr id="26" name="SK-15-text-25"/>
          <p:cNvSpPr/>
          <p:nvPr/>
        </p:nvSpPr>
        <p:spPr>
          <a:xfrm>
            <a:off x="781050" y="1527721"/>
            <a:ext cx="399478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DIAGNOSIS &amp; PATHWAY</a:t>
            </a:r>
            <a:endParaRPr lang="en-US" sz="1350" dirty="0"/>
          </a:p>
        </p:txBody>
      </p:sp>
      <p:sp>
        <p:nvSpPr>
          <p:cNvPr id="27" name="SK-15-text-26"/>
          <p:cNvSpPr/>
          <p:nvPr/>
        </p:nvSpPr>
        <p:spPr>
          <a:xfrm>
            <a:off x="723900" y="1975396"/>
            <a:ext cx="322585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SABA-Free First Line: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Low-dose ICS is the cornerstone. SABA monotherapy no longer recommended for ≥5y.</a:t>
            </a:r>
            <a:endParaRPr lang="en-US" sz="1125" dirty="0"/>
          </a:p>
        </p:txBody>
      </p:sp>
      <p:sp>
        <p:nvSpPr>
          <p:cNvPr id="28" name="SK-15-text-27"/>
          <p:cNvSpPr/>
          <p:nvPr/>
        </p:nvSpPr>
        <p:spPr>
          <a:xfrm>
            <a:off x="723900" y="2670721"/>
            <a:ext cx="32258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MART Preferred: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ICS-formoterol as both maintenance and reliever.</a:t>
            </a:r>
            <a:endParaRPr lang="en-US" sz="1125" dirty="0"/>
          </a:p>
        </p:txBody>
      </p:sp>
      <p:sp>
        <p:nvSpPr>
          <p:cNvPr id="29" name="SK-15-text-28"/>
          <p:cNvSpPr/>
          <p:nvPr/>
        </p:nvSpPr>
        <p:spPr>
          <a:xfrm>
            <a:off x="723900" y="3166021"/>
            <a:ext cx="32258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FeNO Threshold: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≥40 ppb supports eosinophilic asthma diagnosis.</a:t>
            </a:r>
            <a:endParaRPr lang="en-US" sz="1125" dirty="0"/>
          </a:p>
        </p:txBody>
      </p:sp>
      <p:sp>
        <p:nvSpPr>
          <p:cNvPr id="30" name="SK-15-text-29"/>
          <p:cNvSpPr/>
          <p:nvPr/>
        </p:nvSpPr>
        <p:spPr>
          <a:xfrm>
            <a:off x="723900" y="3661321"/>
            <a:ext cx="32258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Reversibility: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≥12% improvement in FEV1 post-salbutamol.</a:t>
            </a:r>
            <a:endParaRPr lang="en-US" sz="1125" dirty="0"/>
          </a:p>
        </p:txBody>
      </p:sp>
      <p:sp>
        <p:nvSpPr>
          <p:cNvPr id="31" name="SK-15-text-30"/>
          <p:cNvSpPr/>
          <p:nvPr/>
        </p:nvSpPr>
        <p:spPr>
          <a:xfrm>
            <a:off x="590550" y="4204246"/>
            <a:ext cx="3263950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26522"/>
                </a:solidFill>
              </a:rPr>
              <a:t>Under 5s: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Diagnosis is clinical; objective tests are unreliable.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4654600" y="1527721"/>
            <a:ext cx="296608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DEVICES &amp; CARE</a:t>
            </a:r>
            <a:endParaRPr lang="en-US" sz="1350" dirty="0"/>
          </a:p>
        </p:txBody>
      </p:sp>
      <p:sp>
        <p:nvSpPr>
          <p:cNvPr id="33" name="SK-15-text-32"/>
          <p:cNvSpPr/>
          <p:nvPr/>
        </p:nvSpPr>
        <p:spPr>
          <a:xfrm>
            <a:off x="4330750" y="2023021"/>
            <a:ext cx="1049834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Orange</a:t>
            </a:r>
            <a:endParaRPr lang="en-US" sz="975" dirty="0"/>
          </a:p>
        </p:txBody>
      </p:sp>
      <p:sp>
        <p:nvSpPr>
          <p:cNvPr id="34" name="SK-15-text-33"/>
          <p:cNvSpPr/>
          <p:nvPr/>
        </p:nvSpPr>
        <p:spPr>
          <a:xfrm>
            <a:off x="5571083" y="2023021"/>
            <a:ext cx="4130040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Infant mask (&lt;18 months)</a:t>
            </a:r>
            <a:endParaRPr lang="en-US" sz="1050" dirty="0"/>
          </a:p>
        </p:txBody>
      </p:sp>
      <p:sp>
        <p:nvSpPr>
          <p:cNvPr id="35" name="SK-15-text-34"/>
          <p:cNvSpPr/>
          <p:nvPr/>
        </p:nvSpPr>
        <p:spPr>
          <a:xfrm>
            <a:off x="4330750" y="2361158"/>
            <a:ext cx="1049834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12529"/>
                </a:solidFill>
              </a:rPr>
              <a:t>Yellow</a:t>
            </a:r>
            <a:endParaRPr lang="en-US" sz="975" dirty="0"/>
          </a:p>
        </p:txBody>
      </p:sp>
      <p:sp>
        <p:nvSpPr>
          <p:cNvPr id="36" name="SK-15-text-35"/>
          <p:cNvSpPr/>
          <p:nvPr/>
        </p:nvSpPr>
        <p:spPr>
          <a:xfrm>
            <a:off x="5571083" y="2361158"/>
            <a:ext cx="3810000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Child mask (1–5 years)</a:t>
            </a:r>
            <a:endParaRPr lang="en-US" sz="1050" dirty="0"/>
          </a:p>
        </p:txBody>
      </p:sp>
      <p:sp>
        <p:nvSpPr>
          <p:cNvPr id="37" name="SK-15-text-36"/>
          <p:cNvSpPr/>
          <p:nvPr/>
        </p:nvSpPr>
        <p:spPr>
          <a:xfrm>
            <a:off x="4330750" y="2699296"/>
            <a:ext cx="1049834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Blue</a:t>
            </a:r>
            <a:endParaRPr lang="en-US" sz="975" dirty="0"/>
          </a:p>
        </p:txBody>
      </p:sp>
      <p:sp>
        <p:nvSpPr>
          <p:cNvPr id="38" name="SK-15-text-37"/>
          <p:cNvSpPr/>
          <p:nvPr/>
        </p:nvSpPr>
        <p:spPr>
          <a:xfrm>
            <a:off x="5571083" y="2699296"/>
            <a:ext cx="3543300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Mouthpiece (5+ years)</a:t>
            </a:r>
            <a:endParaRPr lang="en-US" sz="1050" dirty="0"/>
          </a:p>
        </p:txBody>
      </p:sp>
      <p:sp>
        <p:nvSpPr>
          <p:cNvPr id="39" name="SK-15-text-38"/>
          <p:cNvSpPr/>
          <p:nvPr/>
        </p:nvSpPr>
        <p:spPr>
          <a:xfrm>
            <a:off x="4330750" y="3037433"/>
            <a:ext cx="1049834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Volumatic</a:t>
            </a:r>
            <a:endParaRPr lang="en-US" sz="975" dirty="0"/>
          </a:p>
        </p:txBody>
      </p:sp>
      <p:sp>
        <p:nvSpPr>
          <p:cNvPr id="40" name="SK-15-text-39"/>
          <p:cNvSpPr/>
          <p:nvPr/>
        </p:nvSpPr>
        <p:spPr>
          <a:xfrm>
            <a:off x="5571083" y="3037433"/>
            <a:ext cx="4183380" cy="261937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3+ years (Most effective)</a:t>
            </a:r>
            <a:endParaRPr lang="en-US" sz="1050" dirty="0"/>
          </a:p>
        </p:txBody>
      </p:sp>
      <p:sp>
        <p:nvSpPr>
          <p:cNvPr id="41" name="SK-15-text-40"/>
          <p:cNvSpPr/>
          <p:nvPr/>
        </p:nvSpPr>
        <p:spPr>
          <a:xfrm>
            <a:off x="4597450" y="3442246"/>
            <a:ext cx="32258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Maintenance: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Wash monthly with liquid,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air dry only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(no wiping).</a:t>
            </a:r>
            <a:endParaRPr lang="en-US" sz="1125" dirty="0"/>
          </a:p>
        </p:txBody>
      </p:sp>
      <p:sp>
        <p:nvSpPr>
          <p:cNvPr id="42" name="SK-15-text-41"/>
          <p:cNvSpPr/>
          <p:nvPr/>
        </p:nvSpPr>
        <p:spPr>
          <a:xfrm>
            <a:off x="4597450" y="3937546"/>
            <a:ext cx="5283439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Replacement: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Every 6–12 months.</a:t>
            </a:r>
            <a:endParaRPr lang="en-US" sz="1125" dirty="0"/>
          </a:p>
        </p:txBody>
      </p:sp>
      <p:sp>
        <p:nvSpPr>
          <p:cNvPr id="43" name="SK-15-text-42"/>
          <p:cNvSpPr/>
          <p:nvPr/>
        </p:nvSpPr>
        <p:spPr>
          <a:xfrm>
            <a:off x="4597450" y="4232821"/>
            <a:ext cx="6724377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Check Technique: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At 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clinical review.</a:t>
            </a:r>
            <a:endParaRPr lang="en-US" sz="1125" dirty="0"/>
          </a:p>
        </p:txBody>
      </p:sp>
      <p:sp>
        <p:nvSpPr>
          <p:cNvPr id="44" name="SK-15-text-43"/>
          <p:cNvSpPr/>
          <p:nvPr/>
        </p:nvSpPr>
        <p:spPr>
          <a:xfrm>
            <a:off x="8528149" y="1527721"/>
            <a:ext cx="296608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ACUTE &amp; SAFETY</a:t>
            </a:r>
            <a:endParaRPr lang="en-US" sz="1350" dirty="0"/>
          </a:p>
        </p:txBody>
      </p:sp>
      <p:sp>
        <p:nvSpPr>
          <p:cNvPr id="45" name="SK-15-text-44"/>
          <p:cNvSpPr/>
          <p:nvPr/>
        </p:nvSpPr>
        <p:spPr>
          <a:xfrm>
            <a:off x="8318599" y="1975396"/>
            <a:ext cx="337825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Acute Dosing</a:t>
            </a:r>
            <a:endParaRPr lang="en-US" sz="900" dirty="0"/>
          </a:p>
        </p:txBody>
      </p:sp>
      <p:sp>
        <p:nvSpPr>
          <p:cNvPr id="46" name="SK-15-text-45"/>
          <p:cNvSpPr/>
          <p:nvPr/>
        </p:nvSpPr>
        <p:spPr>
          <a:xfrm>
            <a:off x="8242399" y="2232571"/>
            <a:ext cx="34544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0000"/>
                </a:solidFill>
              </a:rPr>
              <a:t>6–10 puffs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 (100mcg) via spacer; 1 puff at a time; 4-6 breaths/puff.</a:t>
            </a:r>
            <a:endParaRPr lang="en-US" sz="1050" dirty="0"/>
          </a:p>
        </p:txBody>
      </p:sp>
      <p:sp>
        <p:nvSpPr>
          <p:cNvPr id="47" name="SK-15-text-46"/>
          <p:cNvSpPr/>
          <p:nvPr/>
        </p:nvSpPr>
        <p:spPr>
          <a:xfrm>
            <a:off x="8470999" y="2727871"/>
            <a:ext cx="32258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Oral Prednisolone: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1-2 mg/kg (max 40mg) for 3-5 days.</a:t>
            </a:r>
            <a:endParaRPr lang="en-US" sz="1125" dirty="0"/>
          </a:p>
        </p:txBody>
      </p:sp>
      <p:sp>
        <p:nvSpPr>
          <p:cNvPr id="48" name="SK-15-text-47"/>
          <p:cNvSpPr/>
          <p:nvPr/>
        </p:nvSpPr>
        <p:spPr>
          <a:xfrm>
            <a:off x="8470999" y="3223171"/>
            <a:ext cx="32258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999 Red Flags: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Silent chest, SpO2 &lt;92%, cyanosis, exhaustion.</a:t>
            </a:r>
            <a:endParaRPr lang="en-US" sz="1125" dirty="0"/>
          </a:p>
        </p:txBody>
      </p:sp>
      <p:sp>
        <p:nvSpPr>
          <p:cNvPr id="49" name="SK-15-text-48"/>
          <p:cNvSpPr/>
          <p:nvPr/>
        </p:nvSpPr>
        <p:spPr>
          <a:xfrm>
            <a:off x="8470999" y="3718471"/>
            <a:ext cx="32258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PAAP: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Every patient must have a written Personalised Asthma Action Plan.</a:t>
            </a:r>
            <a:endParaRPr lang="en-US" sz="1125" dirty="0"/>
          </a:p>
        </p:txBody>
      </p:sp>
      <p:sp>
        <p:nvSpPr>
          <p:cNvPr id="50" name="SK-15-text-49"/>
          <p:cNvSpPr/>
          <p:nvPr/>
        </p:nvSpPr>
        <p:spPr>
          <a:xfrm>
            <a:off x="8337649" y="4261396"/>
            <a:ext cx="3263950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Bradford ACE: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Local referral for ≥94% sats needing support.</a:t>
            </a:r>
            <a:endParaRPr lang="en-US" sz="1200" dirty="0"/>
          </a:p>
        </p:txBody>
      </p:sp>
      <p:sp>
        <p:nvSpPr>
          <p:cNvPr id="51" name="SK-15-text-50"/>
          <p:cNvSpPr/>
          <p:nvPr/>
        </p:nvSpPr>
        <p:spPr>
          <a:xfrm>
            <a:off x="381000" y="6591300"/>
            <a:ext cx="598932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u="sng" dirty="0">
                <a:solidFill>
                  <a:srgbClr val="F26522"/>
                </a:solidFill>
                <a:hlinkClick r:id="rId23" invalidUrl="" action="" tgtFrame="" tooltip="http://www.bradfordvts.co.uk/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68E96"/>
                </a:solidFill>
              </a:rPr>
              <a:t> | Created July 2026</a:t>
            </a:r>
            <a:endParaRPr lang="en-US" sz="900" dirty="0"/>
          </a:p>
        </p:txBody>
      </p:sp>
      <p:sp>
        <p:nvSpPr>
          <p:cNvPr id="52" name="SK-15-text-50-link-hitbox-1">
            <a:hlinkClick r:id="rId23" tooltip="http://www.bradfordvts.co.uk/"/>
          </p:cNvPr>
          <p:cNvSpPr/>
          <p:nvPr/>
        </p:nvSpPr>
        <p:spPr>
          <a:xfrm>
            <a:off x="381000" y="6591300"/>
            <a:ext cx="2956560" cy="16192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3" name="SK-15-text-51"/>
          <p:cNvSpPr/>
          <p:nvPr/>
        </p:nvSpPr>
        <p:spPr>
          <a:xfrm>
            <a:off x="7924800" y="6598444"/>
            <a:ext cx="4267200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238"/>
              </a:lnSpc>
              <a:buNone/>
            </a:pPr>
            <a:r>
              <a:rPr lang="en-US" sz="825" i="1" dirty="0">
                <a:solidFill>
                  <a:srgbClr val="868E96"/>
                </a:solidFill>
              </a:rPr>
              <a:t>For educational use only. Always verify doses in the latest BNF/NICE guidance.</a:t>
            </a:r>
            <a:endParaRPr lang="en-US" sz="8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52425"/>
          </a:xfrm>
          <a:prstGeom prst="rect">
            <a:avLst/>
          </a:prstGeom>
        </p:spPr>
      </p:pic>
      <p:pic>
        <p:nvPicPr>
          <p:cNvPr id="5" name="SK-2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590550"/>
            <a:ext cx="11430000" cy="603796"/>
          </a:xfrm>
          <a:prstGeom prst="rect">
            <a:avLst/>
          </a:prstGeom>
        </p:spPr>
      </p:pic>
      <p:pic>
        <p:nvPicPr>
          <p:cNvPr id="6" name="SK-2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37221"/>
            <a:ext cx="6686550" cy="1252835"/>
          </a:xfrm>
          <a:prstGeom prst="rect">
            <a:avLst/>
          </a:prstGeom>
        </p:spPr>
      </p:pic>
      <p:pic>
        <p:nvPicPr>
          <p:cNvPr id="7" name="SK-2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1601688"/>
            <a:ext cx="238125" cy="190500"/>
          </a:xfrm>
          <a:prstGeom prst="rect">
            <a:avLst/>
          </a:prstGeom>
        </p:spPr>
      </p:pic>
      <p:pic>
        <p:nvPicPr>
          <p:cNvPr id="8" name="SK-2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732931"/>
            <a:ext cx="6686550" cy="1252835"/>
          </a:xfrm>
          <a:prstGeom prst="rect">
            <a:avLst/>
          </a:prstGeom>
        </p:spPr>
      </p:pic>
      <p:pic>
        <p:nvPicPr>
          <p:cNvPr id="9" name="SK-2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2997398"/>
            <a:ext cx="238125" cy="190500"/>
          </a:xfrm>
          <a:prstGeom prst="rect">
            <a:avLst/>
          </a:prstGeom>
        </p:spPr>
      </p:pic>
      <p:pic>
        <p:nvPicPr>
          <p:cNvPr id="10" name="SK-2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128641"/>
            <a:ext cx="6686550" cy="1252835"/>
          </a:xfrm>
          <a:prstGeom prst="rect">
            <a:avLst/>
          </a:prstGeom>
        </p:spPr>
      </p:pic>
      <p:pic>
        <p:nvPicPr>
          <p:cNvPr id="11" name="SK-2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3400" y="4393109"/>
            <a:ext cx="238125" cy="190500"/>
          </a:xfrm>
          <a:prstGeom prst="rect">
            <a:avLst/>
          </a:prstGeom>
        </p:spPr>
      </p:pic>
      <p:pic>
        <p:nvPicPr>
          <p:cNvPr id="12" name="SK-2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5524500"/>
            <a:ext cx="6686550" cy="685800"/>
          </a:xfrm>
          <a:prstGeom prst="rect">
            <a:avLst/>
          </a:prstGeom>
        </p:spPr>
      </p:pic>
      <p:pic>
        <p:nvPicPr>
          <p:cNvPr id="13" name="SK-2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740450"/>
            <a:ext cx="285750" cy="253901"/>
          </a:xfrm>
          <a:prstGeom prst="rect">
            <a:avLst/>
          </a:prstGeom>
        </p:spPr>
      </p:pic>
      <p:pic>
        <p:nvPicPr>
          <p:cNvPr id="14" name="SK-2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53300" y="1337221"/>
            <a:ext cx="4457700" cy="1529060"/>
          </a:xfrm>
          <a:prstGeom prst="rect">
            <a:avLst/>
          </a:prstGeom>
        </p:spPr>
      </p:pic>
      <p:pic>
        <p:nvPicPr>
          <p:cNvPr id="15" name="SK-2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53300" y="3009156"/>
            <a:ext cx="4457700" cy="1529060"/>
          </a:xfrm>
          <a:prstGeom prst="rect">
            <a:avLst/>
          </a:prstGeom>
        </p:spPr>
      </p:pic>
      <p:pic>
        <p:nvPicPr>
          <p:cNvPr id="16" name="SK-2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53300" y="4681091"/>
            <a:ext cx="4457700" cy="1529060"/>
          </a:xfrm>
          <a:prstGeom prst="rect">
            <a:avLst/>
          </a:prstGeom>
        </p:spPr>
      </p:pic>
      <p:pic>
        <p:nvPicPr>
          <p:cNvPr id="17" name="SK-2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8" name="SK-2-text-17"/>
          <p:cNvSpPr/>
          <p:nvPr/>
        </p:nvSpPr>
        <p:spPr>
          <a:xfrm>
            <a:off x="381000" y="0"/>
            <a:ext cx="1150620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9" name="SK-2-text-18"/>
          <p:cNvSpPr/>
          <p:nvPr/>
        </p:nvSpPr>
        <p:spPr>
          <a:xfrm>
            <a:off x="571500" y="590550"/>
            <a:ext cx="5303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20" name="SK-2-text-19"/>
          <p:cNvSpPr/>
          <p:nvPr/>
        </p:nvSpPr>
        <p:spPr>
          <a:xfrm>
            <a:off x="571500" y="828675"/>
            <a:ext cx="1039368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Overview of Childhood Wheeze</a:t>
            </a:r>
            <a:endParaRPr lang="en-US" sz="2400" dirty="0"/>
          </a:p>
        </p:txBody>
      </p:sp>
      <p:sp>
        <p:nvSpPr>
          <p:cNvPr id="21" name="SK-2-text-20"/>
          <p:cNvSpPr/>
          <p:nvPr/>
        </p:nvSpPr>
        <p:spPr>
          <a:xfrm>
            <a:off x="885825" y="1554063"/>
            <a:ext cx="62674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Episodic Viral Wheeze (EVW)</a:t>
            </a:r>
            <a:endParaRPr lang="en-US" sz="1500" dirty="0"/>
          </a:p>
        </p:txBody>
      </p:sp>
      <p:sp>
        <p:nvSpPr>
          <p:cNvPr id="22" name="SK-2-text-21"/>
          <p:cNvSpPr/>
          <p:nvPr/>
        </p:nvSpPr>
        <p:spPr>
          <a:xfrm>
            <a:off x="533400" y="1916013"/>
            <a:ext cx="6381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Wheeze exclusively associated with viral URTI episodes. The child is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completely symptom-free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between episodes. No personal or family history of atopy.</a:t>
            </a:r>
            <a:endParaRPr lang="en-US" sz="1200" dirty="0"/>
          </a:p>
        </p:txBody>
      </p:sp>
      <p:sp>
        <p:nvSpPr>
          <p:cNvPr id="23" name="SK-2-text-22"/>
          <p:cNvSpPr/>
          <p:nvPr/>
        </p:nvSpPr>
        <p:spPr>
          <a:xfrm>
            <a:off x="885825" y="2949773"/>
            <a:ext cx="60388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Multi-Trigger Wheeze (MTW)</a:t>
            </a:r>
            <a:endParaRPr lang="en-US" sz="1500" dirty="0"/>
          </a:p>
        </p:txBody>
      </p:sp>
      <p:sp>
        <p:nvSpPr>
          <p:cNvPr id="24" name="SK-2-text-23"/>
          <p:cNvSpPr/>
          <p:nvPr/>
        </p:nvSpPr>
        <p:spPr>
          <a:xfrm>
            <a:off x="533400" y="3311723"/>
            <a:ext cx="6381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Wheeze triggered by viruses plus other factors: exercise, cold air, allergens, or emotion. May have atopic features; often sits on the spectrum toward asthma.</a:t>
            </a:r>
            <a:endParaRPr lang="en-US" sz="1200" dirty="0"/>
          </a:p>
        </p:txBody>
      </p:sp>
      <p:sp>
        <p:nvSpPr>
          <p:cNvPr id="25" name="SK-2-text-24"/>
          <p:cNvSpPr/>
          <p:nvPr/>
        </p:nvSpPr>
        <p:spPr>
          <a:xfrm>
            <a:off x="885825" y="4345484"/>
            <a:ext cx="37528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Childhood Asthma</a:t>
            </a:r>
            <a:endParaRPr lang="en-US" sz="1500" dirty="0"/>
          </a:p>
        </p:txBody>
      </p:sp>
      <p:sp>
        <p:nvSpPr>
          <p:cNvPr id="26" name="SK-2-text-25"/>
          <p:cNvSpPr/>
          <p:nvPr/>
        </p:nvSpPr>
        <p:spPr>
          <a:xfrm>
            <a:off x="533400" y="4707434"/>
            <a:ext cx="6381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Characterized by multi-trigger wheeze,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95057"/>
                </a:solidFill>
              </a:rPr>
              <a:t>persistent symptoms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 (nocturnal cough, exercise limitation), and strong association with atopy (eczema, hayfever).</a:t>
            </a:r>
            <a:endParaRPr lang="en-US" sz="1200" dirty="0"/>
          </a:p>
        </p:txBody>
      </p:sp>
      <p:sp>
        <p:nvSpPr>
          <p:cNvPr id="27" name="SK-2-text-26"/>
          <p:cNvSpPr/>
          <p:nvPr/>
        </p:nvSpPr>
        <p:spPr>
          <a:xfrm>
            <a:off x="1000125" y="5638800"/>
            <a:ext cx="58769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Wheeze is extremely common: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26522"/>
                </a:solidFill>
              </a:rPr>
              <a:t>~30% of children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wheeze at some point. Most pre-school wheezing is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26522"/>
                </a:solidFill>
              </a:rPr>
              <a:t>viral-induced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, not lifelong asthma.</a:t>
            </a:r>
            <a:endParaRPr lang="en-US" sz="1200" dirty="0"/>
          </a:p>
        </p:txBody>
      </p:sp>
      <p:sp>
        <p:nvSpPr>
          <p:cNvPr id="28" name="SK-2-text-27"/>
          <p:cNvSpPr/>
          <p:nvPr/>
        </p:nvSpPr>
        <p:spPr>
          <a:xfrm>
            <a:off x="7496175" y="1532632"/>
            <a:ext cx="42481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26522"/>
                </a:solidFill>
              </a:rPr>
              <a:t>INFANTS &amp; TODDLERS</a:t>
            </a:r>
            <a:endParaRPr lang="en-US" sz="975" dirty="0"/>
          </a:p>
        </p:txBody>
      </p:sp>
      <p:sp>
        <p:nvSpPr>
          <p:cNvPr id="29" name="SK-2-text-28"/>
          <p:cNvSpPr/>
          <p:nvPr/>
        </p:nvSpPr>
        <p:spPr>
          <a:xfrm>
            <a:off x="7496175" y="1775520"/>
            <a:ext cx="42576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Under 2 Years</a:t>
            </a:r>
            <a:endParaRPr lang="en-US" sz="1350" dirty="0"/>
          </a:p>
        </p:txBody>
      </p:sp>
      <p:sp>
        <p:nvSpPr>
          <p:cNvPr id="30" name="SK-2-text-29"/>
          <p:cNvSpPr/>
          <p:nvPr/>
        </p:nvSpPr>
        <p:spPr>
          <a:xfrm>
            <a:off x="7496175" y="2070795"/>
            <a:ext cx="417195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Broad differential: Bronchiolitis (RSV), viral-induced wheeze, or inhaled foreign body. Asthma diagnosis is rare and difficult at this age.</a:t>
            </a:r>
            <a:endParaRPr lang="en-US" sz="1125" dirty="0"/>
          </a:p>
        </p:txBody>
      </p:sp>
      <p:sp>
        <p:nvSpPr>
          <p:cNvPr id="31" name="SK-2-text-30"/>
          <p:cNvSpPr/>
          <p:nvPr/>
        </p:nvSpPr>
        <p:spPr>
          <a:xfrm>
            <a:off x="7496175" y="3204567"/>
            <a:ext cx="42481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26522"/>
                </a:solidFill>
              </a:rPr>
              <a:t>PRE-SCHOOLERS</a:t>
            </a:r>
            <a:endParaRPr lang="en-US" sz="975" dirty="0"/>
          </a:p>
        </p:txBody>
      </p:sp>
      <p:sp>
        <p:nvSpPr>
          <p:cNvPr id="32" name="SK-2-text-31"/>
          <p:cNvSpPr/>
          <p:nvPr/>
        </p:nvSpPr>
        <p:spPr>
          <a:xfrm>
            <a:off x="7496175" y="3447455"/>
            <a:ext cx="42576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2 – 5 Years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7496175" y="3742730"/>
            <a:ext cx="417195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Episodic viral wheeze is most common. Early asthma possible if multi-trigger or atopic. Objective tests (FeNO/Spirometry) are usually not feasible.</a:t>
            </a:r>
            <a:endParaRPr lang="en-US" sz="1125" dirty="0"/>
          </a:p>
        </p:txBody>
      </p:sp>
      <p:sp>
        <p:nvSpPr>
          <p:cNvPr id="34" name="SK-2-text-33"/>
          <p:cNvSpPr/>
          <p:nvPr/>
        </p:nvSpPr>
        <p:spPr>
          <a:xfrm>
            <a:off x="7496175" y="4876502"/>
            <a:ext cx="424815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26522"/>
                </a:solidFill>
              </a:rPr>
              <a:t>SCHOOL AGE</a:t>
            </a:r>
            <a:endParaRPr lang="en-US" sz="975" dirty="0"/>
          </a:p>
        </p:txBody>
      </p:sp>
      <p:sp>
        <p:nvSpPr>
          <p:cNvPr id="35" name="SK-2-text-34"/>
          <p:cNvSpPr/>
          <p:nvPr/>
        </p:nvSpPr>
        <p:spPr>
          <a:xfrm>
            <a:off x="7496175" y="5119390"/>
            <a:ext cx="42576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12529"/>
                </a:solidFill>
              </a:rPr>
              <a:t>Over 5 Years</a:t>
            </a:r>
            <a:endParaRPr lang="en-US" sz="1350" dirty="0"/>
          </a:p>
        </p:txBody>
      </p:sp>
      <p:sp>
        <p:nvSpPr>
          <p:cNvPr id="36" name="SK-2-text-35"/>
          <p:cNvSpPr/>
          <p:nvPr/>
        </p:nvSpPr>
        <p:spPr>
          <a:xfrm>
            <a:off x="7496175" y="5414665"/>
            <a:ext cx="4171950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Phenotype becomes more stable. Formal asthma diagnosis is more reliable using NICE NG245 objective testing (Spirometry and FeNO).</a:t>
            </a:r>
            <a:endParaRPr lang="en-US" sz="1125" dirty="0"/>
          </a:p>
        </p:txBody>
      </p:sp>
      <p:sp>
        <p:nvSpPr>
          <p:cNvPr id="37" name="SK-2-text-36"/>
          <p:cNvSpPr/>
          <p:nvPr/>
        </p:nvSpPr>
        <p:spPr>
          <a:xfrm>
            <a:off x="381000" y="6591300"/>
            <a:ext cx="606552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68E96"/>
                </a:solidFill>
              </a:rPr>
              <a:t>www.bradfordvts.co.uk | Created July 2026</a:t>
            </a:r>
            <a:endParaRPr lang="en-US" sz="900" dirty="0"/>
          </a:p>
        </p:txBody>
      </p:sp>
      <p:sp>
        <p:nvSpPr>
          <p:cNvPr id="38" name="SK-2-text-37"/>
          <p:cNvSpPr/>
          <p:nvPr/>
        </p:nvSpPr>
        <p:spPr>
          <a:xfrm>
            <a:off x="10687050" y="6591300"/>
            <a:ext cx="15049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Section 1: Overview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3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0046"/>
            <a:ext cx="4480620" cy="5492204"/>
          </a:xfrm>
          <a:prstGeom prst="rect">
            <a:avLst/>
          </a:prstGeom>
        </p:spPr>
      </p:pic>
      <p:pic>
        <p:nvPicPr>
          <p:cNvPr id="6" name="SK-3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18171"/>
            <a:ext cx="238125" cy="190500"/>
          </a:xfrm>
          <a:prstGeom prst="rect">
            <a:avLst/>
          </a:prstGeom>
        </p:spPr>
      </p:pic>
      <p:pic>
        <p:nvPicPr>
          <p:cNvPr id="7" name="SK-3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67185"/>
            <a:ext cx="187226" cy="149721"/>
          </a:xfrm>
          <a:prstGeom prst="rect">
            <a:avLst/>
          </a:prstGeom>
        </p:spPr>
      </p:pic>
      <p:pic>
        <p:nvPicPr>
          <p:cNvPr id="8" name="SK-3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373660"/>
            <a:ext cx="171152" cy="136922"/>
          </a:xfrm>
          <a:prstGeom prst="rect">
            <a:avLst/>
          </a:prstGeom>
        </p:spPr>
      </p:pic>
      <p:pic>
        <p:nvPicPr>
          <p:cNvPr id="9" name="SK-3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968526"/>
            <a:ext cx="184100" cy="147191"/>
          </a:xfrm>
          <a:prstGeom prst="rect">
            <a:avLst/>
          </a:prstGeom>
        </p:spPr>
      </p:pic>
      <p:pic>
        <p:nvPicPr>
          <p:cNvPr id="10" name="SK-3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585121"/>
            <a:ext cx="4099620" cy="771525"/>
          </a:xfrm>
          <a:prstGeom prst="rect">
            <a:avLst/>
          </a:prstGeom>
        </p:spPr>
      </p:pic>
      <p:pic>
        <p:nvPicPr>
          <p:cNvPr id="11" name="SK-3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727996"/>
            <a:ext cx="966788" cy="276225"/>
          </a:xfrm>
          <a:prstGeom prst="rect">
            <a:avLst/>
          </a:prstGeom>
        </p:spPr>
      </p:pic>
      <p:pic>
        <p:nvPicPr>
          <p:cNvPr id="12" name="SK-3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3814018"/>
            <a:ext cx="166688" cy="137220"/>
          </a:xfrm>
          <a:prstGeom prst="rect">
            <a:avLst/>
          </a:prstGeom>
        </p:spPr>
      </p:pic>
      <p:pic>
        <p:nvPicPr>
          <p:cNvPr id="13" name="SK-3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14488" y="3727996"/>
            <a:ext cx="947737" cy="276225"/>
          </a:xfrm>
          <a:prstGeom prst="rect">
            <a:avLst/>
          </a:prstGeom>
        </p:spPr>
      </p:pic>
      <p:pic>
        <p:nvPicPr>
          <p:cNvPr id="14" name="SK-3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28788" y="3814018"/>
            <a:ext cx="166688" cy="137220"/>
          </a:xfrm>
          <a:prstGeom prst="rect">
            <a:avLst/>
          </a:prstGeom>
        </p:spPr>
      </p:pic>
      <p:pic>
        <p:nvPicPr>
          <p:cNvPr id="15" name="SK-3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38425" y="3727996"/>
            <a:ext cx="1071563" cy="276225"/>
          </a:xfrm>
          <a:prstGeom prst="rect">
            <a:avLst/>
          </a:prstGeom>
        </p:spPr>
      </p:pic>
      <p:pic>
        <p:nvPicPr>
          <p:cNvPr id="16" name="SK-3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52725" y="3814018"/>
            <a:ext cx="166688" cy="137220"/>
          </a:xfrm>
          <a:prstGeom prst="rect">
            <a:avLst/>
          </a:prstGeom>
        </p:spPr>
      </p:pic>
      <p:pic>
        <p:nvPicPr>
          <p:cNvPr id="17" name="SK-3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4080421"/>
            <a:ext cx="1042988" cy="276225"/>
          </a:xfrm>
          <a:prstGeom prst="rect">
            <a:avLst/>
          </a:prstGeom>
        </p:spPr>
      </p:pic>
      <p:pic>
        <p:nvPicPr>
          <p:cNvPr id="18" name="SK-3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800" y="4166443"/>
            <a:ext cx="166688" cy="137220"/>
          </a:xfrm>
          <a:prstGeom prst="rect">
            <a:avLst/>
          </a:prstGeom>
        </p:spPr>
      </p:pic>
      <p:pic>
        <p:nvPicPr>
          <p:cNvPr id="19" name="SK-3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90688" y="4080421"/>
            <a:ext cx="871538" cy="276225"/>
          </a:xfrm>
          <a:prstGeom prst="rect">
            <a:avLst/>
          </a:prstGeom>
        </p:spPr>
      </p:pic>
      <p:pic>
        <p:nvPicPr>
          <p:cNvPr id="20" name="SK-3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04988" y="4166443"/>
            <a:ext cx="166688" cy="137220"/>
          </a:xfrm>
          <a:prstGeom prst="rect">
            <a:avLst/>
          </a:prstGeom>
        </p:spPr>
      </p:pic>
      <p:pic>
        <p:nvPicPr>
          <p:cNvPr id="21" name="SK-3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090220" y="1080046"/>
            <a:ext cx="6720780" cy="2398514"/>
          </a:xfrm>
          <a:prstGeom prst="rect">
            <a:avLst/>
          </a:prstGeom>
        </p:spPr>
      </p:pic>
      <p:pic>
        <p:nvPicPr>
          <p:cNvPr id="22" name="SK-3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42620" y="1232446"/>
            <a:ext cx="6415980" cy="333375"/>
          </a:xfrm>
          <a:prstGeom prst="rect">
            <a:avLst/>
          </a:prstGeom>
        </p:spPr>
      </p:pic>
      <p:pic>
        <p:nvPicPr>
          <p:cNvPr id="23" name="SK-3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582275" y="1256258"/>
            <a:ext cx="1076325" cy="209550"/>
          </a:xfrm>
          <a:prstGeom prst="rect">
            <a:avLst/>
          </a:prstGeom>
        </p:spPr>
      </p:pic>
      <p:pic>
        <p:nvPicPr>
          <p:cNvPr id="24" name="SK-3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42620" y="1680121"/>
            <a:ext cx="3131790" cy="1004887"/>
          </a:xfrm>
          <a:prstGeom prst="rect">
            <a:avLst/>
          </a:prstGeom>
        </p:spPr>
      </p:pic>
      <p:pic>
        <p:nvPicPr>
          <p:cNvPr id="25" name="SK-3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26810" y="1680121"/>
            <a:ext cx="3131790" cy="1004887"/>
          </a:xfrm>
          <a:prstGeom prst="rect">
            <a:avLst/>
          </a:prstGeom>
        </p:spPr>
      </p:pic>
      <p:pic>
        <p:nvPicPr>
          <p:cNvPr id="26" name="SK-3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090220" y="3630960"/>
            <a:ext cx="6720780" cy="2398514"/>
          </a:xfrm>
          <a:prstGeom prst="rect">
            <a:avLst/>
          </a:prstGeom>
        </p:spPr>
      </p:pic>
      <p:pic>
        <p:nvPicPr>
          <p:cNvPr id="27" name="SK-3-img-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242620" y="3783360"/>
            <a:ext cx="6415980" cy="333375"/>
          </a:xfrm>
          <a:prstGeom prst="rect">
            <a:avLst/>
          </a:prstGeom>
        </p:spPr>
      </p:pic>
      <p:pic>
        <p:nvPicPr>
          <p:cNvPr id="28" name="SK-3-img-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715500" y="3807172"/>
            <a:ext cx="1943100" cy="209550"/>
          </a:xfrm>
          <a:prstGeom prst="rect">
            <a:avLst/>
          </a:prstGeom>
        </p:spPr>
      </p:pic>
      <p:pic>
        <p:nvPicPr>
          <p:cNvPr id="29" name="SK-3-img-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242620" y="4231035"/>
            <a:ext cx="6415980" cy="1204913"/>
          </a:xfrm>
          <a:prstGeom prst="rect">
            <a:avLst/>
          </a:prstGeom>
        </p:spPr>
      </p:pic>
      <p:pic>
        <p:nvPicPr>
          <p:cNvPr id="30" name="SK-3-img-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450610" y="4533454"/>
            <a:ext cx="3093690" cy="714375"/>
          </a:xfrm>
          <a:prstGeom prst="rect">
            <a:avLst/>
          </a:prstGeom>
        </p:spPr>
      </p:pic>
      <p:pic>
        <p:nvPicPr>
          <p:cNvPr id="31" name="SK-3-img-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641110" y="4576316"/>
            <a:ext cx="114300" cy="114300"/>
          </a:xfrm>
          <a:prstGeom prst="rect">
            <a:avLst/>
          </a:prstGeom>
        </p:spPr>
      </p:pic>
      <p:pic>
        <p:nvPicPr>
          <p:cNvPr id="32" name="SK-3-img-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641110" y="4833491"/>
            <a:ext cx="114300" cy="114300"/>
          </a:xfrm>
          <a:prstGeom prst="rect">
            <a:avLst/>
          </a:prstGeom>
        </p:spPr>
      </p:pic>
      <p:pic>
        <p:nvPicPr>
          <p:cNvPr id="33" name="SK-3-img-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641110" y="5090666"/>
            <a:ext cx="114300" cy="114300"/>
          </a:xfrm>
          <a:prstGeom prst="rect">
            <a:avLst/>
          </a:prstGeom>
        </p:spPr>
      </p:pic>
      <p:pic>
        <p:nvPicPr>
          <p:cNvPr id="34" name="SK-3-img-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090220" y="6181874"/>
            <a:ext cx="6720780" cy="390525"/>
          </a:xfrm>
          <a:prstGeom prst="rect">
            <a:avLst/>
          </a:prstGeom>
        </p:spPr>
      </p:pic>
      <p:pic>
        <p:nvPicPr>
          <p:cNvPr id="35" name="SK-3-img-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233095" y="6308527"/>
            <a:ext cx="166688" cy="137220"/>
          </a:xfrm>
          <a:prstGeom prst="rect">
            <a:avLst/>
          </a:prstGeom>
        </p:spPr>
      </p:pic>
      <p:sp>
        <p:nvSpPr>
          <p:cNvPr id="36" name="SK-3-text-35"/>
          <p:cNvSpPr/>
          <p:nvPr/>
        </p:nvSpPr>
        <p:spPr>
          <a:xfrm>
            <a:off x="571500" y="285750"/>
            <a:ext cx="60483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37" name="SK-3-text-36"/>
          <p:cNvSpPr/>
          <p:nvPr/>
        </p:nvSpPr>
        <p:spPr>
          <a:xfrm>
            <a:off x="571500" y="52387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Asthma Diagnosis and Objective Testing</a:t>
            </a:r>
            <a:endParaRPr lang="en-US" sz="2400" dirty="0"/>
          </a:p>
        </p:txBody>
      </p:sp>
      <p:sp>
        <p:nvSpPr>
          <p:cNvPr id="38" name="SK-3-text-37"/>
          <p:cNvSpPr/>
          <p:nvPr/>
        </p:nvSpPr>
        <p:spPr>
          <a:xfrm>
            <a:off x="904875" y="1270546"/>
            <a:ext cx="535305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26522"/>
                </a:solidFill>
              </a:rPr>
              <a:t>Characteristic Symptoms</a:t>
            </a:r>
            <a:endParaRPr lang="en-US" sz="1500" dirty="0"/>
          </a:p>
        </p:txBody>
      </p:sp>
      <p:sp>
        <p:nvSpPr>
          <p:cNvPr id="39" name="SK-3-text-38"/>
          <p:cNvSpPr/>
          <p:nvPr/>
        </p:nvSpPr>
        <p:spPr>
          <a:xfrm>
            <a:off x="873026" y="1708696"/>
            <a:ext cx="3798094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Core Symptoms: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 Wheeze, breathlessness, chest tightness, and cough.</a:t>
            </a:r>
            <a:endParaRPr lang="en-US" sz="1275" dirty="0"/>
          </a:p>
        </p:txBody>
      </p:sp>
      <p:sp>
        <p:nvSpPr>
          <p:cNvPr id="40" name="SK-3-text-39"/>
          <p:cNvSpPr/>
          <p:nvPr/>
        </p:nvSpPr>
        <p:spPr>
          <a:xfrm>
            <a:off x="856952" y="2308771"/>
            <a:ext cx="3814167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Pattern: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 Typically episodic and variable; often worse at night or early morning.</a:t>
            </a:r>
            <a:endParaRPr lang="en-US" sz="1275" dirty="0"/>
          </a:p>
        </p:txBody>
      </p:sp>
      <p:sp>
        <p:nvSpPr>
          <p:cNvPr id="41" name="SK-3-text-40"/>
          <p:cNvSpPr/>
          <p:nvPr/>
        </p:nvSpPr>
        <p:spPr>
          <a:xfrm>
            <a:off x="869900" y="2908846"/>
            <a:ext cx="3801219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Atopy: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 Personal or family history of eczema, hayfever, or allergic rhinitis.</a:t>
            </a:r>
            <a:endParaRPr lang="en-US" sz="1275" dirty="0"/>
          </a:p>
        </p:txBody>
      </p:sp>
      <p:sp>
        <p:nvSpPr>
          <p:cNvPr id="42" name="SK-3-text-41"/>
          <p:cNvSpPr/>
          <p:nvPr/>
        </p:nvSpPr>
        <p:spPr>
          <a:xfrm>
            <a:off x="852488" y="3727996"/>
            <a:ext cx="109964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 Exercise</a:t>
            </a:r>
            <a:endParaRPr lang="en-US" sz="1050" dirty="0"/>
          </a:p>
        </p:txBody>
      </p:sp>
      <p:sp>
        <p:nvSpPr>
          <p:cNvPr id="43" name="SK-3-text-42"/>
          <p:cNvSpPr/>
          <p:nvPr/>
        </p:nvSpPr>
        <p:spPr>
          <a:xfrm>
            <a:off x="1895475" y="3727996"/>
            <a:ext cx="1092800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 Cold Air</a:t>
            </a:r>
            <a:endParaRPr lang="en-US" sz="1050" dirty="0"/>
          </a:p>
        </p:txBody>
      </p:sp>
      <p:sp>
        <p:nvSpPr>
          <p:cNvPr id="44" name="SK-3-text-43"/>
          <p:cNvSpPr/>
          <p:nvPr/>
        </p:nvSpPr>
        <p:spPr>
          <a:xfrm>
            <a:off x="2919413" y="3727996"/>
            <a:ext cx="1384706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 Viral URTI</a:t>
            </a:r>
            <a:endParaRPr lang="en-US" sz="1050" dirty="0"/>
          </a:p>
        </p:txBody>
      </p:sp>
      <p:sp>
        <p:nvSpPr>
          <p:cNvPr id="45" name="SK-3-text-44"/>
          <p:cNvSpPr/>
          <p:nvPr/>
        </p:nvSpPr>
        <p:spPr>
          <a:xfrm>
            <a:off x="852488" y="4080421"/>
            <a:ext cx="1249471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 Allergens</a:t>
            </a:r>
            <a:endParaRPr lang="en-US" sz="1050" dirty="0"/>
          </a:p>
        </p:txBody>
      </p:sp>
      <p:sp>
        <p:nvSpPr>
          <p:cNvPr id="46" name="SK-3-text-45"/>
          <p:cNvSpPr/>
          <p:nvPr/>
        </p:nvSpPr>
        <p:spPr>
          <a:xfrm>
            <a:off x="1971675" y="4080421"/>
            <a:ext cx="70828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 Smoke</a:t>
            </a:r>
            <a:endParaRPr lang="en-US" sz="1050" dirty="0"/>
          </a:p>
        </p:txBody>
      </p:sp>
      <p:sp>
        <p:nvSpPr>
          <p:cNvPr id="47" name="SK-3-text-46"/>
          <p:cNvSpPr/>
          <p:nvPr/>
        </p:nvSpPr>
        <p:spPr>
          <a:xfrm>
            <a:off x="5242620" y="1232446"/>
            <a:ext cx="543496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Spirometry &amp; Reversibility</a:t>
            </a:r>
            <a:endParaRPr lang="en-US" sz="1350" dirty="0"/>
          </a:p>
        </p:txBody>
      </p:sp>
      <p:sp>
        <p:nvSpPr>
          <p:cNvPr id="48" name="SK-3-text-47"/>
          <p:cNvSpPr/>
          <p:nvPr/>
        </p:nvSpPr>
        <p:spPr>
          <a:xfrm>
            <a:off x="10658475" y="1256258"/>
            <a:ext cx="153352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Preferred &gt; 5 yrs</a:t>
            </a:r>
            <a:endParaRPr lang="en-US" sz="900" dirty="0"/>
          </a:p>
        </p:txBody>
      </p:sp>
      <p:sp>
        <p:nvSpPr>
          <p:cNvPr id="49" name="SK-3-text-48"/>
          <p:cNvSpPr/>
          <p:nvPr/>
        </p:nvSpPr>
        <p:spPr>
          <a:xfrm>
            <a:off x="5356920" y="1794421"/>
            <a:ext cx="297939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</a:rPr>
              <a:t>FEV1 / FVC RATIO</a:t>
            </a:r>
            <a:endParaRPr lang="en-US" sz="975" dirty="0"/>
          </a:p>
        </p:txBody>
      </p:sp>
      <p:sp>
        <p:nvSpPr>
          <p:cNvPr id="50" name="SK-3-text-49"/>
          <p:cNvSpPr/>
          <p:nvPr/>
        </p:nvSpPr>
        <p:spPr>
          <a:xfrm>
            <a:off x="5356920" y="2018258"/>
            <a:ext cx="300796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&lt; 70%</a:t>
            </a:r>
            <a:endParaRPr lang="en-US" sz="1650" dirty="0"/>
          </a:p>
        </p:txBody>
      </p:sp>
      <p:sp>
        <p:nvSpPr>
          <p:cNvPr id="51" name="SK-3-text-50"/>
          <p:cNvSpPr/>
          <p:nvPr/>
        </p:nvSpPr>
        <p:spPr>
          <a:xfrm>
            <a:off x="5356920" y="2370683"/>
            <a:ext cx="683508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Indicates obstructive pattern (or below LLN).</a:t>
            </a:r>
            <a:endParaRPr lang="en-US" sz="1050" dirty="0"/>
          </a:p>
        </p:txBody>
      </p:sp>
      <p:sp>
        <p:nvSpPr>
          <p:cNvPr id="52" name="SK-3-text-51"/>
          <p:cNvSpPr/>
          <p:nvPr/>
        </p:nvSpPr>
        <p:spPr>
          <a:xfrm>
            <a:off x="8641110" y="1794421"/>
            <a:ext cx="297939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</a:rPr>
              <a:t>REVERSIBILITY (BDR)</a:t>
            </a:r>
            <a:endParaRPr lang="en-US" sz="975" dirty="0"/>
          </a:p>
        </p:txBody>
      </p:sp>
      <p:sp>
        <p:nvSpPr>
          <p:cNvPr id="53" name="SK-3-text-52"/>
          <p:cNvSpPr/>
          <p:nvPr/>
        </p:nvSpPr>
        <p:spPr>
          <a:xfrm>
            <a:off x="8641110" y="2018258"/>
            <a:ext cx="300796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≥ 12%</a:t>
            </a:r>
            <a:endParaRPr lang="en-US" sz="1650" dirty="0"/>
          </a:p>
        </p:txBody>
      </p:sp>
      <p:sp>
        <p:nvSpPr>
          <p:cNvPr id="54" name="SK-3-text-53"/>
          <p:cNvSpPr/>
          <p:nvPr/>
        </p:nvSpPr>
        <p:spPr>
          <a:xfrm>
            <a:off x="8641110" y="2370683"/>
            <a:ext cx="355089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Improvement in FEV1 after Salbutamol.</a:t>
            </a:r>
            <a:endParaRPr lang="en-US" sz="1050" dirty="0"/>
          </a:p>
        </p:txBody>
      </p:sp>
      <p:sp>
        <p:nvSpPr>
          <p:cNvPr id="55" name="SK-3-text-54"/>
          <p:cNvSpPr/>
          <p:nvPr/>
        </p:nvSpPr>
        <p:spPr>
          <a:xfrm>
            <a:off x="5242620" y="3783360"/>
            <a:ext cx="255460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FeNO Testing</a:t>
            </a:r>
            <a:endParaRPr lang="en-US" sz="1350" dirty="0"/>
          </a:p>
        </p:txBody>
      </p:sp>
      <p:sp>
        <p:nvSpPr>
          <p:cNvPr id="56" name="SK-3-text-55"/>
          <p:cNvSpPr/>
          <p:nvPr/>
        </p:nvSpPr>
        <p:spPr>
          <a:xfrm>
            <a:off x="9791700" y="3807172"/>
            <a:ext cx="24003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Fractional Exhaled Nitric Oxide</a:t>
            </a:r>
            <a:endParaRPr lang="en-US" sz="900" dirty="0"/>
          </a:p>
        </p:txBody>
      </p:sp>
      <p:sp>
        <p:nvSpPr>
          <p:cNvPr id="57" name="SK-3-text-56"/>
          <p:cNvSpPr/>
          <p:nvPr/>
        </p:nvSpPr>
        <p:spPr>
          <a:xfrm>
            <a:off x="5356920" y="4345335"/>
            <a:ext cx="304800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868E96"/>
                </a:solidFill>
              </a:rPr>
              <a:t>DIAGNOSTIC THRESHOLD</a:t>
            </a:r>
            <a:endParaRPr lang="en-US" sz="975" dirty="0"/>
          </a:p>
        </p:txBody>
      </p:sp>
      <p:sp>
        <p:nvSpPr>
          <p:cNvPr id="58" name="SK-3-text-57"/>
          <p:cNvSpPr/>
          <p:nvPr/>
        </p:nvSpPr>
        <p:spPr>
          <a:xfrm>
            <a:off x="5356920" y="4569172"/>
            <a:ext cx="300796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DC3545"/>
                </a:solidFill>
              </a:rPr>
              <a:t>≥ 40 ppb</a:t>
            </a:r>
            <a:endParaRPr lang="en-US" sz="1650" dirty="0"/>
          </a:p>
        </p:txBody>
      </p:sp>
      <p:sp>
        <p:nvSpPr>
          <p:cNvPr id="59" name="SK-3-text-58"/>
          <p:cNvSpPr/>
          <p:nvPr/>
        </p:nvSpPr>
        <p:spPr>
          <a:xfrm>
            <a:off x="5356920" y="4921597"/>
            <a:ext cx="290319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Supports </a:t>
            </a:r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</a:rPr>
              <a:t>eosinophilic airway inflammation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 in children.</a:t>
            </a:r>
            <a:endParaRPr lang="en-US" sz="1050" dirty="0"/>
          </a:p>
        </p:txBody>
      </p:sp>
      <p:sp>
        <p:nvSpPr>
          <p:cNvPr id="60" name="SK-3-text-59"/>
          <p:cNvSpPr/>
          <p:nvPr/>
        </p:nvSpPr>
        <p:spPr>
          <a:xfrm>
            <a:off x="8850660" y="4533454"/>
            <a:ext cx="33413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≥ 40: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12529"/>
                </a:solidFill>
              </a:rPr>
              <a:t> High probability</a:t>
            </a:r>
            <a:endParaRPr lang="en-US" sz="1050" dirty="0"/>
          </a:p>
        </p:txBody>
      </p:sp>
      <p:sp>
        <p:nvSpPr>
          <p:cNvPr id="61" name="SK-3-text-60"/>
          <p:cNvSpPr/>
          <p:nvPr/>
        </p:nvSpPr>
        <p:spPr>
          <a:xfrm>
            <a:off x="8850660" y="4790629"/>
            <a:ext cx="33413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25–39: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12529"/>
                </a:solidFill>
              </a:rPr>
              <a:t> Intermediate</a:t>
            </a:r>
            <a:endParaRPr lang="en-US" sz="1050" dirty="0"/>
          </a:p>
        </p:txBody>
      </p:sp>
      <p:sp>
        <p:nvSpPr>
          <p:cNvPr id="62" name="SK-3-text-61"/>
          <p:cNvSpPr/>
          <p:nvPr/>
        </p:nvSpPr>
        <p:spPr>
          <a:xfrm>
            <a:off x="8850660" y="5047804"/>
            <a:ext cx="334134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&lt; 25:</a:t>
            </a:r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212529"/>
                </a:solidFill>
              </a:rPr>
              <a:t> Less likely eosinophilic</a:t>
            </a:r>
            <a:endParaRPr lang="en-US" sz="1050" dirty="0"/>
          </a:p>
        </p:txBody>
      </p:sp>
      <p:sp>
        <p:nvSpPr>
          <p:cNvPr id="63" name="SK-3-text-62"/>
          <p:cNvSpPr/>
          <p:nvPr/>
        </p:nvSpPr>
        <p:spPr>
          <a:xfrm>
            <a:off x="5495032" y="6277124"/>
            <a:ext cx="6696968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495057"/>
                </a:solidFill>
              </a:rPr>
              <a:t>Peak Flow:</a:t>
            </a:r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95057"/>
                </a:solidFill>
              </a:rPr>
              <a:t> Use if spirometry unavailable. Significant if variability </a:t>
            </a:r>
            <a:pPr indent="0" marL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495057"/>
                </a:solidFill>
              </a:rPr>
              <a:t>&gt; 20%</a:t>
            </a:r>
            <a:pPr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495057"/>
                </a:solidFill>
              </a:rPr>
              <a:t> over 2–4 weeks.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4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0046"/>
            <a:ext cx="3683050" cy="4566493"/>
          </a:xfrm>
          <a:prstGeom prst="rect">
            <a:avLst/>
          </a:prstGeom>
        </p:spPr>
      </p:pic>
      <p:pic>
        <p:nvPicPr>
          <p:cNvPr id="6" name="SK-4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88120"/>
            <a:ext cx="333375" cy="266700"/>
          </a:xfrm>
          <a:prstGeom prst="rect">
            <a:avLst/>
          </a:prstGeom>
        </p:spPr>
      </p:pic>
      <p:pic>
        <p:nvPicPr>
          <p:cNvPr id="7" name="SK-4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3132683"/>
            <a:ext cx="3225850" cy="709613"/>
          </a:xfrm>
          <a:prstGeom prst="rect">
            <a:avLst/>
          </a:prstGeom>
        </p:spPr>
      </p:pic>
      <p:pic>
        <p:nvPicPr>
          <p:cNvPr id="8" name="SK-4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1080046"/>
            <a:ext cx="3683050" cy="4566493"/>
          </a:xfrm>
          <a:prstGeom prst="rect">
            <a:avLst/>
          </a:prstGeom>
        </p:spPr>
      </p:pic>
      <p:pic>
        <p:nvPicPr>
          <p:cNvPr id="9" name="SK-4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3150" y="1388120"/>
            <a:ext cx="333375" cy="266700"/>
          </a:xfrm>
          <a:prstGeom prst="rect">
            <a:avLst/>
          </a:prstGeom>
        </p:spPr>
      </p:pic>
      <p:pic>
        <p:nvPicPr>
          <p:cNvPr id="10" name="SK-4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3150" y="2889796"/>
            <a:ext cx="3225850" cy="952500"/>
          </a:xfrm>
          <a:prstGeom prst="rect">
            <a:avLst/>
          </a:prstGeom>
        </p:spPr>
      </p:pic>
      <p:pic>
        <p:nvPicPr>
          <p:cNvPr id="11" name="SK-4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8099" y="1080046"/>
            <a:ext cx="3683050" cy="4566493"/>
          </a:xfrm>
          <a:prstGeom prst="rect">
            <a:avLst/>
          </a:prstGeom>
        </p:spPr>
      </p:pic>
      <p:pic>
        <p:nvPicPr>
          <p:cNvPr id="12" name="SK-4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56699" y="1388120"/>
            <a:ext cx="333375" cy="266700"/>
          </a:xfrm>
          <a:prstGeom prst="rect">
            <a:avLst/>
          </a:prstGeom>
        </p:spPr>
      </p:pic>
      <p:pic>
        <p:nvPicPr>
          <p:cNvPr id="13" name="SK-4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56699" y="2889796"/>
            <a:ext cx="3225850" cy="952500"/>
          </a:xfrm>
          <a:prstGeom prst="rect">
            <a:avLst/>
          </a:prstGeom>
        </p:spPr>
      </p:pic>
      <p:pic>
        <p:nvPicPr>
          <p:cNvPr id="14" name="SK-4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5875139"/>
            <a:ext cx="11430000" cy="601861"/>
          </a:xfrm>
          <a:prstGeom prst="rect">
            <a:avLst/>
          </a:prstGeom>
        </p:spPr>
      </p:pic>
      <p:pic>
        <p:nvPicPr>
          <p:cNvPr id="15" name="SK-4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6109395"/>
            <a:ext cx="176510" cy="144363"/>
          </a:xfrm>
          <a:prstGeom prst="rect">
            <a:avLst/>
          </a:prstGeom>
        </p:spPr>
      </p:pic>
      <p:sp>
        <p:nvSpPr>
          <p:cNvPr id="16" name="SK-4-text-15"/>
          <p:cNvSpPr/>
          <p:nvPr/>
        </p:nvSpPr>
        <p:spPr>
          <a:xfrm>
            <a:off x="571500" y="285750"/>
            <a:ext cx="5303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17" name="SK-4-text-16"/>
          <p:cNvSpPr/>
          <p:nvPr/>
        </p:nvSpPr>
        <p:spPr>
          <a:xfrm>
            <a:off x="571500" y="52387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Probabilistic Diagnostic Approach</a:t>
            </a:r>
            <a:endParaRPr lang="en-US" sz="2400" dirty="0"/>
          </a:p>
        </p:txBody>
      </p:sp>
      <p:sp>
        <p:nvSpPr>
          <p:cNvPr id="18" name="SK-4-text-17"/>
          <p:cNvSpPr/>
          <p:nvPr/>
        </p:nvSpPr>
        <p:spPr>
          <a:xfrm>
            <a:off x="1057275" y="1382911"/>
            <a:ext cx="4128135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High Probability</a:t>
            </a:r>
            <a:endParaRPr lang="en-US" sz="1650" dirty="0"/>
          </a:p>
        </p:txBody>
      </p:sp>
      <p:sp>
        <p:nvSpPr>
          <p:cNvPr id="19" name="SK-4-text-18"/>
          <p:cNvSpPr/>
          <p:nvPr/>
        </p:nvSpPr>
        <p:spPr>
          <a:xfrm>
            <a:off x="609600" y="1899196"/>
            <a:ext cx="33020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68E96"/>
                </a:solidFill>
              </a:rPr>
              <a:t>EVIDENCE BASE</a:t>
            </a:r>
            <a:endParaRPr lang="en-US" sz="1050" dirty="0"/>
          </a:p>
        </p:txBody>
      </p:sp>
      <p:sp>
        <p:nvSpPr>
          <p:cNvPr id="20" name="SK-4-text-19"/>
          <p:cNvSpPr/>
          <p:nvPr/>
        </p:nvSpPr>
        <p:spPr>
          <a:xfrm>
            <a:off x="609600" y="2137321"/>
            <a:ext cx="3225850" cy="7286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Characteristic clinical history + positive objective tests (e.g., FeNO ≥40 ppb or positive reversibility).</a:t>
            </a:r>
            <a:endParaRPr lang="en-US" sz="1275" dirty="0"/>
          </a:p>
        </p:txBody>
      </p:sp>
      <p:sp>
        <p:nvSpPr>
          <p:cNvPr id="21" name="SK-4-text-20"/>
          <p:cNvSpPr/>
          <p:nvPr/>
        </p:nvSpPr>
        <p:spPr>
          <a:xfrm>
            <a:off x="723900" y="3246983"/>
            <a:ext cx="30734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68E96"/>
                </a:solidFill>
              </a:rPr>
              <a:t>RECOMMENDED ACTION</a:t>
            </a:r>
            <a:endParaRPr lang="en-US" sz="1050" dirty="0"/>
          </a:p>
        </p:txBody>
      </p:sp>
      <p:sp>
        <p:nvSpPr>
          <p:cNvPr id="22" name="SK-4-text-21"/>
          <p:cNvSpPr/>
          <p:nvPr/>
        </p:nvSpPr>
        <p:spPr>
          <a:xfrm>
            <a:off x="723900" y="3485108"/>
            <a:ext cx="5133022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Start treatment as asthma.</a:t>
            </a:r>
            <a:endParaRPr lang="en-US" sz="1275" dirty="0"/>
          </a:p>
        </p:txBody>
      </p:sp>
      <p:sp>
        <p:nvSpPr>
          <p:cNvPr id="23" name="SK-4-text-22"/>
          <p:cNvSpPr/>
          <p:nvPr/>
        </p:nvSpPr>
        <p:spPr>
          <a:xfrm>
            <a:off x="4930825" y="1382911"/>
            <a:ext cx="6139815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Intermediate Probability</a:t>
            </a:r>
            <a:endParaRPr lang="en-US" sz="1650" dirty="0"/>
          </a:p>
        </p:txBody>
      </p:sp>
      <p:sp>
        <p:nvSpPr>
          <p:cNvPr id="24" name="SK-4-text-23"/>
          <p:cNvSpPr/>
          <p:nvPr/>
        </p:nvSpPr>
        <p:spPr>
          <a:xfrm>
            <a:off x="4483150" y="1899196"/>
            <a:ext cx="33020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68E96"/>
                </a:solidFill>
              </a:rPr>
              <a:t>EVIDENCE BASE</a:t>
            </a:r>
            <a:endParaRPr lang="en-US" sz="1050" dirty="0"/>
          </a:p>
        </p:txBody>
      </p:sp>
      <p:sp>
        <p:nvSpPr>
          <p:cNvPr id="25" name="SK-4-text-24"/>
          <p:cNvSpPr/>
          <p:nvPr/>
        </p:nvSpPr>
        <p:spPr>
          <a:xfrm>
            <a:off x="4483150" y="2137321"/>
            <a:ext cx="322585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Symptoms suggestive but objective tests are inconclusive or unavailable.</a:t>
            </a:r>
            <a:endParaRPr lang="en-US" sz="1275" dirty="0"/>
          </a:p>
        </p:txBody>
      </p:sp>
      <p:sp>
        <p:nvSpPr>
          <p:cNvPr id="26" name="SK-4-text-25"/>
          <p:cNvSpPr/>
          <p:nvPr/>
        </p:nvSpPr>
        <p:spPr>
          <a:xfrm>
            <a:off x="4597450" y="3004096"/>
            <a:ext cx="30734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68E96"/>
                </a:solidFill>
              </a:rPr>
              <a:t>RECOMMENDED ACTION</a:t>
            </a:r>
            <a:endParaRPr lang="en-US" sz="1050" dirty="0"/>
          </a:p>
        </p:txBody>
      </p:sp>
      <p:sp>
        <p:nvSpPr>
          <p:cNvPr id="27" name="SK-4-text-26"/>
          <p:cNvSpPr/>
          <p:nvPr/>
        </p:nvSpPr>
        <p:spPr>
          <a:xfrm>
            <a:off x="4597450" y="3242221"/>
            <a:ext cx="299725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Trial of treatment + review at 6-8 weeks to reassess diagnosis.</a:t>
            </a:r>
            <a:endParaRPr lang="en-US" sz="1275" dirty="0"/>
          </a:p>
        </p:txBody>
      </p:sp>
      <p:sp>
        <p:nvSpPr>
          <p:cNvPr id="28" name="SK-4-text-27"/>
          <p:cNvSpPr/>
          <p:nvPr/>
        </p:nvSpPr>
        <p:spPr>
          <a:xfrm>
            <a:off x="8804374" y="1382911"/>
            <a:ext cx="3387626" cy="2513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Low Probability</a:t>
            </a:r>
            <a:endParaRPr lang="en-US" sz="1650" dirty="0"/>
          </a:p>
        </p:txBody>
      </p:sp>
      <p:sp>
        <p:nvSpPr>
          <p:cNvPr id="29" name="SK-4-text-28"/>
          <p:cNvSpPr/>
          <p:nvPr/>
        </p:nvSpPr>
        <p:spPr>
          <a:xfrm>
            <a:off x="8356699" y="1899196"/>
            <a:ext cx="33020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68E96"/>
                </a:solidFill>
              </a:rPr>
              <a:t>EVIDENCE BASE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8356699" y="2137321"/>
            <a:ext cx="322585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Atypical symptoms or negative objective tests for asthma.</a:t>
            </a:r>
            <a:endParaRPr lang="en-US" sz="1275" dirty="0"/>
          </a:p>
        </p:txBody>
      </p:sp>
      <p:sp>
        <p:nvSpPr>
          <p:cNvPr id="31" name="SK-4-text-30"/>
          <p:cNvSpPr/>
          <p:nvPr/>
        </p:nvSpPr>
        <p:spPr>
          <a:xfrm>
            <a:off x="8470999" y="3004096"/>
            <a:ext cx="307345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30" kern="0" dirty="0">
                <a:solidFill>
                  <a:srgbClr val="868E96"/>
                </a:solidFill>
              </a:rPr>
              <a:t>RECOMMENDED ACTION</a:t>
            </a:r>
            <a:endParaRPr lang="en-US" sz="1050" dirty="0"/>
          </a:p>
        </p:txBody>
      </p:sp>
      <p:sp>
        <p:nvSpPr>
          <p:cNvPr id="32" name="SK-4-text-31"/>
          <p:cNvSpPr/>
          <p:nvPr/>
        </p:nvSpPr>
        <p:spPr>
          <a:xfrm>
            <a:off x="8470999" y="3242221"/>
            <a:ext cx="2997250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Investigate for alternative diagnoses (mimics).</a:t>
            </a:r>
            <a:endParaRPr lang="en-US" sz="1275" dirty="0"/>
          </a:p>
        </p:txBody>
      </p:sp>
      <p:sp>
        <p:nvSpPr>
          <p:cNvPr id="33" name="SK-4-text-32"/>
          <p:cNvSpPr/>
          <p:nvPr/>
        </p:nvSpPr>
        <p:spPr>
          <a:xfrm>
            <a:off x="862310" y="5989439"/>
            <a:ext cx="10758190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NG245 emphasizes that if objective testing is not available immediately, do not delay treatment in patients with high clinical suspicion. Re-evaluate diagnosis if symptoms do not respond to initial therapy.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28600"/>
            <a:ext cx="11430000" cy="603796"/>
          </a:xfrm>
          <a:prstGeom prst="rect">
            <a:avLst/>
          </a:prstGeom>
        </p:spPr>
      </p:pic>
      <p:pic>
        <p:nvPicPr>
          <p:cNvPr id="5" name="SK-5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984796"/>
            <a:ext cx="11430000" cy="1582043"/>
          </a:xfrm>
          <a:prstGeom prst="rect">
            <a:avLst/>
          </a:prstGeom>
        </p:spPr>
      </p:pic>
      <p:pic>
        <p:nvPicPr>
          <p:cNvPr id="6" name="SK-5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84796"/>
            <a:ext cx="1143000" cy="1582043"/>
          </a:xfrm>
          <a:prstGeom prst="rect">
            <a:avLst/>
          </a:prstGeom>
        </p:spPr>
      </p:pic>
      <p:pic>
        <p:nvPicPr>
          <p:cNvPr id="7" name="SK-5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3650" y="1189583"/>
            <a:ext cx="800100" cy="209550"/>
          </a:xfrm>
          <a:prstGeom prst="rect">
            <a:avLst/>
          </a:prstGeom>
        </p:spPr>
      </p:pic>
      <p:pic>
        <p:nvPicPr>
          <p:cNvPr id="8" name="SK-5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0" y="1508671"/>
            <a:ext cx="202406" cy="177105"/>
          </a:xfrm>
          <a:prstGeom prst="rect">
            <a:avLst/>
          </a:prstGeom>
        </p:spPr>
      </p:pic>
      <p:pic>
        <p:nvPicPr>
          <p:cNvPr id="9" name="SK-5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2600" y="1782961"/>
            <a:ext cx="202406" cy="177105"/>
          </a:xfrm>
          <a:prstGeom prst="rect">
            <a:avLst/>
          </a:prstGeom>
        </p:spPr>
      </p:pic>
      <p:pic>
        <p:nvPicPr>
          <p:cNvPr id="10" name="SK-5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2600" y="2085826"/>
            <a:ext cx="9829800" cy="328613"/>
          </a:xfrm>
          <a:prstGeom prst="rect">
            <a:avLst/>
          </a:prstGeom>
        </p:spPr>
      </p:pic>
      <p:pic>
        <p:nvPicPr>
          <p:cNvPr id="11" name="SK-5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6900" y="2191941"/>
            <a:ext cx="178594" cy="148828"/>
          </a:xfrm>
          <a:prstGeom prst="rect">
            <a:avLst/>
          </a:prstGeom>
        </p:spPr>
      </p:pic>
      <p:pic>
        <p:nvPicPr>
          <p:cNvPr id="12" name="SK-5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2690664"/>
            <a:ext cx="11430000" cy="1451521"/>
          </a:xfrm>
          <a:prstGeom prst="rect">
            <a:avLst/>
          </a:prstGeom>
        </p:spPr>
      </p:pic>
      <p:pic>
        <p:nvPicPr>
          <p:cNvPr id="13" name="SK-5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2690664"/>
            <a:ext cx="1143000" cy="1451521"/>
          </a:xfrm>
          <a:prstGeom prst="rect">
            <a:avLst/>
          </a:prstGeom>
        </p:spPr>
      </p:pic>
      <p:pic>
        <p:nvPicPr>
          <p:cNvPr id="14" name="SK-5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52600" y="3214539"/>
            <a:ext cx="202406" cy="177105"/>
          </a:xfrm>
          <a:prstGeom prst="rect">
            <a:avLst/>
          </a:prstGeom>
        </p:spPr>
      </p:pic>
      <p:pic>
        <p:nvPicPr>
          <p:cNvPr id="15" name="SK-5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52600" y="3488829"/>
            <a:ext cx="202406" cy="177105"/>
          </a:xfrm>
          <a:prstGeom prst="rect">
            <a:avLst/>
          </a:prstGeom>
        </p:spPr>
      </p:pic>
      <p:pic>
        <p:nvPicPr>
          <p:cNvPr id="16" name="SK-5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52600" y="3763119"/>
            <a:ext cx="202406" cy="177105"/>
          </a:xfrm>
          <a:prstGeom prst="rect">
            <a:avLst/>
          </a:prstGeom>
        </p:spPr>
      </p:pic>
      <p:pic>
        <p:nvPicPr>
          <p:cNvPr id="17" name="SK-5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4266009"/>
            <a:ext cx="11430000" cy="1451521"/>
          </a:xfrm>
          <a:prstGeom prst="rect">
            <a:avLst/>
          </a:prstGeom>
        </p:spPr>
      </p:pic>
      <p:pic>
        <p:nvPicPr>
          <p:cNvPr id="18" name="SK-5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1000" y="4266009"/>
            <a:ext cx="1143000" cy="1451521"/>
          </a:xfrm>
          <a:prstGeom prst="rect">
            <a:avLst/>
          </a:prstGeom>
        </p:spPr>
      </p:pic>
      <p:pic>
        <p:nvPicPr>
          <p:cNvPr id="19" name="SK-5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52600" y="4789884"/>
            <a:ext cx="202406" cy="177105"/>
          </a:xfrm>
          <a:prstGeom prst="rect">
            <a:avLst/>
          </a:prstGeom>
        </p:spPr>
      </p:pic>
      <p:pic>
        <p:nvPicPr>
          <p:cNvPr id="20" name="SK-5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52600" y="5064175"/>
            <a:ext cx="202406" cy="177105"/>
          </a:xfrm>
          <a:prstGeom prst="rect">
            <a:avLst/>
          </a:prstGeom>
        </p:spPr>
      </p:pic>
      <p:pic>
        <p:nvPicPr>
          <p:cNvPr id="21" name="SK-5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52600" y="5338465"/>
            <a:ext cx="202406" cy="177105"/>
          </a:xfrm>
          <a:prstGeom prst="rect">
            <a:avLst/>
          </a:prstGeom>
        </p:spPr>
      </p:pic>
      <p:pic>
        <p:nvPicPr>
          <p:cNvPr id="22" name="SK-5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6053733"/>
            <a:ext cx="166688" cy="137220"/>
          </a:xfrm>
          <a:prstGeom prst="rect">
            <a:avLst/>
          </a:prstGeom>
        </p:spPr>
      </p:pic>
      <p:sp>
        <p:nvSpPr>
          <p:cNvPr id="23" name="SK-5-text-22"/>
          <p:cNvSpPr/>
          <p:nvPr/>
        </p:nvSpPr>
        <p:spPr>
          <a:xfrm>
            <a:off x="571500" y="228600"/>
            <a:ext cx="57054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24" name="SK-5-text-23"/>
          <p:cNvSpPr/>
          <p:nvPr/>
        </p:nvSpPr>
        <p:spPr>
          <a:xfrm>
            <a:off x="571500" y="46672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Management for Children Aged 5 to 16</a:t>
            </a:r>
            <a:endParaRPr lang="en-US" sz="2400" dirty="0"/>
          </a:p>
        </p:txBody>
      </p:sp>
      <p:sp>
        <p:nvSpPr>
          <p:cNvPr id="25" name="SK-5-text-24"/>
          <p:cNvSpPr/>
          <p:nvPr/>
        </p:nvSpPr>
        <p:spPr>
          <a:xfrm>
            <a:off x="762000" y="1356717"/>
            <a:ext cx="1714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F26522"/>
                </a:solidFill>
              </a:rPr>
              <a:t>1</a:t>
            </a:r>
            <a:endParaRPr lang="en-US" sz="5400" dirty="0"/>
          </a:p>
        </p:txBody>
      </p:sp>
      <p:sp>
        <p:nvSpPr>
          <p:cNvPr id="26" name="SK-5-text-25"/>
          <p:cNvSpPr/>
          <p:nvPr/>
        </p:nvSpPr>
        <p:spPr>
          <a:xfrm>
            <a:off x="619125" y="1994892"/>
            <a:ext cx="13563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6522"/>
                </a:solidFill>
              </a:rPr>
              <a:t>STEP ONE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1752600" y="1137196"/>
            <a:ext cx="1043940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Foundation: Newly Diagnosed or Mild Asthma</a:t>
            </a:r>
            <a:endParaRPr lang="en-US" sz="1650" dirty="0"/>
          </a:p>
        </p:txBody>
      </p:sp>
      <p:sp>
        <p:nvSpPr>
          <p:cNvPr id="28" name="SK-5-text-27"/>
          <p:cNvSpPr/>
          <p:nvPr/>
        </p:nvSpPr>
        <p:spPr>
          <a:xfrm>
            <a:off x="6419850" y="1189583"/>
            <a:ext cx="1075509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PREFERRED</a:t>
            </a:r>
            <a:endParaRPr lang="en-US" sz="900" dirty="0"/>
          </a:p>
        </p:txBody>
      </p:sp>
      <p:sp>
        <p:nvSpPr>
          <p:cNvPr id="29" name="SK-5-text-28"/>
          <p:cNvSpPr/>
          <p:nvPr/>
        </p:nvSpPr>
        <p:spPr>
          <a:xfrm>
            <a:off x="2031206" y="1508671"/>
            <a:ext cx="1016079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Low-dose ICS-formoterol (MART):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Single inhaler for both maintenance AND reliever therapy.</a:t>
            </a:r>
            <a:endParaRPr lang="en-US" sz="1275" dirty="0"/>
          </a:p>
        </p:txBody>
      </p:sp>
      <p:sp>
        <p:nvSpPr>
          <p:cNvPr id="30" name="SK-5-text-29"/>
          <p:cNvSpPr/>
          <p:nvPr/>
        </p:nvSpPr>
        <p:spPr>
          <a:xfrm>
            <a:off x="2031206" y="1782961"/>
            <a:ext cx="1016079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Alternative: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Regular low-dose ICS (e.g. beclomethasone 100-200 mcg/day) + SABA reliever.</a:t>
            </a:r>
            <a:endParaRPr lang="en-US" sz="1275" dirty="0"/>
          </a:p>
        </p:txBody>
      </p:sp>
      <p:sp>
        <p:nvSpPr>
          <p:cNvPr id="31" name="SK-5-text-30"/>
          <p:cNvSpPr/>
          <p:nvPr/>
        </p:nvSpPr>
        <p:spPr>
          <a:xfrm>
            <a:off x="2102644" y="2085826"/>
            <a:ext cx="10089356" cy="3286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 SABA-alone as reliever therapy is </a:t>
            </a:r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no longer recommended</a:t>
            </a:r>
            <a:pPr indent="0" marL="0">
              <a:lnSpc>
                <a:spcPts val="1688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 for children ≥5 years.</a:t>
            </a:r>
            <a:endParaRPr lang="en-US" sz="1125" dirty="0"/>
          </a:p>
        </p:txBody>
      </p:sp>
      <p:sp>
        <p:nvSpPr>
          <p:cNvPr id="32" name="SK-5-text-31"/>
          <p:cNvSpPr/>
          <p:nvPr/>
        </p:nvSpPr>
        <p:spPr>
          <a:xfrm>
            <a:off x="762000" y="2997250"/>
            <a:ext cx="1714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F26522"/>
                </a:solidFill>
              </a:rPr>
              <a:t>2</a:t>
            </a:r>
            <a:endParaRPr lang="en-US" sz="5400" dirty="0"/>
          </a:p>
        </p:txBody>
      </p:sp>
      <p:sp>
        <p:nvSpPr>
          <p:cNvPr id="33" name="SK-5-text-32"/>
          <p:cNvSpPr/>
          <p:nvPr/>
        </p:nvSpPr>
        <p:spPr>
          <a:xfrm>
            <a:off x="600075" y="3635425"/>
            <a:ext cx="135636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6522"/>
                </a:solidFill>
              </a:rPr>
              <a:t>ESCALATE</a:t>
            </a:r>
            <a:endParaRPr lang="en-US" sz="1050" dirty="0"/>
          </a:p>
        </p:txBody>
      </p:sp>
      <p:sp>
        <p:nvSpPr>
          <p:cNvPr id="34" name="SK-5-text-33"/>
          <p:cNvSpPr/>
          <p:nvPr/>
        </p:nvSpPr>
        <p:spPr>
          <a:xfrm>
            <a:off x="1752600" y="2843064"/>
            <a:ext cx="999553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Steps 2 &amp; 3: Sequential Add-on Therapy</a:t>
            </a:r>
            <a:endParaRPr lang="en-US" sz="1650" dirty="0"/>
          </a:p>
        </p:txBody>
      </p:sp>
      <p:sp>
        <p:nvSpPr>
          <p:cNvPr id="35" name="SK-5-text-34"/>
          <p:cNvSpPr/>
          <p:nvPr/>
        </p:nvSpPr>
        <p:spPr>
          <a:xfrm>
            <a:off x="2031206" y="3214539"/>
            <a:ext cx="1016079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Step 2: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Add </a:t>
            </a:r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LTRA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(e.g. montelukast) OR increase to moderate-dose ICS.</a:t>
            </a:r>
            <a:endParaRPr lang="en-US" sz="1275" dirty="0"/>
          </a:p>
        </p:txBody>
      </p:sp>
      <p:sp>
        <p:nvSpPr>
          <p:cNvPr id="36" name="SK-5-text-35"/>
          <p:cNvSpPr/>
          <p:nvPr/>
        </p:nvSpPr>
        <p:spPr>
          <a:xfrm>
            <a:off x="2031206" y="3488829"/>
            <a:ext cx="1016079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Step 3: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Add </a:t>
            </a:r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LABA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via ICS-LABA combination inhaler (Maintenance or MART).</a:t>
            </a:r>
            <a:endParaRPr lang="en-US" sz="1275" dirty="0"/>
          </a:p>
        </p:txBody>
      </p:sp>
      <p:sp>
        <p:nvSpPr>
          <p:cNvPr id="37" name="SK-5-text-36"/>
          <p:cNvSpPr/>
          <p:nvPr/>
        </p:nvSpPr>
        <p:spPr>
          <a:xfrm>
            <a:off x="2031206" y="3763119"/>
            <a:ext cx="1016079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Review adherence, inhaler technique, and trigger avoidance before every step-up.</a:t>
            </a:r>
            <a:endParaRPr lang="en-US" sz="1275" dirty="0"/>
          </a:p>
        </p:txBody>
      </p:sp>
      <p:sp>
        <p:nvSpPr>
          <p:cNvPr id="38" name="SK-5-text-37"/>
          <p:cNvSpPr/>
          <p:nvPr/>
        </p:nvSpPr>
        <p:spPr>
          <a:xfrm>
            <a:off x="762000" y="4572595"/>
            <a:ext cx="1714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5400"/>
              </a:lnSpc>
              <a:buNone/>
            </a:pPr>
            <a:r>
              <a:rPr lang="en-US" sz="5400" b="1" dirty="0">
                <a:solidFill>
                  <a:srgbClr val="F26522"/>
                </a:solidFill>
              </a:rPr>
              <a:t>3</a:t>
            </a:r>
            <a:endParaRPr lang="en-US" sz="5400" dirty="0"/>
          </a:p>
        </p:txBody>
      </p:sp>
      <p:sp>
        <p:nvSpPr>
          <p:cNvPr id="39" name="SK-5-text-38"/>
          <p:cNvSpPr/>
          <p:nvPr/>
        </p:nvSpPr>
        <p:spPr>
          <a:xfrm>
            <a:off x="561975" y="5210770"/>
            <a:ext cx="16764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26522"/>
                </a:solidFill>
              </a:rPr>
              <a:t>SPECIALIST</a:t>
            </a:r>
            <a:endParaRPr lang="en-US" sz="1050" dirty="0"/>
          </a:p>
        </p:txBody>
      </p:sp>
      <p:sp>
        <p:nvSpPr>
          <p:cNvPr id="40" name="SK-5-text-39"/>
          <p:cNvSpPr/>
          <p:nvPr/>
        </p:nvSpPr>
        <p:spPr>
          <a:xfrm>
            <a:off x="1752600" y="4418409"/>
            <a:ext cx="831913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Step 4: Advanced Care &amp; Referral</a:t>
            </a:r>
            <a:endParaRPr lang="en-US" sz="1650" dirty="0"/>
          </a:p>
        </p:txBody>
      </p:sp>
      <p:sp>
        <p:nvSpPr>
          <p:cNvPr id="41" name="SK-5-text-40"/>
          <p:cNvSpPr/>
          <p:nvPr/>
        </p:nvSpPr>
        <p:spPr>
          <a:xfrm>
            <a:off x="2031206" y="4789884"/>
            <a:ext cx="1016079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Urgent Referral: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Refer to specialist if asthma remains uncontrolled on Step 3 therapy.</a:t>
            </a:r>
            <a:endParaRPr lang="en-US" sz="1275" dirty="0"/>
          </a:p>
        </p:txBody>
      </p:sp>
      <p:sp>
        <p:nvSpPr>
          <p:cNvPr id="42" name="SK-5-text-41"/>
          <p:cNvSpPr/>
          <p:nvPr/>
        </p:nvSpPr>
        <p:spPr>
          <a:xfrm>
            <a:off x="2031206" y="5064175"/>
            <a:ext cx="1016079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Consider add-on therapies: </a:t>
            </a:r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Tiotropium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(LAMA) or oral LTRA if not already used.</a:t>
            </a:r>
            <a:endParaRPr lang="en-US" sz="1275" dirty="0"/>
          </a:p>
        </p:txBody>
      </p:sp>
      <p:sp>
        <p:nvSpPr>
          <p:cNvPr id="43" name="SK-5-text-42"/>
          <p:cNvSpPr/>
          <p:nvPr/>
        </p:nvSpPr>
        <p:spPr>
          <a:xfrm>
            <a:off x="2031206" y="5338465"/>
            <a:ext cx="10160794" cy="22666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Severe cases may require </a:t>
            </a:r>
            <a:pPr indent="0" marL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Biologic therapies</a:t>
            </a:r>
            <a:pPr indent="0" marL="0">
              <a:lnSpc>
                <a:spcPts val="1785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(e.g. Omalizumab) in tertiary care.</a:t>
            </a:r>
            <a:endParaRPr lang="en-US" sz="1275" dirty="0"/>
          </a:p>
        </p:txBody>
      </p:sp>
      <p:sp>
        <p:nvSpPr>
          <p:cNvPr id="44" name="SK-5-text-43"/>
          <p:cNvSpPr/>
          <p:nvPr/>
        </p:nvSpPr>
        <p:spPr>
          <a:xfrm>
            <a:off x="623888" y="6022330"/>
            <a:ext cx="1156811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868E96"/>
                </a:solidFill>
              </a:rPr>
              <a:t>Note: Step-down should be considered if the patient has been well controlled for at least 3 months.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6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0046"/>
            <a:ext cx="4457700" cy="5396954"/>
          </a:xfrm>
          <a:prstGeom prst="rect">
            <a:avLst/>
          </a:prstGeom>
        </p:spPr>
      </p:pic>
      <p:pic>
        <p:nvPicPr>
          <p:cNvPr id="6" name="SK-6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59098"/>
            <a:ext cx="261937" cy="213420"/>
          </a:xfrm>
          <a:prstGeom prst="rect">
            <a:avLst/>
          </a:prstGeom>
        </p:spPr>
      </p:pic>
      <p:pic>
        <p:nvPicPr>
          <p:cNvPr id="7" name="SK-6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775371"/>
            <a:ext cx="202406" cy="202406"/>
          </a:xfrm>
          <a:prstGeom prst="rect">
            <a:avLst/>
          </a:prstGeom>
        </p:spPr>
      </p:pic>
      <p:pic>
        <p:nvPicPr>
          <p:cNvPr id="8" name="SK-6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375446"/>
            <a:ext cx="202406" cy="202406"/>
          </a:xfrm>
          <a:prstGeom prst="rect">
            <a:avLst/>
          </a:prstGeom>
        </p:spPr>
      </p:pic>
      <p:pic>
        <p:nvPicPr>
          <p:cNvPr id="9" name="SK-6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975521"/>
            <a:ext cx="202406" cy="202406"/>
          </a:xfrm>
          <a:prstGeom prst="rect">
            <a:avLst/>
          </a:prstGeom>
        </p:spPr>
      </p:pic>
      <p:pic>
        <p:nvPicPr>
          <p:cNvPr id="10" name="SK-6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5705475"/>
            <a:ext cx="4000500" cy="542925"/>
          </a:xfrm>
          <a:prstGeom prst="rect">
            <a:avLst/>
          </a:prstGeom>
        </p:spPr>
      </p:pic>
      <p:pic>
        <p:nvPicPr>
          <p:cNvPr id="11" name="SK-6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450" y="1080046"/>
            <a:ext cx="6686550" cy="5396954"/>
          </a:xfrm>
          <a:prstGeom prst="rect">
            <a:avLst/>
          </a:prstGeom>
        </p:spPr>
      </p:pic>
      <p:pic>
        <p:nvPicPr>
          <p:cNvPr id="12" name="SK-6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53050" y="1359098"/>
            <a:ext cx="261937" cy="213420"/>
          </a:xfrm>
          <a:prstGeom prst="rect">
            <a:avLst/>
          </a:prstGeom>
        </p:spPr>
      </p:pic>
      <p:pic>
        <p:nvPicPr>
          <p:cNvPr id="13" name="SK-6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53050" y="1775371"/>
            <a:ext cx="6229350" cy="723900"/>
          </a:xfrm>
          <a:prstGeom prst="rect">
            <a:avLst/>
          </a:prstGeom>
        </p:spPr>
      </p:pic>
      <p:pic>
        <p:nvPicPr>
          <p:cNvPr id="14" name="SK-6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53050" y="2613571"/>
            <a:ext cx="6229350" cy="723900"/>
          </a:xfrm>
          <a:prstGeom prst="rect">
            <a:avLst/>
          </a:prstGeom>
        </p:spPr>
      </p:pic>
      <p:pic>
        <p:nvPicPr>
          <p:cNvPr id="15" name="SK-6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53050" y="3451771"/>
            <a:ext cx="6229350" cy="952500"/>
          </a:xfrm>
          <a:prstGeom prst="rect">
            <a:avLst/>
          </a:prstGeom>
        </p:spPr>
      </p:pic>
      <p:pic>
        <p:nvPicPr>
          <p:cNvPr id="16" name="SK-6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53050" y="5843588"/>
            <a:ext cx="6229350" cy="404813"/>
          </a:xfrm>
          <a:prstGeom prst="rect">
            <a:avLst/>
          </a:prstGeom>
        </p:spPr>
      </p:pic>
      <p:pic>
        <p:nvPicPr>
          <p:cNvPr id="17" name="SK-6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95925" y="5971580"/>
            <a:ext cx="178594" cy="148828"/>
          </a:xfrm>
          <a:prstGeom prst="rect">
            <a:avLst/>
          </a:prstGeom>
        </p:spPr>
      </p:pic>
      <p:sp>
        <p:nvSpPr>
          <p:cNvPr id="18" name="SK-6-text-17"/>
          <p:cNvSpPr/>
          <p:nvPr/>
        </p:nvSpPr>
        <p:spPr>
          <a:xfrm>
            <a:off x="571500" y="285750"/>
            <a:ext cx="5303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19" name="SK-6-text-18"/>
          <p:cNvSpPr/>
          <p:nvPr/>
        </p:nvSpPr>
        <p:spPr>
          <a:xfrm>
            <a:off x="571500" y="52387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Management for Children Under 5</a:t>
            </a:r>
            <a:endParaRPr lang="en-US" sz="2400" dirty="0"/>
          </a:p>
        </p:txBody>
      </p:sp>
      <p:sp>
        <p:nvSpPr>
          <p:cNvPr id="20" name="SK-6-text-19"/>
          <p:cNvSpPr/>
          <p:nvPr/>
        </p:nvSpPr>
        <p:spPr>
          <a:xfrm>
            <a:off x="985838" y="1308646"/>
            <a:ext cx="528066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Diagnostic Foundation</a:t>
            </a:r>
            <a:endParaRPr lang="en-US" sz="1650" dirty="0"/>
          </a:p>
        </p:txBody>
      </p:sp>
      <p:sp>
        <p:nvSpPr>
          <p:cNvPr id="21" name="SK-6-text-20"/>
          <p:cNvSpPr/>
          <p:nvPr/>
        </p:nvSpPr>
        <p:spPr>
          <a:xfrm>
            <a:off x="907256" y="1775371"/>
            <a:ext cx="3702844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Diagnosis is </a:t>
            </a:r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primarily clinical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based on characteristic symptom patterns and history.</a:t>
            </a:r>
            <a:endParaRPr lang="en-US" sz="1275" dirty="0"/>
          </a:p>
        </p:txBody>
      </p:sp>
      <p:sp>
        <p:nvSpPr>
          <p:cNvPr id="22" name="SK-6-text-21"/>
          <p:cNvSpPr/>
          <p:nvPr/>
        </p:nvSpPr>
        <p:spPr>
          <a:xfrm>
            <a:off x="907256" y="2375446"/>
            <a:ext cx="3702844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Objective tests (Spirometry/FeNO) are difficult to perform and often </a:t>
            </a:r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005EB8"/>
                </a:solidFill>
              </a:rPr>
              <a:t>unreliable</a:t>
            </a:r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 in this age group.</a:t>
            </a:r>
            <a:endParaRPr lang="en-US" sz="1275" dirty="0"/>
          </a:p>
        </p:txBody>
      </p:sp>
      <p:sp>
        <p:nvSpPr>
          <p:cNvPr id="23" name="SK-6-text-22"/>
          <p:cNvSpPr/>
          <p:nvPr/>
        </p:nvSpPr>
        <p:spPr>
          <a:xfrm>
            <a:off x="907256" y="2975521"/>
            <a:ext cx="3702844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495057"/>
                </a:solidFill>
              </a:rPr>
              <a:t>Focus on multi-trigger wheeze vs. episodic viral wheeze phenotypes.</a:t>
            </a:r>
            <a:endParaRPr lang="en-US" sz="1275" dirty="0"/>
          </a:p>
        </p:txBody>
      </p:sp>
      <p:sp>
        <p:nvSpPr>
          <p:cNvPr id="24" name="SK-6-text-23"/>
          <p:cNvSpPr/>
          <p:nvPr/>
        </p:nvSpPr>
        <p:spPr>
          <a:xfrm>
            <a:off x="609600" y="5705475"/>
            <a:ext cx="4000500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868E96"/>
                </a:solidFill>
              </a:rPr>
              <a:t>If diagnosis is uncertain, consider a 6-8 week trial of treatment and review for clinical response.</a:t>
            </a:r>
            <a:endParaRPr lang="en-US" sz="1125" dirty="0"/>
          </a:p>
        </p:txBody>
      </p:sp>
      <p:sp>
        <p:nvSpPr>
          <p:cNvPr id="25" name="SK-6-text-24"/>
          <p:cNvSpPr/>
          <p:nvPr/>
        </p:nvSpPr>
        <p:spPr>
          <a:xfrm>
            <a:off x="5729288" y="1308646"/>
            <a:ext cx="622935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Step-wise Pathway</a:t>
            </a:r>
            <a:endParaRPr lang="en-US" sz="1650" dirty="0"/>
          </a:p>
        </p:txBody>
      </p:sp>
      <p:sp>
        <p:nvSpPr>
          <p:cNvPr id="26" name="SK-6-text-25"/>
          <p:cNvSpPr/>
          <p:nvPr/>
        </p:nvSpPr>
        <p:spPr>
          <a:xfrm>
            <a:off x="5467350" y="1889671"/>
            <a:ext cx="6076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26522"/>
                </a:solidFill>
              </a:rPr>
              <a:t>MAINSTAY (STEP 1)</a:t>
            </a:r>
            <a:endParaRPr lang="en-US" sz="1200" dirty="0"/>
          </a:p>
        </p:txBody>
      </p:sp>
      <p:sp>
        <p:nvSpPr>
          <p:cNvPr id="27" name="SK-6-text-26"/>
          <p:cNvSpPr/>
          <p:nvPr/>
        </p:nvSpPr>
        <p:spPr>
          <a:xfrm>
            <a:off x="5467350" y="2156371"/>
            <a:ext cx="67246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Regular </a:t>
            </a:r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Low-dose ICS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(Inhaled Corticosteroids).</a:t>
            </a:r>
            <a:endParaRPr lang="en-US" sz="1200" dirty="0"/>
          </a:p>
        </p:txBody>
      </p:sp>
      <p:sp>
        <p:nvSpPr>
          <p:cNvPr id="28" name="SK-6-text-27"/>
          <p:cNvSpPr/>
          <p:nvPr/>
        </p:nvSpPr>
        <p:spPr>
          <a:xfrm>
            <a:off x="5467350" y="2727871"/>
            <a:ext cx="6076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RELIEVER THERAPY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5467350" y="2994571"/>
            <a:ext cx="67246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SABA (Salbutamol)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used strictly for acute symptoms and relief.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5467350" y="3566071"/>
            <a:ext cx="6076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26522"/>
                </a:solidFill>
              </a:rPr>
              <a:t>ADD-ON / ALTERNATIVE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5467350" y="3832771"/>
            <a:ext cx="60007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LTRA (Montelukast)</a:t>
            </a:r>
            <a:pPr indent="0" marL="0">
              <a:lnSpc>
                <a:spcPts val="1800"/>
              </a:lnSpc>
              <a:buNone/>
            </a:pPr>
            <a:r>
              <a:rPr lang="en-US" sz="1200" dirty="0">
                <a:solidFill>
                  <a:srgbClr val="212529"/>
                </a:solidFill>
              </a:rPr>
              <a:t> can be considered as an add-on or alternative if ICS is insufficient.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5769769" y="5938838"/>
            <a:ext cx="6422231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Do NOT use LABA as monotherapy in children.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7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422648"/>
            <a:ext cx="5381625" cy="1366838"/>
          </a:xfrm>
          <a:prstGeom prst="rect">
            <a:avLst/>
          </a:prstGeom>
        </p:spPr>
      </p:pic>
      <p:pic>
        <p:nvPicPr>
          <p:cNvPr id="6" name="SK-7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979986"/>
            <a:ext cx="2619375" cy="1125736"/>
          </a:xfrm>
          <a:prstGeom prst="rect">
            <a:avLst/>
          </a:prstGeom>
        </p:spPr>
      </p:pic>
      <p:pic>
        <p:nvPicPr>
          <p:cNvPr id="7" name="SK-7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3250" y="2979986"/>
            <a:ext cx="2619375" cy="1125736"/>
          </a:xfrm>
          <a:prstGeom prst="rect">
            <a:avLst/>
          </a:prstGeom>
        </p:spPr>
      </p:pic>
      <p:pic>
        <p:nvPicPr>
          <p:cNvPr id="8" name="SK-7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4248596"/>
            <a:ext cx="2619375" cy="1125736"/>
          </a:xfrm>
          <a:prstGeom prst="rect">
            <a:avLst/>
          </a:prstGeom>
        </p:spPr>
      </p:pic>
      <p:pic>
        <p:nvPicPr>
          <p:cNvPr id="9" name="SK-7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3250" y="4248596"/>
            <a:ext cx="2619375" cy="1125736"/>
          </a:xfrm>
          <a:prstGeom prst="rect">
            <a:avLst/>
          </a:prstGeom>
        </p:spPr>
      </p:pic>
      <p:pic>
        <p:nvPicPr>
          <p:cNvPr id="10" name="SK-7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5564832"/>
            <a:ext cx="5381625" cy="863798"/>
          </a:xfrm>
          <a:prstGeom prst="rect">
            <a:avLst/>
          </a:prstGeom>
        </p:spPr>
      </p:pic>
      <p:pic>
        <p:nvPicPr>
          <p:cNvPr id="11" name="SK-7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48375" y="1080046"/>
            <a:ext cx="5762625" cy="5691188"/>
          </a:xfrm>
          <a:prstGeom prst="rect">
            <a:avLst/>
          </a:prstGeom>
        </p:spPr>
      </p:pic>
      <p:pic>
        <p:nvPicPr>
          <p:cNvPr id="12" name="SK-7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1270546"/>
            <a:ext cx="5381625" cy="4572000"/>
          </a:xfrm>
          <a:prstGeom prst="rect">
            <a:avLst/>
          </a:prstGeom>
        </p:spPr>
      </p:pic>
      <p:pic>
        <p:nvPicPr>
          <p:cNvPr id="13" name="SK-7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5200" y="1275308"/>
            <a:ext cx="3228975" cy="4562475"/>
          </a:xfrm>
          <a:prstGeom prst="rect">
            <a:avLst/>
          </a:prstGeom>
        </p:spPr>
      </p:pic>
      <p:pic>
        <p:nvPicPr>
          <p:cNvPr id="14" name="SK-7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75153" y="6280696"/>
            <a:ext cx="3508921" cy="300038"/>
          </a:xfrm>
          <a:prstGeom prst="rect">
            <a:avLst/>
          </a:prstGeom>
        </p:spPr>
      </p:pic>
      <p:pic>
        <p:nvPicPr>
          <p:cNvPr id="15" name="SK-7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89453" y="6367760"/>
            <a:ext cx="154781" cy="125760"/>
          </a:xfrm>
          <a:prstGeom prst="rect">
            <a:avLst/>
          </a:prstGeom>
        </p:spPr>
      </p:pic>
      <p:pic>
        <p:nvPicPr>
          <p:cNvPr id="16" name="SK-7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82350" y="6524625"/>
            <a:ext cx="9525" cy="114300"/>
          </a:xfrm>
          <a:prstGeom prst="rect">
            <a:avLst/>
          </a:prstGeom>
        </p:spPr>
      </p:pic>
      <p:sp>
        <p:nvSpPr>
          <p:cNvPr id="17" name="SK-7-text-16"/>
          <p:cNvSpPr/>
          <p:nvPr/>
        </p:nvSpPr>
        <p:spPr>
          <a:xfrm>
            <a:off x="571500" y="285750"/>
            <a:ext cx="553402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18" name="SK-7-text-17"/>
          <p:cNvSpPr/>
          <p:nvPr/>
        </p:nvSpPr>
        <p:spPr>
          <a:xfrm>
            <a:off x="571500" y="52387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Inhaler Devices and Spacer Selection</a:t>
            </a:r>
            <a:endParaRPr lang="en-US" sz="2400" dirty="0"/>
          </a:p>
        </p:txBody>
      </p:sp>
      <p:sp>
        <p:nvSpPr>
          <p:cNvPr id="19" name="SK-7-text-18"/>
          <p:cNvSpPr/>
          <p:nvPr/>
        </p:nvSpPr>
        <p:spPr>
          <a:xfrm>
            <a:off x="533400" y="1575048"/>
            <a:ext cx="522922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26522"/>
                </a:solidFill>
              </a:rPr>
              <a:t>Preferred Delivery Method</a:t>
            </a:r>
            <a:endParaRPr lang="en-US" sz="1350" dirty="0"/>
          </a:p>
        </p:txBody>
      </p:sp>
      <p:sp>
        <p:nvSpPr>
          <p:cNvPr id="20" name="SK-7-text-19"/>
          <p:cNvSpPr/>
          <p:nvPr/>
        </p:nvSpPr>
        <p:spPr>
          <a:xfrm>
            <a:off x="533400" y="1908423"/>
            <a:ext cx="5076825" cy="72866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All children should use a </a:t>
            </a:r>
            <a:pPr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pMDI + spacer</a:t>
            </a:r>
            <a:pPr indent="0" marL="0">
              <a:lnSpc>
                <a:spcPts val="1913"/>
              </a:lnSpc>
              <a:buNone/>
            </a:pPr>
            <a:r>
              <a:rPr lang="en-US" sz="1275" dirty="0">
                <a:solidFill>
                  <a:srgbClr val="212529"/>
                </a:solidFill>
              </a:rPr>
              <a:t> as the preferred device. Spacers optimize drug delivery to the lungs and significantly reduce oropharyngeal deposition.</a:t>
            </a:r>
            <a:endParaRPr lang="en-US" sz="1275" dirty="0"/>
          </a:p>
        </p:txBody>
      </p:sp>
      <p:sp>
        <p:nvSpPr>
          <p:cNvPr id="21" name="SK-7-text-20"/>
          <p:cNvSpPr/>
          <p:nvPr/>
        </p:nvSpPr>
        <p:spPr>
          <a:xfrm>
            <a:off x="495300" y="3094286"/>
            <a:ext cx="3368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Orange AeroChamber</a:t>
            </a:r>
            <a:endParaRPr lang="en-US" sz="1200" dirty="0"/>
          </a:p>
        </p:txBody>
      </p:sp>
      <p:sp>
        <p:nvSpPr>
          <p:cNvPr id="22" name="SK-7-text-21"/>
          <p:cNvSpPr/>
          <p:nvPr/>
        </p:nvSpPr>
        <p:spPr>
          <a:xfrm>
            <a:off x="495300" y="3360986"/>
            <a:ext cx="247650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</a:rPr>
              <a:t>0 – 18 Months</a:t>
            </a:r>
            <a:endParaRPr lang="en-US" sz="1050" dirty="0"/>
          </a:p>
        </p:txBody>
      </p:sp>
      <p:sp>
        <p:nvSpPr>
          <p:cNvPr id="23" name="SK-7-text-22"/>
          <p:cNvSpPr/>
          <p:nvPr/>
        </p:nvSpPr>
        <p:spPr>
          <a:xfrm>
            <a:off x="495300" y="3618161"/>
            <a:ext cx="239077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Infant mask; rarely used. Consider alternative if fit is poor.</a:t>
            </a:r>
            <a:endParaRPr lang="en-US" sz="1050" dirty="0"/>
          </a:p>
        </p:txBody>
      </p:sp>
      <p:sp>
        <p:nvSpPr>
          <p:cNvPr id="24" name="SK-7-text-23"/>
          <p:cNvSpPr/>
          <p:nvPr/>
        </p:nvSpPr>
        <p:spPr>
          <a:xfrm>
            <a:off x="3257550" y="3094286"/>
            <a:ext cx="3368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Yellow AeroChamber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3257550" y="3360986"/>
            <a:ext cx="24669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</a:rPr>
              <a:t>1 – 5 Years</a:t>
            </a:r>
            <a:endParaRPr lang="en-US" sz="1050" dirty="0"/>
          </a:p>
        </p:txBody>
      </p:sp>
      <p:sp>
        <p:nvSpPr>
          <p:cNvPr id="26" name="SK-7-text-25"/>
          <p:cNvSpPr/>
          <p:nvPr/>
        </p:nvSpPr>
        <p:spPr>
          <a:xfrm>
            <a:off x="3257550" y="3618161"/>
            <a:ext cx="239077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Child mask. Transition to mouthpiece as soon as managed.</a:t>
            </a:r>
            <a:endParaRPr lang="en-US" sz="1050" dirty="0"/>
          </a:p>
        </p:txBody>
      </p:sp>
      <p:sp>
        <p:nvSpPr>
          <p:cNvPr id="27" name="SK-7-text-26"/>
          <p:cNvSpPr/>
          <p:nvPr/>
        </p:nvSpPr>
        <p:spPr>
          <a:xfrm>
            <a:off x="495300" y="4362896"/>
            <a:ext cx="3002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Blue AeroChamber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495300" y="4629596"/>
            <a:ext cx="24669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</a:rPr>
              <a:t>5+ Years</a:t>
            </a:r>
            <a:endParaRPr lang="en-US" sz="1050" dirty="0"/>
          </a:p>
        </p:txBody>
      </p:sp>
      <p:sp>
        <p:nvSpPr>
          <p:cNvPr id="29" name="SK-7-text-28"/>
          <p:cNvSpPr/>
          <p:nvPr/>
        </p:nvSpPr>
        <p:spPr>
          <a:xfrm>
            <a:off x="495300" y="4886771"/>
            <a:ext cx="239077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Mouthpiece only. Preferred for school-age and adolescents.</a:t>
            </a:r>
            <a:endParaRPr lang="en-US" sz="1050" dirty="0"/>
          </a:p>
        </p:txBody>
      </p:sp>
      <p:sp>
        <p:nvSpPr>
          <p:cNvPr id="30" name="SK-7-text-29"/>
          <p:cNvSpPr/>
          <p:nvPr/>
        </p:nvSpPr>
        <p:spPr>
          <a:xfrm>
            <a:off x="3257550" y="4362896"/>
            <a:ext cx="3002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Volumatic Spacer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3257550" y="4629596"/>
            <a:ext cx="2466975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95057"/>
                </a:solidFill>
              </a:rPr>
              <a:t>3+ Years</a:t>
            </a:r>
            <a:endParaRPr lang="en-US" sz="1050" dirty="0"/>
          </a:p>
        </p:txBody>
      </p:sp>
      <p:sp>
        <p:nvSpPr>
          <p:cNvPr id="32" name="SK-7-text-31"/>
          <p:cNvSpPr/>
          <p:nvPr/>
        </p:nvSpPr>
        <p:spPr>
          <a:xfrm>
            <a:off x="3257550" y="4886771"/>
            <a:ext cx="239077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Large volume; most effective delivery. Professional preference.</a:t>
            </a:r>
            <a:endParaRPr lang="en-US" sz="1050" dirty="0"/>
          </a:p>
        </p:txBody>
      </p:sp>
      <p:sp>
        <p:nvSpPr>
          <p:cNvPr id="33" name="SK-7-text-32"/>
          <p:cNvSpPr/>
          <p:nvPr/>
        </p:nvSpPr>
        <p:spPr>
          <a:xfrm>
            <a:off x="495300" y="5679132"/>
            <a:ext cx="5229225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Clinical Pearl:</a:t>
            </a:r>
            <a:endParaRPr lang="en-US" sz="1125" dirty="0"/>
          </a:p>
        </p:txBody>
      </p:sp>
      <p:sp>
        <p:nvSpPr>
          <p:cNvPr id="34" name="SK-7-text-33"/>
          <p:cNvSpPr/>
          <p:nvPr/>
        </p:nvSpPr>
        <p:spPr>
          <a:xfrm>
            <a:off x="495300" y="5941070"/>
            <a:ext cx="5153025" cy="37326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70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Always transition from mask to mouthpiece as early as possible to ensure maximum drug deposition and minimize facial skin exposure.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7137053" y="5985421"/>
            <a:ext cx="3585121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868E96"/>
                </a:solidFill>
              </a:rPr>
              <a:t>Visual identification of standard UK paediatric spacers</a:t>
            </a:r>
            <a:endParaRPr lang="en-US" sz="1050" dirty="0"/>
          </a:p>
        </p:txBody>
      </p:sp>
      <p:sp>
        <p:nvSpPr>
          <p:cNvPr id="36" name="SK-7-text-35"/>
          <p:cNvSpPr/>
          <p:nvPr/>
        </p:nvSpPr>
        <p:spPr>
          <a:xfrm>
            <a:off x="7482334" y="6280696"/>
            <a:ext cx="2973139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Volumatic is preferred for ≥3 years if manageable</a:t>
            </a:r>
            <a:endParaRPr lang="en-US" sz="975" dirty="0"/>
          </a:p>
        </p:txBody>
      </p:sp>
      <p:sp>
        <p:nvSpPr>
          <p:cNvPr id="37" name="SK-7-text-36"/>
          <p:cNvSpPr/>
          <p:nvPr/>
        </p:nvSpPr>
        <p:spPr>
          <a:xfrm>
            <a:off x="9829800" y="6496050"/>
            <a:ext cx="23622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68E96"/>
                </a:solidFill>
              </a:rPr>
              <a:t>www.bradfordvts.co.uk</a:t>
            </a:r>
            <a:endParaRPr lang="en-US" sz="900" dirty="0"/>
          </a:p>
        </p:txBody>
      </p:sp>
      <p:sp>
        <p:nvSpPr>
          <p:cNvPr id="38" name="SK-7-text-37"/>
          <p:cNvSpPr/>
          <p:nvPr/>
        </p:nvSpPr>
        <p:spPr>
          <a:xfrm>
            <a:off x="11334750" y="6496050"/>
            <a:ext cx="85725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868E96"/>
                </a:solidFill>
              </a:rPr>
              <a:t>July 2026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8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0046"/>
            <a:ext cx="5600700" cy="5492204"/>
          </a:xfrm>
          <a:prstGeom prst="rect">
            <a:avLst/>
          </a:prstGeom>
        </p:spPr>
      </p:pic>
      <p:pic>
        <p:nvPicPr>
          <p:cNvPr id="6" name="SK-8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70546"/>
            <a:ext cx="5219700" cy="419100"/>
          </a:xfrm>
          <a:prstGeom prst="rect">
            <a:avLst/>
          </a:prstGeom>
        </p:spPr>
      </p:pic>
      <p:pic>
        <p:nvPicPr>
          <p:cNvPr id="7" name="SK-8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41388"/>
            <a:ext cx="285750" cy="228600"/>
          </a:xfrm>
          <a:prstGeom prst="rect">
            <a:avLst/>
          </a:prstGeom>
        </p:spPr>
      </p:pic>
      <p:pic>
        <p:nvPicPr>
          <p:cNvPr id="8" name="SK-8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80146"/>
            <a:ext cx="166688" cy="137220"/>
          </a:xfrm>
          <a:prstGeom prst="rect">
            <a:avLst/>
          </a:prstGeom>
        </p:spPr>
      </p:pic>
      <p:pic>
        <p:nvPicPr>
          <p:cNvPr id="9" name="SK-8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475458"/>
            <a:ext cx="166688" cy="137220"/>
          </a:xfrm>
          <a:prstGeom prst="rect">
            <a:avLst/>
          </a:prstGeom>
        </p:spPr>
      </p:pic>
      <p:pic>
        <p:nvPicPr>
          <p:cNvPr id="10" name="SK-8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070771"/>
            <a:ext cx="166688" cy="137220"/>
          </a:xfrm>
          <a:prstGeom prst="rect">
            <a:avLst/>
          </a:prstGeom>
        </p:spPr>
      </p:pic>
      <p:pic>
        <p:nvPicPr>
          <p:cNvPr id="11" name="SK-8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724525"/>
            <a:ext cx="5219700" cy="657225"/>
          </a:xfrm>
          <a:prstGeom prst="rect">
            <a:avLst/>
          </a:prstGeom>
        </p:spPr>
      </p:pic>
      <p:pic>
        <p:nvPicPr>
          <p:cNvPr id="12" name="SK-8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" y="5920829"/>
            <a:ext cx="238125" cy="264468"/>
          </a:xfrm>
          <a:prstGeom prst="rect">
            <a:avLst/>
          </a:prstGeom>
        </p:spPr>
      </p:pic>
      <p:pic>
        <p:nvPicPr>
          <p:cNvPr id="13" name="SK-8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1080046"/>
            <a:ext cx="5600700" cy="5492204"/>
          </a:xfrm>
          <a:prstGeom prst="rect">
            <a:avLst/>
          </a:prstGeom>
        </p:spPr>
      </p:pic>
      <p:pic>
        <p:nvPicPr>
          <p:cNvPr id="14" name="SK-8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1270546"/>
            <a:ext cx="5219700" cy="419100"/>
          </a:xfrm>
          <a:prstGeom prst="rect">
            <a:avLst/>
          </a:prstGeom>
        </p:spPr>
      </p:pic>
      <p:pic>
        <p:nvPicPr>
          <p:cNvPr id="15" name="SK-8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1341388"/>
            <a:ext cx="285750" cy="228600"/>
          </a:xfrm>
          <a:prstGeom prst="rect">
            <a:avLst/>
          </a:prstGeom>
        </p:spPr>
      </p:pic>
      <p:pic>
        <p:nvPicPr>
          <p:cNvPr id="16" name="SK-8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1842046"/>
            <a:ext cx="2552700" cy="895350"/>
          </a:xfrm>
          <a:prstGeom prst="rect">
            <a:avLst/>
          </a:prstGeom>
        </p:spPr>
      </p:pic>
      <p:pic>
        <p:nvPicPr>
          <p:cNvPr id="17" name="SK-8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67800" y="1842046"/>
            <a:ext cx="2552700" cy="895350"/>
          </a:xfrm>
          <a:prstGeom prst="rect">
            <a:avLst/>
          </a:prstGeom>
        </p:spPr>
      </p:pic>
      <p:pic>
        <p:nvPicPr>
          <p:cNvPr id="18" name="SK-8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2851696"/>
            <a:ext cx="2552700" cy="895350"/>
          </a:xfrm>
          <a:prstGeom prst="rect">
            <a:avLst/>
          </a:prstGeom>
        </p:spPr>
      </p:pic>
      <p:pic>
        <p:nvPicPr>
          <p:cNvPr id="19" name="SK-8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67800" y="2851696"/>
            <a:ext cx="2552700" cy="895350"/>
          </a:xfrm>
          <a:prstGeom prst="rect">
            <a:avLst/>
          </a:prstGeom>
        </p:spPr>
      </p:pic>
      <p:pic>
        <p:nvPicPr>
          <p:cNvPr id="20" name="SK-8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3937546"/>
            <a:ext cx="166688" cy="166688"/>
          </a:xfrm>
          <a:prstGeom prst="rect">
            <a:avLst/>
          </a:prstGeom>
        </p:spPr>
      </p:pic>
      <p:pic>
        <p:nvPicPr>
          <p:cNvPr id="21" name="SK-8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0800" y="4704308"/>
            <a:ext cx="5219700" cy="647700"/>
          </a:xfrm>
          <a:prstGeom prst="rect">
            <a:avLst/>
          </a:prstGeom>
        </p:spPr>
      </p:pic>
      <p:pic>
        <p:nvPicPr>
          <p:cNvPr id="22" name="SK-8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3675" y="4848076"/>
            <a:ext cx="178594" cy="148828"/>
          </a:xfrm>
          <a:prstGeom prst="rect">
            <a:avLst/>
          </a:prstGeom>
        </p:spPr>
      </p:pic>
      <p:sp>
        <p:nvSpPr>
          <p:cNvPr id="23" name="SK-8-text-22"/>
          <p:cNvSpPr/>
          <p:nvPr/>
        </p:nvSpPr>
        <p:spPr>
          <a:xfrm>
            <a:off x="571500" y="285750"/>
            <a:ext cx="5303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24" name="SK-8-text-23"/>
          <p:cNvSpPr/>
          <p:nvPr/>
        </p:nvSpPr>
        <p:spPr>
          <a:xfrm>
            <a:off x="571500" y="52387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Spacer Care and Inhaler Technique</a:t>
            </a:r>
            <a:endParaRPr lang="en-US" sz="2400" dirty="0"/>
          </a:p>
        </p:txBody>
      </p:sp>
      <p:sp>
        <p:nvSpPr>
          <p:cNvPr id="25" name="SK-8-text-24"/>
          <p:cNvSpPr/>
          <p:nvPr/>
        </p:nvSpPr>
        <p:spPr>
          <a:xfrm>
            <a:off x="971550" y="1284833"/>
            <a:ext cx="463105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Spacer Maintenance</a:t>
            </a:r>
            <a:endParaRPr lang="en-US" sz="1650" dirty="0"/>
          </a:p>
        </p:txBody>
      </p:sp>
      <p:sp>
        <p:nvSpPr>
          <p:cNvPr id="26" name="SK-8-text-25"/>
          <p:cNvSpPr/>
          <p:nvPr/>
        </p:nvSpPr>
        <p:spPr>
          <a:xfrm>
            <a:off x="852488" y="1842046"/>
            <a:ext cx="4881563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Cleaning Protocol</a:t>
            </a:r>
            <a:endParaRPr lang="en-US" sz="1275" dirty="0"/>
          </a:p>
        </p:txBody>
      </p:sp>
      <p:sp>
        <p:nvSpPr>
          <p:cNvPr id="27" name="SK-8-text-26"/>
          <p:cNvSpPr/>
          <p:nvPr/>
        </p:nvSpPr>
        <p:spPr>
          <a:xfrm>
            <a:off x="852488" y="2103983"/>
            <a:ext cx="1133951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Wash monthly using mild washing-up liquid. Rinse well but do not scrub.</a:t>
            </a:r>
            <a:endParaRPr lang="en-US" sz="1125" dirty="0"/>
          </a:p>
        </p:txBody>
      </p:sp>
      <p:sp>
        <p:nvSpPr>
          <p:cNvPr id="28" name="SK-8-text-27"/>
          <p:cNvSpPr/>
          <p:nvPr/>
        </p:nvSpPr>
        <p:spPr>
          <a:xfrm>
            <a:off x="852488" y="2437358"/>
            <a:ext cx="4862513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Drying Method</a:t>
            </a:r>
            <a:endParaRPr lang="en-US" sz="1275" dirty="0"/>
          </a:p>
        </p:txBody>
      </p:sp>
      <p:sp>
        <p:nvSpPr>
          <p:cNvPr id="29" name="SK-8-text-28"/>
          <p:cNvSpPr/>
          <p:nvPr/>
        </p:nvSpPr>
        <p:spPr>
          <a:xfrm>
            <a:off x="852488" y="2699296"/>
            <a:ext cx="11339513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Leave to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95057"/>
                </a:solidFill>
              </a:rPr>
              <a:t>air dry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vertically. </a:t>
            </a:r>
            <a:pPr algn="l" indent="0" marL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DC3545"/>
                </a:solidFill>
              </a:rPr>
              <a:t>Do NOT wipe dry</a:t>
            </a:r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 with a cloth or paper towel.</a:t>
            </a:r>
            <a:endParaRPr lang="en-US" sz="1125" dirty="0"/>
          </a:p>
        </p:txBody>
      </p:sp>
      <p:sp>
        <p:nvSpPr>
          <p:cNvPr id="30" name="SK-8-text-29"/>
          <p:cNvSpPr/>
          <p:nvPr/>
        </p:nvSpPr>
        <p:spPr>
          <a:xfrm>
            <a:off x="852488" y="3032671"/>
            <a:ext cx="5019675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Replacement Cycle</a:t>
            </a:r>
            <a:endParaRPr lang="en-US" sz="1275" dirty="0"/>
          </a:p>
        </p:txBody>
      </p:sp>
      <p:sp>
        <p:nvSpPr>
          <p:cNvPr id="31" name="SK-8-text-30"/>
          <p:cNvSpPr/>
          <p:nvPr/>
        </p:nvSpPr>
        <p:spPr>
          <a:xfrm>
            <a:off x="852488" y="3294608"/>
            <a:ext cx="493871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Replace every 6–12 months. Check for cracks or stiff valves. One per patient.</a:t>
            </a:r>
            <a:endParaRPr lang="en-US" sz="1125" dirty="0"/>
          </a:p>
        </p:txBody>
      </p:sp>
      <p:sp>
        <p:nvSpPr>
          <p:cNvPr id="32" name="SK-8-text-31"/>
          <p:cNvSpPr/>
          <p:nvPr/>
        </p:nvSpPr>
        <p:spPr>
          <a:xfrm>
            <a:off x="1076325" y="5838825"/>
            <a:ext cx="456247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AKT PEARL: Wiping creates static charge, causing medication to stick to the spacer walls.</a:t>
            </a:r>
            <a:endParaRPr lang="en-US" sz="1125" dirty="0"/>
          </a:p>
        </p:txBody>
      </p:sp>
      <p:sp>
        <p:nvSpPr>
          <p:cNvPr id="33" name="SK-8-text-32"/>
          <p:cNvSpPr/>
          <p:nvPr/>
        </p:nvSpPr>
        <p:spPr>
          <a:xfrm>
            <a:off x="6800850" y="1284833"/>
            <a:ext cx="5391150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Optimising Inhaler Technique</a:t>
            </a:r>
            <a:endParaRPr lang="en-US" sz="1650" dirty="0"/>
          </a:p>
        </p:txBody>
      </p:sp>
      <p:sp>
        <p:nvSpPr>
          <p:cNvPr id="34" name="SK-8-text-33"/>
          <p:cNvSpPr/>
          <p:nvPr/>
        </p:nvSpPr>
        <p:spPr>
          <a:xfrm>
            <a:off x="6515100" y="1956346"/>
            <a:ext cx="24003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STEP 1</a:t>
            </a:r>
            <a:endParaRPr lang="en-US" sz="900" dirty="0"/>
          </a:p>
        </p:txBody>
      </p:sp>
      <p:sp>
        <p:nvSpPr>
          <p:cNvPr id="35" name="SK-8-text-34"/>
          <p:cNvSpPr/>
          <p:nvPr/>
        </p:nvSpPr>
        <p:spPr>
          <a:xfrm>
            <a:off x="6515100" y="2175421"/>
            <a:ext cx="22193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Shake the MDI vigorously before use.</a:t>
            </a:r>
            <a:endParaRPr lang="en-US" sz="1125" dirty="0"/>
          </a:p>
        </p:txBody>
      </p:sp>
      <p:sp>
        <p:nvSpPr>
          <p:cNvPr id="36" name="SK-8-text-35"/>
          <p:cNvSpPr/>
          <p:nvPr/>
        </p:nvSpPr>
        <p:spPr>
          <a:xfrm>
            <a:off x="9182100" y="1956346"/>
            <a:ext cx="24003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STEP 2</a:t>
            </a:r>
            <a:endParaRPr lang="en-US" sz="900" dirty="0"/>
          </a:p>
        </p:txBody>
      </p:sp>
      <p:sp>
        <p:nvSpPr>
          <p:cNvPr id="37" name="SK-8-text-36"/>
          <p:cNvSpPr/>
          <p:nvPr/>
        </p:nvSpPr>
        <p:spPr>
          <a:xfrm>
            <a:off x="9182100" y="2175421"/>
            <a:ext cx="21717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Actuate </a:t>
            </a:r>
            <a:pPr indent="0" marL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F26522"/>
                </a:solidFill>
              </a:rPr>
              <a:t>ONE puff</a:t>
            </a:r>
            <a:pPr indent="0" marL="0">
              <a:lnSpc>
                <a:spcPts val="1463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 at a time into the spacer.</a:t>
            </a:r>
            <a:endParaRPr lang="en-US" sz="1125" dirty="0"/>
          </a:p>
        </p:txBody>
      </p:sp>
      <p:sp>
        <p:nvSpPr>
          <p:cNvPr id="38" name="SK-8-text-37"/>
          <p:cNvSpPr/>
          <p:nvPr/>
        </p:nvSpPr>
        <p:spPr>
          <a:xfrm>
            <a:off x="6515100" y="2965996"/>
            <a:ext cx="24003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STEP 3</a:t>
            </a:r>
            <a:endParaRPr lang="en-US" sz="900" dirty="0"/>
          </a:p>
        </p:txBody>
      </p:sp>
      <p:sp>
        <p:nvSpPr>
          <p:cNvPr id="39" name="SK-8-text-38"/>
          <p:cNvSpPr/>
          <p:nvPr/>
        </p:nvSpPr>
        <p:spPr>
          <a:xfrm>
            <a:off x="6515100" y="3185071"/>
            <a:ext cx="23241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Take slow, deep breaths (or 5 tidal breaths).</a:t>
            </a:r>
            <a:endParaRPr lang="en-US" sz="1125" dirty="0"/>
          </a:p>
        </p:txBody>
      </p:sp>
      <p:sp>
        <p:nvSpPr>
          <p:cNvPr id="40" name="SK-8-text-39"/>
          <p:cNvSpPr/>
          <p:nvPr/>
        </p:nvSpPr>
        <p:spPr>
          <a:xfrm>
            <a:off x="9182100" y="2965996"/>
            <a:ext cx="2400300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005EB8"/>
                </a:solidFill>
              </a:rPr>
              <a:t>STEP 4</a:t>
            </a:r>
            <a:endParaRPr lang="en-US" sz="900" dirty="0"/>
          </a:p>
        </p:txBody>
      </p:sp>
      <p:sp>
        <p:nvSpPr>
          <p:cNvPr id="41" name="SK-8-text-40"/>
          <p:cNvSpPr/>
          <p:nvPr/>
        </p:nvSpPr>
        <p:spPr>
          <a:xfrm>
            <a:off x="9182100" y="3185071"/>
            <a:ext cx="19526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1125" dirty="0">
                <a:solidFill>
                  <a:srgbClr val="212529"/>
                </a:solidFill>
              </a:rPr>
              <a:t>Hold breath for 10 seconds if possible.</a:t>
            </a:r>
            <a:endParaRPr lang="en-US" sz="1125" dirty="0"/>
          </a:p>
        </p:txBody>
      </p:sp>
      <p:sp>
        <p:nvSpPr>
          <p:cNvPr id="42" name="SK-8-text-41"/>
          <p:cNvSpPr/>
          <p:nvPr/>
        </p:nvSpPr>
        <p:spPr>
          <a:xfrm>
            <a:off x="6681788" y="3899446"/>
            <a:ext cx="5019675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12529"/>
                </a:solidFill>
              </a:rPr>
              <a:t>The "Multi-Puff" Error</a:t>
            </a:r>
            <a:endParaRPr lang="en-US" sz="1275" dirty="0"/>
          </a:p>
        </p:txBody>
      </p:sp>
      <p:sp>
        <p:nvSpPr>
          <p:cNvPr id="43" name="SK-8-text-42"/>
          <p:cNvSpPr/>
          <p:nvPr/>
        </p:nvSpPr>
        <p:spPr>
          <a:xfrm>
            <a:off x="6681788" y="4161383"/>
            <a:ext cx="493871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125" dirty="0">
                <a:solidFill>
                  <a:srgbClr val="495057"/>
                </a:solidFill>
              </a:rPr>
              <a:t>Firing multiple puffs into the spacer before breathing reduces drug delivery significantly.</a:t>
            </a:r>
            <a:endParaRPr lang="en-US" sz="1125" dirty="0"/>
          </a:p>
        </p:txBody>
      </p:sp>
      <p:sp>
        <p:nvSpPr>
          <p:cNvPr id="44" name="SK-8-text-43"/>
          <p:cNvSpPr/>
          <p:nvPr/>
        </p:nvSpPr>
        <p:spPr>
          <a:xfrm>
            <a:off x="6798469" y="4809083"/>
            <a:ext cx="4788694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 Check technique at EVERY clinical review. Poor technique is the #1 cause of poor asthma control.</a:t>
            </a:r>
            <a:endParaRPr lang="en-US" sz="11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85750"/>
            <a:ext cx="11430000" cy="603796"/>
          </a:xfrm>
          <a:prstGeom prst="rect">
            <a:avLst/>
          </a:prstGeom>
        </p:spPr>
      </p:pic>
      <p:pic>
        <p:nvPicPr>
          <p:cNvPr id="5" name="SK-9-img-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0046"/>
            <a:ext cx="7524750" cy="1754535"/>
          </a:xfrm>
          <a:prstGeom prst="rect">
            <a:avLst/>
          </a:prstGeom>
        </p:spPr>
      </p:pic>
      <p:pic>
        <p:nvPicPr>
          <p:cNvPr id="6" name="SK-9-img-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75308"/>
            <a:ext cx="190500" cy="152400"/>
          </a:xfrm>
          <a:prstGeom prst="rect">
            <a:avLst/>
          </a:prstGeom>
        </p:spPr>
      </p:pic>
      <p:pic>
        <p:nvPicPr>
          <p:cNvPr id="7" name="SK-9-img-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948880"/>
            <a:ext cx="7524750" cy="1754535"/>
          </a:xfrm>
          <a:prstGeom prst="rect">
            <a:avLst/>
          </a:prstGeom>
        </p:spPr>
      </p:pic>
      <p:pic>
        <p:nvPicPr>
          <p:cNvPr id="8" name="SK-9-img-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144143"/>
            <a:ext cx="190500" cy="152400"/>
          </a:xfrm>
          <a:prstGeom prst="rect">
            <a:avLst/>
          </a:prstGeom>
        </p:spPr>
      </p:pic>
      <p:pic>
        <p:nvPicPr>
          <p:cNvPr id="9" name="SK-9-img-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817715"/>
            <a:ext cx="7524750" cy="1754535"/>
          </a:xfrm>
          <a:prstGeom prst="rect">
            <a:avLst/>
          </a:prstGeom>
        </p:spPr>
      </p:pic>
      <p:pic>
        <p:nvPicPr>
          <p:cNvPr id="10" name="SK-9-img-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012978"/>
            <a:ext cx="190500" cy="152400"/>
          </a:xfrm>
          <a:prstGeom prst="rect">
            <a:avLst/>
          </a:prstGeom>
        </p:spPr>
      </p:pic>
      <p:pic>
        <p:nvPicPr>
          <p:cNvPr id="11" name="SK-9-img-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91500" y="1080046"/>
            <a:ext cx="3619500" cy="5492204"/>
          </a:xfrm>
          <a:prstGeom prst="rect">
            <a:avLst/>
          </a:prstGeom>
        </p:spPr>
      </p:pic>
      <p:pic>
        <p:nvPicPr>
          <p:cNvPr id="12" name="SK-9-img-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3900" y="1232446"/>
            <a:ext cx="3314700" cy="333375"/>
          </a:xfrm>
          <a:prstGeom prst="rect">
            <a:avLst/>
          </a:prstGeom>
        </p:spPr>
      </p:pic>
      <p:pic>
        <p:nvPicPr>
          <p:cNvPr id="13" name="SK-9-img-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43900" y="1273373"/>
            <a:ext cx="214313" cy="175320"/>
          </a:xfrm>
          <a:prstGeom prst="rect">
            <a:avLst/>
          </a:prstGeom>
        </p:spPr>
      </p:pic>
      <p:pic>
        <p:nvPicPr>
          <p:cNvPr id="14" name="SK-9-img-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43900" y="1718221"/>
            <a:ext cx="1104900" cy="352425"/>
          </a:xfrm>
          <a:prstGeom prst="rect">
            <a:avLst/>
          </a:prstGeom>
        </p:spPr>
      </p:pic>
      <p:pic>
        <p:nvPicPr>
          <p:cNvPr id="15" name="SK-9-img-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48800" y="1718221"/>
            <a:ext cx="1066800" cy="352425"/>
          </a:xfrm>
          <a:prstGeom prst="rect">
            <a:avLst/>
          </a:prstGeom>
        </p:spPr>
      </p:pic>
      <p:pic>
        <p:nvPicPr>
          <p:cNvPr id="16" name="SK-9-img-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515600" y="1718221"/>
            <a:ext cx="1143000" cy="352425"/>
          </a:xfrm>
          <a:prstGeom prst="rect">
            <a:avLst/>
          </a:prstGeom>
        </p:spPr>
      </p:pic>
      <p:pic>
        <p:nvPicPr>
          <p:cNvPr id="17" name="SK-9-img-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43900" y="2070646"/>
            <a:ext cx="1104900" cy="833735"/>
          </a:xfrm>
          <a:prstGeom prst="rect">
            <a:avLst/>
          </a:prstGeom>
        </p:spPr>
      </p:pic>
      <p:pic>
        <p:nvPicPr>
          <p:cNvPr id="18" name="SK-9-img-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48800" y="2070646"/>
            <a:ext cx="1066800" cy="833735"/>
          </a:xfrm>
          <a:prstGeom prst="rect">
            <a:avLst/>
          </a:prstGeom>
        </p:spPr>
      </p:pic>
      <p:pic>
        <p:nvPicPr>
          <p:cNvPr id="19" name="SK-9-img-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15600" y="2070646"/>
            <a:ext cx="1143000" cy="833735"/>
          </a:xfrm>
          <a:prstGeom prst="rect">
            <a:avLst/>
          </a:prstGeom>
        </p:spPr>
      </p:pic>
      <p:pic>
        <p:nvPicPr>
          <p:cNvPr id="20" name="SK-9-img-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43900" y="2904381"/>
            <a:ext cx="1104900" cy="833735"/>
          </a:xfrm>
          <a:prstGeom prst="rect">
            <a:avLst/>
          </a:prstGeom>
        </p:spPr>
      </p:pic>
      <p:pic>
        <p:nvPicPr>
          <p:cNvPr id="21" name="SK-9-img-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448800" y="2904381"/>
            <a:ext cx="1066800" cy="833735"/>
          </a:xfrm>
          <a:prstGeom prst="rect">
            <a:avLst/>
          </a:prstGeom>
        </p:spPr>
      </p:pic>
      <p:pic>
        <p:nvPicPr>
          <p:cNvPr id="22" name="SK-9-img-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515600" y="2904381"/>
            <a:ext cx="1143000" cy="833735"/>
          </a:xfrm>
          <a:prstGeom prst="rect">
            <a:avLst/>
          </a:prstGeom>
        </p:spPr>
      </p:pic>
      <p:pic>
        <p:nvPicPr>
          <p:cNvPr id="23" name="SK-9-img-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43900" y="3738116"/>
            <a:ext cx="1104900" cy="833884"/>
          </a:xfrm>
          <a:prstGeom prst="rect">
            <a:avLst/>
          </a:prstGeom>
        </p:spPr>
      </p:pic>
      <p:pic>
        <p:nvPicPr>
          <p:cNvPr id="24" name="SK-9-img-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48800" y="3738116"/>
            <a:ext cx="1066800" cy="833884"/>
          </a:xfrm>
          <a:prstGeom prst="rect">
            <a:avLst/>
          </a:prstGeom>
        </p:spPr>
      </p:pic>
      <p:pic>
        <p:nvPicPr>
          <p:cNvPr id="25" name="SK-9-img-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515600" y="3738116"/>
            <a:ext cx="1143000" cy="833884"/>
          </a:xfrm>
          <a:prstGeom prst="rect">
            <a:avLst/>
          </a:prstGeom>
        </p:spPr>
      </p:pic>
      <p:pic>
        <p:nvPicPr>
          <p:cNvPr id="26" name="SK-9-img-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43900" y="4724400"/>
            <a:ext cx="3314700" cy="1171575"/>
          </a:xfrm>
          <a:prstGeom prst="rect">
            <a:avLst/>
          </a:prstGeom>
        </p:spPr>
      </p:pic>
      <p:sp>
        <p:nvSpPr>
          <p:cNvPr id="27" name="SK-9-text-26"/>
          <p:cNvSpPr/>
          <p:nvPr/>
        </p:nvSpPr>
        <p:spPr>
          <a:xfrm>
            <a:off x="571500" y="285750"/>
            <a:ext cx="5303520" cy="2000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b="1" spc="60" kern="0" dirty="0">
                <a:solidFill>
                  <a:srgbClr val="F26522"/>
                </a:solidFill>
              </a:rPr>
              <a:t>NICE NG245 (NOV 2024) UPDATE</a:t>
            </a:r>
            <a:endParaRPr lang="en-US" sz="1050" dirty="0"/>
          </a:p>
        </p:txBody>
      </p:sp>
      <p:sp>
        <p:nvSpPr>
          <p:cNvPr id="28" name="SK-9-text-27"/>
          <p:cNvSpPr/>
          <p:nvPr/>
        </p:nvSpPr>
        <p:spPr>
          <a:xfrm>
            <a:off x="571500" y="523875"/>
            <a:ext cx="11620500" cy="3656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12529"/>
                </a:solidFill>
              </a:rPr>
              <a:t>Acute Asthma Severity Assessment</a:t>
            </a:r>
            <a:endParaRPr lang="en-US" sz="2400" dirty="0"/>
          </a:p>
        </p:txBody>
      </p:sp>
      <p:sp>
        <p:nvSpPr>
          <p:cNvPr id="29" name="SK-9-text-28"/>
          <p:cNvSpPr/>
          <p:nvPr/>
        </p:nvSpPr>
        <p:spPr>
          <a:xfrm>
            <a:off x="876300" y="1194346"/>
            <a:ext cx="412813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Mild to Moderate</a:t>
            </a:r>
            <a:endParaRPr lang="en-US" sz="1650" dirty="0"/>
          </a:p>
        </p:txBody>
      </p:sp>
      <p:sp>
        <p:nvSpPr>
          <p:cNvPr id="30" name="SK-9-text-29"/>
          <p:cNvSpPr/>
          <p:nvPr/>
        </p:nvSpPr>
        <p:spPr>
          <a:xfrm>
            <a:off x="682526" y="1584871"/>
            <a:ext cx="35528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SpO2 ≥94% in air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4349651" y="1584871"/>
            <a:ext cx="483108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Able to complete sentences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682526" y="1836241"/>
            <a:ext cx="40995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Normal conscious level</a:t>
            </a:r>
            <a:endParaRPr lang="en-US" sz="1200" dirty="0"/>
          </a:p>
        </p:txBody>
      </p:sp>
      <p:sp>
        <p:nvSpPr>
          <p:cNvPr id="33" name="SK-9-text-32"/>
          <p:cNvSpPr/>
          <p:nvPr/>
        </p:nvSpPr>
        <p:spPr>
          <a:xfrm>
            <a:off x="4349651" y="1836241"/>
            <a:ext cx="42824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Minimal or no recession</a:t>
            </a:r>
            <a:endParaRPr lang="en-US" sz="1200" dirty="0"/>
          </a:p>
        </p:txBody>
      </p:sp>
      <p:sp>
        <p:nvSpPr>
          <p:cNvPr id="34" name="SK-9-text-33"/>
          <p:cNvSpPr/>
          <p:nvPr/>
        </p:nvSpPr>
        <p:spPr>
          <a:xfrm>
            <a:off x="682526" y="2087612"/>
            <a:ext cx="483108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Good air entry with wheeze</a:t>
            </a:r>
            <a:endParaRPr lang="en-US" sz="1200" dirty="0"/>
          </a:p>
        </p:txBody>
      </p:sp>
      <p:sp>
        <p:nvSpPr>
          <p:cNvPr id="35" name="SK-9-text-34"/>
          <p:cNvSpPr/>
          <p:nvPr/>
        </p:nvSpPr>
        <p:spPr>
          <a:xfrm>
            <a:off x="4349651" y="2087612"/>
            <a:ext cx="446532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Normal HR and RR for age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876300" y="3063180"/>
            <a:ext cx="161353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Severe</a:t>
            </a:r>
            <a:endParaRPr lang="en-US" sz="1650" dirty="0"/>
          </a:p>
        </p:txBody>
      </p:sp>
      <p:sp>
        <p:nvSpPr>
          <p:cNvPr id="37" name="SK-9-text-36"/>
          <p:cNvSpPr/>
          <p:nvPr/>
        </p:nvSpPr>
        <p:spPr>
          <a:xfrm>
            <a:off x="682526" y="3453705"/>
            <a:ext cx="35528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SpO2 &lt;94% in air</a:t>
            </a:r>
            <a:endParaRPr lang="en-US" sz="1200" dirty="0"/>
          </a:p>
        </p:txBody>
      </p:sp>
      <p:sp>
        <p:nvSpPr>
          <p:cNvPr id="38" name="SK-9-text-37"/>
          <p:cNvSpPr/>
          <p:nvPr/>
        </p:nvSpPr>
        <p:spPr>
          <a:xfrm>
            <a:off x="4349651" y="3453705"/>
            <a:ext cx="391668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Significant recession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682526" y="3705076"/>
            <a:ext cx="50139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Too breathless to talk/feed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4349651" y="3705076"/>
            <a:ext cx="50139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HR or RR above normal range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682526" y="3956447"/>
            <a:ext cx="37338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Accessory muscle use</a:t>
            </a:r>
            <a:endParaRPr lang="en-US" sz="1200" dirty="0"/>
          </a:p>
        </p:txBody>
      </p:sp>
      <p:sp>
        <p:nvSpPr>
          <p:cNvPr id="42" name="SK-9-text-41"/>
          <p:cNvSpPr/>
          <p:nvPr/>
        </p:nvSpPr>
        <p:spPr>
          <a:xfrm>
            <a:off x="4349651" y="3956447"/>
            <a:ext cx="53187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PEFR 33–50% best/predicted</a:t>
            </a:r>
            <a:endParaRPr lang="en-US" sz="1200" dirty="0"/>
          </a:p>
        </p:txBody>
      </p:sp>
      <p:sp>
        <p:nvSpPr>
          <p:cNvPr id="43" name="SK-9-text-42"/>
          <p:cNvSpPr/>
          <p:nvPr/>
        </p:nvSpPr>
        <p:spPr>
          <a:xfrm>
            <a:off x="876300" y="4932015"/>
            <a:ext cx="412813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12529"/>
                </a:solidFill>
              </a:rPr>
              <a:t>Life-threatening</a:t>
            </a:r>
            <a:endParaRPr lang="en-US" sz="1650" dirty="0"/>
          </a:p>
        </p:txBody>
      </p:sp>
      <p:sp>
        <p:nvSpPr>
          <p:cNvPr id="44" name="SK-9-text-43"/>
          <p:cNvSpPr/>
          <p:nvPr/>
        </p:nvSpPr>
        <p:spPr>
          <a:xfrm>
            <a:off x="682526" y="5322540"/>
            <a:ext cx="428244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SpO2 &lt;92% (High Risk)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4349651" y="5322540"/>
            <a:ext cx="537972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Silent chest / Poor air entry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682526" y="5573911"/>
            <a:ext cx="40995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Exhaustion / Confusion</a:t>
            </a:r>
            <a:endParaRPr lang="en-US" sz="1200" dirty="0"/>
          </a:p>
        </p:txBody>
      </p:sp>
      <p:sp>
        <p:nvSpPr>
          <p:cNvPr id="47" name="SK-9-text-46"/>
          <p:cNvSpPr/>
          <p:nvPr/>
        </p:nvSpPr>
        <p:spPr>
          <a:xfrm>
            <a:off x="4349651" y="5573911"/>
            <a:ext cx="3552825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Cyanosis</a:t>
            </a:r>
            <a:endParaRPr lang="en-US" sz="1200" dirty="0"/>
          </a:p>
        </p:txBody>
      </p:sp>
      <p:sp>
        <p:nvSpPr>
          <p:cNvPr id="48" name="SK-9-text-47"/>
          <p:cNvSpPr/>
          <p:nvPr/>
        </p:nvSpPr>
        <p:spPr>
          <a:xfrm>
            <a:off x="682526" y="5825282"/>
            <a:ext cx="464820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Bradycardia / Hypotension</a:t>
            </a:r>
            <a:endParaRPr lang="en-US" sz="1200" dirty="0"/>
          </a:p>
        </p:txBody>
      </p:sp>
      <p:sp>
        <p:nvSpPr>
          <p:cNvPr id="49" name="SK-9-text-48"/>
          <p:cNvSpPr/>
          <p:nvPr/>
        </p:nvSpPr>
        <p:spPr>
          <a:xfrm>
            <a:off x="4349651" y="5825282"/>
            <a:ext cx="4709160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0"/>
              </a:lnSpc>
              <a:buNone/>
            </a:pPr>
            <a:r>
              <a:rPr lang="en-US" sz="1200" dirty="0">
                <a:solidFill>
                  <a:srgbClr val="495057"/>
                </a:solidFill>
              </a:rPr>
              <a:t>PEFR &lt;33% best/predicted</a:t>
            </a:r>
            <a:endParaRPr lang="en-US" sz="1200" dirty="0"/>
          </a:p>
        </p:txBody>
      </p:sp>
      <p:sp>
        <p:nvSpPr>
          <p:cNvPr id="50" name="SK-9-text-49"/>
          <p:cNvSpPr/>
          <p:nvPr/>
        </p:nvSpPr>
        <p:spPr>
          <a:xfrm>
            <a:off x="8653463" y="1232446"/>
            <a:ext cx="3538538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Physiological Cut-offs</a:t>
            </a:r>
            <a:endParaRPr lang="en-US" sz="1350" dirty="0"/>
          </a:p>
        </p:txBody>
      </p:sp>
      <p:sp>
        <p:nvSpPr>
          <p:cNvPr id="51" name="SK-9-text-50"/>
          <p:cNvSpPr/>
          <p:nvPr/>
        </p:nvSpPr>
        <p:spPr>
          <a:xfrm>
            <a:off x="8420100" y="1718221"/>
            <a:ext cx="102870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Age</a:t>
            </a:r>
            <a:endParaRPr lang="en-US" sz="1050" dirty="0"/>
          </a:p>
        </p:txBody>
      </p:sp>
      <p:sp>
        <p:nvSpPr>
          <p:cNvPr id="52" name="SK-9-text-51"/>
          <p:cNvSpPr/>
          <p:nvPr/>
        </p:nvSpPr>
        <p:spPr>
          <a:xfrm>
            <a:off x="9525000" y="1718221"/>
            <a:ext cx="131064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Resp Rate</a:t>
            </a:r>
            <a:endParaRPr lang="en-US" sz="1050" dirty="0"/>
          </a:p>
        </p:txBody>
      </p:sp>
      <p:sp>
        <p:nvSpPr>
          <p:cNvPr id="53" name="SK-9-text-52"/>
          <p:cNvSpPr/>
          <p:nvPr/>
        </p:nvSpPr>
        <p:spPr>
          <a:xfrm>
            <a:off x="10591800" y="1718221"/>
            <a:ext cx="146304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l" indent="0" marL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12529"/>
                </a:solidFill>
              </a:rPr>
              <a:t>Heart Rate</a:t>
            </a:r>
            <a:endParaRPr lang="en-US" sz="1050" dirty="0"/>
          </a:p>
        </p:txBody>
      </p:sp>
      <p:sp>
        <p:nvSpPr>
          <p:cNvPr id="54" name="SK-9-text-53"/>
          <p:cNvSpPr/>
          <p:nvPr/>
        </p:nvSpPr>
        <p:spPr>
          <a:xfrm>
            <a:off x="8420100" y="2070646"/>
            <a:ext cx="1501666" cy="83373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2–4 years</a:t>
            </a:r>
            <a:endParaRPr lang="en-US" sz="1050" dirty="0"/>
          </a:p>
        </p:txBody>
      </p:sp>
      <p:sp>
        <p:nvSpPr>
          <p:cNvPr id="55" name="SK-9-text-54"/>
          <p:cNvSpPr/>
          <p:nvPr/>
        </p:nvSpPr>
        <p:spPr>
          <a:xfrm>
            <a:off x="9525000" y="2070646"/>
            <a:ext cx="1219200" cy="83373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&lt;40 bpm</a:t>
            </a:r>
            <a:endParaRPr lang="en-US" sz="1050" dirty="0"/>
          </a:p>
        </p:txBody>
      </p:sp>
      <p:sp>
        <p:nvSpPr>
          <p:cNvPr id="56" name="SK-9-text-55"/>
          <p:cNvSpPr/>
          <p:nvPr/>
        </p:nvSpPr>
        <p:spPr>
          <a:xfrm>
            <a:off x="10591800" y="2070646"/>
            <a:ext cx="1463040" cy="83373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&lt;140 bpm</a:t>
            </a:r>
            <a:endParaRPr lang="en-US" sz="1050" dirty="0"/>
          </a:p>
        </p:txBody>
      </p:sp>
      <p:sp>
        <p:nvSpPr>
          <p:cNvPr id="57" name="SK-9-text-56"/>
          <p:cNvSpPr/>
          <p:nvPr/>
        </p:nvSpPr>
        <p:spPr>
          <a:xfrm>
            <a:off x="8420100" y="2904381"/>
            <a:ext cx="1731579" cy="83373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5–12 years</a:t>
            </a:r>
            <a:endParaRPr lang="en-US" sz="1050" dirty="0"/>
          </a:p>
        </p:txBody>
      </p:sp>
      <p:sp>
        <p:nvSpPr>
          <p:cNvPr id="58" name="SK-9-text-57"/>
          <p:cNvSpPr/>
          <p:nvPr/>
        </p:nvSpPr>
        <p:spPr>
          <a:xfrm>
            <a:off x="9525000" y="2904381"/>
            <a:ext cx="1219200" cy="83373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&lt;30 bpm</a:t>
            </a:r>
            <a:endParaRPr lang="en-US" sz="1050" dirty="0"/>
          </a:p>
        </p:txBody>
      </p:sp>
      <p:sp>
        <p:nvSpPr>
          <p:cNvPr id="59" name="SK-9-text-58"/>
          <p:cNvSpPr/>
          <p:nvPr/>
        </p:nvSpPr>
        <p:spPr>
          <a:xfrm>
            <a:off x="10591800" y="2904381"/>
            <a:ext cx="1463040" cy="83373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&lt;120 bpm</a:t>
            </a:r>
            <a:endParaRPr lang="en-US" sz="1050" dirty="0"/>
          </a:p>
        </p:txBody>
      </p:sp>
      <p:sp>
        <p:nvSpPr>
          <p:cNvPr id="60" name="SK-9-text-59"/>
          <p:cNvSpPr/>
          <p:nvPr/>
        </p:nvSpPr>
        <p:spPr>
          <a:xfrm>
            <a:off x="8420100" y="3738116"/>
            <a:ext cx="1501666" cy="83388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&gt;12 years</a:t>
            </a:r>
            <a:endParaRPr lang="en-US" sz="1050" dirty="0"/>
          </a:p>
        </p:txBody>
      </p:sp>
      <p:sp>
        <p:nvSpPr>
          <p:cNvPr id="61" name="SK-9-text-60"/>
          <p:cNvSpPr/>
          <p:nvPr/>
        </p:nvSpPr>
        <p:spPr>
          <a:xfrm>
            <a:off x="9525000" y="3738116"/>
            <a:ext cx="1219200" cy="83388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&lt;25 bpm</a:t>
            </a:r>
            <a:endParaRPr lang="en-US" sz="1050" dirty="0"/>
          </a:p>
        </p:txBody>
      </p:sp>
      <p:sp>
        <p:nvSpPr>
          <p:cNvPr id="62" name="SK-9-text-61"/>
          <p:cNvSpPr/>
          <p:nvPr/>
        </p:nvSpPr>
        <p:spPr>
          <a:xfrm>
            <a:off x="10591800" y="3738116"/>
            <a:ext cx="1463040" cy="833884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575"/>
              </a:lnSpc>
              <a:buNone/>
            </a:pPr>
            <a:r>
              <a:rPr lang="en-US" sz="1050" dirty="0">
                <a:solidFill>
                  <a:srgbClr val="495057"/>
                </a:solidFill>
              </a:rPr>
              <a:t>&lt;100 bpm</a:t>
            </a:r>
            <a:endParaRPr lang="en-US" sz="1050" dirty="0"/>
          </a:p>
        </p:txBody>
      </p:sp>
      <p:sp>
        <p:nvSpPr>
          <p:cNvPr id="63" name="SK-9-text-62"/>
          <p:cNvSpPr/>
          <p:nvPr/>
        </p:nvSpPr>
        <p:spPr>
          <a:xfrm>
            <a:off x="8458200" y="4838700"/>
            <a:ext cx="3733800" cy="214313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12529"/>
                </a:solidFill>
              </a:rPr>
              <a:t>PEFR Assessment (% best)</a:t>
            </a:r>
            <a:endParaRPr lang="en-US" sz="1125" dirty="0"/>
          </a:p>
        </p:txBody>
      </p:sp>
      <p:sp>
        <p:nvSpPr>
          <p:cNvPr id="64" name="SK-9-text-63"/>
          <p:cNvSpPr/>
          <p:nvPr/>
        </p:nvSpPr>
        <p:spPr>
          <a:xfrm>
            <a:off x="8458200" y="5110163"/>
            <a:ext cx="15906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95057"/>
                </a:solidFill>
              </a:rPr>
              <a:t>Moderate:</a:t>
            </a:r>
            <a:endParaRPr lang="en-US" sz="975" dirty="0"/>
          </a:p>
        </p:txBody>
      </p:sp>
      <p:sp>
        <p:nvSpPr>
          <p:cNvPr id="65" name="SK-9-text-64"/>
          <p:cNvSpPr/>
          <p:nvPr/>
        </p:nvSpPr>
        <p:spPr>
          <a:xfrm>
            <a:off x="9953625" y="5110163"/>
            <a:ext cx="15906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r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</a:rPr>
              <a:t>50–75%</a:t>
            </a:r>
            <a:endParaRPr lang="en-US" sz="975" dirty="0"/>
          </a:p>
        </p:txBody>
      </p:sp>
      <p:sp>
        <p:nvSpPr>
          <p:cNvPr id="66" name="SK-9-text-65"/>
          <p:cNvSpPr/>
          <p:nvPr/>
        </p:nvSpPr>
        <p:spPr>
          <a:xfrm>
            <a:off x="8458200" y="5353050"/>
            <a:ext cx="15906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95057"/>
                </a:solidFill>
              </a:rPr>
              <a:t>Severe:</a:t>
            </a:r>
            <a:endParaRPr lang="en-US" sz="975" dirty="0"/>
          </a:p>
        </p:txBody>
      </p:sp>
      <p:sp>
        <p:nvSpPr>
          <p:cNvPr id="67" name="SK-9-text-66"/>
          <p:cNvSpPr/>
          <p:nvPr/>
        </p:nvSpPr>
        <p:spPr>
          <a:xfrm>
            <a:off x="9953625" y="5353050"/>
            <a:ext cx="15906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r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</a:rPr>
              <a:t>33–50%</a:t>
            </a:r>
            <a:endParaRPr lang="en-US" sz="975" dirty="0"/>
          </a:p>
        </p:txBody>
      </p:sp>
      <p:sp>
        <p:nvSpPr>
          <p:cNvPr id="68" name="SK-9-text-67"/>
          <p:cNvSpPr/>
          <p:nvPr/>
        </p:nvSpPr>
        <p:spPr>
          <a:xfrm>
            <a:off x="8458200" y="5595938"/>
            <a:ext cx="2602230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495057"/>
                </a:solidFill>
              </a:rPr>
              <a:t>Life-threatening:</a:t>
            </a:r>
            <a:endParaRPr lang="en-US" sz="975" dirty="0"/>
          </a:p>
        </p:txBody>
      </p:sp>
      <p:sp>
        <p:nvSpPr>
          <p:cNvPr id="69" name="SK-9-text-68"/>
          <p:cNvSpPr/>
          <p:nvPr/>
        </p:nvSpPr>
        <p:spPr>
          <a:xfrm>
            <a:off x="9953625" y="5595938"/>
            <a:ext cx="1590675" cy="185738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r" indent="0" marL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</a:rPr>
              <a:t>&lt;33%</a:t>
            </a:r>
            <a:endParaRPr lang="en-US" sz="975" dirty="0"/>
          </a:p>
        </p:txBody>
      </p:sp>
      <p:sp>
        <p:nvSpPr>
          <p:cNvPr id="70" name="SK-9-text-69"/>
          <p:cNvSpPr/>
          <p:nvPr/>
        </p:nvSpPr>
        <p:spPr>
          <a:xfrm>
            <a:off x="8343900" y="6048375"/>
            <a:ext cx="33147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 vert="horz"/>
          <a:lstStyle/>
          <a:p>
            <a:pPr algn="ctr" indent="0" marL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868E96"/>
                </a:solidFill>
              </a:rPr>
              <a:t>Note: Use clinical judgment. If features of multiple categories, classify as the most severe.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2026-07-01T17:33:33Z</dcterms:created>
  <dcterms:modified xsi:type="dcterms:W3CDTF">2026-07-01T17:33:33Z</dcterms:modified>
</cp:coreProperties>
</file>