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8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TitleHD.png">
            <a:extLst>
              <a:ext uri="{FF2B5EF4-FFF2-40B4-BE49-F238E27FC236}">
                <a16:creationId xmlns:a16="http://schemas.microsoft.com/office/drawing/2014/main" id="{C7DF6CC6-436C-49C1-B374-26B41B170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3CB3039-3D47-48DA-BC9A-F43EA8D325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962396" y="1964268"/>
            <a:ext cx="7197727" cy="2421468"/>
          </a:xfrm>
        </p:spPr>
        <p:txBody>
          <a:bodyPr anchor="b"/>
          <a:lstStyle>
            <a:lvl1pPr algn="r">
              <a:defRPr sz="4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7048346-0D9B-47AB-98F5-F0E100511DA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962396" y="4385727"/>
            <a:ext cx="7197727" cy="1405469"/>
          </a:xfrm>
        </p:spPr>
        <p:txBody>
          <a:bodyPr anchor="t"/>
          <a:lstStyle>
            <a:lvl1pPr marL="0" indent="0" algn="r">
              <a:buNone/>
              <a:defRPr cap="all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FA4B9AB-B43D-4824-93D0-84B6E2BC83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932554" y="5870576"/>
            <a:ext cx="1600200" cy="377820"/>
          </a:xfrm>
        </p:spPr>
        <p:txBody>
          <a:bodyPr/>
          <a:lstStyle>
            <a:lvl1pPr>
              <a:defRPr/>
            </a:lvl1pPr>
          </a:lstStyle>
          <a:p>
            <a:pPr lvl="0"/>
            <a:fld id="{7461B853-B78D-43DB-8743-2C1D43945F93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1422C52-3C78-4F5A-810A-CFE4BA380C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962396" y="5870576"/>
            <a:ext cx="4893960" cy="37782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23B2C19-7542-48D9-8969-A95A465227D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0608960" y="5870576"/>
            <a:ext cx="551163" cy="377820"/>
          </a:xfrm>
        </p:spPr>
        <p:txBody>
          <a:bodyPr/>
          <a:lstStyle>
            <a:lvl1pPr>
              <a:defRPr/>
            </a:lvl1pPr>
          </a:lstStyle>
          <a:p>
            <a:pPr lvl="0"/>
            <a:fld id="{8A33F64E-A4E8-4EC9-81EE-F0A335F4BA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156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394DB61C-E6F2-49C1-98AA-3BC7B2365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C553717-CD5C-40DC-B951-A623E78688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4732861"/>
            <a:ext cx="10131423" cy="566735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1F320A-9A2E-40BD-82F1-9CB15912B8B3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371600" y="932111"/>
            <a:ext cx="8759823" cy="3164976"/>
          </a:xfrm>
          <a:ln w="50804" cap="sq">
            <a:solidFill>
              <a:srgbClr val="FFFFFF"/>
            </a:solidFill>
            <a:prstDash val="solid"/>
            <a:miter/>
          </a:ln>
          <a:effectLst>
            <a:outerShdw dir="16200000" algn="tl">
              <a:srgbClr val="000000">
                <a:alpha val="43000"/>
              </a:srgbClr>
            </a:outerShdw>
          </a:effectLst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DC383BA-A5D1-4CC5-B305-149160D370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5299606"/>
            <a:ext cx="10131423" cy="493711"/>
          </a:xfrm>
        </p:spPr>
        <p:txBody>
          <a:bodyPr anchor="t"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7908436-8DDB-4A3B-BB48-7D7443EA24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8BE9BD-48AB-4517-A067-E7786A83B871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5CADB2B-73E0-45B0-943C-E67D2E1FA38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48DD8A64-4CED-488E-BDD7-37288D8C08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110C03-7A44-4B14-8E43-3EEE3B95D45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36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HD.png">
            <a:extLst>
              <a:ext uri="{FF2B5EF4-FFF2-40B4-BE49-F238E27FC236}">
                <a16:creationId xmlns:a16="http://schemas.microsoft.com/office/drawing/2014/main" id="{26356CEE-F72D-42B7-BFE9-AF48C5FA7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C2EFDE0-0359-482A-9098-98E1EF2908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10131423" cy="3124203"/>
          </a:xfrm>
        </p:spPr>
        <p:txBody>
          <a:bodyPr/>
          <a:lstStyle>
            <a:lvl1pPr>
              <a:defRPr sz="3200" cap="none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FBBA853-F151-43E7-824E-A272CE900B2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4343400"/>
            <a:ext cx="10131423" cy="1447796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648B36D-339F-4409-BE6E-76E1803A1CC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9FF1D2-ECD0-4793-9391-941EEEFE9B35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D775ED-30CA-41E4-B9B7-E4CE832B37B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FC098A-8892-4304-B2E0-0CF3E8E5059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2419230-0C04-486F-8C84-50D1D60E0BE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79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Celestia-R1---OverlayContentHD.png">
            <a:extLst>
              <a:ext uri="{FF2B5EF4-FFF2-40B4-BE49-F238E27FC236}">
                <a16:creationId xmlns:a16="http://schemas.microsoft.com/office/drawing/2014/main" id="{E49A3448-1913-42A9-991A-244F58181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14">
            <a:extLst>
              <a:ext uri="{FF2B5EF4-FFF2-40B4-BE49-F238E27FC236}">
                <a16:creationId xmlns:a16="http://schemas.microsoft.com/office/drawing/2014/main" id="{63F3D35E-5AFC-4095-ACEA-914E6FCA5A53}"/>
              </a:ext>
            </a:extLst>
          </p:cNvPr>
          <p:cNvSpPr txBox="1"/>
          <p:nvPr/>
        </p:nvSpPr>
        <p:spPr>
          <a:xfrm>
            <a:off x="10237869" y="2743200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alibri"/>
              </a:rPr>
              <a:t>”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58799CD-BCC2-4291-AFC5-C78CD4035B23}"/>
              </a:ext>
            </a:extLst>
          </p:cNvPr>
          <p:cNvSpPr txBox="1"/>
          <p:nvPr/>
        </p:nvSpPr>
        <p:spPr>
          <a:xfrm>
            <a:off x="488271" y="82333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alibri"/>
              </a:rPr>
              <a:t>“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19522F-290A-4AA0-B23B-6380AFDCCE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2270" y="609603"/>
            <a:ext cx="9550395" cy="2743200"/>
          </a:xfrm>
        </p:spPr>
        <p:txBody>
          <a:bodyPr/>
          <a:lstStyle>
            <a:lvl1pPr>
              <a:defRPr sz="3200" cap="none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61BBC26-9CA1-4723-B6FE-A80D8E7DFBD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097874" y="3352803"/>
            <a:ext cx="9339187" cy="38100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FACC01B-F1FA-4B9D-9CE3-4A62A280C4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7464" y="4343400"/>
            <a:ext cx="10152363" cy="1447796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8C6F65-3CE6-47F5-B4CD-7087AE3195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1C9C58-30E7-470E-8C2A-F5DEA1B99F4E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17984B2-29FB-4F6A-A009-EF1449F9D9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FCADD8B-E562-4DA0-88A2-CD5E9C7299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5D7C0E-AC06-46D1-9A88-E3F572CB48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24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D9A1491A-8AA0-4032-A0D4-14335655C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2A74191-5DA4-4AE9-BE98-932A2F137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3308582"/>
            <a:ext cx="10131423" cy="1468800"/>
          </a:xfrm>
        </p:spPr>
        <p:txBody>
          <a:bodyPr anchor="b"/>
          <a:lstStyle>
            <a:lvl1pPr>
              <a:defRPr sz="3200" cap="none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971241F-F7BF-4759-92F5-A048C55B3E3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4777383"/>
            <a:ext cx="10131423" cy="860395"/>
          </a:xfrm>
        </p:spPr>
        <p:txBody>
          <a:bodyPr anchor="t"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A368100-D8FE-453D-8A30-A46842E7EF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93D75E0-4B09-456F-9604-68B138DD03C9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DF05EFF-2D21-44A5-BC40-30B78BAC99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C9A29-9118-477E-A124-1362A1A776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708BB4-1751-492D-A418-96BC1332D32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34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elestia-R1---OverlayContentHD.png">
            <a:extLst>
              <a:ext uri="{FF2B5EF4-FFF2-40B4-BE49-F238E27FC236}">
                <a16:creationId xmlns:a16="http://schemas.microsoft.com/office/drawing/2014/main" id="{9C2C1527-841F-43B0-A667-488EAAAD4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25EE9C83-A188-4075-9ECC-6A44F5BF616C}"/>
              </a:ext>
            </a:extLst>
          </p:cNvPr>
          <p:cNvSpPr txBox="1"/>
          <p:nvPr/>
        </p:nvSpPr>
        <p:spPr>
          <a:xfrm>
            <a:off x="10237869" y="2743200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alibri"/>
              </a:rPr>
              <a:t>”</a:t>
            </a:r>
          </a:p>
        </p:txBody>
      </p:sp>
      <p:sp>
        <p:nvSpPr>
          <p:cNvPr id="4" name="TextBox 13">
            <a:extLst>
              <a:ext uri="{FF2B5EF4-FFF2-40B4-BE49-F238E27FC236}">
                <a16:creationId xmlns:a16="http://schemas.microsoft.com/office/drawing/2014/main" id="{250EA1B8-65C7-4409-ABB7-F456DE06B34D}"/>
              </a:ext>
            </a:extLst>
          </p:cNvPr>
          <p:cNvSpPr txBox="1"/>
          <p:nvPr/>
        </p:nvSpPr>
        <p:spPr>
          <a:xfrm>
            <a:off x="488271" y="823334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Calibri"/>
              </a:rPr>
              <a:t>“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A39F2A6-E99B-4C0D-90F5-5B823F864B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2270" y="609603"/>
            <a:ext cx="9550395" cy="2743200"/>
          </a:xfrm>
        </p:spPr>
        <p:txBody>
          <a:bodyPr/>
          <a:lstStyle>
            <a:lvl1pPr>
              <a:defRPr sz="3200" cap="none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C6B6D3A-E0E3-4BB9-93E7-79A346FFD3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3886200"/>
            <a:ext cx="10135438" cy="888997"/>
          </a:xfrm>
        </p:spPr>
        <p:txBody>
          <a:bodyPr anchor="b"/>
          <a:lstStyle>
            <a:lvl1pPr marL="0">
              <a:buNone/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411B1D8-E96F-4591-A905-ACB26D32364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4775197"/>
            <a:ext cx="10135438" cy="1015998"/>
          </a:xfrm>
        </p:spPr>
        <p:txBody>
          <a:bodyPr anchor="t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A236D02-BEFA-4F48-B287-3204BFE66B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61D845-C3AC-4800-AEE7-2C7FC5181702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945FE55-66BE-4A9D-8F14-C7A1B53BBF1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A3B19A-4E6A-4098-B8ED-55C63CF057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3EEA11-9A40-4D4C-AA51-69249716943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79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3A9C9428-934B-4ACF-A9F4-E43061AEC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986B555-B6D2-4D48-88FB-A42339CBD8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10131423" cy="2743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F349032F-9AA8-417B-963F-02FA0ADD7A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3505196"/>
            <a:ext cx="10131423" cy="838203"/>
          </a:xfrm>
        </p:spPr>
        <p:txBody>
          <a:bodyPr anchor="b"/>
          <a:lstStyle>
            <a:lvl1pPr marL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397955D-8FB3-4422-8963-A257DE9732D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85800" y="4343400"/>
            <a:ext cx="10131423" cy="1447796"/>
          </a:xfrm>
        </p:spPr>
        <p:txBody>
          <a:bodyPr anchor="t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86671D1B-2573-46FF-96CC-B5CD74CE3B7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8D33966-883C-4A18-A793-F3C2775C6510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D8F04D0-AC99-4D35-9B84-FED4A5B9E9C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B3AC6B6-033B-48C8-9744-4F25BF3B76F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775A43-107C-40CD-999C-3641C53B880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62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HD.png">
            <a:extLst>
              <a:ext uri="{FF2B5EF4-FFF2-40B4-BE49-F238E27FC236}">
                <a16:creationId xmlns:a16="http://schemas.microsoft.com/office/drawing/2014/main" id="{1ACAD9DA-0A44-412C-8AC3-521708E31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9105E9-2C03-4BA4-A023-2D49C91E9CF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70601-AB07-4886-821A-832B7114363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A7945B-BB8A-422E-824F-8B288DD09D1E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581691-8100-4987-A632-5A16E285FE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B2A224-E2F5-4A19-92FC-5C2A058F8B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ED0D2B-81BE-4C4B-89D2-27D11E5AF592}" type="slidenum"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9B58681-81E0-4C9C-AD11-7295B129E38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9602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HD.png">
            <a:extLst>
              <a:ext uri="{FF2B5EF4-FFF2-40B4-BE49-F238E27FC236}">
                <a16:creationId xmlns:a16="http://schemas.microsoft.com/office/drawing/2014/main" id="{CD15980E-B90E-4394-9B38-419F85438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Vertical Title 1">
            <a:extLst>
              <a:ext uri="{FF2B5EF4-FFF2-40B4-BE49-F238E27FC236}">
                <a16:creationId xmlns:a16="http://schemas.microsoft.com/office/drawing/2014/main" id="{409C7343-449D-4BC3-A5D1-3B3BE7C9DD4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658673" y="609603"/>
            <a:ext cx="2158550" cy="5181603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Vertical Text Placeholder 2">
            <a:extLst>
              <a:ext uri="{FF2B5EF4-FFF2-40B4-BE49-F238E27FC236}">
                <a16:creationId xmlns:a16="http://schemas.microsoft.com/office/drawing/2014/main" id="{0BFB8F9C-6130-4216-9D1B-01D24384DB0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85800" y="609603"/>
            <a:ext cx="7832119" cy="5181603"/>
          </a:xfrm>
        </p:spPr>
        <p:txBody>
          <a:bodyPr vert="eaVert"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5447C9-5726-432D-9AAC-6D0505D9BE8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F1108F-2947-4F7E-9B2F-F4F2452044CB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DB8B6D4-26B2-4A96-96EC-3FD4E98B5AF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77A9C2-AB31-43EB-A9DC-AC5F130703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95B34C-7C15-410A-85FB-AA3075E760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53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HD.png">
            <a:extLst>
              <a:ext uri="{FF2B5EF4-FFF2-40B4-BE49-F238E27FC236}">
                <a16:creationId xmlns:a16="http://schemas.microsoft.com/office/drawing/2014/main" id="{E3C4D7FE-7DF0-4ED8-AE13-3B6E3BB9A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07A0783-F3DC-4034-8E43-43F0A81E22AF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00E42A-1390-49F2-A690-FF94B2FB9940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ADC52C2-B11E-4009-8113-535B2459D8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7BF222-876B-43C6-9D84-F68A63E89A54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46A8B17-5E91-4930-B599-B4C7829E92B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C84AC04-BED2-47CE-BF4A-49760949AE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DC87B3-06E7-481E-870C-6D25BD1C7D4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362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elestia-R1---OverlayContentHD.png">
            <a:extLst>
              <a:ext uri="{FF2B5EF4-FFF2-40B4-BE49-F238E27FC236}">
                <a16:creationId xmlns:a16="http://schemas.microsoft.com/office/drawing/2014/main" id="{2B08D393-B222-4528-86EE-0FCB6B171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651921-D44C-46BE-9AC2-24865F811E7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3308582"/>
            <a:ext cx="10131423" cy="1468800"/>
          </a:xfrm>
        </p:spPr>
        <p:txBody>
          <a:bodyPr anchor="b"/>
          <a:lstStyle>
            <a:lvl1pPr>
              <a:defRPr sz="4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7D0A6B6-0242-495E-8D5F-2BB13EC537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777383"/>
            <a:ext cx="10131423" cy="860395"/>
          </a:xfrm>
        </p:spPr>
        <p:txBody>
          <a:bodyPr anchor="t"/>
          <a:lstStyle>
            <a:lvl1pPr marL="0" indent="0">
              <a:buNone/>
              <a:defRPr sz="2000" cap="all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3ECB98-7DF6-4452-B9C6-B1A8D941B6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D83E845-9316-4DDC-B982-29AC62B5E40A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B021A15-43D8-4B0B-8C6A-5AA5E1FFF2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E454C8-EC75-4913-AC58-2A71F2CA612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A853683-D359-4CB5-99CF-58A9E32876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99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9113A0EB-1E4F-4FB0-8211-4B3A6CB3A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C79E8EE-97E7-42F2-9D2F-90E6A2DDF9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8E482A-7A07-42DA-A149-E5DDFDC016B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2142064"/>
            <a:ext cx="4995330" cy="364913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993728A-F80C-4915-A78A-1C0B6738EF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21893" y="2142064"/>
            <a:ext cx="4995330" cy="364913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7E2F040B-2DDA-4F70-8831-1BCD1FAF00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3FD1CA-3F56-48D3-8FF8-C7E7D8A3B11C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7AFE0D1-0D4D-480E-9569-F96887BF2A9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9B082C3F-104F-4C16-9897-ED8CF438E8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6BB6BE-6AF3-40D9-9EAA-D3A152A73D9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780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2A774-6751-4665-90DA-4F34FB26BE2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A9BA4-A48B-4429-B259-15912082E11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73671" y="2218270"/>
            <a:ext cx="4709050" cy="576264"/>
          </a:xfrm>
        </p:spPr>
        <p:txBody>
          <a:bodyPr anchor="b">
            <a:no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CBAC4-89A5-4E7C-BC2E-5176F091F81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85800" y="2870201"/>
            <a:ext cx="4996921" cy="2920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BD6C59-D6C1-4802-931A-B0CFC8BD2A5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096003" y="2226737"/>
            <a:ext cx="4722811" cy="576264"/>
          </a:xfrm>
        </p:spPr>
        <p:txBody>
          <a:bodyPr anchor="b">
            <a:no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44B27-A2B4-4F51-B6F0-84DBB129C6C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5823484" y="2870201"/>
            <a:ext cx="4995330" cy="2920995"/>
          </a:xfrm>
        </p:spPr>
        <p:txBody>
          <a:bodyPr anchor="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471D7-4E71-49B8-8E02-9FE9EE4FCDE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1861542-31B5-4F5C-BC22-3064588077BD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645F-86D3-44E8-8143-09C1F009CFA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6A32B9-E9A0-4E4C-B1E8-99E9DEAA21F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E6EF246-A459-4805-86DA-74A3D5D6BDC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284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elestia-R1---OverlayContentHD.png">
            <a:extLst>
              <a:ext uri="{FF2B5EF4-FFF2-40B4-BE49-F238E27FC236}">
                <a16:creationId xmlns:a16="http://schemas.microsoft.com/office/drawing/2014/main" id="{F2400525-C19B-48AD-A797-67D3F4162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CCAD283-DC26-4A57-8BED-8C3A3D83266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F1814A94-300E-42A3-89EB-3222F721FB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A1FF47-882E-4D99-BD4C-19E72584CDFC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874BABA-34A0-4EB0-929E-9A64FFF3347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ED9470DB-EE62-4472-90A8-2770E49844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68C40E-C2BC-4BF9-935F-A20CD022127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78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elestia-R1---OverlayContentHD.png">
            <a:extLst>
              <a:ext uri="{FF2B5EF4-FFF2-40B4-BE49-F238E27FC236}">
                <a16:creationId xmlns:a16="http://schemas.microsoft.com/office/drawing/2014/main" id="{76EEE566-DFBC-4E3B-A24B-DA02EB785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04426A4D-F66B-4C94-9353-27CE933E54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6D7A5C-60E4-4E92-ACFA-26B4D6F940BA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6938019F-C8C9-48EE-978F-F91CFD9D1A2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DDAEEAE-DF34-4DDB-AD19-23029DAEC9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4A32A1C-AEDB-470E-B1E4-5C252661E19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66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7C3AB893-8A27-49E6-B8C4-A9BEF835B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021EAD-4DF4-4815-866B-BB20CB6F5C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074334"/>
            <a:ext cx="3680880" cy="137160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BAB6783-AFCE-4D9E-98F5-82D98530A30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648196" y="609603"/>
            <a:ext cx="6169027" cy="51816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235A996-7898-4074-AE48-8411DCFD52C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85800" y="3445934"/>
            <a:ext cx="3680880" cy="1828800"/>
          </a:xfrm>
        </p:spPr>
        <p:txBody>
          <a:bodyPr anchor="t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801EE020-1FD1-4FE4-B415-0E91B2BF03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046C0F-7AF6-4DCF-A5B1-0E5A8F270F64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1D60BA79-A518-4478-A4D9-22DC9069CE6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61BEAA4F-0A80-48BE-B9BA-06C16BD239C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A581AC-9731-4BBF-9E5E-A9E280473B7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8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elestia-R1---OverlayContentHD.png">
            <a:extLst>
              <a:ext uri="{FF2B5EF4-FFF2-40B4-BE49-F238E27FC236}">
                <a16:creationId xmlns:a16="http://schemas.microsoft.com/office/drawing/2014/main" id="{B74C05A5-DF2A-454B-9D9A-D28D17632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3" cy="68562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BB8B4B-AEEE-4CBF-9684-5F6E978B1B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1600200"/>
            <a:ext cx="6164656" cy="1371600"/>
          </a:xfrm>
        </p:spPr>
        <p:txBody>
          <a:bodyPr anchor="b"/>
          <a:lstStyle>
            <a:lvl1pPr>
              <a:defRPr sz="28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A18C30B-101A-40B0-AB99-2D058E4D5CC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7536256" y="914400"/>
            <a:ext cx="3280976" cy="4572000"/>
          </a:xfrm>
          <a:ln w="50804" cap="sq">
            <a:solidFill>
              <a:srgbClr val="FFFFFF"/>
            </a:solidFill>
            <a:prstDash val="solid"/>
            <a:miter/>
          </a:ln>
          <a:effectLst>
            <a:outerShdw dir="16200000" algn="tl">
              <a:srgbClr val="000000">
                <a:alpha val="43000"/>
              </a:srgbClr>
            </a:outerShdw>
          </a:effectLst>
        </p:spPr>
        <p:txBody>
          <a:bodyPr anchor="t" anchorCtr="1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1189983-919E-4502-B0D4-C602217DE55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85800" y="2971800"/>
            <a:ext cx="6164656" cy="1828800"/>
          </a:xfrm>
        </p:spPr>
        <p:txBody>
          <a:bodyPr anchor="t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9748E9B0-952C-44FE-96AB-6238423698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1270C8-941F-4E30-B856-85F3CE3130E1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DCA302A-7B46-4B68-84FD-D4ED3035F3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D5BCC6D-7889-4A51-9051-6C5099C8F2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B4E626-BA07-43AD-BFEE-5993DAA071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37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B23C88-E2D5-4BCF-BEEE-C81A6E5C71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10131423" cy="14562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9DA649-B262-44AF-8AD9-B8821BF3C18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2142064"/>
            <a:ext cx="10131423" cy="36491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944BD-F398-48B5-B444-8F086F54FE3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589663" y="5870576"/>
            <a:ext cx="1600200" cy="3778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fld id="{68C270C1-04FB-4E18-9EF5-3E2890D1EEDF}" type="datetime1">
              <a:rPr lang="en-US"/>
              <a:pPr lvl="0"/>
              <a:t>12/17/2021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466CF-DAFA-4EA0-AAB6-A5AEAA17EE7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685800" y="5870576"/>
            <a:ext cx="7827657" cy="3778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F47C7-8F11-4003-BE37-92CD7A23631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266060" y="5870576"/>
            <a:ext cx="551163" cy="3778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0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defRPr>
            </a:lvl1pPr>
          </a:lstStyle>
          <a:p>
            <a:pPr lvl="0"/>
            <a:fld id="{2465DD6A-7F6F-49B5-978A-1BCE693E5796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4572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3600" b="0" i="0" u="none" strike="noStrike" kern="1200" cap="all" spc="0" baseline="0">
          <a:solidFill>
            <a:srgbClr val="FFFFFF"/>
          </a:solidFill>
          <a:uFillTx/>
          <a:latin typeface="Calibri Light"/>
        </a:defRPr>
      </a:lvl1pPr>
    </p:titleStyle>
    <p:bodyStyle>
      <a:lvl1pPr marL="285750" marR="0" lvl="0" indent="-285750" algn="l" defTabSz="457200" rtl="0" fontAlgn="auto" hangingPunct="1">
        <a:lnSpc>
          <a:spcPct val="100000"/>
        </a:lnSpc>
        <a:spcBef>
          <a:spcPts val="0"/>
        </a:spcBef>
        <a:spcAft>
          <a:spcPts val="1000"/>
        </a:spcAft>
        <a:buClr>
          <a:srgbClr val="FFFFFF"/>
        </a:buClr>
        <a:buSzPct val="100000"/>
        <a:buFont typeface="Arial"/>
        <a:buChar char="•"/>
        <a:tabLst/>
        <a:defRPr lang="en-US" sz="1800" b="0" i="0" u="none" strike="noStrike" kern="1200" cap="none" spc="0" baseline="0">
          <a:solidFill>
            <a:srgbClr val="FFFFFF"/>
          </a:solidFill>
          <a:uFillTx/>
          <a:latin typeface="Calibri"/>
        </a:defRPr>
      </a:lvl1pPr>
      <a:lvl2pPr marL="742950" marR="0" lvl="1" indent="-285750" algn="l" defTabSz="457200" rtl="0" fontAlgn="auto" hangingPunct="1">
        <a:lnSpc>
          <a:spcPct val="100000"/>
        </a:lnSpc>
        <a:spcBef>
          <a:spcPts val="0"/>
        </a:spcBef>
        <a:spcAft>
          <a:spcPts val="1000"/>
        </a:spcAft>
        <a:buClr>
          <a:srgbClr val="FFFFFF"/>
        </a:buClr>
        <a:buSzPct val="100000"/>
        <a:buFont typeface="Arial"/>
        <a:buChar char="•"/>
        <a:tabLst/>
        <a:defRPr lang="en-US" sz="1600" b="0" i="0" u="none" strike="noStrike" kern="1200" cap="none" spc="0" baseline="0">
          <a:solidFill>
            <a:srgbClr val="FFFFFF"/>
          </a:solidFill>
          <a:uFillTx/>
          <a:latin typeface="Calibri"/>
        </a:defRPr>
      </a:lvl2pPr>
      <a:lvl3pPr marL="1200150" marR="0" lvl="2" indent="-285750" algn="l" defTabSz="457200" rtl="0" fontAlgn="auto" hangingPunct="1">
        <a:lnSpc>
          <a:spcPct val="100000"/>
        </a:lnSpc>
        <a:spcBef>
          <a:spcPts val="0"/>
        </a:spcBef>
        <a:spcAft>
          <a:spcPts val="1000"/>
        </a:spcAft>
        <a:buClr>
          <a:srgbClr val="FFFFFF"/>
        </a:buClr>
        <a:buSzPct val="100000"/>
        <a:buFont typeface="Arial"/>
        <a:buChar char="•"/>
        <a:tabLst/>
        <a:defRPr lang="en-US" sz="1400" b="0" i="0" u="none" strike="noStrike" kern="1200" cap="none" spc="0" baseline="0">
          <a:solidFill>
            <a:srgbClr val="FFFFFF"/>
          </a:solidFill>
          <a:uFillTx/>
          <a:latin typeface="Calibri"/>
        </a:defRPr>
      </a:lvl3pPr>
      <a:lvl4pPr marL="1543050" marR="0" lvl="3" indent="-171450" algn="l" defTabSz="457200" rtl="0" fontAlgn="auto" hangingPunct="1">
        <a:lnSpc>
          <a:spcPct val="100000"/>
        </a:lnSpc>
        <a:spcBef>
          <a:spcPts val="0"/>
        </a:spcBef>
        <a:spcAft>
          <a:spcPts val="1000"/>
        </a:spcAft>
        <a:buClr>
          <a:srgbClr val="FFFFFF"/>
        </a:buClr>
        <a:buSzPct val="100000"/>
        <a:buFont typeface="Arial"/>
        <a:buChar char="•"/>
        <a:tabLst/>
        <a:defRPr lang="en-US" sz="1200" b="0" i="0" u="none" strike="noStrike" kern="1200" cap="none" spc="0" baseline="0">
          <a:solidFill>
            <a:srgbClr val="FFFFFF"/>
          </a:solidFill>
          <a:uFillTx/>
          <a:latin typeface="Calibri"/>
        </a:defRPr>
      </a:lvl4pPr>
      <a:lvl5pPr marL="2000250" marR="0" lvl="4" indent="-171450" algn="l" defTabSz="457200" rtl="0" fontAlgn="auto" hangingPunct="1">
        <a:lnSpc>
          <a:spcPct val="100000"/>
        </a:lnSpc>
        <a:spcBef>
          <a:spcPts val="0"/>
        </a:spcBef>
        <a:spcAft>
          <a:spcPts val="1000"/>
        </a:spcAft>
        <a:buClr>
          <a:srgbClr val="FFFFFF"/>
        </a:buClr>
        <a:buSzPct val="100000"/>
        <a:buFont typeface="Arial"/>
        <a:buChar char="•"/>
        <a:tabLst/>
        <a:defRPr lang="en-US" sz="1200" b="0" i="0" u="none" strike="noStrike" kern="1200" cap="none" spc="0" baseline="0">
          <a:solidFill>
            <a:srgbClr val="FFFFFF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CCAD8-FCD2-4191-9E11-320E4AB530C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1261533"/>
            <a:ext cx="8551861" cy="1164168"/>
          </a:xfrm>
        </p:spPr>
        <p:txBody>
          <a:bodyPr/>
          <a:lstStyle/>
          <a:p>
            <a:pPr lvl="0"/>
            <a:r>
              <a:rPr lang="en-GB" sz="5400"/>
              <a:t>NIPE screening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40350A-5A1F-437E-918A-F559D05D83A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823794" y="3061993"/>
            <a:ext cx="2692395" cy="3411141"/>
          </a:xfrm>
        </p:spPr>
        <p:txBody>
          <a:bodyPr anchorCtr="1"/>
          <a:lstStyle/>
          <a:p>
            <a:pPr lvl="0" algn="ctr"/>
            <a:r>
              <a:rPr lang="en-GB" dirty="0"/>
              <a:t>Dr Jenny Wright</a:t>
            </a:r>
          </a:p>
          <a:p>
            <a:pPr lvl="0" algn="ctr"/>
            <a:r>
              <a:rPr lang="en-GB" dirty="0"/>
              <a:t>April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75737-9D55-4543-B744-1D6B848557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7999" y="440786"/>
            <a:ext cx="10131423" cy="1134788"/>
          </a:xfrm>
        </p:spPr>
        <p:txBody>
          <a:bodyPr anchorCtr="1"/>
          <a:lstStyle/>
          <a:p>
            <a:pPr lvl="0" algn="ctr"/>
            <a:r>
              <a:rPr lang="en-GB"/>
              <a:t>NIPE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CE783-F1FD-4942-9C65-126BFAE6D30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34440" y="2757272"/>
            <a:ext cx="10131423" cy="4396151"/>
          </a:xfrm>
        </p:spPr>
        <p:txBody>
          <a:bodyPr/>
          <a:lstStyle/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What does Barlows assessment test for – whether hip joint is dislocatable or dislocated?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What proportion of babies are born with congenital hip dysplasia? 1-2/1000 or 4/1000?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Name 3 RF for dysplastic hips which should prompt referral for neonatal USS?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When would you refer a squint in a neonate? Immediately at birth / 8wks / at 12wks?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What is the significance of absent or partially absent  red reflex?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When would you refer a persisting large umbilical hernia? Straight away / 6mnths / 2-3yrs?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What proportion of CHDs can lead to critical illness ? 50% / 10% / 25%?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What is the significance of a unilateral weak femoral arterial pulse?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When you would you ideally refer a baby with bilaterally non descended testes? Immediately / 6mnths or 2yrs?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r>
              <a:rPr lang="en-GB"/>
              <a:t>When would you refer a child with a haemangioma?</a:t>
            </a:r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  <a:p>
            <a:pPr marL="342900" lvl="0" indent="-342900">
              <a:lnSpc>
                <a:spcPct val="80000"/>
              </a:lnSpc>
              <a:buFont typeface="Calibri Light"/>
              <a:buAutoNum type="arabicPeriod"/>
            </a:pPr>
            <a:endParaRPr lang="en-GB" sz="9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C420-6BDA-4729-8D46-67058D9636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609603"/>
            <a:ext cx="10131423" cy="1303605"/>
          </a:xfrm>
        </p:spPr>
        <p:txBody>
          <a:bodyPr/>
          <a:lstStyle/>
          <a:p>
            <a:pPr lvl="0"/>
            <a:r>
              <a:rPr lang="en-GB"/>
              <a:t>answers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52E8E-97C6-4BB1-B162-19810E3B55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2429021"/>
            <a:ext cx="10131423" cy="3819375"/>
          </a:xfrm>
        </p:spPr>
        <p:txBody>
          <a:bodyPr/>
          <a:lstStyle/>
          <a:p>
            <a:pPr lvl="0">
              <a:lnSpc>
                <a:spcPct val="80000"/>
              </a:lnSpc>
            </a:pPr>
            <a:r>
              <a:rPr lang="en-GB"/>
              <a:t>1. Barlows (OUT so dislocatable)</a:t>
            </a:r>
          </a:p>
          <a:p>
            <a:pPr lvl="0">
              <a:lnSpc>
                <a:spcPct val="80000"/>
              </a:lnSpc>
            </a:pPr>
            <a:r>
              <a:rPr lang="en-GB"/>
              <a:t>2. 1-2:1000</a:t>
            </a:r>
          </a:p>
          <a:p>
            <a:pPr lvl="0">
              <a:lnSpc>
                <a:spcPct val="80000"/>
              </a:lnSpc>
            </a:pPr>
            <a:r>
              <a:rPr lang="en-GB"/>
              <a:t>3. RF = multiple birth / Breech and FH</a:t>
            </a:r>
          </a:p>
          <a:p>
            <a:pPr lvl="0">
              <a:lnSpc>
                <a:spcPct val="80000"/>
              </a:lnSpc>
            </a:pPr>
            <a:r>
              <a:rPr lang="en-GB"/>
              <a:t>4. Squint refer &gt; 12wks if not correcting</a:t>
            </a:r>
          </a:p>
          <a:p>
            <a:pPr lvl="0">
              <a:lnSpc>
                <a:spcPct val="80000"/>
              </a:lnSpc>
            </a:pPr>
            <a:r>
              <a:rPr lang="en-GB"/>
              <a:t>5. Loss red reflex = cataract / retinoblastoma?</a:t>
            </a:r>
          </a:p>
          <a:p>
            <a:pPr lvl="0">
              <a:lnSpc>
                <a:spcPct val="80000"/>
              </a:lnSpc>
            </a:pPr>
            <a:r>
              <a:rPr lang="en-GB"/>
              <a:t>6. Umbilical hernia usually resolve by 2-3yrs refer if v large after 2yrs of age</a:t>
            </a:r>
          </a:p>
          <a:p>
            <a:pPr lvl="0">
              <a:lnSpc>
                <a:spcPct val="80000"/>
              </a:lnSpc>
            </a:pPr>
            <a:r>
              <a:rPr lang="en-GB"/>
              <a:t>7. CHD 25% defects are critical.</a:t>
            </a:r>
          </a:p>
          <a:p>
            <a:pPr lvl="0">
              <a:lnSpc>
                <a:spcPct val="80000"/>
              </a:lnSpc>
            </a:pPr>
            <a:r>
              <a:rPr lang="en-GB"/>
              <a:t>8. Possible coarctation of aorta.</a:t>
            </a:r>
          </a:p>
          <a:p>
            <a:pPr lvl="0">
              <a:lnSpc>
                <a:spcPct val="80000"/>
              </a:lnSpc>
            </a:pPr>
            <a:r>
              <a:rPr lang="en-GB"/>
              <a:t>9. Refer unilateral non descended testis at around 4-6mnths</a:t>
            </a:r>
          </a:p>
          <a:p>
            <a:pPr lvl="0">
              <a:lnSpc>
                <a:spcPct val="80000"/>
              </a:lnSpc>
            </a:pPr>
            <a:r>
              <a:rPr lang="en-GB"/>
              <a:t>10. If multiple &gt;5 or involving eyelids / lips / overlying spine.</a:t>
            </a:r>
          </a:p>
          <a:p>
            <a:pPr lvl="0">
              <a:lnSpc>
                <a:spcPct val="80000"/>
              </a:lnSpc>
            </a:pPr>
            <a:endParaRPr lang="en-GB" sz="700"/>
          </a:p>
          <a:p>
            <a:pPr lvl="0">
              <a:lnSpc>
                <a:spcPct val="80000"/>
              </a:lnSpc>
            </a:pPr>
            <a:endParaRPr lang="en-GB" sz="700"/>
          </a:p>
          <a:p>
            <a:pPr lvl="0">
              <a:lnSpc>
                <a:spcPct val="80000"/>
              </a:lnSpc>
            </a:pPr>
            <a:endParaRPr lang="en-GB" sz="700"/>
          </a:p>
          <a:p>
            <a:pPr lvl="0">
              <a:lnSpc>
                <a:spcPct val="80000"/>
              </a:lnSpc>
            </a:pPr>
            <a:endParaRPr lang="en-GB" sz="700"/>
          </a:p>
          <a:p>
            <a:pPr lvl="0">
              <a:lnSpc>
                <a:spcPct val="80000"/>
              </a:lnSpc>
            </a:pPr>
            <a:endParaRPr lang="en-GB" sz="700"/>
          </a:p>
          <a:p>
            <a:pPr lvl="0">
              <a:lnSpc>
                <a:spcPct val="80000"/>
              </a:lnSpc>
            </a:pPr>
            <a:endParaRPr lang="en-GB"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DE46-7720-42FB-BFC4-028A602B42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1257300"/>
            <a:ext cx="10131423" cy="1456264"/>
          </a:xfrm>
        </p:spPr>
        <p:txBody>
          <a:bodyPr/>
          <a:lstStyle/>
          <a:p>
            <a:pPr lvl="0"/>
            <a:r>
              <a:rPr lang="en-GB"/>
              <a:t>Neonatal checks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9BDE-C608-4554-992E-0798CF2598E6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400"/>
              <a:t>What do you do ?</a:t>
            </a:r>
          </a:p>
          <a:p>
            <a:pPr lvl="0"/>
            <a:r>
              <a:rPr lang="en-GB" sz="2400"/>
              <a:t>Core features as per NIPE screening as per Gov.Uk state = eyes / cvs / hips and genitals.</a:t>
            </a:r>
          </a:p>
          <a:p>
            <a:pPr lvl="0"/>
            <a:r>
              <a:rPr lang="en-GB" sz="2400"/>
              <a:t>Just a screen will miss pathology at times so safety net with parents about developmental milestones</a:t>
            </a:r>
          </a:p>
          <a:p>
            <a:pPr lvl="0"/>
            <a:r>
              <a:rPr lang="en-GB" sz="2400"/>
              <a:t>Check growth in red book and ask re birth and antenatal / perinatal history.</a:t>
            </a:r>
          </a:p>
          <a:p>
            <a:pPr lvl="0"/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2D65-C6D3-4B5B-BE0B-2B9364F1CD9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NIPE screening update– Learning outocomes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26782-B772-4F33-AE09-AAF1296F5344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buNone/>
            </a:pPr>
            <a:r>
              <a:rPr lang="en-GB"/>
              <a:t>1.  	</a:t>
            </a:r>
            <a:r>
              <a:rPr lang="en-GB" sz="2400"/>
              <a:t>To be able to identify abnormalities in the newborn before they impact upon    the infants development and future health.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GB" sz="2400"/>
              <a:t>			- Done &lt;72hrs within the hospital and 6-8wks in primary care.</a:t>
            </a:r>
          </a:p>
          <a:p>
            <a:pPr marL="0" lvl="0" indent="0">
              <a:lnSpc>
                <a:spcPct val="90000"/>
              </a:lnSpc>
              <a:buNone/>
            </a:pPr>
            <a:r>
              <a:rPr lang="en-GB" sz="2400"/>
              <a:t>			- JUST a screening exam– so safety net with parents.</a:t>
            </a:r>
          </a:p>
          <a:p>
            <a:pPr marL="457200" lvl="0" indent="-457200">
              <a:lnSpc>
                <a:spcPct val="90000"/>
              </a:lnSpc>
              <a:buAutoNum type="arabicPeriod" startAt="2"/>
            </a:pPr>
            <a:r>
              <a:rPr lang="en-GB" sz="2400"/>
              <a:t>To be confident to complete top to toe examination looking specifically at eyes/ CVS / hips and genitals (also covers growth, hearing, tone, reflexes, minor abnormalities eg brachial cysts and talipes).</a:t>
            </a:r>
          </a:p>
          <a:p>
            <a:pPr marL="457200" lvl="0" indent="-457200">
              <a:lnSpc>
                <a:spcPct val="90000"/>
              </a:lnSpc>
              <a:buAutoNum type="arabicPeriod" startAt="2"/>
            </a:pPr>
            <a:r>
              <a:rPr lang="en-GB" sz="2400"/>
              <a:t>To know when to refer and who to refer to within appropriate timeframe</a:t>
            </a:r>
          </a:p>
          <a:p>
            <a:pPr lvl="0">
              <a:lnSpc>
                <a:spcPct val="90000"/>
              </a:lnSpc>
            </a:pP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73F33-0304-4C7D-8A76-833AB36B39E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EYE 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17368-8392-4F60-AE8D-D6B820CB0F7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2142064"/>
            <a:ext cx="5980038" cy="3649132"/>
          </a:xfrm>
        </p:spPr>
        <p:txBody>
          <a:bodyPr/>
          <a:lstStyle/>
          <a:p>
            <a:pPr lvl="0"/>
            <a:r>
              <a:rPr lang="en-GB"/>
              <a:t>Problems related to low birth weight/ FH / infection- toxoplasmosis HSV or rubella / prematurity</a:t>
            </a:r>
          </a:p>
          <a:p>
            <a:pPr lvl="0"/>
            <a:r>
              <a:rPr lang="en-GB"/>
              <a:t>2-3/10000 congenital cataracts</a:t>
            </a:r>
          </a:p>
          <a:p>
            <a:pPr lvl="0"/>
            <a:r>
              <a:rPr lang="en-GB"/>
              <a:t>Does your baby fixate when feeding / follow small movements?</a:t>
            </a:r>
          </a:p>
          <a:p>
            <a:pPr lvl="0"/>
            <a:r>
              <a:rPr lang="en-GB"/>
              <a:t>Cataracts are relatively common cause of blindness which are avoidable if treated early.</a:t>
            </a:r>
          </a:p>
          <a:p>
            <a:pPr lvl="0"/>
            <a:r>
              <a:rPr lang="en-GB"/>
              <a:t>Looks for squints (refer if persisting at 12wks) / cataracts / retinoblastoma / and aniridia (no iris) or colobomata (hole in iris) – REFER urgently if missing red reflex / black area within red reflex or aniridia should be seen by 11wks </a:t>
            </a:r>
          </a:p>
        </p:txBody>
      </p:sp>
      <p:pic>
        <p:nvPicPr>
          <p:cNvPr id="4" name="Picture 4" descr="A normal red reflex (right eye) and anormal pink reflex (left eye).">
            <a:extLst>
              <a:ext uri="{FF2B5EF4-FFF2-40B4-BE49-F238E27FC236}">
                <a16:creationId xmlns:a16="http://schemas.microsoft.com/office/drawing/2014/main" id="{423C8C40-E8C8-4CDE-9E97-D94BBCEEC4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743700" y="1317376"/>
            <a:ext cx="4762496" cy="44738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42135-32DF-4695-94FF-BBA2922D8CA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Heart and cvs examination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E116C-FD34-4C35-8A64-A27ED6A3E5A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000"/>
              <a:t>4-10/1000 have CHD and 25% of these critical</a:t>
            </a:r>
          </a:p>
          <a:p>
            <a:pPr lvl="0"/>
            <a:r>
              <a:rPr lang="en-GB" sz="2000"/>
              <a:t>Related to FH, Type I DM / SLE / Downs / Rubella or DH – AEDs</a:t>
            </a:r>
          </a:p>
          <a:p>
            <a:pPr lvl="0"/>
            <a:r>
              <a:rPr lang="en-GB" sz="2000"/>
              <a:t>Serious CHD presents with tachycardia, apnoeas &gt; 20s, central cyanosis , IC recession, FTT, thrills and murmurs , weak and asymmetrical femoral pulses (coarctation)</a:t>
            </a:r>
          </a:p>
          <a:p>
            <a:pPr lvl="0"/>
            <a:r>
              <a:rPr lang="en-GB" sz="2000"/>
              <a:t>Listen for murmurs 2</a:t>
            </a:r>
            <a:r>
              <a:rPr lang="en-GB" sz="2000" baseline="30000"/>
              <a:t>nd</a:t>
            </a:r>
            <a:r>
              <a:rPr lang="en-GB" sz="2000"/>
              <a:t> ICS left and right of sternum 4ICS left and apex as well as intrascapular for co-arctation) and femoral palpation</a:t>
            </a:r>
          </a:p>
          <a:p>
            <a:pPr lvl="0"/>
            <a:r>
              <a:rPr lang="en-GB" sz="2000"/>
              <a:t>DISCUSS WITH PAEDS IF CONCERNED AND REFER URGENTLY. Pathological murmurs usually harsh and heard over precordium with other clinical signs.</a:t>
            </a:r>
          </a:p>
          <a:p>
            <a:pPr lvl="0"/>
            <a:r>
              <a:rPr lang="en-GB" sz="2000"/>
              <a:t>If well and soft murmur identified likely to be benign-  refer non urgently.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B28CB-C947-4297-9518-4614D23BDA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503" y="-678923"/>
            <a:ext cx="12849423" cy="2920995"/>
          </a:xfrm>
        </p:spPr>
        <p:txBody>
          <a:bodyPr/>
          <a:lstStyle/>
          <a:p>
            <a:pPr lvl="0"/>
            <a:r>
              <a:rPr lang="en-GB"/>
              <a:t>Hips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9B5CE5-0174-4B84-99B7-C403B8184B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20503" y="3429000"/>
            <a:ext cx="5162217" cy="4153488"/>
          </a:xfrm>
        </p:spPr>
        <p:txBody>
          <a:bodyPr/>
          <a:lstStyle/>
          <a:p>
            <a:pPr lvl="0"/>
            <a:r>
              <a:rPr lang="en-GB" sz="1800"/>
              <a:t>RF= FH / breech at CS or breech &gt;36wks (before version)/multiple birth – all should get USS &lt;6wks.</a:t>
            </a:r>
          </a:p>
          <a:p>
            <a:pPr marL="514350" lvl="0" indent="-514350">
              <a:buAutoNum type="arabicPeriod"/>
            </a:pPr>
            <a:r>
              <a:rPr lang="en-GB" sz="1800"/>
              <a:t>Symmetry leg length and creases (although creases not always useful).</a:t>
            </a:r>
          </a:p>
          <a:p>
            <a:pPr marL="514350" lvl="0" indent="-514350">
              <a:buAutoNum type="arabicPeriod"/>
            </a:pPr>
            <a:r>
              <a:rPr lang="en-GB" sz="1800"/>
              <a:t>Galeazzi sign – lie knees felxd and feet to bottom one knee lower than the other +</a:t>
            </a:r>
          </a:p>
          <a:p>
            <a:pPr marL="514350" lvl="0" indent="-514350"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Barlows OUT</a:t>
            </a:r>
            <a:r>
              <a:rPr lang="en-GB" sz="1800"/>
              <a:t>(adduct and push femur posteriorly identifies if dislocatable).</a:t>
            </a:r>
          </a:p>
          <a:p>
            <a:pPr marL="514350" lvl="0" indent="-514350">
              <a:buAutoNum type="arabicPeriod"/>
            </a:pPr>
            <a:r>
              <a:rPr lang="en-GB" sz="1800">
                <a:solidFill>
                  <a:srgbClr val="FFFF00"/>
                </a:solidFill>
              </a:rPr>
              <a:t>Ortalanis IN </a:t>
            </a:r>
            <a:r>
              <a:rPr lang="en-GB" sz="1800"/>
              <a:t>(abduct and press anteriorly on femoral head- identifies if can be reduced).</a:t>
            </a:r>
          </a:p>
          <a:p>
            <a:pPr lvl="0"/>
            <a:r>
              <a:rPr lang="en-GB" sz="1800"/>
              <a:t>If positive signs dislocation refer urgently to Paeds Orthopaedics to be seen &lt;10wks</a:t>
            </a:r>
          </a:p>
          <a:p>
            <a:pPr lvl="0"/>
            <a:r>
              <a:rPr lang="en-GB" sz="1800"/>
              <a:t>If RFs but USS not done by 8wk check send USS REQUEST URGENTLY</a:t>
            </a:r>
          </a:p>
          <a:p>
            <a:pPr lvl="0"/>
            <a:r>
              <a:rPr lang="en-GB" sz="1800"/>
              <a:t>1-2/1000 (F&gt;M) require surgery 5/1000 a harness</a:t>
            </a:r>
          </a:p>
          <a:p>
            <a:pPr lvl="0"/>
            <a:endParaRPr lang="en-GB" sz="1800"/>
          </a:p>
          <a:p>
            <a:pPr lvl="0"/>
            <a:endParaRPr lang="en-GB" sz="1800"/>
          </a:p>
          <a:p>
            <a:pPr lvl="0"/>
            <a:endParaRPr lang="en-GB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09C99FE-75CB-40F8-B936-59AEC546511A}"/>
              </a:ext>
            </a:extLst>
          </p:cNvPr>
          <p:cNvSpPr txBox="1"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6362CCF-8888-4B99-BDDA-BA1FCAE2387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5823484" y="2870201"/>
            <a:ext cx="4995330" cy="292099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ADCFA1B6-F139-423A-B457-97648429533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85800" y="2870201"/>
            <a:ext cx="4996921" cy="2920995"/>
          </a:xfrm>
        </p:spPr>
        <p:txBody>
          <a:bodyPr/>
          <a:lstStyle/>
          <a:p>
            <a:endParaRPr lang="en-GB"/>
          </a:p>
        </p:txBody>
      </p:sp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C583F901-EB0C-4E9E-9C89-2D4D97C37D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91196" y="1419221"/>
            <a:ext cx="5715000" cy="437197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BD283-C1B2-4E47-85B8-18EFFBFD2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Video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90926-B0D8-430A-806B-914A93F8E9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478910" y="1328742"/>
            <a:ext cx="10449296" cy="576264"/>
          </a:xfrm>
        </p:spPr>
        <p:txBody>
          <a:bodyPr/>
          <a:lstStyle/>
          <a:p>
            <a:pPr lvl="0"/>
            <a:r>
              <a:rPr lang="en-GB"/>
              <a:t>https://youtu.be/SAzc69n6sms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E87C3-52B0-4A6F-A23A-55BAD0F7D708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85800" y="2870201"/>
            <a:ext cx="4996921" cy="2920995"/>
          </a:xfrm>
        </p:spPr>
        <p:txBody>
          <a:bodyPr anchor="t">
            <a:normAutofit/>
          </a:bodyPr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4080EA-07F6-4E29-AB34-7AE04DDABF9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096003" y="2226737"/>
            <a:ext cx="4722811" cy="576264"/>
          </a:xfrm>
        </p:spPr>
        <p:txBody>
          <a:bodyPr anchor="b">
            <a:noAutofit/>
          </a:bodyPr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213402-794A-49FB-9D4C-B9F70A6DB63C}"/>
              </a:ext>
            </a:extLst>
          </p:cNvPr>
          <p:cNvSpPr txBox="1">
            <a:spLocks noGrp="1"/>
          </p:cNvSpPr>
          <p:nvPr>
            <p:ph idx="4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1EC3F-BDBB-44CD-B761-A16C75CCB0A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Testes and genitals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DAB2A-41DD-47AB-AD0E-13E0217473A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30291" y="2065867"/>
            <a:ext cx="10131423" cy="3649132"/>
          </a:xfrm>
        </p:spPr>
        <p:txBody>
          <a:bodyPr/>
          <a:lstStyle/>
          <a:p>
            <a:pPr marL="342900" lvl="0" indent="-342900">
              <a:buFont typeface="Calibri Light"/>
              <a:buAutoNum type="arabicPeriod"/>
            </a:pPr>
            <a:r>
              <a:rPr lang="en-GB"/>
              <a:t>Look for imperforate hymen.</a:t>
            </a:r>
          </a:p>
          <a:p>
            <a:pPr marL="342900" lvl="0" indent="-342900">
              <a:buFont typeface="Calibri Light"/>
              <a:buAutoNum type="arabicPeriod"/>
            </a:pPr>
            <a:r>
              <a:rPr lang="en-GB"/>
              <a:t>Look for hypospadias 1: 250 – malformation of foreskin / and or urethral opening –refer by 6mnths</a:t>
            </a:r>
          </a:p>
          <a:p>
            <a:pPr marL="342900" lvl="0" indent="-342900">
              <a:buFont typeface="Calibri Light"/>
              <a:buAutoNum type="arabicPeriod"/>
            </a:pPr>
            <a:r>
              <a:rPr lang="en-GB"/>
              <a:t>Cryptoorchidsim – non descended testes up to 1:100 by 2-3mnths – cannot feel within scrotal sac or v high and not descending– risk testicular ca / torsion / infertility and related to FH / prematurity and low birth weight.</a:t>
            </a:r>
          </a:p>
          <a:p>
            <a:pPr lvl="1"/>
            <a:r>
              <a:rPr lang="en-GB" sz="1800"/>
              <a:t>If bilateral referred urgently &lt;24hrs at neonatal check. OR &lt;2wks to Paeds if picked up 6-8wk check.</a:t>
            </a:r>
          </a:p>
          <a:p>
            <a:pPr lvl="1"/>
            <a:r>
              <a:rPr lang="en-GB" sz="1800"/>
              <a:t>If unilateral and seen at 6wks check review 3-4mnths and refer if not descended to Paeds Urology they will see before 6mnths.</a:t>
            </a:r>
          </a:p>
          <a:p>
            <a:pPr lvl="1"/>
            <a:r>
              <a:rPr lang="en-GB" sz="1800"/>
              <a:t>Retractile testes – high in scrotum and descend with warmth not an issue until puberty.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E5C0C-3FE0-4FF6-90E5-6006952FDD0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/>
              <a:t>Other features to check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F806-EACE-4E99-90E3-4648CB4942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5800" y="1772527"/>
            <a:ext cx="7839224" cy="4475869"/>
          </a:xfrm>
        </p:spPr>
        <p:txBody>
          <a:bodyPr/>
          <a:lstStyle/>
          <a:p>
            <a:pPr lvl="0">
              <a:lnSpc>
                <a:spcPct val="90000"/>
              </a:lnSpc>
            </a:pPr>
            <a:r>
              <a:rPr lang="en-GB"/>
              <a:t>Check growth and following centiles.</a:t>
            </a:r>
          </a:p>
          <a:p>
            <a:pPr lvl="0">
              <a:lnSpc>
                <a:spcPct val="90000"/>
              </a:lnSpc>
            </a:pPr>
            <a:r>
              <a:rPr lang="en-GB"/>
              <a:t>Smiling / fixating / startling to noise.</a:t>
            </a:r>
          </a:p>
          <a:p>
            <a:pPr lvl="0">
              <a:lnSpc>
                <a:spcPct val="90000"/>
              </a:lnSpc>
            </a:pPr>
            <a:r>
              <a:rPr lang="en-GB"/>
              <a:t>Tone / motor and reflexes – moros and head control.- can be abnormal in CP / DMD</a:t>
            </a:r>
          </a:p>
          <a:p>
            <a:pPr lvl="0">
              <a:lnSpc>
                <a:spcPct val="90000"/>
              </a:lnSpc>
            </a:pPr>
            <a:r>
              <a:rPr lang="en-GB"/>
              <a:t>Haemangiomas – grow from 2-3wks and regress after 6mnths. When to refer (multiple &gt;5 / overlying spinal cord / mouth lips / eyelids) but most go by 6yrs.</a:t>
            </a:r>
          </a:p>
          <a:p>
            <a:pPr lvl="0">
              <a:lnSpc>
                <a:spcPct val="90000"/>
              </a:lnSpc>
            </a:pPr>
            <a:r>
              <a:rPr lang="en-GB"/>
              <a:t>AF – should be patent (until around 18mnths) if impalpable refer –  sign of problems microcephaly.</a:t>
            </a:r>
          </a:p>
          <a:p>
            <a:pPr lvl="0">
              <a:lnSpc>
                <a:spcPct val="90000"/>
              </a:lnSpc>
            </a:pPr>
            <a:r>
              <a:rPr lang="en-GB"/>
              <a:t>Cleft palate and tongue tie  (check if feeding problems / growth deceleration)</a:t>
            </a:r>
          </a:p>
          <a:p>
            <a:pPr lvl="0">
              <a:lnSpc>
                <a:spcPct val="90000"/>
              </a:lnSpc>
            </a:pPr>
            <a:r>
              <a:rPr lang="en-GB"/>
              <a:t>Plagiocephaly (usually positional and corrects with physio / correcting lie)</a:t>
            </a:r>
          </a:p>
          <a:p>
            <a:pPr lvl="0">
              <a:lnSpc>
                <a:spcPct val="90000"/>
              </a:lnSpc>
            </a:pPr>
            <a:r>
              <a:rPr lang="en-GB"/>
              <a:t>Check limbs – positional talipes vs congenital club foot.</a:t>
            </a:r>
          </a:p>
          <a:p>
            <a:pPr lvl="0">
              <a:lnSpc>
                <a:spcPct val="90000"/>
              </a:lnSpc>
            </a:pPr>
            <a:r>
              <a:rPr lang="en-GB"/>
              <a:t>Umbilical hernias (v common often large but most correct over time 95% improve by 3yrs old refer then if sustained and large)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564B2F8C-D9FA-488E-8A1E-BEA464B9D5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12480" y="1337730"/>
            <a:ext cx="3677021" cy="366565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elesti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TM03457452%5b%5bfn=Celestial%5d%5d</Template>
  <TotalTime>302</TotalTime>
  <Words>1050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Celestial</vt:lpstr>
      <vt:lpstr>NIPE screening update</vt:lpstr>
      <vt:lpstr>Neonatal checks</vt:lpstr>
      <vt:lpstr>NIPE screening update– Learning outocomes</vt:lpstr>
      <vt:lpstr>EYE EXAMINATION</vt:lpstr>
      <vt:lpstr>Heart and cvs examination</vt:lpstr>
      <vt:lpstr>Hips</vt:lpstr>
      <vt:lpstr>Video</vt:lpstr>
      <vt:lpstr>Testes and genitals</vt:lpstr>
      <vt:lpstr>Other features to check</vt:lpstr>
      <vt:lpstr>NIPE quiz</vt:lpstr>
      <vt:lpstr>answers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NIPE screening update</dc:title>
  <dc:creator>Jenny Wright</dc:creator>
  <cp:lastModifiedBy>Ramesh Mehay</cp:lastModifiedBy>
  <cp:revision>20</cp:revision>
  <dcterms:created xsi:type="dcterms:W3CDTF">2021-03-12T10:25:53Z</dcterms:created>
  <dcterms:modified xsi:type="dcterms:W3CDTF">2021-12-17T22:46:41Z</dcterms:modified>
</cp:coreProperties>
</file>