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embeddedFontLst>
    <p:embeddedFont>
      <p:font typeface="Open Sans" panose="020B0606030504020204" pitchFamily="34" charset="0"/>
      <p:regular r:id="rId18"/>
      <p:bold r:id="rId19"/>
      <p:italic r:id="rId20"/>
      <p:boldItalic r:id="rId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2354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png"/><Relationship Id="rId13" Type="http://schemas.openxmlformats.org/officeDocument/2006/relationships/image" Target="../media/image152.png"/><Relationship Id="rId18" Type="http://schemas.openxmlformats.org/officeDocument/2006/relationships/image" Target="../media/image157.png"/><Relationship Id="rId3" Type="http://schemas.openxmlformats.org/officeDocument/2006/relationships/image" Target="../media/image25.png"/><Relationship Id="rId21" Type="http://schemas.openxmlformats.org/officeDocument/2006/relationships/image" Target="../media/image160.png"/><Relationship Id="rId7" Type="http://schemas.openxmlformats.org/officeDocument/2006/relationships/image" Target="../media/image146.png"/><Relationship Id="rId12" Type="http://schemas.openxmlformats.org/officeDocument/2006/relationships/image" Target="../media/image151.png"/><Relationship Id="rId17" Type="http://schemas.openxmlformats.org/officeDocument/2006/relationships/image" Target="../media/image156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55.png"/><Relationship Id="rId20" Type="http://schemas.openxmlformats.org/officeDocument/2006/relationships/image" Target="../media/image1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5.png"/><Relationship Id="rId11" Type="http://schemas.openxmlformats.org/officeDocument/2006/relationships/image" Target="../media/image150.png"/><Relationship Id="rId5" Type="http://schemas.openxmlformats.org/officeDocument/2006/relationships/image" Target="../media/image7.png"/><Relationship Id="rId15" Type="http://schemas.openxmlformats.org/officeDocument/2006/relationships/image" Target="../media/image154.png"/><Relationship Id="rId23" Type="http://schemas.openxmlformats.org/officeDocument/2006/relationships/image" Target="../media/image162.png"/><Relationship Id="rId10" Type="http://schemas.openxmlformats.org/officeDocument/2006/relationships/image" Target="../media/image149.png"/><Relationship Id="rId19" Type="http://schemas.openxmlformats.org/officeDocument/2006/relationships/image" Target="../media/image158.png"/><Relationship Id="rId4" Type="http://schemas.openxmlformats.org/officeDocument/2006/relationships/image" Target="../media/image1.png"/><Relationship Id="rId9" Type="http://schemas.openxmlformats.org/officeDocument/2006/relationships/image" Target="../media/image148.png"/><Relationship Id="rId14" Type="http://schemas.openxmlformats.org/officeDocument/2006/relationships/image" Target="../media/image153.png"/><Relationship Id="rId22" Type="http://schemas.openxmlformats.org/officeDocument/2006/relationships/image" Target="../media/image161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1.png"/><Relationship Id="rId18" Type="http://schemas.openxmlformats.org/officeDocument/2006/relationships/image" Target="../media/image176.png"/><Relationship Id="rId26" Type="http://schemas.openxmlformats.org/officeDocument/2006/relationships/image" Target="../media/image184.png"/><Relationship Id="rId3" Type="http://schemas.openxmlformats.org/officeDocument/2006/relationships/image" Target="../media/image163.png"/><Relationship Id="rId21" Type="http://schemas.openxmlformats.org/officeDocument/2006/relationships/image" Target="../media/image179.png"/><Relationship Id="rId34" Type="http://schemas.openxmlformats.org/officeDocument/2006/relationships/image" Target="../media/image192.png"/><Relationship Id="rId7" Type="http://schemas.openxmlformats.org/officeDocument/2006/relationships/image" Target="../media/image165.png"/><Relationship Id="rId12" Type="http://schemas.openxmlformats.org/officeDocument/2006/relationships/image" Target="../media/image170.png"/><Relationship Id="rId17" Type="http://schemas.openxmlformats.org/officeDocument/2006/relationships/image" Target="../media/image175.png"/><Relationship Id="rId25" Type="http://schemas.openxmlformats.org/officeDocument/2006/relationships/image" Target="../media/image183.png"/><Relationship Id="rId33" Type="http://schemas.openxmlformats.org/officeDocument/2006/relationships/image" Target="../media/image191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74.png"/><Relationship Id="rId20" Type="http://schemas.openxmlformats.org/officeDocument/2006/relationships/image" Target="../media/image178.png"/><Relationship Id="rId29" Type="http://schemas.openxmlformats.org/officeDocument/2006/relationships/image" Target="../media/image18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4.png"/><Relationship Id="rId11" Type="http://schemas.openxmlformats.org/officeDocument/2006/relationships/image" Target="../media/image169.png"/><Relationship Id="rId24" Type="http://schemas.openxmlformats.org/officeDocument/2006/relationships/image" Target="../media/image182.png"/><Relationship Id="rId32" Type="http://schemas.openxmlformats.org/officeDocument/2006/relationships/image" Target="../media/image190.png"/><Relationship Id="rId5" Type="http://schemas.openxmlformats.org/officeDocument/2006/relationships/image" Target="../media/image7.png"/><Relationship Id="rId15" Type="http://schemas.openxmlformats.org/officeDocument/2006/relationships/image" Target="../media/image173.png"/><Relationship Id="rId23" Type="http://schemas.openxmlformats.org/officeDocument/2006/relationships/image" Target="../media/image181.png"/><Relationship Id="rId28" Type="http://schemas.openxmlformats.org/officeDocument/2006/relationships/image" Target="../media/image186.png"/><Relationship Id="rId36" Type="http://schemas.openxmlformats.org/officeDocument/2006/relationships/image" Target="../media/image194.png"/><Relationship Id="rId10" Type="http://schemas.openxmlformats.org/officeDocument/2006/relationships/image" Target="../media/image168.png"/><Relationship Id="rId19" Type="http://schemas.openxmlformats.org/officeDocument/2006/relationships/image" Target="../media/image177.png"/><Relationship Id="rId31" Type="http://schemas.openxmlformats.org/officeDocument/2006/relationships/image" Target="../media/image189.png"/><Relationship Id="rId4" Type="http://schemas.openxmlformats.org/officeDocument/2006/relationships/image" Target="../media/image1.png"/><Relationship Id="rId9" Type="http://schemas.openxmlformats.org/officeDocument/2006/relationships/image" Target="../media/image167.png"/><Relationship Id="rId14" Type="http://schemas.openxmlformats.org/officeDocument/2006/relationships/image" Target="../media/image172.png"/><Relationship Id="rId22" Type="http://schemas.openxmlformats.org/officeDocument/2006/relationships/image" Target="../media/image180.png"/><Relationship Id="rId27" Type="http://schemas.openxmlformats.org/officeDocument/2006/relationships/image" Target="../media/image185.png"/><Relationship Id="rId30" Type="http://schemas.openxmlformats.org/officeDocument/2006/relationships/image" Target="../media/image188.png"/><Relationship Id="rId35" Type="http://schemas.openxmlformats.org/officeDocument/2006/relationships/image" Target="../media/image193.png"/><Relationship Id="rId8" Type="http://schemas.openxmlformats.org/officeDocument/2006/relationships/image" Target="../media/image16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png"/><Relationship Id="rId13" Type="http://schemas.openxmlformats.org/officeDocument/2006/relationships/image" Target="../media/image202.png"/><Relationship Id="rId3" Type="http://schemas.openxmlformats.org/officeDocument/2006/relationships/image" Target="../media/image25.png"/><Relationship Id="rId7" Type="http://schemas.openxmlformats.org/officeDocument/2006/relationships/image" Target="../media/image196.png"/><Relationship Id="rId12" Type="http://schemas.openxmlformats.org/officeDocument/2006/relationships/image" Target="../media/image201.png"/><Relationship Id="rId17" Type="http://schemas.openxmlformats.org/officeDocument/2006/relationships/image" Target="../media/image206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20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5.png"/><Relationship Id="rId11" Type="http://schemas.openxmlformats.org/officeDocument/2006/relationships/image" Target="../media/image200.png"/><Relationship Id="rId5" Type="http://schemas.openxmlformats.org/officeDocument/2006/relationships/image" Target="../media/image7.png"/><Relationship Id="rId15" Type="http://schemas.openxmlformats.org/officeDocument/2006/relationships/image" Target="../media/image204.png"/><Relationship Id="rId10" Type="http://schemas.openxmlformats.org/officeDocument/2006/relationships/image" Target="../media/image199.png"/><Relationship Id="rId4" Type="http://schemas.openxmlformats.org/officeDocument/2006/relationships/image" Target="../media/image1.png"/><Relationship Id="rId9" Type="http://schemas.openxmlformats.org/officeDocument/2006/relationships/image" Target="../media/image198.png"/><Relationship Id="rId14" Type="http://schemas.openxmlformats.org/officeDocument/2006/relationships/image" Target="../media/image20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3" Type="http://schemas.openxmlformats.org/officeDocument/2006/relationships/image" Target="../media/image207.png"/><Relationship Id="rId7" Type="http://schemas.openxmlformats.org/officeDocument/2006/relationships/image" Target="../media/image20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8.png"/><Relationship Id="rId11" Type="http://schemas.openxmlformats.org/officeDocument/2006/relationships/image" Target="../media/image213.png"/><Relationship Id="rId5" Type="http://schemas.openxmlformats.org/officeDocument/2006/relationships/image" Target="../media/image7.png"/><Relationship Id="rId10" Type="http://schemas.openxmlformats.org/officeDocument/2006/relationships/image" Target="../media/image212.png"/><Relationship Id="rId4" Type="http://schemas.openxmlformats.org/officeDocument/2006/relationships/image" Target="../media/image1.png"/><Relationship Id="rId9" Type="http://schemas.openxmlformats.org/officeDocument/2006/relationships/image" Target="../media/image21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7.png"/><Relationship Id="rId13" Type="http://schemas.openxmlformats.org/officeDocument/2006/relationships/image" Target="../media/image222.png"/><Relationship Id="rId3" Type="http://schemas.openxmlformats.org/officeDocument/2006/relationships/image" Target="../media/image1.png"/><Relationship Id="rId7" Type="http://schemas.openxmlformats.org/officeDocument/2006/relationships/image" Target="../media/image216.png"/><Relationship Id="rId12" Type="http://schemas.openxmlformats.org/officeDocument/2006/relationships/image" Target="../media/image221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5.png"/><Relationship Id="rId11" Type="http://schemas.openxmlformats.org/officeDocument/2006/relationships/image" Target="../media/image220.png"/><Relationship Id="rId5" Type="http://schemas.openxmlformats.org/officeDocument/2006/relationships/image" Target="../media/image214.png"/><Relationship Id="rId15" Type="http://schemas.openxmlformats.org/officeDocument/2006/relationships/image" Target="../media/image224.png"/><Relationship Id="rId10" Type="http://schemas.openxmlformats.org/officeDocument/2006/relationships/image" Target="../media/image219.png"/><Relationship Id="rId4" Type="http://schemas.openxmlformats.org/officeDocument/2006/relationships/image" Target="../media/image7.png"/><Relationship Id="rId9" Type="http://schemas.openxmlformats.org/officeDocument/2006/relationships/image" Target="../media/image218.png"/><Relationship Id="rId14" Type="http://schemas.openxmlformats.org/officeDocument/2006/relationships/image" Target="../media/image22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8.png"/><Relationship Id="rId3" Type="http://schemas.openxmlformats.org/officeDocument/2006/relationships/image" Target="../media/image25.png"/><Relationship Id="rId7" Type="http://schemas.openxmlformats.org/officeDocument/2006/relationships/image" Target="../media/image227.png"/><Relationship Id="rId12" Type="http://schemas.openxmlformats.org/officeDocument/2006/relationships/image" Target="../media/image2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6.png"/><Relationship Id="rId11" Type="http://schemas.openxmlformats.org/officeDocument/2006/relationships/image" Target="../media/image231.png"/><Relationship Id="rId5" Type="http://schemas.openxmlformats.org/officeDocument/2006/relationships/image" Target="../media/image7.png"/><Relationship Id="rId10" Type="http://schemas.openxmlformats.org/officeDocument/2006/relationships/image" Target="../media/image230.png"/><Relationship Id="rId4" Type="http://schemas.openxmlformats.org/officeDocument/2006/relationships/image" Target="../media/image1.png"/><Relationship Id="rId9" Type="http://schemas.openxmlformats.org/officeDocument/2006/relationships/image" Target="../media/image22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6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1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7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image" Target="../media/image1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image" Target="../media/image1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5" Type="http://schemas.openxmlformats.org/officeDocument/2006/relationships/image" Target="../media/image48.png"/><Relationship Id="rId10" Type="http://schemas.openxmlformats.org/officeDocument/2006/relationships/image" Target="../media/image43.png"/><Relationship Id="rId4" Type="http://schemas.openxmlformats.org/officeDocument/2006/relationships/image" Target="../media/image7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3" Type="http://schemas.openxmlformats.org/officeDocument/2006/relationships/image" Target="../media/image51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7.png"/><Relationship Id="rId15" Type="http://schemas.openxmlformats.org/officeDocument/2006/relationships/image" Target="../media/image61.png"/><Relationship Id="rId10" Type="http://schemas.openxmlformats.org/officeDocument/2006/relationships/image" Target="../media/image56.png"/><Relationship Id="rId4" Type="http://schemas.openxmlformats.org/officeDocument/2006/relationships/image" Target="../media/image1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18" Type="http://schemas.openxmlformats.org/officeDocument/2006/relationships/image" Target="../media/image74.png"/><Relationship Id="rId26" Type="http://schemas.openxmlformats.org/officeDocument/2006/relationships/image" Target="../media/image82.png"/><Relationship Id="rId3" Type="http://schemas.openxmlformats.org/officeDocument/2006/relationships/image" Target="../media/image6.png"/><Relationship Id="rId21" Type="http://schemas.openxmlformats.org/officeDocument/2006/relationships/image" Target="../media/image77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17" Type="http://schemas.openxmlformats.org/officeDocument/2006/relationships/image" Target="../media/image73.png"/><Relationship Id="rId25" Type="http://schemas.openxmlformats.org/officeDocument/2006/relationships/image" Target="../media/image81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72.png"/><Relationship Id="rId20" Type="http://schemas.openxmlformats.org/officeDocument/2006/relationships/image" Target="../media/image7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24" Type="http://schemas.openxmlformats.org/officeDocument/2006/relationships/image" Target="../media/image80.png"/><Relationship Id="rId5" Type="http://schemas.openxmlformats.org/officeDocument/2006/relationships/image" Target="../media/image7.png"/><Relationship Id="rId15" Type="http://schemas.openxmlformats.org/officeDocument/2006/relationships/image" Target="../media/image71.png"/><Relationship Id="rId23" Type="http://schemas.openxmlformats.org/officeDocument/2006/relationships/image" Target="../media/image79.png"/><Relationship Id="rId10" Type="http://schemas.openxmlformats.org/officeDocument/2006/relationships/image" Target="../media/image66.png"/><Relationship Id="rId19" Type="http://schemas.openxmlformats.org/officeDocument/2006/relationships/image" Target="../media/image75.png"/><Relationship Id="rId4" Type="http://schemas.openxmlformats.org/officeDocument/2006/relationships/image" Target="../media/image1.png"/><Relationship Id="rId9" Type="http://schemas.openxmlformats.org/officeDocument/2006/relationships/image" Target="../media/image65.png"/><Relationship Id="rId14" Type="http://schemas.openxmlformats.org/officeDocument/2006/relationships/image" Target="../media/image70.png"/><Relationship Id="rId22" Type="http://schemas.openxmlformats.org/officeDocument/2006/relationships/image" Target="../media/image7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90.png"/><Relationship Id="rId18" Type="http://schemas.openxmlformats.org/officeDocument/2006/relationships/image" Target="../media/image95.png"/><Relationship Id="rId26" Type="http://schemas.openxmlformats.org/officeDocument/2006/relationships/image" Target="../media/image103.png"/><Relationship Id="rId3" Type="http://schemas.openxmlformats.org/officeDocument/2006/relationships/image" Target="../media/image25.png"/><Relationship Id="rId21" Type="http://schemas.openxmlformats.org/officeDocument/2006/relationships/image" Target="../media/image98.png"/><Relationship Id="rId7" Type="http://schemas.openxmlformats.org/officeDocument/2006/relationships/image" Target="../media/image84.png"/><Relationship Id="rId12" Type="http://schemas.openxmlformats.org/officeDocument/2006/relationships/image" Target="../media/image89.png"/><Relationship Id="rId17" Type="http://schemas.openxmlformats.org/officeDocument/2006/relationships/image" Target="../media/image94.png"/><Relationship Id="rId25" Type="http://schemas.openxmlformats.org/officeDocument/2006/relationships/image" Target="../media/image102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93.png"/><Relationship Id="rId20" Type="http://schemas.openxmlformats.org/officeDocument/2006/relationships/image" Target="../media/image97.png"/><Relationship Id="rId29" Type="http://schemas.openxmlformats.org/officeDocument/2006/relationships/image" Target="../media/image10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24" Type="http://schemas.openxmlformats.org/officeDocument/2006/relationships/image" Target="../media/image101.png"/><Relationship Id="rId5" Type="http://schemas.openxmlformats.org/officeDocument/2006/relationships/image" Target="../media/image7.png"/><Relationship Id="rId15" Type="http://schemas.openxmlformats.org/officeDocument/2006/relationships/image" Target="../media/image92.png"/><Relationship Id="rId23" Type="http://schemas.openxmlformats.org/officeDocument/2006/relationships/image" Target="../media/image100.png"/><Relationship Id="rId28" Type="http://schemas.openxmlformats.org/officeDocument/2006/relationships/image" Target="../media/image105.png"/><Relationship Id="rId10" Type="http://schemas.openxmlformats.org/officeDocument/2006/relationships/image" Target="../media/image87.png"/><Relationship Id="rId19" Type="http://schemas.openxmlformats.org/officeDocument/2006/relationships/image" Target="../media/image96.png"/><Relationship Id="rId31" Type="http://schemas.openxmlformats.org/officeDocument/2006/relationships/image" Target="../media/image108.png"/><Relationship Id="rId4" Type="http://schemas.openxmlformats.org/officeDocument/2006/relationships/image" Target="../media/image1.png"/><Relationship Id="rId9" Type="http://schemas.openxmlformats.org/officeDocument/2006/relationships/image" Target="../media/image86.png"/><Relationship Id="rId14" Type="http://schemas.openxmlformats.org/officeDocument/2006/relationships/image" Target="../media/image91.png"/><Relationship Id="rId22" Type="http://schemas.openxmlformats.org/officeDocument/2006/relationships/image" Target="../media/image99.png"/><Relationship Id="rId27" Type="http://schemas.openxmlformats.org/officeDocument/2006/relationships/image" Target="../media/image104.png"/><Relationship Id="rId30" Type="http://schemas.openxmlformats.org/officeDocument/2006/relationships/image" Target="../media/image10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13" Type="http://schemas.openxmlformats.org/officeDocument/2006/relationships/image" Target="../media/image116.png"/><Relationship Id="rId18" Type="http://schemas.openxmlformats.org/officeDocument/2006/relationships/image" Target="../media/image121.png"/><Relationship Id="rId3" Type="http://schemas.openxmlformats.org/officeDocument/2006/relationships/image" Target="../media/image25.png"/><Relationship Id="rId21" Type="http://schemas.openxmlformats.org/officeDocument/2006/relationships/image" Target="../media/image124.png"/><Relationship Id="rId7" Type="http://schemas.openxmlformats.org/officeDocument/2006/relationships/image" Target="../media/image110.png"/><Relationship Id="rId12" Type="http://schemas.openxmlformats.org/officeDocument/2006/relationships/image" Target="../media/image115.png"/><Relationship Id="rId17" Type="http://schemas.openxmlformats.org/officeDocument/2006/relationships/image" Target="../media/image120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19.png"/><Relationship Id="rId20" Type="http://schemas.openxmlformats.org/officeDocument/2006/relationships/image" Target="../media/image1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9.png"/><Relationship Id="rId11" Type="http://schemas.openxmlformats.org/officeDocument/2006/relationships/image" Target="../media/image114.png"/><Relationship Id="rId5" Type="http://schemas.openxmlformats.org/officeDocument/2006/relationships/image" Target="../media/image7.png"/><Relationship Id="rId15" Type="http://schemas.openxmlformats.org/officeDocument/2006/relationships/image" Target="../media/image118.png"/><Relationship Id="rId23" Type="http://schemas.openxmlformats.org/officeDocument/2006/relationships/image" Target="../media/image126.png"/><Relationship Id="rId10" Type="http://schemas.openxmlformats.org/officeDocument/2006/relationships/image" Target="../media/image113.png"/><Relationship Id="rId19" Type="http://schemas.openxmlformats.org/officeDocument/2006/relationships/image" Target="../media/image122.png"/><Relationship Id="rId4" Type="http://schemas.openxmlformats.org/officeDocument/2006/relationships/image" Target="../media/image1.png"/><Relationship Id="rId9" Type="http://schemas.openxmlformats.org/officeDocument/2006/relationships/image" Target="../media/image112.png"/><Relationship Id="rId14" Type="http://schemas.openxmlformats.org/officeDocument/2006/relationships/image" Target="../media/image117.png"/><Relationship Id="rId22" Type="http://schemas.openxmlformats.org/officeDocument/2006/relationships/image" Target="../media/image1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13" Type="http://schemas.openxmlformats.org/officeDocument/2006/relationships/image" Target="../media/image133.png"/><Relationship Id="rId18" Type="http://schemas.openxmlformats.org/officeDocument/2006/relationships/image" Target="../media/image29.png"/><Relationship Id="rId3" Type="http://schemas.openxmlformats.org/officeDocument/2006/relationships/image" Target="../media/image25.png"/><Relationship Id="rId21" Type="http://schemas.openxmlformats.org/officeDocument/2006/relationships/image" Target="../media/image140.png"/><Relationship Id="rId7" Type="http://schemas.openxmlformats.org/officeDocument/2006/relationships/image" Target="../media/image28.png"/><Relationship Id="rId12" Type="http://schemas.openxmlformats.org/officeDocument/2006/relationships/image" Target="../media/image132.png"/><Relationship Id="rId17" Type="http://schemas.openxmlformats.org/officeDocument/2006/relationships/image" Target="../media/image137.png"/><Relationship Id="rId25" Type="http://schemas.openxmlformats.org/officeDocument/2006/relationships/image" Target="../media/image144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36.png"/><Relationship Id="rId20" Type="http://schemas.openxmlformats.org/officeDocument/2006/relationships/image" Target="../media/image1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7.png"/><Relationship Id="rId11" Type="http://schemas.openxmlformats.org/officeDocument/2006/relationships/image" Target="../media/image131.png"/><Relationship Id="rId24" Type="http://schemas.openxmlformats.org/officeDocument/2006/relationships/image" Target="../media/image143.png"/><Relationship Id="rId5" Type="http://schemas.openxmlformats.org/officeDocument/2006/relationships/image" Target="../media/image7.png"/><Relationship Id="rId15" Type="http://schemas.openxmlformats.org/officeDocument/2006/relationships/image" Target="../media/image135.png"/><Relationship Id="rId23" Type="http://schemas.openxmlformats.org/officeDocument/2006/relationships/image" Target="../media/image142.png"/><Relationship Id="rId10" Type="http://schemas.openxmlformats.org/officeDocument/2006/relationships/image" Target="../media/image130.png"/><Relationship Id="rId19" Type="http://schemas.openxmlformats.org/officeDocument/2006/relationships/image" Target="../media/image138.png"/><Relationship Id="rId4" Type="http://schemas.openxmlformats.org/officeDocument/2006/relationships/image" Target="../media/image1.png"/><Relationship Id="rId9" Type="http://schemas.openxmlformats.org/officeDocument/2006/relationships/image" Target="../media/image129.png"/><Relationship Id="rId14" Type="http://schemas.openxmlformats.org/officeDocument/2006/relationships/image" Target="../media/image134.png"/><Relationship Id="rId22" Type="http://schemas.openxmlformats.org/officeDocument/2006/relationships/image" Target="../media/image1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42900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914400"/>
            <a:ext cx="4714875" cy="4572000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7875" y="4668143"/>
            <a:ext cx="5762625" cy="704850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6057900"/>
            <a:ext cx="11049000" cy="419100"/>
          </a:xfrm>
          <a:prstGeom prst="rect">
            <a:avLst/>
          </a:prstGeom>
        </p:spPr>
      </p:pic>
      <p:sp>
        <p:nvSpPr>
          <p:cNvPr id="7" name="SK-1-text-6"/>
          <p:cNvSpPr/>
          <p:nvPr/>
        </p:nvSpPr>
        <p:spPr>
          <a:xfrm>
            <a:off x="571500" y="0"/>
            <a:ext cx="72466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120" dirty="0">
                <a:solidFill>
                  <a:srgbClr val="FFFFFF"/>
                </a:solidFill>
              </a:rPr>
              <a:t>BRADFORD VTS TEACHING DECK</a:t>
            </a:r>
            <a:endParaRPr lang="en-US" sz="1800" dirty="0"/>
          </a:p>
        </p:txBody>
      </p:sp>
      <p:sp>
        <p:nvSpPr>
          <p:cNvPr id="8" name="SK-1-text-7"/>
          <p:cNvSpPr/>
          <p:nvPr/>
        </p:nvSpPr>
        <p:spPr>
          <a:xfrm>
            <a:off x="5857875" y="1027807"/>
            <a:ext cx="5762625" cy="1885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950"/>
              </a:lnSpc>
              <a:buNone/>
            </a:pPr>
            <a:r>
              <a:rPr lang="en-US" sz="4500" b="1" dirty="0">
                <a:solidFill>
                  <a:srgbClr val="1A1A1A"/>
                </a:solidFill>
              </a:rPr>
              <a:t>Baby Checks and Newborn Examination in Primary Care</a:t>
            </a:r>
            <a:endParaRPr lang="en-US" sz="4500" dirty="0"/>
          </a:p>
        </p:txBody>
      </p:sp>
      <p:sp>
        <p:nvSpPr>
          <p:cNvPr id="9" name="SK-1-text-8"/>
          <p:cNvSpPr/>
          <p:nvPr/>
        </p:nvSpPr>
        <p:spPr>
          <a:xfrm>
            <a:off x="5857875" y="3066157"/>
            <a:ext cx="6334125" cy="2970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340"/>
              </a:lnSpc>
              <a:buNone/>
            </a:pPr>
            <a:r>
              <a:rPr lang="en-US" sz="1800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Updated to October 2025 NIPE Standards</a:t>
            </a:r>
            <a:endParaRPr lang="en-US" sz="1800" dirty="0"/>
          </a:p>
        </p:txBody>
      </p:sp>
      <p:sp>
        <p:nvSpPr>
          <p:cNvPr id="10" name="SK-1-text-9"/>
          <p:cNvSpPr/>
          <p:nvPr/>
        </p:nvSpPr>
        <p:spPr>
          <a:xfrm>
            <a:off x="5857875" y="3668018"/>
            <a:ext cx="5762625" cy="771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comprehensive clinical training module for GPs &amp; Trainees, covering screening targets, clinical pathways, and the structured 6-8 week examination.</a:t>
            </a:r>
            <a:endParaRPr lang="en-US" sz="1350" dirty="0"/>
          </a:p>
        </p:txBody>
      </p:sp>
      <p:sp>
        <p:nvSpPr>
          <p:cNvPr id="11" name="SK-1-text-10"/>
          <p:cNvSpPr/>
          <p:nvPr/>
        </p:nvSpPr>
        <p:spPr>
          <a:xfrm>
            <a:off x="6010275" y="4820543"/>
            <a:ext cx="54578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i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Disclaimer:</a:t>
            </a:r>
            <a:r>
              <a:rPr lang="en-US" sz="1050" i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Always double check this advice and drug doses with the latest NICE/BNF guidance. This document is for educational purposes only.</a:t>
            </a:r>
            <a:endParaRPr lang="en-US" sz="1050" dirty="0"/>
          </a:p>
        </p:txBody>
      </p:sp>
      <p:sp>
        <p:nvSpPr>
          <p:cNvPr id="12" name="SK-1-text-11"/>
          <p:cNvSpPr/>
          <p:nvPr/>
        </p:nvSpPr>
        <p:spPr>
          <a:xfrm>
            <a:off x="571500" y="6153150"/>
            <a:ext cx="39166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58220"/>
                </a:solidFill>
              </a:rPr>
              <a:t>www.bradfordvts.co.uk</a:t>
            </a:r>
            <a:endParaRPr lang="en-US" sz="1200" dirty="0"/>
          </a:p>
        </p:txBody>
      </p:sp>
      <p:sp>
        <p:nvSpPr>
          <p:cNvPr id="13" name="SK-1-text-12"/>
          <p:cNvSpPr/>
          <p:nvPr/>
        </p:nvSpPr>
        <p:spPr>
          <a:xfrm>
            <a:off x="8143875" y="6153150"/>
            <a:ext cx="40481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76767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Created July 2026 | NIPE Handbook 2025 Update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04800"/>
            <a:ext cx="11049000" cy="693390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179165"/>
            <a:ext cx="4328220" cy="1859012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274415"/>
            <a:ext cx="4099620" cy="342900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1322040"/>
            <a:ext cx="238125" cy="190500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190577"/>
            <a:ext cx="4328220" cy="3527375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3285827"/>
            <a:ext cx="4099620" cy="342900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3333452"/>
            <a:ext cx="238125" cy="190500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5800" y="3780681"/>
            <a:ext cx="228600" cy="161925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5800" y="4099768"/>
            <a:ext cx="228600" cy="161925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5800" y="4418856"/>
            <a:ext cx="228600" cy="161925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5800" y="4737943"/>
            <a:ext cx="228600" cy="161925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5800" y="5057031"/>
            <a:ext cx="228600" cy="161925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128320" y="1179165"/>
            <a:ext cx="6492180" cy="2805113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42620" y="1274415"/>
            <a:ext cx="6263580" cy="342900"/>
          </a:xfrm>
          <a:prstGeom prst="rect">
            <a:avLst/>
          </a:prstGeom>
        </p:spPr>
      </p:pic>
      <p:pic>
        <p:nvPicPr>
          <p:cNvPr id="18" name="SK-10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242620" y="1322040"/>
            <a:ext cx="238125" cy="190500"/>
          </a:xfrm>
          <a:prstGeom prst="rect">
            <a:avLst/>
          </a:prstGeom>
        </p:spPr>
      </p:pic>
      <p:pic>
        <p:nvPicPr>
          <p:cNvPr id="19" name="SK-10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42620" y="2331690"/>
            <a:ext cx="6263580" cy="676275"/>
          </a:xfrm>
          <a:prstGeom prst="rect">
            <a:avLst/>
          </a:prstGeom>
        </p:spPr>
      </p:pic>
      <p:pic>
        <p:nvPicPr>
          <p:cNvPr id="20" name="SK-10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28320" y="4136678"/>
            <a:ext cx="6492180" cy="2581275"/>
          </a:xfrm>
          <a:prstGeom prst="rect">
            <a:avLst/>
          </a:prstGeom>
        </p:spPr>
      </p:pic>
      <p:pic>
        <p:nvPicPr>
          <p:cNvPr id="21" name="SK-10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242620" y="4231928"/>
            <a:ext cx="6263580" cy="342900"/>
          </a:xfrm>
          <a:prstGeom prst="rect">
            <a:avLst/>
          </a:prstGeom>
        </p:spPr>
      </p:pic>
      <p:pic>
        <p:nvPicPr>
          <p:cNvPr id="22" name="SK-10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242620" y="4279553"/>
            <a:ext cx="238125" cy="190500"/>
          </a:xfrm>
          <a:prstGeom prst="rect">
            <a:avLst/>
          </a:prstGeom>
        </p:spPr>
      </p:pic>
      <p:pic>
        <p:nvPicPr>
          <p:cNvPr id="23" name="SK-10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242620" y="4670078"/>
            <a:ext cx="3055590" cy="1628775"/>
          </a:xfrm>
          <a:prstGeom prst="rect">
            <a:avLst/>
          </a:prstGeom>
        </p:spPr>
      </p:pic>
      <p:pic>
        <p:nvPicPr>
          <p:cNvPr id="24" name="SK-10-img-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242620" y="4670078"/>
            <a:ext cx="2698509" cy="1628775"/>
          </a:xfrm>
          <a:prstGeom prst="rect">
            <a:avLst/>
          </a:prstGeom>
        </p:spPr>
      </p:pic>
      <p:pic>
        <p:nvPicPr>
          <p:cNvPr id="25" name="SK-10-img-2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450610" y="5598765"/>
            <a:ext cx="1152525" cy="257175"/>
          </a:xfrm>
          <a:prstGeom prst="rect">
            <a:avLst/>
          </a:prstGeom>
        </p:spPr>
      </p:pic>
      <p:sp>
        <p:nvSpPr>
          <p:cNvPr id="26" name="SK-10-text-25"/>
          <p:cNvSpPr/>
          <p:nvPr/>
        </p:nvSpPr>
        <p:spPr>
          <a:xfrm>
            <a:off x="762000" y="304800"/>
            <a:ext cx="1102042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Tongue Tie (Ankyloglossia)</a:t>
            </a:r>
            <a:endParaRPr lang="en-US" sz="2550" dirty="0"/>
          </a:p>
        </p:txBody>
      </p:sp>
      <p:sp>
        <p:nvSpPr>
          <p:cNvPr id="27" name="SK-10-text-26"/>
          <p:cNvSpPr/>
          <p:nvPr/>
        </p:nvSpPr>
        <p:spPr>
          <a:xfrm>
            <a:off x="762000" y="769590"/>
            <a:ext cx="10934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60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NIPE STANDARDS UPDATE 2025</a:t>
            </a:r>
            <a:endParaRPr lang="en-US" sz="1200" dirty="0"/>
          </a:p>
        </p:txBody>
      </p:sp>
      <p:sp>
        <p:nvSpPr>
          <p:cNvPr id="28" name="SK-10-text-27"/>
          <p:cNvSpPr/>
          <p:nvPr/>
        </p:nvSpPr>
        <p:spPr>
          <a:xfrm>
            <a:off x="1019175" y="1274415"/>
            <a:ext cx="43434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Clinical Definition</a:t>
            </a:r>
            <a:endParaRPr lang="en-US" sz="1500" dirty="0"/>
          </a:p>
        </p:txBody>
      </p:sp>
      <p:sp>
        <p:nvSpPr>
          <p:cNvPr id="29" name="SK-10-text-28"/>
          <p:cNvSpPr/>
          <p:nvPr/>
        </p:nvSpPr>
        <p:spPr>
          <a:xfrm>
            <a:off x="685800" y="1712565"/>
            <a:ext cx="409962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F5822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Ankyloglossia:</a:t>
            </a:r>
            <a:r>
              <a:rPr lang="en-US" sz="1275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Restriction of tongue movement due to a short or tight lingual frenulum.</a:t>
            </a:r>
            <a:endParaRPr lang="en-US" sz="1275" dirty="0"/>
          </a:p>
        </p:txBody>
      </p:sp>
      <p:sp>
        <p:nvSpPr>
          <p:cNvPr id="30" name="SK-10-text-29"/>
          <p:cNvSpPr/>
          <p:nvPr/>
        </p:nvSpPr>
        <p:spPr>
          <a:xfrm>
            <a:off x="685800" y="2274540"/>
            <a:ext cx="1049274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F5822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Prevalence:</a:t>
            </a:r>
            <a:r>
              <a:rPr lang="en-US" sz="1275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Affects approximately 4-11% of newborns.</a:t>
            </a:r>
            <a:endParaRPr lang="en-US" sz="1275" dirty="0"/>
          </a:p>
        </p:txBody>
      </p:sp>
      <p:sp>
        <p:nvSpPr>
          <p:cNvPr id="31" name="SK-10-text-30"/>
          <p:cNvSpPr/>
          <p:nvPr/>
        </p:nvSpPr>
        <p:spPr>
          <a:xfrm>
            <a:off x="1019175" y="3285827"/>
            <a:ext cx="40996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Symptoms &amp; Impact</a:t>
            </a:r>
            <a:endParaRPr lang="en-US" sz="1500" dirty="0"/>
          </a:p>
        </p:txBody>
      </p:sp>
      <p:sp>
        <p:nvSpPr>
          <p:cNvPr id="32" name="SK-10-text-31"/>
          <p:cNvSpPr/>
          <p:nvPr/>
        </p:nvSpPr>
        <p:spPr>
          <a:xfrm>
            <a:off x="990600" y="3723977"/>
            <a:ext cx="738378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Difficulty achieving/maintaining latch</a:t>
            </a:r>
            <a:endParaRPr lang="en-US" sz="1275" dirty="0"/>
          </a:p>
        </p:txBody>
      </p:sp>
      <p:sp>
        <p:nvSpPr>
          <p:cNvPr id="33" name="SK-10-text-32"/>
          <p:cNvSpPr/>
          <p:nvPr/>
        </p:nvSpPr>
        <p:spPr>
          <a:xfrm>
            <a:off x="990600" y="4043065"/>
            <a:ext cx="58293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Maternal nipple pain or trauma</a:t>
            </a:r>
            <a:endParaRPr lang="en-US" sz="1275" dirty="0"/>
          </a:p>
        </p:txBody>
      </p:sp>
      <p:sp>
        <p:nvSpPr>
          <p:cNvPr id="34" name="SK-10-text-33"/>
          <p:cNvSpPr/>
          <p:nvPr/>
        </p:nvSpPr>
        <p:spPr>
          <a:xfrm>
            <a:off x="990600" y="4362152"/>
            <a:ext cx="816102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Poor infant weight gain / faltering growth</a:t>
            </a:r>
            <a:endParaRPr lang="en-US" sz="1275" dirty="0"/>
          </a:p>
        </p:txBody>
      </p:sp>
      <p:sp>
        <p:nvSpPr>
          <p:cNvPr id="35" name="SK-10-text-34"/>
          <p:cNvSpPr/>
          <p:nvPr/>
        </p:nvSpPr>
        <p:spPr>
          <a:xfrm>
            <a:off x="990600" y="4681240"/>
            <a:ext cx="602361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"Clicking" sound during feeding</a:t>
            </a:r>
            <a:endParaRPr lang="en-US" sz="1275" dirty="0"/>
          </a:p>
        </p:txBody>
      </p:sp>
      <p:sp>
        <p:nvSpPr>
          <p:cNvPr id="36" name="SK-10-text-35"/>
          <p:cNvSpPr/>
          <p:nvPr/>
        </p:nvSpPr>
        <p:spPr>
          <a:xfrm>
            <a:off x="990600" y="5000327"/>
            <a:ext cx="718947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Baby unsettled during and after feeds</a:t>
            </a:r>
            <a:endParaRPr lang="en-US" sz="1275" dirty="0"/>
          </a:p>
        </p:txBody>
      </p:sp>
      <p:sp>
        <p:nvSpPr>
          <p:cNvPr id="37" name="SK-10-text-36"/>
          <p:cNvSpPr/>
          <p:nvPr/>
        </p:nvSpPr>
        <p:spPr>
          <a:xfrm>
            <a:off x="5575995" y="1274415"/>
            <a:ext cx="62635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Management Pathway</a:t>
            </a:r>
            <a:endParaRPr lang="en-US" sz="1500" dirty="0"/>
          </a:p>
        </p:txBody>
      </p:sp>
      <p:sp>
        <p:nvSpPr>
          <p:cNvPr id="38" name="SK-10-text-37"/>
          <p:cNvSpPr/>
          <p:nvPr/>
        </p:nvSpPr>
        <p:spPr>
          <a:xfrm>
            <a:off x="5242620" y="1712565"/>
            <a:ext cx="626358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F5822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Lactation Support:</a:t>
            </a:r>
            <a:r>
              <a:rPr lang="en-US" sz="1275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First-line intervention. NOT all tongue ties require surgical division.</a:t>
            </a:r>
            <a:endParaRPr lang="en-US" sz="1275" dirty="0"/>
          </a:p>
        </p:txBody>
      </p:sp>
      <p:sp>
        <p:nvSpPr>
          <p:cNvPr id="39" name="SK-10-text-38"/>
          <p:cNvSpPr/>
          <p:nvPr/>
        </p:nvSpPr>
        <p:spPr>
          <a:xfrm>
            <a:off x="5356920" y="2426940"/>
            <a:ext cx="6115943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Indication for Referral:</a:t>
            </a:r>
            <a:endParaRPr lang="en-US" sz="1275" dirty="0"/>
          </a:p>
        </p:txBody>
      </p:sp>
      <p:sp>
        <p:nvSpPr>
          <p:cNvPr id="40" name="SK-10-text-39"/>
          <p:cNvSpPr/>
          <p:nvPr/>
        </p:nvSpPr>
        <p:spPr>
          <a:xfrm>
            <a:off x="5356920" y="2669828"/>
            <a:ext cx="683508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Significant feeding problems NOT resolving with specialist lactation support.</a:t>
            </a:r>
            <a:endParaRPr lang="en-US" sz="1275" dirty="0"/>
          </a:p>
        </p:txBody>
      </p:sp>
      <p:sp>
        <p:nvSpPr>
          <p:cNvPr id="41" name="SK-10-text-40"/>
          <p:cNvSpPr/>
          <p:nvPr/>
        </p:nvSpPr>
        <p:spPr>
          <a:xfrm>
            <a:off x="5242620" y="3084165"/>
            <a:ext cx="626358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F5822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Frenotomy (Division):</a:t>
            </a:r>
            <a:r>
              <a:rPr lang="en-US" sz="1275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Simple, quick procedure. Evidence supports significant improvement in breastfeeding outcomes.</a:t>
            </a:r>
            <a:endParaRPr lang="en-US" sz="1275" dirty="0"/>
          </a:p>
        </p:txBody>
      </p:sp>
      <p:sp>
        <p:nvSpPr>
          <p:cNvPr id="42" name="SK-10-text-41"/>
          <p:cNvSpPr/>
          <p:nvPr/>
        </p:nvSpPr>
        <p:spPr>
          <a:xfrm>
            <a:off x="5242620" y="3646140"/>
            <a:ext cx="694938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F5822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Reassessment:</a:t>
            </a:r>
            <a:r>
              <a:rPr lang="en-US" sz="1275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Review at 6-8 week check if feeding concerns persist.</a:t>
            </a:r>
            <a:endParaRPr lang="en-US" sz="1275" dirty="0"/>
          </a:p>
        </p:txBody>
      </p:sp>
      <p:sp>
        <p:nvSpPr>
          <p:cNvPr id="43" name="SK-10-text-42"/>
          <p:cNvSpPr/>
          <p:nvPr/>
        </p:nvSpPr>
        <p:spPr>
          <a:xfrm>
            <a:off x="5575995" y="4231928"/>
            <a:ext cx="62635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Clinical Appearance</a:t>
            </a:r>
            <a:endParaRPr lang="en-US" sz="1500" dirty="0"/>
          </a:p>
        </p:txBody>
      </p:sp>
      <p:sp>
        <p:nvSpPr>
          <p:cNvPr id="44" name="SK-10-text-43"/>
          <p:cNvSpPr/>
          <p:nvPr/>
        </p:nvSpPr>
        <p:spPr>
          <a:xfrm>
            <a:off x="8450610" y="5112990"/>
            <a:ext cx="305559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Note the prominent, taut lingual frenulum restricting the elevation of the tongue apex.</a:t>
            </a:r>
            <a:endParaRPr lang="en-US" sz="1125" dirty="0"/>
          </a:p>
        </p:txBody>
      </p:sp>
      <p:sp>
        <p:nvSpPr>
          <p:cNvPr id="45" name="SK-10-text-44"/>
          <p:cNvSpPr/>
          <p:nvPr/>
        </p:nvSpPr>
        <p:spPr>
          <a:xfrm>
            <a:off x="8564910" y="5598765"/>
            <a:ext cx="1743846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SIGN</a:t>
            </a:r>
            <a:endParaRPr lang="en-US" sz="1050" dirty="0"/>
          </a:p>
        </p:txBody>
      </p:sp>
      <p:sp>
        <p:nvSpPr>
          <p:cNvPr id="46" name="SK-10-text-45"/>
          <p:cNvSpPr/>
          <p:nvPr/>
        </p:nvSpPr>
        <p:spPr>
          <a:xfrm>
            <a:off x="5242620" y="6422678"/>
            <a:ext cx="69493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76767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Source: Clinical Skills Handbook. Verify feeding history before referral.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04800"/>
            <a:ext cx="11049000" cy="693390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179165"/>
            <a:ext cx="5429250" cy="3538091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274415"/>
            <a:ext cx="5200650" cy="319088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1322487"/>
            <a:ext cx="214313" cy="175320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2204740"/>
            <a:ext cx="178594" cy="148828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2995464"/>
            <a:ext cx="1682800" cy="990600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2995464"/>
            <a:ext cx="1682800" cy="990600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44800" y="2995464"/>
            <a:ext cx="1682800" cy="990600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44800" y="2995464"/>
            <a:ext cx="1682800" cy="990600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03799" y="2995464"/>
            <a:ext cx="1682800" cy="990600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203799" y="2995464"/>
            <a:ext cx="1682800" cy="990600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1500" y="4841081"/>
            <a:ext cx="5429250" cy="1712119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85800" y="4936331"/>
            <a:ext cx="5200650" cy="319088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85800" y="4984403"/>
            <a:ext cx="214313" cy="175320"/>
          </a:xfrm>
          <a:prstGeom prst="rect">
            <a:avLst/>
          </a:prstGeom>
        </p:spPr>
      </p:pic>
      <p:pic>
        <p:nvPicPr>
          <p:cNvPr id="18" name="SK-11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85800" y="5588794"/>
            <a:ext cx="2543175" cy="441722"/>
          </a:xfrm>
          <a:prstGeom prst="rect">
            <a:avLst/>
          </a:prstGeom>
        </p:spPr>
      </p:pic>
      <p:pic>
        <p:nvPicPr>
          <p:cNvPr id="19" name="SK-11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343275" y="5588794"/>
            <a:ext cx="2543175" cy="441722"/>
          </a:xfrm>
          <a:prstGeom prst="rect">
            <a:avLst/>
          </a:prstGeom>
        </p:spPr>
      </p:pic>
      <p:pic>
        <p:nvPicPr>
          <p:cNvPr id="20" name="SK-11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191250" y="1179165"/>
            <a:ext cx="5429250" cy="2472928"/>
          </a:xfrm>
          <a:prstGeom prst="rect">
            <a:avLst/>
          </a:prstGeom>
        </p:spPr>
      </p:pic>
      <p:pic>
        <p:nvPicPr>
          <p:cNvPr id="21" name="SK-11-img-2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5550" y="1274415"/>
            <a:ext cx="5200650" cy="319088"/>
          </a:xfrm>
          <a:prstGeom prst="rect">
            <a:avLst/>
          </a:prstGeom>
        </p:spPr>
      </p:pic>
      <p:pic>
        <p:nvPicPr>
          <p:cNvPr id="22" name="SK-11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05550" y="1322487"/>
            <a:ext cx="214313" cy="175320"/>
          </a:xfrm>
          <a:prstGeom prst="rect">
            <a:avLst/>
          </a:prstGeom>
        </p:spPr>
      </p:pic>
      <p:pic>
        <p:nvPicPr>
          <p:cNvPr id="23" name="SK-11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305550" y="1726853"/>
            <a:ext cx="1247626" cy="281880"/>
          </a:xfrm>
          <a:prstGeom prst="rect">
            <a:avLst/>
          </a:prstGeom>
        </p:spPr>
      </p:pic>
      <p:pic>
        <p:nvPicPr>
          <p:cNvPr id="24" name="SK-11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553176" y="1726853"/>
            <a:ext cx="1877616" cy="281880"/>
          </a:xfrm>
          <a:prstGeom prst="rect">
            <a:avLst/>
          </a:prstGeom>
        </p:spPr>
      </p:pic>
      <p:pic>
        <p:nvPicPr>
          <p:cNvPr id="25" name="SK-11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430792" y="1726853"/>
            <a:ext cx="2075408" cy="281880"/>
          </a:xfrm>
          <a:prstGeom prst="rect">
            <a:avLst/>
          </a:prstGeom>
        </p:spPr>
      </p:pic>
      <p:pic>
        <p:nvPicPr>
          <p:cNvPr id="26" name="SK-11-img-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305550" y="2008733"/>
            <a:ext cx="1247626" cy="281880"/>
          </a:xfrm>
          <a:prstGeom prst="rect">
            <a:avLst/>
          </a:prstGeom>
        </p:spPr>
      </p:pic>
      <p:pic>
        <p:nvPicPr>
          <p:cNvPr id="27" name="SK-11-img-26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553176" y="2008733"/>
            <a:ext cx="1877616" cy="281880"/>
          </a:xfrm>
          <a:prstGeom prst="rect">
            <a:avLst/>
          </a:prstGeom>
        </p:spPr>
      </p:pic>
      <p:pic>
        <p:nvPicPr>
          <p:cNvPr id="28" name="SK-11-img-27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430792" y="2008733"/>
            <a:ext cx="2075408" cy="281880"/>
          </a:xfrm>
          <a:prstGeom prst="rect">
            <a:avLst/>
          </a:prstGeom>
        </p:spPr>
      </p:pic>
      <p:pic>
        <p:nvPicPr>
          <p:cNvPr id="29" name="SK-11-img-28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305550" y="2290614"/>
            <a:ext cx="1247626" cy="281880"/>
          </a:xfrm>
          <a:prstGeom prst="rect">
            <a:avLst/>
          </a:prstGeom>
        </p:spPr>
      </p:pic>
      <p:pic>
        <p:nvPicPr>
          <p:cNvPr id="30" name="SK-11-img-29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553176" y="2290614"/>
            <a:ext cx="1877616" cy="281880"/>
          </a:xfrm>
          <a:prstGeom prst="rect">
            <a:avLst/>
          </a:prstGeom>
        </p:spPr>
      </p:pic>
      <p:pic>
        <p:nvPicPr>
          <p:cNvPr id="31" name="SK-11-img-30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430792" y="2290614"/>
            <a:ext cx="2075408" cy="281880"/>
          </a:xfrm>
          <a:prstGeom prst="rect">
            <a:avLst/>
          </a:prstGeom>
        </p:spPr>
      </p:pic>
      <p:pic>
        <p:nvPicPr>
          <p:cNvPr id="32" name="SK-11-img-31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305550" y="2572494"/>
            <a:ext cx="1247626" cy="302865"/>
          </a:xfrm>
          <a:prstGeom prst="rect">
            <a:avLst/>
          </a:prstGeom>
        </p:spPr>
      </p:pic>
      <p:pic>
        <p:nvPicPr>
          <p:cNvPr id="33" name="SK-11-img-32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7553176" y="2572494"/>
            <a:ext cx="1877616" cy="302865"/>
          </a:xfrm>
          <a:prstGeom prst="rect">
            <a:avLst/>
          </a:prstGeom>
        </p:spPr>
      </p:pic>
      <p:pic>
        <p:nvPicPr>
          <p:cNvPr id="34" name="SK-11-img-33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9430792" y="2572494"/>
            <a:ext cx="2075408" cy="302865"/>
          </a:xfrm>
          <a:prstGeom prst="rect">
            <a:avLst/>
          </a:prstGeom>
        </p:spPr>
      </p:pic>
      <p:pic>
        <p:nvPicPr>
          <p:cNvPr id="35" name="SK-11-img-34" descr="preencoded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6191250" y="3775918"/>
            <a:ext cx="5429250" cy="2777282"/>
          </a:xfrm>
          <a:prstGeom prst="rect">
            <a:avLst/>
          </a:prstGeom>
        </p:spPr>
      </p:pic>
      <p:pic>
        <p:nvPicPr>
          <p:cNvPr id="36" name="SK-11-img-3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05550" y="3871168"/>
            <a:ext cx="5200650" cy="319088"/>
          </a:xfrm>
          <a:prstGeom prst="rect">
            <a:avLst/>
          </a:prstGeom>
        </p:spPr>
      </p:pic>
      <p:pic>
        <p:nvPicPr>
          <p:cNvPr id="37" name="SK-11-img-36" descr="preencoded.png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6305550" y="3919240"/>
            <a:ext cx="214313" cy="175320"/>
          </a:xfrm>
          <a:prstGeom prst="rect">
            <a:avLst/>
          </a:prstGeom>
        </p:spPr>
      </p:pic>
      <p:pic>
        <p:nvPicPr>
          <p:cNvPr id="38" name="SK-11-img-37" descr="preencoded.png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6305550" y="5285631"/>
            <a:ext cx="5200650" cy="1000125"/>
          </a:xfrm>
          <a:prstGeom prst="rect">
            <a:avLst/>
          </a:prstGeom>
        </p:spPr>
      </p:pic>
      <p:sp>
        <p:nvSpPr>
          <p:cNvPr id="39" name="SK-11-text-38"/>
          <p:cNvSpPr/>
          <p:nvPr/>
        </p:nvSpPr>
        <p:spPr>
          <a:xfrm>
            <a:off x="762000" y="304800"/>
            <a:ext cx="11430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Other Common Clinical Findings</a:t>
            </a:r>
            <a:endParaRPr lang="en-US" sz="2550" dirty="0"/>
          </a:p>
        </p:txBody>
      </p:sp>
      <p:sp>
        <p:nvSpPr>
          <p:cNvPr id="40" name="SK-11-text-39"/>
          <p:cNvSpPr/>
          <p:nvPr/>
        </p:nvSpPr>
        <p:spPr>
          <a:xfrm>
            <a:off x="762000" y="769590"/>
            <a:ext cx="10934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60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NIPE STANDARDS UPDATE 2025</a:t>
            </a:r>
            <a:endParaRPr lang="en-US" sz="1200" dirty="0"/>
          </a:p>
        </p:txBody>
      </p:sp>
      <p:sp>
        <p:nvSpPr>
          <p:cNvPr id="41" name="SK-11-text-40"/>
          <p:cNvSpPr/>
          <p:nvPr/>
        </p:nvSpPr>
        <p:spPr>
          <a:xfrm>
            <a:off x="995363" y="1274415"/>
            <a:ext cx="7908607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1A1A1A"/>
                </a:solidFill>
              </a:rPr>
              <a:t>Haemangiomas (Strawberry Birthmarks)</a:t>
            </a:r>
            <a:endParaRPr lang="en-US" sz="1425" dirty="0"/>
          </a:p>
        </p:txBody>
      </p:sp>
      <p:sp>
        <p:nvSpPr>
          <p:cNvPr id="42" name="SK-11-text-41"/>
          <p:cNvSpPr/>
          <p:nvPr/>
        </p:nvSpPr>
        <p:spPr>
          <a:xfrm>
            <a:off x="857250" y="1669703"/>
            <a:ext cx="11334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Natural History: Grow from 2-3 weeks, peak at 6 months, regress by age 6.</a:t>
            </a:r>
            <a:endParaRPr lang="en-US" sz="1125" dirty="0"/>
          </a:p>
        </p:txBody>
      </p:sp>
      <p:sp>
        <p:nvSpPr>
          <p:cNvPr id="43" name="SK-11-text-42"/>
          <p:cNvSpPr/>
          <p:nvPr/>
        </p:nvSpPr>
        <p:spPr>
          <a:xfrm>
            <a:off x="857250" y="1917353"/>
            <a:ext cx="1068725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Usually benign; reassure parents regarding typical growth phase.</a:t>
            </a:r>
            <a:endParaRPr lang="en-US" sz="1125" dirty="0"/>
          </a:p>
        </p:txBody>
      </p:sp>
      <p:sp>
        <p:nvSpPr>
          <p:cNvPr id="44" name="SK-11-text-43"/>
          <p:cNvSpPr/>
          <p:nvPr/>
        </p:nvSpPr>
        <p:spPr>
          <a:xfrm>
            <a:off x="864394" y="2165003"/>
            <a:ext cx="52006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D5281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REFER IF:</a:t>
            </a:r>
            <a:endParaRPr lang="en-US" sz="1125" dirty="0"/>
          </a:p>
        </p:txBody>
      </p:sp>
      <p:sp>
        <p:nvSpPr>
          <p:cNvPr id="45" name="SK-11-text-44"/>
          <p:cNvSpPr/>
          <p:nvPr/>
        </p:nvSpPr>
        <p:spPr>
          <a:xfrm>
            <a:off x="857250" y="2393603"/>
            <a:ext cx="3211759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Overlying spinal cord</a:t>
            </a:r>
            <a:endParaRPr lang="en-US" sz="1050" dirty="0"/>
          </a:p>
        </p:txBody>
      </p:sp>
      <p:sp>
        <p:nvSpPr>
          <p:cNvPr id="46" name="SK-11-text-45"/>
          <p:cNvSpPr/>
          <p:nvPr/>
        </p:nvSpPr>
        <p:spPr>
          <a:xfrm>
            <a:off x="3495675" y="2393603"/>
            <a:ext cx="3659696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Eyelids/Lips/Periorbital</a:t>
            </a:r>
            <a:endParaRPr lang="en-US" sz="1050" dirty="0"/>
          </a:p>
        </p:txBody>
      </p:sp>
      <p:sp>
        <p:nvSpPr>
          <p:cNvPr id="47" name="SK-11-text-46"/>
          <p:cNvSpPr/>
          <p:nvPr/>
        </p:nvSpPr>
        <p:spPr>
          <a:xfrm>
            <a:off x="857250" y="2685008"/>
            <a:ext cx="3012676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&gt;5 lesions (PHACES)</a:t>
            </a:r>
            <a:endParaRPr lang="en-US" sz="1050" dirty="0"/>
          </a:p>
        </p:txBody>
      </p:sp>
      <p:sp>
        <p:nvSpPr>
          <p:cNvPr id="48" name="SK-11-text-47"/>
          <p:cNvSpPr/>
          <p:nvPr/>
        </p:nvSpPr>
        <p:spPr>
          <a:xfrm>
            <a:off x="3495675" y="2685008"/>
            <a:ext cx="3510384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Large/Rapidly expanding</a:t>
            </a:r>
            <a:endParaRPr lang="en-US" sz="1050" dirty="0"/>
          </a:p>
        </p:txBody>
      </p:sp>
      <p:sp>
        <p:nvSpPr>
          <p:cNvPr id="49" name="SK-11-text-48"/>
          <p:cNvSpPr/>
          <p:nvPr/>
        </p:nvSpPr>
        <p:spPr>
          <a:xfrm>
            <a:off x="995363" y="4936331"/>
            <a:ext cx="4651058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1A1A1A"/>
                </a:solidFill>
              </a:rPr>
              <a:t>Fontanelle Assessment</a:t>
            </a:r>
            <a:endParaRPr lang="en-US" sz="1425" dirty="0"/>
          </a:p>
        </p:txBody>
      </p:sp>
      <p:sp>
        <p:nvSpPr>
          <p:cNvPr id="50" name="SK-11-text-49"/>
          <p:cNvSpPr/>
          <p:nvPr/>
        </p:nvSpPr>
        <p:spPr>
          <a:xfrm>
            <a:off x="857250" y="5331619"/>
            <a:ext cx="8752952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Anterior fontanelle patent until approx. 18 months.</a:t>
            </a:r>
            <a:endParaRPr lang="en-US" sz="1125" dirty="0"/>
          </a:p>
        </p:txBody>
      </p:sp>
      <p:sp>
        <p:nvSpPr>
          <p:cNvPr id="51" name="SK-11-text-50"/>
          <p:cNvSpPr/>
          <p:nvPr/>
        </p:nvSpPr>
        <p:spPr>
          <a:xfrm>
            <a:off x="742950" y="5636419"/>
            <a:ext cx="2505075" cy="1732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D5281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Bulging</a:t>
            </a:r>
            <a:endParaRPr lang="en-US" sz="975" dirty="0"/>
          </a:p>
        </p:txBody>
      </p:sp>
      <p:sp>
        <p:nvSpPr>
          <p:cNvPr id="52" name="SK-11-text-51"/>
          <p:cNvSpPr/>
          <p:nvPr/>
        </p:nvSpPr>
        <p:spPr>
          <a:xfrm>
            <a:off x="742950" y="5809655"/>
            <a:ext cx="5574030" cy="1732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Raised ICP (Meningitis/Hydrocephalus)</a:t>
            </a:r>
            <a:endParaRPr lang="en-US" sz="975" dirty="0"/>
          </a:p>
        </p:txBody>
      </p:sp>
      <p:sp>
        <p:nvSpPr>
          <p:cNvPr id="53" name="SK-11-text-52"/>
          <p:cNvSpPr/>
          <p:nvPr/>
        </p:nvSpPr>
        <p:spPr>
          <a:xfrm>
            <a:off x="3400425" y="5636419"/>
            <a:ext cx="2505075" cy="1732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E89B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Sunken</a:t>
            </a:r>
            <a:endParaRPr lang="en-US" sz="975" dirty="0"/>
          </a:p>
        </p:txBody>
      </p:sp>
      <p:sp>
        <p:nvSpPr>
          <p:cNvPr id="54" name="SK-11-text-53"/>
          <p:cNvSpPr/>
          <p:nvPr/>
        </p:nvSpPr>
        <p:spPr>
          <a:xfrm>
            <a:off x="3400425" y="5809655"/>
            <a:ext cx="3493770" cy="1732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Significant Dehydration</a:t>
            </a:r>
            <a:endParaRPr lang="en-US" sz="975" dirty="0"/>
          </a:p>
        </p:txBody>
      </p:sp>
      <p:sp>
        <p:nvSpPr>
          <p:cNvPr id="55" name="SK-11-text-54"/>
          <p:cNvSpPr/>
          <p:nvPr/>
        </p:nvSpPr>
        <p:spPr>
          <a:xfrm>
            <a:off x="857250" y="6087666"/>
            <a:ext cx="978207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Impalpable:</a:t>
            </a: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Refer urgently (Microcephaly/Craniosynostosis).</a:t>
            </a:r>
            <a:endParaRPr lang="en-US" sz="1125" dirty="0"/>
          </a:p>
        </p:txBody>
      </p:sp>
      <p:sp>
        <p:nvSpPr>
          <p:cNvPr id="56" name="SK-11-text-55"/>
          <p:cNvSpPr/>
          <p:nvPr/>
        </p:nvSpPr>
        <p:spPr>
          <a:xfrm>
            <a:off x="6615113" y="1274415"/>
            <a:ext cx="5576888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1A1A1A"/>
                </a:solidFill>
              </a:rPr>
              <a:t>Talipes vs. Congenital Club Foot</a:t>
            </a:r>
            <a:endParaRPr lang="en-US" sz="1425" dirty="0"/>
          </a:p>
        </p:txBody>
      </p:sp>
      <p:sp>
        <p:nvSpPr>
          <p:cNvPr id="57" name="SK-11-text-56"/>
          <p:cNvSpPr/>
          <p:nvPr/>
        </p:nvSpPr>
        <p:spPr>
          <a:xfrm>
            <a:off x="6362700" y="1726853"/>
            <a:ext cx="1209526" cy="2818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Feature</a:t>
            </a:r>
            <a:endParaRPr lang="en-US" sz="1050" dirty="0"/>
          </a:p>
        </p:txBody>
      </p:sp>
      <p:sp>
        <p:nvSpPr>
          <p:cNvPr id="58" name="SK-11-text-57"/>
          <p:cNvSpPr/>
          <p:nvPr/>
        </p:nvSpPr>
        <p:spPr>
          <a:xfrm>
            <a:off x="7610326" y="1726853"/>
            <a:ext cx="2781218" cy="2818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Positional Talipes</a:t>
            </a:r>
            <a:endParaRPr lang="en-US" sz="1050" dirty="0"/>
          </a:p>
        </p:txBody>
      </p:sp>
      <p:sp>
        <p:nvSpPr>
          <p:cNvPr id="59" name="SK-11-text-58"/>
          <p:cNvSpPr/>
          <p:nvPr/>
        </p:nvSpPr>
        <p:spPr>
          <a:xfrm>
            <a:off x="9487942" y="1726853"/>
            <a:ext cx="2704058" cy="2818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Congenital Club Foot</a:t>
            </a:r>
            <a:endParaRPr lang="en-US" sz="1050" dirty="0"/>
          </a:p>
        </p:txBody>
      </p:sp>
      <p:sp>
        <p:nvSpPr>
          <p:cNvPr id="60" name="SK-11-text-59"/>
          <p:cNvSpPr/>
          <p:nvPr/>
        </p:nvSpPr>
        <p:spPr>
          <a:xfrm>
            <a:off x="6362700" y="2008733"/>
            <a:ext cx="1675159" cy="2818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Flexibility</a:t>
            </a:r>
            <a:endParaRPr lang="en-US" sz="1050" dirty="0"/>
          </a:p>
        </p:txBody>
      </p:sp>
      <p:sp>
        <p:nvSpPr>
          <p:cNvPr id="61" name="SK-11-text-60"/>
          <p:cNvSpPr/>
          <p:nvPr/>
        </p:nvSpPr>
        <p:spPr>
          <a:xfrm>
            <a:off x="7610326" y="2008733"/>
            <a:ext cx="3232054" cy="2818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Passively correctable</a:t>
            </a:r>
            <a:endParaRPr lang="en-US" sz="1050" dirty="0"/>
          </a:p>
        </p:txBody>
      </p:sp>
      <p:sp>
        <p:nvSpPr>
          <p:cNvPr id="62" name="SK-11-text-61"/>
          <p:cNvSpPr/>
          <p:nvPr/>
        </p:nvSpPr>
        <p:spPr>
          <a:xfrm>
            <a:off x="9487942" y="2008733"/>
            <a:ext cx="2704058" cy="2818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Rigid / Non-correctable</a:t>
            </a:r>
            <a:endParaRPr lang="en-US" sz="1050" dirty="0"/>
          </a:p>
        </p:txBody>
      </p:sp>
      <p:sp>
        <p:nvSpPr>
          <p:cNvPr id="63" name="SK-11-text-62"/>
          <p:cNvSpPr/>
          <p:nvPr/>
        </p:nvSpPr>
        <p:spPr>
          <a:xfrm>
            <a:off x="6362700" y="2290614"/>
            <a:ext cx="1529799" cy="2818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Management</a:t>
            </a:r>
            <a:endParaRPr lang="en-US" sz="1050" dirty="0"/>
          </a:p>
        </p:txBody>
      </p:sp>
      <p:sp>
        <p:nvSpPr>
          <p:cNvPr id="64" name="SK-11-text-63"/>
          <p:cNvSpPr/>
          <p:nvPr/>
        </p:nvSpPr>
        <p:spPr>
          <a:xfrm>
            <a:off x="7610326" y="2290614"/>
            <a:ext cx="2630939" cy="2818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Reassure / Physio</a:t>
            </a:r>
            <a:endParaRPr lang="en-US" sz="1050" dirty="0"/>
          </a:p>
        </p:txBody>
      </p:sp>
      <p:sp>
        <p:nvSpPr>
          <p:cNvPr id="65" name="SK-11-text-64"/>
          <p:cNvSpPr/>
          <p:nvPr/>
        </p:nvSpPr>
        <p:spPr>
          <a:xfrm>
            <a:off x="9487942" y="2290614"/>
            <a:ext cx="2704058" cy="2818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Urgent Ortho Referral</a:t>
            </a:r>
            <a:endParaRPr lang="en-US" sz="1050" dirty="0"/>
          </a:p>
        </p:txBody>
      </p:sp>
      <p:sp>
        <p:nvSpPr>
          <p:cNvPr id="66" name="SK-11-text-65"/>
          <p:cNvSpPr/>
          <p:nvPr/>
        </p:nvSpPr>
        <p:spPr>
          <a:xfrm>
            <a:off x="6362700" y="2572494"/>
            <a:ext cx="1209526" cy="3028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Outcome</a:t>
            </a:r>
            <a:endParaRPr lang="en-US" sz="1050" dirty="0"/>
          </a:p>
        </p:txBody>
      </p:sp>
      <p:sp>
        <p:nvSpPr>
          <p:cNvPr id="67" name="SK-11-textBg-66"/>
          <p:cNvSpPr/>
          <p:nvPr/>
        </p:nvSpPr>
        <p:spPr>
          <a:xfrm>
            <a:off x="7610326" y="2629644"/>
            <a:ext cx="542925" cy="198090"/>
          </a:xfrm>
          <a:prstGeom prst="roundRect">
            <a:avLst>
              <a:gd name="adj" fmla="val 19234"/>
            </a:avLst>
          </a:prstGeom>
          <a:solidFill>
            <a:srgbClr val="E6F4E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8" name="SK-11-text-67"/>
          <p:cNvSpPr/>
          <p:nvPr/>
        </p:nvSpPr>
        <p:spPr>
          <a:xfrm>
            <a:off x="7667476" y="2629644"/>
            <a:ext cx="649705" cy="1980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24873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BENIGN</a:t>
            </a:r>
            <a:endParaRPr lang="en-US" sz="900" dirty="0"/>
          </a:p>
        </p:txBody>
      </p:sp>
      <p:sp>
        <p:nvSpPr>
          <p:cNvPr id="69" name="SK-11-textBg-68"/>
          <p:cNvSpPr/>
          <p:nvPr/>
        </p:nvSpPr>
        <p:spPr>
          <a:xfrm>
            <a:off x="9487942" y="2629644"/>
            <a:ext cx="533400" cy="198090"/>
          </a:xfrm>
          <a:prstGeom prst="roundRect">
            <a:avLst>
              <a:gd name="adj" fmla="val 19234"/>
            </a:avLst>
          </a:prstGeom>
          <a:solidFill>
            <a:srgbClr val="FCE8E6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0" name="SK-11-text-69"/>
          <p:cNvSpPr/>
          <p:nvPr/>
        </p:nvSpPr>
        <p:spPr>
          <a:xfrm>
            <a:off x="9545092" y="2629644"/>
            <a:ext cx="646611" cy="1980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D5281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ACTION</a:t>
            </a:r>
            <a:endParaRPr lang="en-US" sz="900" dirty="0"/>
          </a:p>
        </p:txBody>
      </p:sp>
      <p:sp>
        <p:nvSpPr>
          <p:cNvPr id="71" name="SK-11-text-70"/>
          <p:cNvSpPr/>
          <p:nvPr/>
        </p:nvSpPr>
        <p:spPr>
          <a:xfrm>
            <a:off x="6477000" y="2951559"/>
            <a:ext cx="50292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Plagiocephaly:</a:t>
            </a: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Positional flattening; manage with repositioning and physiotherapy. Reassure parents regarding cosmetic nature.</a:t>
            </a:r>
            <a:endParaRPr lang="en-US" sz="1125" dirty="0"/>
          </a:p>
        </p:txBody>
      </p:sp>
      <p:sp>
        <p:nvSpPr>
          <p:cNvPr id="72" name="SK-11-text-71"/>
          <p:cNvSpPr/>
          <p:nvPr/>
        </p:nvSpPr>
        <p:spPr>
          <a:xfrm>
            <a:off x="6615113" y="3871168"/>
            <a:ext cx="4433888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1A1A1A"/>
                </a:solidFill>
              </a:rPr>
              <a:t>Other Key Screenings</a:t>
            </a:r>
            <a:endParaRPr lang="en-US" sz="1425" dirty="0"/>
          </a:p>
        </p:txBody>
      </p:sp>
      <p:sp>
        <p:nvSpPr>
          <p:cNvPr id="73" name="SK-11-text-72"/>
          <p:cNvSpPr/>
          <p:nvPr/>
        </p:nvSpPr>
        <p:spPr>
          <a:xfrm>
            <a:off x="6305550" y="4266456"/>
            <a:ext cx="52768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Umbilical Hernia</a:t>
            </a:r>
            <a:endParaRPr lang="en-US" sz="1125" dirty="0"/>
          </a:p>
        </p:txBody>
      </p:sp>
      <p:sp>
        <p:nvSpPr>
          <p:cNvPr id="74" name="SK-11-text-73"/>
          <p:cNvSpPr/>
          <p:nvPr/>
        </p:nvSpPr>
        <p:spPr>
          <a:xfrm>
            <a:off x="6477000" y="4495056"/>
            <a:ext cx="5105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Extremely common in newborns.</a:t>
            </a:r>
            <a:endParaRPr lang="en-US" sz="1125" dirty="0"/>
          </a:p>
        </p:txBody>
      </p:sp>
      <p:sp>
        <p:nvSpPr>
          <p:cNvPr id="75" name="SK-11-text-74"/>
          <p:cNvSpPr/>
          <p:nvPr/>
        </p:nvSpPr>
        <p:spPr>
          <a:xfrm>
            <a:off x="6477000" y="4742706"/>
            <a:ext cx="5715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95% resolve spontaneously by age 3.</a:t>
            </a:r>
            <a:endParaRPr lang="en-US" sz="1125" dirty="0"/>
          </a:p>
        </p:txBody>
      </p:sp>
      <p:sp>
        <p:nvSpPr>
          <p:cNvPr id="76" name="SK-11-text-75"/>
          <p:cNvSpPr/>
          <p:nvPr/>
        </p:nvSpPr>
        <p:spPr>
          <a:xfrm>
            <a:off x="6477000" y="4990356"/>
            <a:ext cx="5715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Referral:</a:t>
            </a: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Only if very large and persisting after 3 years.</a:t>
            </a:r>
            <a:endParaRPr lang="en-US" sz="1125" dirty="0"/>
          </a:p>
        </p:txBody>
      </p:sp>
      <p:sp>
        <p:nvSpPr>
          <p:cNvPr id="77" name="SK-11-text-76"/>
          <p:cNvSpPr/>
          <p:nvPr/>
        </p:nvSpPr>
        <p:spPr>
          <a:xfrm>
            <a:off x="6305550" y="5361831"/>
            <a:ext cx="52768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Cleft Palate Detection</a:t>
            </a:r>
            <a:endParaRPr lang="en-US" sz="1125" dirty="0"/>
          </a:p>
        </p:txBody>
      </p:sp>
      <p:sp>
        <p:nvSpPr>
          <p:cNvPr id="78" name="SK-11-text-77"/>
          <p:cNvSpPr/>
          <p:nvPr/>
        </p:nvSpPr>
        <p:spPr>
          <a:xfrm>
            <a:off x="6477000" y="5590431"/>
            <a:ext cx="5715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MUST check visually and with little finger palpation.</a:t>
            </a:r>
            <a:endParaRPr lang="en-US" sz="1125" dirty="0"/>
          </a:p>
        </p:txBody>
      </p:sp>
      <p:sp>
        <p:nvSpPr>
          <p:cNvPr id="79" name="SK-11-text-78"/>
          <p:cNvSpPr/>
          <p:nvPr/>
        </p:nvSpPr>
        <p:spPr>
          <a:xfrm>
            <a:off x="6477000" y="5838081"/>
            <a:ext cx="5715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Submucous clefts may be missed on visual inspection alone.</a:t>
            </a:r>
            <a:endParaRPr lang="en-US" sz="1125" dirty="0"/>
          </a:p>
        </p:txBody>
      </p:sp>
      <p:sp>
        <p:nvSpPr>
          <p:cNvPr id="80" name="SK-11-text-79"/>
          <p:cNvSpPr/>
          <p:nvPr/>
        </p:nvSpPr>
        <p:spPr>
          <a:xfrm>
            <a:off x="6477000" y="6085731"/>
            <a:ext cx="5715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Assess feeding: nasal regurgitation or poor suction.</a:t>
            </a:r>
            <a:endParaRPr lang="en-US" sz="112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33350"/>
            <a:ext cx="11049000" cy="693390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6000" y="1828949"/>
            <a:ext cx="4591050" cy="739973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38400" y="1910358"/>
            <a:ext cx="228600" cy="161925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9450" y="1828949"/>
            <a:ext cx="4591050" cy="739973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81850" y="1910358"/>
            <a:ext cx="228600" cy="161925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86000" y="2645122"/>
            <a:ext cx="4591050" cy="739973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38400" y="2726531"/>
            <a:ext cx="228600" cy="161925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29450" y="2645122"/>
            <a:ext cx="4591050" cy="739973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81850" y="2726531"/>
            <a:ext cx="228600" cy="161925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6000" y="3461296"/>
            <a:ext cx="4591050" cy="739973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38400" y="3542705"/>
            <a:ext cx="228600" cy="161925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9450" y="3461296"/>
            <a:ext cx="4591050" cy="739973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81850" y="3542705"/>
            <a:ext cx="228600" cy="161925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6000" y="4277469"/>
            <a:ext cx="4591050" cy="739973"/>
          </a:xfrm>
          <a:prstGeom prst="rect">
            <a:avLst/>
          </a:prstGeom>
        </p:spPr>
      </p:pic>
      <p:pic>
        <p:nvPicPr>
          <p:cNvPr id="18" name="SK-12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438400" y="4358878"/>
            <a:ext cx="228600" cy="161925"/>
          </a:xfrm>
          <a:prstGeom prst="rect">
            <a:avLst/>
          </a:prstGeom>
        </p:spPr>
      </p:pic>
      <p:pic>
        <p:nvPicPr>
          <p:cNvPr id="19" name="SK-12-img-1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9450" y="4277469"/>
            <a:ext cx="4591050" cy="739973"/>
          </a:xfrm>
          <a:prstGeom prst="rect">
            <a:avLst/>
          </a:prstGeom>
        </p:spPr>
      </p:pic>
      <p:pic>
        <p:nvPicPr>
          <p:cNvPr id="20" name="SK-12-img-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181850" y="4358878"/>
            <a:ext cx="228600" cy="161925"/>
          </a:xfrm>
          <a:prstGeom prst="rect">
            <a:avLst/>
          </a:prstGeom>
        </p:spPr>
      </p:pic>
      <p:pic>
        <p:nvPicPr>
          <p:cNvPr id="21" name="SK-12-img-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86000" y="5131743"/>
            <a:ext cx="9334500" cy="666750"/>
          </a:xfrm>
          <a:prstGeom prst="rect">
            <a:avLst/>
          </a:prstGeom>
        </p:spPr>
      </p:pic>
      <p:pic>
        <p:nvPicPr>
          <p:cNvPr id="22" name="SK-12-img-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438400" y="5314504"/>
            <a:ext cx="369094" cy="301079"/>
          </a:xfrm>
          <a:prstGeom prst="rect">
            <a:avLst/>
          </a:prstGeom>
        </p:spPr>
      </p:pic>
      <p:sp>
        <p:nvSpPr>
          <p:cNvPr id="23" name="SK-12-text-22"/>
          <p:cNvSpPr/>
          <p:nvPr/>
        </p:nvSpPr>
        <p:spPr>
          <a:xfrm>
            <a:off x="762000" y="133350"/>
            <a:ext cx="11430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Clinical Red Flags and Urgent Referrals</a:t>
            </a:r>
            <a:endParaRPr lang="en-US" sz="2550" dirty="0"/>
          </a:p>
        </p:txBody>
      </p:sp>
      <p:sp>
        <p:nvSpPr>
          <p:cNvPr id="24" name="SK-12-text-23"/>
          <p:cNvSpPr/>
          <p:nvPr/>
        </p:nvSpPr>
        <p:spPr>
          <a:xfrm>
            <a:off x="762000" y="598140"/>
            <a:ext cx="10934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60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NIPE STANDARDS UPDATE 2025</a:t>
            </a:r>
            <a:endParaRPr lang="en-US" sz="1200" dirty="0"/>
          </a:p>
        </p:txBody>
      </p:sp>
      <p:sp>
        <p:nvSpPr>
          <p:cNvPr id="25" name="SK-12-text-24"/>
          <p:cNvSpPr/>
          <p:nvPr/>
        </p:nvSpPr>
        <p:spPr>
          <a:xfrm rot="10800000">
            <a:off x="657225" y="984796"/>
            <a:ext cx="1028700" cy="5657850"/>
          </a:xfrm>
          <a:prstGeom prst="rect">
            <a:avLst/>
          </a:prstGeom>
          <a:noFill/>
          <a:ln/>
        </p:spPr>
        <p:txBody>
          <a:bodyPr vert="vert" wrap="square" lIns="0" tIns="0" rIns="0" bIns="0" rtlCol="0" anchor="ctr"/>
          <a:lstStyle/>
          <a:p>
            <a:pPr marL="0" indent="0">
              <a:lnSpc>
                <a:spcPts val="8100"/>
              </a:lnSpc>
              <a:buNone/>
            </a:pPr>
            <a:r>
              <a:rPr lang="en-US" sz="8100" b="1" kern="0" spc="-120" dirty="0">
                <a:solidFill>
                  <a:srgbClr val="D5281B">
                    <a:alpha val="90000"/>
                  </a:srgbClr>
                </a:solidFill>
              </a:rPr>
              <a:t>RED FLAGS</a:t>
            </a:r>
            <a:endParaRPr lang="en-US" sz="8100" dirty="0"/>
          </a:p>
        </p:txBody>
      </p:sp>
      <p:sp>
        <p:nvSpPr>
          <p:cNvPr id="26" name="SK-12-text-25"/>
          <p:cNvSpPr/>
          <p:nvPr/>
        </p:nvSpPr>
        <p:spPr>
          <a:xfrm>
            <a:off x="2781300" y="1886099"/>
            <a:ext cx="5715952" cy="21044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58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Absent or Abnormal Red Reflex</a:t>
            </a:r>
            <a:endParaRPr lang="en-US" sz="1275" dirty="0"/>
          </a:p>
        </p:txBody>
      </p:sp>
      <p:sp>
        <p:nvSpPr>
          <p:cNvPr id="27" name="SK-12-text-26"/>
          <p:cNvSpPr/>
          <p:nvPr/>
        </p:nvSpPr>
        <p:spPr>
          <a:xfrm>
            <a:off x="2781300" y="2134642"/>
            <a:ext cx="471678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Urgent Ophthalmology Referral</a:t>
            </a:r>
            <a:endParaRPr lang="en-US" sz="1050" dirty="0"/>
          </a:p>
        </p:txBody>
      </p:sp>
      <p:sp>
        <p:nvSpPr>
          <p:cNvPr id="28" name="SK-12-text-27"/>
          <p:cNvSpPr/>
          <p:nvPr/>
        </p:nvSpPr>
        <p:spPr>
          <a:xfrm>
            <a:off x="2781300" y="2340322"/>
            <a:ext cx="45110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i="1" dirty="0">
                <a:solidFill>
                  <a:srgbClr val="76767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Must be seen by 11 weeks of age</a:t>
            </a:r>
            <a:endParaRPr lang="en-US" sz="900" dirty="0"/>
          </a:p>
        </p:txBody>
      </p:sp>
      <p:sp>
        <p:nvSpPr>
          <p:cNvPr id="29" name="SK-12-text-28"/>
          <p:cNvSpPr/>
          <p:nvPr/>
        </p:nvSpPr>
        <p:spPr>
          <a:xfrm>
            <a:off x="7524750" y="1886099"/>
            <a:ext cx="4667250" cy="21044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58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Jaundice in first 24 hours</a:t>
            </a:r>
            <a:endParaRPr lang="en-US" sz="1275" dirty="0"/>
          </a:p>
        </p:txBody>
      </p:sp>
      <p:sp>
        <p:nvSpPr>
          <p:cNvPr id="30" name="SK-12-text-29"/>
          <p:cNvSpPr/>
          <p:nvPr/>
        </p:nvSpPr>
        <p:spPr>
          <a:xfrm>
            <a:off x="7524750" y="2134642"/>
            <a:ext cx="455676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Urgent Paediatric Assessment</a:t>
            </a:r>
            <a:endParaRPr lang="en-US" sz="1050" dirty="0"/>
          </a:p>
        </p:txBody>
      </p:sp>
      <p:sp>
        <p:nvSpPr>
          <p:cNvPr id="31" name="SK-12-text-30"/>
          <p:cNvSpPr/>
          <p:nvPr/>
        </p:nvSpPr>
        <p:spPr>
          <a:xfrm>
            <a:off x="7524750" y="2340322"/>
            <a:ext cx="46672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i="1" dirty="0">
                <a:solidFill>
                  <a:srgbClr val="76767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Always pathological; urgent bloods/SBR</a:t>
            </a:r>
            <a:endParaRPr lang="en-US" sz="900" dirty="0"/>
          </a:p>
        </p:txBody>
      </p:sp>
      <p:sp>
        <p:nvSpPr>
          <p:cNvPr id="32" name="SK-12-text-31"/>
          <p:cNvSpPr/>
          <p:nvPr/>
        </p:nvSpPr>
        <p:spPr>
          <a:xfrm>
            <a:off x="2781300" y="2702272"/>
            <a:ext cx="5715952" cy="21044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58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Weak or Absent Femoral Pulses</a:t>
            </a:r>
            <a:endParaRPr lang="en-US" sz="1275" dirty="0"/>
          </a:p>
        </p:txBody>
      </p:sp>
      <p:sp>
        <p:nvSpPr>
          <p:cNvPr id="33" name="SK-12-text-32"/>
          <p:cNvSpPr/>
          <p:nvPr/>
        </p:nvSpPr>
        <p:spPr>
          <a:xfrm>
            <a:off x="2781300" y="2950815"/>
            <a:ext cx="455676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Same-Day Paediatric Referral</a:t>
            </a:r>
            <a:endParaRPr lang="en-US" sz="1050" dirty="0"/>
          </a:p>
        </p:txBody>
      </p:sp>
      <p:sp>
        <p:nvSpPr>
          <p:cNvPr id="34" name="SK-12-text-33"/>
          <p:cNvSpPr/>
          <p:nvPr/>
        </p:nvSpPr>
        <p:spPr>
          <a:xfrm>
            <a:off x="2781300" y="3156496"/>
            <a:ext cx="47396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i="1" dirty="0">
                <a:solidFill>
                  <a:srgbClr val="76767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Screening for Coarctation of Aorta</a:t>
            </a:r>
            <a:endParaRPr lang="en-US" sz="900" dirty="0"/>
          </a:p>
        </p:txBody>
      </p:sp>
      <p:sp>
        <p:nvSpPr>
          <p:cNvPr id="35" name="SK-12-text-34"/>
          <p:cNvSpPr/>
          <p:nvPr/>
        </p:nvSpPr>
        <p:spPr>
          <a:xfrm>
            <a:off x="7524750" y="2702272"/>
            <a:ext cx="4667250" cy="21044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58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Conjugated Hyperbilirubinaemia</a:t>
            </a:r>
            <a:endParaRPr lang="en-US" sz="1275" dirty="0"/>
          </a:p>
        </p:txBody>
      </p:sp>
      <p:sp>
        <p:nvSpPr>
          <p:cNvPr id="36" name="SK-12-text-35"/>
          <p:cNvSpPr/>
          <p:nvPr/>
        </p:nvSpPr>
        <p:spPr>
          <a:xfrm>
            <a:off x="7524750" y="2950815"/>
            <a:ext cx="423672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Urgent Specialist Referral</a:t>
            </a:r>
            <a:endParaRPr lang="en-US" sz="1050" dirty="0"/>
          </a:p>
        </p:txBody>
      </p:sp>
      <p:sp>
        <p:nvSpPr>
          <p:cNvPr id="37" name="SK-12-text-36"/>
          <p:cNvSpPr/>
          <p:nvPr/>
        </p:nvSpPr>
        <p:spPr>
          <a:xfrm>
            <a:off x="7524750" y="3156496"/>
            <a:ext cx="46672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i="1" dirty="0">
                <a:solidFill>
                  <a:srgbClr val="76767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Dark urine, pale stools = Biliary Atresia</a:t>
            </a:r>
            <a:endParaRPr lang="en-US" sz="900" dirty="0"/>
          </a:p>
        </p:txBody>
      </p:sp>
      <p:sp>
        <p:nvSpPr>
          <p:cNvPr id="38" name="SK-12-text-37"/>
          <p:cNvSpPr/>
          <p:nvPr/>
        </p:nvSpPr>
        <p:spPr>
          <a:xfrm>
            <a:off x="2781300" y="3518446"/>
            <a:ext cx="5521642" cy="21044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58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Bilateral Undescended Testes</a:t>
            </a:r>
            <a:endParaRPr lang="en-US" sz="1275" dirty="0"/>
          </a:p>
        </p:txBody>
      </p:sp>
      <p:sp>
        <p:nvSpPr>
          <p:cNvPr id="39" name="SK-12-text-38"/>
          <p:cNvSpPr/>
          <p:nvPr/>
        </p:nvSpPr>
        <p:spPr>
          <a:xfrm>
            <a:off x="2781300" y="3766989"/>
            <a:ext cx="525018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Urgent Referral within 24 Hours</a:t>
            </a:r>
            <a:endParaRPr lang="en-US" sz="1050" dirty="0"/>
          </a:p>
        </p:txBody>
      </p:sp>
      <p:sp>
        <p:nvSpPr>
          <p:cNvPr id="40" name="SK-12-text-39"/>
          <p:cNvSpPr/>
          <p:nvPr/>
        </p:nvSpPr>
        <p:spPr>
          <a:xfrm>
            <a:off x="2781300" y="3972669"/>
            <a:ext cx="54254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i="1" dirty="0">
                <a:solidFill>
                  <a:srgbClr val="76767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Exclude Intersex/DSD (at newborn check)</a:t>
            </a:r>
            <a:endParaRPr lang="en-US" sz="900" dirty="0"/>
          </a:p>
        </p:txBody>
      </p:sp>
      <p:sp>
        <p:nvSpPr>
          <p:cNvPr id="41" name="SK-12-text-40"/>
          <p:cNvSpPr/>
          <p:nvPr/>
        </p:nvSpPr>
        <p:spPr>
          <a:xfrm>
            <a:off x="7524750" y="3518446"/>
            <a:ext cx="4667250" cy="21044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58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Positive Barlow or Ortolani Test</a:t>
            </a:r>
            <a:endParaRPr lang="en-US" sz="1275" dirty="0"/>
          </a:p>
        </p:txBody>
      </p:sp>
      <p:sp>
        <p:nvSpPr>
          <p:cNvPr id="42" name="SK-12-text-41"/>
          <p:cNvSpPr/>
          <p:nvPr/>
        </p:nvSpPr>
        <p:spPr>
          <a:xfrm>
            <a:off x="7524750" y="3766989"/>
            <a:ext cx="466725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Urgent Paediatric Orthopaedics</a:t>
            </a:r>
            <a:endParaRPr lang="en-US" sz="1050" dirty="0"/>
          </a:p>
        </p:txBody>
      </p:sp>
      <p:sp>
        <p:nvSpPr>
          <p:cNvPr id="43" name="SK-12-text-42"/>
          <p:cNvSpPr/>
          <p:nvPr/>
        </p:nvSpPr>
        <p:spPr>
          <a:xfrm>
            <a:off x="7524750" y="3972669"/>
            <a:ext cx="46482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i="1" dirty="0">
                <a:solidFill>
                  <a:srgbClr val="76767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Seen within 10 weeks; urgent USS</a:t>
            </a:r>
            <a:endParaRPr lang="en-US" sz="900" dirty="0"/>
          </a:p>
        </p:txBody>
      </p:sp>
      <p:sp>
        <p:nvSpPr>
          <p:cNvPr id="44" name="SK-12-text-43"/>
          <p:cNvSpPr/>
          <p:nvPr/>
        </p:nvSpPr>
        <p:spPr>
          <a:xfrm>
            <a:off x="2781300" y="4334619"/>
            <a:ext cx="3578542" cy="21044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58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Bulging Fontanelle</a:t>
            </a:r>
            <a:endParaRPr lang="en-US" sz="1275" dirty="0"/>
          </a:p>
        </p:txBody>
      </p:sp>
      <p:sp>
        <p:nvSpPr>
          <p:cNvPr id="45" name="SK-12-text-44"/>
          <p:cNvSpPr/>
          <p:nvPr/>
        </p:nvSpPr>
        <p:spPr>
          <a:xfrm>
            <a:off x="2781300" y="4583162"/>
            <a:ext cx="407670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Immediate Clinical Review</a:t>
            </a:r>
            <a:endParaRPr lang="en-US" sz="1050" dirty="0"/>
          </a:p>
        </p:txBody>
      </p:sp>
      <p:sp>
        <p:nvSpPr>
          <p:cNvPr id="46" name="SK-12-text-45"/>
          <p:cNvSpPr/>
          <p:nvPr/>
        </p:nvSpPr>
        <p:spPr>
          <a:xfrm>
            <a:off x="2781300" y="4788843"/>
            <a:ext cx="62484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i="1" dirty="0">
                <a:solidFill>
                  <a:srgbClr val="76767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Sign of raised ICP (Meningitis/Hydrocephalus)</a:t>
            </a:r>
            <a:endParaRPr lang="en-US" sz="900" dirty="0"/>
          </a:p>
        </p:txBody>
      </p:sp>
      <p:sp>
        <p:nvSpPr>
          <p:cNvPr id="47" name="SK-12-text-46"/>
          <p:cNvSpPr/>
          <p:nvPr/>
        </p:nvSpPr>
        <p:spPr>
          <a:xfrm>
            <a:off x="7524750" y="4334619"/>
            <a:ext cx="4667250" cy="21044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58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Edinburgh PND (EPDS) Score ≥ 13</a:t>
            </a:r>
            <a:endParaRPr lang="en-US" sz="1275" dirty="0"/>
          </a:p>
        </p:txBody>
      </p:sp>
      <p:sp>
        <p:nvSpPr>
          <p:cNvPr id="48" name="SK-12-text-47"/>
          <p:cNvSpPr/>
          <p:nvPr/>
        </p:nvSpPr>
        <p:spPr>
          <a:xfrm>
            <a:off x="7524750" y="4583162"/>
            <a:ext cx="466725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Action Required (Mental Health)</a:t>
            </a:r>
            <a:endParaRPr lang="en-US" sz="1050" dirty="0"/>
          </a:p>
        </p:txBody>
      </p:sp>
      <p:sp>
        <p:nvSpPr>
          <p:cNvPr id="49" name="SK-12-text-48"/>
          <p:cNvSpPr/>
          <p:nvPr/>
        </p:nvSpPr>
        <p:spPr>
          <a:xfrm>
            <a:off x="7524750" y="4788843"/>
            <a:ext cx="46672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i="1" dirty="0">
                <a:solidFill>
                  <a:srgbClr val="76767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Immediate assessment of maternal wellbeing</a:t>
            </a:r>
            <a:endParaRPr lang="en-US" sz="900" dirty="0"/>
          </a:p>
        </p:txBody>
      </p:sp>
      <p:sp>
        <p:nvSpPr>
          <p:cNvPr id="50" name="SK-12-text-49"/>
          <p:cNvSpPr/>
          <p:nvPr/>
        </p:nvSpPr>
        <p:spPr>
          <a:xfrm>
            <a:off x="2997994" y="5207943"/>
            <a:ext cx="51244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5281B"/>
                </a:solidFill>
              </a:rPr>
              <a:t>EMERGENCY (CALL 999)</a:t>
            </a:r>
            <a:endParaRPr lang="en-US" sz="1500" dirty="0"/>
          </a:p>
        </p:txBody>
      </p:sp>
      <p:sp>
        <p:nvSpPr>
          <p:cNvPr id="51" name="SK-12-text-50"/>
          <p:cNvSpPr/>
          <p:nvPr/>
        </p:nvSpPr>
        <p:spPr>
          <a:xfrm>
            <a:off x="2997994" y="5493693"/>
            <a:ext cx="9194006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Central Cyanosis, Respiratory Distress, or Apnoeas &gt;20s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04800"/>
            <a:ext cx="11049000" cy="693390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1600" y="1179165"/>
            <a:ext cx="10248900" cy="1247775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71600" y="1241078"/>
            <a:ext cx="238125" cy="190500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1600" y="2579340"/>
            <a:ext cx="10248900" cy="1252538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71600" y="2641253"/>
            <a:ext cx="238125" cy="190500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71600" y="3984278"/>
            <a:ext cx="10248900" cy="1243013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71600" y="4046190"/>
            <a:ext cx="238125" cy="190500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71600" y="5441603"/>
            <a:ext cx="238125" cy="190500"/>
          </a:xfrm>
          <a:prstGeom prst="rect">
            <a:avLst/>
          </a:prstGeom>
        </p:spPr>
      </p:pic>
      <p:sp>
        <p:nvSpPr>
          <p:cNvPr id="12" name="SK-13-text-11"/>
          <p:cNvSpPr/>
          <p:nvPr/>
        </p:nvSpPr>
        <p:spPr>
          <a:xfrm>
            <a:off x="762000" y="304800"/>
            <a:ext cx="1102042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AKT Pearls for GP Trainees</a:t>
            </a:r>
            <a:endParaRPr lang="en-US" sz="2550" dirty="0"/>
          </a:p>
        </p:txBody>
      </p:sp>
      <p:sp>
        <p:nvSpPr>
          <p:cNvPr id="13" name="SK-13-text-12"/>
          <p:cNvSpPr/>
          <p:nvPr/>
        </p:nvSpPr>
        <p:spPr>
          <a:xfrm>
            <a:off x="762000" y="769590"/>
            <a:ext cx="10934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60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NIPE STANDARDS UPDATE 2025</a:t>
            </a:r>
            <a:endParaRPr lang="en-US" sz="1200" dirty="0"/>
          </a:p>
        </p:txBody>
      </p:sp>
      <p:sp>
        <p:nvSpPr>
          <p:cNvPr id="14" name="SK-13-text-13"/>
          <p:cNvSpPr/>
          <p:nvPr/>
        </p:nvSpPr>
        <p:spPr>
          <a:xfrm>
            <a:off x="728663" y="1217265"/>
            <a:ext cx="1143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F58220"/>
                </a:solidFill>
              </a:rPr>
              <a:t>1</a:t>
            </a:r>
            <a:endParaRPr lang="en-US" sz="3600" dirty="0"/>
          </a:p>
        </p:txBody>
      </p:sp>
      <p:sp>
        <p:nvSpPr>
          <p:cNvPr id="15" name="SK-13-text-14"/>
          <p:cNvSpPr/>
          <p:nvPr/>
        </p:nvSpPr>
        <p:spPr>
          <a:xfrm>
            <a:off x="1724025" y="1179165"/>
            <a:ext cx="588835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1A1A"/>
                </a:solidFill>
              </a:rPr>
              <a:t>NIPE Framework &amp; Timing</a:t>
            </a:r>
            <a:endParaRPr lang="en-US" sz="1650" dirty="0"/>
          </a:p>
        </p:txBody>
      </p:sp>
      <p:sp>
        <p:nvSpPr>
          <p:cNvPr id="16" name="SK-13-text-15"/>
          <p:cNvSpPr/>
          <p:nvPr/>
        </p:nvSpPr>
        <p:spPr>
          <a:xfrm>
            <a:off x="1676400" y="1541115"/>
            <a:ext cx="105156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Four core screening targets: </a:t>
            </a:r>
            <a:r>
              <a:rPr lang="en-US" sz="1275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Eyes, Heart, Hips, and Testes</a:t>
            </a: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275" dirty="0"/>
          </a:p>
        </p:txBody>
      </p:sp>
      <p:sp>
        <p:nvSpPr>
          <p:cNvPr id="17" name="SK-13-text-16"/>
          <p:cNvSpPr/>
          <p:nvPr/>
        </p:nvSpPr>
        <p:spPr>
          <a:xfrm>
            <a:off x="1676400" y="1812578"/>
            <a:ext cx="9944100" cy="4905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Screening occurs in two stages: </a:t>
            </a:r>
            <a:r>
              <a:rPr lang="en-US" sz="1275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Newborn</a:t>
            </a: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(within 72 hours of birth, hospital) and </a:t>
            </a:r>
            <a:r>
              <a:rPr lang="en-US" sz="1275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Infant</a:t>
            </a: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(6-8 week GP check). Failure to find red reflex requires Ophthalmology review by </a:t>
            </a:r>
            <a:r>
              <a:rPr lang="en-US" sz="105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11 weeks</a:t>
            </a: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275" dirty="0"/>
          </a:p>
        </p:txBody>
      </p:sp>
      <p:sp>
        <p:nvSpPr>
          <p:cNvPr id="18" name="SK-13-text-17"/>
          <p:cNvSpPr/>
          <p:nvPr/>
        </p:nvSpPr>
        <p:spPr>
          <a:xfrm>
            <a:off x="728663" y="2617440"/>
            <a:ext cx="1143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F58220"/>
                </a:solidFill>
              </a:rPr>
              <a:t>2</a:t>
            </a:r>
            <a:endParaRPr lang="en-US" sz="3600" dirty="0"/>
          </a:p>
        </p:txBody>
      </p:sp>
      <p:sp>
        <p:nvSpPr>
          <p:cNvPr id="19" name="SK-13-text-18"/>
          <p:cNvSpPr/>
          <p:nvPr/>
        </p:nvSpPr>
        <p:spPr>
          <a:xfrm>
            <a:off x="1724025" y="2579340"/>
            <a:ext cx="840295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1A1A"/>
                </a:solidFill>
              </a:rPr>
              <a:t>DDH: Clinical Tests &amp; USS Pathway</a:t>
            </a:r>
            <a:endParaRPr lang="en-US" sz="1650" dirty="0"/>
          </a:p>
        </p:txBody>
      </p:sp>
      <p:sp>
        <p:nvSpPr>
          <p:cNvPr id="20" name="SK-13-text-19"/>
          <p:cNvSpPr/>
          <p:nvPr/>
        </p:nvSpPr>
        <p:spPr>
          <a:xfrm>
            <a:off x="1676400" y="2941290"/>
            <a:ext cx="105156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Barlow Test</a:t>
            </a: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(Out/Adduct): Identifies a dislocatable hip. </a:t>
            </a:r>
            <a:r>
              <a:rPr lang="en-US" sz="1275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Ortolani Test</a:t>
            </a: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(In/Abduct): Reduces a dislocated hip.</a:t>
            </a:r>
            <a:endParaRPr lang="en-US" sz="1275" dirty="0"/>
          </a:p>
        </p:txBody>
      </p:sp>
      <p:sp>
        <p:nvSpPr>
          <p:cNvPr id="21" name="SK-13-text-20"/>
          <p:cNvSpPr/>
          <p:nvPr/>
        </p:nvSpPr>
        <p:spPr>
          <a:xfrm>
            <a:off x="1676400" y="3212753"/>
            <a:ext cx="9944100" cy="495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Mandatory Ultrasound (USS) by </a:t>
            </a:r>
            <a:r>
              <a:rPr lang="en-US" sz="105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6 weeks</a:t>
            </a: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if: Breech presentation (at/after 36w or birth), 1st-degree family history, or multiple birth. Clinical positives must be seen by Ortho by </a:t>
            </a:r>
            <a:r>
              <a:rPr lang="en-US" sz="105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10 weeks</a:t>
            </a: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275" dirty="0"/>
          </a:p>
        </p:txBody>
      </p:sp>
      <p:sp>
        <p:nvSpPr>
          <p:cNvPr id="22" name="SK-13-text-21"/>
          <p:cNvSpPr/>
          <p:nvPr/>
        </p:nvSpPr>
        <p:spPr>
          <a:xfrm>
            <a:off x="728663" y="4022378"/>
            <a:ext cx="1143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F58220"/>
                </a:solidFill>
              </a:rPr>
              <a:t>3</a:t>
            </a:r>
            <a:endParaRPr lang="en-US" sz="3600" dirty="0"/>
          </a:p>
        </p:txBody>
      </p:sp>
      <p:sp>
        <p:nvSpPr>
          <p:cNvPr id="23" name="SK-13-text-22"/>
          <p:cNvSpPr/>
          <p:nvPr/>
        </p:nvSpPr>
        <p:spPr>
          <a:xfrm>
            <a:off x="1724025" y="3984278"/>
            <a:ext cx="714565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1A1A"/>
                </a:solidFill>
              </a:rPr>
              <a:t>Jaundice &amp; Hepatic Red Flags</a:t>
            </a:r>
            <a:endParaRPr lang="en-US" sz="1650" dirty="0"/>
          </a:p>
        </p:txBody>
      </p:sp>
      <p:sp>
        <p:nvSpPr>
          <p:cNvPr id="24" name="SK-13-text-23"/>
          <p:cNvSpPr/>
          <p:nvPr/>
        </p:nvSpPr>
        <p:spPr>
          <a:xfrm>
            <a:off x="1676400" y="4346228"/>
            <a:ext cx="105156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D5281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Day 1 Jaundice is ALWAYS pathological</a:t>
            </a: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requires urgent pediatric bloods.</a:t>
            </a:r>
            <a:endParaRPr lang="en-US" sz="1275" dirty="0"/>
          </a:p>
        </p:txBody>
      </p:sp>
      <p:sp>
        <p:nvSpPr>
          <p:cNvPr id="25" name="SK-13-text-24"/>
          <p:cNvSpPr/>
          <p:nvPr/>
        </p:nvSpPr>
        <p:spPr>
          <a:xfrm>
            <a:off x="1676400" y="4617690"/>
            <a:ext cx="99441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Prolonged jaundice (</a:t>
            </a:r>
            <a:r>
              <a:rPr lang="en-US" sz="1275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&gt;2 weeks term, &gt;3 weeks preterm</a:t>
            </a: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) requires "Split Bilirubin". Elevated </a:t>
            </a:r>
            <a:r>
              <a:rPr lang="en-US" sz="1275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Conjugated Bilirubin</a:t>
            </a: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(dark urine/pale stools) indicates Biliary Atresia until proven otherwise. Reassure regarding breast milk jaundice if well.</a:t>
            </a:r>
            <a:endParaRPr lang="en-US" sz="1275" dirty="0"/>
          </a:p>
        </p:txBody>
      </p:sp>
      <p:sp>
        <p:nvSpPr>
          <p:cNvPr id="26" name="SK-13-text-25"/>
          <p:cNvSpPr/>
          <p:nvPr/>
        </p:nvSpPr>
        <p:spPr>
          <a:xfrm>
            <a:off x="728663" y="5417790"/>
            <a:ext cx="1143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F58220"/>
                </a:solidFill>
              </a:rPr>
              <a:t>4</a:t>
            </a:r>
            <a:endParaRPr lang="en-US" sz="3600" dirty="0"/>
          </a:p>
        </p:txBody>
      </p:sp>
      <p:sp>
        <p:nvSpPr>
          <p:cNvPr id="27" name="SK-13-text-26"/>
          <p:cNvSpPr/>
          <p:nvPr/>
        </p:nvSpPr>
        <p:spPr>
          <a:xfrm>
            <a:off x="1724025" y="5379690"/>
            <a:ext cx="76485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1A1A"/>
                </a:solidFill>
              </a:rPr>
              <a:t>Genitalia &amp; Maternal Wellbeing</a:t>
            </a:r>
            <a:endParaRPr lang="en-US" sz="1650" dirty="0"/>
          </a:p>
        </p:txBody>
      </p:sp>
      <p:sp>
        <p:nvSpPr>
          <p:cNvPr id="28" name="SK-13-text-27"/>
          <p:cNvSpPr/>
          <p:nvPr/>
        </p:nvSpPr>
        <p:spPr>
          <a:xfrm>
            <a:off x="1676400" y="5741640"/>
            <a:ext cx="9944100" cy="495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D5281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Bilateral undescended testes</a:t>
            </a: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at neonatal check: Referral within </a:t>
            </a:r>
            <a:r>
              <a:rPr lang="en-US" sz="105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24 hours</a:t>
            </a: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to exclude DSD. Unilateral at 6-8 weeks: Review at 3-4 months, refer if not descended by </a:t>
            </a:r>
            <a:r>
              <a:rPr lang="en-US" sz="105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6 months</a:t>
            </a: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275" dirty="0"/>
          </a:p>
        </p:txBody>
      </p:sp>
      <p:sp>
        <p:nvSpPr>
          <p:cNvPr id="29" name="SK-13-text-28"/>
          <p:cNvSpPr/>
          <p:nvPr/>
        </p:nvSpPr>
        <p:spPr>
          <a:xfrm>
            <a:off x="1676400" y="6265515"/>
            <a:ext cx="105156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Screen for PND using </a:t>
            </a:r>
            <a:r>
              <a:rPr lang="en-US" sz="1275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EPDS</a:t>
            </a: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; a score of </a:t>
            </a:r>
            <a:r>
              <a:rPr lang="en-US" sz="1275" b="1" dirty="0">
                <a:solidFill>
                  <a:srgbClr val="D5281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≥13</a:t>
            </a: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indicates likely depression and requires clinical action.</a:t>
            </a:r>
            <a:endParaRPr lang="en-US" sz="127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04800"/>
            <a:ext cx="11049000" cy="693390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179165"/>
            <a:ext cx="5410200" cy="2683966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900" y="1331565"/>
            <a:ext cx="5105400" cy="361950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900" y="1398240"/>
            <a:ext cx="190500" cy="152400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3900" y="1807815"/>
            <a:ext cx="5105400" cy="655141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4015532"/>
            <a:ext cx="5410200" cy="2185243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3900" y="4167932"/>
            <a:ext cx="5105400" cy="361950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3900" y="4234607"/>
            <a:ext cx="190500" cy="152400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0300" y="1179165"/>
            <a:ext cx="5410200" cy="2448967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2700" y="1331565"/>
            <a:ext cx="5105400" cy="361950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62700" y="1398240"/>
            <a:ext cx="190500" cy="152400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62700" y="1807815"/>
            <a:ext cx="5105400" cy="655141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0300" y="3751957"/>
            <a:ext cx="5410200" cy="2448967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2700" y="3904357"/>
            <a:ext cx="5105400" cy="361950"/>
          </a:xfrm>
          <a:prstGeom prst="rect">
            <a:avLst/>
          </a:prstGeom>
        </p:spPr>
      </p:pic>
      <p:pic>
        <p:nvPicPr>
          <p:cNvPr id="17" name="SK-14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62700" y="3971032"/>
            <a:ext cx="190500" cy="152400"/>
          </a:xfrm>
          <a:prstGeom prst="rect">
            <a:avLst/>
          </a:prstGeom>
        </p:spPr>
      </p:pic>
      <p:pic>
        <p:nvPicPr>
          <p:cNvPr id="18" name="SK-14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1500" y="6536978"/>
            <a:ext cx="166688" cy="137220"/>
          </a:xfrm>
          <a:prstGeom prst="rect">
            <a:avLst/>
          </a:prstGeom>
        </p:spPr>
      </p:pic>
      <p:sp>
        <p:nvSpPr>
          <p:cNvPr id="19" name="SK-14-text-18"/>
          <p:cNvSpPr/>
          <p:nvPr/>
        </p:nvSpPr>
        <p:spPr>
          <a:xfrm>
            <a:off x="762000" y="304800"/>
            <a:ext cx="11430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SCA Pearls and Communication Skills</a:t>
            </a:r>
            <a:endParaRPr lang="en-US" sz="2550" dirty="0"/>
          </a:p>
        </p:txBody>
      </p:sp>
      <p:sp>
        <p:nvSpPr>
          <p:cNvPr id="20" name="SK-14-text-19"/>
          <p:cNvSpPr/>
          <p:nvPr/>
        </p:nvSpPr>
        <p:spPr>
          <a:xfrm>
            <a:off x="762000" y="769590"/>
            <a:ext cx="10934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60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NIPE STANDARDS UPDATE 2025</a:t>
            </a:r>
            <a:endParaRPr lang="en-US" sz="1200" dirty="0"/>
          </a:p>
        </p:txBody>
      </p:sp>
      <p:sp>
        <p:nvSpPr>
          <p:cNvPr id="21" name="SK-14-text-20"/>
          <p:cNvSpPr/>
          <p:nvPr/>
        </p:nvSpPr>
        <p:spPr>
          <a:xfrm>
            <a:off x="1028700" y="1331565"/>
            <a:ext cx="6038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8080"/>
                </a:solidFill>
              </a:rPr>
              <a:t>Holistic Opening &amp; Rapport</a:t>
            </a:r>
            <a:endParaRPr lang="en-US" sz="1500" dirty="0"/>
          </a:p>
        </p:txBody>
      </p:sp>
      <p:sp>
        <p:nvSpPr>
          <p:cNvPr id="22" name="SK-14-text-21"/>
          <p:cNvSpPr/>
          <p:nvPr/>
        </p:nvSpPr>
        <p:spPr>
          <a:xfrm>
            <a:off x="838200" y="1807815"/>
            <a:ext cx="4876800" cy="6551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i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"Before I examine [baby], I just want to ask how you're getting on as a family — how are you feeling yourself?"</a:t>
            </a:r>
            <a:endParaRPr lang="en-US" sz="1200" dirty="0"/>
          </a:p>
        </p:txBody>
      </p:sp>
      <p:sp>
        <p:nvSpPr>
          <p:cNvPr id="23" name="SK-14-text-22"/>
          <p:cNvSpPr/>
          <p:nvPr/>
        </p:nvSpPr>
        <p:spPr>
          <a:xfrm>
            <a:off x="914400" y="2558207"/>
            <a:ext cx="49149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Start with the </a:t>
            </a:r>
            <a:r>
              <a:rPr lang="en-US" sz="1125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mother's wellbeing</a:t>
            </a: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before focusing on the clinical examination.</a:t>
            </a:r>
            <a:endParaRPr lang="en-US" sz="1125" dirty="0"/>
          </a:p>
        </p:txBody>
      </p:sp>
      <p:sp>
        <p:nvSpPr>
          <p:cNvPr id="24" name="SK-14-text-23"/>
          <p:cNvSpPr/>
          <p:nvPr/>
        </p:nvSpPr>
        <p:spPr>
          <a:xfrm>
            <a:off x="914400" y="3034457"/>
            <a:ext cx="49149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Acknowledge the challenges of the first few weeks to normalize feelings of fatigue or low mood.</a:t>
            </a:r>
            <a:endParaRPr lang="en-US" sz="1125" dirty="0"/>
          </a:p>
        </p:txBody>
      </p:sp>
      <p:sp>
        <p:nvSpPr>
          <p:cNvPr id="25" name="SK-14-text-24"/>
          <p:cNvSpPr/>
          <p:nvPr/>
        </p:nvSpPr>
        <p:spPr>
          <a:xfrm>
            <a:off x="914400" y="3510707"/>
            <a:ext cx="110585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Observe </a:t>
            </a:r>
            <a:r>
              <a:rPr lang="en-US" sz="1125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parent-baby interaction</a:t>
            </a: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throughout the entire consultation.</a:t>
            </a:r>
            <a:endParaRPr lang="en-US" sz="1125" dirty="0"/>
          </a:p>
        </p:txBody>
      </p:sp>
      <p:sp>
        <p:nvSpPr>
          <p:cNvPr id="26" name="SK-14-text-25"/>
          <p:cNvSpPr/>
          <p:nvPr/>
        </p:nvSpPr>
        <p:spPr>
          <a:xfrm>
            <a:off x="1028700" y="4167932"/>
            <a:ext cx="74104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8080"/>
                </a:solidFill>
              </a:rPr>
              <a:t>Clinical Language &amp; Explanations</a:t>
            </a:r>
            <a:endParaRPr lang="en-US" sz="1500" dirty="0"/>
          </a:p>
        </p:txBody>
      </p:sp>
      <p:sp>
        <p:nvSpPr>
          <p:cNvPr id="27" name="SK-14-text-26"/>
          <p:cNvSpPr/>
          <p:nvPr/>
        </p:nvSpPr>
        <p:spPr>
          <a:xfrm>
            <a:off x="914400" y="4644182"/>
            <a:ext cx="49149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Avoid alarming jargon:</a:t>
            </a: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Say "making sure the heart sounds are normal" instead of "screening for congenital disease."</a:t>
            </a:r>
            <a:endParaRPr lang="en-US" sz="1125" dirty="0"/>
          </a:p>
        </p:txBody>
      </p:sp>
      <p:sp>
        <p:nvSpPr>
          <p:cNvPr id="28" name="SK-14-text-27"/>
          <p:cNvSpPr/>
          <p:nvPr/>
        </p:nvSpPr>
        <p:spPr>
          <a:xfrm>
            <a:off x="914400" y="5120432"/>
            <a:ext cx="49149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Sensitize the hip check:</a:t>
            </a: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"I'm going to check the hips now — baby may not enjoy it, but it doesn't hurt."</a:t>
            </a:r>
            <a:endParaRPr lang="en-US" sz="1125" dirty="0"/>
          </a:p>
        </p:txBody>
      </p:sp>
      <p:sp>
        <p:nvSpPr>
          <p:cNvPr id="29" name="SK-14-text-28"/>
          <p:cNvSpPr/>
          <p:nvPr/>
        </p:nvSpPr>
        <p:spPr>
          <a:xfrm>
            <a:off x="914400" y="5596682"/>
            <a:ext cx="49149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Provide continuous commentary to reassure the parent as you move through each system.</a:t>
            </a:r>
            <a:endParaRPr lang="en-US" sz="1125" dirty="0"/>
          </a:p>
        </p:txBody>
      </p:sp>
      <p:sp>
        <p:nvSpPr>
          <p:cNvPr id="30" name="SK-14-text-29"/>
          <p:cNvSpPr/>
          <p:nvPr/>
        </p:nvSpPr>
        <p:spPr>
          <a:xfrm>
            <a:off x="6667500" y="1331565"/>
            <a:ext cx="55245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8080"/>
                </a:solidFill>
              </a:rPr>
              <a:t>Maternal Mental Health (PND)</a:t>
            </a:r>
            <a:endParaRPr lang="en-US" sz="1500" dirty="0"/>
          </a:p>
        </p:txBody>
      </p:sp>
      <p:sp>
        <p:nvSpPr>
          <p:cNvPr id="31" name="SK-14-text-30"/>
          <p:cNvSpPr/>
          <p:nvPr/>
        </p:nvSpPr>
        <p:spPr>
          <a:xfrm>
            <a:off x="6477000" y="1807815"/>
            <a:ext cx="4876800" cy="6551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i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"Many new mums find the first weeks really tough — how are you sleeping when baby lets you? Have you felt tearful or low?"</a:t>
            </a:r>
            <a:endParaRPr lang="en-US" sz="1200" dirty="0"/>
          </a:p>
        </p:txBody>
      </p:sp>
      <p:sp>
        <p:nvSpPr>
          <p:cNvPr id="32" name="SK-14-text-31"/>
          <p:cNvSpPr/>
          <p:nvPr/>
        </p:nvSpPr>
        <p:spPr>
          <a:xfrm>
            <a:off x="6553200" y="2558207"/>
            <a:ext cx="5638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Routinely offer the </a:t>
            </a:r>
            <a:r>
              <a:rPr lang="en-US" sz="1125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Edinburgh Postnatal Depression Scale (EPDS)</a:t>
            </a: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125" dirty="0"/>
          </a:p>
        </p:txBody>
      </p:sp>
      <p:sp>
        <p:nvSpPr>
          <p:cNvPr id="33" name="SK-14-text-32"/>
          <p:cNvSpPr/>
          <p:nvPr/>
        </p:nvSpPr>
        <p:spPr>
          <a:xfrm>
            <a:off x="6553200" y="2834432"/>
            <a:ext cx="5638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Score </a:t>
            </a:r>
            <a:r>
              <a:rPr lang="en-US" sz="1125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≥13</a:t>
            </a: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requires active management and further assessment.</a:t>
            </a:r>
            <a:endParaRPr lang="en-US" sz="1125" dirty="0"/>
          </a:p>
        </p:txBody>
      </p:sp>
      <p:sp>
        <p:nvSpPr>
          <p:cNvPr id="34" name="SK-14-text-33"/>
          <p:cNvSpPr/>
          <p:nvPr/>
        </p:nvSpPr>
        <p:spPr>
          <a:xfrm>
            <a:off x="6553200" y="3110657"/>
            <a:ext cx="5638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Explore support networks and sleep hygiene as part of the safety plan.</a:t>
            </a:r>
            <a:endParaRPr lang="en-US" sz="1125" dirty="0"/>
          </a:p>
        </p:txBody>
      </p:sp>
      <p:sp>
        <p:nvSpPr>
          <p:cNvPr id="35" name="SK-14-text-34"/>
          <p:cNvSpPr/>
          <p:nvPr/>
        </p:nvSpPr>
        <p:spPr>
          <a:xfrm>
            <a:off x="6667500" y="3904357"/>
            <a:ext cx="55245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8080"/>
                </a:solidFill>
              </a:rPr>
              <a:t>Safety-netting &amp; Documentation</a:t>
            </a:r>
            <a:endParaRPr lang="en-US" sz="1500" dirty="0"/>
          </a:p>
        </p:txBody>
      </p:sp>
      <p:sp>
        <p:nvSpPr>
          <p:cNvPr id="36" name="SK-14-text-35"/>
          <p:cNvSpPr/>
          <p:nvPr/>
        </p:nvSpPr>
        <p:spPr>
          <a:xfrm>
            <a:off x="6553200" y="4380607"/>
            <a:ext cx="49149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Explicit Safety-netting:</a:t>
            </a: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"If baby goes yellow in the first day, or stays yellow after two weeks, please call us."</a:t>
            </a:r>
            <a:endParaRPr lang="en-US" sz="1125" dirty="0"/>
          </a:p>
        </p:txBody>
      </p:sp>
      <p:sp>
        <p:nvSpPr>
          <p:cNvPr id="37" name="SK-14-text-36"/>
          <p:cNvSpPr/>
          <p:nvPr/>
        </p:nvSpPr>
        <p:spPr>
          <a:xfrm>
            <a:off x="6553200" y="4856857"/>
            <a:ext cx="49149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Advise on post-immunisation fever and paracetamol use (if coinciding with 1st jabs).</a:t>
            </a:r>
            <a:endParaRPr lang="en-US" sz="1125" dirty="0"/>
          </a:p>
        </p:txBody>
      </p:sp>
      <p:sp>
        <p:nvSpPr>
          <p:cNvPr id="38" name="SK-14-text-37"/>
          <p:cNvSpPr/>
          <p:nvPr/>
        </p:nvSpPr>
        <p:spPr>
          <a:xfrm>
            <a:off x="6553200" y="5333107"/>
            <a:ext cx="49149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Red Book:</a:t>
            </a: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Ensure every screening finding and growth centile is clearly documented.</a:t>
            </a:r>
            <a:endParaRPr lang="en-US" sz="1125" dirty="0"/>
          </a:p>
        </p:txBody>
      </p:sp>
      <p:sp>
        <p:nvSpPr>
          <p:cNvPr id="39" name="SK-14-text-38"/>
          <p:cNvSpPr/>
          <p:nvPr/>
        </p:nvSpPr>
        <p:spPr>
          <a:xfrm>
            <a:off x="814388" y="6505575"/>
            <a:ext cx="1137761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6767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SCA Key: Focus on the patient-centered approach and clear, non-confrontational safety-netting.</a:t>
            </a:r>
            <a:endParaRPr lang="en-US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11049000" cy="693390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683990"/>
            <a:ext cx="11049000" cy="1962001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4217491"/>
            <a:ext cx="2619375" cy="1652290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4407991"/>
            <a:ext cx="285750" cy="228600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81375" y="4217491"/>
            <a:ext cx="2619375" cy="1652290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71875" y="4407991"/>
            <a:ext cx="285750" cy="228600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0" y="4217491"/>
            <a:ext cx="2619375" cy="1652290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81750" y="4407991"/>
            <a:ext cx="285750" cy="228600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01125" y="4217491"/>
            <a:ext cx="2619375" cy="1652290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91625" y="4407991"/>
            <a:ext cx="285750" cy="228600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6267450"/>
            <a:ext cx="809625" cy="209550"/>
          </a:xfrm>
          <a:prstGeom prst="rect">
            <a:avLst/>
          </a:prstGeom>
        </p:spPr>
      </p:pic>
      <p:sp>
        <p:nvSpPr>
          <p:cNvPr id="15" name="SK-15-text-14"/>
          <p:cNvSpPr/>
          <p:nvPr/>
        </p:nvSpPr>
        <p:spPr>
          <a:xfrm>
            <a:off x="762000" y="381000"/>
            <a:ext cx="11430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Quick Recall and Final Guidance</a:t>
            </a:r>
            <a:endParaRPr lang="en-US" sz="2550" dirty="0"/>
          </a:p>
        </p:txBody>
      </p:sp>
      <p:sp>
        <p:nvSpPr>
          <p:cNvPr id="16" name="SK-15-text-15"/>
          <p:cNvSpPr/>
          <p:nvPr/>
        </p:nvSpPr>
        <p:spPr>
          <a:xfrm>
            <a:off x="762000" y="845790"/>
            <a:ext cx="10934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60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NIPE STANDARDS UPDATE 2025</a:t>
            </a:r>
            <a:endParaRPr lang="en-US" sz="1200" dirty="0"/>
          </a:p>
        </p:txBody>
      </p:sp>
      <p:sp>
        <p:nvSpPr>
          <p:cNvPr id="17" name="SK-15-text-16"/>
          <p:cNvSpPr/>
          <p:nvPr/>
        </p:nvSpPr>
        <p:spPr>
          <a:xfrm>
            <a:off x="3448050" y="2064990"/>
            <a:ext cx="5295900" cy="46092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30"/>
              </a:lnSpc>
              <a:buNone/>
            </a:pPr>
            <a:r>
              <a:rPr lang="en-US" sz="3300" b="1" dirty="0">
                <a:solidFill>
                  <a:srgbClr val="F58220"/>
                </a:solidFill>
              </a:rPr>
              <a:t>Eyes • Heart • Hips • Testes</a:t>
            </a:r>
            <a:endParaRPr lang="en-US" sz="3300" dirty="0"/>
          </a:p>
        </p:txBody>
      </p:sp>
      <p:sp>
        <p:nvSpPr>
          <p:cNvPr id="18" name="SK-15-text-17"/>
          <p:cNvSpPr/>
          <p:nvPr/>
        </p:nvSpPr>
        <p:spPr>
          <a:xfrm>
            <a:off x="1809750" y="2678311"/>
            <a:ext cx="8572500" cy="5866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310"/>
              </a:lnSpc>
              <a:buNone/>
            </a:pPr>
            <a:r>
              <a:rPr lang="en-US" sz="1650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Mandatory NIPE checks must occur within 72 hours and at 6–8 weeks. These four core targets are the baseline for neonatal safety and developmental screening.</a:t>
            </a:r>
            <a:endParaRPr lang="en-US" sz="1650" dirty="0"/>
          </a:p>
        </p:txBody>
      </p:sp>
      <p:sp>
        <p:nvSpPr>
          <p:cNvPr id="19" name="SK-15-text-18"/>
          <p:cNvSpPr/>
          <p:nvPr/>
        </p:nvSpPr>
        <p:spPr>
          <a:xfrm>
            <a:off x="762000" y="4750891"/>
            <a:ext cx="3583305" cy="2056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Absent Red Reflex</a:t>
            </a:r>
            <a:endParaRPr lang="en-US" sz="1350" dirty="0"/>
          </a:p>
        </p:txBody>
      </p:sp>
      <p:sp>
        <p:nvSpPr>
          <p:cNvPr id="20" name="SK-15-text-19"/>
          <p:cNvSpPr/>
          <p:nvPr/>
        </p:nvSpPr>
        <p:spPr>
          <a:xfrm>
            <a:off x="762000" y="5032772"/>
            <a:ext cx="2238375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1050" b="1" dirty="0">
                <a:solidFill>
                  <a:srgbClr val="76767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Asymmetry or black area within reflex.</a:t>
            </a:r>
            <a:endParaRPr lang="en-US" sz="1050" dirty="0"/>
          </a:p>
        </p:txBody>
      </p:sp>
      <p:sp>
        <p:nvSpPr>
          <p:cNvPr id="21" name="SK-15-text-20"/>
          <p:cNvSpPr/>
          <p:nvPr/>
        </p:nvSpPr>
        <p:spPr>
          <a:xfrm>
            <a:off x="762000" y="5493544"/>
            <a:ext cx="309753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D5281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URGENT OPHTH BY 11W</a:t>
            </a:r>
            <a:endParaRPr lang="en-US" sz="975" dirty="0"/>
          </a:p>
        </p:txBody>
      </p:sp>
      <p:sp>
        <p:nvSpPr>
          <p:cNvPr id="22" name="SK-15-text-21"/>
          <p:cNvSpPr/>
          <p:nvPr/>
        </p:nvSpPr>
        <p:spPr>
          <a:xfrm>
            <a:off x="3571875" y="4750891"/>
            <a:ext cx="3994785" cy="2056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Weak Femoral Pulses</a:t>
            </a:r>
            <a:endParaRPr lang="en-US" sz="1350" dirty="0"/>
          </a:p>
        </p:txBody>
      </p:sp>
      <p:sp>
        <p:nvSpPr>
          <p:cNvPr id="23" name="SK-15-text-22"/>
          <p:cNvSpPr/>
          <p:nvPr/>
        </p:nvSpPr>
        <p:spPr>
          <a:xfrm>
            <a:off x="3571875" y="5032772"/>
            <a:ext cx="5356860" cy="1732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1050" b="1" dirty="0">
                <a:solidFill>
                  <a:srgbClr val="76767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Sign of Coarctation of the Aorta.</a:t>
            </a:r>
            <a:endParaRPr lang="en-US" sz="1050" dirty="0"/>
          </a:p>
        </p:txBody>
      </p:sp>
      <p:sp>
        <p:nvSpPr>
          <p:cNvPr id="24" name="SK-15-text-23"/>
          <p:cNvSpPr/>
          <p:nvPr/>
        </p:nvSpPr>
        <p:spPr>
          <a:xfrm>
            <a:off x="3571875" y="5320308"/>
            <a:ext cx="304800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D5281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SAME-DAY PAEDIATRICS</a:t>
            </a:r>
            <a:endParaRPr lang="en-US" sz="975" dirty="0"/>
          </a:p>
        </p:txBody>
      </p:sp>
      <p:sp>
        <p:nvSpPr>
          <p:cNvPr id="25" name="SK-15-text-24"/>
          <p:cNvSpPr/>
          <p:nvPr/>
        </p:nvSpPr>
        <p:spPr>
          <a:xfrm>
            <a:off x="6381750" y="4750891"/>
            <a:ext cx="3377565" cy="2056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Bilateral Testes</a:t>
            </a:r>
            <a:endParaRPr lang="en-US" sz="1350" dirty="0"/>
          </a:p>
        </p:txBody>
      </p:sp>
      <p:sp>
        <p:nvSpPr>
          <p:cNvPr id="26" name="SK-15-text-25"/>
          <p:cNvSpPr/>
          <p:nvPr/>
        </p:nvSpPr>
        <p:spPr>
          <a:xfrm>
            <a:off x="6381750" y="5032772"/>
            <a:ext cx="2238375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1050" b="1" dirty="0">
                <a:solidFill>
                  <a:srgbClr val="76767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Both testes undescended at neonatal check.</a:t>
            </a:r>
            <a:endParaRPr lang="en-US" sz="1050" dirty="0"/>
          </a:p>
        </p:txBody>
      </p:sp>
      <p:sp>
        <p:nvSpPr>
          <p:cNvPr id="27" name="SK-15-text-26"/>
          <p:cNvSpPr/>
          <p:nvPr/>
        </p:nvSpPr>
        <p:spPr>
          <a:xfrm>
            <a:off x="6381750" y="5493544"/>
            <a:ext cx="324612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D5281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URGENT &lt;24H REFERRAL</a:t>
            </a:r>
            <a:endParaRPr lang="en-US" sz="975" dirty="0"/>
          </a:p>
        </p:txBody>
      </p:sp>
      <p:sp>
        <p:nvSpPr>
          <p:cNvPr id="28" name="SK-15-text-27"/>
          <p:cNvSpPr/>
          <p:nvPr/>
        </p:nvSpPr>
        <p:spPr>
          <a:xfrm>
            <a:off x="9191625" y="4750891"/>
            <a:ext cx="3000375" cy="2056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Day 1 Jaundice</a:t>
            </a:r>
            <a:endParaRPr lang="en-US" sz="1350" dirty="0"/>
          </a:p>
        </p:txBody>
      </p:sp>
      <p:sp>
        <p:nvSpPr>
          <p:cNvPr id="29" name="SK-15-text-28"/>
          <p:cNvSpPr/>
          <p:nvPr/>
        </p:nvSpPr>
        <p:spPr>
          <a:xfrm>
            <a:off x="9191625" y="5032772"/>
            <a:ext cx="2238375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1050" b="1" dirty="0">
                <a:solidFill>
                  <a:srgbClr val="76767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Visible yellowing within first 24 hours.</a:t>
            </a:r>
            <a:endParaRPr lang="en-US" sz="1050" dirty="0"/>
          </a:p>
        </p:txBody>
      </p:sp>
      <p:sp>
        <p:nvSpPr>
          <p:cNvPr id="30" name="SK-15-text-29"/>
          <p:cNvSpPr/>
          <p:nvPr/>
        </p:nvSpPr>
        <p:spPr>
          <a:xfrm>
            <a:off x="9191625" y="5493544"/>
            <a:ext cx="289941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D5281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ALWAYS PATHOLOGICAL</a:t>
            </a:r>
            <a:endParaRPr lang="en-US" sz="975" dirty="0"/>
          </a:p>
        </p:txBody>
      </p:sp>
      <p:sp>
        <p:nvSpPr>
          <p:cNvPr id="31" name="SK-15-text-30"/>
          <p:cNvSpPr/>
          <p:nvPr/>
        </p:nvSpPr>
        <p:spPr>
          <a:xfrm>
            <a:off x="647700" y="6267450"/>
            <a:ext cx="1189616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DISCLAIMER</a:t>
            </a:r>
            <a:endParaRPr lang="en-US" sz="900" dirty="0"/>
          </a:p>
        </p:txBody>
      </p:sp>
      <p:sp>
        <p:nvSpPr>
          <p:cNvPr id="32" name="SK-15-text-31"/>
          <p:cNvSpPr/>
          <p:nvPr/>
        </p:nvSpPr>
        <p:spPr>
          <a:xfrm>
            <a:off x="1495425" y="6272213"/>
            <a:ext cx="106965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76767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Always double check this advice and drug doses with the latest NICE/BNF guidance. This document is for educational purposes only.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11049000" cy="693390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02990"/>
            <a:ext cx="4114800" cy="657225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513433"/>
            <a:ext cx="285750" cy="236339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150715"/>
            <a:ext cx="4114800" cy="1266825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569940"/>
            <a:ext cx="4114800" cy="1466850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5848350"/>
            <a:ext cx="4114800" cy="628650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3900" y="6067425"/>
            <a:ext cx="190500" cy="190500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91100" y="1302990"/>
            <a:ext cx="6629400" cy="5174010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19700" y="1588740"/>
            <a:ext cx="285750" cy="228600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19700" y="2064990"/>
            <a:ext cx="2990850" cy="1382018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72100" y="2250728"/>
            <a:ext cx="228600" cy="190500"/>
          </a:xfrm>
          <a:prstGeom prst="rect">
            <a:avLst/>
          </a:prstGeom>
        </p:spPr>
      </p:pic>
      <p:pic>
        <p:nvPicPr>
          <p:cNvPr id="18" name="SK-2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01050" y="2064990"/>
            <a:ext cx="2990850" cy="1382018"/>
          </a:xfrm>
          <a:prstGeom prst="rect">
            <a:avLst/>
          </a:prstGeom>
        </p:spPr>
      </p:pic>
      <p:pic>
        <p:nvPicPr>
          <p:cNvPr id="19" name="SK-2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553450" y="2250728"/>
            <a:ext cx="228600" cy="190500"/>
          </a:xfrm>
          <a:prstGeom prst="rect">
            <a:avLst/>
          </a:prstGeom>
        </p:spPr>
      </p:pic>
      <p:pic>
        <p:nvPicPr>
          <p:cNvPr id="20" name="SK-2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19700" y="3637508"/>
            <a:ext cx="2990850" cy="1382167"/>
          </a:xfrm>
          <a:prstGeom prst="rect">
            <a:avLst/>
          </a:prstGeom>
        </p:spPr>
      </p:pic>
      <p:pic>
        <p:nvPicPr>
          <p:cNvPr id="21" name="SK-2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372100" y="3823246"/>
            <a:ext cx="228600" cy="190500"/>
          </a:xfrm>
          <a:prstGeom prst="rect">
            <a:avLst/>
          </a:prstGeom>
        </p:spPr>
      </p:pic>
      <p:pic>
        <p:nvPicPr>
          <p:cNvPr id="22" name="SK-2-img-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401050" y="3637508"/>
            <a:ext cx="2990850" cy="1382167"/>
          </a:xfrm>
          <a:prstGeom prst="rect">
            <a:avLst/>
          </a:prstGeom>
        </p:spPr>
      </p:pic>
      <p:pic>
        <p:nvPicPr>
          <p:cNvPr id="23" name="SK-2-img-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553450" y="3823246"/>
            <a:ext cx="228600" cy="190500"/>
          </a:xfrm>
          <a:prstGeom prst="rect">
            <a:avLst/>
          </a:prstGeom>
        </p:spPr>
      </p:pic>
      <p:pic>
        <p:nvPicPr>
          <p:cNvPr id="24" name="SK-2-img-2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219700" y="5248275"/>
            <a:ext cx="6172200" cy="1000125"/>
          </a:xfrm>
          <a:prstGeom prst="rect">
            <a:avLst/>
          </a:prstGeom>
        </p:spPr>
      </p:pic>
      <p:pic>
        <p:nvPicPr>
          <p:cNvPr id="25" name="SK-2-img-2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219700" y="5792837"/>
            <a:ext cx="178594" cy="148828"/>
          </a:xfrm>
          <a:prstGeom prst="rect">
            <a:avLst/>
          </a:prstGeom>
        </p:spPr>
      </p:pic>
      <p:pic>
        <p:nvPicPr>
          <p:cNvPr id="26" name="SK-2-img-25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343900" y="5792837"/>
            <a:ext cx="178594" cy="148828"/>
          </a:xfrm>
          <a:prstGeom prst="rect">
            <a:avLst/>
          </a:prstGeom>
        </p:spPr>
      </p:pic>
      <p:pic>
        <p:nvPicPr>
          <p:cNvPr id="27" name="SK-2-img-26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219700" y="6083350"/>
            <a:ext cx="178594" cy="148828"/>
          </a:xfrm>
          <a:prstGeom prst="rect">
            <a:avLst/>
          </a:prstGeom>
        </p:spPr>
      </p:pic>
      <p:pic>
        <p:nvPicPr>
          <p:cNvPr id="28" name="SK-2-img-27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343900" y="6083350"/>
            <a:ext cx="178594" cy="148828"/>
          </a:xfrm>
          <a:prstGeom prst="rect">
            <a:avLst/>
          </a:prstGeom>
        </p:spPr>
      </p:pic>
      <p:sp>
        <p:nvSpPr>
          <p:cNvPr id="29" name="SK-2-text-28"/>
          <p:cNvSpPr/>
          <p:nvPr/>
        </p:nvSpPr>
        <p:spPr>
          <a:xfrm>
            <a:off x="762000" y="381000"/>
            <a:ext cx="11430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NIPE Screening Programme Overview</a:t>
            </a:r>
            <a:endParaRPr lang="en-US" sz="2550" dirty="0"/>
          </a:p>
        </p:txBody>
      </p:sp>
      <p:sp>
        <p:nvSpPr>
          <p:cNvPr id="30" name="SK-2-text-29"/>
          <p:cNvSpPr/>
          <p:nvPr/>
        </p:nvSpPr>
        <p:spPr>
          <a:xfrm>
            <a:off x="762000" y="845790"/>
            <a:ext cx="10934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60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NIPE STANDARDS UPDATE 2025</a:t>
            </a:r>
            <a:endParaRPr lang="en-US" sz="1200" dirty="0"/>
          </a:p>
        </p:txBody>
      </p:sp>
      <p:sp>
        <p:nvSpPr>
          <p:cNvPr id="31" name="SK-2-text-30"/>
          <p:cNvSpPr/>
          <p:nvPr/>
        </p:nvSpPr>
        <p:spPr>
          <a:xfrm>
            <a:off x="1123950" y="1417290"/>
            <a:ext cx="34480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Updated to NIPE Handbook (October 2025 Standards)</a:t>
            </a:r>
            <a:endParaRPr lang="en-US" sz="1125" dirty="0"/>
          </a:p>
        </p:txBody>
      </p:sp>
      <p:sp>
        <p:nvSpPr>
          <p:cNvPr id="32" name="SK-2-text-31"/>
          <p:cNvSpPr/>
          <p:nvPr/>
        </p:nvSpPr>
        <p:spPr>
          <a:xfrm>
            <a:off x="914400" y="2727402"/>
            <a:ext cx="21717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EXAMINATION 1</a:t>
            </a:r>
            <a:endParaRPr lang="en-US" sz="900" dirty="0"/>
          </a:p>
        </p:txBody>
      </p:sp>
      <p:sp>
        <p:nvSpPr>
          <p:cNvPr id="33" name="SK-2-text-32"/>
          <p:cNvSpPr/>
          <p:nvPr/>
        </p:nvSpPr>
        <p:spPr>
          <a:xfrm>
            <a:off x="2343150" y="2245965"/>
            <a:ext cx="337375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1A1A"/>
                </a:solidFill>
              </a:rPr>
              <a:t>Newborn Check</a:t>
            </a:r>
            <a:endParaRPr lang="en-US" sz="1650" dirty="0"/>
          </a:p>
        </p:txBody>
      </p:sp>
      <p:sp>
        <p:nvSpPr>
          <p:cNvPr id="34" name="SK-2-text-33"/>
          <p:cNvSpPr/>
          <p:nvPr/>
        </p:nvSpPr>
        <p:spPr>
          <a:xfrm>
            <a:off x="2343150" y="2729656"/>
            <a:ext cx="20955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Within </a:t>
            </a:r>
            <a:r>
              <a:rPr lang="en-US" sz="1125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72 hours</a:t>
            </a: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of birth.</a:t>
            </a:r>
            <a:endParaRPr lang="en-US" sz="1125" dirty="0"/>
          </a:p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Typically performed in Hospital.</a:t>
            </a:r>
            <a:endParaRPr lang="en-US" sz="1125" dirty="0"/>
          </a:p>
        </p:txBody>
      </p:sp>
      <p:sp>
        <p:nvSpPr>
          <p:cNvPr id="35" name="SK-2-text-34"/>
          <p:cNvSpPr/>
          <p:nvPr/>
        </p:nvSpPr>
        <p:spPr>
          <a:xfrm>
            <a:off x="923925" y="4217640"/>
            <a:ext cx="22669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EXAMINATION 2</a:t>
            </a:r>
            <a:endParaRPr lang="en-US" sz="900" dirty="0"/>
          </a:p>
        </p:txBody>
      </p:sp>
      <p:sp>
        <p:nvSpPr>
          <p:cNvPr id="36" name="SK-2-text-35"/>
          <p:cNvSpPr/>
          <p:nvPr/>
        </p:nvSpPr>
        <p:spPr>
          <a:xfrm>
            <a:off x="2343150" y="3648287"/>
            <a:ext cx="312229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1A1A"/>
                </a:solidFill>
              </a:rPr>
              <a:t>Infant Check</a:t>
            </a:r>
            <a:endParaRPr lang="en-US" sz="1650" dirty="0"/>
          </a:p>
        </p:txBody>
      </p:sp>
      <p:sp>
        <p:nvSpPr>
          <p:cNvPr id="37" name="SK-2-text-36"/>
          <p:cNvSpPr/>
          <p:nvPr/>
        </p:nvSpPr>
        <p:spPr>
          <a:xfrm>
            <a:off x="2343150" y="4102149"/>
            <a:ext cx="219075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At </a:t>
            </a:r>
            <a:r>
              <a:rPr lang="en-US" sz="1125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6–8 weeks</a:t>
            </a: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of age.</a:t>
            </a:r>
            <a:endParaRPr lang="en-US" sz="1125" dirty="0"/>
          </a:p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Performed by GP in Primary Care.</a:t>
            </a:r>
            <a:endParaRPr lang="en-US" sz="1125" dirty="0"/>
          </a:p>
        </p:txBody>
      </p:sp>
      <p:sp>
        <p:nvSpPr>
          <p:cNvPr id="38" name="SK-2-text-37"/>
          <p:cNvSpPr/>
          <p:nvPr/>
        </p:nvSpPr>
        <p:spPr>
          <a:xfrm>
            <a:off x="1028700" y="5962650"/>
            <a:ext cx="35052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NIPE is a </a:t>
            </a:r>
            <a:r>
              <a:rPr lang="en-US" sz="105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SCREEN</a:t>
            </a:r>
            <a:r>
              <a:rPr lang="en-US" sz="105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not a diagnostic exam. Always safety-net parents about developmental milestones.</a:t>
            </a:r>
            <a:endParaRPr lang="en-US" sz="1050" dirty="0"/>
          </a:p>
        </p:txBody>
      </p:sp>
      <p:sp>
        <p:nvSpPr>
          <p:cNvPr id="39" name="SK-2-text-38"/>
          <p:cNvSpPr/>
          <p:nvPr/>
        </p:nvSpPr>
        <p:spPr>
          <a:xfrm>
            <a:off x="5600700" y="1531590"/>
            <a:ext cx="65913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005EB8"/>
                </a:solidFill>
              </a:rPr>
              <a:t>Four Core Screening Targets</a:t>
            </a:r>
            <a:endParaRPr lang="en-US" sz="1800" dirty="0"/>
          </a:p>
        </p:txBody>
      </p:sp>
      <p:sp>
        <p:nvSpPr>
          <p:cNvPr id="40" name="SK-2-text-39"/>
          <p:cNvSpPr/>
          <p:nvPr/>
        </p:nvSpPr>
        <p:spPr>
          <a:xfrm>
            <a:off x="5695950" y="2217390"/>
            <a:ext cx="90868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Eyes</a:t>
            </a:r>
            <a:endParaRPr lang="en-US" sz="1350" dirty="0"/>
          </a:p>
        </p:txBody>
      </p:sp>
      <p:sp>
        <p:nvSpPr>
          <p:cNvPr id="41" name="SK-2-text-40"/>
          <p:cNvSpPr/>
          <p:nvPr/>
        </p:nvSpPr>
        <p:spPr>
          <a:xfrm>
            <a:off x="5372100" y="2569815"/>
            <a:ext cx="2686050" cy="5598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Screening for congenital cataracts and retinoblastoma. Focus on bilateral </a:t>
            </a:r>
            <a:r>
              <a:rPr lang="en-US" sz="1050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Red Reflex</a:t>
            </a:r>
            <a:r>
              <a:rPr lang="en-US" sz="10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050" dirty="0"/>
          </a:p>
        </p:txBody>
      </p:sp>
      <p:sp>
        <p:nvSpPr>
          <p:cNvPr id="42" name="SK-2-text-41"/>
          <p:cNvSpPr/>
          <p:nvPr/>
        </p:nvSpPr>
        <p:spPr>
          <a:xfrm>
            <a:off x="8877300" y="2217390"/>
            <a:ext cx="234886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Heart (CVS)</a:t>
            </a:r>
            <a:endParaRPr lang="en-US" sz="1350" dirty="0"/>
          </a:p>
        </p:txBody>
      </p:sp>
      <p:sp>
        <p:nvSpPr>
          <p:cNvPr id="43" name="SK-2-text-42"/>
          <p:cNvSpPr/>
          <p:nvPr/>
        </p:nvSpPr>
        <p:spPr>
          <a:xfrm>
            <a:off x="8553450" y="2569815"/>
            <a:ext cx="2686050" cy="5598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Identifying Congenital Heart Disease (CHD). Murmurs, cyanosis, and </a:t>
            </a:r>
            <a:r>
              <a:rPr lang="en-US" sz="1050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Femoral Pulses</a:t>
            </a:r>
            <a:r>
              <a:rPr lang="en-US" sz="10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050" dirty="0"/>
          </a:p>
        </p:txBody>
      </p:sp>
      <p:sp>
        <p:nvSpPr>
          <p:cNvPr id="44" name="SK-2-text-43"/>
          <p:cNvSpPr/>
          <p:nvPr/>
        </p:nvSpPr>
        <p:spPr>
          <a:xfrm>
            <a:off x="5695950" y="3789908"/>
            <a:ext cx="21431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Hips (DDH)</a:t>
            </a:r>
            <a:endParaRPr lang="en-US" sz="1350" dirty="0"/>
          </a:p>
        </p:txBody>
      </p:sp>
      <p:sp>
        <p:nvSpPr>
          <p:cNvPr id="45" name="SK-2-text-44"/>
          <p:cNvSpPr/>
          <p:nvPr/>
        </p:nvSpPr>
        <p:spPr>
          <a:xfrm>
            <a:off x="5372100" y="4142333"/>
            <a:ext cx="2686050" cy="5598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Developmental Dysplasia of the Hip. </a:t>
            </a:r>
            <a:r>
              <a:rPr lang="en-US" sz="1050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Barlow &amp; Ortolani</a:t>
            </a:r>
            <a:r>
              <a:rPr lang="en-US" sz="10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maneuvers and risk factors.</a:t>
            </a:r>
            <a:endParaRPr lang="en-US" sz="1050" dirty="0"/>
          </a:p>
        </p:txBody>
      </p:sp>
      <p:sp>
        <p:nvSpPr>
          <p:cNvPr id="46" name="SK-2-text-45"/>
          <p:cNvSpPr/>
          <p:nvPr/>
        </p:nvSpPr>
        <p:spPr>
          <a:xfrm>
            <a:off x="8877300" y="3789908"/>
            <a:ext cx="193738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Genitalia</a:t>
            </a:r>
            <a:endParaRPr lang="en-US" sz="1350" dirty="0"/>
          </a:p>
        </p:txBody>
      </p:sp>
      <p:sp>
        <p:nvSpPr>
          <p:cNvPr id="47" name="SK-2-text-46"/>
          <p:cNvSpPr/>
          <p:nvPr/>
        </p:nvSpPr>
        <p:spPr>
          <a:xfrm>
            <a:off x="8553450" y="4142333"/>
            <a:ext cx="26860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Primarily screening for </a:t>
            </a:r>
            <a:r>
              <a:rPr lang="en-US" sz="1050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undescended testes</a:t>
            </a:r>
            <a:r>
              <a:rPr lang="en-US" sz="10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in boys. Check urethral position.</a:t>
            </a:r>
            <a:endParaRPr lang="en-US" sz="1050" dirty="0"/>
          </a:p>
        </p:txBody>
      </p:sp>
      <p:sp>
        <p:nvSpPr>
          <p:cNvPr id="48" name="SK-2-text-47"/>
          <p:cNvSpPr/>
          <p:nvPr/>
        </p:nvSpPr>
        <p:spPr>
          <a:xfrm>
            <a:off x="5219700" y="5438775"/>
            <a:ext cx="64770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Mandatory Clinical Data Collection:</a:t>
            </a:r>
            <a:endParaRPr lang="en-US" sz="1200" dirty="0"/>
          </a:p>
        </p:txBody>
      </p:sp>
      <p:sp>
        <p:nvSpPr>
          <p:cNvPr id="49" name="SK-2-text-48"/>
          <p:cNvSpPr/>
          <p:nvPr/>
        </p:nvSpPr>
        <p:spPr>
          <a:xfrm>
            <a:off x="5474494" y="5743575"/>
            <a:ext cx="42862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Birth &amp; Antenatal history</a:t>
            </a:r>
            <a:endParaRPr lang="en-US" sz="1125" dirty="0"/>
          </a:p>
        </p:txBody>
      </p:sp>
      <p:sp>
        <p:nvSpPr>
          <p:cNvPr id="50" name="SK-2-text-49"/>
          <p:cNvSpPr/>
          <p:nvPr/>
        </p:nvSpPr>
        <p:spPr>
          <a:xfrm>
            <a:off x="8598694" y="5743575"/>
            <a:ext cx="3593306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Plot growth on Red Book centiles</a:t>
            </a:r>
            <a:endParaRPr lang="en-US" sz="1125" dirty="0"/>
          </a:p>
        </p:txBody>
      </p:sp>
      <p:sp>
        <p:nvSpPr>
          <p:cNvPr id="51" name="SK-2-text-50"/>
          <p:cNvSpPr/>
          <p:nvPr/>
        </p:nvSpPr>
        <p:spPr>
          <a:xfrm>
            <a:off x="5474494" y="6034088"/>
            <a:ext cx="42862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Family history of targets</a:t>
            </a:r>
            <a:endParaRPr lang="en-US" sz="1125" dirty="0"/>
          </a:p>
        </p:txBody>
      </p:sp>
      <p:sp>
        <p:nvSpPr>
          <p:cNvPr id="52" name="SK-2-text-51"/>
          <p:cNvSpPr/>
          <p:nvPr/>
        </p:nvSpPr>
        <p:spPr>
          <a:xfrm>
            <a:off x="8598694" y="6034088"/>
            <a:ext cx="3593306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Parental concerns (Vision/Hearing)</a:t>
            </a:r>
            <a:endParaRPr lang="en-US" sz="112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11049000" cy="693390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02990"/>
            <a:ext cx="5410200" cy="1935063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417290"/>
            <a:ext cx="5181600" cy="361950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1483965"/>
            <a:ext cx="190500" cy="152400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390454"/>
            <a:ext cx="5410200" cy="1914227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3504754"/>
            <a:ext cx="5181600" cy="361950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3571429"/>
            <a:ext cx="190500" cy="152400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0300" y="1302990"/>
            <a:ext cx="5410200" cy="2352229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4600" y="1417290"/>
            <a:ext cx="5181600" cy="361950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24600" y="1483965"/>
            <a:ext cx="190500" cy="152400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24600" y="3112294"/>
            <a:ext cx="5181600" cy="428625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38900" y="3266331"/>
            <a:ext cx="178594" cy="148828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0300" y="3807619"/>
            <a:ext cx="5410200" cy="1497062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4600" y="3921919"/>
            <a:ext cx="5181600" cy="361950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24600" y="3988594"/>
            <a:ext cx="190500" cy="152400"/>
          </a:xfrm>
          <a:prstGeom prst="rect">
            <a:avLst/>
          </a:prstGeom>
        </p:spPr>
      </p:pic>
      <p:pic>
        <p:nvPicPr>
          <p:cNvPr id="19" name="SK-3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1500" y="5685681"/>
            <a:ext cx="11049000" cy="1047750"/>
          </a:xfrm>
          <a:prstGeom prst="rect">
            <a:avLst/>
          </a:prstGeom>
        </p:spPr>
      </p:pic>
      <p:pic>
        <p:nvPicPr>
          <p:cNvPr id="20" name="SK-3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0100" y="6078885"/>
            <a:ext cx="380256" cy="304205"/>
          </a:xfrm>
          <a:prstGeom prst="rect">
            <a:avLst/>
          </a:prstGeom>
        </p:spPr>
      </p:pic>
      <p:sp>
        <p:nvSpPr>
          <p:cNvPr id="21" name="SK-3-text-20"/>
          <p:cNvSpPr/>
          <p:nvPr/>
        </p:nvSpPr>
        <p:spPr>
          <a:xfrm>
            <a:off x="762000" y="381000"/>
            <a:ext cx="11430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Eye Examination and Red Reflex</a:t>
            </a:r>
            <a:endParaRPr lang="en-US" sz="2550" dirty="0"/>
          </a:p>
        </p:txBody>
      </p:sp>
      <p:sp>
        <p:nvSpPr>
          <p:cNvPr id="22" name="SK-3-text-21"/>
          <p:cNvSpPr/>
          <p:nvPr/>
        </p:nvSpPr>
        <p:spPr>
          <a:xfrm>
            <a:off x="762000" y="845790"/>
            <a:ext cx="10934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60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NIPE STANDARDS UPDATE 2025</a:t>
            </a:r>
            <a:endParaRPr lang="en-US" sz="1200" dirty="0"/>
          </a:p>
        </p:txBody>
      </p:sp>
      <p:sp>
        <p:nvSpPr>
          <p:cNvPr id="23" name="SK-3-text-22"/>
          <p:cNvSpPr/>
          <p:nvPr/>
        </p:nvSpPr>
        <p:spPr>
          <a:xfrm>
            <a:off x="971550" y="1417290"/>
            <a:ext cx="3752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Clinical Context</a:t>
            </a:r>
            <a:endParaRPr lang="en-US" sz="1500" dirty="0"/>
          </a:p>
        </p:txBody>
      </p:sp>
      <p:sp>
        <p:nvSpPr>
          <p:cNvPr id="24" name="SK-3-text-23"/>
          <p:cNvSpPr/>
          <p:nvPr/>
        </p:nvSpPr>
        <p:spPr>
          <a:xfrm>
            <a:off x="990600" y="1893540"/>
            <a:ext cx="4953000" cy="2247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2-3 / 10,000</a:t>
            </a: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Prevalence of congenital cataracts</a:t>
            </a:r>
            <a:endParaRPr lang="en-US" sz="1200" dirty="0"/>
          </a:p>
        </p:txBody>
      </p:sp>
      <p:sp>
        <p:nvSpPr>
          <p:cNvPr id="25" name="SK-3-text-24"/>
          <p:cNvSpPr/>
          <p:nvPr/>
        </p:nvSpPr>
        <p:spPr>
          <a:xfrm>
            <a:off x="914400" y="2194471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Key Conditions:</a:t>
            </a: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Cataracts, Retinoblastoma, Aniridia (absent iris), Colobomata (iris defect)</a:t>
            </a:r>
            <a:endParaRPr lang="en-US" sz="1200" dirty="0"/>
          </a:p>
        </p:txBody>
      </p:sp>
      <p:sp>
        <p:nvSpPr>
          <p:cNvPr id="26" name="SK-3-text-25"/>
          <p:cNvSpPr/>
          <p:nvPr/>
        </p:nvSpPr>
        <p:spPr>
          <a:xfrm>
            <a:off x="914400" y="2697212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Squints:</a:t>
            </a: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Common in newborns, but refer if persisting beyond 12 weeks</a:t>
            </a:r>
            <a:endParaRPr lang="en-US" sz="1200" dirty="0"/>
          </a:p>
        </p:txBody>
      </p:sp>
      <p:sp>
        <p:nvSpPr>
          <p:cNvPr id="27" name="SK-3-text-26"/>
          <p:cNvSpPr/>
          <p:nvPr/>
        </p:nvSpPr>
        <p:spPr>
          <a:xfrm>
            <a:off x="971550" y="3504754"/>
            <a:ext cx="39814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High Risk Factors</a:t>
            </a:r>
            <a:endParaRPr lang="en-US" sz="1500" dirty="0"/>
          </a:p>
        </p:txBody>
      </p:sp>
      <p:sp>
        <p:nvSpPr>
          <p:cNvPr id="28" name="SK-3-text-27"/>
          <p:cNvSpPr/>
          <p:nvPr/>
        </p:nvSpPr>
        <p:spPr>
          <a:xfrm>
            <a:off x="914400" y="3981004"/>
            <a:ext cx="7593106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Family history of congenital eye conditions</a:t>
            </a:r>
            <a:endParaRPr lang="en-US" sz="1200" dirty="0"/>
          </a:p>
        </p:txBody>
      </p:sp>
      <p:sp>
        <p:nvSpPr>
          <p:cNvPr id="29" name="SK-3-text-28"/>
          <p:cNvSpPr/>
          <p:nvPr/>
        </p:nvSpPr>
        <p:spPr>
          <a:xfrm>
            <a:off x="914400" y="4270474"/>
            <a:ext cx="7126941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Prematurity (Gestational age &lt;32 weeks)</a:t>
            </a:r>
            <a:endParaRPr lang="en-US" sz="1200" dirty="0"/>
          </a:p>
        </p:txBody>
      </p:sp>
      <p:sp>
        <p:nvSpPr>
          <p:cNvPr id="30" name="SK-3-text-29"/>
          <p:cNvSpPr/>
          <p:nvPr/>
        </p:nvSpPr>
        <p:spPr>
          <a:xfrm>
            <a:off x="914400" y="4559945"/>
            <a:ext cx="50292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Low birthweight (&lt;1500g)</a:t>
            </a:r>
            <a:endParaRPr lang="en-US" sz="1200" dirty="0"/>
          </a:p>
        </p:txBody>
      </p:sp>
      <p:sp>
        <p:nvSpPr>
          <p:cNvPr id="31" name="SK-3-text-30"/>
          <p:cNvSpPr/>
          <p:nvPr/>
        </p:nvSpPr>
        <p:spPr>
          <a:xfrm>
            <a:off x="914400" y="4849416"/>
            <a:ext cx="1073971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Maternal infections (TORCH: Toxoplasmosis, Rubella, CMV, HSV)</a:t>
            </a:r>
            <a:endParaRPr lang="en-US" sz="1200" dirty="0"/>
          </a:p>
        </p:txBody>
      </p:sp>
      <p:sp>
        <p:nvSpPr>
          <p:cNvPr id="32" name="SK-3-text-31"/>
          <p:cNvSpPr/>
          <p:nvPr/>
        </p:nvSpPr>
        <p:spPr>
          <a:xfrm>
            <a:off x="6610350" y="1417290"/>
            <a:ext cx="44386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The Red Reflex Test</a:t>
            </a:r>
            <a:endParaRPr lang="en-US" sz="1500" dirty="0"/>
          </a:p>
        </p:txBody>
      </p:sp>
      <p:sp>
        <p:nvSpPr>
          <p:cNvPr id="33" name="SK-3-text-32"/>
          <p:cNvSpPr/>
          <p:nvPr/>
        </p:nvSpPr>
        <p:spPr>
          <a:xfrm>
            <a:off x="6553200" y="1893540"/>
            <a:ext cx="56388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Use ophthalmoscope at arm's length (approx. 0.5m)</a:t>
            </a:r>
            <a:endParaRPr lang="en-US" sz="1200" dirty="0"/>
          </a:p>
        </p:txBody>
      </p:sp>
      <p:sp>
        <p:nvSpPr>
          <p:cNvPr id="34" name="SK-3-text-33"/>
          <p:cNvSpPr/>
          <p:nvPr/>
        </p:nvSpPr>
        <p:spPr>
          <a:xfrm>
            <a:off x="6553200" y="2183011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Normal:</a:t>
            </a: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Bright red, orange, or yellow-orange reflection, equal and bilateral</a:t>
            </a:r>
            <a:endParaRPr lang="en-US" sz="1200" dirty="0"/>
          </a:p>
        </p:txBody>
      </p:sp>
      <p:sp>
        <p:nvSpPr>
          <p:cNvPr id="35" name="SK-3-text-34"/>
          <p:cNvSpPr/>
          <p:nvPr/>
        </p:nvSpPr>
        <p:spPr>
          <a:xfrm>
            <a:off x="6553200" y="2685752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Parental History:</a:t>
            </a: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Ask if baby fixates on faces and follows small movements while feeding</a:t>
            </a:r>
            <a:endParaRPr lang="en-US" sz="1200" dirty="0"/>
          </a:p>
        </p:txBody>
      </p:sp>
      <p:sp>
        <p:nvSpPr>
          <p:cNvPr id="36" name="SK-3-text-35"/>
          <p:cNvSpPr/>
          <p:nvPr/>
        </p:nvSpPr>
        <p:spPr>
          <a:xfrm>
            <a:off x="6693694" y="3226594"/>
            <a:ext cx="5498306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Ensure the room is darkened to allow pupils to dilate naturally.</a:t>
            </a:r>
            <a:endParaRPr lang="en-US" sz="1125" dirty="0"/>
          </a:p>
        </p:txBody>
      </p:sp>
      <p:sp>
        <p:nvSpPr>
          <p:cNvPr id="37" name="SK-3-text-36"/>
          <p:cNvSpPr/>
          <p:nvPr/>
        </p:nvSpPr>
        <p:spPr>
          <a:xfrm>
            <a:off x="6610350" y="3921919"/>
            <a:ext cx="3752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Referral Pathway</a:t>
            </a:r>
            <a:endParaRPr lang="en-US" sz="1500" dirty="0"/>
          </a:p>
        </p:txBody>
      </p:sp>
      <p:sp>
        <p:nvSpPr>
          <p:cNvPr id="38" name="SK-3-text-37"/>
          <p:cNvSpPr/>
          <p:nvPr/>
        </p:nvSpPr>
        <p:spPr>
          <a:xfrm>
            <a:off x="6553200" y="4398169"/>
            <a:ext cx="56388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Urgent:</a:t>
            </a: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Absent red reflex or black area within reflex</a:t>
            </a:r>
            <a:endParaRPr lang="en-US" sz="1200" dirty="0"/>
          </a:p>
        </p:txBody>
      </p:sp>
      <p:sp>
        <p:nvSpPr>
          <p:cNvPr id="39" name="SK-3-text-38"/>
          <p:cNvSpPr/>
          <p:nvPr/>
        </p:nvSpPr>
        <p:spPr>
          <a:xfrm>
            <a:off x="6553200" y="4687639"/>
            <a:ext cx="56388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Urgent:</a:t>
            </a: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Suspected retinoblastoma or aniridia</a:t>
            </a:r>
            <a:endParaRPr lang="en-US" sz="1200" dirty="0"/>
          </a:p>
        </p:txBody>
      </p:sp>
      <p:sp>
        <p:nvSpPr>
          <p:cNvPr id="40" name="SK-3-text-39"/>
          <p:cNvSpPr/>
          <p:nvPr/>
        </p:nvSpPr>
        <p:spPr>
          <a:xfrm>
            <a:off x="6553200" y="4977110"/>
            <a:ext cx="56388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Standard:</a:t>
            </a:r>
            <a:r>
              <a:rPr lang="en-US" sz="120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Squints persisting beyond 12 weeks of age</a:t>
            </a:r>
            <a:endParaRPr lang="en-US" sz="1200" dirty="0"/>
          </a:p>
        </p:txBody>
      </p:sp>
      <p:sp>
        <p:nvSpPr>
          <p:cNvPr id="41" name="SK-3-text-40"/>
          <p:cNvSpPr/>
          <p:nvPr/>
        </p:nvSpPr>
        <p:spPr>
          <a:xfrm>
            <a:off x="1370856" y="5838081"/>
            <a:ext cx="10116294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URGENT CLINICAL TARGET</a:t>
            </a:r>
            <a:endParaRPr lang="en-US" sz="1500" dirty="0"/>
          </a:p>
        </p:txBody>
      </p:sp>
      <p:sp>
        <p:nvSpPr>
          <p:cNvPr id="42" name="SK-3-text-41"/>
          <p:cNvSpPr/>
          <p:nvPr/>
        </p:nvSpPr>
        <p:spPr>
          <a:xfrm>
            <a:off x="1370856" y="6123831"/>
            <a:ext cx="10021044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Babies with an </a:t>
            </a:r>
            <a:r>
              <a:rPr lang="en-US" sz="1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absent or asymmetric red reflex</a:t>
            </a: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must be seen by a specialist paediatric ophthalmology service </a:t>
            </a:r>
            <a:r>
              <a:rPr lang="en-US" sz="1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 later than 11 weeks of age</a:t>
            </a: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11049000" cy="693390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302990"/>
            <a:ext cx="5372100" cy="2562225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1453455"/>
            <a:ext cx="261937" cy="213420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817340"/>
            <a:ext cx="5143500" cy="619125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4055715"/>
            <a:ext cx="5372100" cy="2421285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4206180"/>
            <a:ext cx="261937" cy="213420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6086475"/>
            <a:ext cx="5143500" cy="276225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48400" y="1302990"/>
            <a:ext cx="5372100" cy="2491829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62700" y="1453455"/>
            <a:ext cx="261937" cy="213420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62700" y="3084165"/>
            <a:ext cx="5143500" cy="457200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48400" y="3985320"/>
            <a:ext cx="5372100" cy="2491829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62700" y="4135785"/>
            <a:ext cx="261937" cy="213420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62700" y="4499670"/>
            <a:ext cx="2524125" cy="752475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982075" y="4499670"/>
            <a:ext cx="2524125" cy="752475"/>
          </a:xfrm>
          <a:prstGeom prst="rect">
            <a:avLst/>
          </a:prstGeom>
        </p:spPr>
      </p:pic>
      <p:sp>
        <p:nvSpPr>
          <p:cNvPr id="18" name="SK-4-text-17"/>
          <p:cNvSpPr/>
          <p:nvPr/>
        </p:nvSpPr>
        <p:spPr>
          <a:xfrm>
            <a:off x="762000" y="381000"/>
            <a:ext cx="11430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Cardiovascular Assessment and CHD</a:t>
            </a:r>
            <a:endParaRPr lang="en-US" sz="2550" dirty="0"/>
          </a:p>
        </p:txBody>
      </p:sp>
      <p:sp>
        <p:nvSpPr>
          <p:cNvPr id="19" name="SK-4-text-18"/>
          <p:cNvSpPr/>
          <p:nvPr/>
        </p:nvSpPr>
        <p:spPr>
          <a:xfrm>
            <a:off x="762000" y="845790"/>
            <a:ext cx="10934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60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NIPE STANDARDS UPDATE 2025</a:t>
            </a:r>
            <a:endParaRPr lang="en-US" sz="1200" dirty="0"/>
          </a:p>
        </p:txBody>
      </p:sp>
      <p:sp>
        <p:nvSpPr>
          <p:cNvPr id="20" name="SK-4-text-19"/>
          <p:cNvSpPr/>
          <p:nvPr/>
        </p:nvSpPr>
        <p:spPr>
          <a:xfrm>
            <a:off x="1062038" y="1417290"/>
            <a:ext cx="58102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Prevalence &amp; Risk Factors</a:t>
            </a:r>
            <a:endParaRPr lang="en-US" sz="1500" dirty="0"/>
          </a:p>
        </p:txBody>
      </p:sp>
      <p:sp>
        <p:nvSpPr>
          <p:cNvPr id="21" name="SK-4-text-20"/>
          <p:cNvSpPr/>
          <p:nvPr/>
        </p:nvSpPr>
        <p:spPr>
          <a:xfrm>
            <a:off x="781050" y="1912590"/>
            <a:ext cx="24955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6767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CHD PREVALENCE</a:t>
            </a:r>
            <a:endParaRPr lang="en-US" sz="900" dirty="0"/>
          </a:p>
        </p:txBody>
      </p:sp>
      <p:sp>
        <p:nvSpPr>
          <p:cNvPr id="22" name="SK-4-text-21"/>
          <p:cNvSpPr/>
          <p:nvPr/>
        </p:nvSpPr>
        <p:spPr>
          <a:xfrm>
            <a:off x="781050" y="2084040"/>
            <a:ext cx="372046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4–10 per 1000</a:t>
            </a:r>
            <a:endParaRPr lang="en-US" sz="1350" dirty="0"/>
          </a:p>
        </p:txBody>
      </p:sp>
      <p:sp>
        <p:nvSpPr>
          <p:cNvPr id="23" name="SK-4-text-22"/>
          <p:cNvSpPr/>
          <p:nvPr/>
        </p:nvSpPr>
        <p:spPr>
          <a:xfrm>
            <a:off x="3314700" y="1912590"/>
            <a:ext cx="24955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6767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CRITICAL CHD</a:t>
            </a:r>
            <a:endParaRPr lang="en-US" sz="900" dirty="0"/>
          </a:p>
        </p:txBody>
      </p:sp>
      <p:sp>
        <p:nvSpPr>
          <p:cNvPr id="24" name="SK-4-text-23"/>
          <p:cNvSpPr/>
          <p:nvPr/>
        </p:nvSpPr>
        <p:spPr>
          <a:xfrm>
            <a:off x="3314700" y="2084040"/>
            <a:ext cx="28289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25% of cases</a:t>
            </a:r>
            <a:endParaRPr lang="en-US" sz="1350" dirty="0"/>
          </a:p>
        </p:txBody>
      </p:sp>
      <p:sp>
        <p:nvSpPr>
          <p:cNvPr id="25" name="SK-4-text-24"/>
          <p:cNvSpPr/>
          <p:nvPr/>
        </p:nvSpPr>
        <p:spPr>
          <a:xfrm>
            <a:off x="914400" y="2550765"/>
            <a:ext cx="4995863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Family history of CHD</a:t>
            </a:r>
            <a:endParaRPr lang="en-US" sz="1275" dirty="0"/>
          </a:p>
        </p:txBody>
      </p:sp>
      <p:sp>
        <p:nvSpPr>
          <p:cNvPr id="26" name="SK-4-text-25"/>
          <p:cNvSpPr/>
          <p:nvPr/>
        </p:nvSpPr>
        <p:spPr>
          <a:xfrm>
            <a:off x="914400" y="2850803"/>
            <a:ext cx="4995863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Maternal Type 1 DM or SLE</a:t>
            </a:r>
            <a:endParaRPr lang="en-US" sz="1275" dirty="0"/>
          </a:p>
        </p:txBody>
      </p:sp>
      <p:sp>
        <p:nvSpPr>
          <p:cNvPr id="27" name="SK-4-text-26"/>
          <p:cNvSpPr/>
          <p:nvPr/>
        </p:nvSpPr>
        <p:spPr>
          <a:xfrm>
            <a:off x="914400" y="3150840"/>
            <a:ext cx="6208204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Chromosomal (e.g., Down syndrome)</a:t>
            </a:r>
            <a:endParaRPr lang="en-US" sz="1275" dirty="0"/>
          </a:p>
        </p:txBody>
      </p:sp>
      <p:sp>
        <p:nvSpPr>
          <p:cNvPr id="28" name="SK-4-text-27"/>
          <p:cNvSpPr/>
          <p:nvPr/>
        </p:nvSpPr>
        <p:spPr>
          <a:xfrm>
            <a:off x="914400" y="3450878"/>
            <a:ext cx="509416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Maternal Rubella or AED use</a:t>
            </a:r>
            <a:endParaRPr lang="en-US" sz="1275" dirty="0"/>
          </a:p>
        </p:txBody>
      </p:sp>
      <p:sp>
        <p:nvSpPr>
          <p:cNvPr id="29" name="SK-4-text-28"/>
          <p:cNvSpPr/>
          <p:nvPr/>
        </p:nvSpPr>
        <p:spPr>
          <a:xfrm>
            <a:off x="1062038" y="4170015"/>
            <a:ext cx="53530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Features of Serious CHD</a:t>
            </a:r>
            <a:endParaRPr lang="en-US" sz="1500" dirty="0"/>
          </a:p>
        </p:txBody>
      </p:sp>
      <p:sp>
        <p:nvSpPr>
          <p:cNvPr id="30" name="SK-4-text-29"/>
          <p:cNvSpPr/>
          <p:nvPr/>
        </p:nvSpPr>
        <p:spPr>
          <a:xfrm>
            <a:off x="914400" y="4570065"/>
            <a:ext cx="5713074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Tachycardia or Apnoeas (&gt;20s)</a:t>
            </a:r>
            <a:endParaRPr lang="en-US" sz="1275" dirty="0"/>
          </a:p>
        </p:txBody>
      </p:sp>
      <p:sp>
        <p:nvSpPr>
          <p:cNvPr id="31" name="SK-4-text-30"/>
          <p:cNvSpPr/>
          <p:nvPr/>
        </p:nvSpPr>
        <p:spPr>
          <a:xfrm>
            <a:off x="914400" y="4870103"/>
            <a:ext cx="7507922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Central cyanosis or respiratory distress</a:t>
            </a:r>
            <a:endParaRPr lang="en-US" sz="1275" dirty="0"/>
          </a:p>
        </p:txBody>
      </p:sp>
      <p:sp>
        <p:nvSpPr>
          <p:cNvPr id="32" name="SK-4-text-31"/>
          <p:cNvSpPr/>
          <p:nvPr/>
        </p:nvSpPr>
        <p:spPr>
          <a:xfrm>
            <a:off x="914400" y="5170140"/>
            <a:ext cx="6208204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Weak or asymmetric femoral pulses</a:t>
            </a:r>
            <a:endParaRPr lang="en-US" sz="1275" dirty="0"/>
          </a:p>
        </p:txBody>
      </p:sp>
      <p:sp>
        <p:nvSpPr>
          <p:cNvPr id="33" name="SK-4-text-32"/>
          <p:cNvSpPr/>
          <p:nvPr/>
        </p:nvSpPr>
        <p:spPr>
          <a:xfrm>
            <a:off x="914400" y="5470178"/>
            <a:ext cx="7322248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Failure to thrive (FTT) or poor feeding</a:t>
            </a:r>
            <a:endParaRPr lang="en-US" sz="1275" dirty="0"/>
          </a:p>
        </p:txBody>
      </p:sp>
      <p:sp>
        <p:nvSpPr>
          <p:cNvPr id="34" name="SK-4-text-33"/>
          <p:cNvSpPr/>
          <p:nvPr/>
        </p:nvSpPr>
        <p:spPr>
          <a:xfrm>
            <a:off x="647700" y="6086475"/>
            <a:ext cx="502920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EMERGENCY: Discuss with Paediatrics / 999</a:t>
            </a:r>
            <a:endParaRPr lang="en-US" sz="1050" dirty="0"/>
          </a:p>
        </p:txBody>
      </p:sp>
      <p:sp>
        <p:nvSpPr>
          <p:cNvPr id="35" name="SK-4-text-34"/>
          <p:cNvSpPr/>
          <p:nvPr/>
        </p:nvSpPr>
        <p:spPr>
          <a:xfrm>
            <a:off x="6738938" y="1417290"/>
            <a:ext cx="4895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Examination Technique</a:t>
            </a:r>
            <a:endParaRPr lang="en-US" sz="1500" dirty="0"/>
          </a:p>
        </p:txBody>
      </p:sp>
      <p:sp>
        <p:nvSpPr>
          <p:cNvPr id="36" name="SK-4-text-35"/>
          <p:cNvSpPr/>
          <p:nvPr/>
        </p:nvSpPr>
        <p:spPr>
          <a:xfrm>
            <a:off x="6362700" y="1817340"/>
            <a:ext cx="52197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Auscultation Sites:</a:t>
            </a:r>
            <a:endParaRPr lang="en-US" sz="1125" dirty="0"/>
          </a:p>
        </p:txBody>
      </p:sp>
      <p:sp>
        <p:nvSpPr>
          <p:cNvPr id="37" name="SK-4-text-36"/>
          <p:cNvSpPr/>
          <p:nvPr/>
        </p:nvSpPr>
        <p:spPr>
          <a:xfrm>
            <a:off x="6591300" y="2107853"/>
            <a:ext cx="56007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2nd ICS Left and Right of sternum</a:t>
            </a:r>
            <a:endParaRPr lang="en-US" sz="1275" dirty="0"/>
          </a:p>
        </p:txBody>
      </p:sp>
      <p:sp>
        <p:nvSpPr>
          <p:cNvPr id="38" name="SK-4-text-37"/>
          <p:cNvSpPr/>
          <p:nvPr/>
        </p:nvSpPr>
        <p:spPr>
          <a:xfrm>
            <a:off x="6591300" y="2407890"/>
            <a:ext cx="4995863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4th ICS Left and Apex</a:t>
            </a:r>
            <a:endParaRPr lang="en-US" sz="1275" dirty="0"/>
          </a:p>
        </p:txBody>
      </p:sp>
      <p:sp>
        <p:nvSpPr>
          <p:cNvPr id="39" name="SK-4-text-38"/>
          <p:cNvSpPr/>
          <p:nvPr/>
        </p:nvSpPr>
        <p:spPr>
          <a:xfrm>
            <a:off x="6591300" y="2707928"/>
            <a:ext cx="56007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Interscapular (check for Coarctation)</a:t>
            </a:r>
            <a:endParaRPr lang="en-US" sz="1275" dirty="0"/>
          </a:p>
        </p:txBody>
      </p:sp>
      <p:sp>
        <p:nvSpPr>
          <p:cNvPr id="40" name="SK-4-text-39"/>
          <p:cNvSpPr/>
          <p:nvPr/>
        </p:nvSpPr>
        <p:spPr>
          <a:xfrm>
            <a:off x="6477000" y="3084165"/>
            <a:ext cx="50292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"Always palpate femoral pulses bilaterally. Weak or absent pulses suggest Coarctation of the Aorta."</a:t>
            </a:r>
            <a:endParaRPr lang="en-US" sz="1200" dirty="0"/>
          </a:p>
        </p:txBody>
      </p:sp>
      <p:sp>
        <p:nvSpPr>
          <p:cNvPr id="41" name="SK-4-text-40"/>
          <p:cNvSpPr/>
          <p:nvPr/>
        </p:nvSpPr>
        <p:spPr>
          <a:xfrm>
            <a:off x="6738938" y="4099620"/>
            <a:ext cx="53530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Murmur Referral Pathway</a:t>
            </a:r>
            <a:endParaRPr lang="en-US" sz="1500" dirty="0"/>
          </a:p>
        </p:txBody>
      </p:sp>
      <p:sp>
        <p:nvSpPr>
          <p:cNvPr id="42" name="SK-4-text-41"/>
          <p:cNvSpPr/>
          <p:nvPr/>
        </p:nvSpPr>
        <p:spPr>
          <a:xfrm>
            <a:off x="6438900" y="4575870"/>
            <a:ext cx="24479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4873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BENIGN</a:t>
            </a:r>
            <a:endParaRPr lang="en-US" sz="1050" dirty="0"/>
          </a:p>
        </p:txBody>
      </p:sp>
      <p:sp>
        <p:nvSpPr>
          <p:cNvPr id="43" name="SK-4-text-42"/>
          <p:cNvSpPr/>
          <p:nvPr/>
        </p:nvSpPr>
        <p:spPr>
          <a:xfrm>
            <a:off x="6438900" y="4775895"/>
            <a:ext cx="23717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Soft, well-localised, well baby. Non-urgent referral.</a:t>
            </a:r>
            <a:endParaRPr lang="en-US" sz="1050" dirty="0"/>
          </a:p>
        </p:txBody>
      </p:sp>
      <p:sp>
        <p:nvSpPr>
          <p:cNvPr id="44" name="SK-4-text-43"/>
          <p:cNvSpPr/>
          <p:nvPr/>
        </p:nvSpPr>
        <p:spPr>
          <a:xfrm>
            <a:off x="9058275" y="4575870"/>
            <a:ext cx="24479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5281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PATHOLOGICAL</a:t>
            </a:r>
            <a:endParaRPr lang="en-US" sz="1050" dirty="0"/>
          </a:p>
        </p:txBody>
      </p:sp>
      <p:sp>
        <p:nvSpPr>
          <p:cNvPr id="45" name="SK-4-text-44"/>
          <p:cNvSpPr/>
          <p:nvPr/>
        </p:nvSpPr>
        <p:spPr>
          <a:xfrm>
            <a:off x="9058275" y="4775895"/>
            <a:ext cx="23717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Harsh, widespread, clinical signs. URGENT referral.</a:t>
            </a:r>
            <a:endParaRPr lang="en-US" sz="1050" dirty="0"/>
          </a:p>
        </p:txBody>
      </p:sp>
      <p:sp>
        <p:nvSpPr>
          <p:cNvPr id="46" name="SK-4-text-45"/>
          <p:cNvSpPr/>
          <p:nvPr/>
        </p:nvSpPr>
        <p:spPr>
          <a:xfrm>
            <a:off x="6591300" y="5366445"/>
            <a:ext cx="56007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Check for thrills or hepatomegaly</a:t>
            </a:r>
            <a:endParaRPr lang="en-US" sz="1275" dirty="0"/>
          </a:p>
        </p:txBody>
      </p:sp>
      <p:sp>
        <p:nvSpPr>
          <p:cNvPr id="47" name="SK-4-text-46"/>
          <p:cNvSpPr/>
          <p:nvPr/>
        </p:nvSpPr>
        <p:spPr>
          <a:xfrm>
            <a:off x="6591300" y="5666482"/>
            <a:ext cx="56007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If concerned: Urgent Paediatric referral</a:t>
            </a:r>
            <a:endParaRPr lang="en-US" sz="127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11049000" cy="693390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46746"/>
            <a:ext cx="3333750" cy="276225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813471"/>
            <a:ext cx="3771007" cy="1219200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1927771"/>
            <a:ext cx="3542407" cy="295275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09207" y="1927771"/>
            <a:ext cx="3542407" cy="295275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185071"/>
            <a:ext cx="7694414" cy="2857500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66973" y="677390"/>
            <a:ext cx="13225595" cy="5507014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94514" y="1264890"/>
            <a:ext cx="3125986" cy="5212110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646914" y="1826419"/>
            <a:ext cx="190500" cy="152400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646914" y="3782020"/>
            <a:ext cx="190500" cy="152400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646914" y="4067770"/>
            <a:ext cx="2821186" cy="750391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646914" y="4913412"/>
            <a:ext cx="2821186" cy="563761"/>
          </a:xfrm>
          <a:prstGeom prst="rect">
            <a:avLst/>
          </a:prstGeom>
        </p:spPr>
      </p:pic>
      <p:sp>
        <p:nvSpPr>
          <p:cNvPr id="17" name="SK-5-text-16"/>
          <p:cNvSpPr/>
          <p:nvPr/>
        </p:nvSpPr>
        <p:spPr>
          <a:xfrm>
            <a:off x="762000" y="381000"/>
            <a:ext cx="11430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Developmental Dysplasia of the Hip (DDH)</a:t>
            </a:r>
            <a:endParaRPr lang="en-US" sz="2550" dirty="0"/>
          </a:p>
        </p:txBody>
      </p:sp>
      <p:sp>
        <p:nvSpPr>
          <p:cNvPr id="18" name="SK-5-text-17"/>
          <p:cNvSpPr/>
          <p:nvPr/>
        </p:nvSpPr>
        <p:spPr>
          <a:xfrm>
            <a:off x="762000" y="845790"/>
            <a:ext cx="10934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60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NIPE STANDARDS UPDATE 2025</a:t>
            </a:r>
            <a:endParaRPr lang="en-US" sz="1200" dirty="0"/>
          </a:p>
        </p:txBody>
      </p:sp>
      <p:sp>
        <p:nvSpPr>
          <p:cNvPr id="19" name="SK-5-text-18"/>
          <p:cNvSpPr/>
          <p:nvPr/>
        </p:nvSpPr>
        <p:spPr>
          <a:xfrm>
            <a:off x="685800" y="1346746"/>
            <a:ext cx="7826654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Prevalence: 1-2 per 1,000 babies require surgery</a:t>
            </a:r>
            <a:endParaRPr lang="en-US" sz="1050" dirty="0"/>
          </a:p>
        </p:txBody>
      </p:sp>
      <p:sp>
        <p:nvSpPr>
          <p:cNvPr id="20" name="SK-5-text-19"/>
          <p:cNvSpPr/>
          <p:nvPr/>
        </p:nvSpPr>
        <p:spPr>
          <a:xfrm>
            <a:off x="685800" y="1927771"/>
            <a:ext cx="3628132" cy="295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Barlow Test (OUT)</a:t>
            </a:r>
            <a:endParaRPr lang="en-US" sz="1350" dirty="0"/>
          </a:p>
        </p:txBody>
      </p:sp>
      <p:sp>
        <p:nvSpPr>
          <p:cNvPr id="21" name="SK-5-text-20"/>
          <p:cNvSpPr/>
          <p:nvPr/>
        </p:nvSpPr>
        <p:spPr>
          <a:xfrm>
            <a:off x="685800" y="2280196"/>
            <a:ext cx="3542407" cy="638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Adduct the hip and apply gentle pressure posteriorly on the femur.</a:t>
            </a:r>
            <a:r>
              <a:rPr lang="en-US" sz="1125" b="1" dirty="0">
                <a:solidFill>
                  <a:srgbClr val="D5281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Checks if the hip is DISLOCATABLE.</a:t>
            </a:r>
            <a:endParaRPr lang="en-US" sz="1125" dirty="0"/>
          </a:p>
        </p:txBody>
      </p:sp>
      <p:sp>
        <p:nvSpPr>
          <p:cNvPr id="24" name="SK-5-text-23"/>
          <p:cNvSpPr/>
          <p:nvPr/>
        </p:nvSpPr>
        <p:spPr>
          <a:xfrm>
            <a:off x="571500" y="6194971"/>
            <a:ext cx="97612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Galeazzi Sign:</a:t>
            </a:r>
            <a:r>
              <a:rPr lang="en-US" sz="10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Unequal knee height when feet are flat on bed.</a:t>
            </a:r>
            <a:endParaRPr lang="en-US" sz="1050" dirty="0"/>
          </a:p>
        </p:txBody>
      </p:sp>
      <p:sp>
        <p:nvSpPr>
          <p:cNvPr id="25" name="SK-5-text-24"/>
          <p:cNvSpPr/>
          <p:nvPr/>
        </p:nvSpPr>
        <p:spPr>
          <a:xfrm>
            <a:off x="4705350" y="6194971"/>
            <a:ext cx="70408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Symmetry:</a:t>
            </a:r>
            <a:r>
              <a:rPr lang="en-US" sz="10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Check skin creases and leg length.</a:t>
            </a:r>
            <a:endParaRPr lang="en-US" sz="1050" dirty="0"/>
          </a:p>
        </p:txBody>
      </p:sp>
      <p:sp>
        <p:nvSpPr>
          <p:cNvPr id="26" name="SK-5-text-25"/>
          <p:cNvSpPr/>
          <p:nvPr/>
        </p:nvSpPr>
        <p:spPr>
          <a:xfrm>
            <a:off x="8913614" y="1788319"/>
            <a:ext cx="3278386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MANDATORY USS RISKS</a:t>
            </a:r>
            <a:endParaRPr lang="en-US" sz="1200" dirty="0"/>
          </a:p>
        </p:txBody>
      </p:sp>
      <p:sp>
        <p:nvSpPr>
          <p:cNvPr id="27" name="SK-5-text-26"/>
          <p:cNvSpPr/>
          <p:nvPr/>
        </p:nvSpPr>
        <p:spPr>
          <a:xfrm>
            <a:off x="8770739" y="2112169"/>
            <a:ext cx="2821186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Breech presentation at ≥36 weeks (or at CS)</a:t>
            </a:r>
            <a:endParaRPr lang="en-US" sz="1050" dirty="0"/>
          </a:p>
        </p:txBody>
      </p:sp>
      <p:sp>
        <p:nvSpPr>
          <p:cNvPr id="28" name="SK-5-text-27"/>
          <p:cNvSpPr/>
          <p:nvPr/>
        </p:nvSpPr>
        <p:spPr>
          <a:xfrm>
            <a:off x="8770739" y="2515791"/>
            <a:ext cx="3421261" cy="1732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Family history of DDH (1st degree relative)</a:t>
            </a:r>
            <a:endParaRPr lang="en-US" sz="1050" dirty="0"/>
          </a:p>
        </p:txBody>
      </p:sp>
      <p:sp>
        <p:nvSpPr>
          <p:cNvPr id="29" name="SK-5-text-28"/>
          <p:cNvSpPr/>
          <p:nvPr/>
        </p:nvSpPr>
        <p:spPr>
          <a:xfrm>
            <a:off x="8770739" y="2746177"/>
            <a:ext cx="3421261" cy="1732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Multiple birth (twins/triplets)</a:t>
            </a:r>
            <a:endParaRPr lang="en-US" sz="1050" dirty="0"/>
          </a:p>
        </p:txBody>
      </p:sp>
      <p:sp>
        <p:nvSpPr>
          <p:cNvPr id="30" name="SK-5-text-29"/>
          <p:cNvSpPr/>
          <p:nvPr/>
        </p:nvSpPr>
        <p:spPr>
          <a:xfrm>
            <a:off x="8770739" y="2976563"/>
            <a:ext cx="3421261" cy="1732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Female sex &amp; First-born child</a:t>
            </a:r>
            <a:endParaRPr lang="en-US" sz="1050" dirty="0"/>
          </a:p>
        </p:txBody>
      </p:sp>
      <p:sp>
        <p:nvSpPr>
          <p:cNvPr id="31" name="SK-5-text-30"/>
          <p:cNvSpPr/>
          <p:nvPr/>
        </p:nvSpPr>
        <p:spPr>
          <a:xfrm>
            <a:off x="8770739" y="3206948"/>
            <a:ext cx="2821186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High birthweight (&gt;4kg) or Oligohydramnios</a:t>
            </a:r>
            <a:endParaRPr lang="en-US" sz="1050" dirty="0"/>
          </a:p>
        </p:txBody>
      </p:sp>
      <p:sp>
        <p:nvSpPr>
          <p:cNvPr id="32" name="SK-5-text-31"/>
          <p:cNvSpPr/>
          <p:nvPr/>
        </p:nvSpPr>
        <p:spPr>
          <a:xfrm>
            <a:off x="8913614" y="3743920"/>
            <a:ext cx="29260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REFERRAL PATHWAY</a:t>
            </a:r>
            <a:endParaRPr lang="en-US" sz="1200" dirty="0"/>
          </a:p>
        </p:txBody>
      </p:sp>
      <p:sp>
        <p:nvSpPr>
          <p:cNvPr id="33" name="SK-5-text-32"/>
          <p:cNvSpPr/>
          <p:nvPr/>
        </p:nvSpPr>
        <p:spPr>
          <a:xfrm>
            <a:off x="8742164" y="4163020"/>
            <a:ext cx="2630686" cy="5598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D5281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Positive:</a:t>
            </a:r>
            <a:r>
              <a:rPr lang="en-US" sz="105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Refer URGENTLY to Paediatric Orthopaedics (seen within </a:t>
            </a:r>
            <a:r>
              <a:rPr lang="en-US" sz="1050" b="1" dirty="0">
                <a:solidFill>
                  <a:srgbClr val="D5281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10 weeks</a:t>
            </a:r>
            <a:r>
              <a:rPr lang="en-US" sz="105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).</a:t>
            </a:r>
            <a:endParaRPr lang="en-US" sz="1050" dirty="0"/>
          </a:p>
        </p:txBody>
      </p:sp>
      <p:sp>
        <p:nvSpPr>
          <p:cNvPr id="34" name="SK-5-text-33"/>
          <p:cNvSpPr/>
          <p:nvPr/>
        </p:nvSpPr>
        <p:spPr>
          <a:xfrm>
            <a:off x="8742164" y="5008662"/>
            <a:ext cx="2630686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D5281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High Risk Factors:</a:t>
            </a:r>
            <a:r>
              <a:rPr lang="en-US" sz="105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Ultrasound (USS) must be performed by </a:t>
            </a:r>
            <a:r>
              <a:rPr lang="en-US" sz="1050" b="1" dirty="0">
                <a:solidFill>
                  <a:srgbClr val="D5281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6 weeks</a:t>
            </a:r>
            <a:r>
              <a:rPr lang="en-US" sz="105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of age.</a:t>
            </a:r>
            <a:endParaRPr lang="en-US" sz="1050" dirty="0"/>
          </a:p>
        </p:txBody>
      </p:sp>
      <p:sp>
        <p:nvSpPr>
          <p:cNvPr id="35" name="SK-5-text-34"/>
          <p:cNvSpPr/>
          <p:nvPr/>
        </p:nvSpPr>
        <p:spPr>
          <a:xfrm>
            <a:off x="8646914" y="5610523"/>
            <a:ext cx="2821186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i="1" dirty="0">
                <a:solidFill>
                  <a:srgbClr val="76767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*If risk factors are present but USS hasn't been done by the 6-8 week check, send an </a:t>
            </a:r>
            <a:r>
              <a:rPr lang="en-US" sz="900" b="1" i="1" dirty="0">
                <a:solidFill>
                  <a:srgbClr val="76767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urgent</a:t>
            </a:r>
            <a:r>
              <a:rPr lang="en-US" sz="900" i="1" dirty="0">
                <a:solidFill>
                  <a:srgbClr val="76767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request.</a:t>
            </a:r>
            <a:endParaRPr lang="en-US" sz="900" dirty="0"/>
          </a:p>
        </p:txBody>
      </p:sp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0075" y="3185071"/>
            <a:ext cx="3771007" cy="1219200"/>
          </a:xfrm>
          <a:prstGeom prst="rect">
            <a:avLst/>
          </a:prstGeom>
        </p:spPr>
      </p:pic>
      <p:sp>
        <p:nvSpPr>
          <p:cNvPr id="23" name="SK-5-text-22"/>
          <p:cNvSpPr/>
          <p:nvPr/>
        </p:nvSpPr>
        <p:spPr>
          <a:xfrm>
            <a:off x="701928" y="3678511"/>
            <a:ext cx="3542407" cy="638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Abduct the hip and apply anterior pressure on the greater trochanter.</a:t>
            </a:r>
            <a:r>
              <a:rPr lang="en-US" sz="1125" b="1" dirty="0">
                <a:solidFill>
                  <a:srgbClr val="D5281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Checks if a dislocated hip is REDUCIBLE.</a:t>
            </a:r>
            <a:endParaRPr lang="en-US" sz="1125" dirty="0"/>
          </a:p>
        </p:txBody>
      </p:sp>
      <p:sp>
        <p:nvSpPr>
          <p:cNvPr id="22" name="SK-5-text-21"/>
          <p:cNvSpPr/>
          <p:nvPr/>
        </p:nvSpPr>
        <p:spPr>
          <a:xfrm>
            <a:off x="685800" y="3266877"/>
            <a:ext cx="3789045" cy="295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Ortolani Test (IN)</a:t>
            </a:r>
            <a:endParaRPr lang="en-US" sz="13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04800"/>
            <a:ext cx="11049000" cy="693390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179165"/>
            <a:ext cx="5410200" cy="3402360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1331565"/>
            <a:ext cx="5029200" cy="371475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1382018"/>
            <a:ext cx="261937" cy="213420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4733925"/>
            <a:ext cx="5410200" cy="1819275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4886325"/>
            <a:ext cx="5029200" cy="371475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4936778"/>
            <a:ext cx="261937" cy="213420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0300" y="1179165"/>
            <a:ext cx="5410200" cy="5374035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0800" y="1331565"/>
            <a:ext cx="5029200" cy="371475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00800" y="1382018"/>
            <a:ext cx="261937" cy="213420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00800" y="1798290"/>
            <a:ext cx="1323380" cy="404813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724180" y="1798290"/>
            <a:ext cx="1821061" cy="404813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545241" y="1798290"/>
            <a:ext cx="1884759" cy="404813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0800" y="2203103"/>
            <a:ext cx="1323380" cy="1037183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724180" y="2203103"/>
            <a:ext cx="1821061" cy="1037183"/>
          </a:xfrm>
          <a:prstGeom prst="rect">
            <a:avLst/>
          </a:prstGeom>
        </p:spPr>
      </p:pic>
      <p:pic>
        <p:nvPicPr>
          <p:cNvPr id="19" name="SK-6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579207" y="2302020"/>
            <a:ext cx="1884759" cy="1037183"/>
          </a:xfrm>
          <a:prstGeom prst="rect">
            <a:avLst/>
          </a:prstGeom>
        </p:spPr>
      </p:pic>
      <p:pic>
        <p:nvPicPr>
          <p:cNvPr id="20" name="SK-6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00800" y="3240286"/>
            <a:ext cx="1323380" cy="1037183"/>
          </a:xfrm>
          <a:prstGeom prst="rect">
            <a:avLst/>
          </a:prstGeom>
        </p:spPr>
      </p:pic>
      <p:pic>
        <p:nvPicPr>
          <p:cNvPr id="21" name="SK-6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724180" y="3240286"/>
            <a:ext cx="1821061" cy="1037183"/>
          </a:xfrm>
          <a:prstGeom prst="rect">
            <a:avLst/>
          </a:prstGeom>
        </p:spPr>
      </p:pic>
      <p:pic>
        <p:nvPicPr>
          <p:cNvPr id="22" name="SK-6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545241" y="3240286"/>
            <a:ext cx="1884759" cy="1037183"/>
          </a:xfrm>
          <a:prstGeom prst="rect">
            <a:avLst/>
          </a:prstGeom>
        </p:spPr>
      </p:pic>
      <p:pic>
        <p:nvPicPr>
          <p:cNvPr id="23" name="SK-6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00800" y="4277469"/>
            <a:ext cx="1323380" cy="1037481"/>
          </a:xfrm>
          <a:prstGeom prst="rect">
            <a:avLst/>
          </a:prstGeom>
        </p:spPr>
      </p:pic>
      <p:pic>
        <p:nvPicPr>
          <p:cNvPr id="24" name="SK-6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724180" y="4277469"/>
            <a:ext cx="1821061" cy="1037481"/>
          </a:xfrm>
          <a:prstGeom prst="rect">
            <a:avLst/>
          </a:prstGeom>
        </p:spPr>
      </p:pic>
      <p:pic>
        <p:nvPicPr>
          <p:cNvPr id="25" name="SK-6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545241" y="4277469"/>
            <a:ext cx="1884759" cy="1037481"/>
          </a:xfrm>
          <a:prstGeom prst="rect">
            <a:avLst/>
          </a:prstGeom>
        </p:spPr>
      </p:pic>
      <p:pic>
        <p:nvPicPr>
          <p:cNvPr id="26" name="SK-6-img-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00800" y="5410200"/>
            <a:ext cx="5029200" cy="990600"/>
          </a:xfrm>
          <a:prstGeom prst="rect">
            <a:avLst/>
          </a:prstGeom>
        </p:spPr>
      </p:pic>
      <p:pic>
        <p:nvPicPr>
          <p:cNvPr id="27" name="SK-6-img-26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553200" y="5651897"/>
            <a:ext cx="77688" cy="62061"/>
          </a:xfrm>
          <a:prstGeom prst="rect">
            <a:avLst/>
          </a:prstGeom>
        </p:spPr>
      </p:pic>
      <p:sp>
        <p:nvSpPr>
          <p:cNvPr id="28" name="SK-6-text-27"/>
          <p:cNvSpPr/>
          <p:nvPr/>
        </p:nvSpPr>
        <p:spPr>
          <a:xfrm>
            <a:off x="762000" y="304800"/>
            <a:ext cx="11430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Genitalia and Testes Examination</a:t>
            </a:r>
            <a:endParaRPr lang="en-US" sz="2550" dirty="0"/>
          </a:p>
        </p:txBody>
      </p:sp>
      <p:sp>
        <p:nvSpPr>
          <p:cNvPr id="29" name="SK-6-text-28"/>
          <p:cNvSpPr/>
          <p:nvPr/>
        </p:nvSpPr>
        <p:spPr>
          <a:xfrm>
            <a:off x="762000" y="769590"/>
            <a:ext cx="10934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60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NIPE STANDARDS UPDATE 2025</a:t>
            </a:r>
            <a:endParaRPr lang="en-US" sz="1200" dirty="0"/>
          </a:p>
        </p:txBody>
      </p:sp>
      <p:sp>
        <p:nvSpPr>
          <p:cNvPr id="30" name="SK-6-text-29"/>
          <p:cNvSpPr/>
          <p:nvPr/>
        </p:nvSpPr>
        <p:spPr>
          <a:xfrm>
            <a:off x="1119188" y="1331565"/>
            <a:ext cx="603504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5EB8"/>
                </a:solidFill>
              </a:rPr>
              <a:t>Undescended Testes (UDT)</a:t>
            </a:r>
            <a:endParaRPr lang="en-US" sz="1650" dirty="0"/>
          </a:p>
        </p:txBody>
      </p:sp>
      <p:sp>
        <p:nvSpPr>
          <p:cNvPr id="31" name="SK-6-text-30"/>
          <p:cNvSpPr/>
          <p:nvPr/>
        </p:nvSpPr>
        <p:spPr>
          <a:xfrm>
            <a:off x="990600" y="1798290"/>
            <a:ext cx="9088409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Prevalence:</a:t>
            </a: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~1/100 boys by 2-3 months of age.</a:t>
            </a:r>
            <a:endParaRPr lang="en-US" sz="1275" dirty="0"/>
          </a:p>
        </p:txBody>
      </p:sp>
      <p:sp>
        <p:nvSpPr>
          <p:cNvPr id="32" name="SK-6-text-31"/>
          <p:cNvSpPr/>
          <p:nvPr/>
        </p:nvSpPr>
        <p:spPr>
          <a:xfrm>
            <a:off x="990600" y="2117378"/>
            <a:ext cx="48006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Check:</a:t>
            </a: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Palpate scrotum bilaterally; if not in scrotum, check inguinal canal and perineum.</a:t>
            </a:r>
            <a:endParaRPr lang="en-US" sz="1275" dirty="0"/>
          </a:p>
        </p:txBody>
      </p:sp>
      <p:sp>
        <p:nvSpPr>
          <p:cNvPr id="33" name="SK-6-text-32"/>
          <p:cNvSpPr/>
          <p:nvPr/>
        </p:nvSpPr>
        <p:spPr>
          <a:xfrm>
            <a:off x="990600" y="2679353"/>
            <a:ext cx="48006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Retractile Testes:</a:t>
            </a: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High position but can be manipulated into scrotum; descend with warmth. </a:t>
            </a:r>
            <a:r>
              <a:rPr lang="en-US" sz="1275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 referral needed.</a:t>
            </a:r>
            <a:endParaRPr lang="en-US" sz="1275" dirty="0"/>
          </a:p>
        </p:txBody>
      </p:sp>
      <p:sp>
        <p:nvSpPr>
          <p:cNvPr id="34" name="SK-6-text-33"/>
          <p:cNvSpPr/>
          <p:nvPr/>
        </p:nvSpPr>
        <p:spPr>
          <a:xfrm>
            <a:off x="990600" y="3241328"/>
            <a:ext cx="48006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Undescended:</a:t>
            </a: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Cannot be brought into the scrotum. True UDT requires surgical review.</a:t>
            </a:r>
            <a:endParaRPr lang="en-US" sz="1275" dirty="0"/>
          </a:p>
        </p:txBody>
      </p:sp>
      <p:sp>
        <p:nvSpPr>
          <p:cNvPr id="35" name="SK-6-text-34"/>
          <p:cNvSpPr/>
          <p:nvPr/>
        </p:nvSpPr>
        <p:spPr>
          <a:xfrm>
            <a:off x="990600" y="3803303"/>
            <a:ext cx="48006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Hypospadias:</a:t>
            </a: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Prevalence 1:250. Urethral opening malposition. </a:t>
            </a:r>
            <a:r>
              <a:rPr lang="en-US" sz="1275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Refer to surgery by 6 months.</a:t>
            </a:r>
            <a:endParaRPr lang="en-US" sz="1275" dirty="0"/>
          </a:p>
        </p:txBody>
      </p:sp>
      <p:sp>
        <p:nvSpPr>
          <p:cNvPr id="36" name="SK-6-text-35"/>
          <p:cNvSpPr/>
          <p:nvPr/>
        </p:nvSpPr>
        <p:spPr>
          <a:xfrm>
            <a:off x="1119188" y="4886325"/>
            <a:ext cx="502920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5EB8"/>
                </a:solidFill>
              </a:rPr>
              <a:t>Female Genitalia</a:t>
            </a:r>
            <a:endParaRPr lang="en-US" sz="1650" dirty="0"/>
          </a:p>
        </p:txBody>
      </p:sp>
      <p:sp>
        <p:nvSpPr>
          <p:cNvPr id="37" name="SK-6-text-36"/>
          <p:cNvSpPr/>
          <p:nvPr/>
        </p:nvSpPr>
        <p:spPr>
          <a:xfrm>
            <a:off x="990600" y="5353050"/>
            <a:ext cx="48006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Check for </a:t>
            </a:r>
            <a:r>
              <a:rPr lang="en-US" sz="1275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imperforate hymen</a:t>
            </a: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(bulging membrane) or ambiguous features.</a:t>
            </a:r>
            <a:endParaRPr lang="en-US" sz="1275" dirty="0"/>
          </a:p>
        </p:txBody>
      </p:sp>
      <p:sp>
        <p:nvSpPr>
          <p:cNvPr id="38" name="SK-6-text-37"/>
          <p:cNvSpPr/>
          <p:nvPr/>
        </p:nvSpPr>
        <p:spPr>
          <a:xfrm>
            <a:off x="990600" y="5915025"/>
            <a:ext cx="48006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Inform parents: Small amount of vaginal discharge/bleeding is common (maternal hormone withdrawal).</a:t>
            </a:r>
            <a:endParaRPr lang="en-US" sz="1275" dirty="0"/>
          </a:p>
        </p:txBody>
      </p:sp>
      <p:sp>
        <p:nvSpPr>
          <p:cNvPr id="39" name="SK-6-text-38"/>
          <p:cNvSpPr/>
          <p:nvPr/>
        </p:nvSpPr>
        <p:spPr>
          <a:xfrm>
            <a:off x="6757988" y="1331565"/>
            <a:ext cx="5434013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5EB8"/>
                </a:solidFill>
              </a:rPr>
              <a:t>Referral Pathways (NIPE 2025)</a:t>
            </a:r>
            <a:endParaRPr lang="en-US" sz="1650" dirty="0"/>
          </a:p>
        </p:txBody>
      </p:sp>
      <p:sp>
        <p:nvSpPr>
          <p:cNvPr id="40" name="SK-6-text-39"/>
          <p:cNvSpPr/>
          <p:nvPr/>
        </p:nvSpPr>
        <p:spPr>
          <a:xfrm>
            <a:off x="6515100" y="1798290"/>
            <a:ext cx="1170980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Finding</a:t>
            </a:r>
            <a:endParaRPr lang="en-US" sz="1125" dirty="0"/>
          </a:p>
        </p:txBody>
      </p:sp>
      <p:sp>
        <p:nvSpPr>
          <p:cNvPr id="41" name="SK-6-text-40"/>
          <p:cNvSpPr/>
          <p:nvPr/>
        </p:nvSpPr>
        <p:spPr>
          <a:xfrm>
            <a:off x="7838480" y="1798290"/>
            <a:ext cx="2924826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Timing of Detection</a:t>
            </a:r>
            <a:endParaRPr lang="en-US" sz="1125" dirty="0"/>
          </a:p>
        </p:txBody>
      </p:sp>
      <p:sp>
        <p:nvSpPr>
          <p:cNvPr id="42" name="SK-6-text-41"/>
          <p:cNvSpPr/>
          <p:nvPr/>
        </p:nvSpPr>
        <p:spPr>
          <a:xfrm>
            <a:off x="9659541" y="1798290"/>
            <a:ext cx="2336026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Referral Action</a:t>
            </a:r>
            <a:endParaRPr lang="en-US" sz="1125" dirty="0"/>
          </a:p>
        </p:txBody>
      </p:sp>
      <p:sp>
        <p:nvSpPr>
          <p:cNvPr id="43" name="SK-6-text-42"/>
          <p:cNvSpPr/>
          <p:nvPr/>
        </p:nvSpPr>
        <p:spPr>
          <a:xfrm>
            <a:off x="6515100" y="2623989"/>
            <a:ext cx="230505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Bilateral UDT</a:t>
            </a:r>
            <a:endParaRPr lang="en-US" sz="1125" dirty="0"/>
          </a:p>
        </p:txBody>
      </p:sp>
      <p:sp>
        <p:nvSpPr>
          <p:cNvPr id="44" name="SK-6-text-43"/>
          <p:cNvSpPr/>
          <p:nvPr/>
        </p:nvSpPr>
        <p:spPr>
          <a:xfrm>
            <a:off x="7838480" y="2203103"/>
            <a:ext cx="3124729" cy="10371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Newborn Check (72h)</a:t>
            </a:r>
            <a:endParaRPr lang="en-US" sz="1125" dirty="0"/>
          </a:p>
        </p:txBody>
      </p:sp>
      <p:sp>
        <p:nvSpPr>
          <p:cNvPr id="45" name="SK-6-text-44"/>
          <p:cNvSpPr/>
          <p:nvPr/>
        </p:nvSpPr>
        <p:spPr>
          <a:xfrm>
            <a:off x="9735741" y="2203103"/>
            <a:ext cx="1656159" cy="10371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URGENT &lt;24H</a:t>
            </a:r>
            <a:endParaRPr lang="en-US" sz="1125" dirty="0"/>
          </a:p>
        </p:txBody>
      </p:sp>
      <p:sp>
        <p:nvSpPr>
          <p:cNvPr id="46" name="SK-6-text-45"/>
          <p:cNvSpPr/>
          <p:nvPr/>
        </p:nvSpPr>
        <p:spPr>
          <a:xfrm>
            <a:off x="6515100" y="3661172"/>
            <a:ext cx="230505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Bilateral UDT</a:t>
            </a:r>
            <a:endParaRPr lang="en-US" sz="1125" dirty="0"/>
          </a:p>
        </p:txBody>
      </p:sp>
      <p:sp>
        <p:nvSpPr>
          <p:cNvPr id="47" name="SK-6-text-46"/>
          <p:cNvSpPr/>
          <p:nvPr/>
        </p:nvSpPr>
        <p:spPr>
          <a:xfrm>
            <a:off x="7838480" y="3240286"/>
            <a:ext cx="2375091" cy="10371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6-8 Week Check</a:t>
            </a:r>
            <a:endParaRPr lang="en-US" sz="1125" dirty="0"/>
          </a:p>
        </p:txBody>
      </p:sp>
      <p:sp>
        <p:nvSpPr>
          <p:cNvPr id="48" name="SK-6-text-47"/>
          <p:cNvSpPr/>
          <p:nvPr/>
        </p:nvSpPr>
        <p:spPr>
          <a:xfrm>
            <a:off x="9735741" y="3240286"/>
            <a:ext cx="1656159" cy="10371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WITHIN 2 WEEKS</a:t>
            </a:r>
            <a:endParaRPr lang="en-US" sz="1125" dirty="0"/>
          </a:p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Paediatrics review</a:t>
            </a:r>
            <a:endParaRPr lang="en-US" sz="1125" dirty="0"/>
          </a:p>
        </p:txBody>
      </p:sp>
      <p:sp>
        <p:nvSpPr>
          <p:cNvPr id="49" name="SK-6-text-48"/>
          <p:cNvSpPr/>
          <p:nvPr/>
        </p:nvSpPr>
        <p:spPr>
          <a:xfrm>
            <a:off x="6515100" y="4698504"/>
            <a:ext cx="24765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Unilateral UDT</a:t>
            </a:r>
            <a:endParaRPr lang="en-US" sz="1125" dirty="0"/>
          </a:p>
        </p:txBody>
      </p:sp>
      <p:sp>
        <p:nvSpPr>
          <p:cNvPr id="50" name="SK-6-text-49"/>
          <p:cNvSpPr/>
          <p:nvPr/>
        </p:nvSpPr>
        <p:spPr>
          <a:xfrm>
            <a:off x="7838480" y="4277469"/>
            <a:ext cx="2375091" cy="103748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6-8 Week Check</a:t>
            </a:r>
            <a:endParaRPr lang="en-US" sz="1125" dirty="0"/>
          </a:p>
        </p:txBody>
      </p:sp>
      <p:sp>
        <p:nvSpPr>
          <p:cNvPr id="51" name="SK-6-text-50"/>
          <p:cNvSpPr/>
          <p:nvPr/>
        </p:nvSpPr>
        <p:spPr>
          <a:xfrm>
            <a:off x="9735741" y="4277469"/>
            <a:ext cx="1656159" cy="103748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REVIEW 3-4M</a:t>
            </a:r>
            <a:endParaRPr lang="en-US" sz="1125" dirty="0"/>
          </a:p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Refer if not descended</a:t>
            </a:r>
            <a:endParaRPr lang="en-US" sz="1125" dirty="0"/>
          </a:p>
        </p:txBody>
      </p:sp>
      <p:sp>
        <p:nvSpPr>
          <p:cNvPr id="52" name="SK-6-text-51"/>
          <p:cNvSpPr/>
          <p:nvPr/>
        </p:nvSpPr>
        <p:spPr>
          <a:xfrm>
            <a:off x="6745188" y="5505450"/>
            <a:ext cx="4532412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D5281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CRITICAL: Bilateral undescended testes at birth is a medical emergency until proven otherwise. Urgent referral to exclude Disorders of Sex Development (DSD) or salt-wasting Congenital Adrenal Hyperplasia (CAH).</a:t>
            </a:r>
            <a:endParaRPr lang="en-US" sz="112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11049000" cy="693390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02990"/>
            <a:ext cx="3581400" cy="2109788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417290"/>
            <a:ext cx="3352800" cy="314325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1460153"/>
            <a:ext cx="228600" cy="171450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2998440"/>
            <a:ext cx="3352800" cy="300038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1050" y="3082528"/>
            <a:ext cx="154781" cy="125760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05300" y="1302990"/>
            <a:ext cx="3581400" cy="2109788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9600" y="1417290"/>
            <a:ext cx="3352800" cy="314325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19600" y="1460153"/>
            <a:ext cx="228600" cy="171450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19600" y="2998440"/>
            <a:ext cx="3352800" cy="300038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14850" y="3082528"/>
            <a:ext cx="154781" cy="125760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39100" y="1302990"/>
            <a:ext cx="3581400" cy="2109788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53400" y="1417290"/>
            <a:ext cx="3352800" cy="314325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53400" y="1460153"/>
            <a:ext cx="228600" cy="171450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53400" y="2812703"/>
            <a:ext cx="3352800" cy="485775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248650" y="2896791"/>
            <a:ext cx="154781" cy="125760"/>
          </a:xfrm>
          <a:prstGeom prst="rect">
            <a:avLst/>
          </a:prstGeom>
        </p:spPr>
      </p:pic>
      <p:pic>
        <p:nvPicPr>
          <p:cNvPr id="20" name="SK-7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1500" y="3565178"/>
            <a:ext cx="3581400" cy="2109788"/>
          </a:xfrm>
          <a:prstGeom prst="rect">
            <a:avLst/>
          </a:prstGeom>
        </p:spPr>
      </p:pic>
      <p:pic>
        <p:nvPicPr>
          <p:cNvPr id="21" name="SK-7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85800" y="3679478"/>
            <a:ext cx="3352800" cy="314325"/>
          </a:xfrm>
          <a:prstGeom prst="rect">
            <a:avLst/>
          </a:prstGeom>
        </p:spPr>
      </p:pic>
      <p:pic>
        <p:nvPicPr>
          <p:cNvPr id="22" name="SK-7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85800" y="3722340"/>
            <a:ext cx="228600" cy="171450"/>
          </a:xfrm>
          <a:prstGeom prst="rect">
            <a:avLst/>
          </a:prstGeom>
        </p:spPr>
      </p:pic>
      <p:pic>
        <p:nvPicPr>
          <p:cNvPr id="23" name="SK-7-img-2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5260628"/>
            <a:ext cx="3352800" cy="300038"/>
          </a:xfrm>
          <a:prstGeom prst="rect">
            <a:avLst/>
          </a:prstGeom>
        </p:spPr>
      </p:pic>
      <p:pic>
        <p:nvPicPr>
          <p:cNvPr id="24" name="SK-7-img-2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81050" y="5344716"/>
            <a:ext cx="154781" cy="125760"/>
          </a:xfrm>
          <a:prstGeom prst="rect">
            <a:avLst/>
          </a:prstGeom>
        </p:spPr>
      </p:pic>
      <p:pic>
        <p:nvPicPr>
          <p:cNvPr id="25" name="SK-7-img-2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305300" y="3565178"/>
            <a:ext cx="3581400" cy="2109788"/>
          </a:xfrm>
          <a:prstGeom prst="rect">
            <a:avLst/>
          </a:prstGeom>
        </p:spPr>
      </p:pic>
      <p:pic>
        <p:nvPicPr>
          <p:cNvPr id="26" name="SK-7-img-2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419600" y="3679478"/>
            <a:ext cx="3352800" cy="314325"/>
          </a:xfrm>
          <a:prstGeom prst="rect">
            <a:avLst/>
          </a:prstGeom>
        </p:spPr>
      </p:pic>
      <p:pic>
        <p:nvPicPr>
          <p:cNvPr id="27" name="SK-7-img-26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419600" y="3722340"/>
            <a:ext cx="228600" cy="171450"/>
          </a:xfrm>
          <a:prstGeom prst="rect">
            <a:avLst/>
          </a:prstGeom>
        </p:spPr>
      </p:pic>
      <p:pic>
        <p:nvPicPr>
          <p:cNvPr id="28" name="SK-7-img-2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19600" y="5260628"/>
            <a:ext cx="3352800" cy="300038"/>
          </a:xfrm>
          <a:prstGeom prst="rect">
            <a:avLst/>
          </a:prstGeom>
        </p:spPr>
      </p:pic>
      <p:pic>
        <p:nvPicPr>
          <p:cNvPr id="29" name="SK-7-img-28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514850" y="5344716"/>
            <a:ext cx="154781" cy="125760"/>
          </a:xfrm>
          <a:prstGeom prst="rect">
            <a:avLst/>
          </a:prstGeom>
        </p:spPr>
      </p:pic>
      <p:pic>
        <p:nvPicPr>
          <p:cNvPr id="30" name="SK-7-img-2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39100" y="3565178"/>
            <a:ext cx="3581400" cy="2109788"/>
          </a:xfrm>
          <a:prstGeom prst="rect">
            <a:avLst/>
          </a:prstGeom>
        </p:spPr>
      </p:pic>
      <p:pic>
        <p:nvPicPr>
          <p:cNvPr id="31" name="SK-7-img-3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153400" y="3679478"/>
            <a:ext cx="3352800" cy="314325"/>
          </a:xfrm>
          <a:prstGeom prst="rect">
            <a:avLst/>
          </a:prstGeom>
        </p:spPr>
      </p:pic>
      <p:pic>
        <p:nvPicPr>
          <p:cNvPr id="32" name="SK-7-img-3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153400" y="3722340"/>
            <a:ext cx="228600" cy="171450"/>
          </a:xfrm>
          <a:prstGeom prst="rect">
            <a:avLst/>
          </a:prstGeom>
        </p:spPr>
      </p:pic>
      <p:pic>
        <p:nvPicPr>
          <p:cNvPr id="33" name="SK-7-img-3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53400" y="5260628"/>
            <a:ext cx="3352800" cy="300038"/>
          </a:xfrm>
          <a:prstGeom prst="rect">
            <a:avLst/>
          </a:prstGeom>
        </p:spPr>
      </p:pic>
      <p:pic>
        <p:nvPicPr>
          <p:cNvPr id="34" name="SK-7-img-3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248650" y="5344716"/>
            <a:ext cx="154781" cy="125760"/>
          </a:xfrm>
          <a:prstGeom prst="rect">
            <a:avLst/>
          </a:prstGeom>
        </p:spPr>
      </p:pic>
      <p:pic>
        <p:nvPicPr>
          <p:cNvPr id="35" name="SK-7-img-3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71500" y="5865465"/>
            <a:ext cx="11049000" cy="771525"/>
          </a:xfrm>
          <a:prstGeom prst="rect">
            <a:avLst/>
          </a:prstGeom>
        </p:spPr>
      </p:pic>
      <p:pic>
        <p:nvPicPr>
          <p:cNvPr id="36" name="SK-7-img-35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00100" y="6291858"/>
            <a:ext cx="190500" cy="156865"/>
          </a:xfrm>
          <a:prstGeom prst="rect">
            <a:avLst/>
          </a:prstGeom>
        </p:spPr>
      </p:pic>
      <p:pic>
        <p:nvPicPr>
          <p:cNvPr id="37" name="SK-7-img-36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200275" y="6291858"/>
            <a:ext cx="190500" cy="156865"/>
          </a:xfrm>
          <a:prstGeom prst="rect">
            <a:avLst/>
          </a:prstGeom>
        </p:spPr>
      </p:pic>
      <p:pic>
        <p:nvPicPr>
          <p:cNvPr id="38" name="SK-7-img-37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781425" y="6291858"/>
            <a:ext cx="190500" cy="156865"/>
          </a:xfrm>
          <a:prstGeom prst="rect">
            <a:avLst/>
          </a:prstGeom>
        </p:spPr>
      </p:pic>
      <p:pic>
        <p:nvPicPr>
          <p:cNvPr id="39" name="SK-7-img-38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5638800" y="6291858"/>
            <a:ext cx="190500" cy="156865"/>
          </a:xfrm>
          <a:prstGeom prst="rect">
            <a:avLst/>
          </a:prstGeom>
        </p:spPr>
      </p:pic>
      <p:pic>
        <p:nvPicPr>
          <p:cNvPr id="40" name="SK-7-img-39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074944" y="6101209"/>
            <a:ext cx="2316956" cy="300038"/>
          </a:xfrm>
          <a:prstGeom prst="rect">
            <a:avLst/>
          </a:prstGeom>
        </p:spPr>
      </p:pic>
      <p:pic>
        <p:nvPicPr>
          <p:cNvPr id="41" name="SK-7-img-40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9189244" y="6188273"/>
            <a:ext cx="154781" cy="125760"/>
          </a:xfrm>
          <a:prstGeom prst="rect">
            <a:avLst/>
          </a:prstGeom>
        </p:spPr>
      </p:pic>
      <p:sp>
        <p:nvSpPr>
          <p:cNvPr id="42" name="SK-7-text-41"/>
          <p:cNvSpPr/>
          <p:nvPr/>
        </p:nvSpPr>
        <p:spPr>
          <a:xfrm>
            <a:off x="762000" y="381000"/>
            <a:ext cx="11430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The Structured 6-8 Week GP Check</a:t>
            </a:r>
            <a:endParaRPr lang="en-US" sz="2550" dirty="0"/>
          </a:p>
        </p:txBody>
      </p:sp>
      <p:sp>
        <p:nvSpPr>
          <p:cNvPr id="43" name="SK-7-text-42"/>
          <p:cNvSpPr/>
          <p:nvPr/>
        </p:nvSpPr>
        <p:spPr>
          <a:xfrm>
            <a:off x="762000" y="845790"/>
            <a:ext cx="10934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60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NIPE STANDARDS UPDATE 2025</a:t>
            </a:r>
            <a:endParaRPr lang="en-US" sz="1200" dirty="0"/>
          </a:p>
        </p:txBody>
      </p:sp>
      <p:sp>
        <p:nvSpPr>
          <p:cNvPr id="44" name="SK-7-text-43"/>
          <p:cNvSpPr/>
          <p:nvPr/>
        </p:nvSpPr>
        <p:spPr>
          <a:xfrm>
            <a:off x="1009650" y="1417290"/>
            <a:ext cx="42005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Observation &amp; Growth</a:t>
            </a:r>
            <a:endParaRPr lang="en-US" sz="1350" dirty="0"/>
          </a:p>
        </p:txBody>
      </p:sp>
      <p:sp>
        <p:nvSpPr>
          <p:cNvPr id="45" name="SK-7-text-44"/>
          <p:cNvSpPr/>
          <p:nvPr/>
        </p:nvSpPr>
        <p:spPr>
          <a:xfrm>
            <a:off x="857250" y="1807815"/>
            <a:ext cx="511936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Alertness, tone, and dysmorphia</a:t>
            </a:r>
            <a:endParaRPr lang="en-US" sz="1125" dirty="0"/>
          </a:p>
        </p:txBody>
      </p:sp>
      <p:sp>
        <p:nvSpPr>
          <p:cNvPr id="46" name="SK-7-text-45"/>
          <p:cNvSpPr/>
          <p:nvPr/>
        </p:nvSpPr>
        <p:spPr>
          <a:xfrm>
            <a:off x="857250" y="2045940"/>
            <a:ext cx="31813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Measure Weight, Length, and Head Circumference</a:t>
            </a:r>
            <a:endParaRPr lang="en-US" sz="1125" dirty="0"/>
          </a:p>
        </p:txBody>
      </p:sp>
      <p:sp>
        <p:nvSpPr>
          <p:cNvPr id="47" name="SK-7-text-46"/>
          <p:cNvSpPr/>
          <p:nvPr/>
        </p:nvSpPr>
        <p:spPr>
          <a:xfrm>
            <a:off x="857250" y="2484090"/>
            <a:ext cx="31813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Plot all measurements on PCHR (Red Book) centile charts</a:t>
            </a:r>
            <a:endParaRPr lang="en-US" sz="1125" dirty="0"/>
          </a:p>
        </p:txBody>
      </p:sp>
      <p:sp>
        <p:nvSpPr>
          <p:cNvPr id="48" name="SK-7-text-47"/>
          <p:cNvSpPr/>
          <p:nvPr/>
        </p:nvSpPr>
        <p:spPr>
          <a:xfrm>
            <a:off x="935831" y="2998440"/>
            <a:ext cx="5746043" cy="3000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1A1A1A"/>
                </a:solidFill>
              </a:rPr>
              <a:t> Check for centile crossing/discrepancies</a:t>
            </a:r>
            <a:endParaRPr lang="en-US" sz="975" dirty="0"/>
          </a:p>
        </p:txBody>
      </p:sp>
      <p:sp>
        <p:nvSpPr>
          <p:cNvPr id="49" name="SK-7-text-48"/>
          <p:cNvSpPr/>
          <p:nvPr/>
        </p:nvSpPr>
        <p:spPr>
          <a:xfrm>
            <a:off x="4743450" y="1417290"/>
            <a:ext cx="296608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CVS Assessment</a:t>
            </a:r>
            <a:endParaRPr lang="en-US" sz="1350" dirty="0"/>
          </a:p>
        </p:txBody>
      </p:sp>
      <p:sp>
        <p:nvSpPr>
          <p:cNvPr id="50" name="SK-7-text-49"/>
          <p:cNvSpPr/>
          <p:nvPr/>
        </p:nvSpPr>
        <p:spPr>
          <a:xfrm>
            <a:off x="4591050" y="1807815"/>
            <a:ext cx="6258141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Auscultate heart sounds (settled baby)</a:t>
            </a:r>
            <a:endParaRPr lang="en-US" sz="1125" dirty="0"/>
          </a:p>
        </p:txBody>
      </p:sp>
      <p:sp>
        <p:nvSpPr>
          <p:cNvPr id="51" name="SK-7-text-50"/>
          <p:cNvSpPr/>
          <p:nvPr/>
        </p:nvSpPr>
        <p:spPr>
          <a:xfrm>
            <a:off x="4591050" y="2045940"/>
            <a:ext cx="6908872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Check for thrills, murmurs, or tachycardia</a:t>
            </a:r>
            <a:endParaRPr lang="en-US" sz="1125" dirty="0"/>
          </a:p>
        </p:txBody>
      </p:sp>
      <p:sp>
        <p:nvSpPr>
          <p:cNvPr id="52" name="SK-7-text-51"/>
          <p:cNvSpPr/>
          <p:nvPr/>
        </p:nvSpPr>
        <p:spPr>
          <a:xfrm>
            <a:off x="4591050" y="2284065"/>
            <a:ext cx="528204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Palpate bilateral femoral pulses</a:t>
            </a:r>
            <a:endParaRPr lang="en-US" sz="1125" dirty="0"/>
          </a:p>
        </p:txBody>
      </p:sp>
      <p:sp>
        <p:nvSpPr>
          <p:cNvPr id="53" name="SK-7-text-52"/>
          <p:cNvSpPr/>
          <p:nvPr/>
        </p:nvSpPr>
        <p:spPr>
          <a:xfrm>
            <a:off x="4669631" y="2998440"/>
            <a:ext cx="4624864" cy="3000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1A1A1A"/>
                </a:solidFill>
              </a:rPr>
              <a:t> Weak/absent pulses = Coarctation</a:t>
            </a:r>
            <a:endParaRPr lang="en-US" sz="975" dirty="0"/>
          </a:p>
        </p:txBody>
      </p:sp>
      <p:sp>
        <p:nvSpPr>
          <p:cNvPr id="54" name="SK-7-text-53"/>
          <p:cNvSpPr/>
          <p:nvPr/>
        </p:nvSpPr>
        <p:spPr>
          <a:xfrm>
            <a:off x="8477250" y="1417290"/>
            <a:ext cx="27603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Head &amp; Senses</a:t>
            </a:r>
            <a:endParaRPr lang="en-US" sz="1350" dirty="0"/>
          </a:p>
        </p:txBody>
      </p:sp>
      <p:sp>
        <p:nvSpPr>
          <p:cNvPr id="55" name="SK-7-text-54"/>
          <p:cNvSpPr/>
          <p:nvPr/>
        </p:nvSpPr>
        <p:spPr>
          <a:xfrm>
            <a:off x="8324850" y="1807815"/>
            <a:ext cx="38671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Fontanelle: Patent? (Bulging or sunken?)</a:t>
            </a:r>
            <a:endParaRPr lang="en-US" sz="1125" dirty="0"/>
          </a:p>
        </p:txBody>
      </p:sp>
      <p:sp>
        <p:nvSpPr>
          <p:cNvPr id="56" name="SK-7-text-55"/>
          <p:cNvSpPr/>
          <p:nvPr/>
        </p:nvSpPr>
        <p:spPr>
          <a:xfrm>
            <a:off x="8324850" y="2045940"/>
            <a:ext cx="38671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Eyes: Red reflex, fixation, following</a:t>
            </a:r>
            <a:endParaRPr lang="en-US" sz="1125" dirty="0"/>
          </a:p>
        </p:txBody>
      </p:sp>
      <p:sp>
        <p:nvSpPr>
          <p:cNvPr id="57" name="SK-7-text-56"/>
          <p:cNvSpPr/>
          <p:nvPr/>
        </p:nvSpPr>
        <p:spPr>
          <a:xfrm>
            <a:off x="8324850" y="2284065"/>
            <a:ext cx="38671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Palate: Finger sweep check (cleft check)</a:t>
            </a:r>
            <a:endParaRPr lang="en-US" sz="1125" dirty="0"/>
          </a:p>
        </p:txBody>
      </p:sp>
      <p:sp>
        <p:nvSpPr>
          <p:cNvPr id="58" name="SK-7-text-57"/>
          <p:cNvSpPr/>
          <p:nvPr/>
        </p:nvSpPr>
        <p:spPr>
          <a:xfrm>
            <a:off x="8403431" y="2812703"/>
            <a:ext cx="31623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1A1A1A"/>
                </a:solidFill>
              </a:rPr>
              <a:t> Impalpable fontanelle → refer (microcephaly)</a:t>
            </a:r>
            <a:endParaRPr lang="en-US" sz="975" dirty="0"/>
          </a:p>
        </p:txBody>
      </p:sp>
      <p:sp>
        <p:nvSpPr>
          <p:cNvPr id="59" name="SK-7-text-58"/>
          <p:cNvSpPr/>
          <p:nvPr/>
        </p:nvSpPr>
        <p:spPr>
          <a:xfrm>
            <a:off x="1009650" y="3679478"/>
            <a:ext cx="399478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Abdomen &amp; Genitalia</a:t>
            </a:r>
            <a:endParaRPr lang="en-US" sz="1350" dirty="0"/>
          </a:p>
        </p:txBody>
      </p:sp>
      <p:sp>
        <p:nvSpPr>
          <p:cNvPr id="60" name="SK-7-text-59"/>
          <p:cNvSpPr/>
          <p:nvPr/>
        </p:nvSpPr>
        <p:spPr>
          <a:xfrm>
            <a:off x="857250" y="4070003"/>
            <a:ext cx="544472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Palpate abdomen &amp; check umbilicus</a:t>
            </a:r>
            <a:endParaRPr lang="en-US" sz="1125" dirty="0"/>
          </a:p>
        </p:txBody>
      </p:sp>
      <p:sp>
        <p:nvSpPr>
          <p:cNvPr id="61" name="SK-7-text-60"/>
          <p:cNvSpPr/>
          <p:nvPr/>
        </p:nvSpPr>
        <p:spPr>
          <a:xfrm>
            <a:off x="857250" y="4308128"/>
            <a:ext cx="72342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Testes: Descended? (Bilateral vs Unilateral)</a:t>
            </a:r>
            <a:endParaRPr lang="en-US" sz="1125" dirty="0"/>
          </a:p>
        </p:txBody>
      </p:sp>
      <p:sp>
        <p:nvSpPr>
          <p:cNvPr id="62" name="SK-7-text-61"/>
          <p:cNvSpPr/>
          <p:nvPr/>
        </p:nvSpPr>
        <p:spPr>
          <a:xfrm>
            <a:off x="857250" y="4546253"/>
            <a:ext cx="707155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Genitalia: Hypospadias or imperforate hymen</a:t>
            </a:r>
            <a:endParaRPr lang="en-US" sz="1125" dirty="0"/>
          </a:p>
        </p:txBody>
      </p:sp>
      <p:sp>
        <p:nvSpPr>
          <p:cNvPr id="63" name="SK-7-text-62"/>
          <p:cNvSpPr/>
          <p:nvPr/>
        </p:nvSpPr>
        <p:spPr>
          <a:xfrm>
            <a:off x="935831" y="5260628"/>
            <a:ext cx="5372316" cy="3000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1A1A1A"/>
                </a:solidFill>
              </a:rPr>
              <a:t> Unilateral UDT: Review at 3-4 months</a:t>
            </a:r>
            <a:endParaRPr lang="en-US" sz="975" dirty="0"/>
          </a:p>
        </p:txBody>
      </p:sp>
      <p:sp>
        <p:nvSpPr>
          <p:cNvPr id="64" name="SK-7-text-63"/>
          <p:cNvSpPr/>
          <p:nvPr/>
        </p:nvSpPr>
        <p:spPr>
          <a:xfrm>
            <a:off x="4743450" y="3679478"/>
            <a:ext cx="255460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Hips &amp; Spine</a:t>
            </a:r>
            <a:endParaRPr lang="en-US" sz="1350" dirty="0"/>
          </a:p>
        </p:txBody>
      </p:sp>
      <p:sp>
        <p:nvSpPr>
          <p:cNvPr id="65" name="SK-7-text-64"/>
          <p:cNvSpPr/>
          <p:nvPr/>
        </p:nvSpPr>
        <p:spPr>
          <a:xfrm>
            <a:off x="4591050" y="4070003"/>
            <a:ext cx="6583507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Hips: Barlow (OUT) &amp; Ortolani (IN) tests</a:t>
            </a:r>
            <a:endParaRPr lang="en-US" sz="1125" dirty="0"/>
          </a:p>
        </p:txBody>
      </p:sp>
      <p:sp>
        <p:nvSpPr>
          <p:cNvPr id="66" name="SK-7-text-65"/>
          <p:cNvSpPr/>
          <p:nvPr/>
        </p:nvSpPr>
        <p:spPr>
          <a:xfrm>
            <a:off x="4591050" y="4308128"/>
            <a:ext cx="674618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Spine: Check for dimples or hairy patches</a:t>
            </a:r>
            <a:endParaRPr lang="en-US" sz="1125" dirty="0"/>
          </a:p>
        </p:txBody>
      </p:sp>
      <p:sp>
        <p:nvSpPr>
          <p:cNvPr id="67" name="SK-7-text-66"/>
          <p:cNvSpPr/>
          <p:nvPr/>
        </p:nvSpPr>
        <p:spPr>
          <a:xfrm>
            <a:off x="4591050" y="4546253"/>
            <a:ext cx="5932776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Symmetry: Skin creases &amp; leg lengths</a:t>
            </a:r>
            <a:endParaRPr lang="en-US" sz="1125" dirty="0"/>
          </a:p>
        </p:txBody>
      </p:sp>
      <p:sp>
        <p:nvSpPr>
          <p:cNvPr id="68" name="SK-7-text-67"/>
          <p:cNvSpPr/>
          <p:nvPr/>
        </p:nvSpPr>
        <p:spPr>
          <a:xfrm>
            <a:off x="4669631" y="5260628"/>
            <a:ext cx="5792759" cy="3000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1A1A1A"/>
                </a:solidFill>
              </a:rPr>
              <a:t> Positive screen → Ortho within 10 weeks</a:t>
            </a:r>
            <a:endParaRPr lang="en-US" sz="975" dirty="0"/>
          </a:p>
        </p:txBody>
      </p:sp>
      <p:sp>
        <p:nvSpPr>
          <p:cNvPr id="69" name="SK-7-text-68"/>
          <p:cNvSpPr/>
          <p:nvPr/>
        </p:nvSpPr>
        <p:spPr>
          <a:xfrm>
            <a:off x="8477250" y="3679478"/>
            <a:ext cx="255460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Tone &amp; Neuro</a:t>
            </a:r>
            <a:endParaRPr lang="en-US" sz="1350" dirty="0"/>
          </a:p>
        </p:txBody>
      </p:sp>
      <p:sp>
        <p:nvSpPr>
          <p:cNvPr id="70" name="SK-7-text-69"/>
          <p:cNvSpPr/>
          <p:nvPr/>
        </p:nvSpPr>
        <p:spPr>
          <a:xfrm>
            <a:off x="8324850" y="4070003"/>
            <a:ext cx="38671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Head control and general tone when handled</a:t>
            </a:r>
            <a:endParaRPr lang="en-US" sz="1125" dirty="0"/>
          </a:p>
        </p:txBody>
      </p:sp>
      <p:sp>
        <p:nvSpPr>
          <p:cNvPr id="71" name="SK-7-text-70"/>
          <p:cNvSpPr/>
          <p:nvPr/>
        </p:nvSpPr>
        <p:spPr>
          <a:xfrm>
            <a:off x="8324850" y="4308128"/>
            <a:ext cx="38671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Ventral suspension for trunk tone</a:t>
            </a:r>
            <a:endParaRPr lang="en-US" sz="1125" dirty="0"/>
          </a:p>
        </p:txBody>
      </p:sp>
      <p:sp>
        <p:nvSpPr>
          <p:cNvPr id="72" name="SK-7-text-71"/>
          <p:cNvSpPr/>
          <p:nvPr/>
        </p:nvSpPr>
        <p:spPr>
          <a:xfrm>
            <a:off x="8324850" y="4546253"/>
            <a:ext cx="38671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Social smile and response to noise</a:t>
            </a:r>
            <a:endParaRPr lang="en-US" sz="1125" dirty="0"/>
          </a:p>
        </p:txBody>
      </p:sp>
      <p:sp>
        <p:nvSpPr>
          <p:cNvPr id="73" name="SK-7-text-72"/>
          <p:cNvSpPr/>
          <p:nvPr/>
        </p:nvSpPr>
        <p:spPr>
          <a:xfrm>
            <a:off x="8403431" y="5260628"/>
            <a:ext cx="3788569" cy="3000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1A1A1A"/>
                </a:solidFill>
              </a:rPr>
              <a:t> Ensure documentation in Red Book</a:t>
            </a:r>
            <a:endParaRPr lang="en-US" sz="975" dirty="0"/>
          </a:p>
        </p:txBody>
      </p:sp>
      <p:sp>
        <p:nvSpPr>
          <p:cNvPr id="74" name="SK-7-text-73"/>
          <p:cNvSpPr/>
          <p:nvPr/>
        </p:nvSpPr>
        <p:spPr>
          <a:xfrm>
            <a:off x="800100" y="6017865"/>
            <a:ext cx="65151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5EB8"/>
                </a:solidFill>
              </a:rPr>
              <a:t>KEY DEVELOPMENTAL QUESTIONS</a:t>
            </a:r>
            <a:endParaRPr lang="en-US" sz="1050" dirty="0"/>
          </a:p>
        </p:txBody>
      </p:sp>
      <p:sp>
        <p:nvSpPr>
          <p:cNvPr id="75" name="SK-7-text-74"/>
          <p:cNvSpPr/>
          <p:nvPr/>
        </p:nvSpPr>
        <p:spPr>
          <a:xfrm>
            <a:off x="1066800" y="6255990"/>
            <a:ext cx="23774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Social smile?</a:t>
            </a:r>
            <a:endParaRPr lang="en-US" sz="1200" dirty="0"/>
          </a:p>
        </p:txBody>
      </p:sp>
      <p:sp>
        <p:nvSpPr>
          <p:cNvPr id="76" name="SK-7-text-75"/>
          <p:cNvSpPr/>
          <p:nvPr/>
        </p:nvSpPr>
        <p:spPr>
          <a:xfrm>
            <a:off x="2466975" y="6255990"/>
            <a:ext cx="2743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Tracking faces?</a:t>
            </a:r>
            <a:endParaRPr lang="en-US" sz="1200" dirty="0"/>
          </a:p>
        </p:txBody>
      </p:sp>
      <p:sp>
        <p:nvSpPr>
          <p:cNvPr id="77" name="SK-7-text-76"/>
          <p:cNvSpPr/>
          <p:nvPr/>
        </p:nvSpPr>
        <p:spPr>
          <a:xfrm>
            <a:off x="4048125" y="6255990"/>
            <a:ext cx="34747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Startling to sound?</a:t>
            </a:r>
            <a:endParaRPr lang="en-US" sz="1200" dirty="0"/>
          </a:p>
        </p:txBody>
      </p:sp>
      <p:sp>
        <p:nvSpPr>
          <p:cNvPr id="78" name="SK-7-text-77"/>
          <p:cNvSpPr/>
          <p:nvPr/>
        </p:nvSpPr>
        <p:spPr>
          <a:xfrm>
            <a:off x="5905500" y="6255990"/>
            <a:ext cx="31089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Feeding concerns?</a:t>
            </a:r>
            <a:endParaRPr lang="en-US" sz="1200" dirty="0"/>
          </a:p>
        </p:txBody>
      </p:sp>
      <p:sp>
        <p:nvSpPr>
          <p:cNvPr id="79" name="SK-7-text-78"/>
          <p:cNvSpPr/>
          <p:nvPr/>
        </p:nvSpPr>
        <p:spPr>
          <a:xfrm>
            <a:off x="9401175" y="6101209"/>
            <a:ext cx="2790825" cy="3000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</a:rPr>
              <a:t>DOCUMENT FINDINGS IN PCHR</a:t>
            </a:r>
            <a:endParaRPr lang="en-US" sz="97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11049000" cy="693390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675358"/>
            <a:ext cx="5372100" cy="2533650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1865858"/>
            <a:ext cx="4991100" cy="390525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1916311"/>
            <a:ext cx="261937" cy="213420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0" y="2418308"/>
            <a:ext cx="166688" cy="233362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2999333"/>
            <a:ext cx="166688" cy="259259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2000" y="3580358"/>
            <a:ext cx="166688" cy="233362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4399508"/>
            <a:ext cx="5372100" cy="1085850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48400" y="1724025"/>
            <a:ext cx="5372100" cy="3712666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38900" y="1914525"/>
            <a:ext cx="4991100" cy="390525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38900" y="1964978"/>
            <a:ext cx="261937" cy="213420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38900" y="2419350"/>
            <a:ext cx="4991100" cy="1064716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91300" y="2612678"/>
            <a:ext cx="214313" cy="175320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91300" y="2905125"/>
            <a:ext cx="4686300" cy="426541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38900" y="3645991"/>
            <a:ext cx="166688" cy="166688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38900" y="4227016"/>
            <a:ext cx="166688" cy="194370"/>
          </a:xfrm>
          <a:prstGeom prst="rect">
            <a:avLst/>
          </a:prstGeom>
        </p:spPr>
      </p:pic>
      <p:pic>
        <p:nvPicPr>
          <p:cNvPr id="20" name="SK-8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38900" y="4808041"/>
            <a:ext cx="166688" cy="145852"/>
          </a:xfrm>
          <a:prstGeom prst="rect">
            <a:avLst/>
          </a:prstGeom>
        </p:spPr>
      </p:pic>
      <p:pic>
        <p:nvPicPr>
          <p:cNvPr id="21" name="SK-8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71500" y="6238875"/>
            <a:ext cx="11049000" cy="428625"/>
          </a:xfrm>
          <a:prstGeom prst="rect">
            <a:avLst/>
          </a:prstGeom>
        </p:spPr>
      </p:pic>
      <p:pic>
        <p:nvPicPr>
          <p:cNvPr id="22" name="SK-8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564606" y="6401246"/>
            <a:ext cx="166688" cy="137220"/>
          </a:xfrm>
          <a:prstGeom prst="rect">
            <a:avLst/>
          </a:prstGeom>
        </p:spPr>
      </p:pic>
      <p:sp>
        <p:nvSpPr>
          <p:cNvPr id="23" name="SK-8-text-22"/>
          <p:cNvSpPr/>
          <p:nvPr/>
        </p:nvSpPr>
        <p:spPr>
          <a:xfrm>
            <a:off x="762000" y="381000"/>
            <a:ext cx="11430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Maternal Wellbeing and PND Screening</a:t>
            </a:r>
            <a:endParaRPr lang="en-US" sz="2550" dirty="0"/>
          </a:p>
        </p:txBody>
      </p:sp>
      <p:sp>
        <p:nvSpPr>
          <p:cNvPr id="24" name="SK-8-text-23"/>
          <p:cNvSpPr/>
          <p:nvPr/>
        </p:nvSpPr>
        <p:spPr>
          <a:xfrm>
            <a:off x="762000" y="845790"/>
            <a:ext cx="10934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60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NIPE STANDARDS UPDATE 2025</a:t>
            </a:r>
            <a:endParaRPr lang="en-US" sz="1200" dirty="0"/>
          </a:p>
        </p:txBody>
      </p:sp>
      <p:sp>
        <p:nvSpPr>
          <p:cNvPr id="25" name="SK-8-text-24"/>
          <p:cNvSpPr/>
          <p:nvPr/>
        </p:nvSpPr>
        <p:spPr>
          <a:xfrm>
            <a:off x="1119188" y="1865858"/>
            <a:ext cx="5783580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5EB8"/>
                </a:solidFill>
              </a:rPr>
              <a:t>The EPDS Screening Tool</a:t>
            </a:r>
            <a:endParaRPr lang="en-US" sz="1650" dirty="0"/>
          </a:p>
        </p:txBody>
      </p:sp>
      <p:sp>
        <p:nvSpPr>
          <p:cNvPr id="26" name="SK-8-text-25"/>
          <p:cNvSpPr/>
          <p:nvPr/>
        </p:nvSpPr>
        <p:spPr>
          <a:xfrm>
            <a:off x="1042988" y="2370683"/>
            <a:ext cx="4710113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Edinburgh Postnatal Depression Scale (EPDS):</a:t>
            </a: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Offered routinely to all mothers at the 6-8 week infant check.</a:t>
            </a:r>
            <a:endParaRPr lang="en-US" sz="1275" dirty="0"/>
          </a:p>
        </p:txBody>
      </p:sp>
      <p:sp>
        <p:nvSpPr>
          <p:cNvPr id="27" name="SK-8-text-26"/>
          <p:cNvSpPr/>
          <p:nvPr/>
        </p:nvSpPr>
        <p:spPr>
          <a:xfrm>
            <a:off x="1042988" y="2951708"/>
            <a:ext cx="4710113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Holistic Assessment:</a:t>
            </a: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Combines the validated tool with clinical observation of parent-baby interaction and bonding.</a:t>
            </a:r>
            <a:endParaRPr lang="en-US" sz="1275" dirty="0"/>
          </a:p>
        </p:txBody>
      </p:sp>
      <p:sp>
        <p:nvSpPr>
          <p:cNvPr id="28" name="SK-8-text-27"/>
          <p:cNvSpPr/>
          <p:nvPr/>
        </p:nvSpPr>
        <p:spPr>
          <a:xfrm>
            <a:off x="1042988" y="3532733"/>
            <a:ext cx="4710113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Safety Window:</a:t>
            </a: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 key safety opportunity to identify maternal distress often missed in early postpartum weeks.</a:t>
            </a:r>
            <a:endParaRPr lang="en-US" sz="1275" dirty="0"/>
          </a:p>
        </p:txBody>
      </p:sp>
      <p:sp>
        <p:nvSpPr>
          <p:cNvPr id="29" name="SK-8-text-28"/>
          <p:cNvSpPr/>
          <p:nvPr/>
        </p:nvSpPr>
        <p:spPr>
          <a:xfrm>
            <a:off x="723900" y="4551908"/>
            <a:ext cx="6038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5281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AKT PEARL: SCORE THRESHOLD</a:t>
            </a:r>
            <a:endParaRPr lang="en-US" sz="1500" dirty="0"/>
          </a:p>
        </p:txBody>
      </p:sp>
      <p:sp>
        <p:nvSpPr>
          <p:cNvPr id="30" name="SK-8-text-29"/>
          <p:cNvSpPr/>
          <p:nvPr/>
        </p:nvSpPr>
        <p:spPr>
          <a:xfrm>
            <a:off x="723900" y="4875758"/>
            <a:ext cx="50673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EPDS Score ≥ 13:</a:t>
            </a:r>
            <a:r>
              <a:rPr lang="en-US" sz="1200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Indicates likely clinical depression. Requires immediate further assessment, support, and potential referral.</a:t>
            </a:r>
            <a:endParaRPr lang="en-US" sz="1200" dirty="0"/>
          </a:p>
        </p:txBody>
      </p:sp>
      <p:sp>
        <p:nvSpPr>
          <p:cNvPr id="31" name="SK-8-text-30"/>
          <p:cNvSpPr/>
          <p:nvPr/>
        </p:nvSpPr>
        <p:spPr>
          <a:xfrm>
            <a:off x="6796088" y="1914525"/>
            <a:ext cx="5395913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5EB8"/>
                </a:solidFill>
              </a:rPr>
              <a:t>SCA Skills: The Consultation</a:t>
            </a:r>
            <a:endParaRPr lang="en-US" sz="1650" dirty="0"/>
          </a:p>
        </p:txBody>
      </p:sp>
      <p:sp>
        <p:nvSpPr>
          <p:cNvPr id="32" name="SK-8-text-31"/>
          <p:cNvSpPr/>
          <p:nvPr/>
        </p:nvSpPr>
        <p:spPr>
          <a:xfrm>
            <a:off x="6881813" y="2571750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Opening the Conversation</a:t>
            </a:r>
            <a:endParaRPr lang="en-US" sz="1350" dirty="0"/>
          </a:p>
        </p:txBody>
      </p:sp>
      <p:sp>
        <p:nvSpPr>
          <p:cNvPr id="33" name="SK-8-text-32"/>
          <p:cNvSpPr/>
          <p:nvPr/>
        </p:nvSpPr>
        <p:spPr>
          <a:xfrm>
            <a:off x="6705600" y="2905125"/>
            <a:ext cx="4572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i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"Before I examine [Baby], I just want to ask how you're getting on as a family — how are you feeling yourself?"</a:t>
            </a:r>
            <a:endParaRPr lang="en-US" sz="1200" dirty="0"/>
          </a:p>
        </p:txBody>
      </p:sp>
      <p:sp>
        <p:nvSpPr>
          <p:cNvPr id="34" name="SK-8-text-33"/>
          <p:cNvSpPr/>
          <p:nvPr/>
        </p:nvSpPr>
        <p:spPr>
          <a:xfrm>
            <a:off x="6719888" y="3598366"/>
            <a:ext cx="4710113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Sleep &amp; Mood:</a:t>
            </a: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"How are you sleeping when the baby lets you? Have you felt tearful or low?"</a:t>
            </a:r>
            <a:endParaRPr lang="en-US" sz="1275" dirty="0"/>
          </a:p>
        </p:txBody>
      </p:sp>
      <p:sp>
        <p:nvSpPr>
          <p:cNvPr id="35" name="SK-8-text-34"/>
          <p:cNvSpPr/>
          <p:nvPr/>
        </p:nvSpPr>
        <p:spPr>
          <a:xfrm>
            <a:off x="6719888" y="4179391"/>
            <a:ext cx="4710113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Normalizing:</a:t>
            </a: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Validate that the first few weeks are "really tough" for many new mothers.</a:t>
            </a:r>
            <a:endParaRPr lang="en-US" sz="1275" dirty="0"/>
          </a:p>
        </p:txBody>
      </p:sp>
      <p:sp>
        <p:nvSpPr>
          <p:cNvPr id="36" name="SK-8-text-35"/>
          <p:cNvSpPr/>
          <p:nvPr/>
        </p:nvSpPr>
        <p:spPr>
          <a:xfrm>
            <a:off x="6719888" y="4760416"/>
            <a:ext cx="4710113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Interaction:</a:t>
            </a:r>
            <a:r>
              <a:rPr lang="en-US" sz="127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Observe responsiveness, eye contact, and handling during the examination.</a:t>
            </a:r>
            <a:endParaRPr lang="en-US" sz="1275" dirty="0"/>
          </a:p>
        </p:txBody>
      </p:sp>
      <p:sp>
        <p:nvSpPr>
          <p:cNvPr id="37" name="SK-8-text-36"/>
          <p:cNvSpPr/>
          <p:nvPr/>
        </p:nvSpPr>
        <p:spPr>
          <a:xfrm>
            <a:off x="2769394" y="6238875"/>
            <a:ext cx="8622506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Always document maternal wellbeing and EPDS scores in the patient record and infant's Red Book (PCHR).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47650"/>
            <a:ext cx="11049000" cy="693390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083915"/>
            <a:ext cx="6492180" cy="4138613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900" y="1255365"/>
            <a:ext cx="238125" cy="190500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3900" y="1588740"/>
            <a:ext cx="1546771" cy="381000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70671" y="1588740"/>
            <a:ext cx="1546771" cy="381000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7441" y="1588740"/>
            <a:ext cx="3093839" cy="381000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3900" y="1969740"/>
            <a:ext cx="1546771" cy="1042988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70671" y="1969740"/>
            <a:ext cx="1546771" cy="1042988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7441" y="1969740"/>
            <a:ext cx="3093839" cy="1042988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3900" y="3012728"/>
            <a:ext cx="1546771" cy="1042988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70671" y="3012728"/>
            <a:ext cx="1546771" cy="1042988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17441" y="3012728"/>
            <a:ext cx="3093839" cy="1042988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3900" y="4055715"/>
            <a:ext cx="1546771" cy="1042988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70671" y="4055715"/>
            <a:ext cx="1546771" cy="1042988"/>
          </a:xfrm>
          <a:prstGeom prst="rect">
            <a:avLst/>
          </a:prstGeom>
        </p:spPr>
      </p:pic>
      <p:pic>
        <p:nvPicPr>
          <p:cNvPr id="18" name="SK-9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7441" y="4055715"/>
            <a:ext cx="3093839" cy="1042988"/>
          </a:xfrm>
          <a:prstGeom prst="rect">
            <a:avLst/>
          </a:prstGeom>
        </p:spPr>
      </p:pic>
      <p:pic>
        <p:nvPicPr>
          <p:cNvPr id="19" name="SK-9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292280" y="1083915"/>
            <a:ext cx="4328220" cy="1985963"/>
          </a:xfrm>
          <a:prstGeom prst="rect">
            <a:avLst/>
          </a:prstGeom>
        </p:spPr>
      </p:pic>
      <p:pic>
        <p:nvPicPr>
          <p:cNvPr id="20" name="SK-9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444680" y="1255365"/>
            <a:ext cx="238125" cy="190500"/>
          </a:xfrm>
          <a:prstGeom prst="rect">
            <a:avLst/>
          </a:prstGeom>
        </p:spPr>
      </p:pic>
      <p:pic>
        <p:nvPicPr>
          <p:cNvPr id="21" name="SK-9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444680" y="1588740"/>
            <a:ext cx="178594" cy="142875"/>
          </a:xfrm>
          <a:prstGeom prst="rect">
            <a:avLst/>
          </a:prstGeom>
        </p:spPr>
      </p:pic>
      <p:pic>
        <p:nvPicPr>
          <p:cNvPr id="22" name="SK-9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444680" y="1860203"/>
            <a:ext cx="178594" cy="142875"/>
          </a:xfrm>
          <a:prstGeom prst="rect">
            <a:avLst/>
          </a:prstGeom>
        </p:spPr>
      </p:pic>
      <p:pic>
        <p:nvPicPr>
          <p:cNvPr id="23" name="SK-9-img-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444680" y="2131665"/>
            <a:ext cx="178594" cy="142875"/>
          </a:xfrm>
          <a:prstGeom prst="rect">
            <a:avLst/>
          </a:prstGeom>
        </p:spPr>
      </p:pic>
      <p:pic>
        <p:nvPicPr>
          <p:cNvPr id="24" name="SK-9-img-2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444680" y="2403128"/>
            <a:ext cx="178594" cy="142875"/>
          </a:xfrm>
          <a:prstGeom prst="rect">
            <a:avLst/>
          </a:prstGeom>
        </p:spPr>
      </p:pic>
      <p:pic>
        <p:nvPicPr>
          <p:cNvPr id="25" name="SK-9-img-24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444680" y="2674590"/>
            <a:ext cx="178594" cy="142875"/>
          </a:xfrm>
          <a:prstGeom prst="rect">
            <a:avLst/>
          </a:prstGeom>
        </p:spPr>
      </p:pic>
      <p:pic>
        <p:nvPicPr>
          <p:cNvPr id="26" name="SK-9-img-25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292280" y="3193703"/>
            <a:ext cx="4328220" cy="2028825"/>
          </a:xfrm>
          <a:prstGeom prst="rect">
            <a:avLst/>
          </a:prstGeom>
        </p:spPr>
      </p:pic>
      <p:pic>
        <p:nvPicPr>
          <p:cNvPr id="27" name="SK-9-img-26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444680" y="3365153"/>
            <a:ext cx="238125" cy="190500"/>
          </a:xfrm>
          <a:prstGeom prst="rect">
            <a:avLst/>
          </a:prstGeom>
        </p:spPr>
      </p:pic>
      <p:pic>
        <p:nvPicPr>
          <p:cNvPr id="28" name="SK-9-img-27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444680" y="4698653"/>
            <a:ext cx="4023420" cy="400050"/>
          </a:xfrm>
          <a:prstGeom prst="rect">
            <a:avLst/>
          </a:prstGeom>
        </p:spPr>
      </p:pic>
      <p:pic>
        <p:nvPicPr>
          <p:cNvPr id="29" name="SK-9-img-28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71500" y="5346353"/>
            <a:ext cx="11049000" cy="1266825"/>
          </a:xfrm>
          <a:prstGeom prst="rect">
            <a:avLst/>
          </a:prstGeom>
        </p:spPr>
      </p:pic>
      <p:pic>
        <p:nvPicPr>
          <p:cNvPr id="30" name="SK-9-img-29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676900" y="5541615"/>
            <a:ext cx="5753100" cy="876300"/>
          </a:xfrm>
          <a:prstGeom prst="rect">
            <a:avLst/>
          </a:prstGeom>
        </p:spPr>
      </p:pic>
      <p:sp>
        <p:nvSpPr>
          <p:cNvPr id="31" name="SK-9-text-30"/>
          <p:cNvSpPr/>
          <p:nvPr/>
        </p:nvSpPr>
        <p:spPr>
          <a:xfrm>
            <a:off x="762000" y="247650"/>
            <a:ext cx="1104328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Neonatal Jaundice Management</a:t>
            </a:r>
            <a:endParaRPr lang="en-US" sz="2550" dirty="0"/>
          </a:p>
        </p:txBody>
      </p:sp>
      <p:sp>
        <p:nvSpPr>
          <p:cNvPr id="32" name="SK-9-text-31"/>
          <p:cNvSpPr/>
          <p:nvPr/>
        </p:nvSpPr>
        <p:spPr>
          <a:xfrm>
            <a:off x="762000" y="712440"/>
            <a:ext cx="10934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60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NIPE STANDARDS UPDATE 2025</a:t>
            </a:r>
            <a:endParaRPr lang="en-US" sz="1200" dirty="0"/>
          </a:p>
        </p:txBody>
      </p:sp>
      <p:sp>
        <p:nvSpPr>
          <p:cNvPr id="33" name="SK-9-text-32"/>
          <p:cNvSpPr/>
          <p:nvPr/>
        </p:nvSpPr>
        <p:spPr>
          <a:xfrm>
            <a:off x="1057275" y="1207740"/>
            <a:ext cx="618738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Clinical Classification</a:t>
            </a:r>
            <a:endParaRPr lang="en-US" sz="1500" dirty="0"/>
          </a:p>
        </p:txBody>
      </p:sp>
      <p:sp>
        <p:nvSpPr>
          <p:cNvPr id="34" name="SK-9-text-33"/>
          <p:cNvSpPr/>
          <p:nvPr/>
        </p:nvSpPr>
        <p:spPr>
          <a:xfrm>
            <a:off x="838200" y="1588740"/>
            <a:ext cx="2102274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Jaundice Type</a:t>
            </a:r>
            <a:endParaRPr lang="en-US" sz="1200" dirty="0"/>
          </a:p>
        </p:txBody>
      </p:sp>
      <p:sp>
        <p:nvSpPr>
          <p:cNvPr id="35" name="SK-9-text-34"/>
          <p:cNvSpPr/>
          <p:nvPr/>
        </p:nvSpPr>
        <p:spPr>
          <a:xfrm>
            <a:off x="2384971" y="1588740"/>
            <a:ext cx="1946422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Onset Timing</a:t>
            </a:r>
            <a:endParaRPr lang="en-US" sz="1200" dirty="0"/>
          </a:p>
        </p:txBody>
      </p:sp>
      <p:sp>
        <p:nvSpPr>
          <p:cNvPr id="36" name="SK-9-text-35"/>
          <p:cNvSpPr/>
          <p:nvPr/>
        </p:nvSpPr>
        <p:spPr>
          <a:xfrm>
            <a:off x="3931741" y="1588740"/>
            <a:ext cx="5157217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Significance &amp; Action</a:t>
            </a:r>
            <a:endParaRPr lang="en-US" sz="1200" dirty="0"/>
          </a:p>
        </p:txBody>
      </p:sp>
      <p:sp>
        <p:nvSpPr>
          <p:cNvPr id="37" name="SK-9-text-36"/>
          <p:cNvSpPr/>
          <p:nvPr/>
        </p:nvSpPr>
        <p:spPr>
          <a:xfrm>
            <a:off x="838200" y="2045940"/>
            <a:ext cx="227076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Pathological</a:t>
            </a:r>
            <a:endParaRPr lang="en-US" sz="1200" dirty="0"/>
          </a:p>
        </p:txBody>
      </p:sp>
      <p:sp>
        <p:nvSpPr>
          <p:cNvPr id="38" name="SK-9-textBg-37"/>
          <p:cNvSpPr/>
          <p:nvPr/>
        </p:nvSpPr>
        <p:spPr>
          <a:xfrm>
            <a:off x="2384971" y="2064990"/>
            <a:ext cx="1133475" cy="200025"/>
          </a:xfrm>
          <a:prstGeom prst="roundRect">
            <a:avLst>
              <a:gd name="adj" fmla="val 19048"/>
            </a:avLst>
          </a:prstGeom>
          <a:solidFill>
            <a:srgbClr val="D5281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9" name="SK-9-text-38"/>
          <p:cNvSpPr/>
          <p:nvPr/>
        </p:nvSpPr>
        <p:spPr>
          <a:xfrm>
            <a:off x="2461171" y="2064990"/>
            <a:ext cx="1939066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WITHIN 24 HOURS</a:t>
            </a:r>
            <a:endParaRPr lang="en-US" sz="900" dirty="0"/>
          </a:p>
        </p:txBody>
      </p:sp>
      <p:sp>
        <p:nvSpPr>
          <p:cNvPr id="40" name="SK-9-text-39"/>
          <p:cNvSpPr/>
          <p:nvPr/>
        </p:nvSpPr>
        <p:spPr>
          <a:xfrm>
            <a:off x="3931741" y="1969740"/>
            <a:ext cx="2865239" cy="10429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Always Pathological.</a:t>
            </a: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Requires immediate serum bilirubin and urgent paediatric referral for investigation of haemolysis or sepsis.</a:t>
            </a:r>
            <a:endParaRPr lang="en-US" sz="1200" dirty="0"/>
          </a:p>
        </p:txBody>
      </p:sp>
      <p:sp>
        <p:nvSpPr>
          <p:cNvPr id="41" name="SK-9-text-40"/>
          <p:cNvSpPr/>
          <p:nvPr/>
        </p:nvSpPr>
        <p:spPr>
          <a:xfrm>
            <a:off x="838200" y="3088928"/>
            <a:ext cx="245364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Physiological</a:t>
            </a:r>
            <a:endParaRPr lang="en-US" sz="1200" dirty="0"/>
          </a:p>
        </p:txBody>
      </p:sp>
      <p:sp>
        <p:nvSpPr>
          <p:cNvPr id="42" name="SK-9-text-41"/>
          <p:cNvSpPr/>
          <p:nvPr/>
        </p:nvSpPr>
        <p:spPr>
          <a:xfrm>
            <a:off x="2384971" y="3012728"/>
            <a:ext cx="2569829" cy="10429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Day 2 – Day 14</a:t>
            </a:r>
            <a:endParaRPr lang="en-US" sz="1200" dirty="0"/>
          </a:p>
        </p:txBody>
      </p:sp>
      <p:sp>
        <p:nvSpPr>
          <p:cNvPr id="43" name="SK-9-text-42"/>
          <p:cNvSpPr/>
          <p:nvPr/>
        </p:nvSpPr>
        <p:spPr>
          <a:xfrm>
            <a:off x="3931741" y="3012728"/>
            <a:ext cx="2865239" cy="10429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Extremely common. Usually benign. Monitor levels if visibly jaundiced using NICE treatment threshold charts. Reassure parents.</a:t>
            </a:r>
            <a:endParaRPr lang="en-US" sz="1200" dirty="0"/>
          </a:p>
        </p:txBody>
      </p:sp>
      <p:sp>
        <p:nvSpPr>
          <p:cNvPr id="44" name="SK-9-text-43"/>
          <p:cNvSpPr/>
          <p:nvPr/>
        </p:nvSpPr>
        <p:spPr>
          <a:xfrm>
            <a:off x="838200" y="4131915"/>
            <a:ext cx="172212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Prolonged</a:t>
            </a:r>
            <a:endParaRPr lang="en-US" sz="1200" dirty="0"/>
          </a:p>
        </p:txBody>
      </p:sp>
      <p:sp>
        <p:nvSpPr>
          <p:cNvPr id="45" name="SK-9-text-44"/>
          <p:cNvSpPr/>
          <p:nvPr/>
        </p:nvSpPr>
        <p:spPr>
          <a:xfrm>
            <a:off x="2384971" y="4055715"/>
            <a:ext cx="1318171" cy="10429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&gt;14 Days (Term)</a:t>
            </a:r>
            <a:endParaRPr lang="en-US" sz="1200" dirty="0"/>
          </a:p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&gt;21 Days (Preterm)</a:t>
            </a:r>
            <a:endParaRPr lang="en-US" sz="1200" dirty="0"/>
          </a:p>
        </p:txBody>
      </p:sp>
      <p:sp>
        <p:nvSpPr>
          <p:cNvPr id="46" name="SK-9-text-45"/>
          <p:cNvSpPr/>
          <p:nvPr/>
        </p:nvSpPr>
        <p:spPr>
          <a:xfrm>
            <a:off x="3931741" y="4055715"/>
            <a:ext cx="2865239" cy="10429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Requires "Split Bilirubin" (Conjugated vs. Unconjugated), TFTs, and FBC to exclude underlying metabolic or biliary conditions.</a:t>
            </a:r>
            <a:endParaRPr lang="en-US" sz="1200" dirty="0"/>
          </a:p>
        </p:txBody>
      </p:sp>
      <p:sp>
        <p:nvSpPr>
          <p:cNvPr id="47" name="SK-9-text-46"/>
          <p:cNvSpPr/>
          <p:nvPr/>
        </p:nvSpPr>
        <p:spPr>
          <a:xfrm>
            <a:off x="7778055" y="1207740"/>
            <a:ext cx="4343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Severe Risk Factors</a:t>
            </a:r>
            <a:endParaRPr lang="en-US" sz="1500" dirty="0"/>
          </a:p>
        </p:txBody>
      </p:sp>
      <p:sp>
        <p:nvSpPr>
          <p:cNvPr id="48" name="SK-9-text-47"/>
          <p:cNvSpPr/>
          <p:nvPr/>
        </p:nvSpPr>
        <p:spPr>
          <a:xfrm>
            <a:off x="7699474" y="1588740"/>
            <a:ext cx="4492526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Gestational age &lt;38 weeks</a:t>
            </a:r>
            <a:endParaRPr lang="en-US" sz="1125" dirty="0"/>
          </a:p>
        </p:txBody>
      </p:sp>
      <p:sp>
        <p:nvSpPr>
          <p:cNvPr id="49" name="SK-9-text-48"/>
          <p:cNvSpPr/>
          <p:nvPr/>
        </p:nvSpPr>
        <p:spPr>
          <a:xfrm>
            <a:off x="7699474" y="1860203"/>
            <a:ext cx="4492526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Previous sibling requiring phototherapy</a:t>
            </a:r>
            <a:endParaRPr lang="en-US" sz="1125" dirty="0"/>
          </a:p>
        </p:txBody>
      </p:sp>
      <p:sp>
        <p:nvSpPr>
          <p:cNvPr id="50" name="SK-9-text-49"/>
          <p:cNvSpPr/>
          <p:nvPr/>
        </p:nvSpPr>
        <p:spPr>
          <a:xfrm>
            <a:off x="7699474" y="2131665"/>
            <a:ext cx="4492526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Visible jaundice within first 24 hours</a:t>
            </a:r>
            <a:endParaRPr lang="en-US" sz="1125" dirty="0"/>
          </a:p>
        </p:txBody>
      </p:sp>
      <p:sp>
        <p:nvSpPr>
          <p:cNvPr id="51" name="SK-9-text-50"/>
          <p:cNvSpPr/>
          <p:nvPr/>
        </p:nvSpPr>
        <p:spPr>
          <a:xfrm>
            <a:off x="7699474" y="2403128"/>
            <a:ext cx="4492526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Exclusive breastfeeding (Breast milk jaundice)</a:t>
            </a:r>
            <a:endParaRPr lang="en-US" sz="1125" dirty="0"/>
          </a:p>
        </p:txBody>
      </p:sp>
      <p:sp>
        <p:nvSpPr>
          <p:cNvPr id="52" name="SK-9-text-51"/>
          <p:cNvSpPr/>
          <p:nvPr/>
        </p:nvSpPr>
        <p:spPr>
          <a:xfrm>
            <a:off x="7699474" y="2674590"/>
            <a:ext cx="4492526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Blood group incompatibility (ABO/Rhesus)</a:t>
            </a:r>
            <a:endParaRPr lang="en-US" sz="1125" dirty="0"/>
          </a:p>
        </p:txBody>
      </p:sp>
      <p:sp>
        <p:nvSpPr>
          <p:cNvPr id="53" name="SK-9-text-52"/>
          <p:cNvSpPr/>
          <p:nvPr/>
        </p:nvSpPr>
        <p:spPr>
          <a:xfrm>
            <a:off x="7778055" y="3317528"/>
            <a:ext cx="402342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Assessment Tools</a:t>
            </a:r>
            <a:endParaRPr lang="en-US" sz="1500" dirty="0"/>
          </a:p>
        </p:txBody>
      </p:sp>
      <p:sp>
        <p:nvSpPr>
          <p:cNvPr id="54" name="SK-9-text-53"/>
          <p:cNvSpPr/>
          <p:nvPr/>
        </p:nvSpPr>
        <p:spPr>
          <a:xfrm>
            <a:off x="7444680" y="3698528"/>
            <a:ext cx="402342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TcB:</a:t>
            </a: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Transcutaneous Bilirubinometer for initial screen if &gt;35 weeks and &gt;24h old.</a:t>
            </a:r>
            <a:endParaRPr lang="en-US" sz="1125" dirty="0"/>
          </a:p>
        </p:txBody>
      </p:sp>
      <p:sp>
        <p:nvSpPr>
          <p:cNvPr id="55" name="SK-9-text-54"/>
          <p:cNvSpPr/>
          <p:nvPr/>
        </p:nvSpPr>
        <p:spPr>
          <a:xfrm>
            <a:off x="7444680" y="4174778"/>
            <a:ext cx="402342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Serum Bilirubin:</a:t>
            </a:r>
            <a:r>
              <a:rPr lang="en-US" sz="1125" dirty="0">
                <a:solidFill>
                  <a:srgbClr val="4A4A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Required if TcB &gt;250 µmol/L or if baby is &lt;24h old.</a:t>
            </a:r>
            <a:endParaRPr lang="en-US" sz="1125" dirty="0"/>
          </a:p>
        </p:txBody>
      </p:sp>
      <p:sp>
        <p:nvSpPr>
          <p:cNvPr id="56" name="SK-9-text-55"/>
          <p:cNvSpPr/>
          <p:nvPr/>
        </p:nvSpPr>
        <p:spPr>
          <a:xfrm>
            <a:off x="7558980" y="4698653"/>
            <a:ext cx="390912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76767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Plot all results on NICE gestational-age-specific threshold charts.</a:t>
            </a:r>
            <a:endParaRPr lang="en-US" sz="1050" dirty="0"/>
          </a:p>
        </p:txBody>
      </p:sp>
      <p:sp>
        <p:nvSpPr>
          <p:cNvPr id="57" name="SK-9-text-56"/>
          <p:cNvSpPr/>
          <p:nvPr/>
        </p:nvSpPr>
        <p:spPr>
          <a:xfrm>
            <a:off x="762000" y="5470178"/>
            <a:ext cx="714565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FFFFFF"/>
                </a:solidFill>
              </a:rPr>
              <a:t>Prolonged Jaundice Screening</a:t>
            </a:r>
            <a:endParaRPr lang="en-US" sz="1650" dirty="0"/>
          </a:p>
        </p:txBody>
      </p:sp>
      <p:sp>
        <p:nvSpPr>
          <p:cNvPr id="58" name="SK-9-text-57"/>
          <p:cNvSpPr/>
          <p:nvPr/>
        </p:nvSpPr>
        <p:spPr>
          <a:xfrm>
            <a:off x="762000" y="5803553"/>
            <a:ext cx="46863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>
                    <a:alpha val="95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 babies still jaundiced at 2 weeks (term) or 3 weeks (preterm): Check </a:t>
            </a:r>
            <a:r>
              <a:rPr lang="en-US" sz="1200" b="1" dirty="0">
                <a:solidFill>
                  <a:srgbClr val="FFFFFF">
                    <a:alpha val="95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Split Bilirubin</a:t>
            </a:r>
            <a:r>
              <a:rPr lang="en-US" sz="1200" dirty="0">
                <a:solidFill>
                  <a:srgbClr val="FFFFFF">
                    <a:alpha val="95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Breast milk jaundice is common and benign—do </a:t>
            </a:r>
            <a:r>
              <a:rPr lang="en-US" sz="1200" b="1" dirty="0">
                <a:solidFill>
                  <a:srgbClr val="FFFFFF">
                    <a:alpha val="95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not</a:t>
            </a:r>
            <a:r>
              <a:rPr lang="en-US" sz="1200" dirty="0">
                <a:solidFill>
                  <a:srgbClr val="FFFFFF">
                    <a:alpha val="95000"/>
                  </a:srgbClr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advise stopping breastfeeding.</a:t>
            </a:r>
            <a:endParaRPr lang="en-US" sz="1200" dirty="0"/>
          </a:p>
        </p:txBody>
      </p:sp>
      <p:sp>
        <p:nvSpPr>
          <p:cNvPr id="59" name="SK-9-text-58"/>
          <p:cNvSpPr/>
          <p:nvPr/>
        </p:nvSpPr>
        <p:spPr>
          <a:xfrm>
            <a:off x="5905500" y="5636865"/>
            <a:ext cx="53721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6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RED FLAG: URGENT ACTION</a:t>
            </a:r>
            <a:endParaRPr lang="en-US" sz="900" dirty="0"/>
          </a:p>
        </p:txBody>
      </p:sp>
      <p:sp>
        <p:nvSpPr>
          <p:cNvPr id="60" name="SK-9-text-59"/>
          <p:cNvSpPr/>
          <p:nvPr/>
        </p:nvSpPr>
        <p:spPr>
          <a:xfrm>
            <a:off x="5905500" y="5827365"/>
            <a:ext cx="62579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Conjugated Hyperbilirubinaemia</a:t>
            </a:r>
            <a:endParaRPr lang="en-US" sz="1350" dirty="0"/>
          </a:p>
        </p:txBody>
      </p:sp>
      <p:sp>
        <p:nvSpPr>
          <p:cNvPr id="61" name="SK-9-text-60"/>
          <p:cNvSpPr/>
          <p:nvPr/>
        </p:nvSpPr>
        <p:spPr>
          <a:xfrm>
            <a:off x="5905500" y="6122640"/>
            <a:ext cx="6286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Indicates </a:t>
            </a:r>
            <a:r>
              <a:rPr lang="en-US" sz="10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Biliary Atresia</a:t>
            </a:r>
            <a:r>
              <a:rPr lang="en-US" sz="10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until proven otherwise. Urgent paediatric surgical referral.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2814</Words>
  <Application>Microsoft Office PowerPoint</Application>
  <PresentationFormat>Widescreen</PresentationFormat>
  <Paragraphs>377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Open Sans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2026-07-01T17:32:18Z</dcterms:created>
  <dcterms:modified xsi:type="dcterms:W3CDTF">2026-07-01T18:10:44Z</dcterms:modified>
</cp:coreProperties>
</file>