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958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15.png"/><Relationship Id="rId5" Type="http://schemas.openxmlformats.org/officeDocument/2006/relationships/image" Target="../media/image7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2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3" Type="http://schemas.openxmlformats.org/officeDocument/2006/relationships/image" Target="../media/image1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9.png"/><Relationship Id="rId5" Type="http://schemas.openxmlformats.org/officeDocument/2006/relationships/image" Target="../media/image7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2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3" Type="http://schemas.openxmlformats.org/officeDocument/2006/relationships/image" Target="../media/image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9.png"/><Relationship Id="rId5" Type="http://schemas.openxmlformats.org/officeDocument/2006/relationships/image" Target="../media/image7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4" Type="http://schemas.openxmlformats.org/officeDocument/2006/relationships/image" Target="../media/image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3" Type="http://schemas.openxmlformats.org/officeDocument/2006/relationships/image" Target="../media/image149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54.png"/><Relationship Id="rId5" Type="http://schemas.openxmlformats.org/officeDocument/2006/relationships/image" Target="../media/image7.png"/><Relationship Id="rId10" Type="http://schemas.openxmlformats.org/officeDocument/2006/relationships/image" Target="../media/image153.png"/><Relationship Id="rId4" Type="http://schemas.openxmlformats.org/officeDocument/2006/relationships/image" Target="../media/image2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64.png"/><Relationship Id="rId18" Type="http://schemas.openxmlformats.org/officeDocument/2006/relationships/image" Target="../media/image169.png"/><Relationship Id="rId26" Type="http://schemas.openxmlformats.org/officeDocument/2006/relationships/image" Target="../media/image177.png"/><Relationship Id="rId3" Type="http://schemas.openxmlformats.org/officeDocument/2006/relationships/image" Target="../media/image149.png"/><Relationship Id="rId21" Type="http://schemas.openxmlformats.org/officeDocument/2006/relationships/image" Target="../media/image172.png"/><Relationship Id="rId7" Type="http://schemas.openxmlformats.org/officeDocument/2006/relationships/image" Target="../media/image8.png"/><Relationship Id="rId12" Type="http://schemas.openxmlformats.org/officeDocument/2006/relationships/image" Target="../media/image163.png"/><Relationship Id="rId17" Type="http://schemas.openxmlformats.org/officeDocument/2006/relationships/image" Target="../media/image168.png"/><Relationship Id="rId25" Type="http://schemas.openxmlformats.org/officeDocument/2006/relationships/image" Target="../media/image17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7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62.png"/><Relationship Id="rId24" Type="http://schemas.openxmlformats.org/officeDocument/2006/relationships/image" Target="../media/image175.png"/><Relationship Id="rId5" Type="http://schemas.openxmlformats.org/officeDocument/2006/relationships/image" Target="../media/image158.png"/><Relationship Id="rId15" Type="http://schemas.openxmlformats.org/officeDocument/2006/relationships/image" Target="../media/image166.png"/><Relationship Id="rId23" Type="http://schemas.openxmlformats.org/officeDocument/2006/relationships/image" Target="../media/image174.png"/><Relationship Id="rId28" Type="http://schemas.openxmlformats.org/officeDocument/2006/relationships/image" Target="../media/image179.png"/><Relationship Id="rId10" Type="http://schemas.openxmlformats.org/officeDocument/2006/relationships/image" Target="../media/image161.png"/><Relationship Id="rId19" Type="http://schemas.openxmlformats.org/officeDocument/2006/relationships/image" Target="../media/image170.png"/><Relationship Id="rId4" Type="http://schemas.openxmlformats.org/officeDocument/2006/relationships/image" Target="../media/image2.png"/><Relationship Id="rId9" Type="http://schemas.openxmlformats.org/officeDocument/2006/relationships/image" Target="../media/image160.png"/><Relationship Id="rId14" Type="http://schemas.openxmlformats.org/officeDocument/2006/relationships/image" Target="../media/image165.png"/><Relationship Id="rId22" Type="http://schemas.openxmlformats.org/officeDocument/2006/relationships/image" Target="../media/image173.png"/><Relationship Id="rId27" Type="http://schemas.openxmlformats.org/officeDocument/2006/relationships/image" Target="../media/image1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18" Type="http://schemas.openxmlformats.org/officeDocument/2006/relationships/image" Target="../media/image191.png"/><Relationship Id="rId3" Type="http://schemas.openxmlformats.org/officeDocument/2006/relationships/image" Target="../media/image1.png"/><Relationship Id="rId21" Type="http://schemas.openxmlformats.org/officeDocument/2006/relationships/image" Target="../media/image194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17" Type="http://schemas.openxmlformats.org/officeDocument/2006/relationships/image" Target="../media/image19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9.png"/><Relationship Id="rId20" Type="http://schemas.openxmlformats.org/officeDocument/2006/relationships/image" Target="../media/image1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84.png"/><Relationship Id="rId5" Type="http://schemas.openxmlformats.org/officeDocument/2006/relationships/image" Target="../media/image7.png"/><Relationship Id="rId15" Type="http://schemas.openxmlformats.org/officeDocument/2006/relationships/image" Target="../media/image188.png"/><Relationship Id="rId10" Type="http://schemas.openxmlformats.org/officeDocument/2006/relationships/image" Target="../media/image183.png"/><Relationship Id="rId19" Type="http://schemas.openxmlformats.org/officeDocument/2006/relationships/image" Target="../media/image192.png"/><Relationship Id="rId4" Type="http://schemas.openxmlformats.org/officeDocument/2006/relationships/image" Target="../media/image2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Relationship Id="rId22" Type="http://schemas.openxmlformats.org/officeDocument/2006/relationships/image" Target="../media/image19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1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1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7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2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72.png"/><Relationship Id="rId5" Type="http://schemas.openxmlformats.org/officeDocument/2006/relationships/image" Target="../media/image7.png"/><Relationship Id="rId10" Type="http://schemas.openxmlformats.org/officeDocument/2006/relationships/image" Target="../media/image71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1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80.png"/><Relationship Id="rId5" Type="http://schemas.openxmlformats.org/officeDocument/2006/relationships/image" Target="../media/image7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2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1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95.png"/><Relationship Id="rId5" Type="http://schemas.openxmlformats.org/officeDocument/2006/relationships/image" Target="../media/image7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2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3.png"/><Relationship Id="rId18" Type="http://schemas.openxmlformats.org/officeDocument/2006/relationships/image" Target="../media/image110.pn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17" Type="http://schemas.openxmlformats.org/officeDocument/2006/relationships/image" Target="../media/image10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04.png"/><Relationship Id="rId5" Type="http://schemas.openxmlformats.org/officeDocument/2006/relationships/image" Target="../media/image7.png"/><Relationship Id="rId15" Type="http://schemas.openxmlformats.org/officeDocument/2006/relationships/image" Target="../media/image107.png"/><Relationship Id="rId10" Type="http://schemas.openxmlformats.org/officeDocument/2006/relationships/image" Target="../media/image93.png"/><Relationship Id="rId4" Type="http://schemas.openxmlformats.org/officeDocument/2006/relationships/image" Target="../media/image2.png"/><Relationship Id="rId9" Type="http://schemas.openxmlformats.org/officeDocument/2006/relationships/image" Target="../media/image103.png"/><Relationship Id="rId14" Type="http://schemas.openxmlformats.org/officeDocument/2006/relationships/image" Target="../media/image10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725144"/>
            <a:ext cx="3543300" cy="40957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900" y="1047750"/>
            <a:ext cx="4419600" cy="43815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755035"/>
            <a:ext cx="11049000" cy="409575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571500" y="20955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800" dirty="0"/>
          </a:p>
        </p:txBody>
      </p:sp>
      <p:sp>
        <p:nvSpPr>
          <p:cNvPr id="9" name="SK-1-text-8"/>
          <p:cNvSpPr/>
          <p:nvPr/>
        </p:nvSpPr>
        <p:spPr>
          <a:xfrm>
            <a:off x="571500" y="1342132"/>
            <a:ext cx="6057900" cy="188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2C3E50"/>
                </a:solidFill>
              </a:rPr>
              <a:t>Child Behaviour and Emotional Health in Primary Care</a:t>
            </a:r>
            <a:endParaRPr lang="en-US" sz="4500" dirty="0"/>
          </a:p>
        </p:txBody>
      </p:sp>
      <p:sp>
        <p:nvSpPr>
          <p:cNvPr id="10" name="SK-1-text-9"/>
          <p:cNvSpPr/>
          <p:nvPr/>
        </p:nvSpPr>
        <p:spPr>
          <a:xfrm>
            <a:off x="571500" y="3456682"/>
            <a:ext cx="6057900" cy="10398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21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clinical guide for GPs &amp; Trainees</a:t>
            </a:r>
            <a:endParaRPr lang="en-US" sz="2100" dirty="0"/>
          </a:p>
        </p:txBody>
      </p:sp>
      <p:sp>
        <p:nvSpPr>
          <p:cNvPr id="11" name="SK-1-text-10"/>
          <p:cNvSpPr/>
          <p:nvPr/>
        </p:nvSpPr>
        <p:spPr>
          <a:xfrm>
            <a:off x="723900" y="4725144"/>
            <a:ext cx="7920806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CKS 2023 | NICE CG158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571500" y="5907435"/>
            <a:ext cx="41319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9763125" y="5907435"/>
            <a:ext cx="2428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4" name="SK-1-text-13"/>
          <p:cNvSpPr/>
          <p:nvPr/>
        </p:nvSpPr>
        <p:spPr>
          <a:xfrm>
            <a:off x="571500" y="6317010"/>
            <a:ext cx="11620500" cy="1599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i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 Always double check this advice and drug doses with the latest NICE/BNF guidance.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4305300" cy="5574804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352550"/>
            <a:ext cx="285750" cy="2286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905000"/>
            <a:ext cx="76200" cy="762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539157"/>
            <a:ext cx="76200" cy="762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173313"/>
            <a:ext cx="76200" cy="762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020741"/>
            <a:ext cx="76200" cy="762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654897"/>
            <a:ext cx="76200" cy="762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62550" y="1066800"/>
            <a:ext cx="6457950" cy="5574804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91150" y="1304925"/>
            <a:ext cx="285750" cy="2286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1150" y="1781175"/>
            <a:ext cx="6000750" cy="60766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0" y="1857375"/>
            <a:ext cx="381000" cy="3810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1150" y="2484090"/>
            <a:ext cx="6000750" cy="60766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0" y="2560290"/>
            <a:ext cx="381000" cy="3810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91150" y="3187005"/>
            <a:ext cx="6000750" cy="60766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86400" y="3263205"/>
            <a:ext cx="381000" cy="38100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91150" y="3889921"/>
            <a:ext cx="6000750" cy="607665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86400" y="3966121"/>
            <a:ext cx="381000" cy="38100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1150" y="4592836"/>
            <a:ext cx="6000750" cy="607665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0" y="4669036"/>
            <a:ext cx="381000" cy="3810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1150" y="5295751"/>
            <a:ext cx="6000750" cy="607665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6400" y="5371951"/>
            <a:ext cx="381000" cy="38100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91150" y="6055816"/>
            <a:ext cx="6000750" cy="404813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05450" y="6183809"/>
            <a:ext cx="178594" cy="148828"/>
          </a:xfrm>
          <a:prstGeom prst="rect">
            <a:avLst/>
          </a:prstGeom>
        </p:spPr>
      </p:pic>
      <p:sp>
        <p:nvSpPr>
          <p:cNvPr id="29" name="SK-10-text-28"/>
          <p:cNvSpPr/>
          <p:nvPr/>
        </p:nvSpPr>
        <p:spPr>
          <a:xfrm>
            <a:off x="800100" y="3048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ASSESSMENT &amp; HEADSS FRAMEWORK</a:t>
            </a:r>
            <a:endParaRPr lang="en-US" sz="2700" dirty="0"/>
          </a:p>
        </p:txBody>
      </p:sp>
      <p:sp>
        <p:nvSpPr>
          <p:cNvPr id="30" name="SK-10-text-29"/>
          <p:cNvSpPr/>
          <p:nvPr/>
        </p:nvSpPr>
        <p:spPr>
          <a:xfrm>
            <a:off x="1200150" y="1295400"/>
            <a:ext cx="4503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Younger Children</a:t>
            </a:r>
            <a:endParaRPr lang="en-US" sz="1800" dirty="0"/>
          </a:p>
        </p:txBody>
      </p:sp>
      <p:sp>
        <p:nvSpPr>
          <p:cNvPr id="31" name="SK-10-text-30"/>
          <p:cNvSpPr/>
          <p:nvPr/>
        </p:nvSpPr>
        <p:spPr>
          <a:xfrm>
            <a:off x="990600" y="1828800"/>
            <a:ext cx="3171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History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990600" y="2106811"/>
            <a:ext cx="8122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Gather detailed history from parents/carers.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990600" y="2462957"/>
            <a:ext cx="399478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Child's Perspective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990600" y="2740968"/>
            <a:ext cx="9037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observation and age-appropriate interview.</a:t>
            </a:r>
            <a:endParaRPr lang="en-US" sz="1200" dirty="0"/>
          </a:p>
        </p:txBody>
      </p:sp>
      <p:sp>
        <p:nvSpPr>
          <p:cNvPr id="35" name="SK-10-text-34"/>
          <p:cNvSpPr/>
          <p:nvPr/>
        </p:nvSpPr>
        <p:spPr>
          <a:xfrm>
            <a:off x="990600" y="3097113"/>
            <a:ext cx="461200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Collateral Information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990600" y="3375124"/>
            <a:ext cx="3657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Nursery, school, or other involved family members.</a:t>
            </a:r>
            <a:endParaRPr lang="en-US" sz="1200" dirty="0"/>
          </a:p>
        </p:txBody>
      </p:sp>
      <p:sp>
        <p:nvSpPr>
          <p:cNvPr id="37" name="SK-10-text-36"/>
          <p:cNvSpPr/>
          <p:nvPr/>
        </p:nvSpPr>
        <p:spPr>
          <a:xfrm>
            <a:off x="990600" y="3944541"/>
            <a:ext cx="4200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Professional Records</a:t>
            </a:r>
            <a:endParaRPr lang="en-US" sz="1350" dirty="0"/>
          </a:p>
        </p:txBody>
      </p:sp>
      <p:sp>
        <p:nvSpPr>
          <p:cNvPr id="38" name="SK-10-text-37"/>
          <p:cNvSpPr/>
          <p:nvPr/>
        </p:nvSpPr>
        <p:spPr>
          <a:xfrm>
            <a:off x="990600" y="4222552"/>
            <a:ext cx="8671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 visitor reports and GP clinical history.</a:t>
            </a:r>
            <a:endParaRPr lang="en-US" sz="1200" dirty="0"/>
          </a:p>
        </p:txBody>
      </p:sp>
      <p:sp>
        <p:nvSpPr>
          <p:cNvPr id="39" name="SK-10-text-38"/>
          <p:cNvSpPr/>
          <p:nvPr/>
        </p:nvSpPr>
        <p:spPr>
          <a:xfrm>
            <a:off x="990600" y="4578697"/>
            <a:ext cx="37890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Physical Screening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990600" y="4856708"/>
            <a:ext cx="9037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Exclude hearing loss, anaemia, or hypothyroidism.</a:t>
            </a:r>
            <a:endParaRPr lang="en-US" sz="1200" dirty="0"/>
          </a:p>
        </p:txBody>
      </p:sp>
      <p:sp>
        <p:nvSpPr>
          <p:cNvPr id="41" name="SK-10-text-40"/>
          <p:cNvSpPr/>
          <p:nvPr/>
        </p:nvSpPr>
        <p:spPr>
          <a:xfrm>
            <a:off x="5791200" y="1247775"/>
            <a:ext cx="47777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Adolescent HEADSS</a:t>
            </a:r>
            <a:endParaRPr lang="en-US" sz="1800" dirty="0"/>
          </a:p>
        </p:txBody>
      </p:sp>
      <p:sp>
        <p:nvSpPr>
          <p:cNvPr id="42" name="SK-10-text-41"/>
          <p:cNvSpPr/>
          <p:nvPr/>
        </p:nvSpPr>
        <p:spPr>
          <a:xfrm>
            <a:off x="5600700" y="1857375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H</a:t>
            </a:r>
            <a:endParaRPr lang="en-US" sz="1650" dirty="0"/>
          </a:p>
        </p:txBody>
      </p:sp>
      <p:sp>
        <p:nvSpPr>
          <p:cNvPr id="43" name="SK-10-text-42"/>
          <p:cNvSpPr/>
          <p:nvPr/>
        </p:nvSpPr>
        <p:spPr>
          <a:xfrm>
            <a:off x="6019800" y="1857375"/>
            <a:ext cx="4124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HOME</a:t>
            </a:r>
            <a:endParaRPr lang="en-US" sz="1350" dirty="0"/>
          </a:p>
        </p:txBody>
      </p:sp>
      <p:sp>
        <p:nvSpPr>
          <p:cNvPr id="44" name="SK-10-text-43"/>
          <p:cNvSpPr/>
          <p:nvPr/>
        </p:nvSpPr>
        <p:spPr>
          <a:xfrm>
            <a:off x="6019800" y="2114550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Relationships and communication with parents/siblings.</a:t>
            </a:r>
            <a:endParaRPr lang="en-US" sz="1200" dirty="0"/>
          </a:p>
        </p:txBody>
      </p:sp>
      <p:sp>
        <p:nvSpPr>
          <p:cNvPr id="45" name="SK-10-text-44"/>
          <p:cNvSpPr/>
          <p:nvPr/>
        </p:nvSpPr>
        <p:spPr>
          <a:xfrm>
            <a:off x="5605463" y="2560290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E</a:t>
            </a:r>
            <a:endParaRPr lang="en-US" sz="1650" dirty="0"/>
          </a:p>
        </p:txBody>
      </p:sp>
      <p:sp>
        <p:nvSpPr>
          <p:cNvPr id="46" name="SK-10-text-45"/>
          <p:cNvSpPr/>
          <p:nvPr/>
        </p:nvSpPr>
        <p:spPr>
          <a:xfrm>
            <a:off x="6019800" y="2560290"/>
            <a:ext cx="3438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EDUCATION</a:t>
            </a:r>
            <a:endParaRPr lang="en-US" sz="1350" dirty="0"/>
          </a:p>
        </p:txBody>
      </p:sp>
      <p:sp>
        <p:nvSpPr>
          <p:cNvPr id="47" name="SK-10-text-46"/>
          <p:cNvSpPr/>
          <p:nvPr/>
        </p:nvSpPr>
        <p:spPr>
          <a:xfrm>
            <a:off x="6019800" y="2817465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 performance, attendance, and bullying.</a:t>
            </a:r>
            <a:endParaRPr lang="en-US" sz="1200" dirty="0"/>
          </a:p>
        </p:txBody>
      </p:sp>
      <p:sp>
        <p:nvSpPr>
          <p:cNvPr id="48" name="SK-10-text-47"/>
          <p:cNvSpPr/>
          <p:nvPr/>
        </p:nvSpPr>
        <p:spPr>
          <a:xfrm>
            <a:off x="5605463" y="3263205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A</a:t>
            </a:r>
            <a:endParaRPr lang="en-US" sz="1650" dirty="0"/>
          </a:p>
        </p:txBody>
      </p:sp>
      <p:sp>
        <p:nvSpPr>
          <p:cNvPr id="49" name="SK-10-text-48"/>
          <p:cNvSpPr/>
          <p:nvPr/>
        </p:nvSpPr>
        <p:spPr>
          <a:xfrm>
            <a:off x="6019800" y="3263205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ACTIVITIES</a:t>
            </a:r>
            <a:endParaRPr lang="en-US" sz="1350" dirty="0"/>
          </a:p>
        </p:txBody>
      </p:sp>
      <p:sp>
        <p:nvSpPr>
          <p:cNvPr id="50" name="SK-10-text-49"/>
          <p:cNvSpPr/>
          <p:nvPr/>
        </p:nvSpPr>
        <p:spPr>
          <a:xfrm>
            <a:off x="6019800" y="3520380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Social interests, friendships, and exercise.</a:t>
            </a:r>
            <a:endParaRPr lang="en-US" sz="1200" dirty="0"/>
          </a:p>
        </p:txBody>
      </p:sp>
      <p:sp>
        <p:nvSpPr>
          <p:cNvPr id="51" name="SK-10-text-50"/>
          <p:cNvSpPr/>
          <p:nvPr/>
        </p:nvSpPr>
        <p:spPr>
          <a:xfrm>
            <a:off x="5600700" y="3966121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D</a:t>
            </a:r>
            <a:endParaRPr lang="en-US" sz="1650" dirty="0"/>
          </a:p>
        </p:txBody>
      </p:sp>
      <p:sp>
        <p:nvSpPr>
          <p:cNvPr id="52" name="SK-10-text-51"/>
          <p:cNvSpPr/>
          <p:nvPr/>
        </p:nvSpPr>
        <p:spPr>
          <a:xfrm>
            <a:off x="6019800" y="3966121"/>
            <a:ext cx="3276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DRUGS / ALCOHOL</a:t>
            </a:r>
            <a:endParaRPr lang="en-US" sz="1350" dirty="0"/>
          </a:p>
        </p:txBody>
      </p:sp>
      <p:sp>
        <p:nvSpPr>
          <p:cNvPr id="53" name="SK-10-text-52"/>
          <p:cNvSpPr/>
          <p:nvPr/>
        </p:nvSpPr>
        <p:spPr>
          <a:xfrm>
            <a:off x="6019800" y="4223296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questioning; explain clinical necessity.</a:t>
            </a:r>
            <a:endParaRPr lang="en-US" sz="1200" dirty="0"/>
          </a:p>
        </p:txBody>
      </p:sp>
      <p:sp>
        <p:nvSpPr>
          <p:cNvPr id="54" name="SK-10-text-53"/>
          <p:cNvSpPr/>
          <p:nvPr/>
        </p:nvSpPr>
        <p:spPr>
          <a:xfrm>
            <a:off x="5605463" y="4669036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S</a:t>
            </a:r>
            <a:endParaRPr lang="en-US" sz="1650" dirty="0"/>
          </a:p>
        </p:txBody>
      </p:sp>
      <p:sp>
        <p:nvSpPr>
          <p:cNvPr id="55" name="SK-10-text-54"/>
          <p:cNvSpPr/>
          <p:nvPr/>
        </p:nvSpPr>
        <p:spPr>
          <a:xfrm>
            <a:off x="6019800" y="4669036"/>
            <a:ext cx="3619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SEX</a:t>
            </a:r>
            <a:endParaRPr lang="en-US" sz="1350" dirty="0"/>
          </a:p>
        </p:txBody>
      </p:sp>
      <p:sp>
        <p:nvSpPr>
          <p:cNvPr id="56" name="SK-10-text-55"/>
          <p:cNvSpPr/>
          <p:nvPr/>
        </p:nvSpPr>
        <p:spPr>
          <a:xfrm>
            <a:off x="6019800" y="4926211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Relationships and contraception (confidentiality).</a:t>
            </a:r>
            <a:endParaRPr lang="en-US" sz="1200" dirty="0"/>
          </a:p>
        </p:txBody>
      </p:sp>
      <p:sp>
        <p:nvSpPr>
          <p:cNvPr id="57" name="SK-10-text-56"/>
          <p:cNvSpPr/>
          <p:nvPr/>
        </p:nvSpPr>
        <p:spPr>
          <a:xfrm>
            <a:off x="5605463" y="5371951"/>
            <a:ext cx="48577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S</a:t>
            </a:r>
            <a:endParaRPr lang="en-US" sz="1650" dirty="0"/>
          </a:p>
        </p:txBody>
      </p:sp>
      <p:sp>
        <p:nvSpPr>
          <p:cNvPr id="58" name="SK-10-text-57"/>
          <p:cNvSpPr/>
          <p:nvPr/>
        </p:nvSpPr>
        <p:spPr>
          <a:xfrm>
            <a:off x="6019800" y="5371951"/>
            <a:ext cx="33909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SUICIDE</a:t>
            </a:r>
            <a:endParaRPr lang="en-US" sz="1350" dirty="0"/>
          </a:p>
        </p:txBody>
      </p:sp>
      <p:sp>
        <p:nvSpPr>
          <p:cNvPr id="59" name="SK-10-text-58"/>
          <p:cNvSpPr/>
          <p:nvPr/>
        </p:nvSpPr>
        <p:spPr>
          <a:xfrm>
            <a:off x="6019800" y="5629126"/>
            <a:ext cx="61722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Mood, self-harm, and thoughts of hurting self.</a:t>
            </a:r>
            <a:endParaRPr lang="en-US" sz="1200" dirty="0"/>
          </a:p>
        </p:txBody>
      </p:sp>
      <p:sp>
        <p:nvSpPr>
          <p:cNvPr id="60" name="SK-10-text-59"/>
          <p:cNvSpPr/>
          <p:nvPr/>
        </p:nvSpPr>
        <p:spPr>
          <a:xfrm>
            <a:off x="5779294" y="6151066"/>
            <a:ext cx="64127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Tip:</a:t>
            </a:r>
            <a:r>
              <a:rPr lang="en-US" sz="11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discuss confidentiality upfront before HEADSS assessment.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5381625" cy="282237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276350"/>
            <a:ext cx="285750" cy="2286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079677"/>
            <a:ext cx="5381625" cy="2473523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289227"/>
            <a:ext cx="285750" cy="2286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66800"/>
            <a:ext cx="5381625" cy="54864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743075"/>
            <a:ext cx="4924425" cy="42386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262188"/>
            <a:ext cx="4924425" cy="423863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2781300"/>
            <a:ext cx="4924425" cy="423863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3300413"/>
            <a:ext cx="4924425" cy="69532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4090987"/>
            <a:ext cx="4924425" cy="423863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610100"/>
            <a:ext cx="4924425" cy="423863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5157788"/>
            <a:ext cx="4924425" cy="6096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34163" y="5288459"/>
            <a:ext cx="228600" cy="152400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800100" y="3048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GP MANAGEMENT &amp; CAMHS REFERRAL</a:t>
            </a:r>
            <a:endParaRPr lang="en-US" sz="2700" dirty="0"/>
          </a:p>
        </p:txBody>
      </p:sp>
      <p:sp>
        <p:nvSpPr>
          <p:cNvPr id="20" name="SK-11-text-19"/>
          <p:cNvSpPr/>
          <p:nvPr/>
        </p:nvSpPr>
        <p:spPr>
          <a:xfrm>
            <a:off x="1123950" y="121920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7AE60"/>
                </a:solidFill>
              </a:rPr>
              <a:t>Primary Care Interventions</a:t>
            </a:r>
            <a:endParaRPr lang="en-US" sz="1800" dirty="0"/>
          </a:p>
        </p:txBody>
      </p:sp>
      <p:sp>
        <p:nvSpPr>
          <p:cNvPr id="21" name="SK-11-text-20"/>
          <p:cNvSpPr/>
          <p:nvPr/>
        </p:nvSpPr>
        <p:spPr>
          <a:xfrm>
            <a:off x="723900" y="1676400"/>
            <a:ext cx="109042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Supportive Counselling: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Validate parental experience.</a:t>
            </a:r>
            <a:endParaRPr lang="en-US" sz="1350" dirty="0"/>
          </a:p>
        </p:txBody>
      </p:sp>
      <p:sp>
        <p:nvSpPr>
          <p:cNvPr id="22" name="SK-11-text-21"/>
          <p:cNvSpPr/>
          <p:nvPr/>
        </p:nvSpPr>
        <p:spPr>
          <a:xfrm>
            <a:off x="723900" y="1992511"/>
            <a:ext cx="50768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Organic Screen: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Exclude hearing loss, anaemia, hypothyroidism.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723900" y="2548533"/>
            <a:ext cx="50768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Behavioural Tools: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Star charts, reward systems, consistent limits.</a:t>
            </a:r>
            <a:endParaRPr lang="en-US" sz="1350" dirty="0"/>
          </a:p>
        </p:txBody>
      </p:sp>
      <p:sp>
        <p:nvSpPr>
          <p:cNvPr id="24" name="SK-11-text-23"/>
          <p:cNvSpPr/>
          <p:nvPr/>
        </p:nvSpPr>
        <p:spPr>
          <a:xfrm>
            <a:off x="723900" y="3104555"/>
            <a:ext cx="1090422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Guidance: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Sleep hygiene and feeding structure advice.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723900" y="3420666"/>
            <a:ext cx="114681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Signposting: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Sure Start, Health Visitors, SENCO, Triple P.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1123950" y="4232077"/>
            <a:ext cx="42291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Common Pitfalls</a:t>
            </a:r>
            <a:endParaRPr lang="en-US" sz="1800" dirty="0"/>
          </a:p>
        </p:txBody>
      </p:sp>
      <p:sp>
        <p:nvSpPr>
          <p:cNvPr id="27" name="SK-11-text-26"/>
          <p:cNvSpPr/>
          <p:nvPr/>
        </p:nvSpPr>
        <p:spPr>
          <a:xfrm>
            <a:off x="723900" y="4689277"/>
            <a:ext cx="113157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Blame: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Ignoring child's difficult temperament.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723900" y="5005388"/>
            <a:ext cx="5076825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Sedatives: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Prescribing antihistamines/sedatives (Not recommended).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723900" y="5561409"/>
            <a:ext cx="114681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Health: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Overlooking maternal depression's impact.</a:t>
            </a:r>
            <a:endParaRPr lang="en-US" sz="1350" dirty="0"/>
          </a:p>
        </p:txBody>
      </p:sp>
      <p:sp>
        <p:nvSpPr>
          <p:cNvPr id="30" name="SK-11-text-29"/>
          <p:cNvSpPr/>
          <p:nvPr/>
        </p:nvSpPr>
        <p:spPr>
          <a:xfrm>
            <a:off x="723900" y="5877520"/>
            <a:ext cx="114681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Timing: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Referring too early for normal development.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6467475" y="1247775"/>
            <a:ext cx="572452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E67E22"/>
                </a:solidFill>
              </a:rPr>
              <a:t>REFER TO CAMHS / SPECIALIST</a:t>
            </a:r>
            <a:endParaRPr lang="en-US" sz="1950" dirty="0"/>
          </a:p>
        </p:txBody>
      </p:sp>
      <p:sp>
        <p:nvSpPr>
          <p:cNvPr id="32" name="SK-11-text-31"/>
          <p:cNvSpPr/>
          <p:nvPr/>
        </p:nvSpPr>
        <p:spPr>
          <a:xfrm>
            <a:off x="6600825" y="1743075"/>
            <a:ext cx="5591175" cy="4238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Conduct Disorder: Persistent (&gt;6m) and pervasive.</a:t>
            </a:r>
            <a:endParaRPr lang="en-US" sz="1425" dirty="0"/>
          </a:p>
        </p:txBody>
      </p:sp>
      <p:sp>
        <p:nvSpPr>
          <p:cNvPr id="33" name="SK-11-text-32"/>
          <p:cNvSpPr/>
          <p:nvPr/>
        </p:nvSpPr>
        <p:spPr>
          <a:xfrm>
            <a:off x="6600825" y="2262188"/>
            <a:ext cx="5591175" cy="4238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Neurodevelopmental: ADHD or ASD assessments.</a:t>
            </a:r>
            <a:endParaRPr lang="en-US" sz="1425" dirty="0"/>
          </a:p>
        </p:txBody>
      </p:sp>
      <p:sp>
        <p:nvSpPr>
          <p:cNvPr id="34" name="SK-11-text-33"/>
          <p:cNvSpPr/>
          <p:nvPr/>
        </p:nvSpPr>
        <p:spPr>
          <a:xfrm>
            <a:off x="6600825" y="2781300"/>
            <a:ext cx="5591175" cy="4238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Mood &amp; Anxiety: Clinical Depression, OCD, or PTSD.</a:t>
            </a:r>
            <a:endParaRPr lang="en-US" sz="1425" dirty="0"/>
          </a:p>
        </p:txBody>
      </p:sp>
      <p:sp>
        <p:nvSpPr>
          <p:cNvPr id="35" name="SK-11-text-34"/>
          <p:cNvSpPr/>
          <p:nvPr/>
        </p:nvSpPr>
        <p:spPr>
          <a:xfrm>
            <a:off x="6600825" y="3300413"/>
            <a:ext cx="4657725" cy="695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Eating Disorders: Anorexia, Bulimia (Urgent if compromised).</a:t>
            </a:r>
            <a:endParaRPr lang="en-US" sz="1425" dirty="0"/>
          </a:p>
        </p:txBody>
      </p:sp>
      <p:sp>
        <p:nvSpPr>
          <p:cNvPr id="36" name="SK-11-text-35"/>
          <p:cNvSpPr/>
          <p:nvPr/>
        </p:nvSpPr>
        <p:spPr>
          <a:xfrm>
            <a:off x="6600825" y="4090987"/>
            <a:ext cx="5591175" cy="4238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Behaviours: Severe self-harm or suicidal ideation.</a:t>
            </a:r>
            <a:endParaRPr lang="en-US" sz="1425" dirty="0"/>
          </a:p>
        </p:txBody>
      </p:sp>
      <p:sp>
        <p:nvSpPr>
          <p:cNvPr id="37" name="SK-11-text-36"/>
          <p:cNvSpPr/>
          <p:nvPr/>
        </p:nvSpPr>
        <p:spPr>
          <a:xfrm>
            <a:off x="6600825" y="4610100"/>
            <a:ext cx="5591175" cy="4238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Psychosis: Early onset or suspected symptoms.</a:t>
            </a:r>
            <a:endParaRPr lang="en-US" sz="1425" dirty="0"/>
          </a:p>
        </p:txBody>
      </p:sp>
      <p:sp>
        <p:nvSpPr>
          <p:cNvPr id="38" name="SK-11-text-37"/>
          <p:cNvSpPr/>
          <p:nvPr/>
        </p:nvSpPr>
        <p:spPr>
          <a:xfrm>
            <a:off x="6467475" y="5157788"/>
            <a:ext cx="4733925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Note: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ADHD medication is specialist-only; do not initiate in primary care.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154882"/>
            <a:ext cx="7829550" cy="693241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272903"/>
            <a:ext cx="457200" cy="4572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2387203"/>
            <a:ext cx="285750" cy="2286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000524"/>
            <a:ext cx="7829550" cy="693241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118545"/>
            <a:ext cx="457200" cy="4572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1525" y="3232845"/>
            <a:ext cx="285750" cy="2286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846165"/>
            <a:ext cx="7829550" cy="693241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964186"/>
            <a:ext cx="457200" cy="4572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1525" y="4078486"/>
            <a:ext cx="285750" cy="2286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691807"/>
            <a:ext cx="7829550" cy="906512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4916388"/>
            <a:ext cx="434280" cy="4572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065" y="5030688"/>
            <a:ext cx="285750" cy="2286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82050" y="1276350"/>
            <a:ext cx="2838450" cy="520065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10650" y="2239417"/>
            <a:ext cx="885825" cy="276225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10650" y="3216622"/>
            <a:ext cx="819150" cy="27622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10650" y="4193828"/>
            <a:ext cx="714375" cy="276225"/>
          </a:xfrm>
          <a:prstGeom prst="rect">
            <a:avLst/>
          </a:prstGeom>
        </p:spPr>
      </p:pic>
      <p:sp>
        <p:nvSpPr>
          <p:cNvPr id="22" name="SK-12-text-21"/>
          <p:cNvSpPr/>
          <p:nvPr/>
        </p:nvSpPr>
        <p:spPr>
          <a:xfrm>
            <a:off x="800100" y="3810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RED FLAGS AND SAFEGUARDING</a:t>
            </a:r>
            <a:endParaRPr lang="en-US" sz="2700" dirty="0"/>
          </a:p>
        </p:txBody>
      </p:sp>
      <p:sp>
        <p:nvSpPr>
          <p:cNvPr id="23" name="SK-12-text-22"/>
          <p:cNvSpPr/>
          <p:nvPr/>
        </p:nvSpPr>
        <p:spPr>
          <a:xfrm>
            <a:off x="1333500" y="2269182"/>
            <a:ext cx="687705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Safeguarding Concerns</a:t>
            </a:r>
            <a:endParaRPr lang="en-US" sz="1650" dirty="0"/>
          </a:p>
        </p:txBody>
      </p:sp>
      <p:sp>
        <p:nvSpPr>
          <p:cNvPr id="24" name="SK-12-text-23"/>
          <p:cNvSpPr/>
          <p:nvPr/>
        </p:nvSpPr>
        <p:spPr>
          <a:xfrm>
            <a:off x="1333500" y="2520553"/>
            <a:ext cx="10858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Unexplained injuries, disclosure of abuse, parent unable to cope or expressing intent to harm.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>
            <a:off x="1333500" y="3114824"/>
            <a:ext cx="6642735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Acute Mental Health Crisis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1333500" y="3366195"/>
            <a:ext cx="10858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Active suicidal ideation/plan, severe self-harm, or suspected new-onset psychosis.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1333500" y="3960465"/>
            <a:ext cx="6391275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Severe Medical Compromise</a:t>
            </a:r>
            <a:endParaRPr lang="en-US" sz="1650" dirty="0"/>
          </a:p>
        </p:txBody>
      </p:sp>
      <p:sp>
        <p:nvSpPr>
          <p:cNvPr id="28" name="SK-12-text-27"/>
          <p:cNvSpPr/>
          <p:nvPr/>
        </p:nvSpPr>
        <p:spPr>
          <a:xfrm>
            <a:off x="1333500" y="4211836"/>
            <a:ext cx="108585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anorexia nervosa with physiological instability or severe malnutrition.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1310580" y="4806107"/>
            <a:ext cx="7397115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Neurodevelopmental Regression</a:t>
            </a:r>
            <a:endParaRPr lang="en-US" sz="1650" dirty="0"/>
          </a:p>
        </p:txBody>
      </p:sp>
      <p:sp>
        <p:nvSpPr>
          <p:cNvPr id="30" name="SK-12-text-29"/>
          <p:cNvSpPr/>
          <p:nvPr/>
        </p:nvSpPr>
        <p:spPr>
          <a:xfrm>
            <a:off x="1310580" y="5057477"/>
            <a:ext cx="697617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loss of previously acquired social, communication, or motor skills (suspected ASD regression).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9010650" y="1791742"/>
            <a:ext cx="3171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D35400"/>
                </a:solidFill>
              </a:rPr>
              <a:t>ACTION REQUIRED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9086850" y="2239417"/>
            <a:ext cx="1268607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IMMEDIATE</a:t>
            </a:r>
            <a:endParaRPr lang="en-US" sz="1050" dirty="0"/>
          </a:p>
        </p:txBody>
      </p:sp>
      <p:sp>
        <p:nvSpPr>
          <p:cNvPr id="33" name="SK-12-text-32"/>
          <p:cNvSpPr/>
          <p:nvPr/>
        </p:nvSpPr>
        <p:spPr>
          <a:xfrm>
            <a:off x="9010650" y="2591842"/>
            <a:ext cx="2609850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referral &amp; social services notification.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9086850" y="3216622"/>
            <a:ext cx="1118191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SAME DAY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9010650" y="3569047"/>
            <a:ext cx="2609850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Mental health crisis team assessment or A&amp;E attendance.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9086850" y="4193828"/>
            <a:ext cx="83149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URGENT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9010650" y="4546253"/>
            <a:ext cx="2609850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CAMHS referral or Paediatric medical assessment within 24–48h.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9010650" y="5171033"/>
            <a:ext cx="2609850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*Clinical judgment is paramount. If in doubt, discuss with the duty consultant or local safeguarding lead.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4299793" cy="505777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2147" y="4134892"/>
            <a:ext cx="571500" cy="5715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293" y="1197769"/>
            <a:ext cx="6368207" cy="1607344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6593" y="1373981"/>
            <a:ext cx="190500" cy="1524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52293" y="2928938"/>
            <a:ext cx="6368207" cy="184725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6593" y="3105150"/>
            <a:ext cx="190500" cy="1524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52293" y="4976217"/>
            <a:ext cx="6368207" cy="1017389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6429375"/>
            <a:ext cx="11049000" cy="276225"/>
          </a:xfrm>
          <a:prstGeom prst="rect">
            <a:avLst/>
          </a:prstGeom>
        </p:spPr>
      </p:pic>
      <p:sp>
        <p:nvSpPr>
          <p:cNvPr id="14" name="SK-13-text-13"/>
          <p:cNvSpPr/>
          <p:nvPr/>
        </p:nvSpPr>
        <p:spPr>
          <a:xfrm>
            <a:off x="800100" y="3048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AKT PEARLS: NICE CKS &amp; REFERRAL PATHWAYS</a:t>
            </a:r>
            <a:endParaRPr lang="en-US" sz="2700" dirty="0"/>
          </a:p>
        </p:txBody>
      </p:sp>
      <p:sp>
        <p:nvSpPr>
          <p:cNvPr id="15" name="SK-13-text-14"/>
          <p:cNvSpPr/>
          <p:nvPr/>
        </p:nvSpPr>
        <p:spPr>
          <a:xfrm>
            <a:off x="1502122" y="2267992"/>
            <a:ext cx="243840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300"/>
              </a:lnSpc>
              <a:buNone/>
            </a:pPr>
            <a:r>
              <a:rPr lang="en-US" sz="6300" b="1" dirty="0">
                <a:solidFill>
                  <a:srgbClr val="8E44AD"/>
                </a:solidFill>
              </a:rPr>
              <a:t>AKT</a:t>
            </a:r>
            <a:endParaRPr lang="en-US" sz="6300" dirty="0"/>
          </a:p>
        </p:txBody>
      </p:sp>
      <p:sp>
        <p:nvSpPr>
          <p:cNvPr id="16" name="SK-13-text-15"/>
          <p:cNvSpPr/>
          <p:nvPr/>
        </p:nvSpPr>
        <p:spPr>
          <a:xfrm>
            <a:off x="1587847" y="3163342"/>
            <a:ext cx="22669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kern="0" spc="240" dirty="0">
                <a:solidFill>
                  <a:srgbClr val="546E7A"/>
                </a:solidFill>
              </a:rPr>
              <a:t>PEARLS</a:t>
            </a:r>
            <a:endParaRPr lang="en-US" sz="3600" dirty="0"/>
          </a:p>
        </p:txBody>
      </p:sp>
      <p:sp>
        <p:nvSpPr>
          <p:cNvPr id="17" name="SK-13-text-16"/>
          <p:cNvSpPr/>
          <p:nvPr/>
        </p:nvSpPr>
        <p:spPr>
          <a:xfrm>
            <a:off x="1616422" y="4496842"/>
            <a:ext cx="22098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Conduct Disorders (2023)</a:t>
            </a:r>
            <a:endParaRPr lang="en-US" sz="1200" dirty="0"/>
          </a:p>
          <a:p>
            <a:pPr marL="0" indent="0" algn="ctr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CG158 / CKS Guidance</a:t>
            </a:r>
            <a:endParaRPr lang="en-US" sz="1200" dirty="0"/>
          </a:p>
        </p:txBody>
      </p:sp>
      <p:sp>
        <p:nvSpPr>
          <p:cNvPr id="18" name="SK-13-text-17"/>
          <p:cNvSpPr/>
          <p:nvPr/>
        </p:nvSpPr>
        <p:spPr>
          <a:xfrm>
            <a:off x="5671393" y="1293019"/>
            <a:ext cx="6520607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Conduct Disorders (NICE CKS)</a:t>
            </a:r>
            <a:endParaRPr lang="en-US" sz="1650" dirty="0"/>
          </a:p>
        </p:txBody>
      </p:sp>
      <p:sp>
        <p:nvSpPr>
          <p:cNvPr id="19" name="SK-13-text-18"/>
          <p:cNvSpPr/>
          <p:nvPr/>
        </p:nvSpPr>
        <p:spPr>
          <a:xfrm>
            <a:off x="5557093" y="1664494"/>
            <a:ext cx="6634907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Criteria: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Persistent (at least 6 months) and pervasive behaviour.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5557093" y="1932980"/>
            <a:ext cx="594910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Impact: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Must significantly impair social, academic, or occupational functioning.</a:t>
            </a:r>
            <a:endParaRPr lang="en-US" sz="1350" dirty="0"/>
          </a:p>
        </p:txBody>
      </p:sp>
      <p:sp>
        <p:nvSpPr>
          <p:cNvPr id="21" name="SK-13-text-20"/>
          <p:cNvSpPr/>
          <p:nvPr/>
        </p:nvSpPr>
        <p:spPr>
          <a:xfrm>
            <a:off x="5557093" y="2441377"/>
            <a:ext cx="6634907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If suspected, refer to CAMHS for comprehensive assessment.</a:t>
            </a:r>
            <a:endParaRPr lang="en-US" sz="1350" dirty="0"/>
          </a:p>
        </p:txBody>
      </p:sp>
      <p:sp>
        <p:nvSpPr>
          <p:cNvPr id="22" name="SK-13-text-21"/>
          <p:cNvSpPr/>
          <p:nvPr/>
        </p:nvSpPr>
        <p:spPr>
          <a:xfrm>
            <a:off x="5671393" y="3024188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ADHD &amp; ASD Pathways</a:t>
            </a:r>
            <a:endParaRPr lang="en-US" sz="1650" dirty="0"/>
          </a:p>
        </p:txBody>
      </p:sp>
      <p:sp>
        <p:nvSpPr>
          <p:cNvPr id="23" name="SK-13-text-22"/>
          <p:cNvSpPr/>
          <p:nvPr/>
        </p:nvSpPr>
        <p:spPr>
          <a:xfrm>
            <a:off x="5557093" y="3395663"/>
            <a:ext cx="594910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ADHD: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Inattention + Hyperactivity/Impulsivity in ≥2 settings; onset before age 12.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5557093" y="3904059"/>
            <a:ext cx="594910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ASD: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Social communication deficits + restricted repetitive patterns of behaviour.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5557093" y="4412456"/>
            <a:ext cx="6634907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Referral: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Paediatrician or CAMHS depending on local neuro-pathway.</a:t>
            </a:r>
            <a:endParaRPr lang="en-US" sz="1350" dirty="0"/>
          </a:p>
        </p:txBody>
      </p:sp>
      <p:sp>
        <p:nvSpPr>
          <p:cNvPr id="26" name="SK-13-textBg-25"/>
          <p:cNvSpPr/>
          <p:nvPr/>
        </p:nvSpPr>
        <p:spPr>
          <a:xfrm>
            <a:off x="5366593" y="5092601"/>
            <a:ext cx="628650" cy="238125"/>
          </a:xfrm>
          <a:prstGeom prst="roundRect">
            <a:avLst>
              <a:gd name="adj" fmla="val 8000"/>
            </a:avLst>
          </a:prstGeom>
          <a:solidFill>
            <a:srgbClr val="C0392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SK-13-text-26"/>
          <p:cNvSpPr/>
          <p:nvPr/>
        </p:nvSpPr>
        <p:spPr>
          <a:xfrm>
            <a:off x="5442793" y="5092601"/>
            <a:ext cx="848591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TIP</a:t>
            </a:r>
            <a:endParaRPr lang="en-US" sz="1050" dirty="0"/>
          </a:p>
        </p:txBody>
      </p:sp>
      <p:sp>
        <p:nvSpPr>
          <p:cNvPr id="28" name="SK-13-text-27"/>
          <p:cNvSpPr/>
          <p:nvPr/>
        </p:nvSpPr>
        <p:spPr>
          <a:xfrm>
            <a:off x="6109543" y="5080992"/>
            <a:ext cx="6082457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8E44A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Medication for behaviour is NOT indicated in Primary Care.</a:t>
            </a:r>
            <a:endParaRPr lang="en-US" sz="1275" dirty="0"/>
          </a:p>
        </p:txBody>
      </p:sp>
      <p:sp>
        <p:nvSpPr>
          <p:cNvPr id="29" name="SK-13-text-28"/>
          <p:cNvSpPr/>
          <p:nvPr/>
        </p:nvSpPr>
        <p:spPr>
          <a:xfrm>
            <a:off x="5557093" y="5387876"/>
            <a:ext cx="663490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HEADSS: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Structured psychosocial framework for adolescents.</a:t>
            </a:r>
            <a:endParaRPr lang="en-US" sz="1275" dirty="0"/>
          </a:p>
        </p:txBody>
      </p:sp>
      <p:sp>
        <p:nvSpPr>
          <p:cNvPr id="30" name="SK-13-text-29"/>
          <p:cNvSpPr/>
          <p:nvPr/>
        </p:nvSpPr>
        <p:spPr>
          <a:xfrm>
            <a:off x="5557093" y="5643116"/>
            <a:ext cx="663490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Brief Time-Out: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1 minute per year of age, used calmly (Evidence-based).</a:t>
            </a:r>
            <a:endParaRPr lang="en-US" sz="1275" dirty="0"/>
          </a:p>
        </p:txBody>
      </p:sp>
      <p:sp>
        <p:nvSpPr>
          <p:cNvPr id="31" name="SK-13-text-30"/>
          <p:cNvSpPr/>
          <p:nvPr/>
        </p:nvSpPr>
        <p:spPr>
          <a:xfrm>
            <a:off x="571500" y="6505575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32" name="SK-13-text-31"/>
          <p:cNvSpPr/>
          <p:nvPr/>
        </p:nvSpPr>
        <p:spPr>
          <a:xfrm>
            <a:off x="10144125" y="6505575"/>
            <a:ext cx="2047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250" y="381000"/>
            <a:ext cx="1619250" cy="2762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28600"/>
            <a:ext cx="11049000" cy="6096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819150"/>
            <a:ext cx="952500" cy="1905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952500"/>
            <a:ext cx="5410200" cy="156448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1047750"/>
            <a:ext cx="5105400" cy="33337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1095375"/>
            <a:ext cx="238125" cy="1905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1485900"/>
            <a:ext cx="5105400" cy="37326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612231"/>
            <a:ext cx="5410200" cy="174664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2707481"/>
            <a:ext cx="5105400" cy="33337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2755106"/>
            <a:ext cx="238125" cy="1905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900" y="3145631"/>
            <a:ext cx="5105400" cy="613172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54128"/>
            <a:ext cx="5410200" cy="174664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4549378"/>
            <a:ext cx="5105400" cy="333375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900" y="4597003"/>
            <a:ext cx="238125" cy="1905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3900" y="4987528"/>
            <a:ext cx="5105400" cy="613172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952500"/>
            <a:ext cx="5410200" cy="1615678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2700" y="1047750"/>
            <a:ext cx="5105400" cy="333375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1095375"/>
            <a:ext cx="238125" cy="19050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2700" y="1485900"/>
            <a:ext cx="5105400" cy="373261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0300" y="2663428"/>
            <a:ext cx="5410200" cy="1746647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2758678"/>
            <a:ext cx="5105400" cy="333375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2700" y="2806303"/>
            <a:ext cx="238125" cy="190500"/>
          </a:xfrm>
          <a:prstGeom prst="rect">
            <a:avLst/>
          </a:prstGeom>
        </p:spPr>
      </p:pic>
      <p:pic>
        <p:nvPicPr>
          <p:cNvPr id="26" name="SK-14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62700" y="3196828"/>
            <a:ext cx="5105400" cy="613172"/>
          </a:xfrm>
          <a:prstGeom prst="rect">
            <a:avLst/>
          </a:prstGeom>
        </p:spPr>
      </p:pic>
      <p:pic>
        <p:nvPicPr>
          <p:cNvPr id="27" name="SK-14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0300" y="4505325"/>
            <a:ext cx="5410200" cy="1695450"/>
          </a:xfrm>
          <a:prstGeom prst="rect">
            <a:avLst/>
          </a:prstGeom>
        </p:spPr>
      </p:pic>
      <p:pic>
        <p:nvPicPr>
          <p:cNvPr id="28" name="SK-14-img-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2700" y="4600575"/>
            <a:ext cx="5105400" cy="333375"/>
          </a:xfrm>
          <a:prstGeom prst="rect">
            <a:avLst/>
          </a:prstGeom>
        </p:spPr>
      </p:pic>
      <p:pic>
        <p:nvPicPr>
          <p:cNvPr id="29" name="SK-14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62700" y="4648200"/>
            <a:ext cx="238125" cy="190500"/>
          </a:xfrm>
          <a:prstGeom prst="rect">
            <a:avLst/>
          </a:prstGeom>
        </p:spPr>
      </p:pic>
      <p:pic>
        <p:nvPicPr>
          <p:cNvPr id="30" name="SK-14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62700" y="5093196"/>
            <a:ext cx="190500" cy="190500"/>
          </a:xfrm>
          <a:prstGeom prst="rect">
            <a:avLst/>
          </a:prstGeom>
        </p:spPr>
      </p:pic>
      <p:pic>
        <p:nvPicPr>
          <p:cNvPr id="31" name="SK-14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62700" y="5359896"/>
            <a:ext cx="190500" cy="190500"/>
          </a:xfrm>
          <a:prstGeom prst="rect">
            <a:avLst/>
          </a:prstGeom>
        </p:spPr>
      </p:pic>
      <p:pic>
        <p:nvPicPr>
          <p:cNvPr id="32" name="SK-14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62700" y="5626596"/>
            <a:ext cx="190500" cy="190500"/>
          </a:xfrm>
          <a:prstGeom prst="rect">
            <a:avLst/>
          </a:prstGeom>
        </p:spPr>
      </p:pic>
      <p:pic>
        <p:nvPicPr>
          <p:cNvPr id="33" name="SK-14-img-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62700" y="5893296"/>
            <a:ext cx="190500" cy="190500"/>
          </a:xfrm>
          <a:prstGeom prst="rect">
            <a:avLst/>
          </a:prstGeom>
        </p:spPr>
      </p:pic>
      <p:pic>
        <p:nvPicPr>
          <p:cNvPr id="34" name="SK-14-img-33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1500" y="6429375"/>
            <a:ext cx="11049000" cy="257175"/>
          </a:xfrm>
          <a:prstGeom prst="rect">
            <a:avLst/>
          </a:prstGeom>
        </p:spPr>
      </p:pic>
      <p:sp>
        <p:nvSpPr>
          <p:cNvPr id="35" name="SK-14-text-34"/>
          <p:cNvSpPr/>
          <p:nvPr/>
        </p:nvSpPr>
        <p:spPr>
          <a:xfrm>
            <a:off x="10153650" y="381000"/>
            <a:ext cx="203835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SKILLS FOCUS</a:t>
            </a:r>
            <a:endParaRPr lang="en-US" sz="1050" dirty="0"/>
          </a:p>
        </p:txBody>
      </p:sp>
      <p:sp>
        <p:nvSpPr>
          <p:cNvPr id="36" name="SK-14-text-35"/>
          <p:cNvSpPr/>
          <p:nvPr/>
        </p:nvSpPr>
        <p:spPr>
          <a:xfrm>
            <a:off x="800100" y="2286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SCA PEARLS: CONSULTATION SKILLS</a:t>
            </a:r>
            <a:endParaRPr lang="en-US" sz="2700" dirty="0"/>
          </a:p>
        </p:txBody>
      </p:sp>
      <p:sp>
        <p:nvSpPr>
          <p:cNvPr id="37" name="SK-14-text-36"/>
          <p:cNvSpPr/>
          <p:nvPr/>
        </p:nvSpPr>
        <p:spPr>
          <a:xfrm>
            <a:off x="1057275" y="1047750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ICE &amp; Exploration</a:t>
            </a:r>
            <a:endParaRPr lang="en-US" sz="1500" dirty="0"/>
          </a:p>
        </p:txBody>
      </p:sp>
      <p:sp>
        <p:nvSpPr>
          <p:cNvPr id="38" name="SK-14-text-37"/>
          <p:cNvSpPr/>
          <p:nvPr/>
        </p:nvSpPr>
        <p:spPr>
          <a:xfrm>
            <a:off x="838200" y="1552575"/>
            <a:ext cx="113538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"What do you think might be behind [child's] behaviour?"</a:t>
            </a:r>
            <a:endParaRPr lang="en-US" sz="1350" dirty="0"/>
          </a:p>
        </p:txBody>
      </p:sp>
      <p:sp>
        <p:nvSpPr>
          <p:cNvPr id="39" name="SK-14-text-38"/>
          <p:cNvSpPr/>
          <p:nvPr/>
        </p:nvSpPr>
        <p:spPr>
          <a:xfrm>
            <a:off x="723900" y="1906786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Explore the parental perspective and specific worries: </a:t>
            </a:r>
            <a:r>
              <a:rPr lang="en-US" sz="1200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"What worries you most about this?"</a:t>
            </a:r>
            <a:endParaRPr lang="en-US" sz="1200" dirty="0"/>
          </a:p>
        </p:txBody>
      </p:sp>
      <p:sp>
        <p:nvSpPr>
          <p:cNvPr id="40" name="SK-14-text-39"/>
          <p:cNvSpPr/>
          <p:nvPr/>
        </p:nvSpPr>
        <p:spPr>
          <a:xfrm>
            <a:off x="1057275" y="2707481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Normalising Stress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838200" y="3212306"/>
            <a:ext cx="4876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"It sounds really exhausting — you're clearly doing your best."</a:t>
            </a:r>
            <a:endParaRPr lang="en-US" sz="1350" dirty="0"/>
          </a:p>
        </p:txBody>
      </p:sp>
      <p:sp>
        <p:nvSpPr>
          <p:cNvPr id="42" name="SK-14-text-41"/>
          <p:cNvSpPr/>
          <p:nvPr/>
        </p:nvSpPr>
        <p:spPr>
          <a:xfrm>
            <a:off x="723900" y="3806428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Validate the effort. Acknowledging the difficulty builds rapport and reduces parental isolation.</a:t>
            </a:r>
            <a:endParaRPr lang="en-US" sz="1200" dirty="0"/>
          </a:p>
        </p:txBody>
      </p:sp>
      <p:sp>
        <p:nvSpPr>
          <p:cNvPr id="43" name="SK-14-text-42"/>
          <p:cNvSpPr/>
          <p:nvPr/>
        </p:nvSpPr>
        <p:spPr>
          <a:xfrm>
            <a:off x="1057275" y="4549378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Avoiding Blame</a:t>
            </a:r>
            <a:endParaRPr lang="en-US" sz="1500" dirty="0"/>
          </a:p>
        </p:txBody>
      </p:sp>
      <p:sp>
        <p:nvSpPr>
          <p:cNvPr id="44" name="SK-14-text-43"/>
          <p:cNvSpPr/>
          <p:nvPr/>
        </p:nvSpPr>
        <p:spPr>
          <a:xfrm>
            <a:off x="838200" y="5054203"/>
            <a:ext cx="4876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"Lots of children go through this stage — it doesn't mean you're doing anything wrong."</a:t>
            </a:r>
            <a:endParaRPr lang="en-US" sz="1350" dirty="0"/>
          </a:p>
        </p:txBody>
      </p:sp>
      <p:sp>
        <p:nvSpPr>
          <p:cNvPr id="45" name="SK-14-text-44"/>
          <p:cNvSpPr/>
          <p:nvPr/>
        </p:nvSpPr>
        <p:spPr>
          <a:xfrm>
            <a:off x="723900" y="5648325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Shift the focus from "bad parenting" to "developmental stage" or "temperament mismatch."</a:t>
            </a:r>
            <a:endParaRPr lang="en-US" sz="1200" dirty="0"/>
          </a:p>
        </p:txBody>
      </p:sp>
      <p:sp>
        <p:nvSpPr>
          <p:cNvPr id="46" name="SK-14-text-45"/>
          <p:cNvSpPr/>
          <p:nvPr/>
        </p:nvSpPr>
        <p:spPr>
          <a:xfrm>
            <a:off x="6696075" y="1047750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Parental Wellbeing</a:t>
            </a:r>
            <a:endParaRPr lang="en-US" sz="1500" dirty="0"/>
          </a:p>
        </p:txBody>
      </p:sp>
      <p:sp>
        <p:nvSpPr>
          <p:cNvPr id="47" name="SK-14-text-46"/>
          <p:cNvSpPr/>
          <p:nvPr/>
        </p:nvSpPr>
        <p:spPr>
          <a:xfrm>
            <a:off x="6477000" y="1552575"/>
            <a:ext cx="57150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"How are YOU coping with all of this?"</a:t>
            </a:r>
            <a:endParaRPr lang="en-US" sz="1350" dirty="0"/>
          </a:p>
        </p:txBody>
      </p:sp>
      <p:sp>
        <p:nvSpPr>
          <p:cNvPr id="48" name="SK-14-text-47"/>
          <p:cNvSpPr/>
          <p:nvPr/>
        </p:nvSpPr>
        <p:spPr>
          <a:xfrm>
            <a:off x="6362700" y="1906786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Essential assessment of maternal/paternal mental health. Screen for depression or burnout.</a:t>
            </a:r>
            <a:endParaRPr lang="en-US" sz="1200" dirty="0"/>
          </a:p>
        </p:txBody>
      </p:sp>
      <p:sp>
        <p:nvSpPr>
          <p:cNvPr id="49" name="SK-14-text-48"/>
          <p:cNvSpPr/>
          <p:nvPr/>
        </p:nvSpPr>
        <p:spPr>
          <a:xfrm>
            <a:off x="6696075" y="2758678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Safety-netting</a:t>
            </a:r>
            <a:endParaRPr lang="en-US" sz="1500" dirty="0"/>
          </a:p>
        </p:txBody>
      </p:sp>
      <p:sp>
        <p:nvSpPr>
          <p:cNvPr id="50" name="SK-14-text-49"/>
          <p:cNvSpPr/>
          <p:nvPr/>
        </p:nvSpPr>
        <p:spPr>
          <a:xfrm>
            <a:off x="6477000" y="3263503"/>
            <a:ext cx="4876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you feel you're struggling to keep [child] safe, or yourself safe — please call us or 999."</a:t>
            </a:r>
            <a:endParaRPr lang="en-US" sz="1350" dirty="0"/>
          </a:p>
        </p:txBody>
      </p:sp>
      <p:sp>
        <p:nvSpPr>
          <p:cNvPr id="51" name="SK-14-text-50"/>
          <p:cNvSpPr/>
          <p:nvPr/>
        </p:nvSpPr>
        <p:spPr>
          <a:xfrm>
            <a:off x="6362700" y="3857625"/>
            <a:ext cx="5105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a clear action plan for when the parent feels they are at a "breaking point."</a:t>
            </a:r>
            <a:endParaRPr lang="en-US" sz="1200" dirty="0"/>
          </a:p>
        </p:txBody>
      </p:sp>
      <p:sp>
        <p:nvSpPr>
          <p:cNvPr id="52" name="SK-14-text-51"/>
          <p:cNvSpPr/>
          <p:nvPr/>
        </p:nvSpPr>
        <p:spPr>
          <a:xfrm>
            <a:off x="6696075" y="4600575"/>
            <a:ext cx="510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Signposting</a:t>
            </a:r>
            <a:endParaRPr lang="en-US" sz="1500" dirty="0"/>
          </a:p>
        </p:txBody>
      </p:sp>
      <p:sp>
        <p:nvSpPr>
          <p:cNvPr id="53" name="SK-14-text-52"/>
          <p:cNvSpPr/>
          <p:nvPr/>
        </p:nvSpPr>
        <p:spPr>
          <a:xfrm>
            <a:off x="6553200" y="5038725"/>
            <a:ext cx="563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Health Visitor (the primary resource)</a:t>
            </a:r>
            <a:endParaRPr lang="en-US" sz="1200" dirty="0"/>
          </a:p>
        </p:txBody>
      </p:sp>
      <p:sp>
        <p:nvSpPr>
          <p:cNvPr id="54" name="SK-14-text-53"/>
          <p:cNvSpPr/>
          <p:nvPr/>
        </p:nvSpPr>
        <p:spPr>
          <a:xfrm>
            <a:off x="6553200" y="5305425"/>
            <a:ext cx="51054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Sure Start / Family Hubs</a:t>
            </a:r>
            <a:endParaRPr lang="en-US" sz="1200" dirty="0"/>
          </a:p>
        </p:txBody>
      </p:sp>
      <p:sp>
        <p:nvSpPr>
          <p:cNvPr id="55" name="SK-14-text-54"/>
          <p:cNvSpPr/>
          <p:nvPr/>
        </p:nvSpPr>
        <p:spPr>
          <a:xfrm>
            <a:off x="6553200" y="5572125"/>
            <a:ext cx="563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Parenting Classes (Triple P, Incredible Years)</a:t>
            </a:r>
            <a:endParaRPr lang="en-US" sz="1200" dirty="0"/>
          </a:p>
        </p:txBody>
      </p:sp>
      <p:sp>
        <p:nvSpPr>
          <p:cNvPr id="56" name="SK-14-text-55"/>
          <p:cNvSpPr/>
          <p:nvPr/>
        </p:nvSpPr>
        <p:spPr>
          <a:xfrm>
            <a:off x="6553200" y="5838825"/>
            <a:ext cx="56388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School SENCO for education-based issues</a:t>
            </a:r>
            <a:endParaRPr lang="en-US" sz="1200" dirty="0"/>
          </a:p>
        </p:txBody>
      </p:sp>
      <p:sp>
        <p:nvSpPr>
          <p:cNvPr id="57" name="SK-14-text-56"/>
          <p:cNvSpPr/>
          <p:nvPr/>
        </p:nvSpPr>
        <p:spPr>
          <a:xfrm>
            <a:off x="571500" y="6486525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Tip: In the SCA, empathy and safety-netting are often as important as the clinical diagnosis.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3530650" cy="2376488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181100"/>
            <a:ext cx="3302050" cy="36195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228725"/>
            <a:ext cx="228600" cy="1905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633788"/>
            <a:ext cx="3530650" cy="2376488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748087"/>
            <a:ext cx="3302050" cy="36195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795713"/>
            <a:ext cx="228600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0750" y="1066800"/>
            <a:ext cx="3530650" cy="239553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1181100"/>
            <a:ext cx="3302050" cy="36195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5050" y="1228725"/>
            <a:ext cx="228600" cy="1905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30750" y="3614738"/>
            <a:ext cx="3530650" cy="2395538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3729038"/>
            <a:ext cx="3302050" cy="36195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5050" y="3776662"/>
            <a:ext cx="228600" cy="1905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9999" y="1066800"/>
            <a:ext cx="3530650" cy="2443907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4299" y="1181100"/>
            <a:ext cx="3302050" cy="36195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04299" y="1228725"/>
            <a:ext cx="228600" cy="19050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89999" y="3663107"/>
            <a:ext cx="3530650" cy="2347168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04299" y="3777407"/>
            <a:ext cx="3302050" cy="36195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04299" y="3825032"/>
            <a:ext cx="228600" cy="19050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6315075"/>
            <a:ext cx="11049000" cy="390525"/>
          </a:xfrm>
          <a:prstGeom prst="rect">
            <a:avLst/>
          </a:prstGeom>
        </p:spPr>
      </p:pic>
      <p:sp>
        <p:nvSpPr>
          <p:cNvPr id="25" name="SK-15-text-24"/>
          <p:cNvSpPr/>
          <p:nvPr/>
        </p:nvSpPr>
        <p:spPr>
          <a:xfrm>
            <a:off x="800100" y="3048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QUICK RECALL AND SUMMARY</a:t>
            </a:r>
            <a:endParaRPr lang="en-US" sz="2700" dirty="0"/>
          </a:p>
        </p:txBody>
      </p:sp>
      <p:sp>
        <p:nvSpPr>
          <p:cNvPr id="26" name="SK-15-text-25"/>
          <p:cNvSpPr/>
          <p:nvPr/>
        </p:nvSpPr>
        <p:spPr>
          <a:xfrm>
            <a:off x="1009650" y="1181100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Core Equation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876300" y="1638300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Behaviour =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Temperament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(nature) +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Parenting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+ </a:t>
            </a: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Environment</a:t>
            </a:r>
            <a:endParaRPr lang="en-US" sz="1275" dirty="0"/>
          </a:p>
        </p:txBody>
      </p:sp>
      <p:sp>
        <p:nvSpPr>
          <p:cNvPr id="28" name="SK-15-text-27"/>
          <p:cNvSpPr/>
          <p:nvPr/>
        </p:nvSpPr>
        <p:spPr>
          <a:xfrm>
            <a:off x="876300" y="2148780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Consistency is the single most powerful tool</a:t>
            </a:r>
            <a:endParaRPr lang="en-US" sz="1275" dirty="0"/>
          </a:p>
        </p:txBody>
      </p:sp>
      <p:sp>
        <p:nvSpPr>
          <p:cNvPr id="29" name="SK-15-text-28"/>
          <p:cNvSpPr/>
          <p:nvPr/>
        </p:nvSpPr>
        <p:spPr>
          <a:xfrm>
            <a:off x="876300" y="2659261"/>
            <a:ext cx="667256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 child's developmental age</a:t>
            </a:r>
            <a:endParaRPr lang="en-US" sz="1275" dirty="0"/>
          </a:p>
        </p:txBody>
      </p:sp>
      <p:sp>
        <p:nvSpPr>
          <p:cNvPr id="30" name="SK-15-text-29"/>
          <p:cNvSpPr/>
          <p:nvPr/>
        </p:nvSpPr>
        <p:spPr>
          <a:xfrm>
            <a:off x="1009650" y="3748087"/>
            <a:ext cx="4133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4 Discipline Tips</a:t>
            </a:r>
            <a:endParaRPr lang="en-US" sz="1500" dirty="0"/>
          </a:p>
        </p:txBody>
      </p:sp>
      <p:sp>
        <p:nvSpPr>
          <p:cNvPr id="31" name="SK-15-text-30"/>
          <p:cNvSpPr/>
          <p:nvPr/>
        </p:nvSpPr>
        <p:spPr>
          <a:xfrm>
            <a:off x="876300" y="4205288"/>
            <a:ext cx="62253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Keep Calm: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Be selective, don't nag</a:t>
            </a:r>
            <a:endParaRPr lang="en-US" sz="1275" dirty="0"/>
          </a:p>
        </p:txBody>
      </p:sp>
      <p:sp>
        <p:nvSpPr>
          <p:cNvPr id="32" name="SK-15-text-31"/>
          <p:cNvSpPr/>
          <p:nvPr/>
        </p:nvSpPr>
        <p:spPr>
          <a:xfrm>
            <a:off x="876300" y="4489103"/>
            <a:ext cx="73239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Encourage Good: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Praise positive behavior</a:t>
            </a:r>
            <a:endParaRPr lang="en-US" sz="1275" dirty="0"/>
          </a:p>
        </p:txBody>
      </p:sp>
      <p:sp>
        <p:nvSpPr>
          <p:cNvPr id="33" name="SK-15-text-32"/>
          <p:cNvSpPr/>
          <p:nvPr/>
        </p:nvSpPr>
        <p:spPr>
          <a:xfrm>
            <a:off x="876300" y="4772918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 Consistent: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Rules must stand tomorrow</a:t>
            </a:r>
            <a:endParaRPr lang="en-US" sz="1275" dirty="0"/>
          </a:p>
        </p:txBody>
      </p:sp>
      <p:sp>
        <p:nvSpPr>
          <p:cNvPr id="34" name="SK-15-text-33"/>
          <p:cNvSpPr/>
          <p:nvPr/>
        </p:nvSpPr>
        <p:spPr>
          <a:xfrm>
            <a:off x="876300" y="5283398"/>
            <a:ext cx="67746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Step Back: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Brief time-out when needed</a:t>
            </a:r>
            <a:endParaRPr lang="en-US" sz="1275" dirty="0"/>
          </a:p>
        </p:txBody>
      </p:sp>
      <p:sp>
        <p:nvSpPr>
          <p:cNvPr id="35" name="SK-15-text-34"/>
          <p:cNvSpPr/>
          <p:nvPr/>
        </p:nvSpPr>
        <p:spPr>
          <a:xfrm>
            <a:off x="4768900" y="1181100"/>
            <a:ext cx="3295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Clinical Norms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4635550" y="1638300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Tantrums: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Normal at 2–3 yrs; don't reason</a:t>
            </a:r>
            <a:endParaRPr lang="en-US" sz="1275" dirty="0"/>
          </a:p>
        </p:txBody>
      </p:sp>
      <p:sp>
        <p:nvSpPr>
          <p:cNvPr id="37" name="SK-15-text-36"/>
          <p:cNvSpPr/>
          <p:nvPr/>
        </p:nvSpPr>
        <p:spPr>
          <a:xfrm>
            <a:off x="4635550" y="2148780"/>
            <a:ext cx="69577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Fussy Eating: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Check growth chart first</a:t>
            </a:r>
            <a:endParaRPr lang="en-US" sz="1275" dirty="0"/>
          </a:p>
        </p:txBody>
      </p:sp>
      <p:sp>
        <p:nvSpPr>
          <p:cNvPr id="38" name="SK-15-text-37"/>
          <p:cNvSpPr/>
          <p:nvPr/>
        </p:nvSpPr>
        <p:spPr>
          <a:xfrm>
            <a:off x="4635550" y="2432596"/>
            <a:ext cx="75070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Sleep: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Routine + self-settling + checking</a:t>
            </a:r>
            <a:endParaRPr lang="en-US" sz="1275" dirty="0"/>
          </a:p>
        </p:txBody>
      </p:sp>
      <p:sp>
        <p:nvSpPr>
          <p:cNvPr id="39" name="SK-15-text-38"/>
          <p:cNvSpPr/>
          <p:nvPr/>
        </p:nvSpPr>
        <p:spPr>
          <a:xfrm>
            <a:off x="4635550" y="2716411"/>
            <a:ext cx="750709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Toilet: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10% still wet at 5 yrs (normal)</a:t>
            </a:r>
            <a:endParaRPr lang="en-US" sz="1275" dirty="0"/>
          </a:p>
        </p:txBody>
      </p:sp>
      <p:sp>
        <p:nvSpPr>
          <p:cNvPr id="40" name="SK-15-text-39"/>
          <p:cNvSpPr/>
          <p:nvPr/>
        </p:nvSpPr>
        <p:spPr>
          <a:xfrm>
            <a:off x="4768900" y="3729038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Assessment Tools</a:t>
            </a:r>
            <a:endParaRPr lang="en-US" sz="1500" dirty="0"/>
          </a:p>
        </p:txBody>
      </p:sp>
      <p:sp>
        <p:nvSpPr>
          <p:cNvPr id="41" name="SK-15-text-40"/>
          <p:cNvSpPr/>
          <p:nvPr/>
        </p:nvSpPr>
        <p:spPr>
          <a:xfrm>
            <a:off x="4635550" y="4186238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HEADSS: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Home, Education, Activities, Drugs, Sex, Suicide (for adolescents)</a:t>
            </a:r>
            <a:endParaRPr lang="en-US" sz="1275" dirty="0"/>
          </a:p>
        </p:txBody>
      </p:sp>
      <p:sp>
        <p:nvSpPr>
          <p:cNvPr id="42" name="SK-15-text-41"/>
          <p:cNvSpPr/>
          <p:nvPr/>
        </p:nvSpPr>
        <p:spPr>
          <a:xfrm>
            <a:off x="4635550" y="4696718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ICE: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Explore parental ideas, concerns, expectations</a:t>
            </a:r>
            <a:endParaRPr lang="en-US" sz="1275" dirty="0"/>
          </a:p>
        </p:txBody>
      </p:sp>
      <p:sp>
        <p:nvSpPr>
          <p:cNvPr id="43" name="SK-15-text-42"/>
          <p:cNvSpPr/>
          <p:nvPr/>
        </p:nvSpPr>
        <p:spPr>
          <a:xfrm>
            <a:off x="4635550" y="5207198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Health: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screen for maternal depression</a:t>
            </a:r>
            <a:endParaRPr lang="en-US" sz="1275" dirty="0"/>
          </a:p>
        </p:txBody>
      </p:sp>
      <p:sp>
        <p:nvSpPr>
          <p:cNvPr id="44" name="SK-15-text-43"/>
          <p:cNvSpPr/>
          <p:nvPr/>
        </p:nvSpPr>
        <p:spPr>
          <a:xfrm>
            <a:off x="8528149" y="1181100"/>
            <a:ext cx="2152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Red Flags</a:t>
            </a:r>
            <a:endParaRPr lang="en-US" sz="1500" dirty="0"/>
          </a:p>
        </p:txBody>
      </p:sp>
      <p:sp>
        <p:nvSpPr>
          <p:cNvPr id="45" name="SK-15-text-44"/>
          <p:cNvSpPr/>
          <p:nvPr/>
        </p:nvSpPr>
        <p:spPr>
          <a:xfrm>
            <a:off x="8394799" y="1638300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Immediate referral if concerned</a:t>
            </a:r>
            <a:endParaRPr lang="en-US" sz="1275" dirty="0"/>
          </a:p>
        </p:txBody>
      </p:sp>
      <p:sp>
        <p:nvSpPr>
          <p:cNvPr id="46" name="SK-15-text-45"/>
          <p:cNvSpPr/>
          <p:nvPr/>
        </p:nvSpPr>
        <p:spPr>
          <a:xfrm>
            <a:off x="8394799" y="2148780"/>
            <a:ext cx="3797201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Psychosis/Self-Harm: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Urgent assessment</a:t>
            </a:r>
            <a:endParaRPr lang="en-US" sz="1275" dirty="0"/>
          </a:p>
        </p:txBody>
      </p:sp>
      <p:sp>
        <p:nvSpPr>
          <p:cNvPr id="47" name="SK-15-text-46"/>
          <p:cNvSpPr/>
          <p:nvPr/>
        </p:nvSpPr>
        <p:spPr>
          <a:xfrm>
            <a:off x="8394799" y="2432596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Medical: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Exclude hearing, hypothyroidism, anaemia</a:t>
            </a:r>
            <a:endParaRPr lang="en-US" sz="1275" dirty="0"/>
          </a:p>
        </p:txBody>
      </p:sp>
      <p:sp>
        <p:nvSpPr>
          <p:cNvPr id="48" name="SK-15-text-47"/>
          <p:cNvSpPr/>
          <p:nvPr/>
        </p:nvSpPr>
        <p:spPr>
          <a:xfrm>
            <a:off x="8394799" y="2943076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Anorexia: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Medical compromise needs urgent care</a:t>
            </a:r>
            <a:endParaRPr lang="en-US" sz="1275" dirty="0"/>
          </a:p>
        </p:txBody>
      </p:sp>
      <p:sp>
        <p:nvSpPr>
          <p:cNvPr id="49" name="SK-15-text-48"/>
          <p:cNvSpPr/>
          <p:nvPr/>
        </p:nvSpPr>
        <p:spPr>
          <a:xfrm>
            <a:off x="8528149" y="3777407"/>
            <a:ext cx="366385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Referral Criteria</a:t>
            </a:r>
            <a:endParaRPr lang="en-US" sz="1500" dirty="0"/>
          </a:p>
        </p:txBody>
      </p:sp>
      <p:sp>
        <p:nvSpPr>
          <p:cNvPr id="50" name="SK-15-text-49"/>
          <p:cNvSpPr/>
          <p:nvPr/>
        </p:nvSpPr>
        <p:spPr>
          <a:xfrm>
            <a:off x="8394799" y="4234607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CAMHS: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Conduct disorder (&gt;6m), ADHD, ASD, Depression, PTSD</a:t>
            </a:r>
            <a:endParaRPr lang="en-US" sz="1275" dirty="0"/>
          </a:p>
        </p:txBody>
      </p:sp>
      <p:sp>
        <p:nvSpPr>
          <p:cNvPr id="51" name="SK-15-text-50"/>
          <p:cNvSpPr/>
          <p:nvPr/>
        </p:nvSpPr>
        <p:spPr>
          <a:xfrm>
            <a:off x="8394799" y="4745087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Paediatrics: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Developmental regression, ASD</a:t>
            </a:r>
            <a:endParaRPr lang="en-US" sz="1275" dirty="0"/>
          </a:p>
        </p:txBody>
      </p:sp>
      <p:sp>
        <p:nvSpPr>
          <p:cNvPr id="52" name="SK-15-text-51"/>
          <p:cNvSpPr/>
          <p:nvPr/>
        </p:nvSpPr>
        <p:spPr>
          <a:xfrm>
            <a:off x="8394799" y="5255568"/>
            <a:ext cx="31115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Signpost: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Health Visitor, Sure Start, Triple P</a:t>
            </a:r>
            <a:endParaRPr lang="en-US" sz="1275" dirty="0"/>
          </a:p>
        </p:txBody>
      </p:sp>
      <p:sp>
        <p:nvSpPr>
          <p:cNvPr id="53" name="SK-15-text-52"/>
          <p:cNvSpPr/>
          <p:nvPr/>
        </p:nvSpPr>
        <p:spPr>
          <a:xfrm>
            <a:off x="647700" y="6410325"/>
            <a:ext cx="10896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 Always double check this advice and drug doses with the latest NICE/BNF guidance. Created July 2026 for Bradford VTS.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95450"/>
            <a:ext cx="4297710" cy="236934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80592"/>
            <a:ext cx="285750" cy="2286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417094"/>
            <a:ext cx="4069110" cy="533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55294"/>
            <a:ext cx="4297710" cy="2221706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440436"/>
            <a:ext cx="285750" cy="2286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4010" y="1695450"/>
            <a:ext cx="3146971" cy="2314575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88310" y="1809750"/>
            <a:ext cx="304800" cy="3048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7366" y="1893540"/>
            <a:ext cx="166688" cy="13722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8310" y="2868662"/>
            <a:ext cx="2918371" cy="21431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3380" y="1695450"/>
            <a:ext cx="3147120" cy="231457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87680" y="1809750"/>
            <a:ext cx="304800" cy="3048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6737" y="1893540"/>
            <a:ext cx="166688" cy="13722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87680" y="2655391"/>
            <a:ext cx="2918520" cy="214313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4010" y="4162425"/>
            <a:ext cx="3146971" cy="231457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88310" y="4276725"/>
            <a:ext cx="304800" cy="3048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357366" y="4360515"/>
            <a:ext cx="166688" cy="13722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88310" y="5122366"/>
            <a:ext cx="2918371" cy="214313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73380" y="4162425"/>
            <a:ext cx="3147120" cy="2314575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87680" y="4276725"/>
            <a:ext cx="304800" cy="3048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6737" y="4360515"/>
            <a:ext cx="166688" cy="13722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87680" y="5335637"/>
            <a:ext cx="2918520" cy="214313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800100" y="3810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CAUSES OF BEHAVIOUR PROBLEMS</a:t>
            </a:r>
            <a:endParaRPr lang="en-US" sz="2700" dirty="0"/>
          </a:p>
        </p:txBody>
      </p:sp>
      <p:sp>
        <p:nvSpPr>
          <p:cNvPr id="28" name="SK-2-text-27"/>
          <p:cNvSpPr/>
          <p:nvPr/>
        </p:nvSpPr>
        <p:spPr>
          <a:xfrm>
            <a:off x="571500" y="118110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INTERACTING FACTORS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1085850" y="1824038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Child's Temperament</a:t>
            </a:r>
            <a:endParaRPr lang="en-US" sz="1650" dirty="0"/>
          </a:p>
        </p:txBody>
      </p:sp>
      <p:sp>
        <p:nvSpPr>
          <p:cNvPr id="30" name="SK-2-text-29"/>
          <p:cNvSpPr/>
          <p:nvPr/>
        </p:nvSpPr>
        <p:spPr>
          <a:xfrm>
            <a:off x="685800" y="2228850"/>
            <a:ext cx="605218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Present from birth (innate)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685800" y="2525911"/>
            <a:ext cx="64636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Demanding &amp; easily frustrated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85800" y="2822972"/>
            <a:ext cx="605218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Explosive or hard to soothe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685800" y="3120033"/>
            <a:ext cx="72866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Poor sleepers / irregular rhythms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685800" y="3417094"/>
            <a:ext cx="406911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"Out-of-step children can make even good parents appear incompetent."</a:t>
            </a:r>
            <a:endParaRPr lang="en-US" sz="1200" dirty="0"/>
          </a:p>
        </p:txBody>
      </p:sp>
      <p:sp>
        <p:nvSpPr>
          <p:cNvPr id="35" name="SK-2-text-34"/>
          <p:cNvSpPr/>
          <p:nvPr/>
        </p:nvSpPr>
        <p:spPr>
          <a:xfrm>
            <a:off x="1085850" y="4383881"/>
            <a:ext cx="58883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Parenting &amp; Environment</a:t>
            </a:r>
            <a:endParaRPr lang="en-US" sz="1650" dirty="0"/>
          </a:p>
        </p:txBody>
      </p:sp>
      <p:sp>
        <p:nvSpPr>
          <p:cNvPr id="36" name="SK-2-text-35"/>
          <p:cNvSpPr/>
          <p:nvPr/>
        </p:nvSpPr>
        <p:spPr>
          <a:xfrm>
            <a:off x="685800" y="4788694"/>
            <a:ext cx="646366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Inconsistent parenting styles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685800" y="5085755"/>
            <a:ext cx="687514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Unemployment &amp; financial stress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685800" y="5382816"/>
            <a:ext cx="666940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Parental illness or depression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685800" y="5679877"/>
            <a:ext cx="769810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Domestic conflict &amp; lack of support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5174010" y="1181100"/>
            <a:ext cx="654174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4 REASONS FOR MISBEHAVIOUR</a:t>
            </a:r>
            <a:endParaRPr lang="en-US" sz="1500" dirty="0"/>
          </a:p>
        </p:txBody>
      </p:sp>
      <p:sp>
        <p:nvSpPr>
          <p:cNvPr id="41" name="SK-2-text-40"/>
          <p:cNvSpPr/>
          <p:nvPr/>
        </p:nvSpPr>
        <p:spPr>
          <a:xfrm>
            <a:off x="5688360" y="1833563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Parental Attention</a:t>
            </a:r>
            <a:endParaRPr lang="en-US" sz="1350" dirty="0"/>
          </a:p>
        </p:txBody>
      </p:sp>
      <p:sp>
        <p:nvSpPr>
          <p:cNvPr id="42" name="SK-2-text-41"/>
          <p:cNvSpPr/>
          <p:nvPr/>
        </p:nvSpPr>
        <p:spPr>
          <a:xfrm>
            <a:off x="5288310" y="2190750"/>
            <a:ext cx="2918371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crave connection. Any attention—positive or negative—reinforces behavior.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5364510" y="2868662"/>
            <a:ext cx="658816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Negative attention is better than none.</a:t>
            </a:r>
            <a:endParaRPr lang="en-US" sz="1125" dirty="0"/>
          </a:p>
        </p:txBody>
      </p:sp>
      <p:sp>
        <p:nvSpPr>
          <p:cNvPr id="44" name="SK-2-text-43"/>
          <p:cNvSpPr/>
          <p:nvPr/>
        </p:nvSpPr>
        <p:spPr>
          <a:xfrm>
            <a:off x="8987730" y="1833563"/>
            <a:ext cx="320427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Developmental Limits</a:t>
            </a:r>
            <a:endParaRPr lang="en-US" sz="1350" dirty="0"/>
          </a:p>
        </p:txBody>
      </p:sp>
      <p:sp>
        <p:nvSpPr>
          <p:cNvPr id="45" name="SK-2-text-44"/>
          <p:cNvSpPr/>
          <p:nvPr/>
        </p:nvSpPr>
        <p:spPr>
          <a:xfrm>
            <a:off x="8587680" y="2190750"/>
            <a:ext cx="291852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Under-3s are impulsive and lack the neuro-circuitry for logical reasoning.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8663880" y="2655391"/>
            <a:ext cx="352812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They have less sense than parents realize.</a:t>
            </a:r>
            <a:endParaRPr lang="en-US" sz="1125" dirty="0"/>
          </a:p>
        </p:txBody>
      </p:sp>
      <p:sp>
        <p:nvSpPr>
          <p:cNvPr id="47" name="SK-2-text-46"/>
          <p:cNvSpPr/>
          <p:nvPr/>
        </p:nvSpPr>
        <p:spPr>
          <a:xfrm>
            <a:off x="5688360" y="4300538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Separation Anxiety</a:t>
            </a:r>
            <a:endParaRPr lang="en-US" sz="1350" dirty="0"/>
          </a:p>
        </p:txBody>
      </p:sp>
      <p:sp>
        <p:nvSpPr>
          <p:cNvPr id="48" name="SK-2-text-47"/>
          <p:cNvSpPr/>
          <p:nvPr/>
        </p:nvSpPr>
        <p:spPr>
          <a:xfrm>
            <a:off x="5288310" y="4657725"/>
            <a:ext cx="2918371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Clinginess peaks at 12–18 months. They fear losing the secure base.</a:t>
            </a:r>
            <a:endParaRPr lang="en-US" sz="1200" dirty="0"/>
          </a:p>
        </p:txBody>
      </p:sp>
      <p:sp>
        <p:nvSpPr>
          <p:cNvPr id="49" name="SK-2-text-48"/>
          <p:cNvSpPr/>
          <p:nvPr/>
        </p:nvSpPr>
        <p:spPr>
          <a:xfrm>
            <a:off x="5364510" y="5122366"/>
            <a:ext cx="647684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eases naturally by age 3–4.</a:t>
            </a:r>
            <a:endParaRPr lang="en-US" sz="1125" dirty="0"/>
          </a:p>
        </p:txBody>
      </p:sp>
      <p:sp>
        <p:nvSpPr>
          <p:cNvPr id="50" name="SK-2-text-49"/>
          <p:cNvSpPr/>
          <p:nvPr/>
        </p:nvSpPr>
        <p:spPr>
          <a:xfrm>
            <a:off x="8987730" y="4300538"/>
            <a:ext cx="320427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Environmental Stress</a:t>
            </a:r>
            <a:endParaRPr lang="en-US" sz="1350" dirty="0"/>
          </a:p>
        </p:txBody>
      </p:sp>
      <p:sp>
        <p:nvSpPr>
          <p:cNvPr id="51" name="SK-2-text-50"/>
          <p:cNvSpPr/>
          <p:nvPr/>
        </p:nvSpPr>
        <p:spPr>
          <a:xfrm>
            <a:off x="8587680" y="4657725"/>
            <a:ext cx="291852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absorb the domestic atmosphere even if they can't name the stress.</a:t>
            </a:r>
            <a:endParaRPr lang="en-US" sz="1200" dirty="0"/>
          </a:p>
        </p:txBody>
      </p:sp>
      <p:sp>
        <p:nvSpPr>
          <p:cNvPr id="52" name="SK-2-text-51"/>
          <p:cNvSpPr/>
          <p:nvPr/>
        </p:nvSpPr>
        <p:spPr>
          <a:xfrm>
            <a:off x="8663880" y="5335637"/>
            <a:ext cx="352812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Reacting to tension, grief, or conflict.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81100"/>
            <a:ext cx="2118420" cy="2325737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4022" y="1374874"/>
            <a:ext cx="333375" cy="2667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409825"/>
            <a:ext cx="1889820" cy="982712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4220" y="1181100"/>
            <a:ext cx="2118420" cy="2325737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6742" y="1374874"/>
            <a:ext cx="333375" cy="2667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8520" y="2409825"/>
            <a:ext cx="1889820" cy="982712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6939" y="1181100"/>
            <a:ext cx="2118420" cy="232573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9461" y="1374874"/>
            <a:ext cx="333375" cy="2667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239" y="2409825"/>
            <a:ext cx="1889820" cy="982712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69659" y="1181100"/>
            <a:ext cx="2118420" cy="232573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62181" y="1374874"/>
            <a:ext cx="333375" cy="2667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83959" y="2409825"/>
            <a:ext cx="1889820" cy="982712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02378" y="1181100"/>
            <a:ext cx="2118420" cy="2325737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94900" y="1374874"/>
            <a:ext cx="333375" cy="2667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16678" y="2409825"/>
            <a:ext cx="1889820" cy="982712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3697337"/>
            <a:ext cx="11049000" cy="83820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0100" y="4042618"/>
            <a:ext cx="237976" cy="190351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4" name="SK-3-text-23"/>
          <p:cNvSpPr/>
          <p:nvPr/>
        </p:nvSpPr>
        <p:spPr>
          <a:xfrm>
            <a:off x="800100" y="3810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AGE-SPECIFIC PRESENTATIONS</a:t>
            </a:r>
            <a:endParaRPr lang="en-US" sz="2700" dirty="0"/>
          </a:p>
        </p:txBody>
      </p:sp>
      <p:sp>
        <p:nvSpPr>
          <p:cNvPr id="25" name="SK-3-text-24"/>
          <p:cNvSpPr/>
          <p:nvPr/>
        </p:nvSpPr>
        <p:spPr>
          <a:xfrm>
            <a:off x="638175" y="1771650"/>
            <a:ext cx="198507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Babies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647700" y="2095500"/>
            <a:ext cx="1966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0–12 MONTHS</a:t>
            </a:r>
            <a:endParaRPr lang="en-US" sz="1050" dirty="0"/>
          </a:p>
        </p:txBody>
      </p:sp>
      <p:sp>
        <p:nvSpPr>
          <p:cNvPr id="27" name="SK-3-text-26"/>
          <p:cNvSpPr/>
          <p:nvPr/>
        </p:nvSpPr>
        <p:spPr>
          <a:xfrm>
            <a:off x="800100" y="2524125"/>
            <a:ext cx="351258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Feeding difficulties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800100" y="2813596"/>
            <a:ext cx="419985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Excessive crying / Colic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800100" y="3103066"/>
            <a:ext cx="351258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Sleep onset problems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2870895" y="1771650"/>
            <a:ext cx="198507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Toddlers</a:t>
            </a:r>
            <a:endParaRPr lang="en-US" sz="1500" dirty="0"/>
          </a:p>
        </p:txBody>
      </p:sp>
      <p:sp>
        <p:nvSpPr>
          <p:cNvPr id="31" name="SK-3-text-30"/>
          <p:cNvSpPr/>
          <p:nvPr/>
        </p:nvSpPr>
        <p:spPr>
          <a:xfrm>
            <a:off x="2880420" y="2095500"/>
            <a:ext cx="1966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1–3 YEARS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3032820" y="2524125"/>
            <a:ext cx="265348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 tantrums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3032820" y="2813596"/>
            <a:ext cx="316894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Separation anxiety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3032820" y="3103066"/>
            <a:ext cx="3684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Fussy eating / Biting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5103614" y="1771650"/>
            <a:ext cx="198507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Pre-school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5113139" y="2095500"/>
            <a:ext cx="1966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3–5 YEARS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5265539" y="2524125"/>
            <a:ext cx="351258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Aggression / Hitting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5265539" y="2813596"/>
            <a:ext cx="230984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Hyperactivity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5265539" y="3103066"/>
            <a:ext cx="282530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Toileting issues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7336334" y="1771650"/>
            <a:ext cx="198507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School Age</a:t>
            </a:r>
            <a:endParaRPr lang="en-US" sz="1500" dirty="0"/>
          </a:p>
        </p:txBody>
      </p:sp>
      <p:sp>
        <p:nvSpPr>
          <p:cNvPr id="41" name="SK-3-text-40"/>
          <p:cNvSpPr/>
          <p:nvPr/>
        </p:nvSpPr>
        <p:spPr>
          <a:xfrm>
            <a:off x="7345859" y="2095500"/>
            <a:ext cx="1966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5–12 YEARS</a:t>
            </a:r>
            <a:endParaRPr lang="en-US" sz="1050" dirty="0"/>
          </a:p>
        </p:txBody>
      </p:sp>
      <p:sp>
        <p:nvSpPr>
          <p:cNvPr id="42" name="SK-3-text-41"/>
          <p:cNvSpPr/>
          <p:nvPr/>
        </p:nvSpPr>
        <p:spPr>
          <a:xfrm>
            <a:off x="7498259" y="2524125"/>
            <a:ext cx="3684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Enuresis / Encopresis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7498259" y="2813596"/>
            <a:ext cx="248166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 refusal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7498259" y="3103066"/>
            <a:ext cx="282530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Underachievement</a:t>
            </a:r>
            <a:endParaRPr lang="en-US" sz="1200" dirty="0"/>
          </a:p>
        </p:txBody>
      </p:sp>
      <p:sp>
        <p:nvSpPr>
          <p:cNvPr id="45" name="SK-3-text-44"/>
          <p:cNvSpPr/>
          <p:nvPr/>
        </p:nvSpPr>
        <p:spPr>
          <a:xfrm>
            <a:off x="9569053" y="1771650"/>
            <a:ext cx="198507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Adolescents</a:t>
            </a:r>
            <a:endParaRPr lang="en-US" sz="1500" dirty="0"/>
          </a:p>
        </p:txBody>
      </p:sp>
      <p:sp>
        <p:nvSpPr>
          <p:cNvPr id="46" name="SK-3-text-45"/>
          <p:cNvSpPr/>
          <p:nvPr/>
        </p:nvSpPr>
        <p:spPr>
          <a:xfrm>
            <a:off x="9578578" y="2095500"/>
            <a:ext cx="1966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12–18 YEARS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9730978" y="2524125"/>
            <a:ext cx="246102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Self-harm / Depression</a:t>
            </a:r>
            <a:endParaRPr lang="en-US" sz="1200" dirty="0"/>
          </a:p>
        </p:txBody>
      </p:sp>
      <p:sp>
        <p:nvSpPr>
          <p:cNvPr id="48" name="SK-3-text-47"/>
          <p:cNvSpPr/>
          <p:nvPr/>
        </p:nvSpPr>
        <p:spPr>
          <a:xfrm>
            <a:off x="9730978" y="2813596"/>
            <a:ext cx="246102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Eating disorders</a:t>
            </a:r>
            <a:endParaRPr lang="en-US" sz="1200" dirty="0"/>
          </a:p>
        </p:txBody>
      </p:sp>
      <p:sp>
        <p:nvSpPr>
          <p:cNvPr id="49" name="SK-3-text-48"/>
          <p:cNvSpPr/>
          <p:nvPr/>
        </p:nvSpPr>
        <p:spPr>
          <a:xfrm>
            <a:off x="9730978" y="3103066"/>
            <a:ext cx="2461022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Substance use / Risk</a:t>
            </a:r>
            <a:endParaRPr lang="en-US" sz="1200" dirty="0"/>
          </a:p>
        </p:txBody>
      </p:sp>
      <p:sp>
        <p:nvSpPr>
          <p:cNvPr id="50" name="SK-3-text-49"/>
          <p:cNvSpPr/>
          <p:nvPr/>
        </p:nvSpPr>
        <p:spPr>
          <a:xfrm>
            <a:off x="1228576" y="3849737"/>
            <a:ext cx="10163324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Clinical Pearl:</a:t>
            </a:r>
            <a:r>
              <a:rPr lang="en-US" sz="15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Toddlers and adolescents are in major developmental transitions. Much difficult behaviour is 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entirely normal</a:t>
            </a:r>
            <a:r>
              <a:rPr lang="en-US" sz="15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reflects a search for autonomy rather than pathology.</a:t>
            </a:r>
            <a:endParaRPr lang="en-US" sz="1500" dirty="0"/>
          </a:p>
        </p:txBody>
      </p:sp>
      <p:sp>
        <p:nvSpPr>
          <p:cNvPr id="51" name="SK-3-text-50"/>
          <p:cNvSpPr/>
          <p:nvPr/>
        </p:nvSpPr>
        <p:spPr>
          <a:xfrm>
            <a:off x="571500" y="6562725"/>
            <a:ext cx="72237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| NICE CKS 2023</a:t>
            </a:r>
            <a:endParaRPr lang="en-US" sz="1050" dirty="0"/>
          </a:p>
        </p:txBody>
      </p:sp>
      <p:sp>
        <p:nvSpPr>
          <p:cNvPr id="52" name="SK-3-text-51"/>
          <p:cNvSpPr/>
          <p:nvPr/>
        </p:nvSpPr>
        <p:spPr>
          <a:xfrm>
            <a:off x="10144125" y="6562725"/>
            <a:ext cx="2047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81100"/>
            <a:ext cx="11049000" cy="12382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533650"/>
            <a:ext cx="11049000" cy="12382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86200"/>
            <a:ext cx="11049000" cy="12382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238750"/>
            <a:ext cx="11049000" cy="1238250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800100" y="3810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THE FOUR DISCIPLINE TIPS</a:t>
            </a:r>
            <a:endParaRPr lang="en-US" sz="2700" dirty="0"/>
          </a:p>
        </p:txBody>
      </p:sp>
      <p:sp>
        <p:nvSpPr>
          <p:cNvPr id="11" name="SK-4-text-10"/>
          <p:cNvSpPr/>
          <p:nvPr/>
        </p:nvSpPr>
        <p:spPr>
          <a:xfrm>
            <a:off x="1062038" y="1419225"/>
            <a:ext cx="1905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E67E22"/>
                </a:solidFill>
              </a:rPr>
              <a:t>1</a:t>
            </a:r>
            <a:endParaRPr lang="en-US" sz="6000" dirty="0"/>
          </a:p>
        </p:txBody>
      </p:sp>
      <p:sp>
        <p:nvSpPr>
          <p:cNvPr id="12" name="SK-4-text-11"/>
          <p:cNvSpPr/>
          <p:nvPr/>
        </p:nvSpPr>
        <p:spPr>
          <a:xfrm>
            <a:off x="2057400" y="1365945"/>
            <a:ext cx="9448800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Keep Calm — Be Selective</a:t>
            </a:r>
            <a:endParaRPr lang="en-US" sz="1800" dirty="0"/>
          </a:p>
        </p:txBody>
      </p:sp>
      <p:sp>
        <p:nvSpPr>
          <p:cNvPr id="13" name="SK-4-text-12"/>
          <p:cNvSpPr/>
          <p:nvPr/>
        </p:nvSpPr>
        <p:spPr>
          <a:xfrm>
            <a:off x="2057400" y="1701105"/>
            <a:ext cx="93345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Let unimportant behaviours pass; don't nag or nitpick. Discipline from a 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platform of peace</a:t>
            </a: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anticipate, ignore, and divert.</a:t>
            </a:r>
            <a:endParaRPr lang="en-US" sz="1500" dirty="0"/>
          </a:p>
        </p:txBody>
      </p:sp>
      <p:sp>
        <p:nvSpPr>
          <p:cNvPr id="14" name="SK-4-text-13"/>
          <p:cNvSpPr/>
          <p:nvPr/>
        </p:nvSpPr>
        <p:spPr>
          <a:xfrm>
            <a:off x="1062038" y="2771775"/>
            <a:ext cx="1905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E67E22"/>
                </a:solidFill>
              </a:rPr>
              <a:t>2</a:t>
            </a:r>
            <a:endParaRPr lang="en-US" sz="6000" dirty="0"/>
          </a:p>
        </p:txBody>
      </p:sp>
      <p:sp>
        <p:nvSpPr>
          <p:cNvPr id="15" name="SK-4-text-14"/>
          <p:cNvSpPr/>
          <p:nvPr/>
        </p:nvSpPr>
        <p:spPr>
          <a:xfrm>
            <a:off x="2057400" y="2718495"/>
            <a:ext cx="9448800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Encourage Good, Discourage Bad</a:t>
            </a:r>
            <a:endParaRPr lang="en-US" sz="1800" dirty="0"/>
          </a:p>
        </p:txBody>
      </p:sp>
      <p:sp>
        <p:nvSpPr>
          <p:cNvPr id="16" name="SK-4-text-15"/>
          <p:cNvSpPr/>
          <p:nvPr/>
        </p:nvSpPr>
        <p:spPr>
          <a:xfrm>
            <a:off x="2057400" y="3053655"/>
            <a:ext cx="93345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Reward and praise good behaviour. Don't make a fuss of bad behaviour — 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attention reinforces it</a:t>
            </a: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Focus on the positive.</a:t>
            </a:r>
            <a:endParaRPr lang="en-US" sz="1500" dirty="0"/>
          </a:p>
        </p:txBody>
      </p:sp>
      <p:sp>
        <p:nvSpPr>
          <p:cNvPr id="17" name="SK-4-text-16"/>
          <p:cNvSpPr/>
          <p:nvPr/>
        </p:nvSpPr>
        <p:spPr>
          <a:xfrm>
            <a:off x="1062038" y="4124325"/>
            <a:ext cx="1905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E67E22"/>
                </a:solidFill>
              </a:rPr>
              <a:t>3</a:t>
            </a:r>
            <a:endParaRPr lang="en-US" sz="6000" dirty="0"/>
          </a:p>
        </p:txBody>
      </p:sp>
      <p:sp>
        <p:nvSpPr>
          <p:cNvPr id="18" name="SK-4-text-17"/>
          <p:cNvSpPr/>
          <p:nvPr/>
        </p:nvSpPr>
        <p:spPr>
          <a:xfrm>
            <a:off x="2057400" y="4071045"/>
            <a:ext cx="9448800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Be Positive and Consistent</a:t>
            </a:r>
            <a:endParaRPr lang="en-US" sz="1800" dirty="0"/>
          </a:p>
        </p:txBody>
      </p:sp>
      <p:sp>
        <p:nvSpPr>
          <p:cNvPr id="19" name="SK-4-text-18"/>
          <p:cNvSpPr/>
          <p:nvPr/>
        </p:nvSpPr>
        <p:spPr>
          <a:xfrm>
            <a:off x="2057400" y="4406205"/>
            <a:ext cx="93345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Say what you mean and mean what you say. Rules that stand today must stand tomorrow. 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Both parents must agree</a:t>
            </a: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stick to the plan.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1062038" y="5476875"/>
            <a:ext cx="1905000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E67E22"/>
                </a:solidFill>
              </a:rPr>
              <a:t>4</a:t>
            </a:r>
            <a:endParaRPr lang="en-US" sz="6000" dirty="0"/>
          </a:p>
        </p:txBody>
      </p:sp>
      <p:sp>
        <p:nvSpPr>
          <p:cNvPr id="21" name="SK-4-text-20"/>
          <p:cNvSpPr/>
          <p:nvPr/>
        </p:nvSpPr>
        <p:spPr>
          <a:xfrm>
            <a:off x="2057400" y="5423595"/>
            <a:ext cx="9448800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When All Else Fails — Step Back</a:t>
            </a:r>
            <a:endParaRPr lang="en-US" sz="1800" dirty="0"/>
          </a:p>
        </p:txBody>
      </p:sp>
      <p:sp>
        <p:nvSpPr>
          <p:cNvPr id="22" name="SK-4-text-21"/>
          <p:cNvSpPr/>
          <p:nvPr/>
        </p:nvSpPr>
        <p:spPr>
          <a:xfrm>
            <a:off x="2057400" y="5758755"/>
            <a:ext cx="9334500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Don't lose control. Walk away or use a brief time-out (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minute per year of age</a:t>
            </a:r>
            <a:r>
              <a:rPr lang="en-US" sz="15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calmly to prevent unnecessary fights.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6457950" cy="229076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276350"/>
            <a:ext cx="285750" cy="2286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276475"/>
            <a:ext cx="226219" cy="201067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876550"/>
            <a:ext cx="226219" cy="18097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09963"/>
            <a:ext cx="6457950" cy="3043238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3719512"/>
            <a:ext cx="285750" cy="2286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4100513"/>
            <a:ext cx="2943225" cy="2857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4548188"/>
            <a:ext cx="190500" cy="1524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0" y="4833938"/>
            <a:ext cx="190500" cy="1524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5119688"/>
            <a:ext cx="190500" cy="1524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5405438"/>
            <a:ext cx="190500" cy="1524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95725" y="4100513"/>
            <a:ext cx="2943225" cy="2857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95725" y="4548188"/>
            <a:ext cx="190500" cy="1524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95725" y="4833938"/>
            <a:ext cx="190500" cy="1524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95725" y="5119688"/>
            <a:ext cx="190500" cy="1524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15200" y="1066800"/>
            <a:ext cx="4305300" cy="217170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5200" y="1066800"/>
            <a:ext cx="4305300" cy="21717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15200" y="3390900"/>
            <a:ext cx="4305300" cy="31623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05700" y="3600450"/>
            <a:ext cx="285750" cy="22860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05700" y="3981450"/>
            <a:ext cx="3924300" cy="1042988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05700" y="5100638"/>
            <a:ext cx="226219" cy="180975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05700" y="5429250"/>
            <a:ext cx="226219" cy="201067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505700" y="6029325"/>
            <a:ext cx="226219" cy="180975"/>
          </a:xfrm>
          <a:prstGeom prst="rect">
            <a:avLst/>
          </a:prstGeom>
        </p:spPr>
      </p:pic>
      <p:sp>
        <p:nvSpPr>
          <p:cNvPr id="29" name="SK-5-text-28"/>
          <p:cNvSpPr/>
          <p:nvPr/>
        </p:nvSpPr>
        <p:spPr>
          <a:xfrm>
            <a:off x="800100" y="3048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TEMPER TANTRUMS</a:t>
            </a:r>
            <a:endParaRPr lang="en-US" sz="2700" dirty="0"/>
          </a:p>
        </p:txBody>
      </p:sp>
      <p:sp>
        <p:nvSpPr>
          <p:cNvPr id="30" name="SK-5-text-29"/>
          <p:cNvSpPr/>
          <p:nvPr/>
        </p:nvSpPr>
        <p:spPr>
          <a:xfrm>
            <a:off x="1162050" y="1219200"/>
            <a:ext cx="63093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Understanding the "Why"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762000" y="1657350"/>
            <a:ext cx="6076950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aged 2–3 years are developing autonomy but lack the neurobiological hardware for </a:t>
            </a: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emotional regulation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25" dirty="0"/>
          </a:p>
        </p:txBody>
      </p:sp>
      <p:sp>
        <p:nvSpPr>
          <p:cNvPr id="32" name="SK-5-text-31"/>
          <p:cNvSpPr/>
          <p:nvPr/>
        </p:nvSpPr>
        <p:spPr>
          <a:xfrm>
            <a:off x="1083469" y="2276475"/>
            <a:ext cx="5755481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tantrum </a:t>
            </a: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communication; the child is genuinely overwhelmed.</a:t>
            </a:r>
            <a:endParaRPr lang="en-US" sz="1425" dirty="0"/>
          </a:p>
        </p:txBody>
      </p:sp>
      <p:sp>
        <p:nvSpPr>
          <p:cNvPr id="33" name="SK-5-text-32"/>
          <p:cNvSpPr/>
          <p:nvPr/>
        </p:nvSpPr>
        <p:spPr>
          <a:xfrm>
            <a:off x="1083469" y="2876550"/>
            <a:ext cx="1110853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Manipulative: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They are out of control, not calculated.</a:t>
            </a:r>
            <a:endParaRPr lang="en-US" sz="1425" dirty="0"/>
          </a:p>
        </p:txBody>
      </p:sp>
      <p:sp>
        <p:nvSpPr>
          <p:cNvPr id="34" name="SK-5-text-33"/>
          <p:cNvSpPr/>
          <p:nvPr/>
        </p:nvSpPr>
        <p:spPr>
          <a:xfrm>
            <a:off x="1162050" y="3662362"/>
            <a:ext cx="79552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Practical Management Strategy</a:t>
            </a:r>
            <a:endParaRPr lang="en-US" sz="1800" dirty="0"/>
          </a:p>
        </p:txBody>
      </p:sp>
      <p:sp>
        <p:nvSpPr>
          <p:cNvPr id="35" name="SK-5-text-34"/>
          <p:cNvSpPr/>
          <p:nvPr/>
        </p:nvSpPr>
        <p:spPr>
          <a:xfrm>
            <a:off x="762000" y="4100513"/>
            <a:ext cx="337756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DURING THE STORM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1047750" y="4548188"/>
            <a:ext cx="50749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Count to 10 and stay calm.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1047750" y="4833938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reason mid-tantrum.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1047750" y="5119688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Let the storm pass safely.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047750" y="5405438"/>
            <a:ext cx="3733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empty threats.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3895725" y="4100513"/>
            <a:ext cx="31718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AFTER THE STORM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4181475" y="4548188"/>
            <a:ext cx="5379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Reconnect warmly immediately.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4181475" y="4833938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Praise the return to calm.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4181475" y="5119688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not hold a grudge.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7905750" y="3543300"/>
            <a:ext cx="42862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Reassurance for Parents</a:t>
            </a:r>
            <a:endParaRPr lang="en-US" sz="1800" dirty="0"/>
          </a:p>
        </p:txBody>
      </p:sp>
      <p:sp>
        <p:nvSpPr>
          <p:cNvPr id="45" name="SK-5-text-44"/>
          <p:cNvSpPr/>
          <p:nvPr/>
        </p:nvSpPr>
        <p:spPr>
          <a:xfrm>
            <a:off x="7648575" y="4095750"/>
            <a:ext cx="3638550" cy="814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Tantrums are a </a:t>
            </a: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developmentally normal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milestone of early childhood independence.</a:t>
            </a:r>
            <a:endParaRPr lang="en-US" sz="1425" dirty="0"/>
          </a:p>
        </p:txBody>
      </p:sp>
      <p:sp>
        <p:nvSpPr>
          <p:cNvPr id="46" name="SK-5-text-45"/>
          <p:cNvSpPr/>
          <p:nvPr/>
        </p:nvSpPr>
        <p:spPr>
          <a:xfrm>
            <a:off x="7827169" y="5100638"/>
            <a:ext cx="436483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tail off slowly over 2–3 years.</a:t>
            </a:r>
            <a:endParaRPr lang="en-US" sz="1425" dirty="0"/>
          </a:p>
        </p:txBody>
      </p:sp>
      <p:sp>
        <p:nvSpPr>
          <p:cNvPr id="47" name="SK-5-text-46"/>
          <p:cNvSpPr/>
          <p:nvPr/>
        </p:nvSpPr>
        <p:spPr>
          <a:xfrm>
            <a:off x="7827169" y="5429250"/>
            <a:ext cx="3602831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 is learning vital lessons about feelings and boundaries.</a:t>
            </a:r>
            <a:endParaRPr lang="en-US" sz="1425" dirty="0"/>
          </a:p>
        </p:txBody>
      </p:sp>
      <p:sp>
        <p:nvSpPr>
          <p:cNvPr id="48" name="SK-5-text-47"/>
          <p:cNvSpPr/>
          <p:nvPr/>
        </p:nvSpPr>
        <p:spPr>
          <a:xfrm>
            <a:off x="7827169" y="6029325"/>
            <a:ext cx="4364831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Reassure parents: "You are not failing."</a:t>
            </a:r>
            <a:endParaRPr lang="en-US" sz="14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76350"/>
            <a:ext cx="4297710" cy="3312616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562100"/>
            <a:ext cx="28575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817566"/>
            <a:ext cx="4297710" cy="17240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103316"/>
            <a:ext cx="285750" cy="22860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74010" y="1276350"/>
            <a:ext cx="6446490" cy="526524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02610" y="1562100"/>
            <a:ext cx="285750" cy="2286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02610" y="4243983"/>
            <a:ext cx="5989290" cy="8191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5010" y="4494758"/>
            <a:ext cx="238125" cy="317450"/>
          </a:xfrm>
          <a:prstGeom prst="rect">
            <a:avLst/>
          </a:prstGeom>
        </p:spPr>
      </p:pic>
      <p:sp>
        <p:nvSpPr>
          <p:cNvPr id="14" name="SK-6-text-13"/>
          <p:cNvSpPr/>
          <p:nvPr/>
        </p:nvSpPr>
        <p:spPr>
          <a:xfrm>
            <a:off x="800100" y="3810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FUSSY EATING ADVICE</a:t>
            </a:r>
            <a:endParaRPr lang="en-US" sz="2700" dirty="0"/>
          </a:p>
        </p:txBody>
      </p:sp>
      <p:sp>
        <p:nvSpPr>
          <p:cNvPr id="15" name="SK-6-text-14"/>
          <p:cNvSpPr/>
          <p:nvPr/>
        </p:nvSpPr>
        <p:spPr>
          <a:xfrm>
            <a:off x="1200150" y="1504950"/>
            <a:ext cx="63093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The Clinical Assessment</a:t>
            </a:r>
            <a:endParaRPr lang="en-US" sz="1800" dirty="0"/>
          </a:p>
        </p:txBody>
      </p:sp>
      <p:sp>
        <p:nvSpPr>
          <p:cNvPr id="16" name="SK-6-text-15"/>
          <p:cNvSpPr/>
          <p:nvPr/>
        </p:nvSpPr>
        <p:spPr>
          <a:xfrm>
            <a:off x="800100" y="2000250"/>
            <a:ext cx="384051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start by checking the </a:t>
            </a:r>
            <a:r>
              <a:rPr lang="en-US" sz="15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growth chart</a:t>
            </a:r>
            <a:r>
              <a:rPr lang="en-US" sz="15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If the child is:</a:t>
            </a:r>
            <a:endParaRPr lang="en-US" sz="1500" dirty="0"/>
          </a:p>
        </p:txBody>
      </p:sp>
      <p:sp>
        <p:nvSpPr>
          <p:cNvPr id="17" name="SK-6-text-16"/>
          <p:cNvSpPr/>
          <p:nvPr/>
        </p:nvSpPr>
        <p:spPr>
          <a:xfrm>
            <a:off x="1066800" y="2686050"/>
            <a:ext cx="5748976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Growing along their centiles</a:t>
            </a:r>
            <a:endParaRPr lang="en-US" sz="1425" dirty="0"/>
          </a:p>
        </p:txBody>
      </p:sp>
      <p:sp>
        <p:nvSpPr>
          <p:cNvPr id="18" name="SK-6-text-17"/>
          <p:cNvSpPr/>
          <p:nvPr/>
        </p:nvSpPr>
        <p:spPr>
          <a:xfrm>
            <a:off x="1066800" y="3053655"/>
            <a:ext cx="5344798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Healthy and full of energy</a:t>
            </a:r>
            <a:endParaRPr lang="en-US" sz="1425" dirty="0"/>
          </a:p>
        </p:txBody>
      </p:sp>
      <p:sp>
        <p:nvSpPr>
          <p:cNvPr id="19" name="SK-6-text-18"/>
          <p:cNvSpPr/>
          <p:nvPr/>
        </p:nvSpPr>
        <p:spPr>
          <a:xfrm>
            <a:off x="1066800" y="3421261"/>
            <a:ext cx="6557331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Meeting developmental milestones</a:t>
            </a:r>
            <a:endParaRPr lang="en-US" sz="1425" dirty="0"/>
          </a:p>
        </p:txBody>
      </p:sp>
      <p:sp>
        <p:nvSpPr>
          <p:cNvPr id="20" name="SK-6-text-19"/>
          <p:cNvSpPr/>
          <p:nvPr/>
        </p:nvSpPr>
        <p:spPr>
          <a:xfrm>
            <a:off x="800100" y="3788866"/>
            <a:ext cx="384051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7AE6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Conclusion: They are likely getting enough nutrients.</a:t>
            </a:r>
            <a:endParaRPr lang="en-US" sz="1500" dirty="0"/>
          </a:p>
        </p:txBody>
      </p:sp>
      <p:sp>
        <p:nvSpPr>
          <p:cNvPr id="21" name="SK-6-text-20"/>
          <p:cNvSpPr/>
          <p:nvPr/>
        </p:nvSpPr>
        <p:spPr>
          <a:xfrm>
            <a:off x="1200150" y="5046166"/>
            <a:ext cx="384051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Reassurance</a:t>
            </a:r>
            <a:endParaRPr lang="en-US" sz="1800" dirty="0"/>
          </a:p>
        </p:txBody>
      </p:sp>
      <p:sp>
        <p:nvSpPr>
          <p:cNvPr id="22" name="SK-6-text-21"/>
          <p:cNvSpPr/>
          <p:nvPr/>
        </p:nvSpPr>
        <p:spPr>
          <a:xfrm>
            <a:off x="800100" y="5541466"/>
            <a:ext cx="384051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"Fussy eating is a common developmental stage. It does not mean you are a bad parent or that your child is unwell."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5802660" y="1504950"/>
            <a:ext cx="598929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Management Strategies</a:t>
            </a:r>
            <a:endParaRPr lang="en-US" sz="1800" dirty="0"/>
          </a:p>
        </p:txBody>
      </p:sp>
      <p:sp>
        <p:nvSpPr>
          <p:cNvPr id="24" name="SK-6-text-23"/>
          <p:cNvSpPr/>
          <p:nvPr/>
        </p:nvSpPr>
        <p:spPr>
          <a:xfrm>
            <a:off x="5669310" y="2114550"/>
            <a:ext cx="652269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with accepted foods: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Bread, cereal, pasta.</a:t>
            </a:r>
            <a:endParaRPr lang="en-US" sz="1425" dirty="0"/>
          </a:p>
        </p:txBody>
      </p:sp>
      <p:sp>
        <p:nvSpPr>
          <p:cNvPr id="25" name="SK-6-text-24"/>
          <p:cNvSpPr/>
          <p:nvPr/>
        </p:nvSpPr>
        <p:spPr>
          <a:xfrm>
            <a:off x="5669310" y="2482155"/>
            <a:ext cx="652269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Gradual additions: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Protein → Calcium → Fruit/Veg.</a:t>
            </a:r>
            <a:endParaRPr lang="en-US" sz="1425" dirty="0"/>
          </a:p>
        </p:txBody>
      </p:sp>
      <p:sp>
        <p:nvSpPr>
          <p:cNvPr id="26" name="SK-6-text-25"/>
          <p:cNvSpPr/>
          <p:nvPr/>
        </p:nvSpPr>
        <p:spPr>
          <a:xfrm>
            <a:off x="5669310" y="2849761"/>
            <a:ext cx="5722590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force feed: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This creates negative associations with mealtime.</a:t>
            </a:r>
            <a:endParaRPr lang="en-US" sz="1425" dirty="0"/>
          </a:p>
        </p:txBody>
      </p:sp>
      <p:sp>
        <p:nvSpPr>
          <p:cNvPr id="27" name="SK-6-text-26"/>
          <p:cNvSpPr/>
          <p:nvPr/>
        </p:nvSpPr>
        <p:spPr>
          <a:xfrm>
            <a:off x="5669310" y="3470672"/>
            <a:ext cx="652269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Healthy snacks: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Acceptable if main meals are refused.</a:t>
            </a:r>
            <a:endParaRPr lang="en-US" sz="1425" dirty="0"/>
          </a:p>
        </p:txBody>
      </p:sp>
      <p:sp>
        <p:nvSpPr>
          <p:cNvPr id="28" name="SK-6-text-27"/>
          <p:cNvSpPr/>
          <p:nvPr/>
        </p:nvSpPr>
        <p:spPr>
          <a:xfrm>
            <a:off x="5669310" y="3838277"/>
            <a:ext cx="652269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Diary:</a:t>
            </a:r>
            <a:r>
              <a:rPr lang="en-US" sz="14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Use for 1 week if parental anxiety is high.</a:t>
            </a:r>
            <a:endParaRPr lang="en-US" sz="1425" dirty="0"/>
          </a:p>
        </p:txBody>
      </p:sp>
      <p:sp>
        <p:nvSpPr>
          <p:cNvPr id="29" name="SK-6-text-28"/>
          <p:cNvSpPr/>
          <p:nvPr/>
        </p:nvSpPr>
        <p:spPr>
          <a:xfrm>
            <a:off x="5945535" y="4396383"/>
            <a:ext cx="529396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'Milkaholic' Rule: Milk is food. If the child drinks too much, they won't be hungry. Halve intake if necessary.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096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895350"/>
            <a:ext cx="952500" cy="1905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6800"/>
            <a:ext cx="4918323" cy="4549378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257300"/>
            <a:ext cx="4537323" cy="40957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1300163"/>
            <a:ext cx="285750" cy="2286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1847850"/>
            <a:ext cx="166688" cy="16668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468761"/>
            <a:ext cx="166688" cy="166688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342977"/>
            <a:ext cx="166688" cy="166688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963888"/>
            <a:ext cx="166688" cy="166688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8423" y="1066800"/>
            <a:ext cx="5902077" cy="4549378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8923" y="1257300"/>
            <a:ext cx="5521077" cy="40957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8923" y="1300163"/>
            <a:ext cx="285750" cy="2286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8923" y="1885950"/>
            <a:ext cx="5521077" cy="3810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08923" y="2428875"/>
            <a:ext cx="166688" cy="145852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08923" y="3049786"/>
            <a:ext cx="166688" cy="145852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08923" y="3670697"/>
            <a:ext cx="166688" cy="145852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8923" y="4183707"/>
            <a:ext cx="5521077" cy="1241971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61323" y="4348460"/>
            <a:ext cx="214313" cy="17532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844778"/>
            <a:ext cx="11049000" cy="708422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100" y="6085582"/>
            <a:ext cx="238125" cy="226665"/>
          </a:xfrm>
          <a:prstGeom prst="rect">
            <a:avLst/>
          </a:prstGeom>
        </p:spPr>
      </p:pic>
      <p:sp>
        <p:nvSpPr>
          <p:cNvPr id="24" name="SK-7-text-23"/>
          <p:cNvSpPr/>
          <p:nvPr/>
        </p:nvSpPr>
        <p:spPr>
          <a:xfrm>
            <a:off x="800100" y="304800"/>
            <a:ext cx="10991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SLEEP PROBLEMS</a:t>
            </a:r>
            <a:endParaRPr lang="en-US" sz="2700" dirty="0"/>
          </a:p>
        </p:txBody>
      </p:sp>
      <p:sp>
        <p:nvSpPr>
          <p:cNvPr id="25" name="SK-7-text-24"/>
          <p:cNvSpPr/>
          <p:nvPr/>
        </p:nvSpPr>
        <p:spPr>
          <a:xfrm>
            <a:off x="1162050" y="1257300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Developmental Norms</a:t>
            </a:r>
            <a:endParaRPr lang="en-US" sz="1650" dirty="0"/>
          </a:p>
        </p:txBody>
      </p:sp>
      <p:sp>
        <p:nvSpPr>
          <p:cNvPr id="26" name="SK-7-text-25"/>
          <p:cNvSpPr/>
          <p:nvPr/>
        </p:nvSpPr>
        <p:spPr>
          <a:xfrm>
            <a:off x="1042988" y="1809750"/>
            <a:ext cx="4256336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Babies (0–3m):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Waking 1–2 times per night is normal for feeding.</a:t>
            </a:r>
            <a:endParaRPr lang="en-US" sz="1425" dirty="0"/>
          </a:p>
        </p:txBody>
      </p:sp>
      <p:sp>
        <p:nvSpPr>
          <p:cNvPr id="27" name="SK-7-text-26"/>
          <p:cNvSpPr/>
          <p:nvPr/>
        </p:nvSpPr>
        <p:spPr>
          <a:xfrm>
            <a:off x="1042988" y="2430661"/>
            <a:ext cx="4256336" cy="7599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Year 1: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Night waking remains common; often developmentally normal throughout the first year.</a:t>
            </a:r>
            <a:endParaRPr lang="en-US" sz="1425" dirty="0"/>
          </a:p>
        </p:txBody>
      </p:sp>
      <p:sp>
        <p:nvSpPr>
          <p:cNvPr id="28" name="SK-7-text-27"/>
          <p:cNvSpPr/>
          <p:nvPr/>
        </p:nvSpPr>
        <p:spPr>
          <a:xfrm>
            <a:off x="1042988" y="3304877"/>
            <a:ext cx="4256336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Toddlers: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Waking for comfort is normal unless causing significant household distress.</a:t>
            </a:r>
            <a:endParaRPr lang="en-US" sz="1425" dirty="0"/>
          </a:p>
        </p:txBody>
      </p:sp>
      <p:sp>
        <p:nvSpPr>
          <p:cNvPr id="29" name="SK-7-text-28"/>
          <p:cNvSpPr/>
          <p:nvPr/>
        </p:nvSpPr>
        <p:spPr>
          <a:xfrm>
            <a:off x="1042988" y="3925788"/>
            <a:ext cx="4256336" cy="7599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Perception: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Most children actually require less sleep than parents want them to have.</a:t>
            </a:r>
            <a:endParaRPr lang="en-US" sz="1425" dirty="0"/>
          </a:p>
        </p:txBody>
      </p:sp>
      <p:sp>
        <p:nvSpPr>
          <p:cNvPr id="30" name="SK-7-text-29"/>
          <p:cNvSpPr/>
          <p:nvPr/>
        </p:nvSpPr>
        <p:spPr>
          <a:xfrm>
            <a:off x="6308973" y="1257300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Management Strategies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5966073" y="1962150"/>
            <a:ext cx="9441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Bath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6919764" y="1962150"/>
            <a:ext cx="22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7081689" y="1962150"/>
            <a:ext cx="9441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Feed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8035379" y="1962150"/>
            <a:ext cx="22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8197304" y="1962150"/>
            <a:ext cx="9441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Story</a:t>
            </a:r>
            <a:endParaRPr lang="en-US" sz="1125" dirty="0"/>
          </a:p>
        </p:txBody>
      </p:sp>
      <p:sp>
        <p:nvSpPr>
          <p:cNvPr id="36" name="SK-7-text-35"/>
          <p:cNvSpPr/>
          <p:nvPr/>
        </p:nvSpPr>
        <p:spPr>
          <a:xfrm>
            <a:off x="9150995" y="1962150"/>
            <a:ext cx="22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9312920" y="1962150"/>
            <a:ext cx="9441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Cuddle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10266611" y="1962150"/>
            <a:ext cx="22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→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10428536" y="1962150"/>
            <a:ext cx="94416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Bed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6189911" y="2390775"/>
            <a:ext cx="524008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Golden Rule: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Place in cot when </a:t>
            </a:r>
            <a:r>
              <a:rPr lang="en-US" sz="14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drowsy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not fully asleep, to encourage self-settling.</a:t>
            </a:r>
            <a:endParaRPr lang="en-US" sz="1425" dirty="0"/>
          </a:p>
        </p:txBody>
      </p:sp>
      <p:sp>
        <p:nvSpPr>
          <p:cNvPr id="41" name="SK-7-text-40"/>
          <p:cNvSpPr/>
          <p:nvPr/>
        </p:nvSpPr>
        <p:spPr>
          <a:xfrm>
            <a:off x="6189911" y="3011686"/>
            <a:ext cx="524008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Environment: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Keep bedtime calm, happy, and non-threatening.</a:t>
            </a:r>
            <a:endParaRPr lang="en-US" sz="1425" dirty="0"/>
          </a:p>
        </p:txBody>
      </p:sp>
      <p:sp>
        <p:nvSpPr>
          <p:cNvPr id="42" name="SK-7-text-41"/>
          <p:cNvSpPr/>
          <p:nvPr/>
        </p:nvSpPr>
        <p:spPr>
          <a:xfrm>
            <a:off x="6189911" y="3632597"/>
            <a:ext cx="5240089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Consistency: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Both parents must agree and follow the exact same plan.</a:t>
            </a:r>
            <a:endParaRPr lang="en-US" sz="1425" dirty="0"/>
          </a:p>
        </p:txBody>
      </p:sp>
      <p:sp>
        <p:nvSpPr>
          <p:cNvPr id="43" name="SK-7-text-42"/>
          <p:cNvSpPr/>
          <p:nvPr/>
        </p:nvSpPr>
        <p:spPr>
          <a:xfrm>
            <a:off x="6351836" y="4307532"/>
            <a:ext cx="5216277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Controlled Checking</a:t>
            </a:r>
            <a:endParaRPr lang="en-US" sz="1350" dirty="0"/>
          </a:p>
        </p:txBody>
      </p:sp>
      <p:sp>
        <p:nvSpPr>
          <p:cNvPr id="44" name="SK-7-text-43"/>
          <p:cNvSpPr/>
          <p:nvPr/>
        </p:nvSpPr>
        <p:spPr>
          <a:xfrm>
            <a:off x="6061323" y="4621857"/>
            <a:ext cx="5216277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picking up immediately at every cry. Use brief, calm checks without engaging in play or long cuddles. Reassure the child, then leave.</a:t>
            </a:r>
            <a:endParaRPr lang="en-US" sz="1275" dirty="0"/>
          </a:p>
        </p:txBody>
      </p:sp>
      <p:sp>
        <p:nvSpPr>
          <p:cNvPr id="45" name="SK-7-text-44"/>
          <p:cNvSpPr/>
          <p:nvPr/>
        </p:nvSpPr>
        <p:spPr>
          <a:xfrm>
            <a:off x="1181100" y="5959078"/>
            <a:ext cx="102108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Pearl:</a:t>
            </a:r>
            <a:r>
              <a:rPr lang="en-US" sz="135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Reassure parents that routines take more than a few nights to establish. Consistency is the most powerful tool for behavioral sleep change.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81100"/>
            <a:ext cx="5919788" cy="558060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409700"/>
            <a:ext cx="5462588" cy="4572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504950"/>
            <a:ext cx="190500" cy="1524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748486"/>
            <a:ext cx="5462588" cy="784622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0" y="5948363"/>
            <a:ext cx="214313" cy="1753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7038" y="1181100"/>
            <a:ext cx="4843463" cy="5580608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05638" y="1409700"/>
            <a:ext cx="4386263" cy="4572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5638" y="1504950"/>
            <a:ext cx="190500" cy="1524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05638" y="5184725"/>
            <a:ext cx="4386263" cy="1024533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58038" y="5384602"/>
            <a:ext cx="214313" cy="175320"/>
          </a:xfrm>
          <a:prstGeom prst="rect">
            <a:avLst/>
          </a:prstGeom>
        </p:spPr>
      </p:pic>
      <p:sp>
        <p:nvSpPr>
          <p:cNvPr id="16" name="SK-8-text-15"/>
          <p:cNvSpPr/>
          <p:nvPr/>
        </p:nvSpPr>
        <p:spPr>
          <a:xfrm>
            <a:off x="800100" y="3810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TOILET TRAINING AND ENURESIS</a:t>
            </a:r>
            <a:endParaRPr lang="en-US" sz="2700" dirty="0"/>
          </a:p>
        </p:txBody>
      </p:sp>
      <p:sp>
        <p:nvSpPr>
          <p:cNvPr id="17" name="SK-8-text-16"/>
          <p:cNvSpPr/>
          <p:nvPr/>
        </p:nvSpPr>
        <p:spPr>
          <a:xfrm>
            <a:off x="1104900" y="1409700"/>
            <a:ext cx="50520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Readiness &amp; Timing</a:t>
            </a:r>
            <a:endParaRPr lang="en-US" sz="1800" dirty="0"/>
          </a:p>
        </p:txBody>
      </p:sp>
      <p:sp>
        <p:nvSpPr>
          <p:cNvPr id="18" name="SK-8-text-17"/>
          <p:cNvSpPr/>
          <p:nvPr/>
        </p:nvSpPr>
        <p:spPr>
          <a:xfrm>
            <a:off x="1066800" y="2019300"/>
            <a:ext cx="5195888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Optimal Timing: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 not start before 18 months; ideal readiness is typically around 2 years of age.</a:t>
            </a:r>
            <a:endParaRPr lang="en-US" sz="1425" dirty="0"/>
          </a:p>
        </p:txBody>
      </p:sp>
      <p:sp>
        <p:nvSpPr>
          <p:cNvPr id="19" name="SK-8-text-18"/>
          <p:cNvSpPr/>
          <p:nvPr/>
        </p:nvSpPr>
        <p:spPr>
          <a:xfrm>
            <a:off x="1066800" y="2640211"/>
            <a:ext cx="5195888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Physical Signs: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Child knows when they are wet or dirty; can stay dry for short periods.</a:t>
            </a:r>
            <a:endParaRPr lang="en-US" sz="1425" dirty="0"/>
          </a:p>
        </p:txBody>
      </p:sp>
      <p:sp>
        <p:nvSpPr>
          <p:cNvPr id="20" name="SK-8-text-19"/>
          <p:cNvSpPr/>
          <p:nvPr/>
        </p:nvSpPr>
        <p:spPr>
          <a:xfrm>
            <a:off x="1066800" y="3261122"/>
            <a:ext cx="5195888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Behavioural Signs: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Interest in the potty or others using the toilet; ability to follow simple instructions.</a:t>
            </a:r>
            <a:endParaRPr lang="en-US" sz="1425" dirty="0"/>
          </a:p>
        </p:txBody>
      </p:sp>
      <p:sp>
        <p:nvSpPr>
          <p:cNvPr id="21" name="SK-8-text-20"/>
          <p:cNvSpPr/>
          <p:nvPr/>
        </p:nvSpPr>
        <p:spPr>
          <a:xfrm>
            <a:off x="1066800" y="3882033"/>
            <a:ext cx="5195888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Approach: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Sit on potty 2–3 times/day; keep it fun and low-pressure; never force the process.</a:t>
            </a:r>
            <a:endParaRPr lang="en-US" sz="1425" dirty="0"/>
          </a:p>
        </p:txBody>
      </p:sp>
      <p:sp>
        <p:nvSpPr>
          <p:cNvPr id="22" name="SK-8-text-21"/>
          <p:cNvSpPr/>
          <p:nvPr/>
        </p:nvSpPr>
        <p:spPr>
          <a:xfrm>
            <a:off x="1243013" y="5900886"/>
            <a:ext cx="51577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Praise success immediately. Positive reinforcement is the most effective tool for habit formation.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7310438" y="1409700"/>
            <a:ext cx="488156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Managing Expectations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7272338" y="2019300"/>
            <a:ext cx="4119562" cy="7599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Nighttime Dryness: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Average age is 3–4 years. Development varies significantly between children.</a:t>
            </a:r>
            <a:endParaRPr lang="en-US" sz="1425" dirty="0"/>
          </a:p>
        </p:txBody>
      </p:sp>
      <p:sp>
        <p:nvSpPr>
          <p:cNvPr id="25" name="SK-8-text-24"/>
          <p:cNvSpPr/>
          <p:nvPr/>
        </p:nvSpPr>
        <p:spPr>
          <a:xfrm>
            <a:off x="7386638" y="2893516"/>
            <a:ext cx="4119562" cy="7960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10%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children are still wetting the bed at age 5 — this is clinically </a:t>
            </a: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requires reassurance.</a:t>
            </a:r>
            <a:endParaRPr lang="en-US" sz="1425" dirty="0"/>
          </a:p>
        </p:txBody>
      </p:sp>
      <p:sp>
        <p:nvSpPr>
          <p:cNvPr id="26" name="SK-8-text-25"/>
          <p:cNvSpPr/>
          <p:nvPr/>
        </p:nvSpPr>
        <p:spPr>
          <a:xfrm>
            <a:off x="7272338" y="3803898"/>
            <a:ext cx="4119562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Enuresis Alarm: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Consider for persistent nighttime wetting from </a:t>
            </a: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6 onwards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25" dirty="0"/>
          </a:p>
        </p:txBody>
      </p:sp>
      <p:sp>
        <p:nvSpPr>
          <p:cNvPr id="27" name="SK-8-text-26"/>
          <p:cNvSpPr/>
          <p:nvPr/>
        </p:nvSpPr>
        <p:spPr>
          <a:xfrm>
            <a:off x="7272338" y="4424809"/>
            <a:ext cx="4119562" cy="7599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Medical Screening:</a:t>
            </a:r>
            <a:r>
              <a:rPr lang="en-US" sz="14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exclude UTI, constipation, or diabetes if enuresis is secondary (new onset).</a:t>
            </a:r>
            <a:endParaRPr lang="en-US" sz="1425" dirty="0"/>
          </a:p>
        </p:txBody>
      </p:sp>
      <p:sp>
        <p:nvSpPr>
          <p:cNvPr id="28" name="SK-8-text-27"/>
          <p:cNvSpPr/>
          <p:nvPr/>
        </p:nvSpPr>
        <p:spPr>
          <a:xfrm>
            <a:off x="7448550" y="5337125"/>
            <a:ext cx="4081463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980B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Consult the dedicated "Enuresis Teaching Deck" for detailed pharmacological and alarm management.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7005638" y="6304508"/>
            <a:ext cx="518636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NICE CKS / Bradford VTS Clinical Guidelines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096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971550"/>
            <a:ext cx="952500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76350"/>
            <a:ext cx="3530650" cy="4259759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504950"/>
            <a:ext cx="3073450" cy="5715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504950"/>
            <a:ext cx="457200" cy="4572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825" y="1619250"/>
            <a:ext cx="285750" cy="2286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0750" y="1276350"/>
            <a:ext cx="3530650" cy="425975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9350" y="1504950"/>
            <a:ext cx="3073450" cy="5715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9350" y="1504950"/>
            <a:ext cx="457200" cy="45720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5075" y="1619250"/>
            <a:ext cx="285750" cy="2286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89999" y="1276350"/>
            <a:ext cx="3530650" cy="4259759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8599" y="1504950"/>
            <a:ext cx="3073450" cy="5715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1504950"/>
            <a:ext cx="457200" cy="4572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04324" y="1619250"/>
            <a:ext cx="285750" cy="2286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917109"/>
            <a:ext cx="11049000" cy="655141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" y="6076355"/>
            <a:ext cx="190500" cy="152400"/>
          </a:xfrm>
          <a:prstGeom prst="rect">
            <a:avLst/>
          </a:prstGeom>
        </p:spPr>
      </p:pic>
      <p:sp>
        <p:nvSpPr>
          <p:cNvPr id="20" name="SK-9-text-19"/>
          <p:cNvSpPr/>
          <p:nvPr/>
        </p:nvSpPr>
        <p:spPr>
          <a:xfrm>
            <a:off x="800100" y="381000"/>
            <a:ext cx="113919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050"/>
              </a:lnSpc>
              <a:buNone/>
            </a:pPr>
            <a:r>
              <a:rPr lang="en-US" sz="2700" b="1" kern="0" spc="-30" dirty="0">
                <a:solidFill>
                  <a:srgbClr val="2C3E50"/>
                </a:solidFill>
              </a:rPr>
              <a:t>RISK FACTORS IN CHILD MENTAL HEALTH</a:t>
            </a:r>
            <a:endParaRPr lang="en-US" sz="2700" dirty="0"/>
          </a:p>
        </p:txBody>
      </p:sp>
      <p:sp>
        <p:nvSpPr>
          <p:cNvPr id="21" name="SK-9-text-20"/>
          <p:cNvSpPr/>
          <p:nvPr/>
        </p:nvSpPr>
        <p:spPr>
          <a:xfrm>
            <a:off x="1409700" y="156210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Child Factors</a:t>
            </a:r>
            <a:endParaRPr lang="en-US" sz="1800" dirty="0"/>
          </a:p>
        </p:txBody>
      </p:sp>
      <p:sp>
        <p:nvSpPr>
          <p:cNvPr id="22" name="SK-9-text-21"/>
          <p:cNvSpPr/>
          <p:nvPr/>
        </p:nvSpPr>
        <p:spPr>
          <a:xfrm>
            <a:off x="1066800" y="2266950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Neurodevelopmental: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ADHD, ASD, and developmental delay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1066800" y="2880122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Demographics: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Male sex and low intelligence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1066800" y="3493294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Temperament: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Difficult or explosive traits from birth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1066800" y="4106466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Physical Health: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Chronic illness or physical disability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5168950" y="156210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Family &amp; Home</a:t>
            </a:r>
            <a:endParaRPr lang="en-US" sz="1800" dirty="0"/>
          </a:p>
        </p:txBody>
      </p:sp>
      <p:sp>
        <p:nvSpPr>
          <p:cNvPr id="27" name="SK-9-text-26"/>
          <p:cNvSpPr/>
          <p:nvPr/>
        </p:nvSpPr>
        <p:spPr>
          <a:xfrm>
            <a:off x="4826050" y="2266950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Mental Health: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Maternal depression (impacts attachment)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4826050" y="2880122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Ineffective Parenting: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Inconsistent, punitive, or harsh styles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4826050" y="3493294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Environment: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Conflict, violence, or family disharmony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4826050" y="4106466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Isolation: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Lack of social support or traumatic stress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8928199" y="1562100"/>
            <a:ext cx="326380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Social Environment</a:t>
            </a:r>
            <a:endParaRPr lang="en-US" sz="1800" dirty="0"/>
          </a:p>
        </p:txBody>
      </p:sp>
      <p:sp>
        <p:nvSpPr>
          <p:cNvPr id="32" name="SK-9-text-31"/>
          <p:cNvSpPr/>
          <p:nvPr/>
        </p:nvSpPr>
        <p:spPr>
          <a:xfrm>
            <a:off x="8585299" y="2266950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Social Deprivation: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Poverty, poor housing, and food insecurity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8585299" y="2880122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Peer Issues: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Bullying and relationship difficulties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8585299" y="3493294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ACEs: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Adverse Childhood Experiences and cultural conflict</a:t>
            </a:r>
            <a:endParaRPr lang="en-US" sz="1350" dirty="0"/>
          </a:p>
        </p:txBody>
      </p:sp>
      <p:sp>
        <p:nvSpPr>
          <p:cNvPr id="35" name="SK-9-text-34"/>
          <p:cNvSpPr/>
          <p:nvPr/>
        </p:nvSpPr>
        <p:spPr>
          <a:xfrm>
            <a:off x="8585299" y="4106466"/>
            <a:ext cx="28067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Community: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Lack of access to green space or safety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1066800" y="6031409"/>
            <a:ext cx="1066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Clinical Insight: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Maternal depression is a critical risk factor as it directly impairs secure attachment, which is the foundation of emotional regulation.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2291</Words>
  <Application>Microsoft Office PowerPoint</Application>
  <PresentationFormat>Widescreen</PresentationFormat>
  <Paragraphs>319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2026-07-01T17:31:50Z</dcterms:created>
  <dcterms:modified xsi:type="dcterms:W3CDTF">2026-07-01T18:12:00Z</dcterms:modified>
</cp:coreProperties>
</file>