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embeddedFontLst>
    <p:embeddedFont>
      <p:font typeface="Open Sans" panose="020B0606030504020204" pitchFamily="34" charset="0"/>
      <p:regular r:id="rId18"/>
      <p:bold r:id="rId19"/>
      <p:italic r:id="rId20"/>
      <p:boldItalic r:id="rId2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1483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18" Type="http://schemas.openxmlformats.org/officeDocument/2006/relationships/image" Target="../media/image137.png"/><Relationship Id="rId3" Type="http://schemas.openxmlformats.org/officeDocument/2006/relationships/image" Target="../media/image2.png"/><Relationship Id="rId7" Type="http://schemas.openxmlformats.org/officeDocument/2006/relationships/image" Target="../media/image63.png"/><Relationship Id="rId12" Type="http://schemas.openxmlformats.org/officeDocument/2006/relationships/image" Target="../media/image131.png"/><Relationship Id="rId17" Type="http://schemas.openxmlformats.org/officeDocument/2006/relationships/image" Target="../media/image136.png"/><Relationship Id="rId2" Type="http://schemas.openxmlformats.org/officeDocument/2006/relationships/notesSlide" Target="../notesSlides/notesSlide10.xml"/><Relationship Id="rId16" Type="http://schemas.openxmlformats.org/officeDocument/2006/relationships/image" Target="../media/image135.png"/><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130.png"/><Relationship Id="rId5" Type="http://schemas.openxmlformats.org/officeDocument/2006/relationships/image" Target="../media/image9.png"/><Relationship Id="rId15" Type="http://schemas.openxmlformats.org/officeDocument/2006/relationships/image" Target="../media/image134.png"/><Relationship Id="rId10" Type="http://schemas.openxmlformats.org/officeDocument/2006/relationships/image" Target="../media/image129.png"/><Relationship Id="rId19" Type="http://schemas.openxmlformats.org/officeDocument/2006/relationships/image" Target="../media/image138.png"/><Relationship Id="rId4" Type="http://schemas.openxmlformats.org/officeDocument/2006/relationships/image" Target="../media/image8.png"/><Relationship Id="rId9" Type="http://schemas.openxmlformats.org/officeDocument/2006/relationships/image" Target="../media/image128.png"/><Relationship Id="rId14" Type="http://schemas.openxmlformats.org/officeDocument/2006/relationships/image" Target="../media/image133.png"/></Relationships>
</file>

<file path=ppt/slides/_rels/slide11.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45.png"/><Relationship Id="rId18" Type="http://schemas.openxmlformats.org/officeDocument/2006/relationships/image" Target="../media/image150.png"/><Relationship Id="rId3" Type="http://schemas.openxmlformats.org/officeDocument/2006/relationships/image" Target="../media/image1.png"/><Relationship Id="rId21" Type="http://schemas.openxmlformats.org/officeDocument/2006/relationships/image" Target="../media/image153.png"/><Relationship Id="rId7" Type="http://schemas.openxmlformats.org/officeDocument/2006/relationships/image" Target="../media/image139.png"/><Relationship Id="rId12" Type="http://schemas.openxmlformats.org/officeDocument/2006/relationships/image" Target="../media/image144.png"/><Relationship Id="rId17" Type="http://schemas.openxmlformats.org/officeDocument/2006/relationships/image" Target="../media/image149.png"/><Relationship Id="rId2" Type="http://schemas.openxmlformats.org/officeDocument/2006/relationships/notesSlide" Target="../notesSlides/notesSlide11.xml"/><Relationship Id="rId16" Type="http://schemas.openxmlformats.org/officeDocument/2006/relationships/image" Target="../media/image148.png"/><Relationship Id="rId20" Type="http://schemas.openxmlformats.org/officeDocument/2006/relationships/image" Target="../media/image15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3.png"/><Relationship Id="rId5" Type="http://schemas.openxmlformats.org/officeDocument/2006/relationships/image" Target="../media/image8.png"/><Relationship Id="rId15" Type="http://schemas.openxmlformats.org/officeDocument/2006/relationships/image" Target="../media/image147.png"/><Relationship Id="rId10" Type="http://schemas.openxmlformats.org/officeDocument/2006/relationships/image" Target="../media/image142.png"/><Relationship Id="rId19" Type="http://schemas.openxmlformats.org/officeDocument/2006/relationships/image" Target="../media/image151.png"/><Relationship Id="rId4" Type="http://schemas.openxmlformats.org/officeDocument/2006/relationships/image" Target="../media/image2.png"/><Relationship Id="rId9" Type="http://schemas.openxmlformats.org/officeDocument/2006/relationships/image" Target="../media/image141.png"/><Relationship Id="rId14" Type="http://schemas.openxmlformats.org/officeDocument/2006/relationships/image" Target="../media/image146.png"/><Relationship Id="rId22" Type="http://schemas.openxmlformats.org/officeDocument/2006/relationships/image" Target="../media/image154.png"/></Relationships>
</file>

<file path=ppt/slides/_rels/slide12.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3" Type="http://schemas.openxmlformats.org/officeDocument/2006/relationships/image" Target="../media/image1.png"/><Relationship Id="rId7" Type="http://schemas.openxmlformats.org/officeDocument/2006/relationships/image" Target="../media/image155.png"/><Relationship Id="rId12" Type="http://schemas.openxmlformats.org/officeDocument/2006/relationships/image" Target="../media/image16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59.png"/><Relationship Id="rId5" Type="http://schemas.openxmlformats.org/officeDocument/2006/relationships/image" Target="../media/image8.png"/><Relationship Id="rId15" Type="http://schemas.openxmlformats.org/officeDocument/2006/relationships/image" Target="../media/image163.png"/><Relationship Id="rId10" Type="http://schemas.openxmlformats.org/officeDocument/2006/relationships/image" Target="../media/image158.png"/><Relationship Id="rId4" Type="http://schemas.openxmlformats.org/officeDocument/2006/relationships/image" Target="../media/image2.png"/><Relationship Id="rId9" Type="http://schemas.openxmlformats.org/officeDocument/2006/relationships/image" Target="../media/image157.png"/><Relationship Id="rId14" Type="http://schemas.openxmlformats.org/officeDocument/2006/relationships/image" Target="../media/image162.png"/></Relationships>
</file>

<file path=ppt/slides/_rels/slide13.xml.rels><?xml version="1.0" encoding="UTF-8" standalone="yes"?>
<Relationships xmlns="http://schemas.openxmlformats.org/package/2006/relationships"><Relationship Id="rId8" Type="http://schemas.openxmlformats.org/officeDocument/2006/relationships/image" Target="../media/image166.png"/><Relationship Id="rId13" Type="http://schemas.openxmlformats.org/officeDocument/2006/relationships/image" Target="../media/image171.png"/><Relationship Id="rId18" Type="http://schemas.openxmlformats.org/officeDocument/2006/relationships/image" Target="../media/image176.png"/><Relationship Id="rId3" Type="http://schemas.openxmlformats.org/officeDocument/2006/relationships/image" Target="../media/image164.png"/><Relationship Id="rId7" Type="http://schemas.openxmlformats.org/officeDocument/2006/relationships/image" Target="../media/image165.png"/><Relationship Id="rId12" Type="http://schemas.openxmlformats.org/officeDocument/2006/relationships/image" Target="../media/image170.png"/><Relationship Id="rId17" Type="http://schemas.openxmlformats.org/officeDocument/2006/relationships/image" Target="../media/image175.png"/><Relationship Id="rId2" Type="http://schemas.openxmlformats.org/officeDocument/2006/relationships/notesSlide" Target="../notesSlides/notesSlide13.xml"/><Relationship Id="rId16" Type="http://schemas.openxmlformats.org/officeDocument/2006/relationships/image" Target="../media/image174.png"/><Relationship Id="rId20"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69.png"/><Relationship Id="rId5" Type="http://schemas.openxmlformats.org/officeDocument/2006/relationships/image" Target="../media/image8.png"/><Relationship Id="rId15" Type="http://schemas.openxmlformats.org/officeDocument/2006/relationships/image" Target="../media/image173.png"/><Relationship Id="rId10" Type="http://schemas.openxmlformats.org/officeDocument/2006/relationships/image" Target="../media/image168.png"/><Relationship Id="rId19" Type="http://schemas.openxmlformats.org/officeDocument/2006/relationships/image" Target="../media/image177.png"/><Relationship Id="rId4" Type="http://schemas.openxmlformats.org/officeDocument/2006/relationships/image" Target="../media/image2.png"/><Relationship Id="rId9" Type="http://schemas.openxmlformats.org/officeDocument/2006/relationships/image" Target="../media/image167.png"/><Relationship Id="rId14" Type="http://schemas.openxmlformats.org/officeDocument/2006/relationships/image" Target="../media/image172.png"/></Relationships>
</file>

<file path=ppt/slides/_rels/slide14.xml.rels><?xml version="1.0" encoding="UTF-8" standalone="yes"?>
<Relationships xmlns="http://schemas.openxmlformats.org/package/2006/relationships"><Relationship Id="rId8" Type="http://schemas.openxmlformats.org/officeDocument/2006/relationships/image" Target="../media/image179.png"/><Relationship Id="rId13" Type="http://schemas.openxmlformats.org/officeDocument/2006/relationships/image" Target="../media/image184.png"/><Relationship Id="rId18" Type="http://schemas.openxmlformats.org/officeDocument/2006/relationships/image" Target="../media/image189.png"/><Relationship Id="rId3" Type="http://schemas.openxmlformats.org/officeDocument/2006/relationships/image" Target="../media/image1.png"/><Relationship Id="rId21" Type="http://schemas.openxmlformats.org/officeDocument/2006/relationships/image" Target="../media/image192.png"/><Relationship Id="rId7" Type="http://schemas.openxmlformats.org/officeDocument/2006/relationships/image" Target="../media/image178.png"/><Relationship Id="rId12" Type="http://schemas.openxmlformats.org/officeDocument/2006/relationships/image" Target="../media/image183.png"/><Relationship Id="rId17" Type="http://schemas.openxmlformats.org/officeDocument/2006/relationships/image" Target="../media/image188.png"/><Relationship Id="rId25" Type="http://schemas.openxmlformats.org/officeDocument/2006/relationships/image" Target="../media/image196.png"/><Relationship Id="rId2" Type="http://schemas.openxmlformats.org/officeDocument/2006/relationships/notesSlide" Target="../notesSlides/notesSlide14.xml"/><Relationship Id="rId16" Type="http://schemas.openxmlformats.org/officeDocument/2006/relationships/image" Target="../media/image187.png"/><Relationship Id="rId20" Type="http://schemas.openxmlformats.org/officeDocument/2006/relationships/image" Target="../media/image191.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82.png"/><Relationship Id="rId24" Type="http://schemas.openxmlformats.org/officeDocument/2006/relationships/image" Target="../media/image195.png"/><Relationship Id="rId5" Type="http://schemas.openxmlformats.org/officeDocument/2006/relationships/image" Target="../media/image8.png"/><Relationship Id="rId15" Type="http://schemas.openxmlformats.org/officeDocument/2006/relationships/image" Target="../media/image186.png"/><Relationship Id="rId23" Type="http://schemas.openxmlformats.org/officeDocument/2006/relationships/image" Target="../media/image194.png"/><Relationship Id="rId10" Type="http://schemas.openxmlformats.org/officeDocument/2006/relationships/image" Target="../media/image181.png"/><Relationship Id="rId19" Type="http://schemas.openxmlformats.org/officeDocument/2006/relationships/image" Target="../media/image190.png"/><Relationship Id="rId4" Type="http://schemas.openxmlformats.org/officeDocument/2006/relationships/image" Target="../media/image2.png"/><Relationship Id="rId9" Type="http://schemas.openxmlformats.org/officeDocument/2006/relationships/image" Target="../media/image180.png"/><Relationship Id="rId14" Type="http://schemas.openxmlformats.org/officeDocument/2006/relationships/image" Target="../media/image185.png"/><Relationship Id="rId22" Type="http://schemas.openxmlformats.org/officeDocument/2006/relationships/image" Target="../media/image193.png"/></Relationships>
</file>

<file path=ppt/slides/_rels/slide15.xml.rels><?xml version="1.0" encoding="UTF-8" standalone="yes"?>
<Relationships xmlns="http://schemas.openxmlformats.org/package/2006/relationships"><Relationship Id="rId8" Type="http://schemas.openxmlformats.org/officeDocument/2006/relationships/image" Target="../media/image201.png"/><Relationship Id="rId13" Type="http://schemas.openxmlformats.org/officeDocument/2006/relationships/image" Target="../media/image206.png"/><Relationship Id="rId3" Type="http://schemas.openxmlformats.org/officeDocument/2006/relationships/image" Target="../media/image197.png"/><Relationship Id="rId7" Type="http://schemas.openxmlformats.org/officeDocument/2006/relationships/image" Target="../media/image200.png"/><Relationship Id="rId12" Type="http://schemas.openxmlformats.org/officeDocument/2006/relationships/image" Target="../media/image20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9.png"/><Relationship Id="rId11" Type="http://schemas.openxmlformats.org/officeDocument/2006/relationships/image" Target="../media/image204.png"/><Relationship Id="rId5" Type="http://schemas.openxmlformats.org/officeDocument/2006/relationships/image" Target="../media/image198.png"/><Relationship Id="rId10" Type="http://schemas.openxmlformats.org/officeDocument/2006/relationships/image" Target="../media/image203.png"/><Relationship Id="rId4" Type="http://schemas.openxmlformats.org/officeDocument/2006/relationships/image" Target="../media/image2.png"/><Relationship Id="rId9" Type="http://schemas.openxmlformats.org/officeDocument/2006/relationships/image" Target="../media/image202.png"/><Relationship Id="rId14" Type="http://schemas.openxmlformats.org/officeDocument/2006/relationships/image" Target="../media/image20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12.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3.xml"/><Relationship Id="rId16"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 Id="rId14"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4.xm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7.png"/><Relationship Id="rId5" Type="http://schemas.openxmlformats.org/officeDocument/2006/relationships/image" Target="../media/image8.pn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2.png"/><Relationship Id="rId9" Type="http://schemas.openxmlformats.org/officeDocument/2006/relationships/image" Target="../media/image35.png"/><Relationship Id="rId14"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2.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5.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9.pn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8.png"/><Relationship Id="rId9" Type="http://schemas.openxmlformats.org/officeDocument/2006/relationships/image" Target="../media/image50.png"/><Relationship Id="rId14"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image" Target="../media/image2.png"/><Relationship Id="rId7" Type="http://schemas.openxmlformats.org/officeDocument/2006/relationships/image" Target="../media/image63.png"/><Relationship Id="rId12" Type="http://schemas.openxmlformats.org/officeDocument/2006/relationships/image" Target="../media/image68.png"/><Relationship Id="rId17" Type="http://schemas.openxmlformats.org/officeDocument/2006/relationships/image" Target="../media/image73.png"/><Relationship Id="rId2" Type="http://schemas.openxmlformats.org/officeDocument/2006/relationships/notesSlide" Target="../notesSlides/notesSlide6.xml"/><Relationship Id="rId16"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9.png"/><Relationship Id="rId15" Type="http://schemas.openxmlformats.org/officeDocument/2006/relationships/image" Target="../media/image71.png"/><Relationship Id="rId10" Type="http://schemas.openxmlformats.org/officeDocument/2006/relationships/image" Target="../media/image66.png"/><Relationship Id="rId4" Type="http://schemas.openxmlformats.org/officeDocument/2006/relationships/image" Target="../media/image8.png"/><Relationship Id="rId9" Type="http://schemas.openxmlformats.org/officeDocument/2006/relationships/image" Target="../media/image65.png"/><Relationship Id="rId14" Type="http://schemas.openxmlformats.org/officeDocument/2006/relationships/image" Target="../media/image70.png"/></Relationships>
</file>

<file path=ppt/slides/_rels/slide7.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18" Type="http://schemas.openxmlformats.org/officeDocument/2006/relationships/image" Target="../media/image85.png"/><Relationship Id="rId3" Type="http://schemas.openxmlformats.org/officeDocument/2006/relationships/image" Target="../media/image1.pn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4.png"/><Relationship Id="rId2" Type="http://schemas.openxmlformats.org/officeDocument/2006/relationships/notesSlide" Target="../notesSlides/notesSlide7.xml"/><Relationship Id="rId16" Type="http://schemas.openxmlformats.org/officeDocument/2006/relationships/image" Target="../media/image8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78.png"/><Relationship Id="rId5" Type="http://schemas.openxmlformats.org/officeDocument/2006/relationships/image" Target="../media/image8.png"/><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image" Target="../media/image2.png"/><Relationship Id="rId9" Type="http://schemas.openxmlformats.org/officeDocument/2006/relationships/image" Target="../media/image76.png"/><Relationship Id="rId14" Type="http://schemas.openxmlformats.org/officeDocument/2006/relationships/image" Target="../media/image81.png"/></Relationships>
</file>

<file path=ppt/slides/_rels/slide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18" Type="http://schemas.openxmlformats.org/officeDocument/2006/relationships/image" Target="../media/image97.png"/><Relationship Id="rId3" Type="http://schemas.openxmlformats.org/officeDocument/2006/relationships/image" Target="../media/image1.png"/><Relationship Id="rId21" Type="http://schemas.openxmlformats.org/officeDocument/2006/relationships/image" Target="../media/image100.png"/><Relationship Id="rId7" Type="http://schemas.openxmlformats.org/officeDocument/2006/relationships/image" Target="../media/image86.png"/><Relationship Id="rId12" Type="http://schemas.openxmlformats.org/officeDocument/2006/relationships/image" Target="../media/image91.png"/><Relationship Id="rId17" Type="http://schemas.openxmlformats.org/officeDocument/2006/relationships/image" Target="../media/image96.png"/><Relationship Id="rId2" Type="http://schemas.openxmlformats.org/officeDocument/2006/relationships/notesSlide" Target="../notesSlides/notesSlide8.xml"/><Relationship Id="rId16" Type="http://schemas.openxmlformats.org/officeDocument/2006/relationships/image" Target="../media/image95.png"/><Relationship Id="rId20" Type="http://schemas.openxmlformats.org/officeDocument/2006/relationships/image" Target="../media/image9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90.png"/><Relationship Id="rId5" Type="http://schemas.openxmlformats.org/officeDocument/2006/relationships/image" Target="../media/image8.png"/><Relationship Id="rId15" Type="http://schemas.openxmlformats.org/officeDocument/2006/relationships/image" Target="../media/image94.png"/><Relationship Id="rId23" Type="http://schemas.openxmlformats.org/officeDocument/2006/relationships/image" Target="../media/image102.png"/><Relationship Id="rId10" Type="http://schemas.openxmlformats.org/officeDocument/2006/relationships/image" Target="../media/image89.png"/><Relationship Id="rId19" Type="http://schemas.openxmlformats.org/officeDocument/2006/relationships/image" Target="../media/image98.png"/><Relationship Id="rId4" Type="http://schemas.openxmlformats.org/officeDocument/2006/relationships/image" Target="../media/image2.png"/><Relationship Id="rId9" Type="http://schemas.openxmlformats.org/officeDocument/2006/relationships/image" Target="../media/image88.png"/><Relationship Id="rId14" Type="http://schemas.openxmlformats.org/officeDocument/2006/relationships/image" Target="../media/image93.png"/><Relationship Id="rId22" Type="http://schemas.openxmlformats.org/officeDocument/2006/relationships/image" Target="../media/image101.png"/></Relationships>
</file>

<file path=ppt/slides/_rels/slide9.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18" Type="http://schemas.openxmlformats.org/officeDocument/2006/relationships/image" Target="../media/image114.png"/><Relationship Id="rId26" Type="http://schemas.openxmlformats.org/officeDocument/2006/relationships/image" Target="../media/image122.png"/><Relationship Id="rId3" Type="http://schemas.openxmlformats.org/officeDocument/2006/relationships/image" Target="../media/image1.png"/><Relationship Id="rId21" Type="http://schemas.openxmlformats.org/officeDocument/2006/relationships/image" Target="../media/image117.png"/><Relationship Id="rId7" Type="http://schemas.openxmlformats.org/officeDocument/2006/relationships/image" Target="../media/image103.png"/><Relationship Id="rId12" Type="http://schemas.openxmlformats.org/officeDocument/2006/relationships/image" Target="../media/image108.png"/><Relationship Id="rId17" Type="http://schemas.openxmlformats.org/officeDocument/2006/relationships/image" Target="../media/image113.png"/><Relationship Id="rId25" Type="http://schemas.openxmlformats.org/officeDocument/2006/relationships/image" Target="../media/image121.png"/><Relationship Id="rId2" Type="http://schemas.openxmlformats.org/officeDocument/2006/relationships/notesSlide" Target="../notesSlides/notesSlide9.xml"/><Relationship Id="rId16" Type="http://schemas.openxmlformats.org/officeDocument/2006/relationships/image" Target="../media/image112.png"/><Relationship Id="rId20" Type="http://schemas.openxmlformats.org/officeDocument/2006/relationships/image" Target="../media/image116.png"/><Relationship Id="rId29" Type="http://schemas.openxmlformats.org/officeDocument/2006/relationships/image" Target="../media/image125.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07.png"/><Relationship Id="rId24" Type="http://schemas.openxmlformats.org/officeDocument/2006/relationships/image" Target="../media/image120.png"/><Relationship Id="rId5" Type="http://schemas.openxmlformats.org/officeDocument/2006/relationships/image" Target="../media/image8.png"/><Relationship Id="rId15" Type="http://schemas.openxmlformats.org/officeDocument/2006/relationships/image" Target="../media/image111.png"/><Relationship Id="rId23" Type="http://schemas.openxmlformats.org/officeDocument/2006/relationships/image" Target="../media/image119.png"/><Relationship Id="rId28" Type="http://schemas.openxmlformats.org/officeDocument/2006/relationships/image" Target="../media/image124.png"/><Relationship Id="rId10" Type="http://schemas.openxmlformats.org/officeDocument/2006/relationships/image" Target="../media/image106.png"/><Relationship Id="rId19" Type="http://schemas.openxmlformats.org/officeDocument/2006/relationships/image" Target="../media/image115.png"/><Relationship Id="rId4" Type="http://schemas.openxmlformats.org/officeDocument/2006/relationships/image" Target="../media/image2.png"/><Relationship Id="rId9" Type="http://schemas.openxmlformats.org/officeDocument/2006/relationships/image" Target="../media/image105.png"/><Relationship Id="rId14" Type="http://schemas.openxmlformats.org/officeDocument/2006/relationships/image" Target="../media/image110.png"/><Relationship Id="rId22" Type="http://schemas.openxmlformats.org/officeDocument/2006/relationships/image" Target="../media/image118.png"/><Relationship Id="rId27" Type="http://schemas.openxmlformats.org/officeDocument/2006/relationships/image" Target="../media/image123.png"/><Relationship Id="rId30" Type="http://schemas.openxmlformats.org/officeDocument/2006/relationships/image" Target="../media/image12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0" y="0"/>
            <a:ext cx="12192000" cy="6858000"/>
          </a:xfrm>
          <a:prstGeom prst="rect">
            <a:avLst/>
          </a:prstGeom>
        </p:spPr>
      </p:pic>
      <p:pic>
        <p:nvPicPr>
          <p:cNvPr id="5" name="SK-1-img-4" descr="preencoded.png"/>
          <p:cNvPicPr>
            <a:picLocks noChangeAspect="1"/>
          </p:cNvPicPr>
          <p:nvPr/>
        </p:nvPicPr>
        <p:blipFill>
          <a:blip r:embed="rId6"/>
          <a:stretch>
            <a:fillRect/>
          </a:stretch>
        </p:blipFill>
        <p:spPr>
          <a:xfrm>
            <a:off x="0" y="0"/>
            <a:ext cx="12192000" cy="6858000"/>
          </a:xfrm>
          <a:prstGeom prst="rect">
            <a:avLst/>
          </a:prstGeom>
        </p:spPr>
      </p:pic>
      <p:pic>
        <p:nvPicPr>
          <p:cNvPr id="6" name="SK-1-img-5" descr="preencoded.png"/>
          <p:cNvPicPr>
            <a:picLocks noChangeAspect="1"/>
          </p:cNvPicPr>
          <p:nvPr/>
        </p:nvPicPr>
        <p:blipFill>
          <a:blip r:embed="rId7"/>
          <a:stretch>
            <a:fillRect/>
          </a:stretch>
        </p:blipFill>
        <p:spPr>
          <a:xfrm>
            <a:off x="0" y="0"/>
            <a:ext cx="12192000" cy="619125"/>
          </a:xfrm>
          <a:prstGeom prst="rect">
            <a:avLst/>
          </a:prstGeom>
        </p:spPr>
      </p:pic>
      <p:pic>
        <p:nvPicPr>
          <p:cNvPr id="7" name="SK-1-img-6" descr="preencoded.png"/>
          <p:cNvPicPr>
            <a:picLocks noChangeAspect="1"/>
          </p:cNvPicPr>
          <p:nvPr/>
        </p:nvPicPr>
        <p:blipFill>
          <a:blip r:embed="rId8"/>
          <a:stretch>
            <a:fillRect/>
          </a:stretch>
        </p:blipFill>
        <p:spPr>
          <a:xfrm>
            <a:off x="571500" y="3397597"/>
            <a:ext cx="5562600" cy="297061"/>
          </a:xfrm>
          <a:prstGeom prst="rect">
            <a:avLst/>
          </a:prstGeom>
        </p:spPr>
      </p:pic>
      <p:pic>
        <p:nvPicPr>
          <p:cNvPr id="8" name="SK-1-img-7" descr="preencoded.png"/>
          <p:cNvPicPr>
            <a:picLocks noChangeAspect="1"/>
          </p:cNvPicPr>
          <p:nvPr/>
        </p:nvPicPr>
        <p:blipFill>
          <a:blip r:embed="rId9"/>
          <a:stretch>
            <a:fillRect/>
          </a:stretch>
        </p:blipFill>
        <p:spPr>
          <a:xfrm>
            <a:off x="8001000" y="5768429"/>
            <a:ext cx="3619500" cy="708571"/>
          </a:xfrm>
          <a:prstGeom prst="rect">
            <a:avLst/>
          </a:prstGeom>
        </p:spPr>
      </p:pic>
      <p:sp>
        <p:nvSpPr>
          <p:cNvPr id="9" name="SK-1-text-8"/>
          <p:cNvSpPr/>
          <p:nvPr/>
        </p:nvSpPr>
        <p:spPr>
          <a:xfrm>
            <a:off x="571500" y="152400"/>
            <a:ext cx="6642735" cy="314325"/>
          </a:xfrm>
          <a:prstGeom prst="rect">
            <a:avLst/>
          </a:prstGeom>
          <a:noFill/>
          <a:ln/>
        </p:spPr>
        <p:txBody>
          <a:bodyPr vert="horz" wrap="square" lIns="0" tIns="0" rIns="0" bIns="0" rtlCol="0" anchor="ctr"/>
          <a:lstStyle/>
          <a:p>
            <a:pPr marL="0" indent="0">
              <a:lnSpc>
                <a:spcPts val="2475"/>
              </a:lnSpc>
              <a:buNone/>
            </a:pPr>
            <a:r>
              <a:rPr lang="en-US" sz="1650" b="1" kern="0" spc="120" dirty="0">
                <a:solidFill>
                  <a:srgbClr val="FFFFFF"/>
                </a:solidFill>
              </a:rPr>
              <a:t>BRADFORD VTS TEACHING DECK</a:t>
            </a:r>
            <a:endParaRPr lang="en-US" sz="1650" dirty="0"/>
          </a:p>
        </p:txBody>
      </p:sp>
      <p:sp>
        <p:nvSpPr>
          <p:cNvPr id="10" name="SK-1-text-9"/>
          <p:cNvSpPr/>
          <p:nvPr/>
        </p:nvSpPr>
        <p:spPr>
          <a:xfrm>
            <a:off x="571500" y="730597"/>
            <a:ext cx="5562600" cy="2514600"/>
          </a:xfrm>
          <a:prstGeom prst="rect">
            <a:avLst/>
          </a:prstGeom>
          <a:noFill/>
          <a:ln/>
        </p:spPr>
        <p:txBody>
          <a:bodyPr vert="horz" wrap="square" lIns="0" tIns="0" rIns="0" bIns="0" rtlCol="0" anchor="ctr"/>
          <a:lstStyle/>
          <a:p>
            <a:pPr marL="0" indent="0">
              <a:lnSpc>
                <a:spcPts val="4950"/>
              </a:lnSpc>
              <a:buNone/>
            </a:pPr>
            <a:r>
              <a:rPr lang="en-US" sz="4500" b="1" dirty="0">
                <a:solidFill>
                  <a:srgbClr val="1F2937"/>
                </a:solidFill>
              </a:rPr>
              <a:t>Childhood Vaccinations</a:t>
            </a:r>
            <a:endParaRPr lang="en-US" sz="4500" dirty="0"/>
          </a:p>
          <a:p>
            <a:pPr marL="0" indent="0">
              <a:lnSpc>
                <a:spcPts val="4950"/>
              </a:lnSpc>
              <a:buNone/>
            </a:pPr>
            <a:r>
              <a:rPr lang="en-US" sz="4500" b="1" dirty="0">
                <a:solidFill>
                  <a:srgbClr val="1F2937"/>
                </a:solidFill>
              </a:rPr>
              <a:t>in the UK: 2026 Schedule</a:t>
            </a:r>
            <a:endParaRPr lang="en-US" sz="4500" dirty="0"/>
          </a:p>
        </p:txBody>
      </p:sp>
      <p:sp>
        <p:nvSpPr>
          <p:cNvPr id="11" name="SK-1-text-10"/>
          <p:cNvSpPr/>
          <p:nvPr/>
        </p:nvSpPr>
        <p:spPr>
          <a:xfrm>
            <a:off x="762000" y="3397597"/>
            <a:ext cx="11329479" cy="297061"/>
          </a:xfrm>
          <a:prstGeom prst="rect">
            <a:avLst/>
          </a:prstGeom>
          <a:noFill/>
          <a:ln/>
        </p:spPr>
        <p:txBody>
          <a:bodyPr vert="horz" wrap="square" lIns="0" tIns="0" rIns="0" bIns="0" rtlCol="0" anchor="ctr"/>
          <a:lstStyle/>
          <a:p>
            <a:pPr marL="0" indent="0">
              <a:lnSpc>
                <a:spcPts val="2340"/>
              </a:lnSpc>
              <a:buNone/>
            </a:pPr>
            <a:r>
              <a:rPr lang="en-US" sz="1800" b="1" dirty="0">
                <a:solidFill>
                  <a:srgbClr val="005EB8"/>
                </a:solidFill>
                <a:latin typeface="Open Sans" pitchFamily="34" charset="0"/>
                <a:ea typeface="Open Sans" pitchFamily="34" charset="-122"/>
                <a:cs typeface="Open Sans" pitchFamily="34" charset="-120"/>
              </a:rPr>
              <a:t>Clinical Update for GPs &amp; Trainees</a:t>
            </a:r>
            <a:endParaRPr lang="en-US" sz="1800" dirty="0"/>
          </a:p>
        </p:txBody>
      </p:sp>
      <p:sp>
        <p:nvSpPr>
          <p:cNvPr id="12" name="SK-1-text-11"/>
          <p:cNvSpPr/>
          <p:nvPr/>
        </p:nvSpPr>
        <p:spPr>
          <a:xfrm>
            <a:off x="571500" y="4075658"/>
            <a:ext cx="5006280" cy="971550"/>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Comprehensive guide to the current immunisation schedule, including the January 2026 MMRV transition, updated MenB protocols, and practical consultation strategies for vaccine hesitancy.</a:t>
            </a:r>
            <a:endParaRPr lang="en-US" sz="1275" dirty="0"/>
          </a:p>
        </p:txBody>
      </p:sp>
      <p:sp>
        <p:nvSpPr>
          <p:cNvPr id="13" name="SK-1-text-12"/>
          <p:cNvSpPr/>
          <p:nvPr/>
        </p:nvSpPr>
        <p:spPr>
          <a:xfrm>
            <a:off x="571500" y="6010275"/>
            <a:ext cx="3916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37021"/>
                </a:solidFill>
              </a:rPr>
              <a:t>www.bradfordvts.co.uk</a:t>
            </a:r>
            <a:endParaRPr lang="en-US" sz="1200" dirty="0"/>
          </a:p>
        </p:txBody>
      </p:sp>
      <p:sp>
        <p:nvSpPr>
          <p:cNvPr id="14" name="SK-1-text-13"/>
          <p:cNvSpPr/>
          <p:nvPr/>
        </p:nvSpPr>
        <p:spPr>
          <a:xfrm>
            <a:off x="571500" y="6276975"/>
            <a:ext cx="8770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latin typeface="Open Sans" pitchFamily="34" charset="0"/>
                <a:ea typeface="Open Sans" pitchFamily="34" charset="-122"/>
                <a:cs typeface="Open Sans" pitchFamily="34" charset="-120"/>
              </a:rPr>
              <a:t>Created July 2026 | Updated to UK Green Book 2026</a:t>
            </a:r>
            <a:endParaRPr lang="en-US" sz="1050" dirty="0"/>
          </a:p>
        </p:txBody>
      </p:sp>
      <p:sp>
        <p:nvSpPr>
          <p:cNvPr id="15" name="SK-1-text-14"/>
          <p:cNvSpPr/>
          <p:nvPr/>
        </p:nvSpPr>
        <p:spPr>
          <a:xfrm>
            <a:off x="8153400" y="5882729"/>
            <a:ext cx="3314700" cy="479971"/>
          </a:xfrm>
          <a:prstGeom prst="rect">
            <a:avLst/>
          </a:prstGeom>
          <a:noFill/>
          <a:ln/>
        </p:spPr>
        <p:txBody>
          <a:bodyPr vert="horz" wrap="square" lIns="0" tIns="0" rIns="0" bIns="0" rtlCol="0" anchor="ctr"/>
          <a:lstStyle/>
          <a:p>
            <a:pPr marL="0" indent="0">
              <a:lnSpc>
                <a:spcPts val="1260"/>
              </a:lnSpc>
              <a:buNone/>
            </a:pPr>
            <a:r>
              <a:rPr lang="en-US" sz="900" b="1" dirty="0">
                <a:solidFill>
                  <a:srgbClr val="4B5563"/>
                </a:solidFill>
                <a:latin typeface="Open Sans" pitchFamily="34" charset="0"/>
                <a:ea typeface="Open Sans" pitchFamily="34" charset="-122"/>
                <a:cs typeface="Open Sans" pitchFamily="34" charset="-120"/>
              </a:rPr>
              <a:t>Disclaimer:</a:t>
            </a:r>
            <a:r>
              <a:rPr lang="en-US" sz="900" dirty="0">
                <a:solidFill>
                  <a:srgbClr val="4B5563"/>
                </a:solidFill>
                <a:latin typeface="Open Sans" pitchFamily="34" charset="0"/>
                <a:ea typeface="Open Sans" pitchFamily="34" charset="-122"/>
                <a:cs typeface="Open Sans" pitchFamily="34" charset="-120"/>
              </a:rPr>
              <a:t> This deck is for educational purposes only. Always verify vaccination schedules and clinical decisions against the current UK Green Book and local NHS guidance.</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381000" y="228600"/>
            <a:ext cx="11430000" cy="741015"/>
          </a:xfrm>
          <a:prstGeom prst="rect">
            <a:avLst/>
          </a:prstGeom>
        </p:spPr>
      </p:pic>
      <p:pic>
        <p:nvPicPr>
          <p:cNvPr id="4" name="SK-10-img-3" descr="preencoded.png"/>
          <p:cNvPicPr>
            <a:picLocks noChangeAspect="1"/>
          </p:cNvPicPr>
          <p:nvPr/>
        </p:nvPicPr>
        <p:blipFill>
          <a:blip r:embed="rId5"/>
          <a:stretch>
            <a:fillRect/>
          </a:stretch>
        </p:blipFill>
        <p:spPr>
          <a:xfrm>
            <a:off x="381000" y="228600"/>
            <a:ext cx="76200" cy="381000"/>
          </a:xfrm>
          <a:prstGeom prst="rect">
            <a:avLst/>
          </a:prstGeom>
        </p:spPr>
      </p:pic>
      <p:pic>
        <p:nvPicPr>
          <p:cNvPr id="5" name="SK-10-img-4" descr="preencoded.png"/>
          <p:cNvPicPr>
            <a:picLocks noChangeAspect="1"/>
          </p:cNvPicPr>
          <p:nvPr/>
        </p:nvPicPr>
        <p:blipFill>
          <a:blip r:embed="rId6"/>
          <a:stretch>
            <a:fillRect/>
          </a:stretch>
        </p:blipFill>
        <p:spPr>
          <a:xfrm>
            <a:off x="381000" y="1122015"/>
            <a:ext cx="5600700" cy="2658517"/>
          </a:xfrm>
          <a:prstGeom prst="rect">
            <a:avLst/>
          </a:prstGeom>
        </p:spPr>
      </p:pic>
      <p:pic>
        <p:nvPicPr>
          <p:cNvPr id="6" name="SK-10-img-5" descr="preencoded.png"/>
          <p:cNvPicPr>
            <a:picLocks noChangeAspect="1"/>
          </p:cNvPicPr>
          <p:nvPr/>
        </p:nvPicPr>
        <p:blipFill>
          <a:blip r:embed="rId7"/>
          <a:stretch>
            <a:fillRect/>
          </a:stretch>
        </p:blipFill>
        <p:spPr>
          <a:xfrm>
            <a:off x="495300" y="1236315"/>
            <a:ext cx="5372100" cy="361950"/>
          </a:xfrm>
          <a:prstGeom prst="rect">
            <a:avLst/>
          </a:prstGeom>
        </p:spPr>
      </p:pic>
      <p:pic>
        <p:nvPicPr>
          <p:cNvPr id="7" name="SK-10-img-6" descr="preencoded.png"/>
          <p:cNvPicPr>
            <a:picLocks noChangeAspect="1"/>
          </p:cNvPicPr>
          <p:nvPr/>
        </p:nvPicPr>
        <p:blipFill>
          <a:blip r:embed="rId8"/>
          <a:stretch>
            <a:fillRect/>
          </a:stretch>
        </p:blipFill>
        <p:spPr>
          <a:xfrm>
            <a:off x="495300" y="1279922"/>
            <a:ext cx="238125" cy="198388"/>
          </a:xfrm>
          <a:prstGeom prst="rect">
            <a:avLst/>
          </a:prstGeom>
        </p:spPr>
      </p:pic>
      <p:pic>
        <p:nvPicPr>
          <p:cNvPr id="8" name="SK-10-img-7" descr="preencoded.png"/>
          <p:cNvPicPr>
            <a:picLocks noChangeAspect="1"/>
          </p:cNvPicPr>
          <p:nvPr/>
        </p:nvPicPr>
        <p:blipFill>
          <a:blip r:embed="rId9"/>
          <a:stretch>
            <a:fillRect/>
          </a:stretch>
        </p:blipFill>
        <p:spPr>
          <a:xfrm>
            <a:off x="381000" y="3971032"/>
            <a:ext cx="5600700" cy="2658517"/>
          </a:xfrm>
          <a:prstGeom prst="rect">
            <a:avLst/>
          </a:prstGeom>
        </p:spPr>
      </p:pic>
      <p:pic>
        <p:nvPicPr>
          <p:cNvPr id="9" name="SK-10-img-8" descr="preencoded.png"/>
          <p:cNvPicPr>
            <a:picLocks noChangeAspect="1"/>
          </p:cNvPicPr>
          <p:nvPr/>
        </p:nvPicPr>
        <p:blipFill>
          <a:blip r:embed="rId10"/>
          <a:stretch>
            <a:fillRect/>
          </a:stretch>
        </p:blipFill>
        <p:spPr>
          <a:xfrm>
            <a:off x="495300" y="4085332"/>
            <a:ext cx="5372100" cy="361950"/>
          </a:xfrm>
          <a:prstGeom prst="rect">
            <a:avLst/>
          </a:prstGeom>
        </p:spPr>
      </p:pic>
      <p:pic>
        <p:nvPicPr>
          <p:cNvPr id="10" name="SK-10-img-9" descr="preencoded.png"/>
          <p:cNvPicPr>
            <a:picLocks noChangeAspect="1"/>
          </p:cNvPicPr>
          <p:nvPr/>
        </p:nvPicPr>
        <p:blipFill>
          <a:blip r:embed="rId11"/>
          <a:stretch>
            <a:fillRect/>
          </a:stretch>
        </p:blipFill>
        <p:spPr>
          <a:xfrm>
            <a:off x="495300" y="4128939"/>
            <a:ext cx="238125" cy="198388"/>
          </a:xfrm>
          <a:prstGeom prst="rect">
            <a:avLst/>
          </a:prstGeom>
        </p:spPr>
      </p:pic>
      <p:pic>
        <p:nvPicPr>
          <p:cNvPr id="11" name="SK-10-img-10" descr="preencoded.png"/>
          <p:cNvPicPr>
            <a:picLocks noChangeAspect="1"/>
          </p:cNvPicPr>
          <p:nvPr/>
        </p:nvPicPr>
        <p:blipFill>
          <a:blip r:embed="rId12"/>
          <a:stretch>
            <a:fillRect/>
          </a:stretch>
        </p:blipFill>
        <p:spPr>
          <a:xfrm>
            <a:off x="495300" y="5591324"/>
            <a:ext cx="5372100" cy="923925"/>
          </a:xfrm>
          <a:prstGeom prst="rect">
            <a:avLst/>
          </a:prstGeom>
        </p:spPr>
      </p:pic>
      <p:pic>
        <p:nvPicPr>
          <p:cNvPr id="12" name="SK-10-img-11" descr="preencoded.png"/>
          <p:cNvPicPr>
            <a:picLocks noChangeAspect="1"/>
          </p:cNvPicPr>
          <p:nvPr/>
        </p:nvPicPr>
        <p:blipFill>
          <a:blip r:embed="rId13"/>
          <a:stretch>
            <a:fillRect/>
          </a:stretch>
        </p:blipFill>
        <p:spPr>
          <a:xfrm>
            <a:off x="609600" y="5760095"/>
            <a:ext cx="190500" cy="152400"/>
          </a:xfrm>
          <a:prstGeom prst="rect">
            <a:avLst/>
          </a:prstGeom>
        </p:spPr>
      </p:pic>
      <p:pic>
        <p:nvPicPr>
          <p:cNvPr id="13" name="SK-10-img-12" descr="preencoded.png"/>
          <p:cNvPicPr>
            <a:picLocks noChangeAspect="1"/>
          </p:cNvPicPr>
          <p:nvPr/>
        </p:nvPicPr>
        <p:blipFill>
          <a:blip r:embed="rId14"/>
          <a:stretch>
            <a:fillRect/>
          </a:stretch>
        </p:blipFill>
        <p:spPr>
          <a:xfrm>
            <a:off x="6210300" y="1122015"/>
            <a:ext cx="5600700" cy="2939058"/>
          </a:xfrm>
          <a:prstGeom prst="rect">
            <a:avLst/>
          </a:prstGeom>
        </p:spPr>
      </p:pic>
      <p:pic>
        <p:nvPicPr>
          <p:cNvPr id="14" name="SK-10-img-13" descr="preencoded.png"/>
          <p:cNvPicPr>
            <a:picLocks noChangeAspect="1"/>
          </p:cNvPicPr>
          <p:nvPr/>
        </p:nvPicPr>
        <p:blipFill>
          <a:blip r:embed="rId7"/>
          <a:stretch>
            <a:fillRect/>
          </a:stretch>
        </p:blipFill>
        <p:spPr>
          <a:xfrm>
            <a:off x="6324600" y="1236315"/>
            <a:ext cx="5372100" cy="361950"/>
          </a:xfrm>
          <a:prstGeom prst="rect">
            <a:avLst/>
          </a:prstGeom>
        </p:spPr>
      </p:pic>
      <p:pic>
        <p:nvPicPr>
          <p:cNvPr id="15" name="SK-10-img-14" descr="preencoded.png"/>
          <p:cNvPicPr>
            <a:picLocks noChangeAspect="1"/>
          </p:cNvPicPr>
          <p:nvPr/>
        </p:nvPicPr>
        <p:blipFill>
          <a:blip r:embed="rId15"/>
          <a:stretch>
            <a:fillRect/>
          </a:stretch>
        </p:blipFill>
        <p:spPr>
          <a:xfrm>
            <a:off x="6324600" y="1279922"/>
            <a:ext cx="238125" cy="198388"/>
          </a:xfrm>
          <a:prstGeom prst="rect">
            <a:avLst/>
          </a:prstGeom>
        </p:spPr>
      </p:pic>
      <p:pic>
        <p:nvPicPr>
          <p:cNvPr id="16" name="SK-10-img-15" descr="preencoded.png"/>
          <p:cNvPicPr>
            <a:picLocks noChangeAspect="1"/>
          </p:cNvPicPr>
          <p:nvPr/>
        </p:nvPicPr>
        <p:blipFill>
          <a:blip r:embed="rId16"/>
          <a:stretch>
            <a:fillRect/>
          </a:stretch>
        </p:blipFill>
        <p:spPr>
          <a:xfrm>
            <a:off x="6210300" y="4213473"/>
            <a:ext cx="5600700" cy="2415927"/>
          </a:xfrm>
          <a:prstGeom prst="rect">
            <a:avLst/>
          </a:prstGeom>
        </p:spPr>
      </p:pic>
      <p:pic>
        <p:nvPicPr>
          <p:cNvPr id="17" name="SK-10-img-16" descr="preencoded.png"/>
          <p:cNvPicPr>
            <a:picLocks noChangeAspect="1"/>
          </p:cNvPicPr>
          <p:nvPr/>
        </p:nvPicPr>
        <p:blipFill>
          <a:blip r:embed="rId10"/>
          <a:stretch>
            <a:fillRect/>
          </a:stretch>
        </p:blipFill>
        <p:spPr>
          <a:xfrm>
            <a:off x="6324600" y="4327773"/>
            <a:ext cx="5372100" cy="361950"/>
          </a:xfrm>
          <a:prstGeom prst="rect">
            <a:avLst/>
          </a:prstGeom>
        </p:spPr>
      </p:pic>
      <p:pic>
        <p:nvPicPr>
          <p:cNvPr id="18" name="SK-10-img-17" descr="preencoded.png"/>
          <p:cNvPicPr>
            <a:picLocks noChangeAspect="1"/>
          </p:cNvPicPr>
          <p:nvPr/>
        </p:nvPicPr>
        <p:blipFill>
          <a:blip r:embed="rId17"/>
          <a:stretch>
            <a:fillRect/>
          </a:stretch>
        </p:blipFill>
        <p:spPr>
          <a:xfrm>
            <a:off x="6324600" y="4371380"/>
            <a:ext cx="238125" cy="198388"/>
          </a:xfrm>
          <a:prstGeom prst="rect">
            <a:avLst/>
          </a:prstGeom>
        </p:spPr>
      </p:pic>
      <p:pic>
        <p:nvPicPr>
          <p:cNvPr id="19" name="SK-10-img-18" descr="preencoded.png"/>
          <p:cNvPicPr>
            <a:picLocks noChangeAspect="1"/>
          </p:cNvPicPr>
          <p:nvPr/>
        </p:nvPicPr>
        <p:blipFill>
          <a:blip r:embed="rId18"/>
          <a:stretch>
            <a:fillRect/>
          </a:stretch>
        </p:blipFill>
        <p:spPr>
          <a:xfrm>
            <a:off x="6324600" y="6021139"/>
            <a:ext cx="5372100" cy="476250"/>
          </a:xfrm>
          <a:prstGeom prst="rect">
            <a:avLst/>
          </a:prstGeom>
        </p:spPr>
      </p:pic>
      <p:pic>
        <p:nvPicPr>
          <p:cNvPr id="20" name="SK-10-img-19" descr="preencoded.png"/>
          <p:cNvPicPr>
            <a:picLocks noChangeAspect="1"/>
          </p:cNvPicPr>
          <p:nvPr/>
        </p:nvPicPr>
        <p:blipFill>
          <a:blip r:embed="rId19"/>
          <a:stretch>
            <a:fillRect/>
          </a:stretch>
        </p:blipFill>
        <p:spPr>
          <a:xfrm>
            <a:off x="6324600" y="6145411"/>
            <a:ext cx="166688" cy="137220"/>
          </a:xfrm>
          <a:prstGeom prst="rect">
            <a:avLst/>
          </a:prstGeom>
        </p:spPr>
      </p:pic>
      <p:sp>
        <p:nvSpPr>
          <p:cNvPr id="21" name="SK-10-text-20"/>
          <p:cNvSpPr/>
          <p:nvPr/>
        </p:nvSpPr>
        <p:spPr>
          <a:xfrm>
            <a:off x="609600" y="22860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Live Vaccines and Immunocompromised Patients</a:t>
            </a:r>
            <a:endParaRPr lang="en-US" sz="2550" dirty="0"/>
          </a:p>
        </p:txBody>
      </p:sp>
      <p:sp>
        <p:nvSpPr>
          <p:cNvPr id="22" name="SK-10-text-21"/>
          <p:cNvSpPr/>
          <p:nvPr/>
        </p:nvSpPr>
        <p:spPr>
          <a:xfrm>
            <a:off x="609600" y="655290"/>
            <a:ext cx="7134225"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3" name="SK-10-text-22"/>
          <p:cNvSpPr/>
          <p:nvPr/>
        </p:nvSpPr>
        <p:spPr>
          <a:xfrm>
            <a:off x="828675" y="1236315"/>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Routine Live Vaccines</a:t>
            </a:r>
            <a:endParaRPr lang="en-US" sz="1500" dirty="0"/>
          </a:p>
        </p:txBody>
      </p:sp>
      <p:sp>
        <p:nvSpPr>
          <p:cNvPr id="24" name="SK-10-text-23"/>
          <p:cNvSpPr/>
          <p:nvPr/>
        </p:nvSpPr>
        <p:spPr>
          <a:xfrm>
            <a:off x="762000" y="1712565"/>
            <a:ext cx="10833586"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Open Sans" pitchFamily="34" charset="0"/>
                <a:ea typeface="Open Sans" pitchFamily="34" charset="-122"/>
                <a:cs typeface="Open Sans" pitchFamily="34" charset="-120"/>
              </a:rPr>
              <a:t>MMRV:</a:t>
            </a:r>
            <a:r>
              <a:rPr lang="en-US" sz="1275" dirty="0">
                <a:solidFill>
                  <a:srgbClr val="1F2937"/>
                </a:solidFill>
                <a:latin typeface="Open Sans" pitchFamily="34" charset="0"/>
                <a:ea typeface="Open Sans" pitchFamily="34" charset="-122"/>
                <a:cs typeface="Open Sans" pitchFamily="34" charset="-120"/>
              </a:rPr>
              <a:t> Measles, Mumps, Rubella, Varicella (from Jan 2026)</a:t>
            </a:r>
            <a:endParaRPr lang="en-US" sz="1275" dirty="0"/>
          </a:p>
        </p:txBody>
      </p:sp>
      <p:sp>
        <p:nvSpPr>
          <p:cNvPr id="25" name="SK-10-text-24"/>
          <p:cNvSpPr/>
          <p:nvPr/>
        </p:nvSpPr>
        <p:spPr>
          <a:xfrm>
            <a:off x="762000" y="2050703"/>
            <a:ext cx="757120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Open Sans" pitchFamily="34" charset="0"/>
                <a:ea typeface="Open Sans" pitchFamily="34" charset="-122"/>
                <a:cs typeface="Open Sans" pitchFamily="34" charset="-120"/>
              </a:rPr>
              <a:t>Rotavirus:</a:t>
            </a:r>
            <a:r>
              <a:rPr lang="en-US" sz="1275" dirty="0">
                <a:solidFill>
                  <a:srgbClr val="1F2937"/>
                </a:solidFill>
                <a:latin typeface="Open Sans" pitchFamily="34" charset="0"/>
                <a:ea typeface="Open Sans" pitchFamily="34" charset="-122"/>
                <a:cs typeface="Open Sans" pitchFamily="34" charset="-120"/>
              </a:rPr>
              <a:t> Oral live attenuated (Rotarix)</a:t>
            </a:r>
            <a:endParaRPr lang="en-US" sz="1275" dirty="0"/>
          </a:p>
        </p:txBody>
      </p:sp>
      <p:sp>
        <p:nvSpPr>
          <p:cNvPr id="26" name="SK-10-text-25"/>
          <p:cNvSpPr/>
          <p:nvPr/>
        </p:nvSpPr>
        <p:spPr>
          <a:xfrm>
            <a:off x="762000" y="2388840"/>
            <a:ext cx="8494517"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Open Sans" pitchFamily="34" charset="0"/>
                <a:ea typeface="Open Sans" pitchFamily="34" charset="-122"/>
                <a:cs typeface="Open Sans" pitchFamily="34" charset="-120"/>
              </a:rPr>
              <a:t>Nasal Flu:</a:t>
            </a:r>
            <a:r>
              <a:rPr lang="en-US" sz="1275" dirty="0">
                <a:solidFill>
                  <a:srgbClr val="1F2937"/>
                </a:solidFill>
                <a:latin typeface="Open Sans" pitchFamily="34" charset="0"/>
                <a:ea typeface="Open Sans" pitchFamily="34" charset="-122"/>
                <a:cs typeface="Open Sans" pitchFamily="34" charset="-120"/>
              </a:rPr>
              <a:t> Annual children's influenza vaccine</a:t>
            </a:r>
            <a:endParaRPr lang="en-US" sz="1275" dirty="0"/>
          </a:p>
        </p:txBody>
      </p:sp>
      <p:sp>
        <p:nvSpPr>
          <p:cNvPr id="27" name="SK-10-text-26"/>
          <p:cNvSpPr/>
          <p:nvPr/>
        </p:nvSpPr>
        <p:spPr>
          <a:xfrm>
            <a:off x="762000" y="2726978"/>
            <a:ext cx="10833586"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Open Sans" pitchFamily="34" charset="0"/>
                <a:ea typeface="Open Sans" pitchFamily="34" charset="-122"/>
                <a:cs typeface="Open Sans" pitchFamily="34" charset="-120"/>
              </a:rPr>
              <a:t>BCG:</a:t>
            </a:r>
            <a:r>
              <a:rPr lang="en-US" sz="1275" dirty="0">
                <a:solidFill>
                  <a:srgbClr val="1F2937"/>
                </a:solidFill>
                <a:latin typeface="Open Sans" pitchFamily="34" charset="0"/>
                <a:ea typeface="Open Sans" pitchFamily="34" charset="-122"/>
                <a:cs typeface="Open Sans" pitchFamily="34" charset="-120"/>
              </a:rPr>
              <a:t> For at-risk neonates (requires skin test if &gt;6 weeks)</a:t>
            </a:r>
            <a:endParaRPr lang="en-US" sz="1275" dirty="0"/>
          </a:p>
        </p:txBody>
      </p:sp>
      <p:sp>
        <p:nvSpPr>
          <p:cNvPr id="28" name="SK-10-text-27"/>
          <p:cNvSpPr/>
          <p:nvPr/>
        </p:nvSpPr>
        <p:spPr>
          <a:xfrm>
            <a:off x="828675" y="4085332"/>
            <a:ext cx="5734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The 4-Week Interval Rule</a:t>
            </a:r>
            <a:endParaRPr lang="en-US" sz="1500" dirty="0"/>
          </a:p>
        </p:txBody>
      </p:sp>
      <p:sp>
        <p:nvSpPr>
          <p:cNvPr id="29" name="SK-10-text-28"/>
          <p:cNvSpPr/>
          <p:nvPr/>
        </p:nvSpPr>
        <p:spPr>
          <a:xfrm>
            <a:off x="495300" y="4561582"/>
            <a:ext cx="53721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To ensure optimal immune response and safety, a specific timing strategy is required for live vaccines.</a:t>
            </a:r>
            <a:endParaRPr lang="en-US" sz="1200" dirty="0"/>
          </a:p>
        </p:txBody>
      </p:sp>
      <p:sp>
        <p:nvSpPr>
          <p:cNvPr id="30" name="SK-10-text-29"/>
          <p:cNvSpPr/>
          <p:nvPr/>
        </p:nvSpPr>
        <p:spPr>
          <a:xfrm>
            <a:off x="800100" y="5705624"/>
            <a:ext cx="51435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9A3412"/>
                </a:solidFill>
                <a:latin typeface="Open Sans" pitchFamily="34" charset="0"/>
                <a:ea typeface="Open Sans" pitchFamily="34" charset="-122"/>
                <a:cs typeface="Open Sans" pitchFamily="34" charset="-120"/>
              </a:rPr>
              <a:t> CORE REQUIREMENT</a:t>
            </a:r>
            <a:endParaRPr lang="en-US" sz="1200" dirty="0"/>
          </a:p>
        </p:txBody>
      </p:sp>
      <p:sp>
        <p:nvSpPr>
          <p:cNvPr id="31" name="SK-10-text-30"/>
          <p:cNvSpPr/>
          <p:nvPr/>
        </p:nvSpPr>
        <p:spPr>
          <a:xfrm>
            <a:off x="609600" y="5972324"/>
            <a:ext cx="5143500" cy="428625"/>
          </a:xfrm>
          <a:prstGeom prst="rect">
            <a:avLst/>
          </a:prstGeom>
          <a:noFill/>
          <a:ln/>
        </p:spPr>
        <p:txBody>
          <a:bodyPr vert="horz" wrap="square" lIns="0" tIns="0" rIns="0" bIns="0" rtlCol="0" anchor="ctr"/>
          <a:lstStyle/>
          <a:p>
            <a:pPr marL="0" indent="0">
              <a:lnSpc>
                <a:spcPts val="1688"/>
              </a:lnSpc>
              <a:buNone/>
            </a:pPr>
            <a:r>
              <a:rPr lang="en-US" sz="1125" dirty="0">
                <a:solidFill>
                  <a:srgbClr val="C2410C"/>
                </a:solidFill>
                <a:latin typeface="Open Sans" pitchFamily="34" charset="0"/>
                <a:ea typeface="Open Sans" pitchFamily="34" charset="-122"/>
                <a:cs typeface="Open Sans" pitchFamily="34" charset="-120"/>
              </a:rPr>
              <a:t>Avoid administering live vaccines within </a:t>
            </a:r>
            <a:r>
              <a:rPr lang="en-US" sz="1125" b="1" dirty="0">
                <a:solidFill>
                  <a:srgbClr val="C2410C"/>
                </a:solidFill>
                <a:latin typeface="Open Sans" pitchFamily="34" charset="0"/>
                <a:ea typeface="Open Sans" pitchFamily="34" charset="-122"/>
                <a:cs typeface="Open Sans" pitchFamily="34" charset="-120"/>
              </a:rPr>
              <a:t>4 weeks (28 days)</a:t>
            </a:r>
            <a:r>
              <a:rPr lang="en-US" sz="1125" dirty="0">
                <a:solidFill>
                  <a:srgbClr val="C2410C"/>
                </a:solidFill>
                <a:latin typeface="Open Sans" pitchFamily="34" charset="0"/>
                <a:ea typeface="Open Sans" pitchFamily="34" charset="-122"/>
                <a:cs typeface="Open Sans" pitchFamily="34" charset="-120"/>
              </a:rPr>
              <a:t> of each other, </a:t>
            </a:r>
            <a:r>
              <a:rPr lang="en-US" sz="1125" b="1" dirty="0">
                <a:solidFill>
                  <a:srgbClr val="C2410C"/>
                </a:solidFill>
                <a:latin typeface="Open Sans" pitchFamily="34" charset="0"/>
                <a:ea typeface="Open Sans" pitchFamily="34" charset="-122"/>
                <a:cs typeface="Open Sans" pitchFamily="34" charset="-120"/>
              </a:rPr>
              <a:t>UNLESS</a:t>
            </a:r>
            <a:r>
              <a:rPr lang="en-US" sz="1125" dirty="0">
                <a:solidFill>
                  <a:srgbClr val="C2410C"/>
                </a:solidFill>
                <a:latin typeface="Open Sans" pitchFamily="34" charset="0"/>
                <a:ea typeface="Open Sans" pitchFamily="34" charset="-122"/>
                <a:cs typeface="Open Sans" pitchFamily="34" charset="-120"/>
              </a:rPr>
              <a:t> they are given on the same day at different sites.</a:t>
            </a:r>
            <a:endParaRPr lang="en-US" sz="1125" dirty="0"/>
          </a:p>
        </p:txBody>
      </p:sp>
      <p:sp>
        <p:nvSpPr>
          <p:cNvPr id="32" name="SK-10-text-31"/>
          <p:cNvSpPr/>
          <p:nvPr/>
        </p:nvSpPr>
        <p:spPr>
          <a:xfrm>
            <a:off x="6657975" y="1236315"/>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Clinical Precautions</a:t>
            </a:r>
            <a:endParaRPr lang="en-US" sz="1500" dirty="0"/>
          </a:p>
        </p:txBody>
      </p:sp>
      <p:sp>
        <p:nvSpPr>
          <p:cNvPr id="33" name="SK-10-textBg-32"/>
          <p:cNvSpPr/>
          <p:nvPr/>
        </p:nvSpPr>
        <p:spPr>
          <a:xfrm>
            <a:off x="6324600" y="1741140"/>
            <a:ext cx="685800" cy="209550"/>
          </a:xfrm>
          <a:prstGeom prst="roundRect">
            <a:avLst>
              <a:gd name="adj" fmla="val 50000"/>
            </a:avLst>
          </a:prstGeom>
          <a:solidFill>
            <a:srgbClr val="005EB8"/>
          </a:solidFill>
          <a:ln w="12700">
            <a:solidFill>
              <a:srgbClr val="333333">
                <a:alpha val="0"/>
              </a:srgbClr>
            </a:solidFill>
            <a:prstDash val="solid"/>
          </a:ln>
        </p:spPr>
        <p:txBody>
          <a:bodyPr/>
          <a:lstStyle/>
          <a:p>
            <a:endParaRPr lang="en-GB"/>
          </a:p>
        </p:txBody>
      </p:sp>
      <p:sp>
        <p:nvSpPr>
          <p:cNvPr id="34" name="SK-10-text-33"/>
          <p:cNvSpPr/>
          <p:nvPr/>
        </p:nvSpPr>
        <p:spPr>
          <a:xfrm>
            <a:off x="6400800" y="1741140"/>
            <a:ext cx="85344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STEROIDS</a:t>
            </a:r>
            <a:endParaRPr lang="en-US" sz="900" dirty="0"/>
          </a:p>
        </p:txBody>
      </p:sp>
      <p:sp>
        <p:nvSpPr>
          <p:cNvPr id="35" name="SK-10-text-34"/>
          <p:cNvSpPr/>
          <p:nvPr/>
        </p:nvSpPr>
        <p:spPr>
          <a:xfrm>
            <a:off x="6324600" y="2007840"/>
            <a:ext cx="5562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HIGH-DOSE ORAL CORTICOSTEROIDS</a:t>
            </a:r>
            <a:endParaRPr lang="en-US" sz="1200" dirty="0"/>
          </a:p>
        </p:txBody>
      </p:sp>
      <p:sp>
        <p:nvSpPr>
          <p:cNvPr id="36" name="SK-10-text-35"/>
          <p:cNvSpPr/>
          <p:nvPr/>
        </p:nvSpPr>
        <p:spPr>
          <a:xfrm>
            <a:off x="6324600" y="2284065"/>
            <a:ext cx="53721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Seek specialist advice if child on </a:t>
            </a:r>
            <a:r>
              <a:rPr lang="en-US" sz="1200" b="1" dirty="0">
                <a:solidFill>
                  <a:srgbClr val="DC2626"/>
                </a:solidFill>
                <a:latin typeface="Open Sans" pitchFamily="34" charset="0"/>
                <a:ea typeface="Open Sans" pitchFamily="34" charset="-122"/>
                <a:cs typeface="Open Sans" pitchFamily="34" charset="-120"/>
              </a:rPr>
              <a:t>prednisolone &gt;2mg/kg/day</a:t>
            </a:r>
            <a:r>
              <a:rPr lang="en-US" sz="1200" dirty="0">
                <a:solidFill>
                  <a:srgbClr val="4B5563"/>
                </a:solidFill>
                <a:latin typeface="Open Sans" pitchFamily="34" charset="0"/>
                <a:ea typeface="Open Sans" pitchFamily="34" charset="-122"/>
                <a:cs typeface="Open Sans" pitchFamily="34" charset="-120"/>
              </a:rPr>
              <a:t> (or &gt;20mg total) for </a:t>
            </a:r>
            <a:r>
              <a:rPr lang="en-US" sz="1200" b="1" dirty="0">
                <a:solidFill>
                  <a:srgbClr val="DC2626"/>
                </a:solidFill>
                <a:latin typeface="Open Sans" pitchFamily="34" charset="0"/>
                <a:ea typeface="Open Sans" pitchFamily="34" charset="-122"/>
                <a:cs typeface="Open Sans" pitchFamily="34" charset="-120"/>
              </a:rPr>
              <a:t>&gt;1 week</a:t>
            </a:r>
            <a:r>
              <a:rPr lang="en-US" sz="1200" dirty="0">
                <a:solidFill>
                  <a:srgbClr val="4B5563"/>
                </a:solidFill>
                <a:latin typeface="Open Sans" pitchFamily="34" charset="0"/>
                <a:ea typeface="Open Sans" pitchFamily="34" charset="-122"/>
                <a:cs typeface="Open Sans" pitchFamily="34" charset="-120"/>
              </a:rPr>
              <a:t>. Defer live vaccines for 3 months post-treatment.</a:t>
            </a:r>
            <a:endParaRPr lang="en-US" sz="1200" dirty="0"/>
          </a:p>
        </p:txBody>
      </p:sp>
      <p:sp>
        <p:nvSpPr>
          <p:cNvPr id="37" name="SK-10-textBg-36"/>
          <p:cNvSpPr/>
          <p:nvPr/>
        </p:nvSpPr>
        <p:spPr>
          <a:xfrm>
            <a:off x="6324600" y="2920157"/>
            <a:ext cx="790575" cy="209550"/>
          </a:xfrm>
          <a:prstGeom prst="roundRect">
            <a:avLst>
              <a:gd name="adj" fmla="val 50000"/>
            </a:avLst>
          </a:prstGeom>
          <a:solidFill>
            <a:srgbClr val="005EB8"/>
          </a:solidFill>
          <a:ln w="12700">
            <a:solidFill>
              <a:srgbClr val="333333">
                <a:alpha val="0"/>
              </a:srgbClr>
            </a:solidFill>
            <a:prstDash val="solid"/>
          </a:ln>
        </p:spPr>
        <p:txBody>
          <a:bodyPr/>
          <a:lstStyle/>
          <a:p>
            <a:endParaRPr lang="en-GB"/>
          </a:p>
        </p:txBody>
      </p:sp>
      <p:sp>
        <p:nvSpPr>
          <p:cNvPr id="38" name="SK-10-text-37"/>
          <p:cNvSpPr/>
          <p:nvPr/>
        </p:nvSpPr>
        <p:spPr>
          <a:xfrm>
            <a:off x="6400800" y="2920157"/>
            <a:ext cx="110719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HIV STATUS</a:t>
            </a:r>
            <a:endParaRPr lang="en-US" sz="900" dirty="0"/>
          </a:p>
        </p:txBody>
      </p:sp>
      <p:sp>
        <p:nvSpPr>
          <p:cNvPr id="39" name="SK-10-text-38"/>
          <p:cNvSpPr/>
          <p:nvPr/>
        </p:nvSpPr>
        <p:spPr>
          <a:xfrm>
            <a:off x="6324600" y="3186857"/>
            <a:ext cx="54483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HUMAN IMMUNODEFICIENCY VIRUS</a:t>
            </a:r>
            <a:endParaRPr lang="en-US" sz="1200" dirty="0"/>
          </a:p>
        </p:txBody>
      </p:sp>
      <p:sp>
        <p:nvSpPr>
          <p:cNvPr id="40" name="SK-10-text-39"/>
          <p:cNvSpPr/>
          <p:nvPr/>
        </p:nvSpPr>
        <p:spPr>
          <a:xfrm>
            <a:off x="6324600" y="3463082"/>
            <a:ext cx="53721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Most live vaccines </a:t>
            </a:r>
            <a:r>
              <a:rPr lang="en-US" sz="1200" b="1" dirty="0">
                <a:solidFill>
                  <a:srgbClr val="DC2626"/>
                </a:solidFill>
                <a:latin typeface="Open Sans" pitchFamily="34" charset="0"/>
                <a:ea typeface="Open Sans" pitchFamily="34" charset="-122"/>
                <a:cs typeface="Open Sans" pitchFamily="34" charset="-120"/>
              </a:rPr>
              <a:t>CAN</a:t>
            </a:r>
            <a:r>
              <a:rPr lang="en-US" sz="1200" dirty="0">
                <a:solidFill>
                  <a:srgbClr val="4B5563"/>
                </a:solidFill>
                <a:latin typeface="Open Sans" pitchFamily="34" charset="0"/>
                <a:ea typeface="Open Sans" pitchFamily="34" charset="-122"/>
                <a:cs typeface="Open Sans" pitchFamily="34" charset="-120"/>
              </a:rPr>
              <a:t> be given if the child is clinically well and immunologically stable (check latest Green Book CD4 thresholds).</a:t>
            </a:r>
            <a:endParaRPr lang="en-US" sz="1200" dirty="0"/>
          </a:p>
        </p:txBody>
      </p:sp>
      <p:sp>
        <p:nvSpPr>
          <p:cNvPr id="41" name="SK-10-text-40"/>
          <p:cNvSpPr/>
          <p:nvPr/>
        </p:nvSpPr>
        <p:spPr>
          <a:xfrm>
            <a:off x="6657975" y="4327773"/>
            <a:ext cx="55340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General Safety Principle</a:t>
            </a:r>
            <a:endParaRPr lang="en-US" sz="1500" dirty="0"/>
          </a:p>
        </p:txBody>
      </p:sp>
      <p:sp>
        <p:nvSpPr>
          <p:cNvPr id="42" name="SK-10-text-41"/>
          <p:cNvSpPr/>
          <p:nvPr/>
        </p:nvSpPr>
        <p:spPr>
          <a:xfrm>
            <a:off x="6324600" y="4804023"/>
            <a:ext cx="53721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C2626"/>
                </a:solidFill>
                <a:latin typeface="Open Sans" pitchFamily="34" charset="0"/>
                <a:ea typeface="Open Sans" pitchFamily="34" charset="-122"/>
                <a:cs typeface="Open Sans" pitchFamily="34" charset="-120"/>
              </a:rPr>
              <a:t>Absolute Contraindication:</a:t>
            </a:r>
            <a:r>
              <a:rPr lang="en-US" sz="1200" dirty="0">
                <a:solidFill>
                  <a:srgbClr val="4B5563"/>
                </a:solidFill>
                <a:latin typeface="Open Sans" pitchFamily="34" charset="0"/>
                <a:ea typeface="Open Sans" pitchFamily="34" charset="-122"/>
                <a:cs typeface="Open Sans" pitchFamily="34" charset="-120"/>
              </a:rPr>
              <a:t> Live vaccines must </a:t>
            </a:r>
            <a:r>
              <a:rPr lang="en-US" sz="1200" b="1" dirty="0">
                <a:solidFill>
                  <a:srgbClr val="DC2626"/>
                </a:solidFill>
                <a:latin typeface="Open Sans" pitchFamily="34" charset="0"/>
                <a:ea typeface="Open Sans" pitchFamily="34" charset="-122"/>
                <a:cs typeface="Open Sans" pitchFamily="34" charset="-120"/>
              </a:rPr>
              <a:t>NEVER</a:t>
            </a:r>
            <a:r>
              <a:rPr lang="en-US" sz="1200" dirty="0">
                <a:solidFill>
                  <a:srgbClr val="4B5563"/>
                </a:solidFill>
                <a:latin typeface="Open Sans" pitchFamily="34" charset="0"/>
                <a:ea typeface="Open Sans" pitchFamily="34" charset="-122"/>
                <a:cs typeface="Open Sans" pitchFamily="34" charset="-120"/>
              </a:rPr>
              <a:t> be given to patients with severe primary or acquired immunodeficiency.</a:t>
            </a:r>
            <a:endParaRPr lang="en-US" sz="1200" dirty="0"/>
          </a:p>
        </p:txBody>
      </p:sp>
      <p:sp>
        <p:nvSpPr>
          <p:cNvPr id="43" name="SK-10-text-42"/>
          <p:cNvSpPr/>
          <p:nvPr/>
        </p:nvSpPr>
        <p:spPr>
          <a:xfrm>
            <a:off x="6591300" y="5325814"/>
            <a:ext cx="5600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latin typeface="Open Sans" pitchFamily="34" charset="0"/>
                <a:ea typeface="Open Sans" pitchFamily="34" charset="-122"/>
                <a:cs typeface="Open Sans" pitchFamily="34" charset="-120"/>
              </a:rPr>
              <a:t>Includes chemotherapy and biological modifiers.</a:t>
            </a:r>
            <a:endParaRPr lang="en-US" sz="1125" dirty="0"/>
          </a:p>
        </p:txBody>
      </p:sp>
      <p:sp>
        <p:nvSpPr>
          <p:cNvPr id="44" name="SK-10-text-43"/>
          <p:cNvSpPr/>
          <p:nvPr/>
        </p:nvSpPr>
        <p:spPr>
          <a:xfrm>
            <a:off x="6591300" y="5635377"/>
            <a:ext cx="5600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latin typeface="Open Sans" pitchFamily="34" charset="0"/>
                <a:ea typeface="Open Sans" pitchFamily="34" charset="-122"/>
                <a:cs typeface="Open Sans" pitchFamily="34" charset="-120"/>
              </a:rPr>
              <a:t>Includes infants of mothers on immunosuppressants in pregnancy.</a:t>
            </a:r>
            <a:endParaRPr lang="en-US" sz="1125" dirty="0"/>
          </a:p>
        </p:txBody>
      </p:sp>
      <p:sp>
        <p:nvSpPr>
          <p:cNvPr id="45" name="SK-10-text-44"/>
          <p:cNvSpPr/>
          <p:nvPr/>
        </p:nvSpPr>
        <p:spPr>
          <a:xfrm>
            <a:off x="6491288" y="6021139"/>
            <a:ext cx="5372100" cy="476250"/>
          </a:xfrm>
          <a:prstGeom prst="rect">
            <a:avLst/>
          </a:prstGeom>
          <a:noFill/>
          <a:ln/>
        </p:spPr>
        <p:txBody>
          <a:bodyPr vert="horz" wrap="square" lIns="0" tIns="0" rIns="0" bIns="0" rtlCol="0" anchor="ctr"/>
          <a:lstStyle/>
          <a:p>
            <a:pPr marL="0" indent="0">
              <a:lnSpc>
                <a:spcPts val="1575"/>
              </a:lnSpc>
              <a:buNone/>
            </a:pPr>
            <a:r>
              <a:rPr lang="en-US" sz="1050" i="1" dirty="0">
                <a:solidFill>
                  <a:srgbClr val="4B5563"/>
                </a:solidFill>
                <a:latin typeface="Open Sans" pitchFamily="34" charset="0"/>
                <a:ea typeface="Open Sans" pitchFamily="34" charset="-122"/>
                <a:cs typeface="Open Sans" pitchFamily="34" charset="-120"/>
              </a:rPr>
              <a:t> Always check the UK Green Book Chapter 6 for specific exclusion criteria and recovery periods.</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381000" y="285750"/>
            <a:ext cx="11430000" cy="741015"/>
          </a:xfrm>
          <a:prstGeom prst="rect">
            <a:avLst/>
          </a:prstGeom>
        </p:spPr>
      </p:pic>
      <p:pic>
        <p:nvPicPr>
          <p:cNvPr id="5" name="SK-11-img-4" descr="preencoded.png"/>
          <p:cNvPicPr>
            <a:picLocks noChangeAspect="1"/>
          </p:cNvPicPr>
          <p:nvPr/>
        </p:nvPicPr>
        <p:blipFill>
          <a:blip r:embed="rId6"/>
          <a:stretch>
            <a:fillRect/>
          </a:stretch>
        </p:blipFill>
        <p:spPr>
          <a:xfrm>
            <a:off x="381000" y="285750"/>
            <a:ext cx="76200" cy="381000"/>
          </a:xfrm>
          <a:prstGeom prst="rect">
            <a:avLst/>
          </a:prstGeom>
        </p:spPr>
      </p:pic>
      <p:pic>
        <p:nvPicPr>
          <p:cNvPr id="6" name="SK-11-img-5" descr="preencoded.png"/>
          <p:cNvPicPr>
            <a:picLocks noChangeAspect="1"/>
          </p:cNvPicPr>
          <p:nvPr/>
        </p:nvPicPr>
        <p:blipFill>
          <a:blip r:embed="rId7"/>
          <a:stretch>
            <a:fillRect/>
          </a:stretch>
        </p:blipFill>
        <p:spPr>
          <a:xfrm>
            <a:off x="381000" y="1217265"/>
            <a:ext cx="3683050" cy="4535835"/>
          </a:xfrm>
          <a:prstGeom prst="rect">
            <a:avLst/>
          </a:prstGeom>
        </p:spPr>
      </p:pic>
      <p:pic>
        <p:nvPicPr>
          <p:cNvPr id="7" name="SK-11-img-6" descr="preencoded.png"/>
          <p:cNvPicPr>
            <a:picLocks noChangeAspect="1"/>
          </p:cNvPicPr>
          <p:nvPr/>
        </p:nvPicPr>
        <p:blipFill>
          <a:blip r:embed="rId8"/>
          <a:stretch>
            <a:fillRect/>
          </a:stretch>
        </p:blipFill>
        <p:spPr>
          <a:xfrm>
            <a:off x="495300" y="1331565"/>
            <a:ext cx="3454450" cy="333375"/>
          </a:xfrm>
          <a:prstGeom prst="rect">
            <a:avLst/>
          </a:prstGeom>
        </p:spPr>
      </p:pic>
      <p:pic>
        <p:nvPicPr>
          <p:cNvPr id="8" name="SK-11-img-7" descr="preencoded.png"/>
          <p:cNvPicPr>
            <a:picLocks noChangeAspect="1"/>
          </p:cNvPicPr>
          <p:nvPr/>
        </p:nvPicPr>
        <p:blipFill>
          <a:blip r:embed="rId9"/>
          <a:stretch>
            <a:fillRect/>
          </a:stretch>
        </p:blipFill>
        <p:spPr>
          <a:xfrm>
            <a:off x="495300" y="1383953"/>
            <a:ext cx="190500" cy="152400"/>
          </a:xfrm>
          <a:prstGeom prst="rect">
            <a:avLst/>
          </a:prstGeom>
        </p:spPr>
      </p:pic>
      <p:pic>
        <p:nvPicPr>
          <p:cNvPr id="9" name="SK-11-img-8" descr="preencoded.png"/>
          <p:cNvPicPr>
            <a:picLocks noChangeAspect="1"/>
          </p:cNvPicPr>
          <p:nvPr/>
        </p:nvPicPr>
        <p:blipFill>
          <a:blip r:embed="rId10"/>
          <a:stretch>
            <a:fillRect/>
          </a:stretch>
        </p:blipFill>
        <p:spPr>
          <a:xfrm>
            <a:off x="495300" y="2685752"/>
            <a:ext cx="790575" cy="262830"/>
          </a:xfrm>
          <a:prstGeom prst="rect">
            <a:avLst/>
          </a:prstGeom>
        </p:spPr>
      </p:pic>
      <p:pic>
        <p:nvPicPr>
          <p:cNvPr id="10" name="SK-11-img-9" descr="preencoded.png"/>
          <p:cNvPicPr>
            <a:picLocks noChangeAspect="1"/>
          </p:cNvPicPr>
          <p:nvPr/>
        </p:nvPicPr>
        <p:blipFill>
          <a:blip r:embed="rId11"/>
          <a:stretch>
            <a:fillRect/>
          </a:stretch>
        </p:blipFill>
        <p:spPr>
          <a:xfrm>
            <a:off x="1381125" y="2685752"/>
            <a:ext cx="790575" cy="262830"/>
          </a:xfrm>
          <a:prstGeom prst="rect">
            <a:avLst/>
          </a:prstGeom>
        </p:spPr>
      </p:pic>
      <p:pic>
        <p:nvPicPr>
          <p:cNvPr id="11" name="SK-11-img-10" descr="preencoded.png"/>
          <p:cNvPicPr>
            <a:picLocks noChangeAspect="1"/>
          </p:cNvPicPr>
          <p:nvPr/>
        </p:nvPicPr>
        <p:blipFill>
          <a:blip r:embed="rId12"/>
          <a:stretch>
            <a:fillRect/>
          </a:stretch>
        </p:blipFill>
        <p:spPr>
          <a:xfrm>
            <a:off x="4254550" y="1217265"/>
            <a:ext cx="3683050" cy="4535835"/>
          </a:xfrm>
          <a:prstGeom prst="rect">
            <a:avLst/>
          </a:prstGeom>
        </p:spPr>
      </p:pic>
      <p:pic>
        <p:nvPicPr>
          <p:cNvPr id="12" name="SK-11-img-11" descr="preencoded.png"/>
          <p:cNvPicPr>
            <a:picLocks noChangeAspect="1"/>
          </p:cNvPicPr>
          <p:nvPr/>
        </p:nvPicPr>
        <p:blipFill>
          <a:blip r:embed="rId13"/>
          <a:stretch>
            <a:fillRect/>
          </a:stretch>
        </p:blipFill>
        <p:spPr>
          <a:xfrm>
            <a:off x="4922044" y="2337792"/>
            <a:ext cx="214313" cy="175320"/>
          </a:xfrm>
          <a:prstGeom prst="rect">
            <a:avLst/>
          </a:prstGeom>
        </p:spPr>
      </p:pic>
      <p:pic>
        <p:nvPicPr>
          <p:cNvPr id="13" name="SK-11-img-12" descr="preencoded.png"/>
          <p:cNvPicPr>
            <a:picLocks noChangeAspect="1"/>
          </p:cNvPicPr>
          <p:nvPr/>
        </p:nvPicPr>
        <p:blipFill>
          <a:blip r:embed="rId14"/>
          <a:stretch>
            <a:fillRect/>
          </a:stretch>
        </p:blipFill>
        <p:spPr>
          <a:xfrm>
            <a:off x="4406950" y="2846933"/>
            <a:ext cx="457200" cy="457200"/>
          </a:xfrm>
          <a:prstGeom prst="rect">
            <a:avLst/>
          </a:prstGeom>
        </p:spPr>
      </p:pic>
      <p:pic>
        <p:nvPicPr>
          <p:cNvPr id="14" name="SK-11-img-13" descr="preencoded.png"/>
          <p:cNvPicPr>
            <a:picLocks noChangeAspect="1"/>
          </p:cNvPicPr>
          <p:nvPr/>
        </p:nvPicPr>
        <p:blipFill>
          <a:blip r:embed="rId15"/>
          <a:stretch>
            <a:fillRect/>
          </a:stretch>
        </p:blipFill>
        <p:spPr>
          <a:xfrm>
            <a:off x="4406950" y="3508921"/>
            <a:ext cx="3378250" cy="9525"/>
          </a:xfrm>
          <a:prstGeom prst="rect">
            <a:avLst/>
          </a:prstGeom>
        </p:spPr>
      </p:pic>
      <p:pic>
        <p:nvPicPr>
          <p:cNvPr id="15" name="SK-11-img-14" descr="preencoded.png"/>
          <p:cNvPicPr>
            <a:picLocks noChangeAspect="1"/>
          </p:cNvPicPr>
          <p:nvPr/>
        </p:nvPicPr>
        <p:blipFill>
          <a:blip r:embed="rId14"/>
          <a:stretch>
            <a:fillRect/>
          </a:stretch>
        </p:blipFill>
        <p:spPr>
          <a:xfrm>
            <a:off x="4406950" y="3723233"/>
            <a:ext cx="457200" cy="457200"/>
          </a:xfrm>
          <a:prstGeom prst="rect">
            <a:avLst/>
          </a:prstGeom>
        </p:spPr>
      </p:pic>
      <p:pic>
        <p:nvPicPr>
          <p:cNvPr id="16" name="SK-11-img-15" descr="preencoded.png"/>
          <p:cNvPicPr>
            <a:picLocks noChangeAspect="1"/>
          </p:cNvPicPr>
          <p:nvPr/>
        </p:nvPicPr>
        <p:blipFill>
          <a:blip r:embed="rId16"/>
          <a:stretch>
            <a:fillRect/>
          </a:stretch>
        </p:blipFill>
        <p:spPr>
          <a:xfrm>
            <a:off x="8128099" y="1217265"/>
            <a:ext cx="3683050" cy="4535835"/>
          </a:xfrm>
          <a:prstGeom prst="rect">
            <a:avLst/>
          </a:prstGeom>
        </p:spPr>
      </p:pic>
      <p:pic>
        <p:nvPicPr>
          <p:cNvPr id="17" name="SK-11-img-16" descr="preencoded.png"/>
          <p:cNvPicPr>
            <a:picLocks noChangeAspect="1"/>
          </p:cNvPicPr>
          <p:nvPr/>
        </p:nvPicPr>
        <p:blipFill>
          <a:blip r:embed="rId8"/>
          <a:stretch>
            <a:fillRect/>
          </a:stretch>
        </p:blipFill>
        <p:spPr>
          <a:xfrm>
            <a:off x="8242399" y="1331565"/>
            <a:ext cx="3454450" cy="333375"/>
          </a:xfrm>
          <a:prstGeom prst="rect">
            <a:avLst/>
          </a:prstGeom>
        </p:spPr>
      </p:pic>
      <p:pic>
        <p:nvPicPr>
          <p:cNvPr id="18" name="SK-11-img-17" descr="preencoded.png"/>
          <p:cNvPicPr>
            <a:picLocks noChangeAspect="1"/>
          </p:cNvPicPr>
          <p:nvPr/>
        </p:nvPicPr>
        <p:blipFill>
          <a:blip r:embed="rId17"/>
          <a:stretch>
            <a:fillRect/>
          </a:stretch>
        </p:blipFill>
        <p:spPr>
          <a:xfrm>
            <a:off x="8242399" y="1383953"/>
            <a:ext cx="190500" cy="152400"/>
          </a:xfrm>
          <a:prstGeom prst="rect">
            <a:avLst/>
          </a:prstGeom>
        </p:spPr>
      </p:pic>
      <p:pic>
        <p:nvPicPr>
          <p:cNvPr id="19" name="SK-11-img-18" descr="preencoded.png"/>
          <p:cNvPicPr>
            <a:picLocks noChangeAspect="1"/>
          </p:cNvPicPr>
          <p:nvPr/>
        </p:nvPicPr>
        <p:blipFill>
          <a:blip r:embed="rId18"/>
          <a:stretch>
            <a:fillRect/>
          </a:stretch>
        </p:blipFill>
        <p:spPr>
          <a:xfrm>
            <a:off x="8242399" y="1779240"/>
            <a:ext cx="3454450" cy="952500"/>
          </a:xfrm>
          <a:prstGeom prst="rect">
            <a:avLst/>
          </a:prstGeom>
        </p:spPr>
      </p:pic>
      <p:pic>
        <p:nvPicPr>
          <p:cNvPr id="20" name="SK-11-img-19" descr="preencoded.png"/>
          <p:cNvPicPr>
            <a:picLocks noChangeAspect="1"/>
          </p:cNvPicPr>
          <p:nvPr/>
        </p:nvPicPr>
        <p:blipFill>
          <a:blip r:embed="rId19"/>
          <a:stretch>
            <a:fillRect/>
          </a:stretch>
        </p:blipFill>
        <p:spPr>
          <a:xfrm>
            <a:off x="8242399" y="2826990"/>
            <a:ext cx="3454450" cy="552450"/>
          </a:xfrm>
          <a:prstGeom prst="rect">
            <a:avLst/>
          </a:prstGeom>
        </p:spPr>
      </p:pic>
      <p:pic>
        <p:nvPicPr>
          <p:cNvPr id="21" name="SK-11-img-20" descr="preencoded.png"/>
          <p:cNvPicPr>
            <a:picLocks noChangeAspect="1"/>
          </p:cNvPicPr>
          <p:nvPr/>
        </p:nvPicPr>
        <p:blipFill>
          <a:blip r:embed="rId20"/>
          <a:stretch>
            <a:fillRect/>
          </a:stretch>
        </p:blipFill>
        <p:spPr>
          <a:xfrm>
            <a:off x="8242399" y="3474690"/>
            <a:ext cx="3454450" cy="752475"/>
          </a:xfrm>
          <a:prstGeom prst="rect">
            <a:avLst/>
          </a:prstGeom>
        </p:spPr>
      </p:pic>
      <p:pic>
        <p:nvPicPr>
          <p:cNvPr id="22" name="SK-11-img-21" descr="preencoded.png"/>
          <p:cNvPicPr>
            <a:picLocks noChangeAspect="1"/>
          </p:cNvPicPr>
          <p:nvPr/>
        </p:nvPicPr>
        <p:blipFill>
          <a:blip r:embed="rId21"/>
          <a:stretch>
            <a:fillRect/>
          </a:stretch>
        </p:blipFill>
        <p:spPr>
          <a:xfrm>
            <a:off x="381000" y="5943600"/>
            <a:ext cx="11430000" cy="628650"/>
          </a:xfrm>
          <a:prstGeom prst="rect">
            <a:avLst/>
          </a:prstGeom>
        </p:spPr>
      </p:pic>
      <p:pic>
        <p:nvPicPr>
          <p:cNvPr id="23" name="SK-11-img-22" descr="preencoded.png"/>
          <p:cNvPicPr>
            <a:picLocks noChangeAspect="1"/>
          </p:cNvPicPr>
          <p:nvPr/>
        </p:nvPicPr>
        <p:blipFill>
          <a:blip r:embed="rId22"/>
          <a:stretch>
            <a:fillRect/>
          </a:stretch>
        </p:blipFill>
        <p:spPr>
          <a:xfrm>
            <a:off x="571500" y="6115050"/>
            <a:ext cx="285750" cy="285750"/>
          </a:xfrm>
          <a:prstGeom prst="rect">
            <a:avLst/>
          </a:prstGeom>
        </p:spPr>
      </p:pic>
      <p:sp>
        <p:nvSpPr>
          <p:cNvPr id="24" name="SK-11-text-23"/>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Rotavirus Vaccine: Strict Timing Requirements</a:t>
            </a:r>
            <a:endParaRPr lang="en-US" sz="2550" dirty="0"/>
          </a:p>
        </p:txBody>
      </p:sp>
      <p:sp>
        <p:nvSpPr>
          <p:cNvPr id="25" name="SK-11-text-24"/>
          <p:cNvSpPr/>
          <p:nvPr/>
        </p:nvSpPr>
        <p:spPr>
          <a:xfrm>
            <a:off x="609600" y="712440"/>
            <a:ext cx="67246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6" name="SK-11-text-25"/>
          <p:cNvSpPr/>
          <p:nvPr/>
        </p:nvSpPr>
        <p:spPr>
          <a:xfrm>
            <a:off x="781050" y="1331565"/>
            <a:ext cx="3171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Vaccine Profile</a:t>
            </a:r>
            <a:endParaRPr lang="en-US" sz="1350" dirty="0"/>
          </a:p>
        </p:txBody>
      </p:sp>
      <p:sp>
        <p:nvSpPr>
          <p:cNvPr id="27" name="SK-11-text-26"/>
          <p:cNvSpPr/>
          <p:nvPr/>
        </p:nvSpPr>
        <p:spPr>
          <a:xfrm>
            <a:off x="495300" y="1779240"/>
            <a:ext cx="80467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Type:</a:t>
            </a:r>
            <a:r>
              <a:rPr lang="en-US" sz="1200" dirty="0">
                <a:solidFill>
                  <a:srgbClr val="4B5563"/>
                </a:solidFill>
                <a:latin typeface="Open Sans" pitchFamily="34" charset="0"/>
                <a:ea typeface="Open Sans" pitchFamily="34" charset="-122"/>
                <a:cs typeface="Open Sans" pitchFamily="34" charset="-120"/>
              </a:rPr>
              <a:t> Oral live attenuated vaccine (Rotarix)</a:t>
            </a:r>
            <a:endParaRPr lang="en-US" sz="1200" dirty="0"/>
          </a:p>
        </p:txBody>
      </p:sp>
      <p:sp>
        <p:nvSpPr>
          <p:cNvPr id="28" name="SK-11-text-27"/>
          <p:cNvSpPr/>
          <p:nvPr/>
        </p:nvSpPr>
        <p:spPr>
          <a:xfrm>
            <a:off x="495300" y="2087761"/>
            <a:ext cx="80467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Regimen:</a:t>
            </a:r>
            <a:r>
              <a:rPr lang="en-US" sz="1200" dirty="0">
                <a:solidFill>
                  <a:srgbClr val="4B5563"/>
                </a:solidFill>
                <a:latin typeface="Open Sans" pitchFamily="34" charset="0"/>
                <a:ea typeface="Open Sans" pitchFamily="34" charset="-122"/>
                <a:cs typeface="Open Sans" pitchFamily="34" charset="-120"/>
              </a:rPr>
              <a:t> Two-dose series administered orally</a:t>
            </a:r>
            <a:endParaRPr lang="en-US" sz="1200" dirty="0"/>
          </a:p>
        </p:txBody>
      </p:sp>
      <p:sp>
        <p:nvSpPr>
          <p:cNvPr id="29" name="SK-11-text-28"/>
          <p:cNvSpPr/>
          <p:nvPr/>
        </p:nvSpPr>
        <p:spPr>
          <a:xfrm>
            <a:off x="495300" y="2396282"/>
            <a:ext cx="3185160" cy="209550"/>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Routine Schedule:</a:t>
            </a:r>
            <a:endParaRPr lang="en-US" sz="1200" dirty="0"/>
          </a:p>
        </p:txBody>
      </p:sp>
      <p:sp>
        <p:nvSpPr>
          <p:cNvPr id="30" name="SK-11-text-29"/>
          <p:cNvSpPr/>
          <p:nvPr/>
        </p:nvSpPr>
        <p:spPr>
          <a:xfrm>
            <a:off x="590550" y="2685752"/>
            <a:ext cx="1128862" cy="262830"/>
          </a:xfrm>
          <a:prstGeom prst="rect">
            <a:avLst/>
          </a:prstGeom>
          <a:noFill/>
          <a:ln/>
        </p:spPr>
        <p:txBody>
          <a:bodyPr vert="horz" wrap="square" lIns="0" tIns="0" rIns="0" bIns="0" rtlCol="0" anchor="ctr"/>
          <a:lstStyle/>
          <a:p>
            <a:pPr marL="0" indent="0" algn="l">
              <a:lnSpc>
                <a:spcPts val="1470"/>
              </a:lnSpc>
              <a:buNone/>
            </a:pPr>
            <a:r>
              <a:rPr lang="en-US" sz="1050" b="1" dirty="0">
                <a:solidFill>
                  <a:srgbClr val="FFFFFF"/>
                </a:solidFill>
                <a:latin typeface="Open Sans" pitchFamily="34" charset="0"/>
                <a:ea typeface="Open Sans" pitchFamily="34" charset="-122"/>
                <a:cs typeface="Open Sans" pitchFamily="34" charset="-120"/>
              </a:rPr>
              <a:t>2 Months</a:t>
            </a:r>
            <a:endParaRPr lang="en-US" sz="1050" dirty="0"/>
          </a:p>
        </p:txBody>
      </p:sp>
      <p:sp>
        <p:nvSpPr>
          <p:cNvPr id="31" name="SK-11-text-30"/>
          <p:cNvSpPr/>
          <p:nvPr/>
        </p:nvSpPr>
        <p:spPr>
          <a:xfrm>
            <a:off x="1476375" y="2685752"/>
            <a:ext cx="1128862" cy="262830"/>
          </a:xfrm>
          <a:prstGeom prst="rect">
            <a:avLst/>
          </a:prstGeom>
          <a:noFill/>
          <a:ln/>
        </p:spPr>
        <p:txBody>
          <a:bodyPr vert="horz" wrap="square" lIns="0" tIns="0" rIns="0" bIns="0" rtlCol="0" anchor="ctr"/>
          <a:lstStyle/>
          <a:p>
            <a:pPr marL="0" indent="0" algn="l">
              <a:lnSpc>
                <a:spcPts val="1470"/>
              </a:lnSpc>
              <a:buNone/>
            </a:pPr>
            <a:r>
              <a:rPr lang="en-US" sz="1050" b="1" dirty="0">
                <a:solidFill>
                  <a:srgbClr val="FFFFFF"/>
                </a:solidFill>
                <a:latin typeface="Open Sans" pitchFamily="34" charset="0"/>
                <a:ea typeface="Open Sans" pitchFamily="34" charset="-122"/>
                <a:cs typeface="Open Sans" pitchFamily="34" charset="-120"/>
              </a:rPr>
              <a:t>3 Months</a:t>
            </a:r>
            <a:endParaRPr lang="en-US" sz="1050" dirty="0"/>
          </a:p>
        </p:txBody>
      </p:sp>
      <p:sp>
        <p:nvSpPr>
          <p:cNvPr id="32" name="SK-11-text-31"/>
          <p:cNvSpPr/>
          <p:nvPr/>
        </p:nvSpPr>
        <p:spPr>
          <a:xfrm>
            <a:off x="495300" y="3043833"/>
            <a:ext cx="345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Impact:</a:t>
            </a:r>
            <a:r>
              <a:rPr lang="en-US" sz="1200" dirty="0">
                <a:solidFill>
                  <a:srgbClr val="4B5563"/>
                </a:solidFill>
                <a:latin typeface="Open Sans" pitchFamily="34" charset="0"/>
                <a:ea typeface="Open Sans" pitchFamily="34" charset="-122"/>
                <a:cs typeface="Open Sans" pitchFamily="34" charset="-120"/>
              </a:rPr>
              <a:t> Most common cause of severe gastroenteritis in infants worldwide.</a:t>
            </a:r>
            <a:endParaRPr lang="en-US" sz="1200" dirty="0"/>
          </a:p>
        </p:txBody>
      </p:sp>
      <p:sp>
        <p:nvSpPr>
          <p:cNvPr id="33" name="SK-11-text-32"/>
          <p:cNvSpPr/>
          <p:nvPr/>
        </p:nvSpPr>
        <p:spPr>
          <a:xfrm>
            <a:off x="4406950" y="2289721"/>
            <a:ext cx="337825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 CRITICAL AGE WINDOWS</a:t>
            </a:r>
            <a:endParaRPr lang="en-US" sz="1350" dirty="0"/>
          </a:p>
        </p:txBody>
      </p:sp>
      <p:sp>
        <p:nvSpPr>
          <p:cNvPr id="34" name="SK-11-text-33"/>
          <p:cNvSpPr/>
          <p:nvPr/>
        </p:nvSpPr>
        <p:spPr>
          <a:xfrm>
            <a:off x="4573637" y="2846933"/>
            <a:ext cx="561975" cy="457200"/>
          </a:xfrm>
          <a:prstGeom prst="rect">
            <a:avLst/>
          </a:prstGeom>
          <a:noFill/>
          <a:ln/>
        </p:spPr>
        <p:txBody>
          <a:bodyPr vert="horz" wrap="square" lIns="0" tIns="0" rIns="0" bIns="0" rtlCol="0" anchor="ctr"/>
          <a:lstStyle/>
          <a:p>
            <a:pPr marL="0" indent="0">
              <a:lnSpc>
                <a:spcPts val="2475"/>
              </a:lnSpc>
              <a:buNone/>
            </a:pPr>
            <a:r>
              <a:rPr lang="en-US" sz="1650" dirty="0">
                <a:solidFill>
                  <a:srgbClr val="FFFFFF"/>
                </a:solidFill>
                <a:latin typeface="Open Sans" pitchFamily="34" charset="0"/>
                <a:ea typeface="Open Sans" pitchFamily="34" charset="-122"/>
                <a:cs typeface="Open Sans" pitchFamily="34" charset="-120"/>
              </a:rPr>
              <a:t>1</a:t>
            </a:r>
            <a:endParaRPr lang="en-US" sz="1650" dirty="0"/>
          </a:p>
        </p:txBody>
      </p:sp>
      <p:sp>
        <p:nvSpPr>
          <p:cNvPr id="35" name="SK-11-text-34"/>
          <p:cNvSpPr/>
          <p:nvPr/>
        </p:nvSpPr>
        <p:spPr>
          <a:xfrm>
            <a:off x="5007025" y="2804071"/>
            <a:ext cx="26365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FIRST DOSE LIMIT</a:t>
            </a:r>
            <a:endParaRPr lang="en-US" sz="1050" dirty="0"/>
          </a:p>
        </p:txBody>
      </p:sp>
      <p:sp>
        <p:nvSpPr>
          <p:cNvPr id="36" name="SK-11-text-35"/>
          <p:cNvSpPr/>
          <p:nvPr/>
        </p:nvSpPr>
        <p:spPr>
          <a:xfrm>
            <a:off x="5007025" y="3004096"/>
            <a:ext cx="66979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37021"/>
                </a:solidFill>
                <a:latin typeface="Open Sans" pitchFamily="34" charset="0"/>
                <a:ea typeface="Open Sans" pitchFamily="34" charset="-122"/>
                <a:cs typeface="Open Sans" pitchFamily="34" charset="-120"/>
              </a:rPr>
              <a:t>Before 15 weeks 0 days</a:t>
            </a:r>
            <a:endParaRPr lang="en-US" sz="1800" dirty="0"/>
          </a:p>
        </p:txBody>
      </p:sp>
      <p:sp>
        <p:nvSpPr>
          <p:cNvPr id="37" name="SK-11-text-36"/>
          <p:cNvSpPr/>
          <p:nvPr/>
        </p:nvSpPr>
        <p:spPr>
          <a:xfrm>
            <a:off x="4573637" y="3723233"/>
            <a:ext cx="561975" cy="457200"/>
          </a:xfrm>
          <a:prstGeom prst="rect">
            <a:avLst/>
          </a:prstGeom>
          <a:noFill/>
          <a:ln/>
        </p:spPr>
        <p:txBody>
          <a:bodyPr vert="horz" wrap="square" lIns="0" tIns="0" rIns="0" bIns="0" rtlCol="0" anchor="ctr"/>
          <a:lstStyle/>
          <a:p>
            <a:pPr marL="0" indent="0">
              <a:lnSpc>
                <a:spcPts val="2475"/>
              </a:lnSpc>
              <a:buNone/>
            </a:pPr>
            <a:r>
              <a:rPr lang="en-US" sz="1650" dirty="0">
                <a:solidFill>
                  <a:srgbClr val="FFFFFF"/>
                </a:solidFill>
                <a:latin typeface="Open Sans" pitchFamily="34" charset="0"/>
                <a:ea typeface="Open Sans" pitchFamily="34" charset="-122"/>
                <a:cs typeface="Open Sans" pitchFamily="34" charset="-120"/>
              </a:rPr>
              <a:t>2</a:t>
            </a:r>
            <a:endParaRPr lang="en-US" sz="1650" dirty="0"/>
          </a:p>
        </p:txBody>
      </p:sp>
      <p:sp>
        <p:nvSpPr>
          <p:cNvPr id="38" name="SK-11-text-37"/>
          <p:cNvSpPr/>
          <p:nvPr/>
        </p:nvSpPr>
        <p:spPr>
          <a:xfrm>
            <a:off x="5007025" y="3680371"/>
            <a:ext cx="27965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SECOND DOSE LIMIT</a:t>
            </a:r>
            <a:endParaRPr lang="en-US" sz="1050" dirty="0"/>
          </a:p>
        </p:txBody>
      </p:sp>
      <p:sp>
        <p:nvSpPr>
          <p:cNvPr id="39" name="SK-11-text-38"/>
          <p:cNvSpPr/>
          <p:nvPr/>
        </p:nvSpPr>
        <p:spPr>
          <a:xfrm>
            <a:off x="5007025" y="3880396"/>
            <a:ext cx="66979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37021"/>
                </a:solidFill>
                <a:latin typeface="Open Sans" pitchFamily="34" charset="0"/>
                <a:ea typeface="Open Sans" pitchFamily="34" charset="-122"/>
                <a:cs typeface="Open Sans" pitchFamily="34" charset="-120"/>
              </a:rPr>
              <a:t>Before 24 weeks 0 days</a:t>
            </a:r>
            <a:endParaRPr lang="en-US" sz="1800" dirty="0"/>
          </a:p>
        </p:txBody>
      </p:sp>
      <p:sp>
        <p:nvSpPr>
          <p:cNvPr id="40" name="SK-11-text-39"/>
          <p:cNvSpPr/>
          <p:nvPr/>
        </p:nvSpPr>
        <p:spPr>
          <a:xfrm>
            <a:off x="4368850" y="4480471"/>
            <a:ext cx="3454450" cy="200025"/>
          </a:xfrm>
          <a:prstGeom prst="rect">
            <a:avLst/>
          </a:prstGeom>
          <a:noFill/>
          <a:ln/>
        </p:spPr>
        <p:txBody>
          <a:bodyPr vert="horz" wrap="square" lIns="0" tIns="0" rIns="0" bIns="0" rtlCol="0" anchor="ctr"/>
          <a:lstStyle/>
          <a:p>
            <a:pPr marL="0" indent="0" algn="ctr">
              <a:lnSpc>
                <a:spcPts val="1575"/>
              </a:lnSpc>
              <a:buNone/>
            </a:pPr>
            <a:r>
              <a:rPr lang="en-US" sz="1050" i="1" dirty="0">
                <a:solidFill>
                  <a:srgbClr val="4B5563"/>
                </a:solidFill>
                <a:latin typeface="Open Sans" pitchFamily="34" charset="0"/>
                <a:ea typeface="Open Sans" pitchFamily="34" charset="-122"/>
                <a:cs typeface="Open Sans" pitchFamily="34" charset="-120"/>
              </a:rPr>
              <a:t>Do NOT administer outside these strict windows.</a:t>
            </a:r>
            <a:endParaRPr lang="en-US" sz="1050" dirty="0"/>
          </a:p>
        </p:txBody>
      </p:sp>
      <p:sp>
        <p:nvSpPr>
          <p:cNvPr id="41" name="SK-11-text-40"/>
          <p:cNvSpPr/>
          <p:nvPr/>
        </p:nvSpPr>
        <p:spPr>
          <a:xfrm>
            <a:off x="8528149" y="1331565"/>
            <a:ext cx="3663851"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Clinical Rationale</a:t>
            </a:r>
            <a:endParaRPr lang="en-US" sz="1350" dirty="0"/>
          </a:p>
        </p:txBody>
      </p:sp>
      <p:sp>
        <p:nvSpPr>
          <p:cNvPr id="42" name="SK-11-text-41"/>
          <p:cNvSpPr/>
          <p:nvPr/>
        </p:nvSpPr>
        <p:spPr>
          <a:xfrm>
            <a:off x="8356699" y="1779240"/>
            <a:ext cx="3225850" cy="952500"/>
          </a:xfrm>
          <a:prstGeom prst="rect">
            <a:avLst/>
          </a:prstGeom>
          <a:noFill/>
          <a:ln/>
        </p:spPr>
        <p:txBody>
          <a:bodyPr vert="horz" wrap="square" lIns="0" tIns="0" rIns="0" bIns="0" rtlCol="0" anchor="ctr"/>
          <a:lstStyle/>
          <a:p>
            <a:pPr marL="0" indent="0">
              <a:lnSpc>
                <a:spcPts val="1575"/>
              </a:lnSpc>
              <a:buNone/>
            </a:pPr>
            <a:r>
              <a:rPr lang="en-US" sz="1050" b="1" dirty="0">
                <a:solidFill>
                  <a:srgbClr val="000000"/>
                </a:solidFill>
                <a:latin typeface="Open Sans" pitchFamily="34" charset="0"/>
                <a:ea typeface="Open Sans" pitchFamily="34" charset="-122"/>
                <a:cs typeface="Open Sans" pitchFamily="34" charset="-120"/>
              </a:rPr>
              <a:t>Intussusception Risk:</a:t>
            </a:r>
            <a:r>
              <a:rPr lang="en-US" sz="1050" dirty="0">
                <a:solidFill>
                  <a:srgbClr val="000000"/>
                </a:solidFill>
                <a:latin typeface="Open Sans" pitchFamily="34" charset="0"/>
                <a:ea typeface="Open Sans" pitchFamily="34" charset="-122"/>
                <a:cs typeface="Open Sans" pitchFamily="34" charset="-120"/>
              </a:rPr>
              <a:t> Natural incidence of intussusception increases with age; strict windows minimize potential vaccine-associated risk.</a:t>
            </a:r>
            <a:endParaRPr lang="en-US" sz="1050" dirty="0"/>
          </a:p>
        </p:txBody>
      </p:sp>
      <p:sp>
        <p:nvSpPr>
          <p:cNvPr id="43" name="SK-11-text-42"/>
          <p:cNvSpPr/>
          <p:nvPr/>
        </p:nvSpPr>
        <p:spPr>
          <a:xfrm>
            <a:off x="8356699" y="2826990"/>
            <a:ext cx="3225850" cy="552450"/>
          </a:xfrm>
          <a:prstGeom prst="rect">
            <a:avLst/>
          </a:prstGeom>
          <a:noFill/>
          <a:ln/>
        </p:spPr>
        <p:txBody>
          <a:bodyPr vert="horz" wrap="square" lIns="0" tIns="0" rIns="0" bIns="0" rtlCol="0" anchor="ctr"/>
          <a:lstStyle/>
          <a:p>
            <a:pPr marL="0" indent="0">
              <a:lnSpc>
                <a:spcPts val="1575"/>
              </a:lnSpc>
              <a:buNone/>
            </a:pPr>
            <a:r>
              <a:rPr lang="en-US" sz="1050" b="1" dirty="0">
                <a:solidFill>
                  <a:srgbClr val="000000"/>
                </a:solidFill>
                <a:latin typeface="Open Sans" pitchFamily="34" charset="0"/>
                <a:ea typeface="Open Sans" pitchFamily="34" charset="-122"/>
                <a:cs typeface="Open Sans" pitchFamily="34" charset="-120"/>
              </a:rPr>
              <a:t>Immune System:</a:t>
            </a:r>
            <a:r>
              <a:rPr lang="en-US" sz="1050" dirty="0">
                <a:solidFill>
                  <a:srgbClr val="000000"/>
                </a:solidFill>
                <a:latin typeface="Open Sans" pitchFamily="34" charset="0"/>
                <a:ea typeface="Open Sans" pitchFamily="34" charset="-122"/>
                <a:cs typeface="Open Sans" pitchFamily="34" charset="-120"/>
              </a:rPr>
              <a:t> Early protection is vital as rotavirus severity is highest in very young infants.</a:t>
            </a:r>
            <a:endParaRPr lang="en-US" sz="1050" dirty="0"/>
          </a:p>
        </p:txBody>
      </p:sp>
      <p:sp>
        <p:nvSpPr>
          <p:cNvPr id="44" name="SK-11-text-43"/>
          <p:cNvSpPr/>
          <p:nvPr/>
        </p:nvSpPr>
        <p:spPr>
          <a:xfrm>
            <a:off x="8356699" y="3474690"/>
            <a:ext cx="3225850" cy="752475"/>
          </a:xfrm>
          <a:prstGeom prst="rect">
            <a:avLst/>
          </a:prstGeom>
          <a:noFill/>
          <a:ln/>
        </p:spPr>
        <p:txBody>
          <a:bodyPr vert="horz" wrap="square" lIns="0" tIns="0" rIns="0" bIns="0" rtlCol="0" anchor="ctr"/>
          <a:lstStyle/>
          <a:p>
            <a:pPr marL="0" indent="0">
              <a:lnSpc>
                <a:spcPts val="1575"/>
              </a:lnSpc>
              <a:buNone/>
            </a:pPr>
            <a:r>
              <a:rPr lang="en-US" sz="1050" b="1" dirty="0">
                <a:solidFill>
                  <a:srgbClr val="000000"/>
                </a:solidFill>
                <a:latin typeface="Open Sans" pitchFamily="34" charset="0"/>
                <a:ea typeface="Open Sans" pitchFamily="34" charset="-122"/>
                <a:cs typeface="Open Sans" pitchFamily="34" charset="-120"/>
              </a:rPr>
              <a:t>Transmission:</a:t>
            </a:r>
            <a:r>
              <a:rPr lang="en-US" sz="1050" dirty="0">
                <a:solidFill>
                  <a:srgbClr val="000000"/>
                </a:solidFill>
                <a:latin typeface="Open Sans" pitchFamily="34" charset="0"/>
                <a:ea typeface="Open Sans" pitchFamily="34" charset="-122"/>
                <a:cs typeface="Open Sans" pitchFamily="34" charset="-120"/>
              </a:rPr>
              <a:t> Vaccine reduces community transmission and hospital admissions by over 70%.</a:t>
            </a:r>
            <a:endParaRPr lang="en-US" sz="1050" dirty="0"/>
          </a:p>
        </p:txBody>
      </p:sp>
      <p:sp>
        <p:nvSpPr>
          <p:cNvPr id="45" name="SK-11-text-44"/>
          <p:cNvSpPr/>
          <p:nvPr/>
        </p:nvSpPr>
        <p:spPr>
          <a:xfrm>
            <a:off x="1009650" y="6057900"/>
            <a:ext cx="1061085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DC2626"/>
                </a:solidFill>
                <a:latin typeface="Open Sans" pitchFamily="34" charset="0"/>
                <a:ea typeface="Open Sans" pitchFamily="34" charset="-122"/>
                <a:cs typeface="Open Sans" pitchFamily="34" charset="-120"/>
              </a:rPr>
              <a:t>Special Precaution:</a:t>
            </a:r>
            <a:r>
              <a:rPr lang="en-US" sz="1125" dirty="0">
                <a:solidFill>
                  <a:srgbClr val="1F2937"/>
                </a:solidFill>
                <a:latin typeface="Open Sans" pitchFamily="34" charset="0"/>
                <a:ea typeface="Open Sans" pitchFamily="34" charset="-122"/>
                <a:cs typeface="Open Sans" pitchFamily="34" charset="-120"/>
              </a:rPr>
              <a:t> Not recommended post-28 days for </a:t>
            </a:r>
            <a:r>
              <a:rPr lang="en-US" sz="1125" b="1" dirty="0">
                <a:solidFill>
                  <a:srgbClr val="DC2626"/>
                </a:solidFill>
                <a:latin typeface="Open Sans" pitchFamily="34" charset="0"/>
                <a:ea typeface="Open Sans" pitchFamily="34" charset="-122"/>
                <a:cs typeface="Open Sans" pitchFamily="34" charset="-120"/>
              </a:rPr>
              <a:t>hospital contacts</a:t>
            </a:r>
            <a:r>
              <a:rPr lang="en-US" sz="1125" dirty="0">
                <a:solidFill>
                  <a:srgbClr val="1F2937"/>
                </a:solidFill>
                <a:latin typeface="Open Sans" pitchFamily="34" charset="0"/>
                <a:ea typeface="Open Sans" pitchFamily="34" charset="-122"/>
                <a:cs typeface="Open Sans" pitchFamily="34" charset="-120"/>
              </a:rPr>
              <a:t> due to nappy contamination and transmission risk. Ensure parents are advised on strict hand hygiene after nappy changes for 2 weeks post-vaccination.</a:t>
            </a:r>
            <a:endParaRPr lang="en-US" sz="11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5"/>
          <a:stretch>
            <a:fillRect/>
          </a:stretch>
        </p:blipFill>
        <p:spPr>
          <a:xfrm>
            <a:off x="381000" y="285750"/>
            <a:ext cx="11430000" cy="741015"/>
          </a:xfrm>
          <a:prstGeom prst="rect">
            <a:avLst/>
          </a:prstGeom>
        </p:spPr>
      </p:pic>
      <p:pic>
        <p:nvPicPr>
          <p:cNvPr id="5" name="SK-12-img-4" descr="preencoded.png"/>
          <p:cNvPicPr>
            <a:picLocks noChangeAspect="1"/>
          </p:cNvPicPr>
          <p:nvPr/>
        </p:nvPicPr>
        <p:blipFill>
          <a:blip r:embed="rId6"/>
          <a:stretch>
            <a:fillRect/>
          </a:stretch>
        </p:blipFill>
        <p:spPr>
          <a:xfrm>
            <a:off x="381000" y="285750"/>
            <a:ext cx="76200" cy="381000"/>
          </a:xfrm>
          <a:prstGeom prst="rect">
            <a:avLst/>
          </a:prstGeom>
        </p:spPr>
      </p:pic>
      <p:pic>
        <p:nvPicPr>
          <p:cNvPr id="6" name="SK-12-img-5" descr="preencoded.png"/>
          <p:cNvPicPr>
            <a:picLocks noChangeAspect="1"/>
          </p:cNvPicPr>
          <p:nvPr/>
        </p:nvPicPr>
        <p:blipFill>
          <a:blip r:embed="rId7"/>
          <a:stretch>
            <a:fillRect/>
          </a:stretch>
        </p:blipFill>
        <p:spPr>
          <a:xfrm>
            <a:off x="381000" y="1217265"/>
            <a:ext cx="3657600" cy="5354985"/>
          </a:xfrm>
          <a:prstGeom prst="rect">
            <a:avLst/>
          </a:prstGeom>
        </p:spPr>
      </p:pic>
      <p:pic>
        <p:nvPicPr>
          <p:cNvPr id="7" name="SK-12-img-6" descr="preencoded.png"/>
          <p:cNvPicPr>
            <a:picLocks noChangeAspect="1"/>
          </p:cNvPicPr>
          <p:nvPr/>
        </p:nvPicPr>
        <p:blipFill>
          <a:blip r:embed="rId8"/>
          <a:stretch>
            <a:fillRect/>
          </a:stretch>
        </p:blipFill>
        <p:spPr>
          <a:xfrm>
            <a:off x="495300" y="1331565"/>
            <a:ext cx="3429000" cy="390525"/>
          </a:xfrm>
          <a:prstGeom prst="rect">
            <a:avLst/>
          </a:prstGeom>
        </p:spPr>
      </p:pic>
      <p:pic>
        <p:nvPicPr>
          <p:cNvPr id="8" name="SK-12-img-7" descr="preencoded.png"/>
          <p:cNvPicPr>
            <a:picLocks noChangeAspect="1"/>
          </p:cNvPicPr>
          <p:nvPr/>
        </p:nvPicPr>
        <p:blipFill>
          <a:blip r:embed="rId9"/>
          <a:stretch>
            <a:fillRect/>
          </a:stretch>
        </p:blipFill>
        <p:spPr>
          <a:xfrm>
            <a:off x="495300" y="1393478"/>
            <a:ext cx="304800" cy="190500"/>
          </a:xfrm>
          <a:prstGeom prst="rect">
            <a:avLst/>
          </a:prstGeom>
        </p:spPr>
      </p:pic>
      <p:pic>
        <p:nvPicPr>
          <p:cNvPr id="9" name="SK-12-img-8" descr="preencoded.png"/>
          <p:cNvPicPr>
            <a:picLocks noChangeAspect="1"/>
          </p:cNvPicPr>
          <p:nvPr/>
        </p:nvPicPr>
        <p:blipFill>
          <a:blip r:embed="rId10"/>
          <a:stretch>
            <a:fillRect/>
          </a:stretch>
        </p:blipFill>
        <p:spPr>
          <a:xfrm>
            <a:off x="495300" y="3899297"/>
            <a:ext cx="1209675" cy="261937"/>
          </a:xfrm>
          <a:prstGeom prst="rect">
            <a:avLst/>
          </a:prstGeom>
        </p:spPr>
      </p:pic>
      <p:pic>
        <p:nvPicPr>
          <p:cNvPr id="10" name="SK-12-img-9" descr="preencoded.png"/>
          <p:cNvPicPr>
            <a:picLocks noChangeAspect="1"/>
          </p:cNvPicPr>
          <p:nvPr/>
        </p:nvPicPr>
        <p:blipFill>
          <a:blip r:embed="rId11"/>
          <a:stretch>
            <a:fillRect/>
          </a:stretch>
        </p:blipFill>
        <p:spPr>
          <a:xfrm>
            <a:off x="1781175" y="3899297"/>
            <a:ext cx="1285875" cy="261937"/>
          </a:xfrm>
          <a:prstGeom prst="rect">
            <a:avLst/>
          </a:prstGeom>
        </p:spPr>
      </p:pic>
      <p:pic>
        <p:nvPicPr>
          <p:cNvPr id="11" name="SK-12-img-10" descr="preencoded.png"/>
          <p:cNvPicPr>
            <a:picLocks noChangeAspect="1"/>
          </p:cNvPicPr>
          <p:nvPr/>
        </p:nvPicPr>
        <p:blipFill>
          <a:blip r:embed="rId7"/>
          <a:stretch>
            <a:fillRect/>
          </a:stretch>
        </p:blipFill>
        <p:spPr>
          <a:xfrm>
            <a:off x="4267200" y="1217265"/>
            <a:ext cx="3657600" cy="5354985"/>
          </a:xfrm>
          <a:prstGeom prst="rect">
            <a:avLst/>
          </a:prstGeom>
        </p:spPr>
      </p:pic>
      <p:pic>
        <p:nvPicPr>
          <p:cNvPr id="12" name="SK-12-img-11" descr="preencoded.png"/>
          <p:cNvPicPr>
            <a:picLocks noChangeAspect="1"/>
          </p:cNvPicPr>
          <p:nvPr/>
        </p:nvPicPr>
        <p:blipFill>
          <a:blip r:embed="rId8"/>
          <a:stretch>
            <a:fillRect/>
          </a:stretch>
        </p:blipFill>
        <p:spPr>
          <a:xfrm>
            <a:off x="4381500" y="1331565"/>
            <a:ext cx="3429000" cy="390525"/>
          </a:xfrm>
          <a:prstGeom prst="rect">
            <a:avLst/>
          </a:prstGeom>
        </p:spPr>
      </p:pic>
      <p:pic>
        <p:nvPicPr>
          <p:cNvPr id="13" name="SK-12-img-12" descr="preencoded.png"/>
          <p:cNvPicPr>
            <a:picLocks noChangeAspect="1"/>
          </p:cNvPicPr>
          <p:nvPr/>
        </p:nvPicPr>
        <p:blipFill>
          <a:blip r:embed="rId12"/>
          <a:stretch>
            <a:fillRect/>
          </a:stretch>
        </p:blipFill>
        <p:spPr>
          <a:xfrm>
            <a:off x="4381500" y="1393478"/>
            <a:ext cx="304800" cy="190500"/>
          </a:xfrm>
          <a:prstGeom prst="rect">
            <a:avLst/>
          </a:prstGeom>
        </p:spPr>
      </p:pic>
      <p:pic>
        <p:nvPicPr>
          <p:cNvPr id="14" name="SK-12-img-13" descr="preencoded.png"/>
          <p:cNvPicPr>
            <a:picLocks noChangeAspect="1"/>
          </p:cNvPicPr>
          <p:nvPr/>
        </p:nvPicPr>
        <p:blipFill>
          <a:blip r:embed="rId13"/>
          <a:stretch>
            <a:fillRect/>
          </a:stretch>
        </p:blipFill>
        <p:spPr>
          <a:xfrm>
            <a:off x="4381500" y="3009751"/>
            <a:ext cx="3429000" cy="842963"/>
          </a:xfrm>
          <a:prstGeom prst="rect">
            <a:avLst/>
          </a:prstGeom>
        </p:spPr>
      </p:pic>
      <p:pic>
        <p:nvPicPr>
          <p:cNvPr id="15" name="SK-12-img-14" descr="preencoded.png"/>
          <p:cNvPicPr>
            <a:picLocks noChangeAspect="1"/>
          </p:cNvPicPr>
          <p:nvPr/>
        </p:nvPicPr>
        <p:blipFill>
          <a:blip r:embed="rId7"/>
          <a:stretch>
            <a:fillRect/>
          </a:stretch>
        </p:blipFill>
        <p:spPr>
          <a:xfrm>
            <a:off x="8153400" y="1217265"/>
            <a:ext cx="3657600" cy="5354985"/>
          </a:xfrm>
          <a:prstGeom prst="rect">
            <a:avLst/>
          </a:prstGeom>
        </p:spPr>
      </p:pic>
      <p:pic>
        <p:nvPicPr>
          <p:cNvPr id="16" name="SK-12-img-15" descr="preencoded.png"/>
          <p:cNvPicPr>
            <a:picLocks noChangeAspect="1"/>
          </p:cNvPicPr>
          <p:nvPr/>
        </p:nvPicPr>
        <p:blipFill>
          <a:blip r:embed="rId8"/>
          <a:stretch>
            <a:fillRect/>
          </a:stretch>
        </p:blipFill>
        <p:spPr>
          <a:xfrm>
            <a:off x="8267700" y="1331565"/>
            <a:ext cx="3429000" cy="390525"/>
          </a:xfrm>
          <a:prstGeom prst="rect">
            <a:avLst/>
          </a:prstGeom>
        </p:spPr>
      </p:pic>
      <p:pic>
        <p:nvPicPr>
          <p:cNvPr id="17" name="SK-12-img-16" descr="preencoded.png"/>
          <p:cNvPicPr>
            <a:picLocks noChangeAspect="1"/>
          </p:cNvPicPr>
          <p:nvPr/>
        </p:nvPicPr>
        <p:blipFill>
          <a:blip r:embed="rId14"/>
          <a:stretch>
            <a:fillRect/>
          </a:stretch>
        </p:blipFill>
        <p:spPr>
          <a:xfrm>
            <a:off x="8267700" y="1393478"/>
            <a:ext cx="304800" cy="190500"/>
          </a:xfrm>
          <a:prstGeom prst="rect">
            <a:avLst/>
          </a:prstGeom>
        </p:spPr>
      </p:pic>
      <p:pic>
        <p:nvPicPr>
          <p:cNvPr id="18" name="SK-12-img-17" descr="preencoded.png"/>
          <p:cNvPicPr>
            <a:picLocks noChangeAspect="1"/>
          </p:cNvPicPr>
          <p:nvPr/>
        </p:nvPicPr>
        <p:blipFill>
          <a:blip r:embed="rId15"/>
          <a:stretch>
            <a:fillRect/>
          </a:stretch>
        </p:blipFill>
        <p:spPr>
          <a:xfrm>
            <a:off x="8267700" y="3558332"/>
            <a:ext cx="3429000" cy="642938"/>
          </a:xfrm>
          <a:prstGeom prst="rect">
            <a:avLst/>
          </a:prstGeom>
        </p:spPr>
      </p:pic>
      <p:sp>
        <p:nvSpPr>
          <p:cNvPr id="19" name="SK-12-text-18"/>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HPV Vaccination &amp; Special Groups</a:t>
            </a:r>
            <a:endParaRPr lang="en-US" sz="2550" dirty="0"/>
          </a:p>
        </p:txBody>
      </p:sp>
      <p:sp>
        <p:nvSpPr>
          <p:cNvPr id="20" name="SK-12-text-19"/>
          <p:cNvSpPr/>
          <p:nvPr/>
        </p:nvSpPr>
        <p:spPr>
          <a:xfrm>
            <a:off x="609600" y="712440"/>
            <a:ext cx="62636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1" name="SK-12-text-20"/>
          <p:cNvSpPr/>
          <p:nvPr/>
        </p:nvSpPr>
        <p:spPr>
          <a:xfrm>
            <a:off x="914400" y="1331565"/>
            <a:ext cx="42957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HPV (Gardasil 9)</a:t>
            </a:r>
            <a:endParaRPr lang="en-US" sz="1650" dirty="0"/>
          </a:p>
        </p:txBody>
      </p:sp>
      <p:sp>
        <p:nvSpPr>
          <p:cNvPr id="22" name="SK-12-text-21"/>
          <p:cNvSpPr/>
          <p:nvPr/>
        </p:nvSpPr>
        <p:spPr>
          <a:xfrm>
            <a:off x="723900" y="1836390"/>
            <a:ext cx="32004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Target:</a:t>
            </a:r>
            <a:r>
              <a:rPr lang="en-US" sz="1275" dirty="0">
                <a:solidFill>
                  <a:srgbClr val="4B5563"/>
                </a:solidFill>
                <a:latin typeface="Open Sans" pitchFamily="34" charset="0"/>
                <a:ea typeface="Open Sans" pitchFamily="34" charset="-122"/>
                <a:cs typeface="Open Sans" pitchFamily="34" charset="-120"/>
              </a:rPr>
              <a:t> Offered to all children aged 11-13 years (school-based).</a:t>
            </a:r>
            <a:endParaRPr lang="en-US" sz="1275" dirty="0"/>
          </a:p>
        </p:txBody>
      </p:sp>
      <p:sp>
        <p:nvSpPr>
          <p:cNvPr id="23" name="SK-12-text-22"/>
          <p:cNvSpPr/>
          <p:nvPr/>
        </p:nvSpPr>
        <p:spPr>
          <a:xfrm>
            <a:off x="723900" y="2384971"/>
            <a:ext cx="797966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2-Dose Schedule:</a:t>
            </a:r>
            <a:r>
              <a:rPr lang="en-US" sz="1275" dirty="0">
                <a:solidFill>
                  <a:srgbClr val="4B5563"/>
                </a:solidFill>
                <a:latin typeface="Open Sans" pitchFamily="34" charset="0"/>
                <a:ea typeface="Open Sans" pitchFamily="34" charset="-122"/>
                <a:cs typeface="Open Sans" pitchFamily="34" charset="-120"/>
              </a:rPr>
              <a:t> If started before age 15.</a:t>
            </a:r>
            <a:endParaRPr lang="en-US" sz="1275" dirty="0"/>
          </a:p>
        </p:txBody>
      </p:sp>
      <p:sp>
        <p:nvSpPr>
          <p:cNvPr id="24" name="SK-12-text-23"/>
          <p:cNvSpPr/>
          <p:nvPr/>
        </p:nvSpPr>
        <p:spPr>
          <a:xfrm>
            <a:off x="723900" y="2706886"/>
            <a:ext cx="32004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3-Dose Schedule:</a:t>
            </a:r>
            <a:r>
              <a:rPr lang="en-US" sz="1275" dirty="0">
                <a:solidFill>
                  <a:srgbClr val="4B5563"/>
                </a:solidFill>
                <a:latin typeface="Open Sans" pitchFamily="34" charset="0"/>
                <a:ea typeface="Open Sans" pitchFamily="34" charset="-122"/>
                <a:cs typeface="Open Sans" pitchFamily="34" charset="-120"/>
              </a:rPr>
              <a:t> If started at age 15 or older.</a:t>
            </a:r>
            <a:endParaRPr lang="en-US" sz="1275" dirty="0"/>
          </a:p>
        </p:txBody>
      </p:sp>
      <p:sp>
        <p:nvSpPr>
          <p:cNvPr id="25" name="SK-12-text-24"/>
          <p:cNvSpPr/>
          <p:nvPr/>
        </p:nvSpPr>
        <p:spPr>
          <a:xfrm>
            <a:off x="723900" y="3255466"/>
            <a:ext cx="32004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Protection:</a:t>
            </a:r>
            <a:r>
              <a:rPr lang="en-US" sz="1275" dirty="0">
                <a:solidFill>
                  <a:srgbClr val="4B5563"/>
                </a:solidFill>
                <a:latin typeface="Open Sans" pitchFamily="34" charset="0"/>
                <a:ea typeface="Open Sans" pitchFamily="34" charset="-122"/>
                <a:cs typeface="Open Sans" pitchFamily="34" charset="-120"/>
              </a:rPr>
              <a:t> Cervical, anal, and oropharyngeal cancers; genital warts.</a:t>
            </a:r>
            <a:endParaRPr lang="en-US" sz="1275" dirty="0"/>
          </a:p>
        </p:txBody>
      </p:sp>
      <p:sp>
        <p:nvSpPr>
          <p:cNvPr id="26" name="SK-12-text-25"/>
          <p:cNvSpPr/>
          <p:nvPr/>
        </p:nvSpPr>
        <p:spPr>
          <a:xfrm>
            <a:off x="590550" y="3899297"/>
            <a:ext cx="2246160"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latin typeface="Open Sans" pitchFamily="34" charset="0"/>
                <a:ea typeface="Open Sans" pitchFamily="34" charset="-122"/>
                <a:cs typeface="Open Sans" pitchFamily="34" charset="-120"/>
              </a:rPr>
              <a:t>MSM up to age 45</a:t>
            </a:r>
            <a:endParaRPr lang="en-US" sz="975" dirty="0"/>
          </a:p>
        </p:txBody>
      </p:sp>
      <p:sp>
        <p:nvSpPr>
          <p:cNvPr id="27" name="SK-12-text-26"/>
          <p:cNvSpPr/>
          <p:nvPr/>
        </p:nvSpPr>
        <p:spPr>
          <a:xfrm>
            <a:off x="1876425" y="3899297"/>
            <a:ext cx="2523349"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latin typeface="Open Sans" pitchFamily="34" charset="0"/>
                <a:ea typeface="Open Sans" pitchFamily="34" charset="-122"/>
                <a:cs typeface="Open Sans" pitchFamily="34" charset="-120"/>
              </a:rPr>
              <a:t>Target: 80% Uptake</a:t>
            </a:r>
            <a:endParaRPr lang="en-US" sz="975" dirty="0"/>
          </a:p>
        </p:txBody>
      </p:sp>
      <p:sp>
        <p:nvSpPr>
          <p:cNvPr id="28" name="SK-12-text-27"/>
          <p:cNvSpPr/>
          <p:nvPr/>
        </p:nvSpPr>
        <p:spPr>
          <a:xfrm>
            <a:off x="4800600" y="1331565"/>
            <a:ext cx="38766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Preterm Infants</a:t>
            </a:r>
            <a:endParaRPr lang="en-US" sz="1650" dirty="0"/>
          </a:p>
        </p:txBody>
      </p:sp>
      <p:sp>
        <p:nvSpPr>
          <p:cNvPr id="29" name="SK-12-text-28"/>
          <p:cNvSpPr/>
          <p:nvPr/>
        </p:nvSpPr>
        <p:spPr>
          <a:xfrm>
            <a:off x="4610100" y="1836390"/>
            <a:ext cx="32004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Timing:</a:t>
            </a:r>
            <a:r>
              <a:rPr lang="en-US" sz="1275" dirty="0">
                <a:solidFill>
                  <a:srgbClr val="4B5563"/>
                </a:solidFill>
                <a:latin typeface="Open Sans" pitchFamily="34" charset="0"/>
                <a:ea typeface="Open Sans" pitchFamily="34" charset="-122"/>
                <a:cs typeface="Open Sans" pitchFamily="34" charset="-120"/>
              </a:rPr>
              <a:t> Vaccinate on actual </a:t>
            </a:r>
            <a:r>
              <a:rPr lang="en-US" sz="1275" b="1" dirty="0">
                <a:solidFill>
                  <a:srgbClr val="4B5563"/>
                </a:solidFill>
                <a:latin typeface="Open Sans" pitchFamily="34" charset="0"/>
                <a:ea typeface="Open Sans" pitchFamily="34" charset="-122"/>
                <a:cs typeface="Open Sans" pitchFamily="34" charset="-120"/>
              </a:rPr>
              <a:t>chronological age</a:t>
            </a:r>
            <a:r>
              <a:rPr lang="en-US" sz="1275" dirty="0">
                <a:solidFill>
                  <a:srgbClr val="4B5563"/>
                </a:solidFill>
                <a:latin typeface="Open Sans" pitchFamily="34" charset="0"/>
                <a:ea typeface="Open Sans" pitchFamily="34" charset="-122"/>
                <a:cs typeface="Open Sans" pitchFamily="34" charset="-120"/>
              </a:rPr>
              <a:t>, NOT corrected age.</a:t>
            </a:r>
            <a:endParaRPr lang="en-US" sz="1275" dirty="0"/>
          </a:p>
        </p:txBody>
      </p:sp>
      <p:sp>
        <p:nvSpPr>
          <p:cNvPr id="30" name="SK-12-text-29"/>
          <p:cNvSpPr/>
          <p:nvPr/>
        </p:nvSpPr>
        <p:spPr>
          <a:xfrm>
            <a:off x="4610100" y="2384971"/>
            <a:ext cx="32004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Immune systems are sufficiently developed to handle the routine schedule.</a:t>
            </a:r>
            <a:endParaRPr lang="en-US" sz="1275" dirty="0"/>
          </a:p>
        </p:txBody>
      </p:sp>
      <p:sp>
        <p:nvSpPr>
          <p:cNvPr id="31" name="SK-12-text-30"/>
          <p:cNvSpPr/>
          <p:nvPr/>
        </p:nvSpPr>
        <p:spPr>
          <a:xfrm>
            <a:off x="4476750" y="3105001"/>
            <a:ext cx="44196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F2937"/>
                </a:solidFill>
                <a:latin typeface="Open Sans" pitchFamily="34" charset="0"/>
                <a:ea typeface="Open Sans" pitchFamily="34" charset="-122"/>
                <a:cs typeface="Open Sans" pitchFamily="34" charset="-120"/>
              </a:rPr>
              <a:t>Very Preterm (&lt;28 weeks)</a:t>
            </a:r>
            <a:endParaRPr lang="en-US" sz="1125" dirty="0"/>
          </a:p>
        </p:txBody>
      </p:sp>
      <p:sp>
        <p:nvSpPr>
          <p:cNvPr id="32" name="SK-12-text-31"/>
          <p:cNvSpPr/>
          <p:nvPr/>
        </p:nvSpPr>
        <p:spPr>
          <a:xfrm>
            <a:off x="4476750" y="3357414"/>
            <a:ext cx="32385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First vaccinations should ideally be given in-hospital to monitor for apnoea.</a:t>
            </a:r>
            <a:endParaRPr lang="en-US" sz="1050" dirty="0"/>
          </a:p>
        </p:txBody>
      </p:sp>
      <p:sp>
        <p:nvSpPr>
          <p:cNvPr id="33" name="SK-12-text-32"/>
          <p:cNvSpPr/>
          <p:nvPr/>
        </p:nvSpPr>
        <p:spPr>
          <a:xfrm>
            <a:off x="8686800" y="1331565"/>
            <a:ext cx="35052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Asplenia / Hyposplenia</a:t>
            </a:r>
            <a:endParaRPr lang="en-US" sz="1650" dirty="0"/>
          </a:p>
        </p:txBody>
      </p:sp>
      <p:sp>
        <p:nvSpPr>
          <p:cNvPr id="34" name="SK-12-text-33"/>
          <p:cNvSpPr/>
          <p:nvPr/>
        </p:nvSpPr>
        <p:spPr>
          <a:xfrm>
            <a:off x="8496300" y="1836390"/>
            <a:ext cx="32004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PPV23:</a:t>
            </a:r>
            <a:r>
              <a:rPr lang="en-US" sz="1275" dirty="0">
                <a:solidFill>
                  <a:srgbClr val="4B5563"/>
                </a:solidFill>
                <a:latin typeface="Open Sans" pitchFamily="34" charset="0"/>
                <a:ea typeface="Open Sans" pitchFamily="34" charset="-122"/>
                <a:cs typeface="Open Sans" pitchFamily="34" charset="-120"/>
              </a:rPr>
              <a:t> Pneumococcal polysaccharide vaccine in addition to PCV13.</a:t>
            </a:r>
            <a:endParaRPr lang="en-US" sz="1275" dirty="0"/>
          </a:p>
        </p:txBody>
      </p:sp>
      <p:sp>
        <p:nvSpPr>
          <p:cNvPr id="35" name="SK-12-text-34"/>
          <p:cNvSpPr/>
          <p:nvPr/>
        </p:nvSpPr>
        <p:spPr>
          <a:xfrm>
            <a:off x="8496300" y="2384971"/>
            <a:ext cx="32004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Boosters:</a:t>
            </a:r>
            <a:r>
              <a:rPr lang="en-US" sz="1275" dirty="0">
                <a:solidFill>
                  <a:srgbClr val="4B5563"/>
                </a:solidFill>
                <a:latin typeface="Open Sans" pitchFamily="34" charset="0"/>
                <a:ea typeface="Open Sans" pitchFamily="34" charset="-122"/>
                <a:cs typeface="Open Sans" pitchFamily="34" charset="-120"/>
              </a:rPr>
              <a:t> Hib/MenC and MenACWY required.</a:t>
            </a:r>
            <a:endParaRPr lang="en-US" sz="1275" dirty="0"/>
          </a:p>
        </p:txBody>
      </p:sp>
      <p:sp>
        <p:nvSpPr>
          <p:cNvPr id="36" name="SK-12-text-35"/>
          <p:cNvSpPr/>
          <p:nvPr/>
        </p:nvSpPr>
        <p:spPr>
          <a:xfrm>
            <a:off x="8496300" y="2933551"/>
            <a:ext cx="32004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Annual Flu:</a:t>
            </a:r>
            <a:r>
              <a:rPr lang="en-US" sz="1275" dirty="0">
                <a:solidFill>
                  <a:srgbClr val="4B5563"/>
                </a:solidFill>
                <a:latin typeface="Open Sans" pitchFamily="34" charset="0"/>
                <a:ea typeface="Open Sans" pitchFamily="34" charset="-122"/>
                <a:cs typeface="Open Sans" pitchFamily="34" charset="-120"/>
              </a:rPr>
              <a:t> Mandatory due to increased risk of secondary infection.</a:t>
            </a:r>
            <a:endParaRPr lang="en-US" sz="1275" dirty="0"/>
          </a:p>
        </p:txBody>
      </p:sp>
      <p:sp>
        <p:nvSpPr>
          <p:cNvPr id="37" name="SK-12-text-36"/>
          <p:cNvSpPr/>
          <p:nvPr/>
        </p:nvSpPr>
        <p:spPr>
          <a:xfrm>
            <a:off x="8362950" y="3653582"/>
            <a:ext cx="33337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F2937"/>
                </a:solidFill>
                <a:latin typeface="Open Sans" pitchFamily="34" charset="0"/>
                <a:ea typeface="Open Sans" pitchFamily="34" charset="-122"/>
                <a:cs typeface="Open Sans" pitchFamily="34" charset="-120"/>
              </a:rPr>
              <a:t>Medical Prophylaxis</a:t>
            </a:r>
            <a:endParaRPr lang="en-US" sz="1125" dirty="0"/>
          </a:p>
        </p:txBody>
      </p:sp>
      <p:sp>
        <p:nvSpPr>
          <p:cNvPr id="38" name="SK-12-text-37"/>
          <p:cNvSpPr/>
          <p:nvPr/>
        </p:nvSpPr>
        <p:spPr>
          <a:xfrm>
            <a:off x="8362950" y="3905994"/>
            <a:ext cx="382905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Lifelong penicillin prophylaxis is standard care.</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381000" y="180975"/>
            <a:ext cx="11430000" cy="741015"/>
          </a:xfrm>
          <a:prstGeom prst="rect">
            <a:avLst/>
          </a:prstGeom>
        </p:spPr>
      </p:pic>
      <p:pic>
        <p:nvPicPr>
          <p:cNvPr id="5" name="SK-13-img-4" descr="preencoded.png"/>
          <p:cNvPicPr>
            <a:picLocks noChangeAspect="1"/>
          </p:cNvPicPr>
          <p:nvPr/>
        </p:nvPicPr>
        <p:blipFill>
          <a:blip r:embed="rId6"/>
          <a:stretch>
            <a:fillRect/>
          </a:stretch>
        </p:blipFill>
        <p:spPr>
          <a:xfrm>
            <a:off x="381000" y="180975"/>
            <a:ext cx="76200" cy="381000"/>
          </a:xfrm>
          <a:prstGeom prst="rect">
            <a:avLst/>
          </a:prstGeom>
        </p:spPr>
      </p:pic>
      <p:pic>
        <p:nvPicPr>
          <p:cNvPr id="6" name="SK-13-img-5" descr="preencoded.png"/>
          <p:cNvPicPr>
            <a:picLocks noChangeAspect="1"/>
          </p:cNvPicPr>
          <p:nvPr/>
        </p:nvPicPr>
        <p:blipFill>
          <a:blip r:embed="rId7"/>
          <a:stretch>
            <a:fillRect/>
          </a:stretch>
        </p:blipFill>
        <p:spPr>
          <a:xfrm>
            <a:off x="381000" y="1045815"/>
            <a:ext cx="3048000" cy="5564535"/>
          </a:xfrm>
          <a:prstGeom prst="rect">
            <a:avLst/>
          </a:prstGeom>
        </p:spPr>
      </p:pic>
      <p:pic>
        <p:nvPicPr>
          <p:cNvPr id="7" name="SK-13-img-6" descr="preencoded.png"/>
          <p:cNvPicPr>
            <a:picLocks noChangeAspect="1"/>
          </p:cNvPicPr>
          <p:nvPr/>
        </p:nvPicPr>
        <p:blipFill>
          <a:blip r:embed="rId8"/>
          <a:stretch>
            <a:fillRect/>
          </a:stretch>
        </p:blipFill>
        <p:spPr>
          <a:xfrm>
            <a:off x="3810000" y="1427708"/>
            <a:ext cx="8001000" cy="533400"/>
          </a:xfrm>
          <a:prstGeom prst="rect">
            <a:avLst/>
          </a:prstGeom>
        </p:spPr>
      </p:pic>
      <p:pic>
        <p:nvPicPr>
          <p:cNvPr id="8" name="SK-13-img-7" descr="preencoded.png"/>
          <p:cNvPicPr>
            <a:picLocks noChangeAspect="1"/>
          </p:cNvPicPr>
          <p:nvPr/>
        </p:nvPicPr>
        <p:blipFill>
          <a:blip r:embed="rId9"/>
          <a:stretch>
            <a:fillRect/>
          </a:stretch>
        </p:blipFill>
        <p:spPr>
          <a:xfrm>
            <a:off x="4000500" y="1503908"/>
            <a:ext cx="381000" cy="381000"/>
          </a:xfrm>
          <a:prstGeom prst="rect">
            <a:avLst/>
          </a:prstGeom>
        </p:spPr>
      </p:pic>
      <p:pic>
        <p:nvPicPr>
          <p:cNvPr id="9" name="SK-13-img-8" descr="preencoded.png"/>
          <p:cNvPicPr>
            <a:picLocks noChangeAspect="1"/>
          </p:cNvPicPr>
          <p:nvPr/>
        </p:nvPicPr>
        <p:blipFill>
          <a:blip r:embed="rId10"/>
          <a:stretch>
            <a:fillRect/>
          </a:stretch>
        </p:blipFill>
        <p:spPr>
          <a:xfrm>
            <a:off x="4083844" y="1606748"/>
            <a:ext cx="214313" cy="175320"/>
          </a:xfrm>
          <a:prstGeom prst="rect">
            <a:avLst/>
          </a:prstGeom>
        </p:spPr>
      </p:pic>
      <p:pic>
        <p:nvPicPr>
          <p:cNvPr id="10" name="SK-13-img-9" descr="preencoded.png"/>
          <p:cNvPicPr>
            <a:picLocks noChangeAspect="1"/>
          </p:cNvPicPr>
          <p:nvPr/>
        </p:nvPicPr>
        <p:blipFill>
          <a:blip r:embed="rId8"/>
          <a:stretch>
            <a:fillRect/>
          </a:stretch>
        </p:blipFill>
        <p:spPr>
          <a:xfrm>
            <a:off x="3810000" y="2037308"/>
            <a:ext cx="8001000" cy="533400"/>
          </a:xfrm>
          <a:prstGeom prst="rect">
            <a:avLst/>
          </a:prstGeom>
        </p:spPr>
      </p:pic>
      <p:pic>
        <p:nvPicPr>
          <p:cNvPr id="11" name="SK-13-img-10" descr="preencoded.png"/>
          <p:cNvPicPr>
            <a:picLocks noChangeAspect="1"/>
          </p:cNvPicPr>
          <p:nvPr/>
        </p:nvPicPr>
        <p:blipFill>
          <a:blip r:embed="rId9"/>
          <a:stretch>
            <a:fillRect/>
          </a:stretch>
        </p:blipFill>
        <p:spPr>
          <a:xfrm>
            <a:off x="4000500" y="2113508"/>
            <a:ext cx="381000" cy="381000"/>
          </a:xfrm>
          <a:prstGeom prst="rect">
            <a:avLst/>
          </a:prstGeom>
        </p:spPr>
      </p:pic>
      <p:pic>
        <p:nvPicPr>
          <p:cNvPr id="12" name="SK-13-img-11" descr="preencoded.png"/>
          <p:cNvPicPr>
            <a:picLocks noChangeAspect="1"/>
          </p:cNvPicPr>
          <p:nvPr/>
        </p:nvPicPr>
        <p:blipFill>
          <a:blip r:embed="rId11"/>
          <a:stretch>
            <a:fillRect/>
          </a:stretch>
        </p:blipFill>
        <p:spPr>
          <a:xfrm>
            <a:off x="4083844" y="2216348"/>
            <a:ext cx="214313" cy="175320"/>
          </a:xfrm>
          <a:prstGeom prst="rect">
            <a:avLst/>
          </a:prstGeom>
        </p:spPr>
      </p:pic>
      <p:pic>
        <p:nvPicPr>
          <p:cNvPr id="13" name="SK-13-img-12" descr="preencoded.png"/>
          <p:cNvPicPr>
            <a:picLocks noChangeAspect="1"/>
          </p:cNvPicPr>
          <p:nvPr/>
        </p:nvPicPr>
        <p:blipFill>
          <a:blip r:embed="rId8"/>
          <a:stretch>
            <a:fillRect/>
          </a:stretch>
        </p:blipFill>
        <p:spPr>
          <a:xfrm>
            <a:off x="3810000" y="2646908"/>
            <a:ext cx="8001000" cy="533400"/>
          </a:xfrm>
          <a:prstGeom prst="rect">
            <a:avLst/>
          </a:prstGeom>
        </p:spPr>
      </p:pic>
      <p:pic>
        <p:nvPicPr>
          <p:cNvPr id="14" name="SK-13-img-13" descr="preencoded.png"/>
          <p:cNvPicPr>
            <a:picLocks noChangeAspect="1"/>
          </p:cNvPicPr>
          <p:nvPr/>
        </p:nvPicPr>
        <p:blipFill>
          <a:blip r:embed="rId9"/>
          <a:stretch>
            <a:fillRect/>
          </a:stretch>
        </p:blipFill>
        <p:spPr>
          <a:xfrm>
            <a:off x="4000500" y="2723108"/>
            <a:ext cx="381000" cy="381000"/>
          </a:xfrm>
          <a:prstGeom prst="rect">
            <a:avLst/>
          </a:prstGeom>
        </p:spPr>
      </p:pic>
      <p:pic>
        <p:nvPicPr>
          <p:cNvPr id="15" name="SK-13-img-14" descr="preencoded.png"/>
          <p:cNvPicPr>
            <a:picLocks noChangeAspect="1"/>
          </p:cNvPicPr>
          <p:nvPr/>
        </p:nvPicPr>
        <p:blipFill>
          <a:blip r:embed="rId12"/>
          <a:stretch>
            <a:fillRect/>
          </a:stretch>
        </p:blipFill>
        <p:spPr>
          <a:xfrm>
            <a:off x="4083844" y="2825948"/>
            <a:ext cx="214313" cy="175320"/>
          </a:xfrm>
          <a:prstGeom prst="rect">
            <a:avLst/>
          </a:prstGeom>
        </p:spPr>
      </p:pic>
      <p:pic>
        <p:nvPicPr>
          <p:cNvPr id="16" name="SK-13-img-15" descr="preencoded.png"/>
          <p:cNvPicPr>
            <a:picLocks noChangeAspect="1"/>
          </p:cNvPicPr>
          <p:nvPr/>
        </p:nvPicPr>
        <p:blipFill>
          <a:blip r:embed="rId8"/>
          <a:stretch>
            <a:fillRect/>
          </a:stretch>
        </p:blipFill>
        <p:spPr>
          <a:xfrm>
            <a:off x="3810000" y="3256508"/>
            <a:ext cx="8001000" cy="533400"/>
          </a:xfrm>
          <a:prstGeom prst="rect">
            <a:avLst/>
          </a:prstGeom>
        </p:spPr>
      </p:pic>
      <p:pic>
        <p:nvPicPr>
          <p:cNvPr id="17" name="SK-13-img-16" descr="preencoded.png"/>
          <p:cNvPicPr>
            <a:picLocks noChangeAspect="1"/>
          </p:cNvPicPr>
          <p:nvPr/>
        </p:nvPicPr>
        <p:blipFill>
          <a:blip r:embed="rId13"/>
          <a:stretch>
            <a:fillRect/>
          </a:stretch>
        </p:blipFill>
        <p:spPr>
          <a:xfrm>
            <a:off x="4000500" y="3332708"/>
            <a:ext cx="381000" cy="381000"/>
          </a:xfrm>
          <a:prstGeom prst="rect">
            <a:avLst/>
          </a:prstGeom>
        </p:spPr>
      </p:pic>
      <p:pic>
        <p:nvPicPr>
          <p:cNvPr id="18" name="SK-13-img-17" descr="preencoded.png"/>
          <p:cNvPicPr>
            <a:picLocks noChangeAspect="1"/>
          </p:cNvPicPr>
          <p:nvPr/>
        </p:nvPicPr>
        <p:blipFill>
          <a:blip r:embed="rId14"/>
          <a:stretch>
            <a:fillRect/>
          </a:stretch>
        </p:blipFill>
        <p:spPr>
          <a:xfrm>
            <a:off x="4083844" y="3435548"/>
            <a:ext cx="214313" cy="175320"/>
          </a:xfrm>
          <a:prstGeom prst="rect">
            <a:avLst/>
          </a:prstGeom>
        </p:spPr>
      </p:pic>
      <p:pic>
        <p:nvPicPr>
          <p:cNvPr id="19" name="SK-13-img-18" descr="preencoded.png"/>
          <p:cNvPicPr>
            <a:picLocks noChangeAspect="1"/>
          </p:cNvPicPr>
          <p:nvPr/>
        </p:nvPicPr>
        <p:blipFill>
          <a:blip r:embed="rId8"/>
          <a:stretch>
            <a:fillRect/>
          </a:stretch>
        </p:blipFill>
        <p:spPr>
          <a:xfrm>
            <a:off x="3810000" y="3866108"/>
            <a:ext cx="8001000" cy="533400"/>
          </a:xfrm>
          <a:prstGeom prst="rect">
            <a:avLst/>
          </a:prstGeom>
        </p:spPr>
      </p:pic>
      <p:pic>
        <p:nvPicPr>
          <p:cNvPr id="20" name="SK-13-img-19" descr="preencoded.png"/>
          <p:cNvPicPr>
            <a:picLocks noChangeAspect="1"/>
          </p:cNvPicPr>
          <p:nvPr/>
        </p:nvPicPr>
        <p:blipFill>
          <a:blip r:embed="rId9"/>
          <a:stretch>
            <a:fillRect/>
          </a:stretch>
        </p:blipFill>
        <p:spPr>
          <a:xfrm>
            <a:off x="4000500" y="3942308"/>
            <a:ext cx="381000" cy="381000"/>
          </a:xfrm>
          <a:prstGeom prst="rect">
            <a:avLst/>
          </a:prstGeom>
        </p:spPr>
      </p:pic>
      <p:pic>
        <p:nvPicPr>
          <p:cNvPr id="21" name="SK-13-img-20" descr="preencoded.png"/>
          <p:cNvPicPr>
            <a:picLocks noChangeAspect="1"/>
          </p:cNvPicPr>
          <p:nvPr/>
        </p:nvPicPr>
        <p:blipFill>
          <a:blip r:embed="rId15"/>
          <a:stretch>
            <a:fillRect/>
          </a:stretch>
        </p:blipFill>
        <p:spPr>
          <a:xfrm>
            <a:off x="4083844" y="4045148"/>
            <a:ext cx="214313" cy="175320"/>
          </a:xfrm>
          <a:prstGeom prst="rect">
            <a:avLst/>
          </a:prstGeom>
        </p:spPr>
      </p:pic>
      <p:pic>
        <p:nvPicPr>
          <p:cNvPr id="22" name="SK-13-img-21" descr="preencoded.png"/>
          <p:cNvPicPr>
            <a:picLocks noChangeAspect="1"/>
          </p:cNvPicPr>
          <p:nvPr/>
        </p:nvPicPr>
        <p:blipFill>
          <a:blip r:embed="rId8"/>
          <a:stretch>
            <a:fillRect/>
          </a:stretch>
        </p:blipFill>
        <p:spPr>
          <a:xfrm>
            <a:off x="3810000" y="4475708"/>
            <a:ext cx="8001000" cy="533400"/>
          </a:xfrm>
          <a:prstGeom prst="rect">
            <a:avLst/>
          </a:prstGeom>
        </p:spPr>
      </p:pic>
      <p:pic>
        <p:nvPicPr>
          <p:cNvPr id="23" name="SK-13-img-22" descr="preencoded.png"/>
          <p:cNvPicPr>
            <a:picLocks noChangeAspect="1"/>
          </p:cNvPicPr>
          <p:nvPr/>
        </p:nvPicPr>
        <p:blipFill>
          <a:blip r:embed="rId16"/>
          <a:stretch>
            <a:fillRect/>
          </a:stretch>
        </p:blipFill>
        <p:spPr>
          <a:xfrm>
            <a:off x="4000500" y="4551908"/>
            <a:ext cx="381000" cy="381000"/>
          </a:xfrm>
          <a:prstGeom prst="rect">
            <a:avLst/>
          </a:prstGeom>
        </p:spPr>
      </p:pic>
      <p:pic>
        <p:nvPicPr>
          <p:cNvPr id="24" name="SK-13-img-23" descr="preencoded.png"/>
          <p:cNvPicPr>
            <a:picLocks noChangeAspect="1"/>
          </p:cNvPicPr>
          <p:nvPr/>
        </p:nvPicPr>
        <p:blipFill>
          <a:blip r:embed="rId17"/>
          <a:stretch>
            <a:fillRect/>
          </a:stretch>
        </p:blipFill>
        <p:spPr>
          <a:xfrm>
            <a:off x="4083844" y="4654748"/>
            <a:ext cx="214313" cy="175320"/>
          </a:xfrm>
          <a:prstGeom prst="rect">
            <a:avLst/>
          </a:prstGeom>
        </p:spPr>
      </p:pic>
      <p:pic>
        <p:nvPicPr>
          <p:cNvPr id="25" name="SK-13-img-24" descr="preencoded.png"/>
          <p:cNvPicPr>
            <a:picLocks noChangeAspect="1"/>
          </p:cNvPicPr>
          <p:nvPr/>
        </p:nvPicPr>
        <p:blipFill>
          <a:blip r:embed="rId8"/>
          <a:stretch>
            <a:fillRect/>
          </a:stretch>
        </p:blipFill>
        <p:spPr>
          <a:xfrm>
            <a:off x="3810000" y="5085308"/>
            <a:ext cx="8001000" cy="533400"/>
          </a:xfrm>
          <a:prstGeom prst="rect">
            <a:avLst/>
          </a:prstGeom>
        </p:spPr>
      </p:pic>
      <p:pic>
        <p:nvPicPr>
          <p:cNvPr id="26" name="SK-13-img-25" descr="preencoded.png"/>
          <p:cNvPicPr>
            <a:picLocks noChangeAspect="1"/>
          </p:cNvPicPr>
          <p:nvPr/>
        </p:nvPicPr>
        <p:blipFill>
          <a:blip r:embed="rId9"/>
          <a:stretch>
            <a:fillRect/>
          </a:stretch>
        </p:blipFill>
        <p:spPr>
          <a:xfrm>
            <a:off x="4000500" y="5161508"/>
            <a:ext cx="381000" cy="381000"/>
          </a:xfrm>
          <a:prstGeom prst="rect">
            <a:avLst/>
          </a:prstGeom>
        </p:spPr>
      </p:pic>
      <p:pic>
        <p:nvPicPr>
          <p:cNvPr id="27" name="SK-13-img-26" descr="preencoded.png"/>
          <p:cNvPicPr>
            <a:picLocks noChangeAspect="1"/>
          </p:cNvPicPr>
          <p:nvPr/>
        </p:nvPicPr>
        <p:blipFill>
          <a:blip r:embed="rId18"/>
          <a:stretch>
            <a:fillRect/>
          </a:stretch>
        </p:blipFill>
        <p:spPr>
          <a:xfrm>
            <a:off x="4083844" y="5264348"/>
            <a:ext cx="214313" cy="175320"/>
          </a:xfrm>
          <a:prstGeom prst="rect">
            <a:avLst/>
          </a:prstGeom>
        </p:spPr>
      </p:pic>
      <p:pic>
        <p:nvPicPr>
          <p:cNvPr id="28" name="SK-13-img-27" descr="preencoded.png"/>
          <p:cNvPicPr>
            <a:picLocks noChangeAspect="1"/>
          </p:cNvPicPr>
          <p:nvPr/>
        </p:nvPicPr>
        <p:blipFill>
          <a:blip r:embed="rId8"/>
          <a:stretch>
            <a:fillRect/>
          </a:stretch>
        </p:blipFill>
        <p:spPr>
          <a:xfrm>
            <a:off x="3810000" y="5694908"/>
            <a:ext cx="8001000" cy="533400"/>
          </a:xfrm>
          <a:prstGeom prst="rect">
            <a:avLst/>
          </a:prstGeom>
        </p:spPr>
      </p:pic>
      <p:pic>
        <p:nvPicPr>
          <p:cNvPr id="29" name="SK-13-img-28" descr="preencoded.png"/>
          <p:cNvPicPr>
            <a:picLocks noChangeAspect="1"/>
          </p:cNvPicPr>
          <p:nvPr/>
        </p:nvPicPr>
        <p:blipFill>
          <a:blip r:embed="rId19"/>
          <a:stretch>
            <a:fillRect/>
          </a:stretch>
        </p:blipFill>
        <p:spPr>
          <a:xfrm>
            <a:off x="4000500" y="5771108"/>
            <a:ext cx="381000" cy="381000"/>
          </a:xfrm>
          <a:prstGeom prst="rect">
            <a:avLst/>
          </a:prstGeom>
        </p:spPr>
      </p:pic>
      <p:pic>
        <p:nvPicPr>
          <p:cNvPr id="30" name="SK-13-img-29" descr="preencoded.png"/>
          <p:cNvPicPr>
            <a:picLocks noChangeAspect="1"/>
          </p:cNvPicPr>
          <p:nvPr/>
        </p:nvPicPr>
        <p:blipFill>
          <a:blip r:embed="rId20"/>
          <a:stretch>
            <a:fillRect/>
          </a:stretch>
        </p:blipFill>
        <p:spPr>
          <a:xfrm>
            <a:off x="4083844" y="5873948"/>
            <a:ext cx="214313" cy="175320"/>
          </a:xfrm>
          <a:prstGeom prst="rect">
            <a:avLst/>
          </a:prstGeom>
        </p:spPr>
      </p:pic>
      <p:sp>
        <p:nvSpPr>
          <p:cNvPr id="31" name="SK-13-text-30"/>
          <p:cNvSpPr/>
          <p:nvPr/>
        </p:nvSpPr>
        <p:spPr>
          <a:xfrm>
            <a:off x="609600" y="180975"/>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AKT Pearls: Essential Knowledge for Exams</a:t>
            </a:r>
            <a:endParaRPr lang="en-US" sz="2550" dirty="0"/>
          </a:p>
        </p:txBody>
      </p:sp>
      <p:sp>
        <p:nvSpPr>
          <p:cNvPr id="32" name="SK-13-text-31"/>
          <p:cNvSpPr/>
          <p:nvPr/>
        </p:nvSpPr>
        <p:spPr>
          <a:xfrm>
            <a:off x="609600" y="607665"/>
            <a:ext cx="6448425"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33" name="SK-13-text-32"/>
          <p:cNvSpPr/>
          <p:nvPr/>
        </p:nvSpPr>
        <p:spPr>
          <a:xfrm>
            <a:off x="566738" y="2536478"/>
            <a:ext cx="2676525" cy="1143000"/>
          </a:xfrm>
          <a:prstGeom prst="rect">
            <a:avLst/>
          </a:prstGeom>
          <a:noFill/>
          <a:ln/>
        </p:spPr>
        <p:txBody>
          <a:bodyPr vert="horz" wrap="square" lIns="0" tIns="0" rIns="0" bIns="0" rtlCol="0" anchor="ctr"/>
          <a:lstStyle/>
          <a:p>
            <a:pPr marL="0" indent="0" algn="ctr">
              <a:lnSpc>
                <a:spcPts val="9000"/>
              </a:lnSpc>
              <a:buNone/>
            </a:pPr>
            <a:r>
              <a:rPr lang="en-US" sz="9000" b="1" dirty="0">
                <a:solidFill>
                  <a:srgbClr val="F37021"/>
                </a:solidFill>
              </a:rPr>
              <a:t>AKT</a:t>
            </a:r>
            <a:endParaRPr lang="en-US" sz="9000" dirty="0"/>
          </a:p>
        </p:txBody>
      </p:sp>
      <p:sp>
        <p:nvSpPr>
          <p:cNvPr id="34" name="SK-13-text-33"/>
          <p:cNvSpPr/>
          <p:nvPr/>
        </p:nvSpPr>
        <p:spPr>
          <a:xfrm>
            <a:off x="1190625" y="3584228"/>
            <a:ext cx="1428750" cy="400050"/>
          </a:xfrm>
          <a:prstGeom prst="rect">
            <a:avLst/>
          </a:prstGeom>
          <a:noFill/>
          <a:ln/>
        </p:spPr>
        <p:txBody>
          <a:bodyPr vert="horz" wrap="square" lIns="0" tIns="0" rIns="0" bIns="0" rtlCol="0" anchor="ctr"/>
          <a:lstStyle/>
          <a:p>
            <a:pPr marL="0" indent="0" algn="ctr">
              <a:lnSpc>
                <a:spcPts val="3150"/>
              </a:lnSpc>
              <a:buNone/>
            </a:pPr>
            <a:r>
              <a:rPr lang="en-US" sz="2100" b="1" kern="0" spc="240" dirty="0">
                <a:solidFill>
                  <a:srgbClr val="4B5563"/>
                </a:solidFill>
              </a:rPr>
              <a:t>PEARLS</a:t>
            </a:r>
            <a:endParaRPr lang="en-US" sz="2100" dirty="0"/>
          </a:p>
        </p:txBody>
      </p:sp>
      <p:sp>
        <p:nvSpPr>
          <p:cNvPr id="35" name="SK-13-text-34"/>
          <p:cNvSpPr/>
          <p:nvPr/>
        </p:nvSpPr>
        <p:spPr>
          <a:xfrm>
            <a:off x="609600" y="4212878"/>
            <a:ext cx="2590800" cy="906661"/>
          </a:xfrm>
          <a:prstGeom prst="rect">
            <a:avLst/>
          </a:prstGeom>
          <a:noFill/>
          <a:ln/>
        </p:spPr>
        <p:txBody>
          <a:bodyPr vert="horz" wrap="square" lIns="0" tIns="0" rIns="0" bIns="0" rtlCol="0" anchor="ctr"/>
          <a:lstStyle/>
          <a:p>
            <a:pPr marL="0" indent="0" algn="ctr">
              <a:lnSpc>
                <a:spcPts val="1785"/>
              </a:lnSpc>
              <a:buNone/>
            </a:pPr>
            <a:r>
              <a:rPr lang="en-US" sz="1275" dirty="0">
                <a:solidFill>
                  <a:srgbClr val="4B5563"/>
                </a:solidFill>
                <a:latin typeface="Open Sans" pitchFamily="34" charset="0"/>
                <a:ea typeface="Open Sans" pitchFamily="34" charset="-122"/>
                <a:cs typeface="Open Sans" pitchFamily="34" charset="-120"/>
              </a:rPr>
              <a:t>High-yield clinical facts for the RCGP Applied Knowledge Test (AKT). Focus on schedule transitions and strict clinical rules.</a:t>
            </a:r>
            <a:endParaRPr lang="en-US" sz="1275" dirty="0"/>
          </a:p>
        </p:txBody>
      </p:sp>
      <p:sp>
        <p:nvSpPr>
          <p:cNvPr id="36" name="SK-13-text-35"/>
          <p:cNvSpPr/>
          <p:nvPr/>
        </p:nvSpPr>
        <p:spPr>
          <a:xfrm>
            <a:off x="4533900" y="1581001"/>
            <a:ext cx="3384232"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Rotavirus Limits:</a:t>
            </a:r>
            <a:endParaRPr lang="en-US" sz="1275" dirty="0"/>
          </a:p>
        </p:txBody>
      </p:sp>
      <p:sp>
        <p:nvSpPr>
          <p:cNvPr id="37" name="SK-13-text-36"/>
          <p:cNvSpPr/>
          <p:nvPr/>
        </p:nvSpPr>
        <p:spPr>
          <a:xfrm>
            <a:off x="5886450" y="1581001"/>
            <a:ext cx="6305550"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1st dose BEFORE 15 weeks; 2nd dose BEFORE 24 weeks.</a:t>
            </a:r>
            <a:endParaRPr lang="en-US" sz="1275" dirty="0"/>
          </a:p>
        </p:txBody>
      </p:sp>
      <p:sp>
        <p:nvSpPr>
          <p:cNvPr id="38" name="SK-13-textBg-37"/>
          <p:cNvSpPr/>
          <p:nvPr/>
        </p:nvSpPr>
        <p:spPr>
          <a:xfrm>
            <a:off x="10191750" y="1609576"/>
            <a:ext cx="1047750" cy="200025"/>
          </a:xfrm>
          <a:prstGeom prst="roundRect">
            <a:avLst>
              <a:gd name="adj" fmla="val 47619"/>
            </a:avLst>
          </a:prstGeom>
          <a:solidFill>
            <a:srgbClr val="FEE2E2"/>
          </a:solidFill>
          <a:ln w="12700">
            <a:solidFill>
              <a:srgbClr val="333333">
                <a:alpha val="0"/>
              </a:srgbClr>
            </a:solidFill>
            <a:prstDash val="solid"/>
          </a:ln>
        </p:spPr>
        <p:txBody>
          <a:bodyPr/>
          <a:lstStyle/>
          <a:p>
            <a:endParaRPr lang="en-GB"/>
          </a:p>
        </p:txBody>
      </p:sp>
      <p:sp>
        <p:nvSpPr>
          <p:cNvPr id="39" name="SK-13-text-38"/>
          <p:cNvSpPr/>
          <p:nvPr/>
        </p:nvSpPr>
        <p:spPr>
          <a:xfrm>
            <a:off x="10267950" y="1609576"/>
            <a:ext cx="1523723" cy="200025"/>
          </a:xfrm>
          <a:prstGeom prst="rect">
            <a:avLst/>
          </a:prstGeom>
          <a:noFill/>
          <a:ln/>
        </p:spPr>
        <p:txBody>
          <a:bodyPr vert="horz" wrap="square" lIns="0" tIns="0" rIns="0" bIns="0" rtlCol="0" anchor="ctr"/>
          <a:lstStyle/>
          <a:p>
            <a:pPr marL="0" indent="0">
              <a:lnSpc>
                <a:spcPts val="1260"/>
              </a:lnSpc>
              <a:buNone/>
            </a:pPr>
            <a:r>
              <a:rPr lang="en-US" sz="900" b="1" dirty="0">
                <a:solidFill>
                  <a:srgbClr val="991B1B"/>
                </a:solidFill>
                <a:latin typeface="Open Sans" pitchFamily="34" charset="0"/>
                <a:ea typeface="Open Sans" pitchFamily="34" charset="-122"/>
                <a:cs typeface="Open Sans" pitchFamily="34" charset="-120"/>
              </a:rPr>
              <a:t>STRICT WINDOW</a:t>
            </a:r>
            <a:endParaRPr lang="en-US" sz="900" dirty="0"/>
          </a:p>
        </p:txBody>
      </p:sp>
      <p:sp>
        <p:nvSpPr>
          <p:cNvPr id="40" name="SK-13-text-39"/>
          <p:cNvSpPr/>
          <p:nvPr/>
        </p:nvSpPr>
        <p:spPr>
          <a:xfrm>
            <a:off x="4533900" y="2190601"/>
            <a:ext cx="2412683"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MenB Update:</a:t>
            </a:r>
            <a:endParaRPr lang="en-US" sz="1275" dirty="0"/>
          </a:p>
        </p:txBody>
      </p:sp>
      <p:sp>
        <p:nvSpPr>
          <p:cNvPr id="41" name="SK-13-text-40"/>
          <p:cNvSpPr/>
          <p:nvPr/>
        </p:nvSpPr>
        <p:spPr>
          <a:xfrm>
            <a:off x="5715000" y="2190601"/>
            <a:ext cx="6477000"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New schedule (July 2025): 2m, 3m, 12m (moved from 4m).</a:t>
            </a:r>
            <a:endParaRPr lang="en-US" sz="1275" dirty="0"/>
          </a:p>
        </p:txBody>
      </p:sp>
      <p:sp>
        <p:nvSpPr>
          <p:cNvPr id="42" name="SK-13-textBg-41"/>
          <p:cNvSpPr/>
          <p:nvPr/>
        </p:nvSpPr>
        <p:spPr>
          <a:xfrm>
            <a:off x="10172700" y="2219176"/>
            <a:ext cx="685800" cy="200025"/>
          </a:xfrm>
          <a:prstGeom prst="roundRect">
            <a:avLst>
              <a:gd name="adj" fmla="val 47619"/>
            </a:avLst>
          </a:prstGeom>
          <a:solidFill>
            <a:srgbClr val="FEF3C7"/>
          </a:solidFill>
          <a:ln w="12700">
            <a:solidFill>
              <a:srgbClr val="333333">
                <a:alpha val="0"/>
              </a:srgbClr>
            </a:solidFill>
            <a:prstDash val="solid"/>
          </a:ln>
        </p:spPr>
        <p:txBody>
          <a:bodyPr/>
          <a:lstStyle/>
          <a:p>
            <a:endParaRPr lang="en-GB"/>
          </a:p>
        </p:txBody>
      </p:sp>
      <p:sp>
        <p:nvSpPr>
          <p:cNvPr id="43" name="SK-13-text-42"/>
          <p:cNvSpPr/>
          <p:nvPr/>
        </p:nvSpPr>
        <p:spPr>
          <a:xfrm>
            <a:off x="10248900" y="2219176"/>
            <a:ext cx="1244600" cy="200025"/>
          </a:xfrm>
          <a:prstGeom prst="rect">
            <a:avLst/>
          </a:prstGeom>
          <a:noFill/>
          <a:ln/>
        </p:spPr>
        <p:txBody>
          <a:bodyPr vert="horz" wrap="square" lIns="0" tIns="0" rIns="0" bIns="0" rtlCol="0" anchor="ctr"/>
          <a:lstStyle/>
          <a:p>
            <a:pPr marL="0" indent="0">
              <a:lnSpc>
                <a:spcPts val="1260"/>
              </a:lnSpc>
              <a:buNone/>
            </a:pPr>
            <a:r>
              <a:rPr lang="en-US" sz="900" b="1" dirty="0">
                <a:solidFill>
                  <a:srgbClr val="92400E"/>
                </a:solidFill>
                <a:latin typeface="Open Sans" pitchFamily="34" charset="0"/>
                <a:ea typeface="Open Sans" pitchFamily="34" charset="-122"/>
                <a:cs typeface="Open Sans" pitchFamily="34" charset="-120"/>
              </a:rPr>
              <a:t>JULY 2025</a:t>
            </a:r>
            <a:endParaRPr lang="en-US" sz="900" dirty="0"/>
          </a:p>
        </p:txBody>
      </p:sp>
      <p:sp>
        <p:nvSpPr>
          <p:cNvPr id="44" name="SK-13-text-43"/>
          <p:cNvSpPr/>
          <p:nvPr/>
        </p:nvSpPr>
        <p:spPr>
          <a:xfrm>
            <a:off x="4533900" y="2800201"/>
            <a:ext cx="2606993"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MMRV Vaccine:</a:t>
            </a:r>
            <a:endParaRPr lang="en-US" sz="1275" dirty="0"/>
          </a:p>
        </p:txBody>
      </p:sp>
      <p:sp>
        <p:nvSpPr>
          <p:cNvPr id="45" name="SK-13-text-44"/>
          <p:cNvSpPr/>
          <p:nvPr/>
        </p:nvSpPr>
        <p:spPr>
          <a:xfrm>
            <a:off x="5781675" y="2800201"/>
            <a:ext cx="6410325"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Varicella added to MMR from January 2026. Same schedule timing.</a:t>
            </a:r>
            <a:endParaRPr lang="en-US" sz="1275" dirty="0"/>
          </a:p>
        </p:txBody>
      </p:sp>
      <p:sp>
        <p:nvSpPr>
          <p:cNvPr id="46" name="SK-13-textBg-45"/>
          <p:cNvSpPr/>
          <p:nvPr/>
        </p:nvSpPr>
        <p:spPr>
          <a:xfrm>
            <a:off x="10829925" y="2828776"/>
            <a:ext cx="638175" cy="200025"/>
          </a:xfrm>
          <a:prstGeom prst="roundRect">
            <a:avLst>
              <a:gd name="adj" fmla="val 47619"/>
            </a:avLst>
          </a:prstGeom>
          <a:solidFill>
            <a:srgbClr val="FEF3C7"/>
          </a:solidFill>
          <a:ln w="12700">
            <a:solidFill>
              <a:srgbClr val="333333">
                <a:alpha val="0"/>
              </a:srgbClr>
            </a:solidFill>
            <a:prstDash val="solid"/>
          </a:ln>
        </p:spPr>
        <p:txBody>
          <a:bodyPr/>
          <a:lstStyle/>
          <a:p>
            <a:endParaRPr lang="en-GB"/>
          </a:p>
        </p:txBody>
      </p:sp>
      <p:sp>
        <p:nvSpPr>
          <p:cNvPr id="47" name="SK-13-text-46"/>
          <p:cNvSpPr/>
          <p:nvPr/>
        </p:nvSpPr>
        <p:spPr>
          <a:xfrm>
            <a:off x="10906125" y="2828776"/>
            <a:ext cx="1113657" cy="200025"/>
          </a:xfrm>
          <a:prstGeom prst="rect">
            <a:avLst/>
          </a:prstGeom>
          <a:noFill/>
          <a:ln/>
        </p:spPr>
        <p:txBody>
          <a:bodyPr vert="horz" wrap="square" lIns="0" tIns="0" rIns="0" bIns="0" rtlCol="0" anchor="ctr"/>
          <a:lstStyle/>
          <a:p>
            <a:pPr marL="0" indent="0">
              <a:lnSpc>
                <a:spcPts val="1260"/>
              </a:lnSpc>
              <a:buNone/>
            </a:pPr>
            <a:r>
              <a:rPr lang="en-US" sz="900" b="1" dirty="0">
                <a:solidFill>
                  <a:srgbClr val="92400E"/>
                </a:solidFill>
                <a:latin typeface="Open Sans" pitchFamily="34" charset="0"/>
                <a:ea typeface="Open Sans" pitchFamily="34" charset="-122"/>
                <a:cs typeface="Open Sans" pitchFamily="34" charset="-120"/>
              </a:rPr>
              <a:t>JAN 2026</a:t>
            </a:r>
            <a:endParaRPr lang="en-US" sz="900" dirty="0"/>
          </a:p>
        </p:txBody>
      </p:sp>
      <p:sp>
        <p:nvSpPr>
          <p:cNvPr id="48" name="SK-13-text-47"/>
          <p:cNvSpPr/>
          <p:nvPr/>
        </p:nvSpPr>
        <p:spPr>
          <a:xfrm>
            <a:off x="4533900" y="3409801"/>
            <a:ext cx="3254692"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6-in-1 Vaccine:</a:t>
            </a:r>
            <a:endParaRPr lang="en-US" sz="1275" dirty="0"/>
          </a:p>
        </p:txBody>
      </p:sp>
      <p:sp>
        <p:nvSpPr>
          <p:cNvPr id="49" name="SK-13-text-48"/>
          <p:cNvSpPr/>
          <p:nvPr/>
        </p:nvSpPr>
        <p:spPr>
          <a:xfrm>
            <a:off x="5715000" y="3409801"/>
            <a:ext cx="6477000"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Diphtheria, Tetanus, Pertussis, Polio, Hib, and Hepatitis B.</a:t>
            </a:r>
            <a:endParaRPr lang="en-US" sz="1275" dirty="0"/>
          </a:p>
        </p:txBody>
      </p:sp>
      <p:sp>
        <p:nvSpPr>
          <p:cNvPr id="50" name="SK-13-text-49"/>
          <p:cNvSpPr/>
          <p:nvPr/>
        </p:nvSpPr>
        <p:spPr>
          <a:xfrm>
            <a:off x="4533900" y="4019401"/>
            <a:ext cx="2801303"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Live Vaccines:</a:t>
            </a:r>
            <a:endParaRPr lang="en-US" sz="1275" dirty="0"/>
          </a:p>
        </p:txBody>
      </p:sp>
      <p:sp>
        <p:nvSpPr>
          <p:cNvPr id="51" name="SK-13-text-50"/>
          <p:cNvSpPr/>
          <p:nvPr/>
        </p:nvSpPr>
        <p:spPr>
          <a:xfrm>
            <a:off x="5676900" y="4019401"/>
            <a:ext cx="6515100"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4-week interval rule unless same day. Avoid in immunocompromised.</a:t>
            </a:r>
            <a:endParaRPr lang="en-US" sz="1275" dirty="0"/>
          </a:p>
        </p:txBody>
      </p:sp>
      <p:sp>
        <p:nvSpPr>
          <p:cNvPr id="52" name="SK-13-text-51"/>
          <p:cNvSpPr/>
          <p:nvPr/>
        </p:nvSpPr>
        <p:spPr>
          <a:xfrm>
            <a:off x="4533900" y="4629001"/>
            <a:ext cx="3384233"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Premature Babies:</a:t>
            </a:r>
            <a:endParaRPr lang="en-US" sz="1275" dirty="0"/>
          </a:p>
        </p:txBody>
      </p:sp>
      <p:sp>
        <p:nvSpPr>
          <p:cNvPr id="53" name="SK-13-text-52"/>
          <p:cNvSpPr/>
          <p:nvPr/>
        </p:nvSpPr>
        <p:spPr>
          <a:xfrm>
            <a:off x="6038850" y="4629001"/>
            <a:ext cx="6153150"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Vaccinate on chronological age, NOT corrected age.</a:t>
            </a:r>
            <a:endParaRPr lang="en-US" sz="1275" dirty="0"/>
          </a:p>
        </p:txBody>
      </p:sp>
      <p:sp>
        <p:nvSpPr>
          <p:cNvPr id="54" name="SK-13-text-53"/>
          <p:cNvSpPr/>
          <p:nvPr/>
        </p:nvSpPr>
        <p:spPr>
          <a:xfrm>
            <a:off x="4533900" y="5238601"/>
            <a:ext cx="2412683"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Paracetamol:</a:t>
            </a:r>
            <a:endParaRPr lang="en-US" sz="1275" dirty="0"/>
          </a:p>
        </p:txBody>
      </p:sp>
      <p:sp>
        <p:nvSpPr>
          <p:cNvPr id="55" name="SK-13-text-54"/>
          <p:cNvSpPr/>
          <p:nvPr/>
        </p:nvSpPr>
        <p:spPr>
          <a:xfrm>
            <a:off x="5629275" y="5238601"/>
            <a:ext cx="6562725"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3 doses recommended after MenB at 2m and 3m only.</a:t>
            </a:r>
            <a:endParaRPr lang="en-US" sz="1275" dirty="0"/>
          </a:p>
        </p:txBody>
      </p:sp>
      <p:sp>
        <p:nvSpPr>
          <p:cNvPr id="56" name="SK-13-text-55"/>
          <p:cNvSpPr/>
          <p:nvPr/>
        </p:nvSpPr>
        <p:spPr>
          <a:xfrm>
            <a:off x="4533900" y="5848201"/>
            <a:ext cx="2606993" cy="219075"/>
          </a:xfrm>
          <a:prstGeom prst="rect">
            <a:avLst/>
          </a:prstGeom>
          <a:noFill/>
          <a:ln/>
        </p:spPr>
        <p:txBody>
          <a:bodyPr vert="horz" wrap="square" lIns="0" tIns="0" rIns="0" bIns="0" rtlCol="0" anchor="ctr"/>
          <a:lstStyle/>
          <a:p>
            <a:pPr marL="0" indent="0">
              <a:lnSpc>
                <a:spcPts val="1785"/>
              </a:lnSpc>
              <a:buNone/>
            </a:pPr>
            <a:r>
              <a:rPr lang="en-US" sz="1275" b="1" dirty="0">
                <a:solidFill>
                  <a:srgbClr val="005EB8"/>
                </a:solidFill>
                <a:latin typeface="Open Sans" pitchFamily="34" charset="0"/>
                <a:ea typeface="Open Sans" pitchFamily="34" charset="-122"/>
                <a:cs typeface="Open Sans" pitchFamily="34" charset="-120"/>
              </a:rPr>
              <a:t>HPV Schedule:</a:t>
            </a:r>
            <a:endParaRPr lang="en-US" sz="1275" dirty="0"/>
          </a:p>
        </p:txBody>
      </p:sp>
      <p:sp>
        <p:nvSpPr>
          <p:cNvPr id="57" name="SK-13-text-56"/>
          <p:cNvSpPr/>
          <p:nvPr/>
        </p:nvSpPr>
        <p:spPr>
          <a:xfrm>
            <a:off x="5724525" y="5848201"/>
            <a:ext cx="6467475" cy="219075"/>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Open Sans" pitchFamily="34" charset="0"/>
                <a:ea typeface="Open Sans" pitchFamily="34" charset="-122"/>
                <a:cs typeface="Open Sans" pitchFamily="34" charset="-120"/>
              </a:rPr>
              <a:t>2 doses if started &lt;15 years; 3 doses if started ≥15 years.</a:t>
            </a:r>
            <a:endParaRPr lang="en-US" sz="12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381000" y="133350"/>
            <a:ext cx="11430000" cy="741015"/>
          </a:xfrm>
          <a:prstGeom prst="rect">
            <a:avLst/>
          </a:prstGeom>
        </p:spPr>
      </p:pic>
      <p:pic>
        <p:nvPicPr>
          <p:cNvPr id="5" name="SK-14-img-4" descr="preencoded.png"/>
          <p:cNvPicPr>
            <a:picLocks noChangeAspect="1"/>
          </p:cNvPicPr>
          <p:nvPr/>
        </p:nvPicPr>
        <p:blipFill>
          <a:blip r:embed="rId6"/>
          <a:stretch>
            <a:fillRect/>
          </a:stretch>
        </p:blipFill>
        <p:spPr>
          <a:xfrm>
            <a:off x="381000" y="133350"/>
            <a:ext cx="76200" cy="381000"/>
          </a:xfrm>
          <a:prstGeom prst="rect">
            <a:avLst/>
          </a:prstGeom>
        </p:spPr>
      </p:pic>
      <p:pic>
        <p:nvPicPr>
          <p:cNvPr id="6" name="SK-14-img-5" descr="preencoded.png"/>
          <p:cNvPicPr>
            <a:picLocks noChangeAspect="1"/>
          </p:cNvPicPr>
          <p:nvPr/>
        </p:nvPicPr>
        <p:blipFill>
          <a:blip r:embed="rId7"/>
          <a:stretch>
            <a:fillRect/>
          </a:stretch>
        </p:blipFill>
        <p:spPr>
          <a:xfrm>
            <a:off x="381000" y="969615"/>
            <a:ext cx="11430000" cy="371475"/>
          </a:xfrm>
          <a:prstGeom prst="rect">
            <a:avLst/>
          </a:prstGeom>
        </p:spPr>
      </p:pic>
      <p:pic>
        <p:nvPicPr>
          <p:cNvPr id="7" name="SK-14-img-6" descr="preencoded.png"/>
          <p:cNvPicPr>
            <a:picLocks noChangeAspect="1"/>
          </p:cNvPicPr>
          <p:nvPr/>
        </p:nvPicPr>
        <p:blipFill>
          <a:blip r:embed="rId8"/>
          <a:stretch>
            <a:fillRect/>
          </a:stretch>
        </p:blipFill>
        <p:spPr>
          <a:xfrm>
            <a:off x="571500" y="1079153"/>
            <a:ext cx="190500" cy="152400"/>
          </a:xfrm>
          <a:prstGeom prst="rect">
            <a:avLst/>
          </a:prstGeom>
        </p:spPr>
      </p:pic>
      <p:pic>
        <p:nvPicPr>
          <p:cNvPr id="8" name="SK-14-img-7" descr="preencoded.png"/>
          <p:cNvPicPr>
            <a:picLocks noChangeAspect="1"/>
          </p:cNvPicPr>
          <p:nvPr/>
        </p:nvPicPr>
        <p:blipFill>
          <a:blip r:embed="rId9"/>
          <a:stretch>
            <a:fillRect/>
          </a:stretch>
        </p:blipFill>
        <p:spPr>
          <a:xfrm>
            <a:off x="381000" y="1445865"/>
            <a:ext cx="5600700" cy="2339280"/>
          </a:xfrm>
          <a:prstGeom prst="rect">
            <a:avLst/>
          </a:prstGeom>
        </p:spPr>
      </p:pic>
      <p:pic>
        <p:nvPicPr>
          <p:cNvPr id="9" name="SK-14-img-8" descr="preencoded.png"/>
          <p:cNvPicPr>
            <a:picLocks noChangeAspect="1"/>
          </p:cNvPicPr>
          <p:nvPr/>
        </p:nvPicPr>
        <p:blipFill>
          <a:blip r:embed="rId10"/>
          <a:stretch>
            <a:fillRect/>
          </a:stretch>
        </p:blipFill>
        <p:spPr>
          <a:xfrm>
            <a:off x="495300" y="1503015"/>
            <a:ext cx="5372100" cy="295275"/>
          </a:xfrm>
          <a:prstGeom prst="rect">
            <a:avLst/>
          </a:prstGeom>
        </p:spPr>
      </p:pic>
      <p:pic>
        <p:nvPicPr>
          <p:cNvPr id="10" name="SK-14-img-9" descr="preencoded.png"/>
          <p:cNvPicPr>
            <a:picLocks noChangeAspect="1"/>
          </p:cNvPicPr>
          <p:nvPr/>
        </p:nvPicPr>
        <p:blipFill>
          <a:blip r:embed="rId11"/>
          <a:stretch>
            <a:fillRect/>
          </a:stretch>
        </p:blipFill>
        <p:spPr>
          <a:xfrm>
            <a:off x="495300" y="1560016"/>
            <a:ext cx="214313" cy="175320"/>
          </a:xfrm>
          <a:prstGeom prst="rect">
            <a:avLst/>
          </a:prstGeom>
        </p:spPr>
      </p:pic>
      <p:pic>
        <p:nvPicPr>
          <p:cNvPr id="11" name="SK-14-img-10" descr="preencoded.png"/>
          <p:cNvPicPr>
            <a:picLocks noChangeAspect="1"/>
          </p:cNvPicPr>
          <p:nvPr/>
        </p:nvPicPr>
        <p:blipFill>
          <a:blip r:embed="rId12"/>
          <a:stretch>
            <a:fillRect/>
          </a:stretch>
        </p:blipFill>
        <p:spPr>
          <a:xfrm>
            <a:off x="495300" y="1855440"/>
            <a:ext cx="5372100" cy="1415355"/>
          </a:xfrm>
          <a:prstGeom prst="rect">
            <a:avLst/>
          </a:prstGeom>
        </p:spPr>
      </p:pic>
      <p:pic>
        <p:nvPicPr>
          <p:cNvPr id="12" name="SK-14-img-11" descr="preencoded.png"/>
          <p:cNvPicPr>
            <a:picLocks noChangeAspect="1"/>
          </p:cNvPicPr>
          <p:nvPr/>
        </p:nvPicPr>
        <p:blipFill>
          <a:blip r:embed="rId13"/>
          <a:stretch>
            <a:fillRect/>
          </a:stretch>
        </p:blipFill>
        <p:spPr>
          <a:xfrm>
            <a:off x="495300" y="3346996"/>
            <a:ext cx="95250" cy="84534"/>
          </a:xfrm>
          <a:prstGeom prst="rect">
            <a:avLst/>
          </a:prstGeom>
        </p:spPr>
      </p:pic>
      <p:pic>
        <p:nvPicPr>
          <p:cNvPr id="13" name="SK-14-img-12" descr="preencoded.png"/>
          <p:cNvPicPr>
            <a:picLocks noChangeAspect="1"/>
          </p:cNvPicPr>
          <p:nvPr/>
        </p:nvPicPr>
        <p:blipFill>
          <a:blip r:embed="rId9"/>
          <a:stretch>
            <a:fillRect/>
          </a:stretch>
        </p:blipFill>
        <p:spPr>
          <a:xfrm>
            <a:off x="6210300" y="1445865"/>
            <a:ext cx="5600700" cy="2339280"/>
          </a:xfrm>
          <a:prstGeom prst="rect">
            <a:avLst/>
          </a:prstGeom>
        </p:spPr>
      </p:pic>
      <p:pic>
        <p:nvPicPr>
          <p:cNvPr id="14" name="SK-14-img-13" descr="preencoded.png"/>
          <p:cNvPicPr>
            <a:picLocks noChangeAspect="1"/>
          </p:cNvPicPr>
          <p:nvPr/>
        </p:nvPicPr>
        <p:blipFill>
          <a:blip r:embed="rId10"/>
          <a:stretch>
            <a:fillRect/>
          </a:stretch>
        </p:blipFill>
        <p:spPr>
          <a:xfrm>
            <a:off x="6324600" y="1503015"/>
            <a:ext cx="5372100" cy="295275"/>
          </a:xfrm>
          <a:prstGeom prst="rect">
            <a:avLst/>
          </a:prstGeom>
        </p:spPr>
      </p:pic>
      <p:pic>
        <p:nvPicPr>
          <p:cNvPr id="15" name="SK-14-img-14" descr="preencoded.png"/>
          <p:cNvPicPr>
            <a:picLocks noChangeAspect="1"/>
          </p:cNvPicPr>
          <p:nvPr/>
        </p:nvPicPr>
        <p:blipFill>
          <a:blip r:embed="rId14"/>
          <a:stretch>
            <a:fillRect/>
          </a:stretch>
        </p:blipFill>
        <p:spPr>
          <a:xfrm>
            <a:off x="6324600" y="1560016"/>
            <a:ext cx="214313" cy="175320"/>
          </a:xfrm>
          <a:prstGeom prst="rect">
            <a:avLst/>
          </a:prstGeom>
        </p:spPr>
      </p:pic>
      <p:pic>
        <p:nvPicPr>
          <p:cNvPr id="16" name="SK-14-img-15" descr="preencoded.png"/>
          <p:cNvPicPr>
            <a:picLocks noChangeAspect="1"/>
          </p:cNvPicPr>
          <p:nvPr/>
        </p:nvPicPr>
        <p:blipFill>
          <a:blip r:embed="rId12"/>
          <a:stretch>
            <a:fillRect/>
          </a:stretch>
        </p:blipFill>
        <p:spPr>
          <a:xfrm>
            <a:off x="6324600" y="1855440"/>
            <a:ext cx="5372100" cy="1415355"/>
          </a:xfrm>
          <a:prstGeom prst="rect">
            <a:avLst/>
          </a:prstGeom>
        </p:spPr>
      </p:pic>
      <p:pic>
        <p:nvPicPr>
          <p:cNvPr id="17" name="SK-14-img-16" descr="preencoded.png"/>
          <p:cNvPicPr>
            <a:picLocks noChangeAspect="1"/>
          </p:cNvPicPr>
          <p:nvPr/>
        </p:nvPicPr>
        <p:blipFill>
          <a:blip r:embed="rId15"/>
          <a:stretch>
            <a:fillRect/>
          </a:stretch>
        </p:blipFill>
        <p:spPr>
          <a:xfrm>
            <a:off x="6324600" y="3346996"/>
            <a:ext cx="95250" cy="84534"/>
          </a:xfrm>
          <a:prstGeom prst="rect">
            <a:avLst/>
          </a:prstGeom>
        </p:spPr>
      </p:pic>
      <p:pic>
        <p:nvPicPr>
          <p:cNvPr id="18" name="SK-14-img-17" descr="preencoded.png"/>
          <p:cNvPicPr>
            <a:picLocks noChangeAspect="1"/>
          </p:cNvPicPr>
          <p:nvPr/>
        </p:nvPicPr>
        <p:blipFill>
          <a:blip r:embed="rId16"/>
          <a:stretch>
            <a:fillRect/>
          </a:stretch>
        </p:blipFill>
        <p:spPr>
          <a:xfrm>
            <a:off x="381000" y="3889921"/>
            <a:ext cx="5600700" cy="2339429"/>
          </a:xfrm>
          <a:prstGeom prst="rect">
            <a:avLst/>
          </a:prstGeom>
        </p:spPr>
      </p:pic>
      <p:pic>
        <p:nvPicPr>
          <p:cNvPr id="19" name="SK-14-img-18" descr="preencoded.png"/>
          <p:cNvPicPr>
            <a:picLocks noChangeAspect="1"/>
          </p:cNvPicPr>
          <p:nvPr/>
        </p:nvPicPr>
        <p:blipFill>
          <a:blip r:embed="rId17"/>
          <a:stretch>
            <a:fillRect/>
          </a:stretch>
        </p:blipFill>
        <p:spPr>
          <a:xfrm>
            <a:off x="495300" y="3947071"/>
            <a:ext cx="5372100" cy="295275"/>
          </a:xfrm>
          <a:prstGeom prst="rect">
            <a:avLst/>
          </a:prstGeom>
        </p:spPr>
      </p:pic>
      <p:pic>
        <p:nvPicPr>
          <p:cNvPr id="20" name="SK-14-img-19" descr="preencoded.png"/>
          <p:cNvPicPr>
            <a:picLocks noChangeAspect="1"/>
          </p:cNvPicPr>
          <p:nvPr/>
        </p:nvPicPr>
        <p:blipFill>
          <a:blip r:embed="rId18"/>
          <a:stretch>
            <a:fillRect/>
          </a:stretch>
        </p:blipFill>
        <p:spPr>
          <a:xfrm>
            <a:off x="495300" y="4004072"/>
            <a:ext cx="214313" cy="175320"/>
          </a:xfrm>
          <a:prstGeom prst="rect">
            <a:avLst/>
          </a:prstGeom>
        </p:spPr>
      </p:pic>
      <p:pic>
        <p:nvPicPr>
          <p:cNvPr id="21" name="SK-14-img-20" descr="preencoded.png"/>
          <p:cNvPicPr>
            <a:picLocks noChangeAspect="1"/>
          </p:cNvPicPr>
          <p:nvPr/>
        </p:nvPicPr>
        <p:blipFill>
          <a:blip r:embed="rId19"/>
          <a:stretch>
            <a:fillRect/>
          </a:stretch>
        </p:blipFill>
        <p:spPr>
          <a:xfrm>
            <a:off x="495300" y="4299496"/>
            <a:ext cx="5372100" cy="1415504"/>
          </a:xfrm>
          <a:prstGeom prst="rect">
            <a:avLst/>
          </a:prstGeom>
        </p:spPr>
      </p:pic>
      <p:pic>
        <p:nvPicPr>
          <p:cNvPr id="22" name="SK-14-img-21" descr="preencoded.png"/>
          <p:cNvPicPr>
            <a:picLocks noChangeAspect="1"/>
          </p:cNvPicPr>
          <p:nvPr/>
        </p:nvPicPr>
        <p:blipFill>
          <a:blip r:embed="rId20"/>
          <a:stretch>
            <a:fillRect/>
          </a:stretch>
        </p:blipFill>
        <p:spPr>
          <a:xfrm>
            <a:off x="495300" y="5791200"/>
            <a:ext cx="95250" cy="84534"/>
          </a:xfrm>
          <a:prstGeom prst="rect">
            <a:avLst/>
          </a:prstGeom>
        </p:spPr>
      </p:pic>
      <p:pic>
        <p:nvPicPr>
          <p:cNvPr id="23" name="SK-14-img-22" descr="preencoded.png"/>
          <p:cNvPicPr>
            <a:picLocks noChangeAspect="1"/>
          </p:cNvPicPr>
          <p:nvPr/>
        </p:nvPicPr>
        <p:blipFill>
          <a:blip r:embed="rId16"/>
          <a:stretch>
            <a:fillRect/>
          </a:stretch>
        </p:blipFill>
        <p:spPr>
          <a:xfrm>
            <a:off x="6210300" y="3889921"/>
            <a:ext cx="5600700" cy="2339429"/>
          </a:xfrm>
          <a:prstGeom prst="rect">
            <a:avLst/>
          </a:prstGeom>
        </p:spPr>
      </p:pic>
      <p:pic>
        <p:nvPicPr>
          <p:cNvPr id="24" name="SK-14-img-23" descr="preencoded.png"/>
          <p:cNvPicPr>
            <a:picLocks noChangeAspect="1"/>
          </p:cNvPicPr>
          <p:nvPr/>
        </p:nvPicPr>
        <p:blipFill>
          <a:blip r:embed="rId17"/>
          <a:stretch>
            <a:fillRect/>
          </a:stretch>
        </p:blipFill>
        <p:spPr>
          <a:xfrm>
            <a:off x="6324600" y="3947071"/>
            <a:ext cx="5372100" cy="295275"/>
          </a:xfrm>
          <a:prstGeom prst="rect">
            <a:avLst/>
          </a:prstGeom>
        </p:spPr>
      </p:pic>
      <p:pic>
        <p:nvPicPr>
          <p:cNvPr id="25" name="SK-14-img-24" descr="preencoded.png"/>
          <p:cNvPicPr>
            <a:picLocks noChangeAspect="1"/>
          </p:cNvPicPr>
          <p:nvPr/>
        </p:nvPicPr>
        <p:blipFill>
          <a:blip r:embed="rId21"/>
          <a:stretch>
            <a:fillRect/>
          </a:stretch>
        </p:blipFill>
        <p:spPr>
          <a:xfrm>
            <a:off x="6324600" y="4004072"/>
            <a:ext cx="214313" cy="175320"/>
          </a:xfrm>
          <a:prstGeom prst="rect">
            <a:avLst/>
          </a:prstGeom>
        </p:spPr>
      </p:pic>
      <p:pic>
        <p:nvPicPr>
          <p:cNvPr id="26" name="SK-14-img-25" descr="preencoded.png"/>
          <p:cNvPicPr>
            <a:picLocks noChangeAspect="1"/>
          </p:cNvPicPr>
          <p:nvPr/>
        </p:nvPicPr>
        <p:blipFill>
          <a:blip r:embed="rId22"/>
          <a:stretch>
            <a:fillRect/>
          </a:stretch>
        </p:blipFill>
        <p:spPr>
          <a:xfrm>
            <a:off x="6324600" y="4299496"/>
            <a:ext cx="5372100" cy="1615529"/>
          </a:xfrm>
          <a:prstGeom prst="rect">
            <a:avLst/>
          </a:prstGeom>
        </p:spPr>
      </p:pic>
      <p:pic>
        <p:nvPicPr>
          <p:cNvPr id="27" name="SK-14-img-26" descr="preencoded.png"/>
          <p:cNvPicPr>
            <a:picLocks noChangeAspect="1"/>
          </p:cNvPicPr>
          <p:nvPr/>
        </p:nvPicPr>
        <p:blipFill>
          <a:blip r:embed="rId23"/>
          <a:stretch>
            <a:fillRect/>
          </a:stretch>
        </p:blipFill>
        <p:spPr>
          <a:xfrm>
            <a:off x="6324600" y="5991225"/>
            <a:ext cx="95250" cy="76200"/>
          </a:xfrm>
          <a:prstGeom prst="rect">
            <a:avLst/>
          </a:prstGeom>
        </p:spPr>
      </p:pic>
      <p:pic>
        <p:nvPicPr>
          <p:cNvPr id="28" name="SK-14-img-27" descr="preencoded.png"/>
          <p:cNvPicPr>
            <a:picLocks noChangeAspect="1"/>
          </p:cNvPicPr>
          <p:nvPr/>
        </p:nvPicPr>
        <p:blipFill>
          <a:blip r:embed="rId24"/>
          <a:stretch>
            <a:fillRect/>
          </a:stretch>
        </p:blipFill>
        <p:spPr>
          <a:xfrm>
            <a:off x="381000" y="6381750"/>
            <a:ext cx="11430000" cy="295275"/>
          </a:xfrm>
          <a:prstGeom prst="rect">
            <a:avLst/>
          </a:prstGeom>
        </p:spPr>
      </p:pic>
      <p:pic>
        <p:nvPicPr>
          <p:cNvPr id="29" name="SK-14-img-28" descr="preencoded.png"/>
          <p:cNvPicPr>
            <a:picLocks noChangeAspect="1"/>
          </p:cNvPicPr>
          <p:nvPr/>
        </p:nvPicPr>
        <p:blipFill>
          <a:blip r:embed="rId25"/>
          <a:stretch>
            <a:fillRect/>
          </a:stretch>
        </p:blipFill>
        <p:spPr>
          <a:xfrm>
            <a:off x="476250" y="6453188"/>
            <a:ext cx="190500" cy="152400"/>
          </a:xfrm>
          <a:prstGeom prst="rect">
            <a:avLst/>
          </a:prstGeom>
        </p:spPr>
      </p:pic>
      <p:sp>
        <p:nvSpPr>
          <p:cNvPr id="30" name="SK-14-text-29"/>
          <p:cNvSpPr/>
          <p:nvPr/>
        </p:nvSpPr>
        <p:spPr>
          <a:xfrm>
            <a:off x="609600" y="1333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SCA Pearls: Communication in Practice</a:t>
            </a:r>
            <a:endParaRPr lang="en-US" sz="2550" dirty="0"/>
          </a:p>
        </p:txBody>
      </p:sp>
      <p:sp>
        <p:nvSpPr>
          <p:cNvPr id="31" name="SK-14-text-30"/>
          <p:cNvSpPr/>
          <p:nvPr/>
        </p:nvSpPr>
        <p:spPr>
          <a:xfrm>
            <a:off x="609600" y="560040"/>
            <a:ext cx="62636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32" name="SK-14-text-31"/>
          <p:cNvSpPr/>
          <p:nvPr/>
        </p:nvSpPr>
        <p:spPr>
          <a:xfrm>
            <a:off x="876300" y="1026765"/>
            <a:ext cx="11315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Open Sans" pitchFamily="34" charset="0"/>
                <a:ea typeface="Open Sans" pitchFamily="34" charset="-122"/>
                <a:cs typeface="Open Sans" pitchFamily="34" charset="-120"/>
              </a:rPr>
              <a:t>Focus: Empathy, Clear Explanations of Timing, and Addressing Parental Concerns</a:t>
            </a:r>
            <a:endParaRPr lang="en-US" sz="1350" dirty="0"/>
          </a:p>
        </p:txBody>
      </p:sp>
      <p:sp>
        <p:nvSpPr>
          <p:cNvPr id="33" name="SK-14-text-32"/>
          <p:cNvSpPr/>
          <p:nvPr/>
        </p:nvSpPr>
        <p:spPr>
          <a:xfrm>
            <a:off x="804863" y="1503015"/>
            <a:ext cx="7286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Addressing Vaccine Hesitancy (MMRV)</a:t>
            </a:r>
            <a:endParaRPr lang="en-US" sz="1350" dirty="0"/>
          </a:p>
        </p:txBody>
      </p:sp>
      <p:sp>
        <p:nvSpPr>
          <p:cNvPr id="34" name="SK-14-text-33"/>
          <p:cNvSpPr/>
          <p:nvPr/>
        </p:nvSpPr>
        <p:spPr>
          <a:xfrm>
            <a:off x="609600" y="1855440"/>
            <a:ext cx="5143500" cy="1415355"/>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Open Sans" pitchFamily="34" charset="0"/>
                <a:ea typeface="Open Sans" pitchFamily="34" charset="-122"/>
                <a:cs typeface="Open Sans" pitchFamily="34" charset="-120"/>
              </a:rPr>
              <a:t>"Some parents worry about the MMR vaccine and autism — I completely understand where that came from. What I can tell you is that the original research was actually found to be fraudulent, and since then, millions of children have been studied worldwide and found no link at all."</a:t>
            </a:r>
            <a:endParaRPr lang="en-US" sz="1200" dirty="0"/>
          </a:p>
        </p:txBody>
      </p:sp>
      <p:sp>
        <p:nvSpPr>
          <p:cNvPr id="35" name="SK-14-text-34"/>
          <p:cNvSpPr/>
          <p:nvPr/>
        </p:nvSpPr>
        <p:spPr>
          <a:xfrm>
            <a:off x="666750" y="3327946"/>
            <a:ext cx="520065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Open Sans" pitchFamily="34" charset="0"/>
                <a:ea typeface="Open Sans" pitchFamily="34" charset="-122"/>
                <a:cs typeface="Open Sans" pitchFamily="34" charset="-120"/>
              </a:rPr>
              <a:t>Strategy: Acknowledge concerns without judgment; use robust evidence for reassurance.</a:t>
            </a:r>
            <a:endParaRPr lang="en-US" sz="1050" dirty="0"/>
          </a:p>
        </p:txBody>
      </p:sp>
      <p:sp>
        <p:nvSpPr>
          <p:cNvPr id="36" name="SK-14-text-35"/>
          <p:cNvSpPr/>
          <p:nvPr/>
        </p:nvSpPr>
        <p:spPr>
          <a:xfrm>
            <a:off x="6634163" y="1503015"/>
            <a:ext cx="55578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Explaining Strict Timing (Rotavirus)</a:t>
            </a:r>
            <a:endParaRPr lang="en-US" sz="1350" dirty="0"/>
          </a:p>
        </p:txBody>
      </p:sp>
      <p:sp>
        <p:nvSpPr>
          <p:cNvPr id="37" name="SK-14-text-36"/>
          <p:cNvSpPr/>
          <p:nvPr/>
        </p:nvSpPr>
        <p:spPr>
          <a:xfrm>
            <a:off x="6438900" y="1855440"/>
            <a:ext cx="5143500" cy="1415355"/>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Open Sans" pitchFamily="34" charset="0"/>
                <a:ea typeface="Open Sans" pitchFamily="34" charset="-122"/>
                <a:cs typeface="Open Sans" pitchFamily="34" charset="-120"/>
              </a:rPr>
              <a:t>"The rotavirus vaccine is given as drops in the mouth — it has to be done before a certain age (15 weeks for dose 1, 24 weeks for dose 2), so timing really matters to ensure it is both safe and effective for your baby."</a:t>
            </a:r>
            <a:endParaRPr lang="en-US" sz="1200" dirty="0"/>
          </a:p>
        </p:txBody>
      </p:sp>
      <p:sp>
        <p:nvSpPr>
          <p:cNvPr id="38" name="SK-14-text-37"/>
          <p:cNvSpPr/>
          <p:nvPr/>
        </p:nvSpPr>
        <p:spPr>
          <a:xfrm>
            <a:off x="6496050" y="3327946"/>
            <a:ext cx="520065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Open Sans" pitchFamily="34" charset="0"/>
                <a:ea typeface="Open Sans" pitchFamily="34" charset="-122"/>
                <a:cs typeface="Open Sans" pitchFamily="34" charset="-120"/>
              </a:rPr>
              <a:t>Strategy: Explain the 'why' behind strict windows (intussusception risk management).</a:t>
            </a:r>
            <a:endParaRPr lang="en-US" sz="1050" dirty="0"/>
          </a:p>
        </p:txBody>
      </p:sp>
      <p:sp>
        <p:nvSpPr>
          <p:cNvPr id="39" name="SK-14-text-38"/>
          <p:cNvSpPr/>
          <p:nvPr/>
        </p:nvSpPr>
        <p:spPr>
          <a:xfrm>
            <a:off x="804863" y="3947071"/>
            <a:ext cx="60521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Managing Preterm Expectations</a:t>
            </a:r>
            <a:endParaRPr lang="en-US" sz="1350" dirty="0"/>
          </a:p>
        </p:txBody>
      </p:sp>
      <p:sp>
        <p:nvSpPr>
          <p:cNvPr id="40" name="SK-14-text-39"/>
          <p:cNvSpPr/>
          <p:nvPr/>
        </p:nvSpPr>
        <p:spPr>
          <a:xfrm>
            <a:off x="609600" y="4299496"/>
            <a:ext cx="5143500" cy="1415504"/>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Open Sans" pitchFamily="34" charset="0"/>
                <a:ea typeface="Open Sans" pitchFamily="34" charset="-122"/>
                <a:cs typeface="Open Sans" pitchFamily="34" charset="-120"/>
              </a:rPr>
              <a:t>"Your child was born early, so we still vaccinate using their actual birth date — not their corrected age. Their immune system is ready and they need that protection now as they are more vulnerable to infections."</a:t>
            </a:r>
            <a:endParaRPr lang="en-US" sz="1200" dirty="0"/>
          </a:p>
        </p:txBody>
      </p:sp>
      <p:sp>
        <p:nvSpPr>
          <p:cNvPr id="41" name="SK-14-text-40"/>
          <p:cNvSpPr/>
          <p:nvPr/>
        </p:nvSpPr>
        <p:spPr>
          <a:xfrm>
            <a:off x="666750" y="5772150"/>
            <a:ext cx="520065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Open Sans" pitchFamily="34" charset="0"/>
                <a:ea typeface="Open Sans" pitchFamily="34" charset="-122"/>
                <a:cs typeface="Open Sans" pitchFamily="34" charset="-120"/>
              </a:rPr>
              <a:t>Strategy: Reassure parents about immune system capacity; focus on chronological age.</a:t>
            </a:r>
            <a:endParaRPr lang="en-US" sz="1050" dirty="0"/>
          </a:p>
        </p:txBody>
      </p:sp>
      <p:sp>
        <p:nvSpPr>
          <p:cNvPr id="42" name="SK-14-text-41"/>
          <p:cNvSpPr/>
          <p:nvPr/>
        </p:nvSpPr>
        <p:spPr>
          <a:xfrm>
            <a:off x="6634163" y="3947071"/>
            <a:ext cx="55578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Post-Vaccination Care (MenB)</a:t>
            </a:r>
            <a:endParaRPr lang="en-US" sz="1350" dirty="0"/>
          </a:p>
        </p:txBody>
      </p:sp>
      <p:sp>
        <p:nvSpPr>
          <p:cNvPr id="43" name="SK-14-text-42"/>
          <p:cNvSpPr/>
          <p:nvPr/>
        </p:nvSpPr>
        <p:spPr>
          <a:xfrm>
            <a:off x="6438900" y="4299496"/>
            <a:ext cx="5143500" cy="1615529"/>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Open Sans" pitchFamily="34" charset="0"/>
                <a:ea typeface="Open Sans" pitchFamily="34" charset="-122"/>
                <a:cs typeface="Open Sans" pitchFamily="34" charset="-120"/>
              </a:rPr>
              <a:t>"After the MenB injection today, do give paracetamol — this one can cause a temperature, and three doses in the next 8 hours really helps. It's a normal response to the vaccine working."</a:t>
            </a:r>
            <a:endParaRPr lang="en-US" sz="1200" dirty="0"/>
          </a:p>
        </p:txBody>
      </p:sp>
      <p:sp>
        <p:nvSpPr>
          <p:cNvPr id="44" name="SK-14-text-43"/>
          <p:cNvSpPr/>
          <p:nvPr/>
        </p:nvSpPr>
        <p:spPr>
          <a:xfrm>
            <a:off x="6496050" y="5972175"/>
            <a:ext cx="56959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Open Sans" pitchFamily="34" charset="0"/>
                <a:ea typeface="Open Sans" pitchFamily="34" charset="-122"/>
                <a:cs typeface="Open Sans" pitchFamily="34" charset="-120"/>
              </a:rPr>
              <a:t>Strategy: Mandatory advice for 2m and 3m doses; normalise the potential fever.</a:t>
            </a:r>
            <a:endParaRPr lang="en-US" sz="1050" dirty="0"/>
          </a:p>
        </p:txBody>
      </p:sp>
      <p:sp>
        <p:nvSpPr>
          <p:cNvPr id="45" name="SK-14-text-44"/>
          <p:cNvSpPr/>
          <p:nvPr/>
        </p:nvSpPr>
        <p:spPr>
          <a:xfrm>
            <a:off x="781050" y="6429375"/>
            <a:ext cx="114109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latin typeface="Open Sans" pitchFamily="34" charset="0"/>
                <a:ea typeface="Open Sans" pitchFamily="34" charset="-122"/>
                <a:cs typeface="Open Sans" pitchFamily="34" charset="-120"/>
              </a:rPr>
              <a:t>SCA Tip: Use the 'Ask, Acknowledge, Advise' framework. Document the discussion and always offer follow-up for hesitant parents.</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381000" y="228600"/>
            <a:ext cx="11430000" cy="731490"/>
          </a:xfrm>
          <a:prstGeom prst="rect">
            <a:avLst/>
          </a:prstGeom>
        </p:spPr>
      </p:pic>
      <p:pic>
        <p:nvPicPr>
          <p:cNvPr id="5" name="SK-15-img-4" descr="preencoded.png"/>
          <p:cNvPicPr>
            <a:picLocks noChangeAspect="1"/>
          </p:cNvPicPr>
          <p:nvPr/>
        </p:nvPicPr>
        <p:blipFill>
          <a:blip r:embed="rId6"/>
          <a:stretch>
            <a:fillRect/>
          </a:stretch>
        </p:blipFill>
        <p:spPr>
          <a:xfrm>
            <a:off x="381000" y="228600"/>
            <a:ext cx="76200" cy="419100"/>
          </a:xfrm>
          <a:prstGeom prst="rect">
            <a:avLst/>
          </a:prstGeom>
        </p:spPr>
      </p:pic>
      <p:pic>
        <p:nvPicPr>
          <p:cNvPr id="6" name="SK-15-img-5" descr="preencoded.png"/>
          <p:cNvPicPr>
            <a:picLocks noChangeAspect="1"/>
          </p:cNvPicPr>
          <p:nvPr/>
        </p:nvPicPr>
        <p:blipFill>
          <a:blip r:embed="rId7"/>
          <a:stretch>
            <a:fillRect/>
          </a:stretch>
        </p:blipFill>
        <p:spPr>
          <a:xfrm>
            <a:off x="381000" y="1132433"/>
            <a:ext cx="8001000" cy="981075"/>
          </a:xfrm>
          <a:prstGeom prst="rect">
            <a:avLst/>
          </a:prstGeom>
        </p:spPr>
      </p:pic>
      <p:pic>
        <p:nvPicPr>
          <p:cNvPr id="7" name="SK-15-img-6" descr="preencoded.png"/>
          <p:cNvPicPr>
            <a:picLocks noChangeAspect="1"/>
          </p:cNvPicPr>
          <p:nvPr/>
        </p:nvPicPr>
        <p:blipFill>
          <a:blip r:embed="rId8"/>
          <a:stretch>
            <a:fillRect/>
          </a:stretch>
        </p:blipFill>
        <p:spPr>
          <a:xfrm>
            <a:off x="495300" y="1327100"/>
            <a:ext cx="285750" cy="228600"/>
          </a:xfrm>
          <a:prstGeom prst="rect">
            <a:avLst/>
          </a:prstGeom>
        </p:spPr>
      </p:pic>
      <p:pic>
        <p:nvPicPr>
          <p:cNvPr id="8" name="SK-15-img-7" descr="preencoded.png"/>
          <p:cNvPicPr>
            <a:picLocks noChangeAspect="1"/>
          </p:cNvPicPr>
          <p:nvPr/>
        </p:nvPicPr>
        <p:blipFill>
          <a:blip r:embed="rId7"/>
          <a:stretch>
            <a:fillRect/>
          </a:stretch>
        </p:blipFill>
        <p:spPr>
          <a:xfrm>
            <a:off x="381000" y="2237333"/>
            <a:ext cx="8001000" cy="981075"/>
          </a:xfrm>
          <a:prstGeom prst="rect">
            <a:avLst/>
          </a:prstGeom>
        </p:spPr>
      </p:pic>
      <p:pic>
        <p:nvPicPr>
          <p:cNvPr id="9" name="SK-15-img-8" descr="preencoded.png"/>
          <p:cNvPicPr>
            <a:picLocks noChangeAspect="1"/>
          </p:cNvPicPr>
          <p:nvPr/>
        </p:nvPicPr>
        <p:blipFill>
          <a:blip r:embed="rId8"/>
          <a:stretch>
            <a:fillRect/>
          </a:stretch>
        </p:blipFill>
        <p:spPr>
          <a:xfrm>
            <a:off x="495300" y="2432000"/>
            <a:ext cx="285750" cy="228600"/>
          </a:xfrm>
          <a:prstGeom prst="rect">
            <a:avLst/>
          </a:prstGeom>
        </p:spPr>
      </p:pic>
      <p:pic>
        <p:nvPicPr>
          <p:cNvPr id="10" name="SK-15-img-9" descr="preencoded.png"/>
          <p:cNvPicPr>
            <a:picLocks noChangeAspect="1"/>
          </p:cNvPicPr>
          <p:nvPr/>
        </p:nvPicPr>
        <p:blipFill>
          <a:blip r:embed="rId7"/>
          <a:stretch>
            <a:fillRect/>
          </a:stretch>
        </p:blipFill>
        <p:spPr>
          <a:xfrm>
            <a:off x="381000" y="3342233"/>
            <a:ext cx="8001000" cy="981075"/>
          </a:xfrm>
          <a:prstGeom prst="rect">
            <a:avLst/>
          </a:prstGeom>
        </p:spPr>
      </p:pic>
      <p:pic>
        <p:nvPicPr>
          <p:cNvPr id="11" name="SK-15-img-10" descr="preencoded.png"/>
          <p:cNvPicPr>
            <a:picLocks noChangeAspect="1"/>
          </p:cNvPicPr>
          <p:nvPr/>
        </p:nvPicPr>
        <p:blipFill>
          <a:blip r:embed="rId8"/>
          <a:stretch>
            <a:fillRect/>
          </a:stretch>
        </p:blipFill>
        <p:spPr>
          <a:xfrm>
            <a:off x="495300" y="3536900"/>
            <a:ext cx="285750" cy="228600"/>
          </a:xfrm>
          <a:prstGeom prst="rect">
            <a:avLst/>
          </a:prstGeom>
        </p:spPr>
      </p:pic>
      <p:pic>
        <p:nvPicPr>
          <p:cNvPr id="12" name="SK-15-img-11" descr="preencoded.png"/>
          <p:cNvPicPr>
            <a:picLocks noChangeAspect="1"/>
          </p:cNvPicPr>
          <p:nvPr/>
        </p:nvPicPr>
        <p:blipFill>
          <a:blip r:embed="rId7"/>
          <a:stretch>
            <a:fillRect/>
          </a:stretch>
        </p:blipFill>
        <p:spPr>
          <a:xfrm>
            <a:off x="381000" y="4447133"/>
            <a:ext cx="8001000" cy="981075"/>
          </a:xfrm>
          <a:prstGeom prst="rect">
            <a:avLst/>
          </a:prstGeom>
        </p:spPr>
      </p:pic>
      <p:pic>
        <p:nvPicPr>
          <p:cNvPr id="13" name="SK-15-img-12" descr="preencoded.png"/>
          <p:cNvPicPr>
            <a:picLocks noChangeAspect="1"/>
          </p:cNvPicPr>
          <p:nvPr/>
        </p:nvPicPr>
        <p:blipFill>
          <a:blip r:embed="rId8"/>
          <a:stretch>
            <a:fillRect/>
          </a:stretch>
        </p:blipFill>
        <p:spPr>
          <a:xfrm>
            <a:off x="495300" y="4641800"/>
            <a:ext cx="285750" cy="228600"/>
          </a:xfrm>
          <a:prstGeom prst="rect">
            <a:avLst/>
          </a:prstGeom>
        </p:spPr>
      </p:pic>
      <p:pic>
        <p:nvPicPr>
          <p:cNvPr id="14" name="SK-15-img-13" descr="preencoded.png"/>
          <p:cNvPicPr>
            <a:picLocks noChangeAspect="1"/>
          </p:cNvPicPr>
          <p:nvPr/>
        </p:nvPicPr>
        <p:blipFill>
          <a:blip r:embed="rId9"/>
          <a:stretch>
            <a:fillRect/>
          </a:stretch>
        </p:blipFill>
        <p:spPr>
          <a:xfrm>
            <a:off x="381000" y="5552033"/>
            <a:ext cx="8001000" cy="981075"/>
          </a:xfrm>
          <a:prstGeom prst="rect">
            <a:avLst/>
          </a:prstGeom>
        </p:spPr>
      </p:pic>
      <p:pic>
        <p:nvPicPr>
          <p:cNvPr id="15" name="SK-15-img-14" descr="preencoded.png"/>
          <p:cNvPicPr>
            <a:picLocks noChangeAspect="1"/>
          </p:cNvPicPr>
          <p:nvPr/>
        </p:nvPicPr>
        <p:blipFill>
          <a:blip r:embed="rId10"/>
          <a:stretch>
            <a:fillRect/>
          </a:stretch>
        </p:blipFill>
        <p:spPr>
          <a:xfrm>
            <a:off x="495300" y="5746700"/>
            <a:ext cx="285750" cy="228600"/>
          </a:xfrm>
          <a:prstGeom prst="rect">
            <a:avLst/>
          </a:prstGeom>
        </p:spPr>
      </p:pic>
      <p:pic>
        <p:nvPicPr>
          <p:cNvPr id="16" name="SK-15-img-15" descr="preencoded.png"/>
          <p:cNvPicPr>
            <a:picLocks noChangeAspect="1"/>
          </p:cNvPicPr>
          <p:nvPr/>
        </p:nvPicPr>
        <p:blipFill>
          <a:blip r:embed="rId11"/>
          <a:stretch>
            <a:fillRect/>
          </a:stretch>
        </p:blipFill>
        <p:spPr>
          <a:xfrm>
            <a:off x="8763000" y="1112490"/>
            <a:ext cx="3048000" cy="5440710"/>
          </a:xfrm>
          <a:prstGeom prst="rect">
            <a:avLst/>
          </a:prstGeom>
        </p:spPr>
      </p:pic>
      <p:pic>
        <p:nvPicPr>
          <p:cNvPr id="17" name="SK-15-img-16" descr="preencoded.png"/>
          <p:cNvPicPr>
            <a:picLocks noChangeAspect="1"/>
          </p:cNvPicPr>
          <p:nvPr/>
        </p:nvPicPr>
        <p:blipFill>
          <a:blip r:embed="rId12"/>
          <a:stretch>
            <a:fillRect/>
          </a:stretch>
        </p:blipFill>
        <p:spPr>
          <a:xfrm>
            <a:off x="8991600" y="1341090"/>
            <a:ext cx="2590800" cy="333375"/>
          </a:xfrm>
          <a:prstGeom prst="rect">
            <a:avLst/>
          </a:prstGeom>
        </p:spPr>
      </p:pic>
      <p:pic>
        <p:nvPicPr>
          <p:cNvPr id="18" name="SK-15-img-17" descr="preencoded.png"/>
          <p:cNvPicPr>
            <a:picLocks noChangeAspect="1"/>
          </p:cNvPicPr>
          <p:nvPr/>
        </p:nvPicPr>
        <p:blipFill>
          <a:blip r:embed="rId13"/>
          <a:stretch>
            <a:fillRect/>
          </a:stretch>
        </p:blipFill>
        <p:spPr>
          <a:xfrm>
            <a:off x="8991600" y="1382018"/>
            <a:ext cx="214313" cy="175320"/>
          </a:xfrm>
          <a:prstGeom prst="rect">
            <a:avLst/>
          </a:prstGeom>
        </p:spPr>
      </p:pic>
      <p:pic>
        <p:nvPicPr>
          <p:cNvPr id="19" name="SK-15-img-18" descr="preencoded.png"/>
          <p:cNvPicPr>
            <a:picLocks noChangeAspect="1"/>
          </p:cNvPicPr>
          <p:nvPr/>
        </p:nvPicPr>
        <p:blipFill>
          <a:blip r:embed="rId14"/>
          <a:stretch>
            <a:fillRect/>
          </a:stretch>
        </p:blipFill>
        <p:spPr>
          <a:xfrm>
            <a:off x="8991600" y="5353348"/>
            <a:ext cx="2590800" cy="971252"/>
          </a:xfrm>
          <a:prstGeom prst="rect">
            <a:avLst/>
          </a:prstGeom>
        </p:spPr>
      </p:pic>
      <p:sp>
        <p:nvSpPr>
          <p:cNvPr id="20" name="SK-15-text-19"/>
          <p:cNvSpPr/>
          <p:nvPr/>
        </p:nvSpPr>
        <p:spPr>
          <a:xfrm>
            <a:off x="609600" y="22860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Red Flags, Pitfalls &amp; Final Summary</a:t>
            </a:r>
            <a:endParaRPr lang="en-US" sz="2550" dirty="0"/>
          </a:p>
        </p:txBody>
      </p:sp>
      <p:sp>
        <p:nvSpPr>
          <p:cNvPr id="21" name="SK-15-text-20"/>
          <p:cNvSpPr/>
          <p:nvPr/>
        </p:nvSpPr>
        <p:spPr>
          <a:xfrm>
            <a:off x="609600" y="645765"/>
            <a:ext cx="62636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2" name="SK-15-text-21"/>
          <p:cNvSpPr/>
          <p:nvPr/>
        </p:nvSpPr>
        <p:spPr>
          <a:xfrm>
            <a:off x="933450" y="1227683"/>
            <a:ext cx="73342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DC2626"/>
                </a:solidFill>
              </a:rPr>
              <a:t>ROTAVIRUS:</a:t>
            </a:r>
            <a:r>
              <a:rPr lang="en-US" sz="1500" b="1" dirty="0">
                <a:solidFill>
                  <a:srgbClr val="1F2937"/>
                </a:solidFill>
              </a:rPr>
              <a:t>Strict Timing Windows</a:t>
            </a:r>
            <a:endParaRPr lang="en-US" sz="1500" dirty="0"/>
          </a:p>
        </p:txBody>
      </p:sp>
      <p:sp>
        <p:nvSpPr>
          <p:cNvPr id="23" name="SK-15-text-22"/>
          <p:cNvSpPr/>
          <p:nvPr/>
        </p:nvSpPr>
        <p:spPr>
          <a:xfrm>
            <a:off x="933450" y="1532483"/>
            <a:ext cx="73342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NEVER administer outside 15w (1st dose) or 24w (2nd dose) limits. Risk of intussusception increases significantly with age.</a:t>
            </a:r>
            <a:endParaRPr lang="en-US" sz="1275" dirty="0"/>
          </a:p>
        </p:txBody>
      </p:sp>
      <p:sp>
        <p:nvSpPr>
          <p:cNvPr id="24" name="SK-15-text-23"/>
          <p:cNvSpPr/>
          <p:nvPr/>
        </p:nvSpPr>
        <p:spPr>
          <a:xfrm>
            <a:off x="933450" y="2332583"/>
            <a:ext cx="73342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DC2626"/>
                </a:solidFill>
              </a:rPr>
              <a:t>MENB:</a:t>
            </a:r>
            <a:r>
              <a:rPr lang="en-US" sz="1500" b="1" dirty="0">
                <a:solidFill>
                  <a:srgbClr val="1F2937"/>
                </a:solidFill>
              </a:rPr>
              <a:t>Paracetamol Prophylaxis</a:t>
            </a:r>
            <a:endParaRPr lang="en-US" sz="1500" dirty="0"/>
          </a:p>
        </p:txBody>
      </p:sp>
      <p:sp>
        <p:nvSpPr>
          <p:cNvPr id="25" name="SK-15-text-24"/>
          <p:cNvSpPr/>
          <p:nvPr/>
        </p:nvSpPr>
        <p:spPr>
          <a:xfrm>
            <a:off x="933450" y="2637383"/>
            <a:ext cx="73342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Essential at 2m and 3m doses. Parents must give 3 doses of infant paracetamol to prevent high-grade post-vaccination fever.</a:t>
            </a:r>
            <a:endParaRPr lang="en-US" sz="1275" dirty="0"/>
          </a:p>
        </p:txBody>
      </p:sp>
      <p:sp>
        <p:nvSpPr>
          <p:cNvPr id="26" name="SK-15-text-25"/>
          <p:cNvSpPr/>
          <p:nvPr/>
        </p:nvSpPr>
        <p:spPr>
          <a:xfrm>
            <a:off x="933450" y="3437483"/>
            <a:ext cx="86868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DC2626"/>
                </a:solidFill>
              </a:rPr>
              <a:t>LIVE VACCINES:</a:t>
            </a:r>
            <a:r>
              <a:rPr lang="en-US" sz="1500" b="1" dirty="0">
                <a:solidFill>
                  <a:srgbClr val="1F2937"/>
                </a:solidFill>
              </a:rPr>
              <a:t>Immunocompromised Safety</a:t>
            </a:r>
            <a:endParaRPr lang="en-US" sz="1500" dirty="0"/>
          </a:p>
        </p:txBody>
      </p:sp>
      <p:sp>
        <p:nvSpPr>
          <p:cNvPr id="27" name="SK-15-text-26"/>
          <p:cNvSpPr/>
          <p:nvPr/>
        </p:nvSpPr>
        <p:spPr>
          <a:xfrm>
            <a:off x="933450" y="3742283"/>
            <a:ext cx="73342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MMRV, BCG, Rotavirus, Nasal Flu. Avoid in severely immunocompromised. Check steroid doses (&gt;2mg/kg) before proceeding.</a:t>
            </a:r>
            <a:endParaRPr lang="en-US" sz="1275" dirty="0"/>
          </a:p>
        </p:txBody>
      </p:sp>
      <p:sp>
        <p:nvSpPr>
          <p:cNvPr id="28" name="SK-15-text-27"/>
          <p:cNvSpPr/>
          <p:nvPr/>
        </p:nvSpPr>
        <p:spPr>
          <a:xfrm>
            <a:off x="933450" y="4542383"/>
            <a:ext cx="73342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DC2626"/>
                </a:solidFill>
              </a:rPr>
              <a:t>PREGNANCY:</a:t>
            </a:r>
            <a:r>
              <a:rPr lang="en-US" sz="1500" b="1" dirty="0">
                <a:solidFill>
                  <a:srgbClr val="1F2937"/>
                </a:solidFill>
              </a:rPr>
              <a:t>Pertussis Protection</a:t>
            </a:r>
            <a:endParaRPr lang="en-US" sz="1500" dirty="0"/>
          </a:p>
        </p:txBody>
      </p:sp>
      <p:sp>
        <p:nvSpPr>
          <p:cNvPr id="29" name="SK-15-text-28"/>
          <p:cNvSpPr/>
          <p:nvPr/>
        </p:nvSpPr>
        <p:spPr>
          <a:xfrm>
            <a:off x="933450" y="4847183"/>
            <a:ext cx="73342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Offer Td/IPV/pertussis at 16-32 weeks in EVERY pregnancy to provide passive immunity to the newborn before their 8-week dose.</a:t>
            </a:r>
            <a:endParaRPr lang="en-US" sz="1275" dirty="0"/>
          </a:p>
        </p:txBody>
      </p:sp>
      <p:sp>
        <p:nvSpPr>
          <p:cNvPr id="30" name="SK-15-text-29"/>
          <p:cNvSpPr/>
          <p:nvPr/>
        </p:nvSpPr>
        <p:spPr>
          <a:xfrm>
            <a:off x="933450" y="5647283"/>
            <a:ext cx="74295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005EB8"/>
                </a:solidFill>
              </a:rPr>
              <a:t>Catch-up &amp; Records Management</a:t>
            </a:r>
            <a:endParaRPr lang="en-US" sz="1500" dirty="0"/>
          </a:p>
        </p:txBody>
      </p:sp>
      <p:sp>
        <p:nvSpPr>
          <p:cNvPr id="31" name="SK-15-text-30"/>
          <p:cNvSpPr/>
          <p:nvPr/>
        </p:nvSpPr>
        <p:spPr>
          <a:xfrm>
            <a:off x="933450" y="5952083"/>
            <a:ext cx="73342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Check PCSE/Red Book for DOB cohorts. MMRV replaces MMR from Jan 2026; MenB schedule changed July 2025. Use Green Book algorithms.</a:t>
            </a:r>
            <a:endParaRPr lang="en-US" sz="1275" dirty="0"/>
          </a:p>
        </p:txBody>
      </p:sp>
      <p:sp>
        <p:nvSpPr>
          <p:cNvPr id="32" name="SK-15-text-31"/>
          <p:cNvSpPr/>
          <p:nvPr/>
        </p:nvSpPr>
        <p:spPr>
          <a:xfrm>
            <a:off x="9282113" y="1341090"/>
            <a:ext cx="2909888"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Green Book Ref.</a:t>
            </a:r>
            <a:endParaRPr lang="en-US" sz="1350" dirty="0"/>
          </a:p>
        </p:txBody>
      </p:sp>
      <p:sp>
        <p:nvSpPr>
          <p:cNvPr id="33" name="SK-15-text-32"/>
          <p:cNvSpPr/>
          <p:nvPr/>
        </p:nvSpPr>
        <p:spPr>
          <a:xfrm>
            <a:off x="8991600" y="1864965"/>
            <a:ext cx="3200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F2937"/>
                </a:solidFill>
              </a:rPr>
              <a:t>Chapter 21: MMR / MMRV</a:t>
            </a:r>
            <a:endParaRPr lang="en-US" sz="1125" dirty="0"/>
          </a:p>
        </p:txBody>
      </p:sp>
      <p:sp>
        <p:nvSpPr>
          <p:cNvPr id="34" name="SK-15-text-33"/>
          <p:cNvSpPr/>
          <p:nvPr/>
        </p:nvSpPr>
        <p:spPr>
          <a:xfrm>
            <a:off x="8991600" y="2117378"/>
            <a:ext cx="2590800" cy="346472"/>
          </a:xfrm>
          <a:prstGeom prst="rect">
            <a:avLst/>
          </a:prstGeom>
          <a:noFill/>
          <a:ln/>
        </p:spPr>
        <p:txBody>
          <a:bodyPr vert="horz" wrap="square" lIns="0" tIns="0" rIns="0" bIns="0" rtlCol="0" anchor="ctr"/>
          <a:lstStyle/>
          <a:p>
            <a:pPr marL="0" indent="0">
              <a:lnSpc>
                <a:spcPts val="1365"/>
              </a:lnSpc>
              <a:buNone/>
            </a:pPr>
            <a:r>
              <a:rPr lang="en-US" sz="975" dirty="0">
                <a:solidFill>
                  <a:srgbClr val="4B5563"/>
                </a:solidFill>
              </a:rPr>
              <a:t>Evidence confirms no link to autism. Wakefield study retracted as fraudulent.</a:t>
            </a:r>
            <a:endParaRPr lang="en-US" sz="975" dirty="0"/>
          </a:p>
        </p:txBody>
      </p:sp>
      <p:sp>
        <p:nvSpPr>
          <p:cNvPr id="35" name="SK-15-text-34"/>
          <p:cNvSpPr/>
          <p:nvPr/>
        </p:nvSpPr>
        <p:spPr>
          <a:xfrm>
            <a:off x="8991600" y="2654350"/>
            <a:ext cx="3200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F2937"/>
                </a:solidFill>
              </a:rPr>
              <a:t>Chapter 22: Meningococcal</a:t>
            </a:r>
            <a:endParaRPr lang="en-US" sz="1125" dirty="0"/>
          </a:p>
        </p:txBody>
      </p:sp>
      <p:sp>
        <p:nvSpPr>
          <p:cNvPr id="36" name="SK-15-text-35"/>
          <p:cNvSpPr/>
          <p:nvPr/>
        </p:nvSpPr>
        <p:spPr>
          <a:xfrm>
            <a:off x="8991600" y="2906762"/>
            <a:ext cx="2590800" cy="346472"/>
          </a:xfrm>
          <a:prstGeom prst="rect">
            <a:avLst/>
          </a:prstGeom>
          <a:noFill/>
          <a:ln/>
        </p:spPr>
        <p:txBody>
          <a:bodyPr vert="horz" wrap="square" lIns="0" tIns="0" rIns="0" bIns="0" rtlCol="0" anchor="ctr"/>
          <a:lstStyle/>
          <a:p>
            <a:pPr marL="0" indent="0">
              <a:lnSpc>
                <a:spcPts val="1365"/>
              </a:lnSpc>
              <a:buNone/>
            </a:pPr>
            <a:r>
              <a:rPr lang="en-US" sz="975" dirty="0">
                <a:solidFill>
                  <a:srgbClr val="4B5563"/>
                </a:solidFill>
              </a:rPr>
              <a:t>Details on updated MenB 2-3-12m schedule and MenACWY for adolescents.</a:t>
            </a:r>
            <a:endParaRPr lang="en-US" sz="975" dirty="0"/>
          </a:p>
        </p:txBody>
      </p:sp>
      <p:sp>
        <p:nvSpPr>
          <p:cNvPr id="37" name="SK-15-text-36"/>
          <p:cNvSpPr/>
          <p:nvPr/>
        </p:nvSpPr>
        <p:spPr>
          <a:xfrm>
            <a:off x="8991600" y="3443734"/>
            <a:ext cx="3200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F2937"/>
                </a:solidFill>
              </a:rPr>
              <a:t>Chapter 28a: Rotavirus</a:t>
            </a:r>
            <a:endParaRPr lang="en-US" sz="1125" dirty="0"/>
          </a:p>
        </p:txBody>
      </p:sp>
      <p:sp>
        <p:nvSpPr>
          <p:cNvPr id="38" name="SK-15-text-37"/>
          <p:cNvSpPr/>
          <p:nvPr/>
        </p:nvSpPr>
        <p:spPr>
          <a:xfrm>
            <a:off x="8991600" y="3696146"/>
            <a:ext cx="2590800" cy="346472"/>
          </a:xfrm>
          <a:prstGeom prst="rect">
            <a:avLst/>
          </a:prstGeom>
          <a:noFill/>
          <a:ln/>
        </p:spPr>
        <p:txBody>
          <a:bodyPr vert="horz" wrap="square" lIns="0" tIns="0" rIns="0" bIns="0" rtlCol="0" anchor="ctr"/>
          <a:lstStyle/>
          <a:p>
            <a:pPr marL="0" indent="0">
              <a:lnSpc>
                <a:spcPts val="1365"/>
              </a:lnSpc>
              <a:buNone/>
            </a:pPr>
            <a:r>
              <a:rPr lang="en-US" sz="975" dirty="0">
                <a:solidFill>
                  <a:srgbClr val="4B5563"/>
                </a:solidFill>
              </a:rPr>
              <a:t>Strict age limits and exclusion criteria for hospital contacts.</a:t>
            </a:r>
            <a:endParaRPr lang="en-US" sz="975" dirty="0"/>
          </a:p>
        </p:txBody>
      </p:sp>
      <p:sp>
        <p:nvSpPr>
          <p:cNvPr id="39" name="SK-15-text-38"/>
          <p:cNvSpPr/>
          <p:nvPr/>
        </p:nvSpPr>
        <p:spPr>
          <a:xfrm>
            <a:off x="8991600" y="4233118"/>
            <a:ext cx="3200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F2937"/>
                </a:solidFill>
              </a:rPr>
              <a:t>Chapter 32: Preterm Birth</a:t>
            </a:r>
            <a:endParaRPr lang="en-US" sz="1125" dirty="0"/>
          </a:p>
        </p:txBody>
      </p:sp>
      <p:sp>
        <p:nvSpPr>
          <p:cNvPr id="40" name="SK-15-text-39"/>
          <p:cNvSpPr/>
          <p:nvPr/>
        </p:nvSpPr>
        <p:spPr>
          <a:xfrm>
            <a:off x="8991600" y="4485531"/>
            <a:ext cx="2590800" cy="519708"/>
          </a:xfrm>
          <a:prstGeom prst="rect">
            <a:avLst/>
          </a:prstGeom>
          <a:noFill/>
          <a:ln/>
        </p:spPr>
        <p:txBody>
          <a:bodyPr vert="horz" wrap="square" lIns="0" tIns="0" rIns="0" bIns="0" rtlCol="0" anchor="ctr"/>
          <a:lstStyle/>
          <a:p>
            <a:pPr marL="0" indent="0">
              <a:lnSpc>
                <a:spcPts val="1365"/>
              </a:lnSpc>
              <a:buNone/>
            </a:pPr>
            <a:r>
              <a:rPr lang="en-US" sz="975" dirty="0">
                <a:solidFill>
                  <a:srgbClr val="4B5563"/>
                </a:solidFill>
              </a:rPr>
              <a:t>Always vaccinate based on CHRONOLOGICAL age. Monitor &lt;28w infants in hospital.</a:t>
            </a:r>
            <a:endParaRPr lang="en-US" sz="975" dirty="0"/>
          </a:p>
        </p:txBody>
      </p:sp>
      <p:sp>
        <p:nvSpPr>
          <p:cNvPr id="41" name="SK-15-text-40"/>
          <p:cNvSpPr/>
          <p:nvPr/>
        </p:nvSpPr>
        <p:spPr>
          <a:xfrm>
            <a:off x="9105900" y="5467648"/>
            <a:ext cx="2362200" cy="742652"/>
          </a:xfrm>
          <a:prstGeom prst="rect">
            <a:avLst/>
          </a:prstGeom>
          <a:noFill/>
          <a:ln/>
        </p:spPr>
        <p:txBody>
          <a:bodyPr vert="horz" wrap="square" lIns="0" tIns="0" rIns="0" bIns="0" rtlCol="0" anchor="ctr"/>
          <a:lstStyle/>
          <a:p>
            <a:pPr marL="0" indent="0">
              <a:lnSpc>
                <a:spcPts val="1170"/>
              </a:lnSpc>
              <a:buNone/>
            </a:pPr>
            <a:r>
              <a:rPr lang="en-US" sz="900" b="1" i="1" dirty="0">
                <a:solidFill>
                  <a:srgbClr val="DC2626"/>
                </a:solidFill>
              </a:rPr>
              <a:t>Final Checklist: Verify current guidance at www.gov.uk/government/collections/immunisation-against-infectious-disease-the-green-book</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381000" y="285750"/>
            <a:ext cx="11430000" cy="741015"/>
          </a:xfrm>
          <a:prstGeom prst="rect">
            <a:avLst/>
          </a:prstGeom>
        </p:spPr>
      </p:pic>
      <p:pic>
        <p:nvPicPr>
          <p:cNvPr id="5" name="SK-2-img-4" descr="preencoded.png"/>
          <p:cNvPicPr>
            <a:picLocks noChangeAspect="1"/>
          </p:cNvPicPr>
          <p:nvPr/>
        </p:nvPicPr>
        <p:blipFill>
          <a:blip r:embed="rId6"/>
          <a:stretch>
            <a:fillRect/>
          </a:stretch>
        </p:blipFill>
        <p:spPr>
          <a:xfrm>
            <a:off x="381000" y="285750"/>
            <a:ext cx="76200" cy="381000"/>
          </a:xfrm>
          <a:prstGeom prst="rect">
            <a:avLst/>
          </a:prstGeom>
        </p:spPr>
      </p:pic>
      <p:pic>
        <p:nvPicPr>
          <p:cNvPr id="6" name="SK-2-img-5" descr="preencoded.png"/>
          <p:cNvPicPr>
            <a:picLocks noChangeAspect="1"/>
          </p:cNvPicPr>
          <p:nvPr/>
        </p:nvPicPr>
        <p:blipFill>
          <a:blip r:embed="rId7"/>
          <a:stretch>
            <a:fillRect/>
          </a:stretch>
        </p:blipFill>
        <p:spPr>
          <a:xfrm>
            <a:off x="381000" y="1217265"/>
            <a:ext cx="3657600" cy="476250"/>
          </a:xfrm>
          <a:prstGeom prst="rect">
            <a:avLst/>
          </a:prstGeom>
        </p:spPr>
      </p:pic>
      <p:pic>
        <p:nvPicPr>
          <p:cNvPr id="7" name="SK-2-img-6" descr="preencoded.png"/>
          <p:cNvPicPr>
            <a:picLocks noChangeAspect="1"/>
          </p:cNvPicPr>
          <p:nvPr/>
        </p:nvPicPr>
        <p:blipFill>
          <a:blip r:embed="rId8"/>
          <a:stretch>
            <a:fillRect/>
          </a:stretch>
        </p:blipFill>
        <p:spPr>
          <a:xfrm>
            <a:off x="381000" y="1807815"/>
            <a:ext cx="3657600" cy="1242120"/>
          </a:xfrm>
          <a:prstGeom prst="rect">
            <a:avLst/>
          </a:prstGeom>
        </p:spPr>
      </p:pic>
      <p:pic>
        <p:nvPicPr>
          <p:cNvPr id="8" name="SK-2-img-7" descr="preencoded.png"/>
          <p:cNvPicPr>
            <a:picLocks noChangeAspect="1"/>
          </p:cNvPicPr>
          <p:nvPr/>
        </p:nvPicPr>
        <p:blipFill>
          <a:blip r:embed="rId9"/>
          <a:stretch>
            <a:fillRect/>
          </a:stretch>
        </p:blipFill>
        <p:spPr>
          <a:xfrm>
            <a:off x="495300" y="1964978"/>
            <a:ext cx="228600" cy="171450"/>
          </a:xfrm>
          <a:prstGeom prst="rect">
            <a:avLst/>
          </a:prstGeom>
        </p:spPr>
      </p:pic>
      <p:pic>
        <p:nvPicPr>
          <p:cNvPr id="9" name="SK-2-img-8" descr="preencoded.png"/>
          <p:cNvPicPr>
            <a:picLocks noChangeAspect="1"/>
          </p:cNvPicPr>
          <p:nvPr/>
        </p:nvPicPr>
        <p:blipFill>
          <a:blip r:embed="rId10"/>
          <a:stretch>
            <a:fillRect/>
          </a:stretch>
        </p:blipFill>
        <p:spPr>
          <a:xfrm>
            <a:off x="381000" y="3164235"/>
            <a:ext cx="3657600" cy="1242120"/>
          </a:xfrm>
          <a:prstGeom prst="rect">
            <a:avLst/>
          </a:prstGeom>
        </p:spPr>
      </p:pic>
      <p:pic>
        <p:nvPicPr>
          <p:cNvPr id="10" name="SK-2-img-9" descr="preencoded.png"/>
          <p:cNvPicPr>
            <a:picLocks noChangeAspect="1"/>
          </p:cNvPicPr>
          <p:nvPr/>
        </p:nvPicPr>
        <p:blipFill>
          <a:blip r:embed="rId11"/>
          <a:stretch>
            <a:fillRect/>
          </a:stretch>
        </p:blipFill>
        <p:spPr>
          <a:xfrm>
            <a:off x="495300" y="3321397"/>
            <a:ext cx="228600" cy="171450"/>
          </a:xfrm>
          <a:prstGeom prst="rect">
            <a:avLst/>
          </a:prstGeom>
        </p:spPr>
      </p:pic>
      <p:pic>
        <p:nvPicPr>
          <p:cNvPr id="11" name="SK-2-img-10" descr="preencoded.png"/>
          <p:cNvPicPr>
            <a:picLocks noChangeAspect="1"/>
          </p:cNvPicPr>
          <p:nvPr/>
        </p:nvPicPr>
        <p:blipFill>
          <a:blip r:embed="rId12"/>
          <a:stretch>
            <a:fillRect/>
          </a:stretch>
        </p:blipFill>
        <p:spPr>
          <a:xfrm>
            <a:off x="381000" y="4520654"/>
            <a:ext cx="3657600" cy="1242120"/>
          </a:xfrm>
          <a:prstGeom prst="rect">
            <a:avLst/>
          </a:prstGeom>
        </p:spPr>
      </p:pic>
      <p:pic>
        <p:nvPicPr>
          <p:cNvPr id="12" name="SK-2-img-11" descr="preencoded.png"/>
          <p:cNvPicPr>
            <a:picLocks noChangeAspect="1"/>
          </p:cNvPicPr>
          <p:nvPr/>
        </p:nvPicPr>
        <p:blipFill>
          <a:blip r:embed="rId13"/>
          <a:stretch>
            <a:fillRect/>
          </a:stretch>
        </p:blipFill>
        <p:spPr>
          <a:xfrm>
            <a:off x="495300" y="4677817"/>
            <a:ext cx="228600" cy="171450"/>
          </a:xfrm>
          <a:prstGeom prst="rect">
            <a:avLst/>
          </a:prstGeom>
        </p:spPr>
      </p:pic>
      <p:pic>
        <p:nvPicPr>
          <p:cNvPr id="13" name="SK-2-img-12" descr="preencoded.png"/>
          <p:cNvPicPr>
            <a:picLocks noChangeAspect="1"/>
          </p:cNvPicPr>
          <p:nvPr/>
        </p:nvPicPr>
        <p:blipFill>
          <a:blip r:embed="rId7"/>
          <a:stretch>
            <a:fillRect/>
          </a:stretch>
        </p:blipFill>
        <p:spPr>
          <a:xfrm>
            <a:off x="4267200" y="1217265"/>
            <a:ext cx="3657600" cy="476250"/>
          </a:xfrm>
          <a:prstGeom prst="rect">
            <a:avLst/>
          </a:prstGeom>
        </p:spPr>
      </p:pic>
      <p:pic>
        <p:nvPicPr>
          <p:cNvPr id="14" name="SK-2-img-13" descr="preencoded.png"/>
          <p:cNvPicPr>
            <a:picLocks noChangeAspect="1"/>
          </p:cNvPicPr>
          <p:nvPr/>
        </p:nvPicPr>
        <p:blipFill>
          <a:blip r:embed="rId8"/>
          <a:stretch>
            <a:fillRect/>
          </a:stretch>
        </p:blipFill>
        <p:spPr>
          <a:xfrm>
            <a:off x="4267200" y="1807815"/>
            <a:ext cx="3657600" cy="1242120"/>
          </a:xfrm>
          <a:prstGeom prst="rect">
            <a:avLst/>
          </a:prstGeom>
        </p:spPr>
      </p:pic>
      <p:pic>
        <p:nvPicPr>
          <p:cNvPr id="15" name="SK-2-img-14" descr="preencoded.png"/>
          <p:cNvPicPr>
            <a:picLocks noChangeAspect="1"/>
          </p:cNvPicPr>
          <p:nvPr/>
        </p:nvPicPr>
        <p:blipFill>
          <a:blip r:embed="rId9"/>
          <a:stretch>
            <a:fillRect/>
          </a:stretch>
        </p:blipFill>
        <p:spPr>
          <a:xfrm>
            <a:off x="4381500" y="1964978"/>
            <a:ext cx="228600" cy="171450"/>
          </a:xfrm>
          <a:prstGeom prst="rect">
            <a:avLst/>
          </a:prstGeom>
        </p:spPr>
      </p:pic>
      <p:pic>
        <p:nvPicPr>
          <p:cNvPr id="16" name="SK-2-img-15" descr="preencoded.png"/>
          <p:cNvPicPr>
            <a:picLocks noChangeAspect="1"/>
          </p:cNvPicPr>
          <p:nvPr/>
        </p:nvPicPr>
        <p:blipFill>
          <a:blip r:embed="rId10"/>
          <a:stretch>
            <a:fillRect/>
          </a:stretch>
        </p:blipFill>
        <p:spPr>
          <a:xfrm>
            <a:off x="4267200" y="3164235"/>
            <a:ext cx="3657600" cy="1242120"/>
          </a:xfrm>
          <a:prstGeom prst="rect">
            <a:avLst/>
          </a:prstGeom>
        </p:spPr>
      </p:pic>
      <p:pic>
        <p:nvPicPr>
          <p:cNvPr id="17" name="SK-2-img-16" descr="preencoded.png"/>
          <p:cNvPicPr>
            <a:picLocks noChangeAspect="1"/>
          </p:cNvPicPr>
          <p:nvPr/>
        </p:nvPicPr>
        <p:blipFill>
          <a:blip r:embed="rId11"/>
          <a:stretch>
            <a:fillRect/>
          </a:stretch>
        </p:blipFill>
        <p:spPr>
          <a:xfrm>
            <a:off x="4381500" y="3321397"/>
            <a:ext cx="228600" cy="171450"/>
          </a:xfrm>
          <a:prstGeom prst="rect">
            <a:avLst/>
          </a:prstGeom>
        </p:spPr>
      </p:pic>
      <p:pic>
        <p:nvPicPr>
          <p:cNvPr id="18" name="SK-2-img-17" descr="preencoded.png"/>
          <p:cNvPicPr>
            <a:picLocks noChangeAspect="1"/>
          </p:cNvPicPr>
          <p:nvPr/>
        </p:nvPicPr>
        <p:blipFill>
          <a:blip r:embed="rId12"/>
          <a:stretch>
            <a:fillRect/>
          </a:stretch>
        </p:blipFill>
        <p:spPr>
          <a:xfrm>
            <a:off x="4267200" y="4520654"/>
            <a:ext cx="3657600" cy="1242120"/>
          </a:xfrm>
          <a:prstGeom prst="rect">
            <a:avLst/>
          </a:prstGeom>
        </p:spPr>
      </p:pic>
      <p:pic>
        <p:nvPicPr>
          <p:cNvPr id="19" name="SK-2-img-18" descr="preencoded.png"/>
          <p:cNvPicPr>
            <a:picLocks noChangeAspect="1"/>
          </p:cNvPicPr>
          <p:nvPr/>
        </p:nvPicPr>
        <p:blipFill>
          <a:blip r:embed="rId13"/>
          <a:stretch>
            <a:fillRect/>
          </a:stretch>
        </p:blipFill>
        <p:spPr>
          <a:xfrm>
            <a:off x="4381500" y="4677817"/>
            <a:ext cx="228600" cy="171450"/>
          </a:xfrm>
          <a:prstGeom prst="rect">
            <a:avLst/>
          </a:prstGeom>
        </p:spPr>
      </p:pic>
      <p:pic>
        <p:nvPicPr>
          <p:cNvPr id="20" name="SK-2-img-19" descr="preencoded.png"/>
          <p:cNvPicPr>
            <a:picLocks noChangeAspect="1"/>
          </p:cNvPicPr>
          <p:nvPr/>
        </p:nvPicPr>
        <p:blipFill>
          <a:blip r:embed="rId14"/>
          <a:stretch>
            <a:fillRect/>
          </a:stretch>
        </p:blipFill>
        <p:spPr>
          <a:xfrm>
            <a:off x="5324475" y="4673054"/>
            <a:ext cx="542925" cy="180975"/>
          </a:xfrm>
          <a:prstGeom prst="rect">
            <a:avLst/>
          </a:prstGeom>
        </p:spPr>
      </p:pic>
      <p:pic>
        <p:nvPicPr>
          <p:cNvPr id="21" name="SK-2-img-20" descr="preencoded.png"/>
          <p:cNvPicPr>
            <a:picLocks noChangeAspect="1"/>
          </p:cNvPicPr>
          <p:nvPr/>
        </p:nvPicPr>
        <p:blipFill>
          <a:blip r:embed="rId7"/>
          <a:stretch>
            <a:fillRect/>
          </a:stretch>
        </p:blipFill>
        <p:spPr>
          <a:xfrm>
            <a:off x="8153400" y="1217265"/>
            <a:ext cx="3657600" cy="476250"/>
          </a:xfrm>
          <a:prstGeom prst="rect">
            <a:avLst/>
          </a:prstGeom>
        </p:spPr>
      </p:pic>
      <p:pic>
        <p:nvPicPr>
          <p:cNvPr id="22" name="SK-2-img-21" descr="preencoded.png"/>
          <p:cNvPicPr>
            <a:picLocks noChangeAspect="1"/>
          </p:cNvPicPr>
          <p:nvPr/>
        </p:nvPicPr>
        <p:blipFill>
          <a:blip r:embed="rId8"/>
          <a:stretch>
            <a:fillRect/>
          </a:stretch>
        </p:blipFill>
        <p:spPr>
          <a:xfrm>
            <a:off x="8153400" y="1807815"/>
            <a:ext cx="3657600" cy="1242120"/>
          </a:xfrm>
          <a:prstGeom prst="rect">
            <a:avLst/>
          </a:prstGeom>
        </p:spPr>
      </p:pic>
      <p:pic>
        <p:nvPicPr>
          <p:cNvPr id="23" name="SK-2-img-22" descr="preencoded.png"/>
          <p:cNvPicPr>
            <a:picLocks noChangeAspect="1"/>
          </p:cNvPicPr>
          <p:nvPr/>
        </p:nvPicPr>
        <p:blipFill>
          <a:blip r:embed="rId9"/>
          <a:stretch>
            <a:fillRect/>
          </a:stretch>
        </p:blipFill>
        <p:spPr>
          <a:xfrm>
            <a:off x="8267700" y="1964978"/>
            <a:ext cx="228600" cy="171450"/>
          </a:xfrm>
          <a:prstGeom prst="rect">
            <a:avLst/>
          </a:prstGeom>
        </p:spPr>
      </p:pic>
      <p:pic>
        <p:nvPicPr>
          <p:cNvPr id="24" name="SK-2-img-23" descr="preencoded.png"/>
          <p:cNvPicPr>
            <a:picLocks noChangeAspect="1"/>
          </p:cNvPicPr>
          <p:nvPr/>
        </p:nvPicPr>
        <p:blipFill>
          <a:blip r:embed="rId10"/>
          <a:stretch>
            <a:fillRect/>
          </a:stretch>
        </p:blipFill>
        <p:spPr>
          <a:xfrm>
            <a:off x="8153400" y="3164235"/>
            <a:ext cx="3657600" cy="1242120"/>
          </a:xfrm>
          <a:prstGeom prst="rect">
            <a:avLst/>
          </a:prstGeom>
        </p:spPr>
      </p:pic>
      <p:pic>
        <p:nvPicPr>
          <p:cNvPr id="25" name="SK-2-img-24" descr="preencoded.png"/>
          <p:cNvPicPr>
            <a:picLocks noChangeAspect="1"/>
          </p:cNvPicPr>
          <p:nvPr/>
        </p:nvPicPr>
        <p:blipFill>
          <a:blip r:embed="rId15"/>
          <a:stretch>
            <a:fillRect/>
          </a:stretch>
        </p:blipFill>
        <p:spPr>
          <a:xfrm>
            <a:off x="8267700" y="3321397"/>
            <a:ext cx="228600" cy="171450"/>
          </a:xfrm>
          <a:prstGeom prst="rect">
            <a:avLst/>
          </a:prstGeom>
        </p:spPr>
      </p:pic>
      <p:pic>
        <p:nvPicPr>
          <p:cNvPr id="26" name="SK-2-img-25" descr="preencoded.png"/>
          <p:cNvPicPr>
            <a:picLocks noChangeAspect="1"/>
          </p:cNvPicPr>
          <p:nvPr/>
        </p:nvPicPr>
        <p:blipFill>
          <a:blip r:embed="rId16"/>
          <a:stretch>
            <a:fillRect/>
          </a:stretch>
        </p:blipFill>
        <p:spPr>
          <a:xfrm>
            <a:off x="8153400" y="4520654"/>
            <a:ext cx="3657600" cy="1242120"/>
          </a:xfrm>
          <a:prstGeom prst="rect">
            <a:avLst/>
          </a:prstGeom>
        </p:spPr>
      </p:pic>
      <p:pic>
        <p:nvPicPr>
          <p:cNvPr id="27" name="SK-2-img-26" descr="preencoded.png"/>
          <p:cNvPicPr>
            <a:picLocks noChangeAspect="1"/>
          </p:cNvPicPr>
          <p:nvPr/>
        </p:nvPicPr>
        <p:blipFill>
          <a:blip r:embed="rId17"/>
          <a:stretch>
            <a:fillRect/>
          </a:stretch>
        </p:blipFill>
        <p:spPr>
          <a:xfrm>
            <a:off x="8267700" y="4677817"/>
            <a:ext cx="228600" cy="171450"/>
          </a:xfrm>
          <a:prstGeom prst="rect">
            <a:avLst/>
          </a:prstGeom>
        </p:spPr>
      </p:pic>
      <p:pic>
        <p:nvPicPr>
          <p:cNvPr id="28" name="SK-2-img-27" descr="preencoded.png"/>
          <p:cNvPicPr>
            <a:picLocks noChangeAspect="1"/>
          </p:cNvPicPr>
          <p:nvPr/>
        </p:nvPicPr>
        <p:blipFill>
          <a:blip r:embed="rId18"/>
          <a:stretch>
            <a:fillRect/>
          </a:stretch>
        </p:blipFill>
        <p:spPr>
          <a:xfrm>
            <a:off x="381000" y="5915025"/>
            <a:ext cx="11430000" cy="657225"/>
          </a:xfrm>
          <a:prstGeom prst="rect">
            <a:avLst/>
          </a:prstGeom>
        </p:spPr>
      </p:pic>
      <p:pic>
        <p:nvPicPr>
          <p:cNvPr id="29" name="SK-2-img-28" descr="preencoded.png"/>
          <p:cNvPicPr>
            <a:picLocks noChangeAspect="1"/>
          </p:cNvPicPr>
          <p:nvPr/>
        </p:nvPicPr>
        <p:blipFill>
          <a:blip r:embed="rId19"/>
          <a:stretch>
            <a:fillRect/>
          </a:stretch>
        </p:blipFill>
        <p:spPr>
          <a:xfrm>
            <a:off x="571500" y="6180237"/>
            <a:ext cx="219968" cy="175915"/>
          </a:xfrm>
          <a:prstGeom prst="rect">
            <a:avLst/>
          </a:prstGeom>
        </p:spPr>
      </p:pic>
      <p:sp>
        <p:nvSpPr>
          <p:cNvPr id="30" name="SK-2-text-29"/>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Infant Immunisation Schedule: 2 to 4 Months</a:t>
            </a:r>
            <a:endParaRPr lang="en-US" sz="2550" dirty="0"/>
          </a:p>
        </p:txBody>
      </p:sp>
      <p:sp>
        <p:nvSpPr>
          <p:cNvPr id="31" name="SK-2-text-30"/>
          <p:cNvSpPr/>
          <p:nvPr/>
        </p:nvSpPr>
        <p:spPr>
          <a:xfrm>
            <a:off x="609600" y="712440"/>
            <a:ext cx="6448425"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32" name="SK-2-text-31"/>
          <p:cNvSpPr/>
          <p:nvPr/>
        </p:nvSpPr>
        <p:spPr>
          <a:xfrm>
            <a:off x="333375" y="1217265"/>
            <a:ext cx="3448050"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At 2 Months</a:t>
            </a:r>
            <a:endParaRPr lang="en-US" sz="1500" dirty="0"/>
          </a:p>
        </p:txBody>
      </p:sp>
      <p:sp>
        <p:nvSpPr>
          <p:cNvPr id="33" name="SK-2-text-32"/>
          <p:cNvSpPr/>
          <p:nvPr/>
        </p:nvSpPr>
        <p:spPr>
          <a:xfrm>
            <a:off x="819150" y="1922115"/>
            <a:ext cx="32404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6-in-1 Vaccine</a:t>
            </a:r>
            <a:endParaRPr lang="en-US" sz="1350" dirty="0"/>
          </a:p>
        </p:txBody>
      </p:sp>
      <p:sp>
        <p:nvSpPr>
          <p:cNvPr id="34" name="SK-2-text-33"/>
          <p:cNvSpPr/>
          <p:nvPr/>
        </p:nvSpPr>
        <p:spPr>
          <a:xfrm>
            <a:off x="819150" y="2255490"/>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1st dose: Diphtheria, tetanus, pertussis, polio, Hib, Hep B.</a:t>
            </a:r>
            <a:endParaRPr lang="en-US" sz="1050" dirty="0"/>
          </a:p>
        </p:txBody>
      </p:sp>
      <p:sp>
        <p:nvSpPr>
          <p:cNvPr id="35" name="SK-2-text-34"/>
          <p:cNvSpPr/>
          <p:nvPr/>
        </p:nvSpPr>
        <p:spPr>
          <a:xfrm>
            <a:off x="819150" y="3278535"/>
            <a:ext cx="19373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Rotavirus</a:t>
            </a:r>
            <a:endParaRPr lang="en-US" sz="1350" dirty="0"/>
          </a:p>
        </p:txBody>
      </p:sp>
      <p:sp>
        <p:nvSpPr>
          <p:cNvPr id="36" name="SK-2-text-35"/>
          <p:cNvSpPr/>
          <p:nvPr/>
        </p:nvSpPr>
        <p:spPr>
          <a:xfrm>
            <a:off x="819150" y="3611910"/>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1st dose (Oral): Live attenuated vaccine. STRICT age limits apply.</a:t>
            </a:r>
            <a:endParaRPr lang="en-US" sz="1050" dirty="0"/>
          </a:p>
        </p:txBody>
      </p:sp>
      <p:sp>
        <p:nvSpPr>
          <p:cNvPr id="37" name="SK-2-text-36"/>
          <p:cNvSpPr/>
          <p:nvPr/>
        </p:nvSpPr>
        <p:spPr>
          <a:xfrm>
            <a:off x="819150" y="4634954"/>
            <a:ext cx="9086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MenB</a:t>
            </a:r>
            <a:endParaRPr lang="en-US" sz="1350" dirty="0"/>
          </a:p>
        </p:txBody>
      </p:sp>
      <p:sp>
        <p:nvSpPr>
          <p:cNvPr id="38" name="SK-2-text-37"/>
          <p:cNvSpPr/>
          <p:nvPr/>
        </p:nvSpPr>
        <p:spPr>
          <a:xfrm>
            <a:off x="819150" y="4968329"/>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1st dose: Protection against Meningococcal group B.</a:t>
            </a:r>
            <a:endParaRPr lang="en-US" sz="1050" dirty="0"/>
          </a:p>
        </p:txBody>
      </p:sp>
      <p:sp>
        <p:nvSpPr>
          <p:cNvPr id="39" name="SK-2-text-38"/>
          <p:cNvSpPr/>
          <p:nvPr/>
        </p:nvSpPr>
        <p:spPr>
          <a:xfrm>
            <a:off x="4219575" y="1217265"/>
            <a:ext cx="3448050"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At 3 Months</a:t>
            </a:r>
            <a:endParaRPr lang="en-US" sz="1500" dirty="0"/>
          </a:p>
        </p:txBody>
      </p:sp>
      <p:sp>
        <p:nvSpPr>
          <p:cNvPr id="40" name="SK-2-text-39"/>
          <p:cNvSpPr/>
          <p:nvPr/>
        </p:nvSpPr>
        <p:spPr>
          <a:xfrm>
            <a:off x="4705350" y="1922115"/>
            <a:ext cx="32404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6-in-1 Vaccine</a:t>
            </a:r>
            <a:endParaRPr lang="en-US" sz="1350" dirty="0"/>
          </a:p>
        </p:txBody>
      </p:sp>
      <p:sp>
        <p:nvSpPr>
          <p:cNvPr id="41" name="SK-2-text-40"/>
          <p:cNvSpPr/>
          <p:nvPr/>
        </p:nvSpPr>
        <p:spPr>
          <a:xfrm>
            <a:off x="4705350" y="2255490"/>
            <a:ext cx="6838527" cy="186630"/>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2nd dose: Continues primary course protection.</a:t>
            </a:r>
            <a:endParaRPr lang="en-US" sz="1050" dirty="0"/>
          </a:p>
        </p:txBody>
      </p:sp>
      <p:sp>
        <p:nvSpPr>
          <p:cNvPr id="42" name="SK-2-text-41"/>
          <p:cNvSpPr/>
          <p:nvPr/>
        </p:nvSpPr>
        <p:spPr>
          <a:xfrm>
            <a:off x="4705350" y="3278535"/>
            <a:ext cx="19373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Rotavirus</a:t>
            </a:r>
            <a:endParaRPr lang="en-US" sz="1350" dirty="0"/>
          </a:p>
        </p:txBody>
      </p:sp>
      <p:sp>
        <p:nvSpPr>
          <p:cNvPr id="43" name="SK-2-text-42"/>
          <p:cNvSpPr/>
          <p:nvPr/>
        </p:nvSpPr>
        <p:spPr>
          <a:xfrm>
            <a:off x="4705350" y="3611910"/>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2nd dose (Oral): Final dose of the primary course.</a:t>
            </a:r>
            <a:endParaRPr lang="en-US" sz="1050" dirty="0"/>
          </a:p>
        </p:txBody>
      </p:sp>
      <p:sp>
        <p:nvSpPr>
          <p:cNvPr id="44" name="SK-2-text-43"/>
          <p:cNvSpPr/>
          <p:nvPr/>
        </p:nvSpPr>
        <p:spPr>
          <a:xfrm>
            <a:off x="4705350" y="4634954"/>
            <a:ext cx="9086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MenB</a:t>
            </a:r>
            <a:endParaRPr lang="en-US" sz="1350" dirty="0"/>
          </a:p>
        </p:txBody>
      </p:sp>
      <p:sp>
        <p:nvSpPr>
          <p:cNvPr id="45" name="SK-2-text-44"/>
          <p:cNvSpPr/>
          <p:nvPr/>
        </p:nvSpPr>
        <p:spPr>
          <a:xfrm>
            <a:off x="5381625" y="4673054"/>
            <a:ext cx="707858" cy="1809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latin typeface="Open Sans" pitchFamily="34" charset="0"/>
                <a:ea typeface="Open Sans" pitchFamily="34" charset="-122"/>
                <a:cs typeface="Open Sans" pitchFamily="34" charset="-120"/>
              </a:rPr>
              <a:t>UPDATED</a:t>
            </a:r>
            <a:endParaRPr lang="en-US" sz="750" dirty="0"/>
          </a:p>
        </p:txBody>
      </p:sp>
      <p:sp>
        <p:nvSpPr>
          <p:cNvPr id="46" name="SK-2-text-45"/>
          <p:cNvSpPr/>
          <p:nvPr/>
        </p:nvSpPr>
        <p:spPr>
          <a:xfrm>
            <a:off x="4705350" y="4968329"/>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2nd dose: Moved from 4m to 3m (July 2025 schedule update).</a:t>
            </a:r>
            <a:endParaRPr lang="en-US" sz="1050" dirty="0"/>
          </a:p>
        </p:txBody>
      </p:sp>
      <p:sp>
        <p:nvSpPr>
          <p:cNvPr id="47" name="SK-2-text-46"/>
          <p:cNvSpPr/>
          <p:nvPr/>
        </p:nvSpPr>
        <p:spPr>
          <a:xfrm>
            <a:off x="8105775" y="1217265"/>
            <a:ext cx="3448050"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At 4 Months</a:t>
            </a:r>
            <a:endParaRPr lang="en-US" sz="1500" dirty="0"/>
          </a:p>
        </p:txBody>
      </p:sp>
      <p:sp>
        <p:nvSpPr>
          <p:cNvPr id="48" name="SK-2-text-47"/>
          <p:cNvSpPr/>
          <p:nvPr/>
        </p:nvSpPr>
        <p:spPr>
          <a:xfrm>
            <a:off x="8591550" y="1922115"/>
            <a:ext cx="32404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6-in-1 Vaccine</a:t>
            </a:r>
            <a:endParaRPr lang="en-US" sz="1350" dirty="0"/>
          </a:p>
        </p:txBody>
      </p:sp>
      <p:sp>
        <p:nvSpPr>
          <p:cNvPr id="49" name="SK-2-text-48"/>
          <p:cNvSpPr/>
          <p:nvPr/>
        </p:nvSpPr>
        <p:spPr>
          <a:xfrm>
            <a:off x="8591550" y="2255490"/>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3rd dose: Completion of the infant primary course.</a:t>
            </a:r>
            <a:endParaRPr lang="en-US" sz="1050" dirty="0"/>
          </a:p>
        </p:txBody>
      </p:sp>
      <p:sp>
        <p:nvSpPr>
          <p:cNvPr id="50" name="SK-2-text-49"/>
          <p:cNvSpPr/>
          <p:nvPr/>
        </p:nvSpPr>
        <p:spPr>
          <a:xfrm>
            <a:off x="8591550" y="3278535"/>
            <a:ext cx="25546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Pneumococcal</a:t>
            </a:r>
            <a:endParaRPr lang="en-US" sz="1350" dirty="0"/>
          </a:p>
        </p:txBody>
      </p:sp>
      <p:sp>
        <p:nvSpPr>
          <p:cNvPr id="51" name="SK-2-text-50"/>
          <p:cNvSpPr/>
          <p:nvPr/>
        </p:nvSpPr>
        <p:spPr>
          <a:xfrm>
            <a:off x="8591550" y="3611910"/>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1st dose (PCV13): Protects against invasive pneumococcal disease.</a:t>
            </a:r>
            <a:endParaRPr lang="en-US" sz="1050" dirty="0"/>
          </a:p>
        </p:txBody>
      </p:sp>
      <p:sp>
        <p:nvSpPr>
          <p:cNvPr id="52" name="SK-2-text-51"/>
          <p:cNvSpPr/>
          <p:nvPr/>
        </p:nvSpPr>
        <p:spPr>
          <a:xfrm>
            <a:off x="8591550" y="4634954"/>
            <a:ext cx="29660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Clinical Alert</a:t>
            </a:r>
            <a:endParaRPr lang="en-US" sz="1350" dirty="0"/>
          </a:p>
        </p:txBody>
      </p:sp>
      <p:sp>
        <p:nvSpPr>
          <p:cNvPr id="53" name="SK-2-text-52"/>
          <p:cNvSpPr/>
          <p:nvPr/>
        </p:nvSpPr>
        <p:spPr>
          <a:xfrm>
            <a:off x="8591550" y="4968329"/>
            <a:ext cx="31051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MenB 2nd dose has been moved to 3 months. Next MenB dose is at 1 year.</a:t>
            </a:r>
            <a:endParaRPr lang="en-US" sz="1050" dirty="0"/>
          </a:p>
        </p:txBody>
      </p:sp>
      <p:sp>
        <p:nvSpPr>
          <p:cNvPr id="54" name="SK-2-text-53"/>
          <p:cNvSpPr/>
          <p:nvPr/>
        </p:nvSpPr>
        <p:spPr>
          <a:xfrm>
            <a:off x="981968" y="6029325"/>
            <a:ext cx="10638532"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F37021"/>
                </a:solidFill>
                <a:latin typeface="Open Sans" pitchFamily="34" charset="0"/>
                <a:ea typeface="Open Sans" pitchFamily="34" charset="-122"/>
                <a:cs typeface="Open Sans" pitchFamily="34" charset="-120"/>
              </a:rPr>
              <a:t>STRICT AGE LIMITS:</a:t>
            </a:r>
            <a:r>
              <a:rPr lang="en-US" sz="1125" dirty="0">
                <a:solidFill>
                  <a:srgbClr val="1F2937"/>
                </a:solidFill>
                <a:latin typeface="Open Sans" pitchFamily="34" charset="0"/>
                <a:ea typeface="Open Sans" pitchFamily="34" charset="-122"/>
                <a:cs typeface="Open Sans" pitchFamily="34" charset="-120"/>
              </a:rPr>
              <a:t> Rotavirus 1st dose MUST be given before 15 weeks (15w 0d). 2nd dose MUST be given before 24 weeks (24w 0d). Do NOT give outside these windows due to potential risk of intussusception.</a:t>
            </a:r>
            <a:endParaRPr lang="en-US" sz="11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381000" y="285750"/>
            <a:ext cx="11430000" cy="741015"/>
          </a:xfrm>
          <a:prstGeom prst="rect">
            <a:avLst/>
          </a:prstGeom>
        </p:spPr>
      </p:pic>
      <p:pic>
        <p:nvPicPr>
          <p:cNvPr id="5" name="SK-3-img-4" descr="preencoded.png"/>
          <p:cNvPicPr>
            <a:picLocks noChangeAspect="1"/>
          </p:cNvPicPr>
          <p:nvPr/>
        </p:nvPicPr>
        <p:blipFill>
          <a:blip r:embed="rId6"/>
          <a:stretch>
            <a:fillRect/>
          </a:stretch>
        </p:blipFill>
        <p:spPr>
          <a:xfrm>
            <a:off x="381000" y="285750"/>
            <a:ext cx="76200" cy="381000"/>
          </a:xfrm>
          <a:prstGeom prst="rect">
            <a:avLst/>
          </a:prstGeom>
        </p:spPr>
      </p:pic>
      <p:pic>
        <p:nvPicPr>
          <p:cNvPr id="6" name="SK-3-img-5" descr="preencoded.png"/>
          <p:cNvPicPr>
            <a:picLocks noChangeAspect="1"/>
          </p:cNvPicPr>
          <p:nvPr/>
        </p:nvPicPr>
        <p:blipFill>
          <a:blip r:embed="rId7"/>
          <a:stretch>
            <a:fillRect/>
          </a:stretch>
        </p:blipFill>
        <p:spPr>
          <a:xfrm>
            <a:off x="381000" y="1217265"/>
            <a:ext cx="2743200" cy="4573935"/>
          </a:xfrm>
          <a:prstGeom prst="rect">
            <a:avLst/>
          </a:prstGeom>
        </p:spPr>
      </p:pic>
      <p:pic>
        <p:nvPicPr>
          <p:cNvPr id="7" name="SK-3-img-6" descr="preencoded.png"/>
          <p:cNvPicPr>
            <a:picLocks noChangeAspect="1"/>
          </p:cNvPicPr>
          <p:nvPr/>
        </p:nvPicPr>
        <p:blipFill>
          <a:blip r:embed="rId8"/>
          <a:stretch>
            <a:fillRect/>
          </a:stretch>
        </p:blipFill>
        <p:spPr>
          <a:xfrm>
            <a:off x="495300" y="1331565"/>
            <a:ext cx="2514600" cy="419100"/>
          </a:xfrm>
          <a:prstGeom prst="rect">
            <a:avLst/>
          </a:prstGeom>
        </p:spPr>
      </p:pic>
      <p:pic>
        <p:nvPicPr>
          <p:cNvPr id="8" name="SK-3-img-7" descr="preencoded.png"/>
          <p:cNvPicPr>
            <a:picLocks noChangeAspect="1"/>
          </p:cNvPicPr>
          <p:nvPr/>
        </p:nvPicPr>
        <p:blipFill>
          <a:blip r:embed="rId9"/>
          <a:stretch>
            <a:fillRect/>
          </a:stretch>
        </p:blipFill>
        <p:spPr>
          <a:xfrm>
            <a:off x="495300" y="1331565"/>
            <a:ext cx="342900" cy="342900"/>
          </a:xfrm>
          <a:prstGeom prst="rect">
            <a:avLst/>
          </a:prstGeom>
        </p:spPr>
      </p:pic>
      <p:pic>
        <p:nvPicPr>
          <p:cNvPr id="9" name="SK-3-img-8" descr="preencoded.png"/>
          <p:cNvPicPr>
            <a:picLocks noChangeAspect="1"/>
          </p:cNvPicPr>
          <p:nvPr/>
        </p:nvPicPr>
        <p:blipFill>
          <a:blip r:embed="rId10"/>
          <a:stretch>
            <a:fillRect/>
          </a:stretch>
        </p:blipFill>
        <p:spPr>
          <a:xfrm>
            <a:off x="559594" y="1415355"/>
            <a:ext cx="214313" cy="175320"/>
          </a:xfrm>
          <a:prstGeom prst="rect">
            <a:avLst/>
          </a:prstGeom>
        </p:spPr>
      </p:pic>
      <p:pic>
        <p:nvPicPr>
          <p:cNvPr id="10" name="SK-3-img-9" descr="preencoded.png"/>
          <p:cNvPicPr>
            <a:picLocks noChangeAspect="1"/>
          </p:cNvPicPr>
          <p:nvPr/>
        </p:nvPicPr>
        <p:blipFill>
          <a:blip r:embed="rId11"/>
          <a:stretch>
            <a:fillRect/>
          </a:stretch>
        </p:blipFill>
        <p:spPr>
          <a:xfrm>
            <a:off x="495300" y="5178028"/>
            <a:ext cx="2514600" cy="498872"/>
          </a:xfrm>
          <a:prstGeom prst="rect">
            <a:avLst/>
          </a:prstGeom>
        </p:spPr>
      </p:pic>
      <p:pic>
        <p:nvPicPr>
          <p:cNvPr id="11" name="SK-3-img-10" descr="preencoded.png"/>
          <p:cNvPicPr>
            <a:picLocks noChangeAspect="1"/>
          </p:cNvPicPr>
          <p:nvPr/>
        </p:nvPicPr>
        <p:blipFill>
          <a:blip r:embed="rId7"/>
          <a:stretch>
            <a:fillRect/>
          </a:stretch>
        </p:blipFill>
        <p:spPr>
          <a:xfrm>
            <a:off x="3276600" y="1217265"/>
            <a:ext cx="2743200" cy="4573935"/>
          </a:xfrm>
          <a:prstGeom prst="rect">
            <a:avLst/>
          </a:prstGeom>
        </p:spPr>
      </p:pic>
      <p:pic>
        <p:nvPicPr>
          <p:cNvPr id="12" name="SK-3-img-11" descr="preencoded.png"/>
          <p:cNvPicPr>
            <a:picLocks noChangeAspect="1"/>
          </p:cNvPicPr>
          <p:nvPr/>
        </p:nvPicPr>
        <p:blipFill>
          <a:blip r:embed="rId8"/>
          <a:stretch>
            <a:fillRect/>
          </a:stretch>
        </p:blipFill>
        <p:spPr>
          <a:xfrm>
            <a:off x="3390900" y="1331565"/>
            <a:ext cx="2514600" cy="419100"/>
          </a:xfrm>
          <a:prstGeom prst="rect">
            <a:avLst/>
          </a:prstGeom>
        </p:spPr>
      </p:pic>
      <p:pic>
        <p:nvPicPr>
          <p:cNvPr id="13" name="SK-3-img-12" descr="preencoded.png"/>
          <p:cNvPicPr>
            <a:picLocks noChangeAspect="1"/>
          </p:cNvPicPr>
          <p:nvPr/>
        </p:nvPicPr>
        <p:blipFill>
          <a:blip r:embed="rId9"/>
          <a:stretch>
            <a:fillRect/>
          </a:stretch>
        </p:blipFill>
        <p:spPr>
          <a:xfrm>
            <a:off x="3390900" y="1331565"/>
            <a:ext cx="342900" cy="342900"/>
          </a:xfrm>
          <a:prstGeom prst="rect">
            <a:avLst/>
          </a:prstGeom>
        </p:spPr>
      </p:pic>
      <p:pic>
        <p:nvPicPr>
          <p:cNvPr id="14" name="SK-3-img-13" descr="preencoded.png"/>
          <p:cNvPicPr>
            <a:picLocks noChangeAspect="1"/>
          </p:cNvPicPr>
          <p:nvPr/>
        </p:nvPicPr>
        <p:blipFill>
          <a:blip r:embed="rId12"/>
          <a:stretch>
            <a:fillRect/>
          </a:stretch>
        </p:blipFill>
        <p:spPr>
          <a:xfrm>
            <a:off x="3455194" y="1415355"/>
            <a:ext cx="214313" cy="175320"/>
          </a:xfrm>
          <a:prstGeom prst="rect">
            <a:avLst/>
          </a:prstGeom>
        </p:spPr>
      </p:pic>
      <p:pic>
        <p:nvPicPr>
          <p:cNvPr id="15" name="SK-3-img-14" descr="preencoded.png"/>
          <p:cNvPicPr>
            <a:picLocks noChangeAspect="1"/>
          </p:cNvPicPr>
          <p:nvPr/>
        </p:nvPicPr>
        <p:blipFill>
          <a:blip r:embed="rId11"/>
          <a:stretch>
            <a:fillRect/>
          </a:stretch>
        </p:blipFill>
        <p:spPr>
          <a:xfrm>
            <a:off x="3390900" y="5178028"/>
            <a:ext cx="2514600" cy="498872"/>
          </a:xfrm>
          <a:prstGeom prst="rect">
            <a:avLst/>
          </a:prstGeom>
        </p:spPr>
      </p:pic>
      <p:pic>
        <p:nvPicPr>
          <p:cNvPr id="16" name="SK-3-img-15" descr="preencoded.png"/>
          <p:cNvPicPr>
            <a:picLocks noChangeAspect="1"/>
          </p:cNvPicPr>
          <p:nvPr/>
        </p:nvPicPr>
        <p:blipFill>
          <a:blip r:embed="rId7"/>
          <a:stretch>
            <a:fillRect/>
          </a:stretch>
        </p:blipFill>
        <p:spPr>
          <a:xfrm>
            <a:off x="6172200" y="1217265"/>
            <a:ext cx="2743200" cy="4573935"/>
          </a:xfrm>
          <a:prstGeom prst="rect">
            <a:avLst/>
          </a:prstGeom>
        </p:spPr>
      </p:pic>
      <p:pic>
        <p:nvPicPr>
          <p:cNvPr id="17" name="SK-3-img-16" descr="preencoded.png"/>
          <p:cNvPicPr>
            <a:picLocks noChangeAspect="1"/>
          </p:cNvPicPr>
          <p:nvPr/>
        </p:nvPicPr>
        <p:blipFill>
          <a:blip r:embed="rId8"/>
          <a:stretch>
            <a:fillRect/>
          </a:stretch>
        </p:blipFill>
        <p:spPr>
          <a:xfrm>
            <a:off x="6286500" y="1331565"/>
            <a:ext cx="2514600" cy="419100"/>
          </a:xfrm>
          <a:prstGeom prst="rect">
            <a:avLst/>
          </a:prstGeom>
        </p:spPr>
      </p:pic>
      <p:pic>
        <p:nvPicPr>
          <p:cNvPr id="18" name="SK-3-img-17" descr="preencoded.png"/>
          <p:cNvPicPr>
            <a:picLocks noChangeAspect="1"/>
          </p:cNvPicPr>
          <p:nvPr/>
        </p:nvPicPr>
        <p:blipFill>
          <a:blip r:embed="rId9"/>
          <a:stretch>
            <a:fillRect/>
          </a:stretch>
        </p:blipFill>
        <p:spPr>
          <a:xfrm>
            <a:off x="6286500" y="1331565"/>
            <a:ext cx="342900" cy="342900"/>
          </a:xfrm>
          <a:prstGeom prst="rect">
            <a:avLst/>
          </a:prstGeom>
        </p:spPr>
      </p:pic>
      <p:pic>
        <p:nvPicPr>
          <p:cNvPr id="19" name="SK-3-img-18" descr="preencoded.png"/>
          <p:cNvPicPr>
            <a:picLocks noChangeAspect="1"/>
          </p:cNvPicPr>
          <p:nvPr/>
        </p:nvPicPr>
        <p:blipFill>
          <a:blip r:embed="rId13"/>
          <a:stretch>
            <a:fillRect/>
          </a:stretch>
        </p:blipFill>
        <p:spPr>
          <a:xfrm>
            <a:off x="6350794" y="1415355"/>
            <a:ext cx="214313" cy="175320"/>
          </a:xfrm>
          <a:prstGeom prst="rect">
            <a:avLst/>
          </a:prstGeom>
        </p:spPr>
      </p:pic>
      <p:pic>
        <p:nvPicPr>
          <p:cNvPr id="20" name="SK-3-img-19" descr="preencoded.png"/>
          <p:cNvPicPr>
            <a:picLocks noChangeAspect="1"/>
          </p:cNvPicPr>
          <p:nvPr/>
        </p:nvPicPr>
        <p:blipFill>
          <a:blip r:embed="rId11"/>
          <a:stretch>
            <a:fillRect/>
          </a:stretch>
        </p:blipFill>
        <p:spPr>
          <a:xfrm>
            <a:off x="6286500" y="5178028"/>
            <a:ext cx="2514600" cy="498872"/>
          </a:xfrm>
          <a:prstGeom prst="rect">
            <a:avLst/>
          </a:prstGeom>
        </p:spPr>
      </p:pic>
      <p:pic>
        <p:nvPicPr>
          <p:cNvPr id="21" name="SK-3-img-20" descr="preencoded.png"/>
          <p:cNvPicPr>
            <a:picLocks noChangeAspect="1"/>
          </p:cNvPicPr>
          <p:nvPr/>
        </p:nvPicPr>
        <p:blipFill>
          <a:blip r:embed="rId7"/>
          <a:stretch>
            <a:fillRect/>
          </a:stretch>
        </p:blipFill>
        <p:spPr>
          <a:xfrm>
            <a:off x="9067800" y="1217265"/>
            <a:ext cx="2743200" cy="4573935"/>
          </a:xfrm>
          <a:prstGeom prst="rect">
            <a:avLst/>
          </a:prstGeom>
        </p:spPr>
      </p:pic>
      <p:pic>
        <p:nvPicPr>
          <p:cNvPr id="22" name="SK-3-img-21" descr="preencoded.png"/>
          <p:cNvPicPr>
            <a:picLocks noChangeAspect="1"/>
          </p:cNvPicPr>
          <p:nvPr/>
        </p:nvPicPr>
        <p:blipFill>
          <a:blip r:embed="rId8"/>
          <a:stretch>
            <a:fillRect/>
          </a:stretch>
        </p:blipFill>
        <p:spPr>
          <a:xfrm>
            <a:off x="9182100" y="1331565"/>
            <a:ext cx="2514600" cy="419100"/>
          </a:xfrm>
          <a:prstGeom prst="rect">
            <a:avLst/>
          </a:prstGeom>
        </p:spPr>
      </p:pic>
      <p:pic>
        <p:nvPicPr>
          <p:cNvPr id="23" name="SK-3-img-22" descr="preencoded.png"/>
          <p:cNvPicPr>
            <a:picLocks noChangeAspect="1"/>
          </p:cNvPicPr>
          <p:nvPr/>
        </p:nvPicPr>
        <p:blipFill>
          <a:blip r:embed="rId9"/>
          <a:stretch>
            <a:fillRect/>
          </a:stretch>
        </p:blipFill>
        <p:spPr>
          <a:xfrm>
            <a:off x="9182100" y="1331565"/>
            <a:ext cx="342900" cy="342900"/>
          </a:xfrm>
          <a:prstGeom prst="rect">
            <a:avLst/>
          </a:prstGeom>
        </p:spPr>
      </p:pic>
      <p:pic>
        <p:nvPicPr>
          <p:cNvPr id="24" name="SK-3-img-23" descr="preencoded.png"/>
          <p:cNvPicPr>
            <a:picLocks noChangeAspect="1"/>
          </p:cNvPicPr>
          <p:nvPr/>
        </p:nvPicPr>
        <p:blipFill>
          <a:blip r:embed="rId14"/>
          <a:stretch>
            <a:fillRect/>
          </a:stretch>
        </p:blipFill>
        <p:spPr>
          <a:xfrm>
            <a:off x="9246394" y="1415355"/>
            <a:ext cx="214313" cy="175320"/>
          </a:xfrm>
          <a:prstGeom prst="rect">
            <a:avLst/>
          </a:prstGeom>
        </p:spPr>
      </p:pic>
      <p:pic>
        <p:nvPicPr>
          <p:cNvPr id="25" name="SK-3-img-24" descr="preencoded.png"/>
          <p:cNvPicPr>
            <a:picLocks noChangeAspect="1"/>
          </p:cNvPicPr>
          <p:nvPr/>
        </p:nvPicPr>
        <p:blipFill>
          <a:blip r:embed="rId11"/>
          <a:stretch>
            <a:fillRect/>
          </a:stretch>
        </p:blipFill>
        <p:spPr>
          <a:xfrm>
            <a:off x="9182100" y="5178028"/>
            <a:ext cx="2514600" cy="498872"/>
          </a:xfrm>
          <a:prstGeom prst="rect">
            <a:avLst/>
          </a:prstGeom>
        </p:spPr>
      </p:pic>
      <p:pic>
        <p:nvPicPr>
          <p:cNvPr id="26" name="SK-3-img-25" descr="preencoded.png"/>
          <p:cNvPicPr>
            <a:picLocks noChangeAspect="1"/>
          </p:cNvPicPr>
          <p:nvPr/>
        </p:nvPicPr>
        <p:blipFill>
          <a:blip r:embed="rId15"/>
          <a:stretch>
            <a:fillRect/>
          </a:stretch>
        </p:blipFill>
        <p:spPr>
          <a:xfrm>
            <a:off x="381000" y="5943600"/>
            <a:ext cx="11430000" cy="628650"/>
          </a:xfrm>
          <a:prstGeom prst="rect">
            <a:avLst/>
          </a:prstGeom>
        </p:spPr>
      </p:pic>
      <p:pic>
        <p:nvPicPr>
          <p:cNvPr id="27" name="SK-3-img-26" descr="preencoded.png"/>
          <p:cNvPicPr>
            <a:picLocks noChangeAspect="1"/>
          </p:cNvPicPr>
          <p:nvPr/>
        </p:nvPicPr>
        <p:blipFill>
          <a:blip r:embed="rId16"/>
          <a:stretch>
            <a:fillRect/>
          </a:stretch>
        </p:blipFill>
        <p:spPr>
          <a:xfrm>
            <a:off x="495300" y="6138863"/>
            <a:ext cx="238125" cy="238125"/>
          </a:xfrm>
          <a:prstGeom prst="rect">
            <a:avLst/>
          </a:prstGeom>
        </p:spPr>
      </p:pic>
      <p:sp>
        <p:nvSpPr>
          <p:cNvPr id="28" name="SK-3-text-27"/>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Schedule: 1 Year to Adolescence</a:t>
            </a:r>
            <a:endParaRPr lang="en-US" sz="2550" dirty="0"/>
          </a:p>
        </p:txBody>
      </p:sp>
      <p:sp>
        <p:nvSpPr>
          <p:cNvPr id="29" name="SK-3-text-28"/>
          <p:cNvSpPr/>
          <p:nvPr/>
        </p:nvSpPr>
        <p:spPr>
          <a:xfrm>
            <a:off x="609600" y="712440"/>
            <a:ext cx="62636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30" name="SK-3-text-29"/>
          <p:cNvSpPr/>
          <p:nvPr/>
        </p:nvSpPr>
        <p:spPr>
          <a:xfrm>
            <a:off x="933450" y="1360140"/>
            <a:ext cx="1619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1 Year</a:t>
            </a:r>
            <a:endParaRPr lang="en-US" sz="1500" dirty="0"/>
          </a:p>
        </p:txBody>
      </p:sp>
      <p:sp>
        <p:nvSpPr>
          <p:cNvPr id="31" name="SK-3-text-30"/>
          <p:cNvSpPr/>
          <p:nvPr/>
        </p:nvSpPr>
        <p:spPr>
          <a:xfrm>
            <a:off x="685800" y="1864965"/>
            <a:ext cx="2941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MMRV (1st dose)</a:t>
            </a:r>
            <a:endParaRPr lang="en-US" sz="1200" dirty="0"/>
          </a:p>
        </p:txBody>
      </p:sp>
      <p:sp>
        <p:nvSpPr>
          <p:cNvPr id="32" name="SK-3-text-31"/>
          <p:cNvSpPr/>
          <p:nvPr/>
        </p:nvSpPr>
        <p:spPr>
          <a:xfrm>
            <a:off x="685800" y="2093565"/>
            <a:ext cx="2324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Measles, Mumps, Rubella + Varicella (Replaces MMR)</a:t>
            </a:r>
            <a:endParaRPr lang="en-US" sz="1050" dirty="0"/>
          </a:p>
        </p:txBody>
      </p:sp>
      <p:sp>
        <p:nvSpPr>
          <p:cNvPr id="33" name="SK-3-text-32"/>
          <p:cNvSpPr/>
          <p:nvPr/>
        </p:nvSpPr>
        <p:spPr>
          <a:xfrm>
            <a:off x="685800" y="2562076"/>
            <a:ext cx="3489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Pneumococcal (2nd)</a:t>
            </a:r>
            <a:endParaRPr lang="en-US" sz="1200" dirty="0"/>
          </a:p>
        </p:txBody>
      </p:sp>
      <p:sp>
        <p:nvSpPr>
          <p:cNvPr id="34" name="SK-3-text-33"/>
          <p:cNvSpPr/>
          <p:nvPr/>
        </p:nvSpPr>
        <p:spPr>
          <a:xfrm>
            <a:off x="685800" y="2790676"/>
            <a:ext cx="24003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PCV13 Booster</a:t>
            </a:r>
            <a:endParaRPr lang="en-US" sz="1050" dirty="0"/>
          </a:p>
        </p:txBody>
      </p:sp>
      <p:sp>
        <p:nvSpPr>
          <p:cNvPr id="35" name="SK-3-text-34"/>
          <p:cNvSpPr/>
          <p:nvPr/>
        </p:nvSpPr>
        <p:spPr>
          <a:xfrm>
            <a:off x="685800" y="3072557"/>
            <a:ext cx="2941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MenB (3rd dose)</a:t>
            </a:r>
            <a:endParaRPr lang="en-US" sz="1200" dirty="0"/>
          </a:p>
        </p:txBody>
      </p:sp>
      <p:sp>
        <p:nvSpPr>
          <p:cNvPr id="36" name="SK-3-text-35"/>
          <p:cNvSpPr/>
          <p:nvPr/>
        </p:nvSpPr>
        <p:spPr>
          <a:xfrm>
            <a:off x="685800" y="3301157"/>
            <a:ext cx="2324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Updated schedule (Moved from 4 months)</a:t>
            </a:r>
            <a:endParaRPr lang="en-US" sz="1050" dirty="0"/>
          </a:p>
        </p:txBody>
      </p:sp>
      <p:sp>
        <p:nvSpPr>
          <p:cNvPr id="37" name="SK-3-text-36"/>
          <p:cNvSpPr/>
          <p:nvPr/>
        </p:nvSpPr>
        <p:spPr>
          <a:xfrm>
            <a:off x="571500" y="5178028"/>
            <a:ext cx="2362200" cy="498872"/>
          </a:xfrm>
          <a:prstGeom prst="rect">
            <a:avLst/>
          </a:prstGeom>
          <a:noFill/>
          <a:ln/>
        </p:spPr>
        <p:txBody>
          <a:bodyPr vert="horz" wrap="square" lIns="0" tIns="0" rIns="0" bIns="0" rtlCol="0" anchor="ctr"/>
          <a:lstStyle/>
          <a:p>
            <a:pPr marL="0" indent="0">
              <a:lnSpc>
                <a:spcPts val="1365"/>
              </a:lnSpc>
              <a:buNone/>
            </a:pPr>
            <a:r>
              <a:rPr lang="en-US" sz="975" b="1" dirty="0">
                <a:solidFill>
                  <a:srgbClr val="F37021"/>
                </a:solidFill>
                <a:latin typeface="Open Sans" pitchFamily="34" charset="0"/>
                <a:ea typeface="Open Sans" pitchFamily="34" charset="-122"/>
                <a:cs typeface="Open Sans" pitchFamily="34" charset="-120"/>
              </a:rPr>
              <a:t>MMRV Note:</a:t>
            </a:r>
            <a:r>
              <a:rPr lang="en-US" sz="975" dirty="0">
                <a:solidFill>
                  <a:srgbClr val="4B5563"/>
                </a:solidFill>
                <a:latin typeface="Open Sans" pitchFamily="34" charset="0"/>
                <a:ea typeface="Open Sans" pitchFamily="34" charset="-122"/>
                <a:cs typeface="Open Sans" pitchFamily="34" charset="-120"/>
              </a:rPr>
              <a:t> Transition began Jan 2026. Check DOB for specific cohort.</a:t>
            </a:r>
            <a:endParaRPr lang="en-US" sz="975" dirty="0"/>
          </a:p>
        </p:txBody>
      </p:sp>
      <p:sp>
        <p:nvSpPr>
          <p:cNvPr id="38" name="SK-3-text-37"/>
          <p:cNvSpPr/>
          <p:nvPr/>
        </p:nvSpPr>
        <p:spPr>
          <a:xfrm>
            <a:off x="3829050" y="1360140"/>
            <a:ext cx="2838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18m - 2yr+</a:t>
            </a:r>
            <a:endParaRPr lang="en-US" sz="1500" dirty="0"/>
          </a:p>
        </p:txBody>
      </p:sp>
      <p:sp>
        <p:nvSpPr>
          <p:cNvPr id="39" name="SK-3-text-38"/>
          <p:cNvSpPr/>
          <p:nvPr/>
        </p:nvSpPr>
        <p:spPr>
          <a:xfrm>
            <a:off x="3581400" y="1864965"/>
            <a:ext cx="36728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18 Months: 6-in-1</a:t>
            </a:r>
            <a:endParaRPr lang="en-US" sz="1200" dirty="0"/>
          </a:p>
        </p:txBody>
      </p:sp>
      <p:sp>
        <p:nvSpPr>
          <p:cNvPr id="40" name="SK-3-text-39"/>
          <p:cNvSpPr/>
          <p:nvPr/>
        </p:nvSpPr>
        <p:spPr>
          <a:xfrm>
            <a:off x="3581400" y="2093565"/>
            <a:ext cx="4503420" cy="186630"/>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4th dose (Updated schedule)</a:t>
            </a:r>
            <a:endParaRPr lang="en-US" sz="1050" dirty="0"/>
          </a:p>
        </p:txBody>
      </p:sp>
      <p:sp>
        <p:nvSpPr>
          <p:cNvPr id="41" name="SK-3-text-40"/>
          <p:cNvSpPr/>
          <p:nvPr/>
        </p:nvSpPr>
        <p:spPr>
          <a:xfrm>
            <a:off x="3581400" y="2375446"/>
            <a:ext cx="3063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18 Months: MMRV</a:t>
            </a:r>
            <a:endParaRPr lang="en-US" sz="1200" dirty="0"/>
          </a:p>
        </p:txBody>
      </p:sp>
      <p:sp>
        <p:nvSpPr>
          <p:cNvPr id="42" name="SK-3-text-41"/>
          <p:cNvSpPr/>
          <p:nvPr/>
        </p:nvSpPr>
        <p:spPr>
          <a:xfrm>
            <a:off x="3581400" y="2604046"/>
            <a:ext cx="2324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Dose 1 or 2 depending on date of birth</a:t>
            </a:r>
            <a:endParaRPr lang="en-US" sz="1050" dirty="0"/>
          </a:p>
        </p:txBody>
      </p:sp>
      <p:sp>
        <p:nvSpPr>
          <p:cNvPr id="43" name="SK-3-text-42"/>
          <p:cNvSpPr/>
          <p:nvPr/>
        </p:nvSpPr>
        <p:spPr>
          <a:xfrm>
            <a:off x="3581400" y="3072557"/>
            <a:ext cx="3489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2yr+ (Annual): Flu</a:t>
            </a:r>
            <a:endParaRPr lang="en-US" sz="1200" dirty="0"/>
          </a:p>
        </p:txBody>
      </p:sp>
      <p:sp>
        <p:nvSpPr>
          <p:cNvPr id="44" name="SK-3-text-43"/>
          <p:cNvSpPr/>
          <p:nvPr/>
        </p:nvSpPr>
        <p:spPr>
          <a:xfrm>
            <a:off x="3581400" y="3301157"/>
            <a:ext cx="48768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Children's nasal spray vaccine</a:t>
            </a:r>
            <a:endParaRPr lang="en-US" sz="1050" dirty="0"/>
          </a:p>
        </p:txBody>
      </p:sp>
      <p:sp>
        <p:nvSpPr>
          <p:cNvPr id="45" name="SK-3-text-44"/>
          <p:cNvSpPr/>
          <p:nvPr/>
        </p:nvSpPr>
        <p:spPr>
          <a:xfrm>
            <a:off x="3467100" y="5178028"/>
            <a:ext cx="2362200" cy="498872"/>
          </a:xfrm>
          <a:prstGeom prst="rect">
            <a:avLst/>
          </a:prstGeom>
          <a:noFill/>
          <a:ln/>
        </p:spPr>
        <p:txBody>
          <a:bodyPr vert="horz" wrap="square" lIns="0" tIns="0" rIns="0" bIns="0" rtlCol="0" anchor="ctr"/>
          <a:lstStyle/>
          <a:p>
            <a:pPr marL="0" indent="0">
              <a:lnSpc>
                <a:spcPts val="1365"/>
              </a:lnSpc>
              <a:buNone/>
            </a:pPr>
            <a:r>
              <a:rPr lang="en-US" sz="975" b="1" dirty="0">
                <a:solidFill>
                  <a:srgbClr val="F37021"/>
                </a:solidFill>
                <a:latin typeface="Open Sans" pitchFamily="34" charset="0"/>
                <a:ea typeface="Open Sans" pitchFamily="34" charset="-122"/>
                <a:cs typeface="Open Sans" pitchFamily="34" charset="-120"/>
              </a:rPr>
              <a:t>Catch-up:</a:t>
            </a:r>
            <a:r>
              <a:rPr lang="en-US" sz="975" dirty="0">
                <a:solidFill>
                  <a:srgbClr val="4B5563"/>
                </a:solidFill>
                <a:latin typeface="Open Sans" pitchFamily="34" charset="0"/>
                <a:ea typeface="Open Sans" pitchFamily="34" charset="-122"/>
                <a:cs typeface="Open Sans" pitchFamily="34" charset="-120"/>
              </a:rPr>
              <a:t> Use PCSE records to confirm individual requirements.</a:t>
            </a:r>
            <a:endParaRPr lang="en-US" sz="975" dirty="0"/>
          </a:p>
        </p:txBody>
      </p:sp>
      <p:sp>
        <p:nvSpPr>
          <p:cNvPr id="46" name="SK-3-text-45"/>
          <p:cNvSpPr/>
          <p:nvPr/>
        </p:nvSpPr>
        <p:spPr>
          <a:xfrm>
            <a:off x="6724650" y="1360140"/>
            <a:ext cx="154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3y 4m</a:t>
            </a:r>
            <a:endParaRPr lang="en-US" sz="1500" dirty="0"/>
          </a:p>
        </p:txBody>
      </p:sp>
      <p:sp>
        <p:nvSpPr>
          <p:cNvPr id="47" name="SK-3-text-46"/>
          <p:cNvSpPr/>
          <p:nvPr/>
        </p:nvSpPr>
        <p:spPr>
          <a:xfrm>
            <a:off x="6477000" y="1864965"/>
            <a:ext cx="28803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4-in-1 Booster</a:t>
            </a:r>
            <a:endParaRPr lang="en-US" sz="1200" dirty="0"/>
          </a:p>
        </p:txBody>
      </p:sp>
      <p:sp>
        <p:nvSpPr>
          <p:cNvPr id="48" name="SK-3-text-47"/>
          <p:cNvSpPr/>
          <p:nvPr/>
        </p:nvSpPr>
        <p:spPr>
          <a:xfrm>
            <a:off x="6477000" y="2093565"/>
            <a:ext cx="57150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Diphtheria, Tetanus, Pertussis, Polio</a:t>
            </a:r>
            <a:endParaRPr lang="en-US" sz="1050" dirty="0"/>
          </a:p>
        </p:txBody>
      </p:sp>
      <p:sp>
        <p:nvSpPr>
          <p:cNvPr id="49" name="SK-3-text-48"/>
          <p:cNvSpPr/>
          <p:nvPr/>
        </p:nvSpPr>
        <p:spPr>
          <a:xfrm>
            <a:off x="6477000" y="2375446"/>
            <a:ext cx="2941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MMRV (2nd dose)</a:t>
            </a:r>
            <a:endParaRPr lang="en-US" sz="1200" dirty="0"/>
          </a:p>
        </p:txBody>
      </p:sp>
      <p:sp>
        <p:nvSpPr>
          <p:cNvPr id="50" name="SK-3-text-49"/>
          <p:cNvSpPr/>
          <p:nvPr/>
        </p:nvSpPr>
        <p:spPr>
          <a:xfrm>
            <a:off x="6477000" y="2604046"/>
            <a:ext cx="2324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Required for cohorts born July–Dec 2024</a:t>
            </a:r>
            <a:endParaRPr lang="en-US" sz="1050" dirty="0"/>
          </a:p>
        </p:txBody>
      </p:sp>
      <p:sp>
        <p:nvSpPr>
          <p:cNvPr id="51" name="SK-3-text-50"/>
          <p:cNvSpPr/>
          <p:nvPr/>
        </p:nvSpPr>
        <p:spPr>
          <a:xfrm>
            <a:off x="6362700" y="5178028"/>
            <a:ext cx="2362200" cy="498872"/>
          </a:xfrm>
          <a:prstGeom prst="rect">
            <a:avLst/>
          </a:prstGeom>
          <a:noFill/>
          <a:ln/>
        </p:spPr>
        <p:txBody>
          <a:bodyPr vert="horz" wrap="square" lIns="0" tIns="0" rIns="0" bIns="0" rtlCol="0" anchor="ctr"/>
          <a:lstStyle/>
          <a:p>
            <a:pPr marL="0" indent="0">
              <a:lnSpc>
                <a:spcPts val="1365"/>
              </a:lnSpc>
              <a:buNone/>
            </a:pPr>
            <a:r>
              <a:rPr lang="en-US" sz="975" b="1" dirty="0">
                <a:solidFill>
                  <a:srgbClr val="F37021"/>
                </a:solidFill>
                <a:latin typeface="Open Sans" pitchFamily="34" charset="0"/>
                <a:ea typeface="Open Sans" pitchFamily="34" charset="-122"/>
                <a:cs typeface="Open Sans" pitchFamily="34" charset="-120"/>
              </a:rPr>
              <a:t>Protection:</a:t>
            </a:r>
            <a:r>
              <a:rPr lang="en-US" sz="975" dirty="0">
                <a:solidFill>
                  <a:srgbClr val="4B5563"/>
                </a:solidFill>
                <a:latin typeface="Open Sans" pitchFamily="34" charset="0"/>
                <a:ea typeface="Open Sans" pitchFamily="34" charset="-122"/>
                <a:cs typeface="Open Sans" pitchFamily="34" charset="-120"/>
              </a:rPr>
              <a:t> Critical for community immunity before school entry.</a:t>
            </a:r>
            <a:endParaRPr lang="en-US" sz="975" dirty="0"/>
          </a:p>
        </p:txBody>
      </p:sp>
      <p:sp>
        <p:nvSpPr>
          <p:cNvPr id="52" name="SK-3-text-51"/>
          <p:cNvSpPr/>
          <p:nvPr/>
        </p:nvSpPr>
        <p:spPr>
          <a:xfrm>
            <a:off x="9620250" y="1360140"/>
            <a:ext cx="2571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11-14 Years</a:t>
            </a:r>
            <a:endParaRPr lang="en-US" sz="1500" dirty="0"/>
          </a:p>
        </p:txBody>
      </p:sp>
      <p:sp>
        <p:nvSpPr>
          <p:cNvPr id="53" name="SK-3-text-52"/>
          <p:cNvSpPr/>
          <p:nvPr/>
        </p:nvSpPr>
        <p:spPr>
          <a:xfrm>
            <a:off x="9372600" y="1864965"/>
            <a:ext cx="27584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HPV (11-13y)</a:t>
            </a:r>
            <a:endParaRPr lang="en-US" sz="1200" dirty="0"/>
          </a:p>
        </p:txBody>
      </p:sp>
      <p:sp>
        <p:nvSpPr>
          <p:cNvPr id="54" name="SK-3-text-53"/>
          <p:cNvSpPr/>
          <p:nvPr/>
        </p:nvSpPr>
        <p:spPr>
          <a:xfrm>
            <a:off x="9372600" y="2093565"/>
            <a:ext cx="2324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Gardasil 9 (2 doses if &lt; 15y; 3 if ≥ 15y)</a:t>
            </a:r>
            <a:endParaRPr lang="en-US" sz="1050" dirty="0"/>
          </a:p>
        </p:txBody>
      </p:sp>
      <p:sp>
        <p:nvSpPr>
          <p:cNvPr id="55" name="SK-3-text-54"/>
          <p:cNvSpPr/>
          <p:nvPr/>
        </p:nvSpPr>
        <p:spPr>
          <a:xfrm>
            <a:off x="9372600" y="2562076"/>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3-in-1 Booster (14y)</a:t>
            </a:r>
            <a:endParaRPr lang="en-US" sz="1200" dirty="0"/>
          </a:p>
        </p:txBody>
      </p:sp>
      <p:sp>
        <p:nvSpPr>
          <p:cNvPr id="56" name="SK-3-text-55"/>
          <p:cNvSpPr/>
          <p:nvPr/>
        </p:nvSpPr>
        <p:spPr>
          <a:xfrm>
            <a:off x="9372600" y="2790676"/>
            <a:ext cx="28194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Td/IPV (Teenage booster)</a:t>
            </a:r>
            <a:endParaRPr lang="en-US" sz="1050" dirty="0"/>
          </a:p>
        </p:txBody>
      </p:sp>
      <p:sp>
        <p:nvSpPr>
          <p:cNvPr id="57" name="SK-3-text-56"/>
          <p:cNvSpPr/>
          <p:nvPr/>
        </p:nvSpPr>
        <p:spPr>
          <a:xfrm>
            <a:off x="9372600" y="3072557"/>
            <a:ext cx="26974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MenACWY (14y)</a:t>
            </a:r>
            <a:endParaRPr lang="en-US" sz="1200" dirty="0"/>
          </a:p>
        </p:txBody>
      </p:sp>
      <p:sp>
        <p:nvSpPr>
          <p:cNvPr id="58" name="SK-3-text-57"/>
          <p:cNvSpPr/>
          <p:nvPr/>
        </p:nvSpPr>
        <p:spPr>
          <a:xfrm>
            <a:off x="9372600" y="3301157"/>
            <a:ext cx="28194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Meningococcal groups A, C, W, Y</a:t>
            </a:r>
            <a:endParaRPr lang="en-US" sz="1050" dirty="0"/>
          </a:p>
        </p:txBody>
      </p:sp>
      <p:sp>
        <p:nvSpPr>
          <p:cNvPr id="59" name="SK-3-text-58"/>
          <p:cNvSpPr/>
          <p:nvPr/>
        </p:nvSpPr>
        <p:spPr>
          <a:xfrm>
            <a:off x="9258300" y="5178028"/>
            <a:ext cx="2362200" cy="498872"/>
          </a:xfrm>
          <a:prstGeom prst="rect">
            <a:avLst/>
          </a:prstGeom>
          <a:noFill/>
          <a:ln/>
        </p:spPr>
        <p:txBody>
          <a:bodyPr vert="horz" wrap="square" lIns="0" tIns="0" rIns="0" bIns="0" rtlCol="0" anchor="ctr"/>
          <a:lstStyle/>
          <a:p>
            <a:pPr marL="0" indent="0">
              <a:lnSpc>
                <a:spcPts val="1365"/>
              </a:lnSpc>
              <a:buNone/>
            </a:pPr>
            <a:r>
              <a:rPr lang="en-US" sz="975" b="1" dirty="0">
                <a:solidFill>
                  <a:srgbClr val="F37021"/>
                </a:solidFill>
                <a:latin typeface="Open Sans" pitchFamily="34" charset="0"/>
                <a:ea typeface="Open Sans" pitchFamily="34" charset="-122"/>
                <a:cs typeface="Open Sans" pitchFamily="34" charset="-120"/>
              </a:rPr>
              <a:t>MSM:</a:t>
            </a:r>
            <a:r>
              <a:rPr lang="en-US" sz="975" dirty="0">
                <a:solidFill>
                  <a:srgbClr val="4B5563"/>
                </a:solidFill>
                <a:latin typeface="Open Sans" pitchFamily="34" charset="0"/>
                <a:ea typeface="Open Sans" pitchFamily="34" charset="-122"/>
                <a:cs typeface="Open Sans" pitchFamily="34" charset="-120"/>
              </a:rPr>
              <a:t> HPV coverage extended to men who have sex with men up to age 45.</a:t>
            </a:r>
            <a:endParaRPr lang="en-US" sz="975" dirty="0"/>
          </a:p>
        </p:txBody>
      </p:sp>
      <p:sp>
        <p:nvSpPr>
          <p:cNvPr id="60" name="SK-3-text-59"/>
          <p:cNvSpPr/>
          <p:nvPr/>
        </p:nvSpPr>
        <p:spPr>
          <a:xfrm>
            <a:off x="885825" y="6057900"/>
            <a:ext cx="10810875"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latin typeface="Open Sans" pitchFamily="34" charset="0"/>
                <a:ea typeface="Open Sans" pitchFamily="34" charset="-122"/>
                <a:cs typeface="Open Sans" pitchFamily="34" charset="-120"/>
              </a:rPr>
              <a:t>GP Trainee Practice Point:</a:t>
            </a:r>
            <a:r>
              <a:rPr lang="en-US" sz="1050" dirty="0">
                <a:solidFill>
                  <a:srgbClr val="4B5563"/>
                </a:solidFill>
                <a:latin typeface="Open Sans" pitchFamily="34" charset="0"/>
                <a:ea typeface="Open Sans" pitchFamily="34" charset="-122"/>
                <a:cs typeface="Open Sans" pitchFamily="34" charset="-120"/>
              </a:rPr>
              <a:t> The transition to </a:t>
            </a:r>
            <a:r>
              <a:rPr lang="en-US" sz="1050" b="1" dirty="0">
                <a:solidFill>
                  <a:srgbClr val="1F2937"/>
                </a:solidFill>
                <a:latin typeface="Open Sans" pitchFamily="34" charset="0"/>
                <a:ea typeface="Open Sans" pitchFamily="34" charset="-122"/>
                <a:cs typeface="Open Sans" pitchFamily="34" charset="-120"/>
              </a:rPr>
              <a:t>MMRV (Jan 2026)</a:t>
            </a:r>
            <a:r>
              <a:rPr lang="en-US" sz="1050" dirty="0">
                <a:solidFill>
                  <a:srgbClr val="4B5563"/>
                </a:solidFill>
                <a:latin typeface="Open Sans" pitchFamily="34" charset="0"/>
                <a:ea typeface="Open Sans" pitchFamily="34" charset="-122"/>
                <a:cs typeface="Open Sans" pitchFamily="34" charset="-120"/>
              </a:rPr>
              <a:t> and the </a:t>
            </a:r>
            <a:r>
              <a:rPr lang="en-US" sz="1050" b="1" dirty="0">
                <a:solidFill>
                  <a:srgbClr val="1F2937"/>
                </a:solidFill>
                <a:latin typeface="Open Sans" pitchFamily="34" charset="0"/>
                <a:ea typeface="Open Sans" pitchFamily="34" charset="-122"/>
                <a:cs typeface="Open Sans" pitchFamily="34" charset="-120"/>
              </a:rPr>
              <a:t>MenB (July 2025)</a:t>
            </a:r>
            <a:r>
              <a:rPr lang="en-US" sz="1050" dirty="0">
                <a:solidFill>
                  <a:srgbClr val="4B5563"/>
                </a:solidFill>
                <a:latin typeface="Open Sans" pitchFamily="34" charset="0"/>
                <a:ea typeface="Open Sans" pitchFamily="34" charset="-122"/>
                <a:cs typeface="Open Sans" pitchFamily="34" charset="-120"/>
              </a:rPr>
              <a:t> shift means multiple cohorts may present with different historical records. Always verify against the </a:t>
            </a:r>
            <a:r>
              <a:rPr lang="en-US" sz="1050" b="1" dirty="0">
                <a:solidFill>
                  <a:srgbClr val="1F2937"/>
                </a:solidFill>
                <a:latin typeface="Open Sans" pitchFamily="34" charset="0"/>
                <a:ea typeface="Open Sans" pitchFamily="34" charset="-122"/>
                <a:cs typeface="Open Sans" pitchFamily="34" charset="-120"/>
              </a:rPr>
              <a:t>UK Green Book</a:t>
            </a:r>
            <a:r>
              <a:rPr lang="en-US" sz="1050" dirty="0">
                <a:solidFill>
                  <a:srgbClr val="4B5563"/>
                </a:solidFill>
                <a:latin typeface="Open Sans" pitchFamily="34" charset="0"/>
                <a:ea typeface="Open Sans" pitchFamily="34" charset="-122"/>
                <a:cs typeface="Open Sans" pitchFamily="34" charset="-120"/>
              </a:rPr>
              <a:t> and </a:t>
            </a:r>
            <a:r>
              <a:rPr lang="en-US" sz="1050" b="1" dirty="0">
                <a:solidFill>
                  <a:srgbClr val="1F2937"/>
                </a:solidFill>
                <a:latin typeface="Open Sans" pitchFamily="34" charset="0"/>
                <a:ea typeface="Open Sans" pitchFamily="34" charset="-122"/>
                <a:cs typeface="Open Sans" pitchFamily="34" charset="-120"/>
              </a:rPr>
              <a:t>NHS Digital vaccination history</a:t>
            </a:r>
            <a:r>
              <a:rPr lang="en-US" sz="1050" dirty="0">
                <a:solidFill>
                  <a:srgbClr val="4B5563"/>
                </a:solidFill>
                <a:latin typeface="Open Sans" pitchFamily="34" charset="0"/>
                <a:ea typeface="Open Sans" pitchFamily="34" charset="-122"/>
                <a:cs typeface="Open Sans" pitchFamily="34" charset="-120"/>
              </a:rPr>
              <a:t> to ensure correct catch-up.</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5"/>
          <a:stretch>
            <a:fillRect/>
          </a:stretch>
        </p:blipFill>
        <p:spPr>
          <a:xfrm>
            <a:off x="381000" y="285750"/>
            <a:ext cx="11430000" cy="741015"/>
          </a:xfrm>
          <a:prstGeom prst="rect">
            <a:avLst/>
          </a:prstGeom>
        </p:spPr>
      </p:pic>
      <p:pic>
        <p:nvPicPr>
          <p:cNvPr id="5" name="SK-4-img-4" descr="preencoded.png"/>
          <p:cNvPicPr>
            <a:picLocks noChangeAspect="1"/>
          </p:cNvPicPr>
          <p:nvPr/>
        </p:nvPicPr>
        <p:blipFill>
          <a:blip r:embed="rId6"/>
          <a:stretch>
            <a:fillRect/>
          </a:stretch>
        </p:blipFill>
        <p:spPr>
          <a:xfrm>
            <a:off x="381000" y="285750"/>
            <a:ext cx="76200" cy="381000"/>
          </a:xfrm>
          <a:prstGeom prst="rect">
            <a:avLst/>
          </a:prstGeom>
        </p:spPr>
      </p:pic>
      <p:pic>
        <p:nvPicPr>
          <p:cNvPr id="6" name="SK-4-img-5" descr="preencoded.png"/>
          <p:cNvPicPr>
            <a:picLocks noChangeAspect="1"/>
          </p:cNvPicPr>
          <p:nvPr/>
        </p:nvPicPr>
        <p:blipFill>
          <a:blip r:embed="rId7"/>
          <a:stretch>
            <a:fillRect/>
          </a:stretch>
        </p:blipFill>
        <p:spPr>
          <a:xfrm>
            <a:off x="381000" y="1857821"/>
            <a:ext cx="190500" cy="152400"/>
          </a:xfrm>
          <a:prstGeom prst="rect">
            <a:avLst/>
          </a:prstGeom>
        </p:spPr>
      </p:pic>
      <p:pic>
        <p:nvPicPr>
          <p:cNvPr id="7" name="SK-4-img-6" descr="preencoded.png"/>
          <p:cNvPicPr>
            <a:picLocks noChangeAspect="1"/>
          </p:cNvPicPr>
          <p:nvPr/>
        </p:nvPicPr>
        <p:blipFill>
          <a:blip r:embed="rId8"/>
          <a:stretch>
            <a:fillRect/>
          </a:stretch>
        </p:blipFill>
        <p:spPr>
          <a:xfrm>
            <a:off x="381000" y="2324546"/>
            <a:ext cx="5329238" cy="247650"/>
          </a:xfrm>
          <a:prstGeom prst="rect">
            <a:avLst/>
          </a:prstGeom>
        </p:spPr>
      </p:pic>
      <p:pic>
        <p:nvPicPr>
          <p:cNvPr id="8" name="SK-4-img-7" descr="preencoded.png"/>
          <p:cNvPicPr>
            <a:picLocks noChangeAspect="1"/>
          </p:cNvPicPr>
          <p:nvPr/>
        </p:nvPicPr>
        <p:blipFill>
          <a:blip r:embed="rId9"/>
          <a:stretch>
            <a:fillRect/>
          </a:stretch>
        </p:blipFill>
        <p:spPr>
          <a:xfrm>
            <a:off x="381000" y="3326457"/>
            <a:ext cx="5329238" cy="714375"/>
          </a:xfrm>
          <a:prstGeom prst="rect">
            <a:avLst/>
          </a:prstGeom>
        </p:spPr>
      </p:pic>
      <p:pic>
        <p:nvPicPr>
          <p:cNvPr id="9" name="SK-4-img-8" descr="preencoded.png"/>
          <p:cNvPicPr>
            <a:picLocks noChangeAspect="1"/>
          </p:cNvPicPr>
          <p:nvPr/>
        </p:nvPicPr>
        <p:blipFill>
          <a:blip r:embed="rId10"/>
          <a:stretch>
            <a:fillRect/>
          </a:stretch>
        </p:blipFill>
        <p:spPr>
          <a:xfrm>
            <a:off x="381000" y="4363343"/>
            <a:ext cx="202406" cy="163711"/>
          </a:xfrm>
          <a:prstGeom prst="rect">
            <a:avLst/>
          </a:prstGeom>
        </p:spPr>
      </p:pic>
      <p:pic>
        <p:nvPicPr>
          <p:cNvPr id="10" name="SK-4-img-9" descr="preencoded.png"/>
          <p:cNvPicPr>
            <a:picLocks noChangeAspect="1"/>
          </p:cNvPicPr>
          <p:nvPr/>
        </p:nvPicPr>
        <p:blipFill>
          <a:blip r:embed="rId11"/>
          <a:stretch>
            <a:fillRect/>
          </a:stretch>
        </p:blipFill>
        <p:spPr>
          <a:xfrm>
            <a:off x="381000" y="4720530"/>
            <a:ext cx="202406" cy="163711"/>
          </a:xfrm>
          <a:prstGeom prst="rect">
            <a:avLst/>
          </a:prstGeom>
        </p:spPr>
      </p:pic>
      <p:pic>
        <p:nvPicPr>
          <p:cNvPr id="11" name="SK-4-img-10" descr="preencoded.png"/>
          <p:cNvPicPr>
            <a:picLocks noChangeAspect="1"/>
          </p:cNvPicPr>
          <p:nvPr/>
        </p:nvPicPr>
        <p:blipFill>
          <a:blip r:embed="rId12"/>
          <a:stretch>
            <a:fillRect/>
          </a:stretch>
        </p:blipFill>
        <p:spPr>
          <a:xfrm>
            <a:off x="381000" y="5077718"/>
            <a:ext cx="202406" cy="163711"/>
          </a:xfrm>
          <a:prstGeom prst="rect">
            <a:avLst/>
          </a:prstGeom>
        </p:spPr>
      </p:pic>
      <p:pic>
        <p:nvPicPr>
          <p:cNvPr id="12" name="SK-4-img-11" descr="preencoded.png"/>
          <p:cNvPicPr>
            <a:picLocks noChangeAspect="1"/>
          </p:cNvPicPr>
          <p:nvPr/>
        </p:nvPicPr>
        <p:blipFill>
          <a:blip r:embed="rId13"/>
          <a:stretch>
            <a:fillRect/>
          </a:stretch>
        </p:blipFill>
        <p:spPr>
          <a:xfrm>
            <a:off x="6091238" y="1598265"/>
            <a:ext cx="9525" cy="3802410"/>
          </a:xfrm>
          <a:prstGeom prst="rect">
            <a:avLst/>
          </a:prstGeom>
        </p:spPr>
      </p:pic>
      <p:pic>
        <p:nvPicPr>
          <p:cNvPr id="13" name="SK-4-img-12" descr="preencoded.png"/>
          <p:cNvPicPr>
            <a:picLocks noChangeAspect="1"/>
          </p:cNvPicPr>
          <p:nvPr/>
        </p:nvPicPr>
        <p:blipFill>
          <a:blip r:embed="rId14"/>
          <a:stretch>
            <a:fillRect/>
          </a:stretch>
        </p:blipFill>
        <p:spPr>
          <a:xfrm>
            <a:off x="6481763" y="1857821"/>
            <a:ext cx="190500" cy="152400"/>
          </a:xfrm>
          <a:prstGeom prst="rect">
            <a:avLst/>
          </a:prstGeom>
        </p:spPr>
      </p:pic>
      <p:pic>
        <p:nvPicPr>
          <p:cNvPr id="14" name="SK-4-img-13" descr="preencoded.png"/>
          <p:cNvPicPr>
            <a:picLocks noChangeAspect="1"/>
          </p:cNvPicPr>
          <p:nvPr/>
        </p:nvPicPr>
        <p:blipFill>
          <a:blip r:embed="rId15"/>
          <a:stretch>
            <a:fillRect/>
          </a:stretch>
        </p:blipFill>
        <p:spPr>
          <a:xfrm>
            <a:off x="6481763" y="2324546"/>
            <a:ext cx="5329238" cy="247650"/>
          </a:xfrm>
          <a:prstGeom prst="rect">
            <a:avLst/>
          </a:prstGeom>
        </p:spPr>
      </p:pic>
      <p:pic>
        <p:nvPicPr>
          <p:cNvPr id="15" name="SK-4-img-14" descr="preencoded.png"/>
          <p:cNvPicPr>
            <a:picLocks noChangeAspect="1"/>
          </p:cNvPicPr>
          <p:nvPr/>
        </p:nvPicPr>
        <p:blipFill>
          <a:blip r:embed="rId16"/>
          <a:stretch>
            <a:fillRect/>
          </a:stretch>
        </p:blipFill>
        <p:spPr>
          <a:xfrm>
            <a:off x="6481763" y="3326457"/>
            <a:ext cx="5329238" cy="714375"/>
          </a:xfrm>
          <a:prstGeom prst="rect">
            <a:avLst/>
          </a:prstGeom>
        </p:spPr>
      </p:pic>
      <p:pic>
        <p:nvPicPr>
          <p:cNvPr id="16" name="SK-4-img-15" descr="preencoded.png"/>
          <p:cNvPicPr>
            <a:picLocks noChangeAspect="1"/>
          </p:cNvPicPr>
          <p:nvPr/>
        </p:nvPicPr>
        <p:blipFill>
          <a:blip r:embed="rId17"/>
          <a:stretch>
            <a:fillRect/>
          </a:stretch>
        </p:blipFill>
        <p:spPr>
          <a:xfrm>
            <a:off x="6481763" y="4363343"/>
            <a:ext cx="202406" cy="163711"/>
          </a:xfrm>
          <a:prstGeom prst="rect">
            <a:avLst/>
          </a:prstGeom>
        </p:spPr>
      </p:pic>
      <p:pic>
        <p:nvPicPr>
          <p:cNvPr id="17" name="SK-4-img-16" descr="preencoded.png"/>
          <p:cNvPicPr>
            <a:picLocks noChangeAspect="1"/>
          </p:cNvPicPr>
          <p:nvPr/>
        </p:nvPicPr>
        <p:blipFill>
          <a:blip r:embed="rId18"/>
          <a:stretch>
            <a:fillRect/>
          </a:stretch>
        </p:blipFill>
        <p:spPr>
          <a:xfrm>
            <a:off x="6481763" y="4720530"/>
            <a:ext cx="202406" cy="163711"/>
          </a:xfrm>
          <a:prstGeom prst="rect">
            <a:avLst/>
          </a:prstGeom>
        </p:spPr>
      </p:pic>
      <p:pic>
        <p:nvPicPr>
          <p:cNvPr id="18" name="SK-4-img-17" descr="preencoded.png"/>
          <p:cNvPicPr>
            <a:picLocks noChangeAspect="1"/>
          </p:cNvPicPr>
          <p:nvPr/>
        </p:nvPicPr>
        <p:blipFill>
          <a:blip r:embed="rId17"/>
          <a:stretch>
            <a:fillRect/>
          </a:stretch>
        </p:blipFill>
        <p:spPr>
          <a:xfrm>
            <a:off x="6481763" y="5077718"/>
            <a:ext cx="202406" cy="163711"/>
          </a:xfrm>
          <a:prstGeom prst="rect">
            <a:avLst/>
          </a:prstGeom>
        </p:spPr>
      </p:pic>
      <p:pic>
        <p:nvPicPr>
          <p:cNvPr id="19" name="SK-4-img-18" descr="preencoded.png"/>
          <p:cNvPicPr>
            <a:picLocks noChangeAspect="1"/>
          </p:cNvPicPr>
          <p:nvPr/>
        </p:nvPicPr>
        <p:blipFill>
          <a:blip r:embed="rId19"/>
          <a:stretch>
            <a:fillRect/>
          </a:stretch>
        </p:blipFill>
        <p:spPr>
          <a:xfrm>
            <a:off x="381000" y="5972175"/>
            <a:ext cx="11430000" cy="504825"/>
          </a:xfrm>
          <a:prstGeom prst="rect">
            <a:avLst/>
          </a:prstGeom>
        </p:spPr>
      </p:pic>
      <p:pic>
        <p:nvPicPr>
          <p:cNvPr id="20" name="SK-4-img-19" descr="preencoded.png"/>
          <p:cNvPicPr>
            <a:picLocks noChangeAspect="1"/>
          </p:cNvPicPr>
          <p:nvPr/>
        </p:nvPicPr>
        <p:blipFill>
          <a:blip r:embed="rId20"/>
          <a:stretch>
            <a:fillRect/>
          </a:stretch>
        </p:blipFill>
        <p:spPr>
          <a:xfrm>
            <a:off x="495300" y="6086475"/>
            <a:ext cx="857250" cy="276225"/>
          </a:xfrm>
          <a:prstGeom prst="rect">
            <a:avLst/>
          </a:prstGeom>
        </p:spPr>
      </p:pic>
      <p:sp>
        <p:nvSpPr>
          <p:cNvPr id="21" name="SK-4-text-20"/>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Key 2026 Schedule Changes: MMRV and MenB</a:t>
            </a:r>
            <a:endParaRPr lang="en-US" sz="2550" dirty="0"/>
          </a:p>
        </p:txBody>
      </p:sp>
      <p:sp>
        <p:nvSpPr>
          <p:cNvPr id="22" name="SK-4-text-21"/>
          <p:cNvSpPr/>
          <p:nvPr/>
        </p:nvSpPr>
        <p:spPr>
          <a:xfrm>
            <a:off x="609600" y="712440"/>
            <a:ext cx="7000875"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3" name="SK-4-text-22"/>
          <p:cNvSpPr/>
          <p:nvPr/>
        </p:nvSpPr>
        <p:spPr>
          <a:xfrm>
            <a:off x="685800" y="1733996"/>
            <a:ext cx="493395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MMRV Transition</a:t>
            </a:r>
            <a:endParaRPr lang="en-US" sz="2100" dirty="0"/>
          </a:p>
        </p:txBody>
      </p:sp>
      <p:sp>
        <p:nvSpPr>
          <p:cNvPr id="24" name="SK-4-text-23"/>
          <p:cNvSpPr/>
          <p:nvPr/>
        </p:nvSpPr>
        <p:spPr>
          <a:xfrm>
            <a:off x="476250" y="2324546"/>
            <a:ext cx="5214938"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EFFECTIVE JANUARY 2026</a:t>
            </a:r>
            <a:endParaRPr lang="en-US" sz="900" dirty="0"/>
          </a:p>
        </p:txBody>
      </p:sp>
      <p:sp>
        <p:nvSpPr>
          <p:cNvPr id="25" name="SK-4-text-24"/>
          <p:cNvSpPr/>
          <p:nvPr/>
        </p:nvSpPr>
        <p:spPr>
          <a:xfrm>
            <a:off x="381000" y="2800796"/>
            <a:ext cx="7246620" cy="297061"/>
          </a:xfrm>
          <a:prstGeom prst="rect">
            <a:avLst/>
          </a:prstGeom>
          <a:noFill/>
          <a:ln/>
        </p:spPr>
        <p:txBody>
          <a:bodyPr vert="horz" wrap="square" lIns="0" tIns="0" rIns="0" bIns="0" rtlCol="0" anchor="ctr"/>
          <a:lstStyle/>
          <a:p>
            <a:pPr marL="0" indent="0">
              <a:lnSpc>
                <a:spcPts val="2340"/>
              </a:lnSpc>
              <a:buNone/>
            </a:pPr>
            <a:r>
              <a:rPr lang="en-US" sz="1800" b="1" dirty="0">
                <a:solidFill>
                  <a:srgbClr val="F37021"/>
                </a:solidFill>
                <a:latin typeface="Open Sans" pitchFamily="34" charset="0"/>
                <a:ea typeface="Open Sans" pitchFamily="34" charset="-122"/>
                <a:cs typeface="Open Sans" pitchFamily="34" charset="-120"/>
              </a:rPr>
              <a:t>MMRV replaces standard MMR</a:t>
            </a:r>
            <a:endParaRPr lang="en-US" sz="1800" dirty="0"/>
          </a:p>
        </p:txBody>
      </p:sp>
      <p:sp>
        <p:nvSpPr>
          <p:cNvPr id="26" name="SK-4-text-25"/>
          <p:cNvSpPr/>
          <p:nvPr/>
        </p:nvSpPr>
        <p:spPr>
          <a:xfrm>
            <a:off x="495300" y="3440757"/>
            <a:ext cx="5100638"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1F2937"/>
                </a:solidFill>
                <a:latin typeface="Open Sans" pitchFamily="34" charset="0"/>
                <a:ea typeface="Open Sans" pitchFamily="34" charset="-122"/>
                <a:cs typeface="Open Sans" pitchFamily="34" charset="-120"/>
              </a:rPr>
              <a:t>New Component:</a:t>
            </a:r>
            <a:r>
              <a:rPr lang="en-US" sz="1275" dirty="0">
                <a:solidFill>
                  <a:srgbClr val="4B5563"/>
                </a:solidFill>
                <a:latin typeface="Open Sans" pitchFamily="34" charset="0"/>
                <a:ea typeface="Open Sans" pitchFamily="34" charset="-122"/>
                <a:cs typeface="Open Sans" pitchFamily="34" charset="-120"/>
              </a:rPr>
              <a:t> UK now includes protection against </a:t>
            </a:r>
            <a:r>
              <a:rPr lang="en-US" sz="1275" b="1" dirty="0">
                <a:solidFill>
                  <a:srgbClr val="1F2937"/>
                </a:solidFill>
                <a:latin typeface="Open Sans" pitchFamily="34" charset="0"/>
                <a:ea typeface="Open Sans" pitchFamily="34" charset="-122"/>
                <a:cs typeface="Open Sans" pitchFamily="34" charset="-120"/>
              </a:rPr>
              <a:t>Varicella</a:t>
            </a:r>
            <a:r>
              <a:rPr lang="en-US" sz="1275" dirty="0">
                <a:solidFill>
                  <a:srgbClr val="4B5563"/>
                </a:solidFill>
                <a:latin typeface="Open Sans" pitchFamily="34" charset="0"/>
                <a:ea typeface="Open Sans" pitchFamily="34" charset="-122"/>
                <a:cs typeface="Open Sans" pitchFamily="34" charset="-120"/>
              </a:rPr>
              <a:t> (Chickenpox) in the routine schedule.</a:t>
            </a:r>
            <a:endParaRPr lang="en-US" sz="1275" dirty="0"/>
          </a:p>
        </p:txBody>
      </p:sp>
      <p:sp>
        <p:nvSpPr>
          <p:cNvPr id="27" name="SK-4-text-26"/>
          <p:cNvSpPr/>
          <p:nvPr/>
        </p:nvSpPr>
        <p:spPr>
          <a:xfrm>
            <a:off x="697706" y="4307532"/>
            <a:ext cx="9456420" cy="242888"/>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 </a:t>
            </a:r>
            <a:r>
              <a:rPr lang="en-US" sz="1275" b="1" dirty="0">
                <a:solidFill>
                  <a:srgbClr val="1F2937"/>
                </a:solidFill>
                <a:latin typeface="Open Sans" pitchFamily="34" charset="0"/>
                <a:ea typeface="Open Sans" pitchFamily="34" charset="-122"/>
                <a:cs typeface="Open Sans" pitchFamily="34" charset="-120"/>
              </a:rPr>
              <a:t>1st Dose:</a:t>
            </a:r>
            <a:r>
              <a:rPr lang="en-US" sz="1275" dirty="0">
                <a:solidFill>
                  <a:srgbClr val="4B5563"/>
                </a:solidFill>
                <a:latin typeface="Open Sans" pitchFamily="34" charset="0"/>
                <a:ea typeface="Open Sans" pitchFamily="34" charset="-122"/>
                <a:cs typeface="Open Sans" pitchFamily="34" charset="-120"/>
              </a:rPr>
              <a:t> Administered at 12 months (1 year).</a:t>
            </a:r>
            <a:endParaRPr lang="en-US" sz="1275" dirty="0"/>
          </a:p>
        </p:txBody>
      </p:sp>
      <p:sp>
        <p:nvSpPr>
          <p:cNvPr id="28" name="SK-4-text-27"/>
          <p:cNvSpPr/>
          <p:nvPr/>
        </p:nvSpPr>
        <p:spPr>
          <a:xfrm>
            <a:off x="697706" y="4664720"/>
            <a:ext cx="11140440" cy="242888"/>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 </a:t>
            </a:r>
            <a:r>
              <a:rPr lang="en-US" sz="1275" b="1" dirty="0">
                <a:solidFill>
                  <a:srgbClr val="1F2937"/>
                </a:solidFill>
                <a:latin typeface="Open Sans" pitchFamily="34" charset="0"/>
                <a:ea typeface="Open Sans" pitchFamily="34" charset="-122"/>
                <a:cs typeface="Open Sans" pitchFamily="34" charset="-120"/>
              </a:rPr>
              <a:t>2nd Dose:</a:t>
            </a:r>
            <a:r>
              <a:rPr lang="en-US" sz="1275" dirty="0">
                <a:solidFill>
                  <a:srgbClr val="4B5563"/>
                </a:solidFill>
                <a:latin typeface="Open Sans" pitchFamily="34" charset="0"/>
                <a:ea typeface="Open Sans" pitchFamily="34" charset="-122"/>
                <a:cs typeface="Open Sans" pitchFamily="34" charset="-120"/>
              </a:rPr>
              <a:t> 3 years 4 months (Pre-school) or 18 months.</a:t>
            </a:r>
            <a:endParaRPr lang="en-US" sz="1275" dirty="0"/>
          </a:p>
        </p:txBody>
      </p:sp>
      <p:sp>
        <p:nvSpPr>
          <p:cNvPr id="29" name="SK-4-text-28"/>
          <p:cNvSpPr/>
          <p:nvPr/>
        </p:nvSpPr>
        <p:spPr>
          <a:xfrm>
            <a:off x="697706" y="5031432"/>
            <a:ext cx="11494294" cy="2190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Vaccine choice depends strictly on the child's Date of Birth cohort.</a:t>
            </a:r>
            <a:endParaRPr lang="en-US" sz="1275" dirty="0"/>
          </a:p>
        </p:txBody>
      </p:sp>
      <p:sp>
        <p:nvSpPr>
          <p:cNvPr id="30" name="SK-4-text-29"/>
          <p:cNvSpPr/>
          <p:nvPr/>
        </p:nvSpPr>
        <p:spPr>
          <a:xfrm>
            <a:off x="6786563" y="1733996"/>
            <a:ext cx="5405438"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MenB Schedule Update</a:t>
            </a:r>
            <a:endParaRPr lang="en-US" sz="2100" dirty="0"/>
          </a:p>
        </p:txBody>
      </p:sp>
      <p:sp>
        <p:nvSpPr>
          <p:cNvPr id="31" name="SK-4-text-30"/>
          <p:cNvSpPr/>
          <p:nvPr/>
        </p:nvSpPr>
        <p:spPr>
          <a:xfrm>
            <a:off x="6577013" y="2324546"/>
            <a:ext cx="5214938"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IMPLEMENTED JULY 2025</a:t>
            </a:r>
            <a:endParaRPr lang="en-US" sz="900" dirty="0"/>
          </a:p>
        </p:txBody>
      </p:sp>
      <p:sp>
        <p:nvSpPr>
          <p:cNvPr id="32" name="SK-4-text-31"/>
          <p:cNvSpPr/>
          <p:nvPr/>
        </p:nvSpPr>
        <p:spPr>
          <a:xfrm>
            <a:off x="6481763" y="2800796"/>
            <a:ext cx="5710238" cy="297061"/>
          </a:xfrm>
          <a:prstGeom prst="rect">
            <a:avLst/>
          </a:prstGeom>
          <a:noFill/>
          <a:ln/>
        </p:spPr>
        <p:txBody>
          <a:bodyPr vert="horz" wrap="square" lIns="0" tIns="0" rIns="0" bIns="0" rtlCol="0" anchor="ctr"/>
          <a:lstStyle/>
          <a:p>
            <a:pPr marL="0" indent="0">
              <a:lnSpc>
                <a:spcPts val="2340"/>
              </a:lnSpc>
              <a:buNone/>
            </a:pPr>
            <a:r>
              <a:rPr lang="en-US" sz="1800" b="1" dirty="0">
                <a:solidFill>
                  <a:srgbClr val="F37021"/>
                </a:solidFill>
                <a:latin typeface="Open Sans" pitchFamily="34" charset="0"/>
                <a:ea typeface="Open Sans" pitchFamily="34" charset="-122"/>
                <a:cs typeface="Open Sans" pitchFamily="34" charset="-120"/>
              </a:rPr>
              <a:t>2m, 3m, 12m Realignment</a:t>
            </a:r>
            <a:endParaRPr lang="en-US" sz="1800" dirty="0"/>
          </a:p>
        </p:txBody>
      </p:sp>
      <p:sp>
        <p:nvSpPr>
          <p:cNvPr id="33" name="SK-4-text-32"/>
          <p:cNvSpPr/>
          <p:nvPr/>
        </p:nvSpPr>
        <p:spPr>
          <a:xfrm>
            <a:off x="6596063" y="3440757"/>
            <a:ext cx="5100638"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1F2937"/>
                </a:solidFill>
                <a:latin typeface="Open Sans" pitchFamily="34" charset="0"/>
                <a:ea typeface="Open Sans" pitchFamily="34" charset="-122"/>
                <a:cs typeface="Open Sans" pitchFamily="34" charset="-120"/>
              </a:rPr>
              <a:t>Key Shift:</a:t>
            </a:r>
            <a:r>
              <a:rPr lang="en-US" sz="1275" dirty="0">
                <a:solidFill>
                  <a:srgbClr val="4B5563"/>
                </a:solidFill>
                <a:latin typeface="Open Sans" pitchFamily="34" charset="0"/>
                <a:ea typeface="Open Sans" pitchFamily="34" charset="-122"/>
                <a:cs typeface="Open Sans" pitchFamily="34" charset="-120"/>
              </a:rPr>
              <a:t> The 3rd dose has moved from </a:t>
            </a:r>
            <a:r>
              <a:rPr lang="en-US" sz="1275" b="1" dirty="0">
                <a:solidFill>
                  <a:srgbClr val="1F2937"/>
                </a:solidFill>
                <a:latin typeface="Open Sans" pitchFamily="34" charset="0"/>
                <a:ea typeface="Open Sans" pitchFamily="34" charset="-122"/>
                <a:cs typeface="Open Sans" pitchFamily="34" charset="-120"/>
              </a:rPr>
              <a:t>4 months</a:t>
            </a:r>
            <a:r>
              <a:rPr lang="en-US" sz="1275" dirty="0">
                <a:solidFill>
                  <a:srgbClr val="4B5563"/>
                </a:solidFill>
                <a:latin typeface="Open Sans" pitchFamily="34" charset="0"/>
                <a:ea typeface="Open Sans" pitchFamily="34" charset="-122"/>
                <a:cs typeface="Open Sans" pitchFamily="34" charset="-120"/>
              </a:rPr>
              <a:t> to </a:t>
            </a:r>
            <a:r>
              <a:rPr lang="en-US" sz="1275" b="1" dirty="0">
                <a:solidFill>
                  <a:srgbClr val="1F2937"/>
                </a:solidFill>
                <a:latin typeface="Open Sans" pitchFamily="34" charset="0"/>
                <a:ea typeface="Open Sans" pitchFamily="34" charset="-122"/>
                <a:cs typeface="Open Sans" pitchFamily="34" charset="-120"/>
              </a:rPr>
              <a:t>12 months</a:t>
            </a:r>
            <a:r>
              <a:rPr lang="en-US" sz="1275" dirty="0">
                <a:solidFill>
                  <a:srgbClr val="4B5563"/>
                </a:solidFill>
                <a:latin typeface="Open Sans" pitchFamily="34" charset="0"/>
                <a:ea typeface="Open Sans" pitchFamily="34" charset="-122"/>
                <a:cs typeface="Open Sans" pitchFamily="34" charset="-120"/>
              </a:rPr>
              <a:t> to align with global evidence.</a:t>
            </a:r>
            <a:endParaRPr lang="en-US" sz="1275" dirty="0"/>
          </a:p>
        </p:txBody>
      </p:sp>
      <p:sp>
        <p:nvSpPr>
          <p:cNvPr id="34" name="SK-4-text-33"/>
          <p:cNvSpPr/>
          <p:nvPr/>
        </p:nvSpPr>
        <p:spPr>
          <a:xfrm>
            <a:off x="6798469" y="4307532"/>
            <a:ext cx="5393531" cy="242888"/>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 </a:t>
            </a:r>
            <a:r>
              <a:rPr lang="en-US" sz="1275" b="1" dirty="0">
                <a:solidFill>
                  <a:srgbClr val="1F2937"/>
                </a:solidFill>
                <a:latin typeface="Open Sans" pitchFamily="34" charset="0"/>
                <a:ea typeface="Open Sans" pitchFamily="34" charset="-122"/>
                <a:cs typeface="Open Sans" pitchFamily="34" charset="-120"/>
              </a:rPr>
              <a:t>Dose 1:</a:t>
            </a:r>
            <a:r>
              <a:rPr lang="en-US" sz="1275" dirty="0">
                <a:solidFill>
                  <a:srgbClr val="4B5563"/>
                </a:solidFill>
                <a:latin typeface="Open Sans" pitchFamily="34" charset="0"/>
                <a:ea typeface="Open Sans" pitchFamily="34" charset="-122"/>
                <a:cs typeface="Open Sans" pitchFamily="34" charset="-120"/>
              </a:rPr>
              <a:t> 2 Months (unchanged)</a:t>
            </a:r>
            <a:endParaRPr lang="en-US" sz="1275" dirty="0"/>
          </a:p>
        </p:txBody>
      </p:sp>
      <p:sp>
        <p:nvSpPr>
          <p:cNvPr id="35" name="SK-4-text-34"/>
          <p:cNvSpPr/>
          <p:nvPr/>
        </p:nvSpPr>
        <p:spPr>
          <a:xfrm>
            <a:off x="6798469" y="4664720"/>
            <a:ext cx="5393531" cy="242888"/>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 </a:t>
            </a:r>
            <a:r>
              <a:rPr lang="en-US" sz="1275" b="1" dirty="0">
                <a:solidFill>
                  <a:srgbClr val="1F2937"/>
                </a:solidFill>
                <a:latin typeface="Open Sans" pitchFamily="34" charset="0"/>
                <a:ea typeface="Open Sans" pitchFamily="34" charset="-122"/>
                <a:cs typeface="Open Sans" pitchFamily="34" charset="-120"/>
              </a:rPr>
              <a:t>Dose 2:</a:t>
            </a:r>
            <a:r>
              <a:rPr lang="en-US" sz="1275" dirty="0">
                <a:solidFill>
                  <a:srgbClr val="4B5563"/>
                </a:solidFill>
                <a:latin typeface="Open Sans" pitchFamily="34" charset="0"/>
                <a:ea typeface="Open Sans" pitchFamily="34" charset="-122"/>
                <a:cs typeface="Open Sans" pitchFamily="34" charset="-120"/>
              </a:rPr>
              <a:t> 3 Months (new positioning)</a:t>
            </a:r>
            <a:endParaRPr lang="en-US" sz="1275" dirty="0"/>
          </a:p>
        </p:txBody>
      </p:sp>
      <p:sp>
        <p:nvSpPr>
          <p:cNvPr id="36" name="SK-4-text-35"/>
          <p:cNvSpPr/>
          <p:nvPr/>
        </p:nvSpPr>
        <p:spPr>
          <a:xfrm>
            <a:off x="6798469" y="5021907"/>
            <a:ext cx="5393531" cy="242888"/>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 </a:t>
            </a:r>
            <a:r>
              <a:rPr lang="en-US" sz="1275" b="1" dirty="0">
                <a:solidFill>
                  <a:srgbClr val="1F2937"/>
                </a:solidFill>
                <a:latin typeface="Open Sans" pitchFamily="34" charset="0"/>
                <a:ea typeface="Open Sans" pitchFamily="34" charset="-122"/>
                <a:cs typeface="Open Sans" pitchFamily="34" charset="-120"/>
              </a:rPr>
              <a:t>Dose 3:</a:t>
            </a:r>
            <a:r>
              <a:rPr lang="en-US" sz="1275" dirty="0">
                <a:solidFill>
                  <a:srgbClr val="4B5563"/>
                </a:solidFill>
                <a:latin typeface="Open Sans" pitchFamily="34" charset="0"/>
                <a:ea typeface="Open Sans" pitchFamily="34" charset="-122"/>
                <a:cs typeface="Open Sans" pitchFamily="34" charset="-120"/>
              </a:rPr>
              <a:t> 12 Months (booster dose)</a:t>
            </a:r>
            <a:endParaRPr lang="en-US" sz="1275" dirty="0"/>
          </a:p>
        </p:txBody>
      </p:sp>
      <p:sp>
        <p:nvSpPr>
          <p:cNvPr id="37" name="SK-4-text-36"/>
          <p:cNvSpPr/>
          <p:nvPr/>
        </p:nvSpPr>
        <p:spPr>
          <a:xfrm>
            <a:off x="571500" y="6086475"/>
            <a:ext cx="1260348"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Open Sans" pitchFamily="34" charset="0"/>
                <a:ea typeface="Open Sans" pitchFamily="34" charset="-122"/>
                <a:cs typeface="Open Sans" pitchFamily="34" charset="-120"/>
              </a:rPr>
              <a:t>GP ACTION</a:t>
            </a:r>
            <a:endParaRPr lang="en-US" sz="1050" dirty="0"/>
          </a:p>
        </p:txBody>
      </p:sp>
      <p:sp>
        <p:nvSpPr>
          <p:cNvPr id="38" name="SK-4-text-37"/>
          <p:cNvSpPr/>
          <p:nvPr/>
        </p:nvSpPr>
        <p:spPr>
          <a:xfrm>
            <a:off x="1543050" y="6117431"/>
            <a:ext cx="106489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B5563"/>
                </a:solidFill>
                <a:latin typeface="Open Sans" pitchFamily="34" charset="0"/>
                <a:ea typeface="Open Sans" pitchFamily="34" charset="-122"/>
                <a:cs typeface="Open Sans" pitchFamily="34" charset="-120"/>
              </a:rPr>
              <a:t>Check </a:t>
            </a:r>
            <a:r>
              <a:rPr lang="en-US" sz="1125" b="1" dirty="0">
                <a:solidFill>
                  <a:srgbClr val="F37021"/>
                </a:solidFill>
                <a:latin typeface="Open Sans" pitchFamily="34" charset="0"/>
                <a:ea typeface="Open Sans" pitchFamily="34" charset="-122"/>
                <a:cs typeface="Open Sans" pitchFamily="34" charset="-120"/>
              </a:rPr>
              <a:t>Red Book</a:t>
            </a:r>
            <a:r>
              <a:rPr lang="en-US" sz="1125" b="1" dirty="0">
                <a:solidFill>
                  <a:srgbClr val="4B5563"/>
                </a:solidFill>
                <a:latin typeface="Open Sans" pitchFamily="34" charset="0"/>
                <a:ea typeface="Open Sans" pitchFamily="34" charset="-122"/>
                <a:cs typeface="Open Sans" pitchFamily="34" charset="-120"/>
              </a:rPr>
              <a:t> and </a:t>
            </a:r>
            <a:r>
              <a:rPr lang="en-US" sz="1125" b="1" dirty="0">
                <a:solidFill>
                  <a:srgbClr val="F37021"/>
                </a:solidFill>
                <a:latin typeface="Open Sans" pitchFamily="34" charset="0"/>
                <a:ea typeface="Open Sans" pitchFamily="34" charset="-122"/>
                <a:cs typeface="Open Sans" pitchFamily="34" charset="-120"/>
              </a:rPr>
              <a:t>NHS Digital history</a:t>
            </a:r>
            <a:r>
              <a:rPr lang="en-US" sz="1125" b="1" dirty="0">
                <a:solidFill>
                  <a:srgbClr val="4B5563"/>
                </a:solidFill>
                <a:latin typeface="Open Sans" pitchFamily="34" charset="0"/>
                <a:ea typeface="Open Sans" pitchFamily="34" charset="-122"/>
                <a:cs typeface="Open Sans" pitchFamily="34" charset="-120"/>
              </a:rPr>
              <a:t> to confirm cohort. Use PCSE for catch-up guidance where doses were missed during transition periods.</a:t>
            </a:r>
            <a:endParaRPr lang="en-US" sz="11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381000" y="228600"/>
            <a:ext cx="11430000" cy="741015"/>
          </a:xfrm>
          <a:prstGeom prst="rect">
            <a:avLst/>
          </a:prstGeom>
        </p:spPr>
      </p:pic>
      <p:pic>
        <p:nvPicPr>
          <p:cNvPr id="4" name="SK-5-img-3" descr="preencoded.png"/>
          <p:cNvPicPr>
            <a:picLocks noChangeAspect="1"/>
          </p:cNvPicPr>
          <p:nvPr/>
        </p:nvPicPr>
        <p:blipFill>
          <a:blip r:embed="rId5"/>
          <a:stretch>
            <a:fillRect/>
          </a:stretch>
        </p:blipFill>
        <p:spPr>
          <a:xfrm>
            <a:off x="381000" y="228600"/>
            <a:ext cx="76200" cy="381000"/>
          </a:xfrm>
          <a:prstGeom prst="rect">
            <a:avLst/>
          </a:prstGeom>
        </p:spPr>
      </p:pic>
      <p:pic>
        <p:nvPicPr>
          <p:cNvPr id="5" name="SK-5-img-4" descr="preencoded.png"/>
          <p:cNvPicPr>
            <a:picLocks noChangeAspect="1"/>
          </p:cNvPicPr>
          <p:nvPr/>
        </p:nvPicPr>
        <p:blipFill>
          <a:blip r:embed="rId6"/>
          <a:stretch>
            <a:fillRect/>
          </a:stretch>
        </p:blipFill>
        <p:spPr>
          <a:xfrm>
            <a:off x="381000" y="1122015"/>
            <a:ext cx="5600700" cy="2677567"/>
          </a:xfrm>
          <a:prstGeom prst="rect">
            <a:avLst/>
          </a:prstGeom>
        </p:spPr>
      </p:pic>
      <p:pic>
        <p:nvPicPr>
          <p:cNvPr id="6" name="SK-5-img-5" descr="preencoded.png"/>
          <p:cNvPicPr>
            <a:picLocks noChangeAspect="1"/>
          </p:cNvPicPr>
          <p:nvPr/>
        </p:nvPicPr>
        <p:blipFill>
          <a:blip r:embed="rId7"/>
          <a:stretch>
            <a:fillRect/>
          </a:stretch>
        </p:blipFill>
        <p:spPr>
          <a:xfrm>
            <a:off x="381000" y="1122015"/>
            <a:ext cx="5600700" cy="476250"/>
          </a:xfrm>
          <a:prstGeom prst="rect">
            <a:avLst/>
          </a:prstGeom>
        </p:spPr>
      </p:pic>
      <p:pic>
        <p:nvPicPr>
          <p:cNvPr id="7" name="SK-5-img-6" descr="preencoded.png"/>
          <p:cNvPicPr>
            <a:picLocks noChangeAspect="1"/>
          </p:cNvPicPr>
          <p:nvPr/>
        </p:nvPicPr>
        <p:blipFill>
          <a:blip r:embed="rId8"/>
          <a:stretch>
            <a:fillRect/>
          </a:stretch>
        </p:blipFill>
        <p:spPr>
          <a:xfrm>
            <a:off x="533400" y="1264890"/>
            <a:ext cx="228600" cy="190500"/>
          </a:xfrm>
          <a:prstGeom prst="rect">
            <a:avLst/>
          </a:prstGeom>
        </p:spPr>
      </p:pic>
      <p:pic>
        <p:nvPicPr>
          <p:cNvPr id="8" name="SK-5-img-7" descr="preencoded.png"/>
          <p:cNvPicPr>
            <a:picLocks noChangeAspect="1"/>
          </p:cNvPicPr>
          <p:nvPr/>
        </p:nvPicPr>
        <p:blipFill>
          <a:blip r:embed="rId9"/>
          <a:stretch>
            <a:fillRect/>
          </a:stretch>
        </p:blipFill>
        <p:spPr>
          <a:xfrm>
            <a:off x="533400" y="2584103"/>
            <a:ext cx="2609850" cy="257175"/>
          </a:xfrm>
          <a:prstGeom prst="rect">
            <a:avLst/>
          </a:prstGeom>
        </p:spPr>
      </p:pic>
      <p:pic>
        <p:nvPicPr>
          <p:cNvPr id="9" name="SK-5-img-8" descr="preencoded.png"/>
          <p:cNvPicPr>
            <a:picLocks noChangeAspect="1"/>
          </p:cNvPicPr>
          <p:nvPr/>
        </p:nvPicPr>
        <p:blipFill>
          <a:blip r:embed="rId9"/>
          <a:stretch>
            <a:fillRect/>
          </a:stretch>
        </p:blipFill>
        <p:spPr>
          <a:xfrm>
            <a:off x="3219450" y="2584103"/>
            <a:ext cx="2609850" cy="257175"/>
          </a:xfrm>
          <a:prstGeom prst="rect">
            <a:avLst/>
          </a:prstGeom>
        </p:spPr>
      </p:pic>
      <p:pic>
        <p:nvPicPr>
          <p:cNvPr id="10" name="SK-5-img-9" descr="preencoded.png"/>
          <p:cNvPicPr>
            <a:picLocks noChangeAspect="1"/>
          </p:cNvPicPr>
          <p:nvPr/>
        </p:nvPicPr>
        <p:blipFill>
          <a:blip r:embed="rId9"/>
          <a:stretch>
            <a:fillRect/>
          </a:stretch>
        </p:blipFill>
        <p:spPr>
          <a:xfrm>
            <a:off x="533400" y="2898428"/>
            <a:ext cx="2609850" cy="257175"/>
          </a:xfrm>
          <a:prstGeom prst="rect">
            <a:avLst/>
          </a:prstGeom>
        </p:spPr>
      </p:pic>
      <p:pic>
        <p:nvPicPr>
          <p:cNvPr id="11" name="SK-5-img-10" descr="preencoded.png"/>
          <p:cNvPicPr>
            <a:picLocks noChangeAspect="1"/>
          </p:cNvPicPr>
          <p:nvPr/>
        </p:nvPicPr>
        <p:blipFill>
          <a:blip r:embed="rId9"/>
          <a:stretch>
            <a:fillRect/>
          </a:stretch>
        </p:blipFill>
        <p:spPr>
          <a:xfrm>
            <a:off x="3219450" y="2898428"/>
            <a:ext cx="2609850" cy="257175"/>
          </a:xfrm>
          <a:prstGeom prst="rect">
            <a:avLst/>
          </a:prstGeom>
        </p:spPr>
      </p:pic>
      <p:pic>
        <p:nvPicPr>
          <p:cNvPr id="12" name="SK-5-img-11" descr="preencoded.png"/>
          <p:cNvPicPr>
            <a:picLocks noChangeAspect="1"/>
          </p:cNvPicPr>
          <p:nvPr/>
        </p:nvPicPr>
        <p:blipFill>
          <a:blip r:embed="rId9"/>
          <a:stretch>
            <a:fillRect/>
          </a:stretch>
        </p:blipFill>
        <p:spPr>
          <a:xfrm>
            <a:off x="533400" y="3212753"/>
            <a:ext cx="2609850" cy="257175"/>
          </a:xfrm>
          <a:prstGeom prst="rect">
            <a:avLst/>
          </a:prstGeom>
        </p:spPr>
      </p:pic>
      <p:pic>
        <p:nvPicPr>
          <p:cNvPr id="13" name="SK-5-img-12" descr="preencoded.png"/>
          <p:cNvPicPr>
            <a:picLocks noChangeAspect="1"/>
          </p:cNvPicPr>
          <p:nvPr/>
        </p:nvPicPr>
        <p:blipFill>
          <a:blip r:embed="rId9"/>
          <a:stretch>
            <a:fillRect/>
          </a:stretch>
        </p:blipFill>
        <p:spPr>
          <a:xfrm>
            <a:off x="3219450" y="3212753"/>
            <a:ext cx="2609850" cy="257175"/>
          </a:xfrm>
          <a:prstGeom prst="rect">
            <a:avLst/>
          </a:prstGeom>
        </p:spPr>
      </p:pic>
      <p:pic>
        <p:nvPicPr>
          <p:cNvPr id="14" name="SK-5-img-13" descr="preencoded.png"/>
          <p:cNvPicPr>
            <a:picLocks noChangeAspect="1"/>
          </p:cNvPicPr>
          <p:nvPr/>
        </p:nvPicPr>
        <p:blipFill>
          <a:blip r:embed="rId10"/>
          <a:stretch>
            <a:fillRect/>
          </a:stretch>
        </p:blipFill>
        <p:spPr>
          <a:xfrm>
            <a:off x="381000" y="3951982"/>
            <a:ext cx="5600700" cy="2677567"/>
          </a:xfrm>
          <a:prstGeom prst="rect">
            <a:avLst/>
          </a:prstGeom>
        </p:spPr>
      </p:pic>
      <p:pic>
        <p:nvPicPr>
          <p:cNvPr id="15" name="SK-5-img-14" descr="preencoded.png"/>
          <p:cNvPicPr>
            <a:picLocks noChangeAspect="1"/>
          </p:cNvPicPr>
          <p:nvPr/>
        </p:nvPicPr>
        <p:blipFill>
          <a:blip r:embed="rId7"/>
          <a:stretch>
            <a:fillRect/>
          </a:stretch>
        </p:blipFill>
        <p:spPr>
          <a:xfrm>
            <a:off x="381000" y="3951982"/>
            <a:ext cx="5600700" cy="476250"/>
          </a:xfrm>
          <a:prstGeom prst="rect">
            <a:avLst/>
          </a:prstGeom>
        </p:spPr>
      </p:pic>
      <p:pic>
        <p:nvPicPr>
          <p:cNvPr id="16" name="SK-5-img-15" descr="preencoded.png"/>
          <p:cNvPicPr>
            <a:picLocks noChangeAspect="1"/>
          </p:cNvPicPr>
          <p:nvPr/>
        </p:nvPicPr>
        <p:blipFill>
          <a:blip r:embed="rId11"/>
          <a:stretch>
            <a:fillRect/>
          </a:stretch>
        </p:blipFill>
        <p:spPr>
          <a:xfrm>
            <a:off x="533400" y="4094857"/>
            <a:ext cx="228600" cy="190500"/>
          </a:xfrm>
          <a:prstGeom prst="rect">
            <a:avLst/>
          </a:prstGeom>
        </p:spPr>
      </p:pic>
      <p:pic>
        <p:nvPicPr>
          <p:cNvPr id="17" name="SK-5-img-16" descr="preencoded.png"/>
          <p:cNvPicPr>
            <a:picLocks noChangeAspect="1"/>
          </p:cNvPicPr>
          <p:nvPr/>
        </p:nvPicPr>
        <p:blipFill>
          <a:blip r:embed="rId12"/>
          <a:stretch>
            <a:fillRect/>
          </a:stretch>
        </p:blipFill>
        <p:spPr>
          <a:xfrm>
            <a:off x="533400" y="5150048"/>
            <a:ext cx="5295900" cy="352425"/>
          </a:xfrm>
          <a:prstGeom prst="rect">
            <a:avLst/>
          </a:prstGeom>
        </p:spPr>
      </p:pic>
      <p:pic>
        <p:nvPicPr>
          <p:cNvPr id="18" name="SK-5-img-17" descr="preencoded.png"/>
          <p:cNvPicPr>
            <a:picLocks noChangeAspect="1"/>
          </p:cNvPicPr>
          <p:nvPr/>
        </p:nvPicPr>
        <p:blipFill>
          <a:blip r:embed="rId13"/>
          <a:stretch>
            <a:fillRect/>
          </a:stretch>
        </p:blipFill>
        <p:spPr>
          <a:xfrm>
            <a:off x="647700" y="5265986"/>
            <a:ext cx="178594" cy="148828"/>
          </a:xfrm>
          <a:prstGeom prst="rect">
            <a:avLst/>
          </a:prstGeom>
        </p:spPr>
      </p:pic>
      <p:pic>
        <p:nvPicPr>
          <p:cNvPr id="19" name="SK-5-img-18" descr="preencoded.png"/>
          <p:cNvPicPr>
            <a:picLocks noChangeAspect="1"/>
          </p:cNvPicPr>
          <p:nvPr/>
        </p:nvPicPr>
        <p:blipFill>
          <a:blip r:embed="rId14"/>
          <a:stretch>
            <a:fillRect/>
          </a:stretch>
        </p:blipFill>
        <p:spPr>
          <a:xfrm>
            <a:off x="6210300" y="1122015"/>
            <a:ext cx="5600700" cy="2551361"/>
          </a:xfrm>
          <a:prstGeom prst="rect">
            <a:avLst/>
          </a:prstGeom>
        </p:spPr>
      </p:pic>
      <p:pic>
        <p:nvPicPr>
          <p:cNvPr id="20" name="SK-5-img-19" descr="preencoded.png"/>
          <p:cNvPicPr>
            <a:picLocks noChangeAspect="1"/>
          </p:cNvPicPr>
          <p:nvPr/>
        </p:nvPicPr>
        <p:blipFill>
          <a:blip r:embed="rId7"/>
          <a:stretch>
            <a:fillRect/>
          </a:stretch>
        </p:blipFill>
        <p:spPr>
          <a:xfrm>
            <a:off x="6210300" y="1122015"/>
            <a:ext cx="5600700" cy="476250"/>
          </a:xfrm>
          <a:prstGeom prst="rect">
            <a:avLst/>
          </a:prstGeom>
        </p:spPr>
      </p:pic>
      <p:pic>
        <p:nvPicPr>
          <p:cNvPr id="21" name="SK-5-img-20" descr="preencoded.png"/>
          <p:cNvPicPr>
            <a:picLocks noChangeAspect="1"/>
          </p:cNvPicPr>
          <p:nvPr/>
        </p:nvPicPr>
        <p:blipFill>
          <a:blip r:embed="rId15"/>
          <a:stretch>
            <a:fillRect/>
          </a:stretch>
        </p:blipFill>
        <p:spPr>
          <a:xfrm>
            <a:off x="6362700" y="1264890"/>
            <a:ext cx="228600" cy="190500"/>
          </a:xfrm>
          <a:prstGeom prst="rect">
            <a:avLst/>
          </a:prstGeom>
        </p:spPr>
      </p:pic>
      <p:pic>
        <p:nvPicPr>
          <p:cNvPr id="22" name="SK-5-img-21" descr="preencoded.png"/>
          <p:cNvPicPr>
            <a:picLocks noChangeAspect="1"/>
          </p:cNvPicPr>
          <p:nvPr/>
        </p:nvPicPr>
        <p:blipFill>
          <a:blip r:embed="rId16"/>
          <a:stretch>
            <a:fillRect/>
          </a:stretch>
        </p:blipFill>
        <p:spPr>
          <a:xfrm>
            <a:off x="6210300" y="3825776"/>
            <a:ext cx="5600700" cy="2803624"/>
          </a:xfrm>
          <a:prstGeom prst="rect">
            <a:avLst/>
          </a:prstGeom>
        </p:spPr>
      </p:pic>
      <p:pic>
        <p:nvPicPr>
          <p:cNvPr id="23" name="SK-5-img-22" descr="preencoded.png"/>
          <p:cNvPicPr>
            <a:picLocks noChangeAspect="1"/>
          </p:cNvPicPr>
          <p:nvPr/>
        </p:nvPicPr>
        <p:blipFill>
          <a:blip r:embed="rId17"/>
          <a:stretch>
            <a:fillRect/>
          </a:stretch>
        </p:blipFill>
        <p:spPr>
          <a:xfrm>
            <a:off x="6210300" y="3825776"/>
            <a:ext cx="5600700" cy="476250"/>
          </a:xfrm>
          <a:prstGeom prst="rect">
            <a:avLst/>
          </a:prstGeom>
        </p:spPr>
      </p:pic>
      <p:pic>
        <p:nvPicPr>
          <p:cNvPr id="24" name="SK-5-img-23" descr="preencoded.png"/>
          <p:cNvPicPr>
            <a:picLocks noChangeAspect="1"/>
          </p:cNvPicPr>
          <p:nvPr/>
        </p:nvPicPr>
        <p:blipFill>
          <a:blip r:embed="rId18"/>
          <a:stretch>
            <a:fillRect/>
          </a:stretch>
        </p:blipFill>
        <p:spPr>
          <a:xfrm>
            <a:off x="6362700" y="3968651"/>
            <a:ext cx="228600" cy="190500"/>
          </a:xfrm>
          <a:prstGeom prst="rect">
            <a:avLst/>
          </a:prstGeom>
        </p:spPr>
      </p:pic>
      <p:pic>
        <p:nvPicPr>
          <p:cNvPr id="25" name="SK-5-img-24" descr="preencoded.png"/>
          <p:cNvPicPr>
            <a:picLocks noChangeAspect="1"/>
          </p:cNvPicPr>
          <p:nvPr/>
        </p:nvPicPr>
        <p:blipFill>
          <a:blip r:embed="rId19"/>
          <a:stretch>
            <a:fillRect/>
          </a:stretch>
        </p:blipFill>
        <p:spPr>
          <a:xfrm>
            <a:off x="6362700" y="5953125"/>
            <a:ext cx="5295900" cy="552450"/>
          </a:xfrm>
          <a:prstGeom prst="rect">
            <a:avLst/>
          </a:prstGeom>
        </p:spPr>
      </p:pic>
      <p:pic>
        <p:nvPicPr>
          <p:cNvPr id="26" name="SK-5-img-25" descr="preencoded.png"/>
          <p:cNvPicPr>
            <a:picLocks noChangeAspect="1"/>
          </p:cNvPicPr>
          <p:nvPr/>
        </p:nvPicPr>
        <p:blipFill>
          <a:blip r:embed="rId20"/>
          <a:stretch>
            <a:fillRect/>
          </a:stretch>
        </p:blipFill>
        <p:spPr>
          <a:xfrm>
            <a:off x="6477000" y="6069062"/>
            <a:ext cx="178594" cy="148828"/>
          </a:xfrm>
          <a:prstGeom prst="rect">
            <a:avLst/>
          </a:prstGeom>
        </p:spPr>
      </p:pic>
      <p:sp>
        <p:nvSpPr>
          <p:cNvPr id="27" name="SK-5-text-26"/>
          <p:cNvSpPr/>
          <p:nvPr/>
        </p:nvSpPr>
        <p:spPr>
          <a:xfrm>
            <a:off x="609600" y="22860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The 6-in-1 and 4-in-1 Combination Vaccines</a:t>
            </a:r>
            <a:endParaRPr lang="en-US" sz="2550" dirty="0"/>
          </a:p>
        </p:txBody>
      </p:sp>
      <p:sp>
        <p:nvSpPr>
          <p:cNvPr id="28" name="SK-5-text-27"/>
          <p:cNvSpPr/>
          <p:nvPr/>
        </p:nvSpPr>
        <p:spPr>
          <a:xfrm>
            <a:off x="609600" y="655290"/>
            <a:ext cx="6391275"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9" name="SK-5-text-28"/>
          <p:cNvSpPr/>
          <p:nvPr/>
        </p:nvSpPr>
        <p:spPr>
          <a:xfrm>
            <a:off x="876300" y="1217265"/>
            <a:ext cx="5429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6-in-1 (Infanrix Hexa)</a:t>
            </a:r>
            <a:endParaRPr lang="en-US" sz="1500" dirty="0"/>
          </a:p>
        </p:txBody>
      </p:sp>
      <p:sp>
        <p:nvSpPr>
          <p:cNvPr id="30" name="SK-5-text-29"/>
          <p:cNvSpPr/>
          <p:nvPr/>
        </p:nvSpPr>
        <p:spPr>
          <a:xfrm>
            <a:off x="762000" y="1722090"/>
            <a:ext cx="8224337"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Primary Course:</a:t>
            </a:r>
            <a:r>
              <a:rPr lang="en-US" sz="1200" dirty="0">
                <a:solidFill>
                  <a:srgbClr val="4B5563"/>
                </a:solidFill>
                <a:latin typeface="Open Sans" pitchFamily="34" charset="0"/>
                <a:ea typeface="Open Sans" pitchFamily="34" charset="-122"/>
                <a:cs typeface="Open Sans" pitchFamily="34" charset="-120"/>
              </a:rPr>
              <a:t> Given at 2m, 3m, and 4 months</a:t>
            </a:r>
            <a:endParaRPr lang="en-US" sz="1200" dirty="0"/>
          </a:p>
        </p:txBody>
      </p:sp>
      <p:sp>
        <p:nvSpPr>
          <p:cNvPr id="31" name="SK-5-text-30"/>
          <p:cNvSpPr/>
          <p:nvPr/>
        </p:nvSpPr>
        <p:spPr>
          <a:xfrm>
            <a:off x="762000" y="2011561"/>
            <a:ext cx="5067300" cy="220117"/>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Updated 2026:</a:t>
            </a:r>
            <a:r>
              <a:rPr lang="en-US" sz="1200" dirty="0">
                <a:solidFill>
                  <a:srgbClr val="4B5563"/>
                </a:solidFill>
                <a:latin typeface="Open Sans" pitchFamily="34" charset="0"/>
                <a:ea typeface="Open Sans" pitchFamily="34" charset="-122"/>
                <a:cs typeface="Open Sans" pitchFamily="34" charset="-120"/>
              </a:rPr>
              <a:t> 4th dose now at 18 months </a:t>
            </a:r>
            <a:r>
              <a:rPr lang="en-US" sz="900" b="1" dirty="0">
                <a:solidFill>
                  <a:srgbClr val="FFFFFF"/>
                </a:solidFill>
                <a:latin typeface="Open Sans" pitchFamily="34" charset="0"/>
                <a:ea typeface="Open Sans" pitchFamily="34" charset="-122"/>
                <a:cs typeface="Open Sans" pitchFamily="34" charset="-120"/>
              </a:rPr>
              <a:t>NEW</a:t>
            </a:r>
            <a:endParaRPr lang="en-US" sz="1200" dirty="0"/>
          </a:p>
        </p:txBody>
      </p:sp>
      <p:sp>
        <p:nvSpPr>
          <p:cNvPr id="32" name="SK-5-text-31"/>
          <p:cNvSpPr/>
          <p:nvPr/>
        </p:nvSpPr>
        <p:spPr>
          <a:xfrm>
            <a:off x="533400" y="2326928"/>
            <a:ext cx="53721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latin typeface="Open Sans" pitchFamily="34" charset="0"/>
                <a:ea typeface="Open Sans" pitchFamily="34" charset="-122"/>
                <a:cs typeface="Open Sans" pitchFamily="34" charset="-120"/>
              </a:rPr>
              <a:t>PROTECTS AGAINST:</a:t>
            </a:r>
            <a:endParaRPr lang="en-US" sz="1050" dirty="0"/>
          </a:p>
        </p:txBody>
      </p:sp>
      <p:sp>
        <p:nvSpPr>
          <p:cNvPr id="33" name="SK-5-text-32"/>
          <p:cNvSpPr/>
          <p:nvPr/>
        </p:nvSpPr>
        <p:spPr>
          <a:xfrm>
            <a:off x="495300" y="2584103"/>
            <a:ext cx="2533650" cy="2571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1F2937"/>
                </a:solidFill>
                <a:latin typeface="Open Sans" pitchFamily="34" charset="0"/>
                <a:ea typeface="Open Sans" pitchFamily="34" charset="-122"/>
                <a:cs typeface="Open Sans" pitchFamily="34" charset="-120"/>
              </a:rPr>
              <a:t>Diphtheria</a:t>
            </a:r>
            <a:endParaRPr lang="en-US" sz="1050" dirty="0"/>
          </a:p>
        </p:txBody>
      </p:sp>
      <p:sp>
        <p:nvSpPr>
          <p:cNvPr id="34" name="SK-5-text-33"/>
          <p:cNvSpPr/>
          <p:nvPr/>
        </p:nvSpPr>
        <p:spPr>
          <a:xfrm>
            <a:off x="3181350" y="2584103"/>
            <a:ext cx="2533650" cy="2571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1F2937"/>
                </a:solidFill>
                <a:latin typeface="Open Sans" pitchFamily="34" charset="0"/>
                <a:ea typeface="Open Sans" pitchFamily="34" charset="-122"/>
                <a:cs typeface="Open Sans" pitchFamily="34" charset="-120"/>
              </a:rPr>
              <a:t>Tetanus</a:t>
            </a:r>
            <a:endParaRPr lang="en-US" sz="1050" dirty="0"/>
          </a:p>
        </p:txBody>
      </p:sp>
      <p:sp>
        <p:nvSpPr>
          <p:cNvPr id="35" name="SK-5-text-34"/>
          <p:cNvSpPr/>
          <p:nvPr/>
        </p:nvSpPr>
        <p:spPr>
          <a:xfrm>
            <a:off x="495300" y="2898428"/>
            <a:ext cx="2533650" cy="2571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1F2937"/>
                </a:solidFill>
                <a:latin typeface="Open Sans" pitchFamily="34" charset="0"/>
                <a:ea typeface="Open Sans" pitchFamily="34" charset="-122"/>
                <a:cs typeface="Open Sans" pitchFamily="34" charset="-120"/>
              </a:rPr>
              <a:t>Pertussis</a:t>
            </a:r>
            <a:endParaRPr lang="en-US" sz="1050" dirty="0"/>
          </a:p>
        </p:txBody>
      </p:sp>
      <p:sp>
        <p:nvSpPr>
          <p:cNvPr id="36" name="SK-5-text-35"/>
          <p:cNvSpPr/>
          <p:nvPr/>
        </p:nvSpPr>
        <p:spPr>
          <a:xfrm>
            <a:off x="3181350" y="2898428"/>
            <a:ext cx="2533650" cy="2571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1F2937"/>
                </a:solidFill>
                <a:latin typeface="Open Sans" pitchFamily="34" charset="0"/>
                <a:ea typeface="Open Sans" pitchFamily="34" charset="-122"/>
                <a:cs typeface="Open Sans" pitchFamily="34" charset="-120"/>
              </a:rPr>
              <a:t>Polio (IPV)</a:t>
            </a:r>
            <a:endParaRPr lang="en-US" sz="1050" dirty="0"/>
          </a:p>
        </p:txBody>
      </p:sp>
      <p:sp>
        <p:nvSpPr>
          <p:cNvPr id="37" name="SK-5-text-36"/>
          <p:cNvSpPr/>
          <p:nvPr/>
        </p:nvSpPr>
        <p:spPr>
          <a:xfrm>
            <a:off x="495300" y="3212753"/>
            <a:ext cx="2533650" cy="2571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1F2937"/>
                </a:solidFill>
                <a:latin typeface="Open Sans" pitchFamily="34" charset="0"/>
                <a:ea typeface="Open Sans" pitchFamily="34" charset="-122"/>
                <a:cs typeface="Open Sans" pitchFamily="34" charset="-120"/>
              </a:rPr>
              <a:t>Hib</a:t>
            </a:r>
            <a:endParaRPr lang="en-US" sz="1050" dirty="0"/>
          </a:p>
        </p:txBody>
      </p:sp>
      <p:sp>
        <p:nvSpPr>
          <p:cNvPr id="38" name="SK-5-text-37"/>
          <p:cNvSpPr/>
          <p:nvPr/>
        </p:nvSpPr>
        <p:spPr>
          <a:xfrm>
            <a:off x="3181350" y="3212753"/>
            <a:ext cx="2533650" cy="2571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1F2937"/>
                </a:solidFill>
                <a:latin typeface="Open Sans" pitchFamily="34" charset="0"/>
                <a:ea typeface="Open Sans" pitchFamily="34" charset="-122"/>
                <a:cs typeface="Open Sans" pitchFamily="34" charset="-120"/>
              </a:rPr>
              <a:t>Hepatitis B</a:t>
            </a:r>
            <a:endParaRPr lang="en-US" sz="1050" dirty="0"/>
          </a:p>
        </p:txBody>
      </p:sp>
      <p:sp>
        <p:nvSpPr>
          <p:cNvPr id="39" name="SK-5-text-38"/>
          <p:cNvSpPr/>
          <p:nvPr/>
        </p:nvSpPr>
        <p:spPr>
          <a:xfrm>
            <a:off x="876300" y="4047232"/>
            <a:ext cx="6115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4-in-1 Pre-school Booster</a:t>
            </a:r>
            <a:endParaRPr lang="en-US" sz="1500" dirty="0"/>
          </a:p>
        </p:txBody>
      </p:sp>
      <p:sp>
        <p:nvSpPr>
          <p:cNvPr id="40" name="SK-5-text-39"/>
          <p:cNvSpPr/>
          <p:nvPr/>
        </p:nvSpPr>
        <p:spPr>
          <a:xfrm>
            <a:off x="762000" y="4552057"/>
            <a:ext cx="7232751"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Timing:</a:t>
            </a:r>
            <a:r>
              <a:rPr lang="en-US" sz="1200" dirty="0">
                <a:solidFill>
                  <a:srgbClr val="4B5563"/>
                </a:solidFill>
                <a:latin typeface="Open Sans" pitchFamily="34" charset="0"/>
                <a:ea typeface="Open Sans" pitchFamily="34" charset="-122"/>
                <a:cs typeface="Open Sans" pitchFamily="34" charset="-120"/>
              </a:rPr>
              <a:t> Administered at 3 years 4 months</a:t>
            </a:r>
            <a:endParaRPr lang="en-US" sz="1200" dirty="0"/>
          </a:p>
        </p:txBody>
      </p:sp>
      <p:sp>
        <p:nvSpPr>
          <p:cNvPr id="41" name="SK-5-text-40"/>
          <p:cNvSpPr/>
          <p:nvPr/>
        </p:nvSpPr>
        <p:spPr>
          <a:xfrm>
            <a:off x="762000" y="4841528"/>
            <a:ext cx="8574309"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Components:</a:t>
            </a:r>
            <a:r>
              <a:rPr lang="en-US" sz="1200" dirty="0">
                <a:solidFill>
                  <a:srgbClr val="4B5563"/>
                </a:solidFill>
                <a:latin typeface="Open Sans" pitchFamily="34" charset="0"/>
                <a:ea typeface="Open Sans" pitchFamily="34" charset="-122"/>
                <a:cs typeface="Open Sans" pitchFamily="34" charset="-120"/>
              </a:rPr>
              <a:t> Diphtheria, Tetanus, Pertussis, Polio</a:t>
            </a:r>
            <a:endParaRPr lang="en-US" sz="1200" dirty="0"/>
          </a:p>
        </p:txBody>
      </p:sp>
      <p:sp>
        <p:nvSpPr>
          <p:cNvPr id="42" name="SK-5-text-41"/>
          <p:cNvSpPr/>
          <p:nvPr/>
        </p:nvSpPr>
        <p:spPr>
          <a:xfrm>
            <a:off x="883444" y="5150048"/>
            <a:ext cx="11155351" cy="352425"/>
          </a:xfrm>
          <a:prstGeom prst="rect">
            <a:avLst/>
          </a:prstGeom>
          <a:noFill/>
          <a:ln/>
        </p:spPr>
        <p:txBody>
          <a:bodyPr vert="horz" wrap="square" lIns="0" tIns="0" rIns="0" bIns="0" rtlCol="0" anchor="ctr"/>
          <a:lstStyle/>
          <a:p>
            <a:pPr marL="0" indent="0">
              <a:lnSpc>
                <a:spcPts val="1575"/>
              </a:lnSpc>
              <a:buNone/>
            </a:pPr>
            <a:r>
              <a:rPr lang="en-US" sz="1125" dirty="0">
                <a:solidFill>
                  <a:srgbClr val="1F2937"/>
                </a:solidFill>
                <a:latin typeface="Open Sans" pitchFamily="34" charset="0"/>
                <a:ea typeface="Open Sans" pitchFamily="34" charset="-122"/>
                <a:cs typeface="Open Sans" pitchFamily="34" charset="-120"/>
              </a:rPr>
              <a:t> Boosts immunity before school entry as primary protection may wane.</a:t>
            </a:r>
            <a:endParaRPr lang="en-US" sz="1125" dirty="0"/>
          </a:p>
        </p:txBody>
      </p:sp>
      <p:sp>
        <p:nvSpPr>
          <p:cNvPr id="43" name="SK-5-text-42"/>
          <p:cNvSpPr/>
          <p:nvPr/>
        </p:nvSpPr>
        <p:spPr>
          <a:xfrm>
            <a:off x="6705600" y="1217265"/>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Clinical Focus: Pertussis</a:t>
            </a:r>
            <a:endParaRPr lang="en-US" sz="1500" dirty="0"/>
          </a:p>
        </p:txBody>
      </p:sp>
      <p:sp>
        <p:nvSpPr>
          <p:cNvPr id="44" name="SK-5-text-43"/>
          <p:cNvSpPr/>
          <p:nvPr/>
        </p:nvSpPr>
        <p:spPr>
          <a:xfrm>
            <a:off x="6591300" y="1722090"/>
            <a:ext cx="50673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Not Eradicated:</a:t>
            </a:r>
            <a:r>
              <a:rPr lang="en-US" sz="1200" dirty="0">
                <a:solidFill>
                  <a:srgbClr val="4B5563"/>
                </a:solidFill>
                <a:latin typeface="Open Sans" pitchFamily="34" charset="0"/>
                <a:ea typeface="Open Sans" pitchFamily="34" charset="-122"/>
                <a:cs typeface="Open Sans" pitchFamily="34" charset="-120"/>
              </a:rPr>
              <a:t> Whooping cough remains prevalent in the UK; outbreaks occur every 3-5 years.</a:t>
            </a:r>
            <a:endParaRPr lang="en-US" sz="1200" dirty="0"/>
          </a:p>
        </p:txBody>
      </p:sp>
      <p:sp>
        <p:nvSpPr>
          <p:cNvPr id="45" name="SK-5-text-44"/>
          <p:cNvSpPr/>
          <p:nvPr/>
        </p:nvSpPr>
        <p:spPr>
          <a:xfrm>
            <a:off x="6591300" y="2224832"/>
            <a:ext cx="50673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Morbidity:</a:t>
            </a:r>
            <a:r>
              <a:rPr lang="en-US" sz="1200" dirty="0">
                <a:solidFill>
                  <a:srgbClr val="4B5563"/>
                </a:solidFill>
                <a:latin typeface="Open Sans" pitchFamily="34" charset="0"/>
                <a:ea typeface="Open Sans" pitchFamily="34" charset="-122"/>
                <a:cs typeface="Open Sans" pitchFamily="34" charset="-120"/>
              </a:rPr>
              <a:t> Significant risk of severe disease, apnoea, and death in young infants.</a:t>
            </a:r>
            <a:endParaRPr lang="en-US" sz="1200" dirty="0"/>
          </a:p>
        </p:txBody>
      </p:sp>
      <p:sp>
        <p:nvSpPr>
          <p:cNvPr id="46" name="SK-5-text-45"/>
          <p:cNvSpPr/>
          <p:nvPr/>
        </p:nvSpPr>
        <p:spPr>
          <a:xfrm>
            <a:off x="6591300" y="2727573"/>
            <a:ext cx="50673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Adult Transmission:</a:t>
            </a:r>
            <a:r>
              <a:rPr lang="en-US" sz="1200" dirty="0">
                <a:solidFill>
                  <a:srgbClr val="4B5563"/>
                </a:solidFill>
                <a:latin typeface="Open Sans" pitchFamily="34" charset="0"/>
                <a:ea typeface="Open Sans" pitchFamily="34" charset="-122"/>
                <a:cs typeface="Open Sans" pitchFamily="34" charset="-120"/>
              </a:rPr>
              <a:t> School-age children and adults often act as reservoirs for infection.</a:t>
            </a:r>
            <a:endParaRPr lang="en-US" sz="1200" dirty="0"/>
          </a:p>
        </p:txBody>
      </p:sp>
      <p:sp>
        <p:nvSpPr>
          <p:cNvPr id="47" name="SK-5-text-46"/>
          <p:cNvSpPr/>
          <p:nvPr/>
        </p:nvSpPr>
        <p:spPr>
          <a:xfrm>
            <a:off x="6705600" y="3921026"/>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Maternal Vaccination</a:t>
            </a:r>
            <a:endParaRPr lang="en-US" sz="1500" dirty="0"/>
          </a:p>
        </p:txBody>
      </p:sp>
      <p:sp>
        <p:nvSpPr>
          <p:cNvPr id="48" name="SK-5-text-47"/>
          <p:cNvSpPr/>
          <p:nvPr/>
        </p:nvSpPr>
        <p:spPr>
          <a:xfrm>
            <a:off x="6591300" y="4425851"/>
            <a:ext cx="50673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Rationale:</a:t>
            </a:r>
            <a:r>
              <a:rPr lang="en-US" sz="1200" dirty="0">
                <a:solidFill>
                  <a:srgbClr val="4B5563"/>
                </a:solidFill>
                <a:latin typeface="Open Sans" pitchFamily="34" charset="0"/>
                <a:ea typeface="Open Sans" pitchFamily="34" charset="-122"/>
                <a:cs typeface="Open Sans" pitchFamily="34" charset="-120"/>
              </a:rPr>
              <a:t> Passive antibody transfer (transplacental) protects newborns before their first 8-week dose.</a:t>
            </a:r>
            <a:endParaRPr lang="en-US" sz="1200" dirty="0"/>
          </a:p>
        </p:txBody>
      </p:sp>
      <p:sp>
        <p:nvSpPr>
          <p:cNvPr id="49" name="SK-5-text-48"/>
          <p:cNvSpPr/>
          <p:nvPr/>
        </p:nvSpPr>
        <p:spPr>
          <a:xfrm>
            <a:off x="6591300" y="4928592"/>
            <a:ext cx="50673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Optimal Timing:</a:t>
            </a:r>
            <a:r>
              <a:rPr lang="en-US" sz="1200" dirty="0">
                <a:solidFill>
                  <a:srgbClr val="4B5563"/>
                </a:solidFill>
                <a:latin typeface="Open Sans" pitchFamily="34" charset="0"/>
                <a:ea typeface="Open Sans" pitchFamily="34" charset="-122"/>
                <a:cs typeface="Open Sans" pitchFamily="34" charset="-120"/>
              </a:rPr>
              <a:t> Offered from 16 weeks; ideally </a:t>
            </a:r>
            <a:r>
              <a:rPr lang="en-US" sz="1200" b="1" dirty="0">
                <a:solidFill>
                  <a:srgbClr val="1F2937"/>
                </a:solidFill>
                <a:latin typeface="Open Sans" pitchFamily="34" charset="0"/>
                <a:ea typeface="Open Sans" pitchFamily="34" charset="-122"/>
                <a:cs typeface="Open Sans" pitchFamily="34" charset="-120"/>
              </a:rPr>
              <a:t>16–32 weeks</a:t>
            </a:r>
            <a:r>
              <a:rPr lang="en-US" sz="1200" dirty="0">
                <a:solidFill>
                  <a:srgbClr val="4B5563"/>
                </a:solidFill>
                <a:latin typeface="Open Sans" pitchFamily="34" charset="0"/>
                <a:ea typeface="Open Sans" pitchFamily="34" charset="-122"/>
                <a:cs typeface="Open Sans" pitchFamily="34" charset="-120"/>
              </a:rPr>
              <a:t> of pregnancy.</a:t>
            </a:r>
            <a:endParaRPr lang="en-US" sz="1200" dirty="0"/>
          </a:p>
        </p:txBody>
      </p:sp>
      <p:sp>
        <p:nvSpPr>
          <p:cNvPr id="50" name="SK-5-text-49"/>
          <p:cNvSpPr/>
          <p:nvPr/>
        </p:nvSpPr>
        <p:spPr>
          <a:xfrm>
            <a:off x="6591300" y="5431334"/>
            <a:ext cx="50673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F2937"/>
                </a:solidFill>
                <a:latin typeface="Open Sans" pitchFamily="34" charset="0"/>
                <a:ea typeface="Open Sans" pitchFamily="34" charset="-122"/>
                <a:cs typeface="Open Sans" pitchFamily="34" charset="-120"/>
              </a:rPr>
              <a:t>Frequency:</a:t>
            </a:r>
            <a:r>
              <a:rPr lang="en-US" sz="1200" dirty="0">
                <a:solidFill>
                  <a:srgbClr val="4B5563"/>
                </a:solidFill>
                <a:latin typeface="Open Sans" pitchFamily="34" charset="0"/>
                <a:ea typeface="Open Sans" pitchFamily="34" charset="-122"/>
                <a:cs typeface="Open Sans" pitchFamily="34" charset="-120"/>
              </a:rPr>
              <a:t> Must be offered during </a:t>
            </a:r>
            <a:r>
              <a:rPr lang="en-US" sz="1200" b="1" dirty="0">
                <a:solidFill>
                  <a:srgbClr val="1F2937"/>
                </a:solidFill>
                <a:latin typeface="Open Sans" pitchFamily="34" charset="0"/>
                <a:ea typeface="Open Sans" pitchFamily="34" charset="-122"/>
                <a:cs typeface="Open Sans" pitchFamily="34" charset="-120"/>
              </a:rPr>
              <a:t>every pregnancy</a:t>
            </a:r>
            <a:r>
              <a:rPr lang="en-US" sz="1200" dirty="0">
                <a:solidFill>
                  <a:srgbClr val="4B5563"/>
                </a:solidFill>
                <a:latin typeface="Open Sans" pitchFamily="34" charset="0"/>
                <a:ea typeface="Open Sans" pitchFamily="34" charset="-122"/>
                <a:cs typeface="Open Sans" pitchFamily="34" charset="-120"/>
              </a:rPr>
              <a:t> regardless of interval.</a:t>
            </a:r>
            <a:endParaRPr lang="en-US" sz="1200" dirty="0"/>
          </a:p>
        </p:txBody>
      </p:sp>
      <p:sp>
        <p:nvSpPr>
          <p:cNvPr id="51" name="SK-5-text-50"/>
          <p:cNvSpPr/>
          <p:nvPr/>
        </p:nvSpPr>
        <p:spPr>
          <a:xfrm>
            <a:off x="6712744" y="5953125"/>
            <a:ext cx="5067300" cy="552450"/>
          </a:xfrm>
          <a:prstGeom prst="rect">
            <a:avLst/>
          </a:prstGeom>
          <a:noFill/>
          <a:ln/>
        </p:spPr>
        <p:txBody>
          <a:bodyPr vert="horz" wrap="square" lIns="0" tIns="0" rIns="0" bIns="0" rtlCol="0" anchor="ctr"/>
          <a:lstStyle/>
          <a:p>
            <a:pPr marL="0" indent="0">
              <a:lnSpc>
                <a:spcPts val="1575"/>
              </a:lnSpc>
              <a:buNone/>
            </a:pPr>
            <a:r>
              <a:rPr lang="en-US" sz="1125" dirty="0">
                <a:solidFill>
                  <a:srgbClr val="1F2937"/>
                </a:solidFill>
                <a:latin typeface="Open Sans" pitchFamily="34" charset="0"/>
                <a:ea typeface="Open Sans" pitchFamily="34" charset="-122"/>
                <a:cs typeface="Open Sans" pitchFamily="34" charset="-120"/>
              </a:rPr>
              <a:t> Crucial for GP trainees to check maternal vaccination status during antenatal reviews.</a:t>
            </a:r>
            <a:endParaRPr lang="en-US" sz="11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381000" y="285750"/>
            <a:ext cx="11430000" cy="741015"/>
          </a:xfrm>
          <a:prstGeom prst="rect">
            <a:avLst/>
          </a:prstGeom>
        </p:spPr>
      </p:pic>
      <p:pic>
        <p:nvPicPr>
          <p:cNvPr id="4" name="SK-6-img-3" descr="preencoded.png"/>
          <p:cNvPicPr>
            <a:picLocks noChangeAspect="1"/>
          </p:cNvPicPr>
          <p:nvPr/>
        </p:nvPicPr>
        <p:blipFill>
          <a:blip r:embed="rId5"/>
          <a:stretch>
            <a:fillRect/>
          </a:stretch>
        </p:blipFill>
        <p:spPr>
          <a:xfrm>
            <a:off x="381000" y="285750"/>
            <a:ext cx="76200" cy="381000"/>
          </a:xfrm>
          <a:prstGeom prst="rect">
            <a:avLst/>
          </a:prstGeom>
        </p:spPr>
      </p:pic>
      <p:pic>
        <p:nvPicPr>
          <p:cNvPr id="5" name="SK-6-img-4" descr="preencoded.png"/>
          <p:cNvPicPr>
            <a:picLocks noChangeAspect="1"/>
          </p:cNvPicPr>
          <p:nvPr/>
        </p:nvPicPr>
        <p:blipFill>
          <a:blip r:embed="rId6"/>
          <a:stretch>
            <a:fillRect/>
          </a:stretch>
        </p:blipFill>
        <p:spPr>
          <a:xfrm>
            <a:off x="381000" y="1217265"/>
            <a:ext cx="5600700" cy="5259735"/>
          </a:xfrm>
          <a:prstGeom prst="rect">
            <a:avLst/>
          </a:prstGeom>
        </p:spPr>
      </p:pic>
      <p:pic>
        <p:nvPicPr>
          <p:cNvPr id="6" name="SK-6-img-5" descr="preencoded.png"/>
          <p:cNvPicPr>
            <a:picLocks noChangeAspect="1"/>
          </p:cNvPicPr>
          <p:nvPr/>
        </p:nvPicPr>
        <p:blipFill>
          <a:blip r:embed="rId7"/>
          <a:stretch>
            <a:fillRect/>
          </a:stretch>
        </p:blipFill>
        <p:spPr>
          <a:xfrm>
            <a:off x="495300" y="1331565"/>
            <a:ext cx="5372100" cy="361950"/>
          </a:xfrm>
          <a:prstGeom prst="rect">
            <a:avLst/>
          </a:prstGeom>
        </p:spPr>
      </p:pic>
      <p:pic>
        <p:nvPicPr>
          <p:cNvPr id="7" name="SK-6-img-6" descr="preencoded.png"/>
          <p:cNvPicPr>
            <a:picLocks noChangeAspect="1"/>
          </p:cNvPicPr>
          <p:nvPr/>
        </p:nvPicPr>
        <p:blipFill>
          <a:blip r:embed="rId8"/>
          <a:stretch>
            <a:fillRect/>
          </a:stretch>
        </p:blipFill>
        <p:spPr>
          <a:xfrm>
            <a:off x="495300" y="1398240"/>
            <a:ext cx="190500" cy="152400"/>
          </a:xfrm>
          <a:prstGeom prst="rect">
            <a:avLst/>
          </a:prstGeom>
        </p:spPr>
      </p:pic>
      <p:pic>
        <p:nvPicPr>
          <p:cNvPr id="8" name="SK-6-img-7" descr="preencoded.png"/>
          <p:cNvPicPr>
            <a:picLocks noChangeAspect="1"/>
          </p:cNvPicPr>
          <p:nvPr/>
        </p:nvPicPr>
        <p:blipFill>
          <a:blip r:embed="rId9"/>
          <a:stretch>
            <a:fillRect/>
          </a:stretch>
        </p:blipFill>
        <p:spPr>
          <a:xfrm>
            <a:off x="495300" y="2379315"/>
            <a:ext cx="1247775" cy="209550"/>
          </a:xfrm>
          <a:prstGeom prst="rect">
            <a:avLst/>
          </a:prstGeom>
        </p:spPr>
      </p:pic>
      <p:pic>
        <p:nvPicPr>
          <p:cNvPr id="9" name="SK-6-img-8" descr="preencoded.png"/>
          <p:cNvPicPr>
            <a:picLocks noChangeAspect="1"/>
          </p:cNvPicPr>
          <p:nvPr/>
        </p:nvPicPr>
        <p:blipFill>
          <a:blip r:embed="rId10"/>
          <a:stretch>
            <a:fillRect/>
          </a:stretch>
        </p:blipFill>
        <p:spPr>
          <a:xfrm>
            <a:off x="495300" y="2741265"/>
            <a:ext cx="5372100" cy="1533525"/>
          </a:xfrm>
          <a:prstGeom prst="rect">
            <a:avLst/>
          </a:prstGeom>
        </p:spPr>
      </p:pic>
      <p:pic>
        <p:nvPicPr>
          <p:cNvPr id="10" name="SK-6-img-9" descr="preencoded.png"/>
          <p:cNvPicPr>
            <a:picLocks noChangeAspect="1"/>
          </p:cNvPicPr>
          <p:nvPr/>
        </p:nvPicPr>
        <p:blipFill>
          <a:blip r:embed="rId11"/>
          <a:stretch>
            <a:fillRect/>
          </a:stretch>
        </p:blipFill>
        <p:spPr>
          <a:xfrm>
            <a:off x="609600" y="3131790"/>
            <a:ext cx="5143500" cy="342900"/>
          </a:xfrm>
          <a:prstGeom prst="rect">
            <a:avLst/>
          </a:prstGeom>
        </p:spPr>
      </p:pic>
      <p:pic>
        <p:nvPicPr>
          <p:cNvPr id="11" name="SK-6-img-10" descr="preencoded.png"/>
          <p:cNvPicPr>
            <a:picLocks noChangeAspect="1"/>
          </p:cNvPicPr>
          <p:nvPr/>
        </p:nvPicPr>
        <p:blipFill>
          <a:blip r:embed="rId11"/>
          <a:stretch>
            <a:fillRect/>
          </a:stretch>
        </p:blipFill>
        <p:spPr>
          <a:xfrm>
            <a:off x="609600" y="3474690"/>
            <a:ext cx="5143500" cy="342900"/>
          </a:xfrm>
          <a:prstGeom prst="rect">
            <a:avLst/>
          </a:prstGeom>
        </p:spPr>
      </p:pic>
      <p:pic>
        <p:nvPicPr>
          <p:cNvPr id="12" name="SK-6-img-11" descr="preencoded.png"/>
          <p:cNvPicPr>
            <a:picLocks noChangeAspect="1"/>
          </p:cNvPicPr>
          <p:nvPr/>
        </p:nvPicPr>
        <p:blipFill>
          <a:blip r:embed="rId12"/>
          <a:stretch>
            <a:fillRect/>
          </a:stretch>
        </p:blipFill>
        <p:spPr>
          <a:xfrm>
            <a:off x="6210300" y="1217265"/>
            <a:ext cx="5600700" cy="3973860"/>
          </a:xfrm>
          <a:prstGeom prst="rect">
            <a:avLst/>
          </a:prstGeom>
        </p:spPr>
      </p:pic>
      <p:pic>
        <p:nvPicPr>
          <p:cNvPr id="13" name="SK-6-img-12" descr="preencoded.png"/>
          <p:cNvPicPr>
            <a:picLocks noChangeAspect="1"/>
          </p:cNvPicPr>
          <p:nvPr/>
        </p:nvPicPr>
        <p:blipFill>
          <a:blip r:embed="rId7"/>
          <a:stretch>
            <a:fillRect/>
          </a:stretch>
        </p:blipFill>
        <p:spPr>
          <a:xfrm>
            <a:off x="6324600" y="1331565"/>
            <a:ext cx="5372100" cy="361950"/>
          </a:xfrm>
          <a:prstGeom prst="rect">
            <a:avLst/>
          </a:prstGeom>
        </p:spPr>
      </p:pic>
      <p:pic>
        <p:nvPicPr>
          <p:cNvPr id="14" name="SK-6-img-13" descr="preencoded.png"/>
          <p:cNvPicPr>
            <a:picLocks noChangeAspect="1"/>
          </p:cNvPicPr>
          <p:nvPr/>
        </p:nvPicPr>
        <p:blipFill>
          <a:blip r:embed="rId13"/>
          <a:stretch>
            <a:fillRect/>
          </a:stretch>
        </p:blipFill>
        <p:spPr>
          <a:xfrm>
            <a:off x="6324600" y="1398240"/>
            <a:ext cx="190500" cy="152400"/>
          </a:xfrm>
          <a:prstGeom prst="rect">
            <a:avLst/>
          </a:prstGeom>
        </p:spPr>
      </p:pic>
      <p:pic>
        <p:nvPicPr>
          <p:cNvPr id="15" name="SK-6-img-14" descr="preencoded.png"/>
          <p:cNvPicPr>
            <a:picLocks noChangeAspect="1"/>
          </p:cNvPicPr>
          <p:nvPr/>
        </p:nvPicPr>
        <p:blipFill>
          <a:blip r:embed="rId14"/>
          <a:stretch>
            <a:fillRect/>
          </a:stretch>
        </p:blipFill>
        <p:spPr>
          <a:xfrm>
            <a:off x="6324600" y="2908548"/>
            <a:ext cx="5372100" cy="1866900"/>
          </a:xfrm>
          <a:prstGeom prst="rect">
            <a:avLst/>
          </a:prstGeom>
        </p:spPr>
      </p:pic>
      <p:pic>
        <p:nvPicPr>
          <p:cNvPr id="16" name="SK-6-img-15" descr="preencoded.png"/>
          <p:cNvPicPr>
            <a:picLocks noChangeAspect="1"/>
          </p:cNvPicPr>
          <p:nvPr/>
        </p:nvPicPr>
        <p:blipFill>
          <a:blip r:embed="rId15"/>
          <a:stretch>
            <a:fillRect/>
          </a:stretch>
        </p:blipFill>
        <p:spPr>
          <a:xfrm>
            <a:off x="6438900" y="3062436"/>
            <a:ext cx="202406" cy="163711"/>
          </a:xfrm>
          <a:prstGeom prst="rect">
            <a:avLst/>
          </a:prstGeom>
        </p:spPr>
      </p:pic>
      <p:pic>
        <p:nvPicPr>
          <p:cNvPr id="17" name="SK-6-img-16" descr="preencoded.png"/>
          <p:cNvPicPr>
            <a:picLocks noChangeAspect="1"/>
          </p:cNvPicPr>
          <p:nvPr/>
        </p:nvPicPr>
        <p:blipFill>
          <a:blip r:embed="rId16"/>
          <a:stretch>
            <a:fillRect/>
          </a:stretch>
        </p:blipFill>
        <p:spPr>
          <a:xfrm>
            <a:off x="6210300" y="5381625"/>
            <a:ext cx="5600700" cy="1095375"/>
          </a:xfrm>
          <a:prstGeom prst="rect">
            <a:avLst/>
          </a:prstGeom>
        </p:spPr>
      </p:pic>
      <p:pic>
        <p:nvPicPr>
          <p:cNvPr id="18" name="SK-6-img-17" descr="preencoded.png"/>
          <p:cNvPicPr>
            <a:picLocks noChangeAspect="1"/>
          </p:cNvPicPr>
          <p:nvPr/>
        </p:nvPicPr>
        <p:blipFill>
          <a:blip r:embed="rId7"/>
          <a:stretch>
            <a:fillRect/>
          </a:stretch>
        </p:blipFill>
        <p:spPr>
          <a:xfrm>
            <a:off x="6324600" y="5495925"/>
            <a:ext cx="5372100" cy="361950"/>
          </a:xfrm>
          <a:prstGeom prst="rect">
            <a:avLst/>
          </a:prstGeom>
        </p:spPr>
      </p:pic>
      <p:pic>
        <p:nvPicPr>
          <p:cNvPr id="19" name="SK-6-img-18" descr="preencoded.png"/>
          <p:cNvPicPr>
            <a:picLocks noChangeAspect="1"/>
          </p:cNvPicPr>
          <p:nvPr/>
        </p:nvPicPr>
        <p:blipFill>
          <a:blip r:embed="rId17"/>
          <a:stretch>
            <a:fillRect/>
          </a:stretch>
        </p:blipFill>
        <p:spPr>
          <a:xfrm>
            <a:off x="6324600" y="5562600"/>
            <a:ext cx="190500" cy="152400"/>
          </a:xfrm>
          <a:prstGeom prst="rect">
            <a:avLst/>
          </a:prstGeom>
        </p:spPr>
      </p:pic>
      <p:sp>
        <p:nvSpPr>
          <p:cNvPr id="20" name="SK-6-text-19"/>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Meningococcal Disease: MenB &amp; MenACWY</a:t>
            </a:r>
            <a:endParaRPr lang="en-US" sz="2550" dirty="0"/>
          </a:p>
        </p:txBody>
      </p:sp>
      <p:sp>
        <p:nvSpPr>
          <p:cNvPr id="21" name="SK-6-text-20"/>
          <p:cNvSpPr/>
          <p:nvPr/>
        </p:nvSpPr>
        <p:spPr>
          <a:xfrm>
            <a:off x="609600" y="712440"/>
            <a:ext cx="65341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2" name="SK-6-text-21"/>
          <p:cNvSpPr/>
          <p:nvPr/>
        </p:nvSpPr>
        <p:spPr>
          <a:xfrm>
            <a:off x="781050" y="1331565"/>
            <a:ext cx="5810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MenB (Bexsero) Protection</a:t>
            </a:r>
            <a:endParaRPr lang="en-US" sz="1500" dirty="0"/>
          </a:p>
        </p:txBody>
      </p:sp>
      <p:sp>
        <p:nvSpPr>
          <p:cNvPr id="23" name="SK-6-text-22"/>
          <p:cNvSpPr/>
          <p:nvPr/>
        </p:nvSpPr>
        <p:spPr>
          <a:xfrm>
            <a:off x="495300" y="1807815"/>
            <a:ext cx="53721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Open Sans" pitchFamily="34" charset="0"/>
                <a:ea typeface="Open Sans" pitchFamily="34" charset="-122"/>
                <a:cs typeface="Open Sans" pitchFamily="34" charset="-120"/>
              </a:rPr>
              <a:t>Protects against </a:t>
            </a:r>
            <a:r>
              <a:rPr lang="en-US" sz="1125" i="1" dirty="0">
                <a:solidFill>
                  <a:srgbClr val="4B5563"/>
                </a:solidFill>
                <a:latin typeface="Open Sans" pitchFamily="34" charset="0"/>
                <a:ea typeface="Open Sans" pitchFamily="34" charset="-122"/>
                <a:cs typeface="Open Sans" pitchFamily="34" charset="-120"/>
              </a:rPr>
              <a:t>Neisseria meningitidis</a:t>
            </a:r>
            <a:r>
              <a:rPr lang="en-US" sz="1125" dirty="0">
                <a:solidFill>
                  <a:srgbClr val="4B5563"/>
                </a:solidFill>
                <a:latin typeface="Open Sans" pitchFamily="34" charset="0"/>
                <a:ea typeface="Open Sans" pitchFamily="34" charset="-122"/>
                <a:cs typeface="Open Sans" pitchFamily="34" charset="-120"/>
              </a:rPr>
              <a:t> group B, the leading cause of bacterial meningitis and septicaemia in UK children.</a:t>
            </a:r>
            <a:endParaRPr lang="en-US" sz="1125" dirty="0"/>
          </a:p>
        </p:txBody>
      </p:sp>
      <p:sp>
        <p:nvSpPr>
          <p:cNvPr id="24" name="SK-6-text-23"/>
          <p:cNvSpPr/>
          <p:nvPr/>
        </p:nvSpPr>
        <p:spPr>
          <a:xfrm>
            <a:off x="571500" y="2379315"/>
            <a:ext cx="244421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UPDATED JULY 2025</a:t>
            </a:r>
            <a:endParaRPr lang="en-US" sz="900" dirty="0"/>
          </a:p>
        </p:txBody>
      </p:sp>
      <p:sp>
        <p:nvSpPr>
          <p:cNvPr id="25" name="SK-6-text-24"/>
          <p:cNvSpPr/>
          <p:nvPr/>
        </p:nvSpPr>
        <p:spPr>
          <a:xfrm>
            <a:off x="609600" y="2855565"/>
            <a:ext cx="5143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latin typeface="Open Sans" pitchFamily="34" charset="0"/>
                <a:ea typeface="Open Sans" pitchFamily="34" charset="-122"/>
                <a:cs typeface="Open Sans" pitchFamily="34" charset="-120"/>
              </a:rPr>
              <a:t>NEW INFANT SCHEDULE </a:t>
            </a:r>
            <a:r>
              <a:rPr lang="en-US" sz="900" b="1" dirty="0">
                <a:solidFill>
                  <a:srgbClr val="DC2626"/>
                </a:solidFill>
                <a:latin typeface="Open Sans" pitchFamily="34" charset="0"/>
                <a:ea typeface="Open Sans" pitchFamily="34" charset="-122"/>
                <a:cs typeface="Open Sans" pitchFamily="34" charset="-120"/>
              </a:rPr>
              <a:t>(CURRENT)</a:t>
            </a:r>
            <a:endParaRPr lang="en-US" sz="1050" dirty="0"/>
          </a:p>
        </p:txBody>
      </p:sp>
      <p:sp>
        <p:nvSpPr>
          <p:cNvPr id="26" name="SK-6-text-25"/>
          <p:cNvSpPr/>
          <p:nvPr/>
        </p:nvSpPr>
        <p:spPr>
          <a:xfrm>
            <a:off x="609600" y="3188940"/>
            <a:ext cx="16611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1st Dose</a:t>
            </a:r>
            <a:endParaRPr lang="en-US" sz="1200" dirty="0"/>
          </a:p>
        </p:txBody>
      </p:sp>
      <p:sp>
        <p:nvSpPr>
          <p:cNvPr id="27" name="SK-6-text-26"/>
          <p:cNvSpPr/>
          <p:nvPr/>
        </p:nvSpPr>
        <p:spPr>
          <a:xfrm>
            <a:off x="5076825" y="3188940"/>
            <a:ext cx="16611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Open Sans" pitchFamily="34" charset="0"/>
                <a:ea typeface="Open Sans" pitchFamily="34" charset="-122"/>
                <a:cs typeface="Open Sans" pitchFamily="34" charset="-120"/>
              </a:rPr>
              <a:t>2 Months</a:t>
            </a:r>
            <a:endParaRPr lang="en-US" sz="1200" dirty="0"/>
          </a:p>
        </p:txBody>
      </p:sp>
      <p:sp>
        <p:nvSpPr>
          <p:cNvPr id="28" name="SK-6-text-27"/>
          <p:cNvSpPr/>
          <p:nvPr/>
        </p:nvSpPr>
        <p:spPr>
          <a:xfrm>
            <a:off x="609600" y="3531840"/>
            <a:ext cx="16611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2nd Dose</a:t>
            </a:r>
            <a:endParaRPr lang="en-US" sz="1200" dirty="0"/>
          </a:p>
        </p:txBody>
      </p:sp>
      <p:sp>
        <p:nvSpPr>
          <p:cNvPr id="29" name="SK-6-text-28"/>
          <p:cNvSpPr/>
          <p:nvPr/>
        </p:nvSpPr>
        <p:spPr>
          <a:xfrm>
            <a:off x="5076825" y="3531840"/>
            <a:ext cx="16611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Open Sans" pitchFamily="34" charset="0"/>
                <a:ea typeface="Open Sans" pitchFamily="34" charset="-122"/>
                <a:cs typeface="Open Sans" pitchFamily="34" charset="-120"/>
              </a:rPr>
              <a:t>3 Months</a:t>
            </a:r>
            <a:endParaRPr lang="en-US" sz="1200" dirty="0"/>
          </a:p>
        </p:txBody>
      </p:sp>
      <p:sp>
        <p:nvSpPr>
          <p:cNvPr id="30" name="SK-6-text-29"/>
          <p:cNvSpPr/>
          <p:nvPr/>
        </p:nvSpPr>
        <p:spPr>
          <a:xfrm>
            <a:off x="609600" y="3874740"/>
            <a:ext cx="3489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Open Sans" pitchFamily="34" charset="0"/>
                <a:ea typeface="Open Sans" pitchFamily="34" charset="-122"/>
                <a:cs typeface="Open Sans" pitchFamily="34" charset="-120"/>
              </a:rPr>
              <a:t>3rd Dose (Booster)</a:t>
            </a:r>
            <a:endParaRPr lang="en-US" sz="1200" dirty="0"/>
          </a:p>
        </p:txBody>
      </p:sp>
      <p:sp>
        <p:nvSpPr>
          <p:cNvPr id="31" name="SK-6-text-30"/>
          <p:cNvSpPr/>
          <p:nvPr/>
        </p:nvSpPr>
        <p:spPr>
          <a:xfrm>
            <a:off x="4410075" y="3874740"/>
            <a:ext cx="3733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Open Sans" pitchFamily="34" charset="0"/>
                <a:ea typeface="Open Sans" pitchFamily="34" charset="-122"/>
                <a:cs typeface="Open Sans" pitchFamily="34" charset="-120"/>
              </a:rPr>
              <a:t>1 Year (12 Months)</a:t>
            </a:r>
            <a:endParaRPr lang="en-US" sz="1200" dirty="0"/>
          </a:p>
        </p:txBody>
      </p:sp>
      <p:sp>
        <p:nvSpPr>
          <p:cNvPr id="32" name="SK-6-text-31"/>
          <p:cNvSpPr/>
          <p:nvPr/>
        </p:nvSpPr>
        <p:spPr>
          <a:xfrm>
            <a:off x="685800" y="4417665"/>
            <a:ext cx="51816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Schedule Change:</a:t>
            </a:r>
            <a:r>
              <a:rPr lang="en-US" sz="1200" dirty="0">
                <a:solidFill>
                  <a:srgbClr val="1F2937"/>
                </a:solidFill>
                <a:latin typeface="Open Sans" pitchFamily="34" charset="0"/>
                <a:ea typeface="Open Sans" pitchFamily="34" charset="-122"/>
                <a:cs typeface="Open Sans" pitchFamily="34" charset="-120"/>
              </a:rPr>
              <a:t> 3rd dose moved from 4m to 12m to align with international evidence.</a:t>
            </a:r>
            <a:endParaRPr lang="en-US" sz="1200" dirty="0"/>
          </a:p>
        </p:txBody>
      </p:sp>
      <p:sp>
        <p:nvSpPr>
          <p:cNvPr id="33" name="SK-6-text-32"/>
          <p:cNvSpPr/>
          <p:nvPr/>
        </p:nvSpPr>
        <p:spPr>
          <a:xfrm>
            <a:off x="685800" y="4920407"/>
            <a:ext cx="115062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Eligibility:</a:t>
            </a:r>
            <a:r>
              <a:rPr lang="en-US" sz="1200" dirty="0">
                <a:solidFill>
                  <a:srgbClr val="1F2937"/>
                </a:solidFill>
                <a:latin typeface="Open Sans" pitchFamily="34" charset="0"/>
                <a:ea typeface="Open Sans" pitchFamily="34" charset="-122"/>
                <a:cs typeface="Open Sans" pitchFamily="34" charset="-120"/>
              </a:rPr>
              <a:t> Based on date of birth; check records for catch-up needs.</a:t>
            </a:r>
            <a:endParaRPr lang="en-US" sz="1200" dirty="0"/>
          </a:p>
        </p:txBody>
      </p:sp>
      <p:sp>
        <p:nvSpPr>
          <p:cNvPr id="34" name="SK-6-text-33"/>
          <p:cNvSpPr/>
          <p:nvPr/>
        </p:nvSpPr>
        <p:spPr>
          <a:xfrm>
            <a:off x="6610350" y="1331565"/>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MenACWY &amp; MenC Coverage</a:t>
            </a:r>
            <a:endParaRPr lang="en-US" sz="1500" dirty="0"/>
          </a:p>
        </p:txBody>
      </p:sp>
      <p:sp>
        <p:nvSpPr>
          <p:cNvPr id="35" name="SK-6-text-34"/>
          <p:cNvSpPr/>
          <p:nvPr/>
        </p:nvSpPr>
        <p:spPr>
          <a:xfrm>
            <a:off x="6515100" y="1807815"/>
            <a:ext cx="56769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Adolescent Dose:</a:t>
            </a:r>
            <a:r>
              <a:rPr lang="en-US" sz="1200" dirty="0">
                <a:solidFill>
                  <a:srgbClr val="1F2937"/>
                </a:solidFill>
                <a:latin typeface="Open Sans" pitchFamily="34" charset="0"/>
                <a:ea typeface="Open Sans" pitchFamily="34" charset="-122"/>
                <a:cs typeface="Open Sans" pitchFamily="34" charset="-120"/>
              </a:rPr>
              <a:t> Offered at age 14 (Year 9/10).</a:t>
            </a:r>
            <a:endParaRPr lang="en-US" sz="1200" dirty="0"/>
          </a:p>
        </p:txBody>
      </p:sp>
      <p:sp>
        <p:nvSpPr>
          <p:cNvPr id="36" name="SK-6-text-35"/>
          <p:cNvSpPr/>
          <p:nvPr/>
        </p:nvSpPr>
        <p:spPr>
          <a:xfrm>
            <a:off x="6515100" y="2097286"/>
            <a:ext cx="56769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University Freshers:</a:t>
            </a:r>
            <a:r>
              <a:rPr lang="en-US" sz="1200" dirty="0">
                <a:solidFill>
                  <a:srgbClr val="1F2937"/>
                </a:solidFill>
                <a:latin typeface="Open Sans" pitchFamily="34" charset="0"/>
                <a:ea typeface="Open Sans" pitchFamily="34" charset="-122"/>
                <a:cs typeface="Open Sans" pitchFamily="34" charset="-120"/>
              </a:rPr>
              <a:t> Catch-up available for new entrants up to age 25.</a:t>
            </a:r>
            <a:endParaRPr lang="en-US" sz="1200" dirty="0"/>
          </a:p>
        </p:txBody>
      </p:sp>
      <p:sp>
        <p:nvSpPr>
          <p:cNvPr id="37" name="SK-6-text-36"/>
          <p:cNvSpPr/>
          <p:nvPr/>
        </p:nvSpPr>
        <p:spPr>
          <a:xfrm>
            <a:off x="6515100" y="2386757"/>
            <a:ext cx="51816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Open Sans" pitchFamily="34" charset="0"/>
                <a:ea typeface="Open Sans" pitchFamily="34" charset="-122"/>
                <a:cs typeface="Open Sans" pitchFamily="34" charset="-120"/>
              </a:rPr>
              <a:t>MenC Protection:</a:t>
            </a:r>
            <a:r>
              <a:rPr lang="en-US" sz="1200" dirty="0">
                <a:solidFill>
                  <a:srgbClr val="1F2937"/>
                </a:solidFill>
                <a:latin typeface="Open Sans" pitchFamily="34" charset="0"/>
                <a:ea typeface="Open Sans" pitchFamily="34" charset="-122"/>
                <a:cs typeface="Open Sans" pitchFamily="34" charset="-120"/>
              </a:rPr>
              <a:t> No longer a separate infant dose; covered by MenACWY at 14 and earlier Hib/MenC (if applicable).</a:t>
            </a:r>
            <a:endParaRPr lang="en-US" sz="1200" dirty="0"/>
          </a:p>
        </p:txBody>
      </p:sp>
      <p:sp>
        <p:nvSpPr>
          <p:cNvPr id="38" name="SK-6-text-37"/>
          <p:cNvSpPr/>
          <p:nvPr/>
        </p:nvSpPr>
        <p:spPr>
          <a:xfrm>
            <a:off x="6717506" y="3022848"/>
            <a:ext cx="514350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D97706"/>
                </a:solidFill>
                <a:latin typeface="Open Sans" pitchFamily="34" charset="0"/>
                <a:ea typeface="Open Sans" pitchFamily="34" charset="-122"/>
                <a:cs typeface="Open Sans" pitchFamily="34" charset="-120"/>
              </a:rPr>
              <a:t>Paracetamol Prophylaxis</a:t>
            </a:r>
            <a:endParaRPr lang="en-US" sz="1275" dirty="0"/>
          </a:p>
        </p:txBody>
      </p:sp>
      <p:sp>
        <p:nvSpPr>
          <p:cNvPr id="39" name="SK-6-text-38"/>
          <p:cNvSpPr/>
          <p:nvPr/>
        </p:nvSpPr>
        <p:spPr>
          <a:xfrm>
            <a:off x="6438900" y="3322886"/>
            <a:ext cx="5143500" cy="1076325"/>
          </a:xfrm>
          <a:prstGeom prst="rect">
            <a:avLst/>
          </a:prstGeom>
          <a:noFill/>
          <a:ln/>
        </p:spPr>
        <p:txBody>
          <a:bodyPr vert="horz" wrap="square" lIns="0" tIns="0" rIns="0" bIns="0" rtlCol="0" anchor="ctr"/>
          <a:lstStyle/>
          <a:p>
            <a:pPr marL="0" indent="0">
              <a:lnSpc>
                <a:spcPts val="1575"/>
              </a:lnSpc>
              <a:buNone/>
            </a:pPr>
            <a:r>
              <a:rPr lang="en-US" sz="1125" dirty="0">
                <a:solidFill>
                  <a:srgbClr val="1F2937"/>
                </a:solidFill>
                <a:latin typeface="Open Sans" pitchFamily="34" charset="0"/>
                <a:ea typeface="Open Sans" pitchFamily="34" charset="-122"/>
                <a:cs typeface="Open Sans" pitchFamily="34" charset="-120"/>
              </a:rPr>
              <a:t>Essential for </a:t>
            </a:r>
            <a:r>
              <a:rPr lang="en-US" sz="1125" b="1" dirty="0">
                <a:solidFill>
                  <a:srgbClr val="1F2937"/>
                </a:solidFill>
                <a:latin typeface="Open Sans" pitchFamily="34" charset="0"/>
                <a:ea typeface="Open Sans" pitchFamily="34" charset="-122"/>
                <a:cs typeface="Open Sans" pitchFamily="34" charset="-120"/>
              </a:rPr>
              <a:t>2-month</a:t>
            </a:r>
            <a:r>
              <a:rPr lang="en-US" sz="1125" dirty="0">
                <a:solidFill>
                  <a:srgbClr val="1F2937"/>
                </a:solidFill>
                <a:latin typeface="Open Sans" pitchFamily="34" charset="0"/>
                <a:ea typeface="Open Sans" pitchFamily="34" charset="-122"/>
                <a:cs typeface="Open Sans" pitchFamily="34" charset="-120"/>
              </a:rPr>
              <a:t> and </a:t>
            </a:r>
            <a:r>
              <a:rPr lang="en-US" sz="1125" b="1" dirty="0">
                <a:solidFill>
                  <a:srgbClr val="1F2937"/>
                </a:solidFill>
                <a:latin typeface="Open Sans" pitchFamily="34" charset="0"/>
                <a:ea typeface="Open Sans" pitchFamily="34" charset="-122"/>
                <a:cs typeface="Open Sans" pitchFamily="34" charset="-120"/>
              </a:rPr>
              <a:t>3-month</a:t>
            </a:r>
            <a:r>
              <a:rPr lang="en-US" sz="1125" dirty="0">
                <a:solidFill>
                  <a:srgbClr val="1F2937"/>
                </a:solidFill>
                <a:latin typeface="Open Sans" pitchFamily="34" charset="0"/>
                <a:ea typeface="Open Sans" pitchFamily="34" charset="-122"/>
                <a:cs typeface="Open Sans" pitchFamily="34" charset="-120"/>
              </a:rPr>
              <a:t> MenB doses to reduce post-vaccination fever.</a:t>
            </a:r>
            <a:endParaRPr lang="en-US" sz="1125" dirty="0"/>
          </a:p>
        </p:txBody>
      </p:sp>
      <p:sp>
        <p:nvSpPr>
          <p:cNvPr id="40" name="SK-6-text-39"/>
          <p:cNvSpPr/>
          <p:nvPr/>
        </p:nvSpPr>
        <p:spPr>
          <a:xfrm>
            <a:off x="6438900" y="4475411"/>
            <a:ext cx="575310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4B5563"/>
                </a:solidFill>
                <a:latin typeface="Open Sans" pitchFamily="34" charset="0"/>
                <a:ea typeface="Open Sans" pitchFamily="34" charset="-122"/>
                <a:cs typeface="Open Sans" pitchFamily="34" charset="-120"/>
              </a:rPr>
              <a:t>*Not routinely required for other infant vaccines.</a:t>
            </a:r>
            <a:endParaRPr lang="en-US" sz="975" dirty="0"/>
          </a:p>
        </p:txBody>
      </p:sp>
      <p:sp>
        <p:nvSpPr>
          <p:cNvPr id="41" name="SK-6-text-40"/>
          <p:cNvSpPr/>
          <p:nvPr/>
        </p:nvSpPr>
        <p:spPr>
          <a:xfrm>
            <a:off x="6610350" y="5495925"/>
            <a:ext cx="3981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GP Trainee Action</a:t>
            </a:r>
            <a:endParaRPr lang="en-US" sz="1500" dirty="0"/>
          </a:p>
        </p:txBody>
      </p:sp>
      <p:sp>
        <p:nvSpPr>
          <p:cNvPr id="42" name="SK-6-text-41"/>
          <p:cNvSpPr/>
          <p:nvPr/>
        </p:nvSpPr>
        <p:spPr>
          <a:xfrm>
            <a:off x="6324600" y="5934075"/>
            <a:ext cx="53721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Open Sans" pitchFamily="34" charset="0"/>
                <a:ea typeface="Open Sans" pitchFamily="34" charset="-122"/>
                <a:cs typeface="Open Sans" pitchFamily="34" charset="-120"/>
              </a:rPr>
              <a:t>Counsel parents on the </a:t>
            </a:r>
            <a:r>
              <a:rPr lang="en-US" sz="1125" b="1" dirty="0">
                <a:solidFill>
                  <a:srgbClr val="4B5563"/>
                </a:solidFill>
                <a:latin typeface="Open Sans" pitchFamily="34" charset="0"/>
                <a:ea typeface="Open Sans" pitchFamily="34" charset="-122"/>
                <a:cs typeface="Open Sans" pitchFamily="34" charset="-120"/>
              </a:rPr>
              <a:t>high risk of fever</a:t>
            </a:r>
            <a:r>
              <a:rPr lang="en-US" sz="1125" dirty="0">
                <a:solidFill>
                  <a:srgbClr val="4B5563"/>
                </a:solidFill>
                <a:latin typeface="Open Sans" pitchFamily="34" charset="0"/>
                <a:ea typeface="Open Sans" pitchFamily="34" charset="-122"/>
                <a:cs typeface="Open Sans" pitchFamily="34" charset="-120"/>
              </a:rPr>
              <a:t> with MenB. Ensure they have infant paracetamol </a:t>
            </a:r>
            <a:r>
              <a:rPr lang="en-US" sz="1125" i="1" dirty="0">
                <a:solidFill>
                  <a:srgbClr val="4B5563"/>
                </a:solidFill>
                <a:latin typeface="Open Sans" pitchFamily="34" charset="0"/>
                <a:ea typeface="Open Sans" pitchFamily="34" charset="-122"/>
                <a:cs typeface="Open Sans" pitchFamily="34" charset="-120"/>
              </a:rPr>
              <a:t>before</a:t>
            </a:r>
            <a:r>
              <a:rPr lang="en-US" sz="1125" dirty="0">
                <a:solidFill>
                  <a:srgbClr val="4B5563"/>
                </a:solidFill>
                <a:latin typeface="Open Sans" pitchFamily="34" charset="0"/>
                <a:ea typeface="Open Sans" pitchFamily="34" charset="-122"/>
                <a:cs typeface="Open Sans" pitchFamily="34" charset="-120"/>
              </a:rPr>
              <a:t> the appointment.</a:t>
            </a:r>
            <a:endParaRPr lang="en-US" sz="11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381000" y="228600"/>
            <a:ext cx="11430000" cy="741015"/>
          </a:xfrm>
          <a:prstGeom prst="rect">
            <a:avLst/>
          </a:prstGeom>
        </p:spPr>
      </p:pic>
      <p:pic>
        <p:nvPicPr>
          <p:cNvPr id="5" name="SK-7-img-4" descr="preencoded.png"/>
          <p:cNvPicPr>
            <a:picLocks noChangeAspect="1"/>
          </p:cNvPicPr>
          <p:nvPr/>
        </p:nvPicPr>
        <p:blipFill>
          <a:blip r:embed="rId6"/>
          <a:stretch>
            <a:fillRect/>
          </a:stretch>
        </p:blipFill>
        <p:spPr>
          <a:xfrm>
            <a:off x="381000" y="228600"/>
            <a:ext cx="76200" cy="381000"/>
          </a:xfrm>
          <a:prstGeom prst="rect">
            <a:avLst/>
          </a:prstGeom>
        </p:spPr>
      </p:pic>
      <p:pic>
        <p:nvPicPr>
          <p:cNvPr id="6" name="SK-7-img-5" descr="preencoded.png"/>
          <p:cNvPicPr>
            <a:picLocks noChangeAspect="1"/>
          </p:cNvPicPr>
          <p:nvPr/>
        </p:nvPicPr>
        <p:blipFill>
          <a:blip r:embed="rId7"/>
          <a:stretch>
            <a:fillRect/>
          </a:stretch>
        </p:blipFill>
        <p:spPr>
          <a:xfrm>
            <a:off x="381000" y="1122015"/>
            <a:ext cx="5600700" cy="3264991"/>
          </a:xfrm>
          <a:prstGeom prst="rect">
            <a:avLst/>
          </a:prstGeom>
        </p:spPr>
      </p:pic>
      <p:pic>
        <p:nvPicPr>
          <p:cNvPr id="7" name="SK-7-img-6" descr="preencoded.png"/>
          <p:cNvPicPr>
            <a:picLocks noChangeAspect="1"/>
          </p:cNvPicPr>
          <p:nvPr/>
        </p:nvPicPr>
        <p:blipFill>
          <a:blip r:embed="rId8"/>
          <a:stretch>
            <a:fillRect/>
          </a:stretch>
        </p:blipFill>
        <p:spPr>
          <a:xfrm>
            <a:off x="495300" y="1217265"/>
            <a:ext cx="5372100" cy="342900"/>
          </a:xfrm>
          <a:prstGeom prst="rect">
            <a:avLst/>
          </a:prstGeom>
        </p:spPr>
      </p:pic>
      <p:pic>
        <p:nvPicPr>
          <p:cNvPr id="8" name="SK-7-img-7" descr="preencoded.png"/>
          <p:cNvPicPr>
            <a:picLocks noChangeAspect="1"/>
          </p:cNvPicPr>
          <p:nvPr/>
        </p:nvPicPr>
        <p:blipFill>
          <a:blip r:embed="rId9"/>
          <a:stretch>
            <a:fillRect/>
          </a:stretch>
        </p:blipFill>
        <p:spPr>
          <a:xfrm>
            <a:off x="495300" y="1264890"/>
            <a:ext cx="238125" cy="190500"/>
          </a:xfrm>
          <a:prstGeom prst="rect">
            <a:avLst/>
          </a:prstGeom>
        </p:spPr>
      </p:pic>
      <p:pic>
        <p:nvPicPr>
          <p:cNvPr id="9" name="SK-7-img-8" descr="preencoded.png"/>
          <p:cNvPicPr>
            <a:picLocks noChangeAspect="1"/>
          </p:cNvPicPr>
          <p:nvPr/>
        </p:nvPicPr>
        <p:blipFill>
          <a:blip r:embed="rId10"/>
          <a:stretch>
            <a:fillRect/>
          </a:stretch>
        </p:blipFill>
        <p:spPr>
          <a:xfrm>
            <a:off x="495300" y="3301157"/>
            <a:ext cx="5372100" cy="990600"/>
          </a:xfrm>
          <a:prstGeom prst="rect">
            <a:avLst/>
          </a:prstGeom>
        </p:spPr>
      </p:pic>
      <p:pic>
        <p:nvPicPr>
          <p:cNvPr id="10" name="SK-7-img-9" descr="preencoded.png"/>
          <p:cNvPicPr>
            <a:picLocks noChangeAspect="1"/>
          </p:cNvPicPr>
          <p:nvPr/>
        </p:nvPicPr>
        <p:blipFill>
          <a:blip r:embed="rId11"/>
          <a:stretch>
            <a:fillRect/>
          </a:stretch>
        </p:blipFill>
        <p:spPr>
          <a:xfrm>
            <a:off x="381000" y="4539407"/>
            <a:ext cx="5600700" cy="2074366"/>
          </a:xfrm>
          <a:prstGeom prst="rect">
            <a:avLst/>
          </a:prstGeom>
        </p:spPr>
      </p:pic>
      <p:pic>
        <p:nvPicPr>
          <p:cNvPr id="11" name="SK-7-img-10" descr="preencoded.png"/>
          <p:cNvPicPr>
            <a:picLocks noChangeAspect="1"/>
          </p:cNvPicPr>
          <p:nvPr/>
        </p:nvPicPr>
        <p:blipFill>
          <a:blip r:embed="rId12"/>
          <a:stretch>
            <a:fillRect/>
          </a:stretch>
        </p:blipFill>
        <p:spPr>
          <a:xfrm>
            <a:off x="495300" y="4634657"/>
            <a:ext cx="5372100" cy="342900"/>
          </a:xfrm>
          <a:prstGeom prst="rect">
            <a:avLst/>
          </a:prstGeom>
        </p:spPr>
      </p:pic>
      <p:pic>
        <p:nvPicPr>
          <p:cNvPr id="12" name="SK-7-img-11" descr="preencoded.png"/>
          <p:cNvPicPr>
            <a:picLocks noChangeAspect="1"/>
          </p:cNvPicPr>
          <p:nvPr/>
        </p:nvPicPr>
        <p:blipFill>
          <a:blip r:embed="rId13"/>
          <a:stretch>
            <a:fillRect/>
          </a:stretch>
        </p:blipFill>
        <p:spPr>
          <a:xfrm>
            <a:off x="495300" y="4682282"/>
            <a:ext cx="238125" cy="190500"/>
          </a:xfrm>
          <a:prstGeom prst="rect">
            <a:avLst/>
          </a:prstGeom>
        </p:spPr>
      </p:pic>
      <p:pic>
        <p:nvPicPr>
          <p:cNvPr id="13" name="SK-7-img-12" descr="preencoded.png"/>
          <p:cNvPicPr>
            <a:picLocks noChangeAspect="1"/>
          </p:cNvPicPr>
          <p:nvPr/>
        </p:nvPicPr>
        <p:blipFill>
          <a:blip r:embed="rId14"/>
          <a:stretch>
            <a:fillRect/>
          </a:stretch>
        </p:blipFill>
        <p:spPr>
          <a:xfrm>
            <a:off x="6210300" y="1122015"/>
            <a:ext cx="5600700" cy="2217241"/>
          </a:xfrm>
          <a:prstGeom prst="rect">
            <a:avLst/>
          </a:prstGeom>
        </p:spPr>
      </p:pic>
      <p:pic>
        <p:nvPicPr>
          <p:cNvPr id="14" name="SK-7-img-13" descr="preencoded.png"/>
          <p:cNvPicPr>
            <a:picLocks noChangeAspect="1"/>
          </p:cNvPicPr>
          <p:nvPr/>
        </p:nvPicPr>
        <p:blipFill>
          <a:blip r:embed="rId8"/>
          <a:stretch>
            <a:fillRect/>
          </a:stretch>
        </p:blipFill>
        <p:spPr>
          <a:xfrm>
            <a:off x="6324600" y="1217265"/>
            <a:ext cx="5372100" cy="342900"/>
          </a:xfrm>
          <a:prstGeom prst="rect">
            <a:avLst/>
          </a:prstGeom>
        </p:spPr>
      </p:pic>
      <p:pic>
        <p:nvPicPr>
          <p:cNvPr id="15" name="SK-7-img-14" descr="preencoded.png"/>
          <p:cNvPicPr>
            <a:picLocks noChangeAspect="1"/>
          </p:cNvPicPr>
          <p:nvPr/>
        </p:nvPicPr>
        <p:blipFill>
          <a:blip r:embed="rId15"/>
          <a:stretch>
            <a:fillRect/>
          </a:stretch>
        </p:blipFill>
        <p:spPr>
          <a:xfrm>
            <a:off x="6324600" y="1264890"/>
            <a:ext cx="238125" cy="190500"/>
          </a:xfrm>
          <a:prstGeom prst="rect">
            <a:avLst/>
          </a:prstGeom>
        </p:spPr>
      </p:pic>
      <p:pic>
        <p:nvPicPr>
          <p:cNvPr id="16" name="SK-7-img-15" descr="preencoded.png"/>
          <p:cNvPicPr>
            <a:picLocks noChangeAspect="1"/>
          </p:cNvPicPr>
          <p:nvPr/>
        </p:nvPicPr>
        <p:blipFill>
          <a:blip r:embed="rId16"/>
          <a:stretch>
            <a:fillRect/>
          </a:stretch>
        </p:blipFill>
        <p:spPr>
          <a:xfrm>
            <a:off x="6210300" y="3491657"/>
            <a:ext cx="5600700" cy="3122116"/>
          </a:xfrm>
          <a:prstGeom prst="rect">
            <a:avLst/>
          </a:prstGeom>
        </p:spPr>
      </p:pic>
      <p:pic>
        <p:nvPicPr>
          <p:cNvPr id="17" name="SK-7-img-16" descr="preencoded.png"/>
          <p:cNvPicPr>
            <a:picLocks noChangeAspect="1"/>
          </p:cNvPicPr>
          <p:nvPr/>
        </p:nvPicPr>
        <p:blipFill>
          <a:blip r:embed="rId12"/>
          <a:stretch>
            <a:fillRect/>
          </a:stretch>
        </p:blipFill>
        <p:spPr>
          <a:xfrm>
            <a:off x="6324600" y="3586907"/>
            <a:ext cx="5372100" cy="342900"/>
          </a:xfrm>
          <a:prstGeom prst="rect">
            <a:avLst/>
          </a:prstGeom>
        </p:spPr>
      </p:pic>
      <p:pic>
        <p:nvPicPr>
          <p:cNvPr id="18" name="SK-7-img-17" descr="preencoded.png"/>
          <p:cNvPicPr>
            <a:picLocks noChangeAspect="1"/>
          </p:cNvPicPr>
          <p:nvPr/>
        </p:nvPicPr>
        <p:blipFill>
          <a:blip r:embed="rId17"/>
          <a:stretch>
            <a:fillRect/>
          </a:stretch>
        </p:blipFill>
        <p:spPr>
          <a:xfrm>
            <a:off x="6324600" y="3634532"/>
            <a:ext cx="238125" cy="190500"/>
          </a:xfrm>
          <a:prstGeom prst="rect">
            <a:avLst/>
          </a:prstGeom>
        </p:spPr>
      </p:pic>
      <p:pic>
        <p:nvPicPr>
          <p:cNvPr id="19" name="SK-7-img-18" descr="preencoded.png"/>
          <p:cNvPicPr>
            <a:picLocks noChangeAspect="1"/>
          </p:cNvPicPr>
          <p:nvPr/>
        </p:nvPicPr>
        <p:blipFill>
          <a:blip r:embed="rId18"/>
          <a:stretch>
            <a:fillRect/>
          </a:stretch>
        </p:blipFill>
        <p:spPr>
          <a:xfrm>
            <a:off x="6324600" y="5670798"/>
            <a:ext cx="5372100" cy="847725"/>
          </a:xfrm>
          <a:prstGeom prst="rect">
            <a:avLst/>
          </a:prstGeom>
        </p:spPr>
      </p:pic>
      <p:sp>
        <p:nvSpPr>
          <p:cNvPr id="20" name="SK-7-text-19"/>
          <p:cNvSpPr/>
          <p:nvPr/>
        </p:nvSpPr>
        <p:spPr>
          <a:xfrm>
            <a:off x="609600" y="22860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MMRV Safety and the Autism Myth</a:t>
            </a:r>
            <a:endParaRPr lang="en-US" sz="2550" dirty="0"/>
          </a:p>
        </p:txBody>
      </p:sp>
      <p:sp>
        <p:nvSpPr>
          <p:cNvPr id="21" name="SK-7-text-20"/>
          <p:cNvSpPr/>
          <p:nvPr/>
        </p:nvSpPr>
        <p:spPr>
          <a:xfrm>
            <a:off x="609600" y="655290"/>
            <a:ext cx="62636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2" name="SK-7-text-21"/>
          <p:cNvSpPr/>
          <p:nvPr/>
        </p:nvSpPr>
        <p:spPr>
          <a:xfrm>
            <a:off x="828675" y="1217265"/>
            <a:ext cx="7410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Evidence-Based Safety &amp; Efficacy</a:t>
            </a:r>
            <a:endParaRPr lang="en-US" sz="1500" dirty="0"/>
          </a:p>
        </p:txBody>
      </p:sp>
      <p:sp>
        <p:nvSpPr>
          <p:cNvPr id="23" name="SK-7-text-22"/>
          <p:cNvSpPr/>
          <p:nvPr/>
        </p:nvSpPr>
        <p:spPr>
          <a:xfrm>
            <a:off x="685800" y="1655415"/>
            <a:ext cx="51816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Safety is </a:t>
            </a:r>
            <a:r>
              <a:rPr lang="en-US" sz="1275" b="1" dirty="0">
                <a:solidFill>
                  <a:srgbClr val="1F2937"/>
                </a:solidFill>
                <a:latin typeface="Open Sans" pitchFamily="34" charset="0"/>
                <a:ea typeface="Open Sans" pitchFamily="34" charset="-122"/>
                <a:cs typeface="Open Sans" pitchFamily="34" charset="-120"/>
              </a:rPr>
              <a:t>extremely well established</a:t>
            </a:r>
            <a:r>
              <a:rPr lang="en-US" sz="1275" dirty="0">
                <a:solidFill>
                  <a:srgbClr val="4B5563"/>
                </a:solidFill>
                <a:latin typeface="Open Sans" pitchFamily="34" charset="0"/>
                <a:ea typeface="Open Sans" pitchFamily="34" charset="-122"/>
                <a:cs typeface="Open Sans" pitchFamily="34" charset="-120"/>
              </a:rPr>
              <a:t> through decades of global monitoring.</a:t>
            </a:r>
            <a:endParaRPr lang="en-US" sz="1275" dirty="0"/>
          </a:p>
        </p:txBody>
      </p:sp>
      <p:sp>
        <p:nvSpPr>
          <p:cNvPr id="24" name="SK-7-text-23"/>
          <p:cNvSpPr/>
          <p:nvPr/>
        </p:nvSpPr>
        <p:spPr>
          <a:xfrm>
            <a:off x="685800" y="2184946"/>
            <a:ext cx="51816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MMRV (from Jan 2026) includes protection against </a:t>
            </a:r>
            <a:r>
              <a:rPr lang="en-US" sz="1275" b="1" dirty="0">
                <a:solidFill>
                  <a:srgbClr val="1F2937"/>
                </a:solidFill>
                <a:latin typeface="Open Sans" pitchFamily="34" charset="0"/>
                <a:ea typeface="Open Sans" pitchFamily="34" charset="-122"/>
                <a:cs typeface="Open Sans" pitchFamily="34" charset="-120"/>
              </a:rPr>
              <a:t>Varicella</a:t>
            </a:r>
            <a:r>
              <a:rPr lang="en-US" sz="1275" dirty="0">
                <a:solidFill>
                  <a:srgbClr val="4B5563"/>
                </a:solidFill>
                <a:latin typeface="Open Sans" pitchFamily="34" charset="0"/>
                <a:ea typeface="Open Sans" pitchFamily="34" charset="-122"/>
                <a:cs typeface="Open Sans" pitchFamily="34" charset="-120"/>
              </a:rPr>
              <a:t> (chickenpox).</a:t>
            </a:r>
            <a:endParaRPr lang="en-US" sz="1275" dirty="0"/>
          </a:p>
        </p:txBody>
      </p:sp>
      <p:sp>
        <p:nvSpPr>
          <p:cNvPr id="25" name="SK-7-text-24"/>
          <p:cNvSpPr/>
          <p:nvPr/>
        </p:nvSpPr>
        <p:spPr>
          <a:xfrm>
            <a:off x="685800" y="2714476"/>
            <a:ext cx="51816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Multiple large high-quality studies worldwide confirm </a:t>
            </a:r>
            <a:r>
              <a:rPr lang="en-US" sz="1275" b="1" dirty="0">
                <a:solidFill>
                  <a:srgbClr val="059669"/>
                </a:solidFill>
                <a:latin typeface="Open Sans" pitchFamily="34" charset="0"/>
                <a:ea typeface="Open Sans" pitchFamily="34" charset="-122"/>
                <a:cs typeface="Open Sans" pitchFamily="34" charset="-120"/>
              </a:rPr>
              <a:t>NO LINK</a:t>
            </a:r>
            <a:r>
              <a:rPr lang="en-US" sz="1275" dirty="0">
                <a:solidFill>
                  <a:srgbClr val="4B5563"/>
                </a:solidFill>
                <a:latin typeface="Open Sans" pitchFamily="34" charset="0"/>
                <a:ea typeface="Open Sans" pitchFamily="34" charset="-122"/>
                <a:cs typeface="Open Sans" pitchFamily="34" charset="-120"/>
              </a:rPr>
              <a:t> between MMR/MMRV and autism.</a:t>
            </a:r>
            <a:endParaRPr lang="en-US" sz="1275" dirty="0"/>
          </a:p>
        </p:txBody>
      </p:sp>
      <p:sp>
        <p:nvSpPr>
          <p:cNvPr id="26" name="SK-7-text-25"/>
          <p:cNvSpPr/>
          <p:nvPr/>
        </p:nvSpPr>
        <p:spPr>
          <a:xfrm>
            <a:off x="609600" y="3396407"/>
            <a:ext cx="5219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CLINICAL PROTECTION RATE</a:t>
            </a:r>
            <a:endParaRPr lang="en-US" sz="1050" dirty="0"/>
          </a:p>
        </p:txBody>
      </p:sp>
      <p:sp>
        <p:nvSpPr>
          <p:cNvPr id="27" name="SK-7-text-26"/>
          <p:cNvSpPr/>
          <p:nvPr/>
        </p:nvSpPr>
        <p:spPr>
          <a:xfrm>
            <a:off x="609600" y="3596432"/>
            <a:ext cx="527685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059669"/>
                </a:solidFill>
                <a:latin typeface="Open Sans" pitchFamily="34" charset="0"/>
                <a:ea typeface="Open Sans" pitchFamily="34" charset="-122"/>
                <a:cs typeface="Open Sans" pitchFamily="34" charset="-120"/>
              </a:rPr>
              <a:t>~97% Effective</a:t>
            </a:r>
            <a:endParaRPr lang="en-US" sz="2100" dirty="0"/>
          </a:p>
        </p:txBody>
      </p:sp>
      <p:sp>
        <p:nvSpPr>
          <p:cNvPr id="28" name="SK-7-text-27"/>
          <p:cNvSpPr/>
          <p:nvPr/>
        </p:nvSpPr>
        <p:spPr>
          <a:xfrm>
            <a:off x="609600" y="3996482"/>
            <a:ext cx="58369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latin typeface="Open Sans" pitchFamily="34" charset="0"/>
                <a:ea typeface="Open Sans" pitchFamily="34" charset="-122"/>
                <a:cs typeface="Open Sans" pitchFamily="34" charset="-120"/>
              </a:rPr>
              <a:t>Against Measles after two full doses</a:t>
            </a:r>
            <a:endParaRPr lang="en-US" sz="1050" dirty="0"/>
          </a:p>
        </p:txBody>
      </p:sp>
      <p:sp>
        <p:nvSpPr>
          <p:cNvPr id="29" name="SK-7-text-28"/>
          <p:cNvSpPr/>
          <p:nvPr/>
        </p:nvSpPr>
        <p:spPr>
          <a:xfrm>
            <a:off x="828675" y="4634657"/>
            <a:ext cx="6953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GP Professional Responsibility</a:t>
            </a:r>
            <a:endParaRPr lang="en-US" sz="1500" dirty="0"/>
          </a:p>
        </p:txBody>
      </p:sp>
      <p:sp>
        <p:nvSpPr>
          <p:cNvPr id="30" name="SK-7-text-29"/>
          <p:cNvSpPr/>
          <p:nvPr/>
        </p:nvSpPr>
        <p:spPr>
          <a:xfrm>
            <a:off x="685800" y="5072807"/>
            <a:ext cx="115062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Address vaccine hesitancy </a:t>
            </a:r>
            <a:r>
              <a:rPr lang="en-US" sz="1275" b="1" dirty="0">
                <a:solidFill>
                  <a:srgbClr val="1F2937"/>
                </a:solidFill>
                <a:latin typeface="Open Sans" pitchFamily="34" charset="0"/>
                <a:ea typeface="Open Sans" pitchFamily="34" charset="-122"/>
                <a:cs typeface="Open Sans" pitchFamily="34" charset="-120"/>
              </a:rPr>
              <a:t>compassionately</a:t>
            </a:r>
            <a:r>
              <a:rPr lang="en-US" sz="1275" dirty="0">
                <a:solidFill>
                  <a:srgbClr val="4B5563"/>
                </a:solidFill>
                <a:latin typeface="Open Sans" pitchFamily="34" charset="0"/>
                <a:ea typeface="Open Sans" pitchFamily="34" charset="-122"/>
                <a:cs typeface="Open Sans" pitchFamily="34" charset="-120"/>
              </a:rPr>
              <a:t> without being dismissive.</a:t>
            </a:r>
            <a:endParaRPr lang="en-US" sz="1275" dirty="0"/>
          </a:p>
        </p:txBody>
      </p:sp>
      <p:sp>
        <p:nvSpPr>
          <p:cNvPr id="31" name="SK-7-text-30"/>
          <p:cNvSpPr/>
          <p:nvPr/>
        </p:nvSpPr>
        <p:spPr>
          <a:xfrm>
            <a:off x="685800" y="5375672"/>
            <a:ext cx="10682916"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Signpost parents to </a:t>
            </a:r>
            <a:r>
              <a:rPr lang="en-US" sz="1275" b="1" dirty="0">
                <a:solidFill>
                  <a:srgbClr val="005EB8"/>
                </a:solidFill>
                <a:latin typeface="Open Sans" pitchFamily="34" charset="0"/>
                <a:ea typeface="Open Sans" pitchFamily="34" charset="-122"/>
                <a:cs typeface="Open Sans" pitchFamily="34" charset="-120"/>
              </a:rPr>
              <a:t>NHS &amp; UKHSA</a:t>
            </a:r>
            <a:r>
              <a:rPr lang="en-US" sz="1275" dirty="0">
                <a:solidFill>
                  <a:srgbClr val="4B5563"/>
                </a:solidFill>
                <a:latin typeface="Open Sans" pitchFamily="34" charset="0"/>
                <a:ea typeface="Open Sans" pitchFamily="34" charset="-122"/>
                <a:cs typeface="Open Sans" pitchFamily="34" charset="-120"/>
              </a:rPr>
              <a:t> evidence-based resources.</a:t>
            </a:r>
            <a:endParaRPr lang="en-US" sz="1275" dirty="0"/>
          </a:p>
        </p:txBody>
      </p:sp>
      <p:sp>
        <p:nvSpPr>
          <p:cNvPr id="32" name="SK-7-text-31"/>
          <p:cNvSpPr/>
          <p:nvPr/>
        </p:nvSpPr>
        <p:spPr>
          <a:xfrm>
            <a:off x="685800" y="5678537"/>
            <a:ext cx="51816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Immune systems handle thousands of antigens daily; the schedule is safe.</a:t>
            </a:r>
            <a:endParaRPr lang="en-US" sz="1275" dirty="0"/>
          </a:p>
        </p:txBody>
      </p:sp>
      <p:sp>
        <p:nvSpPr>
          <p:cNvPr id="33" name="SK-7-text-32"/>
          <p:cNvSpPr/>
          <p:nvPr/>
        </p:nvSpPr>
        <p:spPr>
          <a:xfrm>
            <a:off x="6657975" y="1217265"/>
            <a:ext cx="55340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The Fraudulent Wakefield Study</a:t>
            </a:r>
            <a:endParaRPr lang="en-US" sz="1500" dirty="0"/>
          </a:p>
        </p:txBody>
      </p:sp>
      <p:sp>
        <p:nvSpPr>
          <p:cNvPr id="34" name="SK-7-text-33"/>
          <p:cNvSpPr/>
          <p:nvPr/>
        </p:nvSpPr>
        <p:spPr>
          <a:xfrm>
            <a:off x="6515100" y="1655415"/>
            <a:ext cx="51816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Open Sans" pitchFamily="34" charset="0"/>
                <a:ea typeface="Open Sans" pitchFamily="34" charset="-122"/>
                <a:cs typeface="Open Sans" pitchFamily="34" charset="-120"/>
              </a:rPr>
              <a:t>1998:</a:t>
            </a:r>
            <a:r>
              <a:rPr lang="en-US" sz="1275" dirty="0">
                <a:solidFill>
                  <a:srgbClr val="4B5563"/>
                </a:solidFill>
                <a:latin typeface="Open Sans" pitchFamily="34" charset="0"/>
                <a:ea typeface="Open Sans" pitchFamily="34" charset="-122"/>
                <a:cs typeface="Open Sans" pitchFamily="34" charset="-120"/>
              </a:rPr>
              <a:t> Andrew Wakefield published fraudulent paper in The Lancet claiming MMR-autism link.</a:t>
            </a:r>
            <a:endParaRPr lang="en-US" sz="1275" dirty="0"/>
          </a:p>
        </p:txBody>
      </p:sp>
      <p:sp>
        <p:nvSpPr>
          <p:cNvPr id="35" name="SK-7-text-34"/>
          <p:cNvSpPr/>
          <p:nvPr/>
        </p:nvSpPr>
        <p:spPr>
          <a:xfrm>
            <a:off x="6515100" y="2184946"/>
            <a:ext cx="51816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Open Sans" pitchFamily="34" charset="0"/>
                <a:ea typeface="Open Sans" pitchFamily="34" charset="-122"/>
                <a:cs typeface="Open Sans" pitchFamily="34" charset="-120"/>
              </a:rPr>
              <a:t>2010:</a:t>
            </a:r>
            <a:r>
              <a:rPr lang="en-US" sz="1275" dirty="0">
                <a:solidFill>
                  <a:srgbClr val="4B5563"/>
                </a:solidFill>
                <a:latin typeface="Open Sans" pitchFamily="34" charset="0"/>
                <a:ea typeface="Open Sans" pitchFamily="34" charset="-122"/>
                <a:cs typeface="Open Sans" pitchFamily="34" charset="-120"/>
              </a:rPr>
              <a:t> The Lancet </a:t>
            </a:r>
            <a:r>
              <a:rPr lang="en-US" sz="1275" b="1" dirty="0">
                <a:solidFill>
                  <a:srgbClr val="DC2626"/>
                </a:solidFill>
                <a:latin typeface="Open Sans" pitchFamily="34" charset="0"/>
                <a:ea typeface="Open Sans" pitchFamily="34" charset="-122"/>
                <a:cs typeface="Open Sans" pitchFamily="34" charset="-120"/>
              </a:rPr>
              <a:t>fully retracted</a:t>
            </a:r>
            <a:r>
              <a:rPr lang="en-US" sz="1275" dirty="0">
                <a:solidFill>
                  <a:srgbClr val="4B5563"/>
                </a:solidFill>
                <a:latin typeface="Open Sans" pitchFamily="34" charset="0"/>
                <a:ea typeface="Open Sans" pitchFamily="34" charset="-122"/>
                <a:cs typeface="Open Sans" pitchFamily="34" charset="-120"/>
              </a:rPr>
              <a:t> the paper after findings of data manipulation.</a:t>
            </a:r>
            <a:endParaRPr lang="en-US" sz="1275" dirty="0"/>
          </a:p>
        </p:txBody>
      </p:sp>
      <p:sp>
        <p:nvSpPr>
          <p:cNvPr id="36" name="SK-7-text-35"/>
          <p:cNvSpPr/>
          <p:nvPr/>
        </p:nvSpPr>
        <p:spPr>
          <a:xfrm>
            <a:off x="6515100" y="2714476"/>
            <a:ext cx="51816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Open Sans" pitchFamily="34" charset="0"/>
                <a:ea typeface="Open Sans" pitchFamily="34" charset="-122"/>
                <a:cs typeface="Open Sans" pitchFamily="34" charset="-120"/>
              </a:rPr>
              <a:t>GMC Verdict:</a:t>
            </a:r>
            <a:r>
              <a:rPr lang="en-US" sz="1275" dirty="0">
                <a:solidFill>
                  <a:srgbClr val="4B5563"/>
                </a:solidFill>
                <a:latin typeface="Open Sans" pitchFamily="34" charset="0"/>
                <a:ea typeface="Open Sans" pitchFamily="34" charset="-122"/>
                <a:cs typeface="Open Sans" pitchFamily="34" charset="-120"/>
              </a:rPr>
              <a:t> Wakefield found guilty of dishonesty and unethical conduct; struck off medical register.</a:t>
            </a:r>
            <a:endParaRPr lang="en-US" sz="1275" dirty="0"/>
          </a:p>
        </p:txBody>
      </p:sp>
      <p:sp>
        <p:nvSpPr>
          <p:cNvPr id="37" name="SK-7-text-36"/>
          <p:cNvSpPr/>
          <p:nvPr/>
        </p:nvSpPr>
        <p:spPr>
          <a:xfrm>
            <a:off x="6657975" y="3586907"/>
            <a:ext cx="55340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Impact of Vaccine Hesitancy</a:t>
            </a:r>
            <a:endParaRPr lang="en-US" sz="1500" dirty="0"/>
          </a:p>
        </p:txBody>
      </p:sp>
      <p:sp>
        <p:nvSpPr>
          <p:cNvPr id="38" name="SK-7-text-37"/>
          <p:cNvSpPr/>
          <p:nvPr/>
        </p:nvSpPr>
        <p:spPr>
          <a:xfrm>
            <a:off x="6515100" y="4025057"/>
            <a:ext cx="51816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UK measles elimination status was compromised by falling vaccine coverage.</a:t>
            </a:r>
            <a:endParaRPr lang="en-US" sz="1275" dirty="0"/>
          </a:p>
        </p:txBody>
      </p:sp>
      <p:sp>
        <p:nvSpPr>
          <p:cNvPr id="39" name="SK-7-text-38"/>
          <p:cNvSpPr/>
          <p:nvPr/>
        </p:nvSpPr>
        <p:spPr>
          <a:xfrm>
            <a:off x="6515100" y="4554587"/>
            <a:ext cx="51816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Open Sans" pitchFamily="34" charset="0"/>
                <a:ea typeface="Open Sans" pitchFamily="34" charset="-122"/>
                <a:cs typeface="Open Sans" pitchFamily="34" charset="-120"/>
              </a:rPr>
              <a:t>2023-24 Outbreaks:</a:t>
            </a:r>
            <a:r>
              <a:rPr lang="en-US" sz="1275" dirty="0">
                <a:solidFill>
                  <a:srgbClr val="4B5563"/>
                </a:solidFill>
                <a:latin typeface="Open Sans" pitchFamily="34" charset="0"/>
                <a:ea typeface="Open Sans" pitchFamily="34" charset="-122"/>
                <a:cs typeface="Open Sans" pitchFamily="34" charset="-120"/>
              </a:rPr>
              <a:t> Significant rise in measles cases across UK urban centers.</a:t>
            </a:r>
            <a:endParaRPr lang="en-US" sz="1275" dirty="0"/>
          </a:p>
        </p:txBody>
      </p:sp>
      <p:sp>
        <p:nvSpPr>
          <p:cNvPr id="40" name="SK-7-text-39"/>
          <p:cNvSpPr/>
          <p:nvPr/>
        </p:nvSpPr>
        <p:spPr>
          <a:xfrm>
            <a:off x="6515100" y="5084118"/>
            <a:ext cx="51816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Open Sans" pitchFamily="34" charset="0"/>
                <a:ea typeface="Open Sans" pitchFamily="34" charset="-122"/>
                <a:cs typeface="Open Sans" pitchFamily="34" charset="-120"/>
              </a:rPr>
              <a:t>UKHSA 2024:</a:t>
            </a:r>
            <a:r>
              <a:rPr lang="en-US" sz="1275" dirty="0">
                <a:solidFill>
                  <a:srgbClr val="4B5563"/>
                </a:solidFill>
                <a:latin typeface="Open Sans" pitchFamily="34" charset="0"/>
                <a:ea typeface="Open Sans" pitchFamily="34" charset="-122"/>
                <a:cs typeface="Open Sans" pitchFamily="34" charset="-120"/>
              </a:rPr>
              <a:t> Measles notification rates rose significantly due to misinformation.</a:t>
            </a:r>
            <a:endParaRPr lang="en-US" sz="1275" dirty="0"/>
          </a:p>
        </p:txBody>
      </p:sp>
      <p:sp>
        <p:nvSpPr>
          <p:cNvPr id="41" name="SK-7-text-40"/>
          <p:cNvSpPr/>
          <p:nvPr/>
        </p:nvSpPr>
        <p:spPr>
          <a:xfrm>
            <a:off x="6438900" y="5766048"/>
            <a:ext cx="5219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C2626"/>
                </a:solidFill>
                <a:latin typeface="Open Sans" pitchFamily="34" charset="0"/>
                <a:ea typeface="Open Sans" pitchFamily="34" charset="-122"/>
                <a:cs typeface="Open Sans" pitchFamily="34" charset="-120"/>
              </a:rPr>
              <a:t>PUBLIC HEALTH WARNING</a:t>
            </a:r>
            <a:endParaRPr lang="en-US" sz="1050" dirty="0"/>
          </a:p>
        </p:txBody>
      </p:sp>
      <p:sp>
        <p:nvSpPr>
          <p:cNvPr id="42" name="SK-7-text-41"/>
          <p:cNvSpPr/>
          <p:nvPr/>
        </p:nvSpPr>
        <p:spPr>
          <a:xfrm>
            <a:off x="6438900" y="5966073"/>
            <a:ext cx="5143500" cy="457200"/>
          </a:xfrm>
          <a:prstGeom prst="rect">
            <a:avLst/>
          </a:prstGeom>
          <a:noFill/>
          <a:ln/>
        </p:spPr>
        <p:txBody>
          <a:bodyPr vert="horz" wrap="square" lIns="0" tIns="0" rIns="0" bIns="0" rtlCol="0" anchor="ctr"/>
          <a:lstStyle/>
          <a:p>
            <a:pPr marL="0" indent="0">
              <a:lnSpc>
                <a:spcPts val="1800"/>
              </a:lnSpc>
              <a:buNone/>
            </a:pPr>
            <a:r>
              <a:rPr lang="en-US" sz="1200" dirty="0">
                <a:solidFill>
                  <a:srgbClr val="1F2937"/>
                </a:solidFill>
                <a:latin typeface="Open Sans" pitchFamily="34" charset="0"/>
                <a:ea typeface="Open Sans" pitchFamily="34" charset="-122"/>
                <a:cs typeface="Open Sans" pitchFamily="34" charset="-120"/>
              </a:rPr>
              <a:t>Falling below 95% coverage risks herd immunity and community-wide outbreaks.</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381000" y="285750"/>
            <a:ext cx="11430000" cy="741015"/>
          </a:xfrm>
          <a:prstGeom prst="rect">
            <a:avLst/>
          </a:prstGeom>
        </p:spPr>
      </p:pic>
      <p:pic>
        <p:nvPicPr>
          <p:cNvPr id="5" name="SK-8-img-4" descr="preencoded.png"/>
          <p:cNvPicPr>
            <a:picLocks noChangeAspect="1"/>
          </p:cNvPicPr>
          <p:nvPr/>
        </p:nvPicPr>
        <p:blipFill>
          <a:blip r:embed="rId6"/>
          <a:stretch>
            <a:fillRect/>
          </a:stretch>
        </p:blipFill>
        <p:spPr>
          <a:xfrm>
            <a:off x="381000" y="285750"/>
            <a:ext cx="76200" cy="381000"/>
          </a:xfrm>
          <a:prstGeom prst="rect">
            <a:avLst/>
          </a:prstGeom>
        </p:spPr>
      </p:pic>
      <p:pic>
        <p:nvPicPr>
          <p:cNvPr id="6" name="SK-8-img-5" descr="preencoded.png"/>
          <p:cNvPicPr>
            <a:picLocks noChangeAspect="1"/>
          </p:cNvPicPr>
          <p:nvPr/>
        </p:nvPicPr>
        <p:blipFill>
          <a:blip r:embed="rId7"/>
          <a:stretch>
            <a:fillRect/>
          </a:stretch>
        </p:blipFill>
        <p:spPr>
          <a:xfrm>
            <a:off x="381000" y="1217265"/>
            <a:ext cx="4495800" cy="5354985"/>
          </a:xfrm>
          <a:prstGeom prst="rect">
            <a:avLst/>
          </a:prstGeom>
        </p:spPr>
      </p:pic>
      <p:pic>
        <p:nvPicPr>
          <p:cNvPr id="7" name="SK-8-img-6" descr="preencoded.png"/>
          <p:cNvPicPr>
            <a:picLocks noChangeAspect="1"/>
          </p:cNvPicPr>
          <p:nvPr/>
        </p:nvPicPr>
        <p:blipFill>
          <a:blip r:embed="rId8"/>
          <a:stretch>
            <a:fillRect/>
          </a:stretch>
        </p:blipFill>
        <p:spPr>
          <a:xfrm>
            <a:off x="571500" y="1407765"/>
            <a:ext cx="4114800" cy="342900"/>
          </a:xfrm>
          <a:prstGeom prst="rect">
            <a:avLst/>
          </a:prstGeom>
        </p:spPr>
      </p:pic>
      <p:pic>
        <p:nvPicPr>
          <p:cNvPr id="8" name="SK-8-img-7" descr="preencoded.png"/>
          <p:cNvPicPr>
            <a:picLocks noChangeAspect="1"/>
          </p:cNvPicPr>
          <p:nvPr/>
        </p:nvPicPr>
        <p:blipFill>
          <a:blip r:embed="rId9"/>
          <a:stretch>
            <a:fillRect/>
          </a:stretch>
        </p:blipFill>
        <p:spPr>
          <a:xfrm>
            <a:off x="571500" y="1979265"/>
            <a:ext cx="4114800" cy="1123950"/>
          </a:xfrm>
          <a:prstGeom prst="rect">
            <a:avLst/>
          </a:prstGeom>
        </p:spPr>
      </p:pic>
      <p:pic>
        <p:nvPicPr>
          <p:cNvPr id="9" name="SK-8-img-8" descr="preencoded.png"/>
          <p:cNvPicPr>
            <a:picLocks noChangeAspect="1"/>
          </p:cNvPicPr>
          <p:nvPr/>
        </p:nvPicPr>
        <p:blipFill>
          <a:blip r:embed="rId10"/>
          <a:stretch>
            <a:fillRect/>
          </a:stretch>
        </p:blipFill>
        <p:spPr>
          <a:xfrm>
            <a:off x="685800" y="2229148"/>
            <a:ext cx="150912" cy="120700"/>
          </a:xfrm>
          <a:prstGeom prst="rect">
            <a:avLst/>
          </a:prstGeom>
        </p:spPr>
      </p:pic>
      <p:pic>
        <p:nvPicPr>
          <p:cNvPr id="10" name="SK-8-img-9" descr="preencoded.png"/>
          <p:cNvPicPr>
            <a:picLocks noChangeAspect="1"/>
          </p:cNvPicPr>
          <p:nvPr/>
        </p:nvPicPr>
        <p:blipFill>
          <a:blip r:embed="rId9"/>
          <a:stretch>
            <a:fillRect/>
          </a:stretch>
        </p:blipFill>
        <p:spPr>
          <a:xfrm>
            <a:off x="571500" y="3255615"/>
            <a:ext cx="4114800" cy="1123950"/>
          </a:xfrm>
          <a:prstGeom prst="rect">
            <a:avLst/>
          </a:prstGeom>
        </p:spPr>
      </p:pic>
      <p:pic>
        <p:nvPicPr>
          <p:cNvPr id="11" name="SK-8-img-10" descr="preencoded.png"/>
          <p:cNvPicPr>
            <a:picLocks noChangeAspect="1"/>
          </p:cNvPicPr>
          <p:nvPr/>
        </p:nvPicPr>
        <p:blipFill>
          <a:blip r:embed="rId11"/>
          <a:stretch>
            <a:fillRect/>
          </a:stretch>
        </p:blipFill>
        <p:spPr>
          <a:xfrm>
            <a:off x="685800" y="3513534"/>
            <a:ext cx="131118" cy="104775"/>
          </a:xfrm>
          <a:prstGeom prst="rect">
            <a:avLst/>
          </a:prstGeom>
        </p:spPr>
      </p:pic>
      <p:pic>
        <p:nvPicPr>
          <p:cNvPr id="12" name="SK-8-img-11" descr="preencoded.png"/>
          <p:cNvPicPr>
            <a:picLocks noChangeAspect="1"/>
          </p:cNvPicPr>
          <p:nvPr/>
        </p:nvPicPr>
        <p:blipFill>
          <a:blip r:embed="rId12"/>
          <a:stretch>
            <a:fillRect/>
          </a:stretch>
        </p:blipFill>
        <p:spPr>
          <a:xfrm>
            <a:off x="571500" y="4531965"/>
            <a:ext cx="4114800" cy="923925"/>
          </a:xfrm>
          <a:prstGeom prst="rect">
            <a:avLst/>
          </a:prstGeom>
        </p:spPr>
      </p:pic>
      <p:pic>
        <p:nvPicPr>
          <p:cNvPr id="13" name="SK-8-img-12" descr="preencoded.png"/>
          <p:cNvPicPr>
            <a:picLocks noChangeAspect="1"/>
          </p:cNvPicPr>
          <p:nvPr/>
        </p:nvPicPr>
        <p:blipFill>
          <a:blip r:embed="rId13"/>
          <a:stretch>
            <a:fillRect/>
          </a:stretch>
        </p:blipFill>
        <p:spPr>
          <a:xfrm>
            <a:off x="685800" y="4767709"/>
            <a:ext cx="186333" cy="148977"/>
          </a:xfrm>
          <a:prstGeom prst="rect">
            <a:avLst/>
          </a:prstGeom>
        </p:spPr>
      </p:pic>
      <p:pic>
        <p:nvPicPr>
          <p:cNvPr id="14" name="SK-8-img-13" descr="preencoded.png"/>
          <p:cNvPicPr>
            <a:picLocks noChangeAspect="1"/>
          </p:cNvPicPr>
          <p:nvPr/>
        </p:nvPicPr>
        <p:blipFill>
          <a:blip r:embed="rId14"/>
          <a:stretch>
            <a:fillRect/>
          </a:stretch>
        </p:blipFill>
        <p:spPr>
          <a:xfrm>
            <a:off x="571500" y="6225927"/>
            <a:ext cx="154781" cy="125760"/>
          </a:xfrm>
          <a:prstGeom prst="rect">
            <a:avLst/>
          </a:prstGeom>
        </p:spPr>
      </p:pic>
      <p:pic>
        <p:nvPicPr>
          <p:cNvPr id="15" name="SK-8-img-14" descr="preencoded.png"/>
          <p:cNvPicPr>
            <a:picLocks noChangeAspect="1"/>
          </p:cNvPicPr>
          <p:nvPr/>
        </p:nvPicPr>
        <p:blipFill>
          <a:blip r:embed="rId15"/>
          <a:stretch>
            <a:fillRect/>
          </a:stretch>
        </p:blipFill>
        <p:spPr>
          <a:xfrm>
            <a:off x="5067300" y="1217265"/>
            <a:ext cx="6743700" cy="2382143"/>
          </a:xfrm>
          <a:prstGeom prst="rect">
            <a:avLst/>
          </a:prstGeom>
        </p:spPr>
      </p:pic>
      <p:pic>
        <p:nvPicPr>
          <p:cNvPr id="16" name="SK-8-img-15" descr="preencoded.png"/>
          <p:cNvPicPr>
            <a:picLocks noChangeAspect="1"/>
          </p:cNvPicPr>
          <p:nvPr/>
        </p:nvPicPr>
        <p:blipFill>
          <a:blip r:embed="rId16"/>
          <a:stretch>
            <a:fillRect/>
          </a:stretch>
        </p:blipFill>
        <p:spPr>
          <a:xfrm>
            <a:off x="5257800" y="1407765"/>
            <a:ext cx="6362700" cy="342900"/>
          </a:xfrm>
          <a:prstGeom prst="rect">
            <a:avLst/>
          </a:prstGeom>
        </p:spPr>
      </p:pic>
      <p:pic>
        <p:nvPicPr>
          <p:cNvPr id="17" name="SK-8-img-16" descr="preencoded.png"/>
          <p:cNvPicPr>
            <a:picLocks noChangeAspect="1"/>
          </p:cNvPicPr>
          <p:nvPr/>
        </p:nvPicPr>
        <p:blipFill>
          <a:blip r:embed="rId17"/>
          <a:stretch>
            <a:fillRect/>
          </a:stretch>
        </p:blipFill>
        <p:spPr>
          <a:xfrm>
            <a:off x="5257800" y="1979265"/>
            <a:ext cx="142875" cy="142875"/>
          </a:xfrm>
          <a:prstGeom prst="rect">
            <a:avLst/>
          </a:prstGeom>
        </p:spPr>
      </p:pic>
      <p:pic>
        <p:nvPicPr>
          <p:cNvPr id="18" name="SK-8-img-17" descr="preencoded.png"/>
          <p:cNvPicPr>
            <a:picLocks noChangeAspect="1"/>
          </p:cNvPicPr>
          <p:nvPr/>
        </p:nvPicPr>
        <p:blipFill>
          <a:blip r:embed="rId18"/>
          <a:stretch>
            <a:fillRect/>
          </a:stretch>
        </p:blipFill>
        <p:spPr>
          <a:xfrm>
            <a:off x="5257800" y="2482007"/>
            <a:ext cx="142875" cy="142875"/>
          </a:xfrm>
          <a:prstGeom prst="rect">
            <a:avLst/>
          </a:prstGeom>
        </p:spPr>
      </p:pic>
      <p:pic>
        <p:nvPicPr>
          <p:cNvPr id="19" name="SK-8-img-18" descr="preencoded.png"/>
          <p:cNvPicPr>
            <a:picLocks noChangeAspect="1"/>
          </p:cNvPicPr>
          <p:nvPr/>
        </p:nvPicPr>
        <p:blipFill>
          <a:blip r:embed="rId19"/>
          <a:stretch>
            <a:fillRect/>
          </a:stretch>
        </p:blipFill>
        <p:spPr>
          <a:xfrm>
            <a:off x="5257800" y="2984748"/>
            <a:ext cx="142875" cy="131862"/>
          </a:xfrm>
          <a:prstGeom prst="rect">
            <a:avLst/>
          </a:prstGeom>
        </p:spPr>
      </p:pic>
      <p:pic>
        <p:nvPicPr>
          <p:cNvPr id="20" name="SK-8-img-19" descr="preencoded.png"/>
          <p:cNvPicPr>
            <a:picLocks noChangeAspect="1"/>
          </p:cNvPicPr>
          <p:nvPr/>
        </p:nvPicPr>
        <p:blipFill>
          <a:blip r:embed="rId20"/>
          <a:stretch>
            <a:fillRect/>
          </a:stretch>
        </p:blipFill>
        <p:spPr>
          <a:xfrm>
            <a:off x="5067300" y="3789908"/>
            <a:ext cx="6743700" cy="2782342"/>
          </a:xfrm>
          <a:prstGeom prst="rect">
            <a:avLst/>
          </a:prstGeom>
        </p:spPr>
      </p:pic>
      <p:pic>
        <p:nvPicPr>
          <p:cNvPr id="21" name="SK-8-img-20" descr="preencoded.png"/>
          <p:cNvPicPr>
            <a:picLocks noChangeAspect="1"/>
          </p:cNvPicPr>
          <p:nvPr/>
        </p:nvPicPr>
        <p:blipFill>
          <a:blip r:embed="rId21"/>
          <a:stretch>
            <a:fillRect/>
          </a:stretch>
        </p:blipFill>
        <p:spPr>
          <a:xfrm>
            <a:off x="5257800" y="4028033"/>
            <a:ext cx="238125" cy="190500"/>
          </a:xfrm>
          <a:prstGeom prst="rect">
            <a:avLst/>
          </a:prstGeom>
        </p:spPr>
      </p:pic>
      <p:pic>
        <p:nvPicPr>
          <p:cNvPr id="22" name="SK-8-img-21" descr="preencoded.png"/>
          <p:cNvPicPr>
            <a:picLocks noChangeAspect="1"/>
          </p:cNvPicPr>
          <p:nvPr/>
        </p:nvPicPr>
        <p:blipFill>
          <a:blip r:embed="rId22"/>
          <a:stretch>
            <a:fillRect/>
          </a:stretch>
        </p:blipFill>
        <p:spPr>
          <a:xfrm>
            <a:off x="5257800" y="4418558"/>
            <a:ext cx="6362700" cy="881063"/>
          </a:xfrm>
          <a:prstGeom prst="rect">
            <a:avLst/>
          </a:prstGeom>
        </p:spPr>
      </p:pic>
      <p:pic>
        <p:nvPicPr>
          <p:cNvPr id="23" name="SK-8-img-22" descr="preencoded.png"/>
          <p:cNvPicPr>
            <a:picLocks noChangeAspect="1"/>
          </p:cNvPicPr>
          <p:nvPr/>
        </p:nvPicPr>
        <p:blipFill>
          <a:blip r:embed="rId23"/>
          <a:stretch>
            <a:fillRect/>
          </a:stretch>
        </p:blipFill>
        <p:spPr>
          <a:xfrm>
            <a:off x="5257800" y="5413921"/>
            <a:ext cx="6362700" cy="881063"/>
          </a:xfrm>
          <a:prstGeom prst="rect">
            <a:avLst/>
          </a:prstGeom>
        </p:spPr>
      </p:pic>
      <p:sp>
        <p:nvSpPr>
          <p:cNvPr id="24" name="SK-8-text-23"/>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GP Consultation Approach to Vaccine Hesitancy</a:t>
            </a:r>
            <a:endParaRPr lang="en-US" sz="2550" dirty="0"/>
          </a:p>
        </p:txBody>
      </p:sp>
      <p:sp>
        <p:nvSpPr>
          <p:cNvPr id="25" name="SK-8-text-24"/>
          <p:cNvSpPr/>
          <p:nvPr/>
        </p:nvSpPr>
        <p:spPr>
          <a:xfrm>
            <a:off x="609600" y="712440"/>
            <a:ext cx="69723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26" name="SK-8-text-25"/>
          <p:cNvSpPr/>
          <p:nvPr/>
        </p:nvSpPr>
        <p:spPr>
          <a:xfrm>
            <a:off x="685800" y="1407765"/>
            <a:ext cx="49149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5EB8"/>
                </a:solidFill>
              </a:rPr>
              <a:t>Clinical Framework</a:t>
            </a:r>
            <a:endParaRPr lang="en-US" sz="1800" dirty="0"/>
          </a:p>
        </p:txBody>
      </p:sp>
      <p:sp>
        <p:nvSpPr>
          <p:cNvPr id="27" name="SK-8-text-26"/>
          <p:cNvSpPr/>
          <p:nvPr/>
        </p:nvSpPr>
        <p:spPr>
          <a:xfrm>
            <a:off x="989112" y="2093565"/>
            <a:ext cx="36686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Open Sans" pitchFamily="34" charset="0"/>
                <a:ea typeface="Open Sans" pitchFamily="34" charset="-122"/>
                <a:cs typeface="Open Sans" pitchFamily="34" charset="-120"/>
              </a:rPr>
              <a:t>ASK</a:t>
            </a:r>
            <a:endParaRPr lang="en-US" sz="1350" dirty="0"/>
          </a:p>
        </p:txBody>
      </p:sp>
      <p:sp>
        <p:nvSpPr>
          <p:cNvPr id="28" name="SK-8-text-27"/>
          <p:cNvSpPr/>
          <p:nvPr/>
        </p:nvSpPr>
        <p:spPr>
          <a:xfrm>
            <a:off x="989112" y="2388840"/>
            <a:ext cx="3582888"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Open Sans" pitchFamily="34" charset="0"/>
                <a:ea typeface="Open Sans" pitchFamily="34" charset="-122"/>
                <a:cs typeface="Open Sans" pitchFamily="34" charset="-120"/>
              </a:rPr>
              <a:t>Use open-ended questions to explore specific concerns. "What have you heard about the new MMRV vaccine?"</a:t>
            </a:r>
            <a:endParaRPr lang="en-US" sz="1125" dirty="0"/>
          </a:p>
        </p:txBody>
      </p:sp>
      <p:sp>
        <p:nvSpPr>
          <p:cNvPr id="29" name="SK-8-text-28"/>
          <p:cNvSpPr/>
          <p:nvPr/>
        </p:nvSpPr>
        <p:spPr>
          <a:xfrm>
            <a:off x="969318" y="3369915"/>
            <a:ext cx="3688407"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Open Sans" pitchFamily="34" charset="0"/>
                <a:ea typeface="Open Sans" pitchFamily="34" charset="-122"/>
                <a:cs typeface="Open Sans" pitchFamily="34" charset="-120"/>
              </a:rPr>
              <a:t>ACKNOWLEDGE</a:t>
            </a:r>
            <a:endParaRPr lang="en-US" sz="1350" dirty="0"/>
          </a:p>
        </p:txBody>
      </p:sp>
      <p:sp>
        <p:nvSpPr>
          <p:cNvPr id="30" name="SK-8-text-29"/>
          <p:cNvSpPr/>
          <p:nvPr/>
        </p:nvSpPr>
        <p:spPr>
          <a:xfrm>
            <a:off x="969318" y="3665190"/>
            <a:ext cx="3602682"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Open Sans" pitchFamily="34" charset="0"/>
                <a:ea typeface="Open Sans" pitchFamily="34" charset="-122"/>
                <a:cs typeface="Open Sans" pitchFamily="34" charset="-120"/>
              </a:rPr>
              <a:t>Validate feelings without necessarily agreeing with misinformation. "I understand that as a parent, you want to be sure it's safe."</a:t>
            </a:r>
            <a:endParaRPr lang="en-US" sz="1125" dirty="0"/>
          </a:p>
        </p:txBody>
      </p:sp>
      <p:sp>
        <p:nvSpPr>
          <p:cNvPr id="31" name="SK-8-text-30"/>
          <p:cNvSpPr/>
          <p:nvPr/>
        </p:nvSpPr>
        <p:spPr>
          <a:xfrm>
            <a:off x="1024533" y="4646265"/>
            <a:ext cx="3633192"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Open Sans" pitchFamily="34" charset="0"/>
                <a:ea typeface="Open Sans" pitchFamily="34" charset="-122"/>
                <a:cs typeface="Open Sans" pitchFamily="34" charset="-120"/>
              </a:rPr>
              <a:t>ADVISE</a:t>
            </a:r>
            <a:endParaRPr lang="en-US" sz="1350" dirty="0"/>
          </a:p>
        </p:txBody>
      </p:sp>
      <p:sp>
        <p:nvSpPr>
          <p:cNvPr id="32" name="SK-8-text-31"/>
          <p:cNvSpPr/>
          <p:nvPr/>
        </p:nvSpPr>
        <p:spPr>
          <a:xfrm>
            <a:off x="1024533" y="4941540"/>
            <a:ext cx="3547467"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Open Sans" pitchFamily="34" charset="0"/>
                <a:ea typeface="Open Sans" pitchFamily="34" charset="-122"/>
                <a:cs typeface="Open Sans" pitchFamily="34" charset="-120"/>
              </a:rPr>
              <a:t>Provide clear, evidence-based recommendations and signpost to NHS/UKHSA resources.</a:t>
            </a:r>
            <a:endParaRPr lang="en-US" sz="1125" dirty="0"/>
          </a:p>
        </p:txBody>
      </p:sp>
      <p:sp>
        <p:nvSpPr>
          <p:cNvPr id="33" name="SK-8-text-32"/>
          <p:cNvSpPr/>
          <p:nvPr/>
        </p:nvSpPr>
        <p:spPr>
          <a:xfrm>
            <a:off x="783431" y="6196013"/>
            <a:ext cx="832104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9CA3AF"/>
                </a:solidFill>
                <a:latin typeface="Open Sans" pitchFamily="34" charset="0"/>
                <a:ea typeface="Open Sans" pitchFamily="34" charset="-122"/>
                <a:cs typeface="Open Sans" pitchFamily="34" charset="-120"/>
              </a:rPr>
              <a:t>Document the discussion and offer follow-up appointment.</a:t>
            </a:r>
            <a:endParaRPr lang="en-US" sz="975" dirty="0"/>
          </a:p>
        </p:txBody>
      </p:sp>
      <p:sp>
        <p:nvSpPr>
          <p:cNvPr id="34" name="SK-8-text-33"/>
          <p:cNvSpPr/>
          <p:nvPr/>
        </p:nvSpPr>
        <p:spPr>
          <a:xfrm>
            <a:off x="5372100" y="1407765"/>
            <a:ext cx="657971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5EB8"/>
                </a:solidFill>
              </a:rPr>
              <a:t>Communication Strategies</a:t>
            </a:r>
            <a:endParaRPr lang="en-US" sz="1800" dirty="0"/>
          </a:p>
        </p:txBody>
      </p:sp>
      <p:sp>
        <p:nvSpPr>
          <p:cNvPr id="35" name="SK-8-text-34"/>
          <p:cNvSpPr/>
          <p:nvPr/>
        </p:nvSpPr>
        <p:spPr>
          <a:xfrm>
            <a:off x="5495925" y="1941165"/>
            <a:ext cx="61245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000000"/>
                </a:solidFill>
                <a:latin typeface="Open Sans" pitchFamily="34" charset="0"/>
                <a:ea typeface="Open Sans" pitchFamily="34" charset="-122"/>
                <a:cs typeface="Open Sans" pitchFamily="34" charset="-120"/>
              </a:rPr>
              <a:t>Motivational Interviewing:</a:t>
            </a:r>
            <a:r>
              <a:rPr lang="en-US" sz="1200" dirty="0">
                <a:solidFill>
                  <a:srgbClr val="000000"/>
                </a:solidFill>
                <a:latin typeface="Open Sans" pitchFamily="34" charset="0"/>
                <a:ea typeface="Open Sans" pitchFamily="34" charset="-122"/>
                <a:cs typeface="Open Sans" pitchFamily="34" charset="-120"/>
              </a:rPr>
              <a:t> Focus on building rapport and supporting the patient's own autonomy in decision-making.</a:t>
            </a:r>
            <a:endParaRPr lang="en-US" sz="1200" dirty="0"/>
          </a:p>
        </p:txBody>
      </p:sp>
      <p:sp>
        <p:nvSpPr>
          <p:cNvPr id="36" name="SK-8-text-35"/>
          <p:cNvSpPr/>
          <p:nvPr/>
        </p:nvSpPr>
        <p:spPr>
          <a:xfrm>
            <a:off x="5495925" y="2443907"/>
            <a:ext cx="61245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000000"/>
                </a:solidFill>
                <a:latin typeface="Open Sans" pitchFamily="34" charset="0"/>
                <a:ea typeface="Open Sans" pitchFamily="34" charset="-122"/>
                <a:cs typeface="Open Sans" pitchFamily="34" charset="-120"/>
              </a:rPr>
              <a:t>Avoid Confrontation:</a:t>
            </a:r>
            <a:r>
              <a:rPr lang="en-US" sz="1200" dirty="0">
                <a:solidFill>
                  <a:srgbClr val="000000"/>
                </a:solidFill>
                <a:latin typeface="Open Sans" pitchFamily="34" charset="0"/>
                <a:ea typeface="Open Sans" pitchFamily="34" charset="-122"/>
                <a:cs typeface="Open Sans" pitchFamily="34" charset="-120"/>
              </a:rPr>
              <a:t> Dismissive language or high-pressure tactics often increase resistance and distrust.</a:t>
            </a:r>
            <a:endParaRPr lang="en-US" sz="1200" dirty="0"/>
          </a:p>
        </p:txBody>
      </p:sp>
      <p:sp>
        <p:nvSpPr>
          <p:cNvPr id="37" name="SK-8-text-36"/>
          <p:cNvSpPr/>
          <p:nvPr/>
        </p:nvSpPr>
        <p:spPr>
          <a:xfrm>
            <a:off x="5495925" y="2946648"/>
            <a:ext cx="61245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000000"/>
                </a:solidFill>
                <a:latin typeface="Open Sans" pitchFamily="34" charset="0"/>
                <a:ea typeface="Open Sans" pitchFamily="34" charset="-122"/>
                <a:cs typeface="Open Sans" pitchFamily="34" charset="-120"/>
              </a:rPr>
              <a:t>Listen Without Judgment:</a:t>
            </a:r>
            <a:r>
              <a:rPr lang="en-US" sz="1200" dirty="0">
                <a:solidFill>
                  <a:srgbClr val="000000"/>
                </a:solidFill>
                <a:latin typeface="Open Sans" pitchFamily="34" charset="0"/>
                <a:ea typeface="Open Sans" pitchFamily="34" charset="-122"/>
                <a:cs typeface="Open Sans" pitchFamily="34" charset="-120"/>
              </a:rPr>
              <a:t> Allow the parent to speak fully before providing the medical rebuttal.</a:t>
            </a:r>
            <a:endParaRPr lang="en-US" sz="1200" dirty="0"/>
          </a:p>
        </p:txBody>
      </p:sp>
      <p:sp>
        <p:nvSpPr>
          <p:cNvPr id="38" name="SK-8-text-37"/>
          <p:cNvSpPr/>
          <p:nvPr/>
        </p:nvSpPr>
        <p:spPr>
          <a:xfrm>
            <a:off x="5591175" y="3980408"/>
            <a:ext cx="63627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Addressing Common Fears</a:t>
            </a:r>
            <a:endParaRPr lang="en-US" sz="1500" dirty="0"/>
          </a:p>
        </p:txBody>
      </p:sp>
      <p:sp>
        <p:nvSpPr>
          <p:cNvPr id="39" name="SK-8-text-38"/>
          <p:cNvSpPr/>
          <p:nvPr/>
        </p:nvSpPr>
        <p:spPr>
          <a:xfrm>
            <a:off x="5372100" y="4532858"/>
            <a:ext cx="6210300" cy="214313"/>
          </a:xfrm>
          <a:prstGeom prst="rect">
            <a:avLst/>
          </a:prstGeom>
          <a:noFill/>
          <a:ln/>
        </p:spPr>
        <p:txBody>
          <a:bodyPr vert="horz" wrap="square" lIns="0" tIns="0" rIns="0" bIns="0" rtlCol="0" anchor="ctr"/>
          <a:lstStyle/>
          <a:p>
            <a:pPr marL="0" indent="0">
              <a:lnSpc>
                <a:spcPts val="1688"/>
              </a:lnSpc>
              <a:buNone/>
            </a:pPr>
            <a:r>
              <a:rPr lang="en-US" sz="1125" b="1" dirty="0">
                <a:solidFill>
                  <a:schemeClr val="accent4"/>
                </a:solidFill>
                <a:latin typeface="Open Sans" pitchFamily="34" charset="0"/>
                <a:ea typeface="Open Sans" pitchFamily="34" charset="-122"/>
                <a:cs typeface="Open Sans" pitchFamily="34" charset="-120"/>
              </a:rPr>
              <a:t>IMMUNE SYSTEM OVERLOAD</a:t>
            </a:r>
            <a:endParaRPr lang="en-US" sz="1125" dirty="0">
              <a:solidFill>
                <a:schemeClr val="accent4"/>
              </a:solidFill>
            </a:endParaRPr>
          </a:p>
        </p:txBody>
      </p:sp>
      <p:sp>
        <p:nvSpPr>
          <p:cNvPr id="40" name="SK-8-text-39"/>
          <p:cNvSpPr/>
          <p:nvPr/>
        </p:nvSpPr>
        <p:spPr>
          <a:xfrm>
            <a:off x="5372100" y="4785271"/>
            <a:ext cx="6134100"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latin typeface="Open Sans" pitchFamily="34" charset="0"/>
                <a:ea typeface="Open Sans" pitchFamily="34" charset="-122"/>
                <a:cs typeface="Open Sans" pitchFamily="34" charset="-120"/>
              </a:rPr>
              <a:t>Children handle thousands of antigens daily from the environment. The entire 2026 schedule uses only a tiny fraction of the immune system's total capacity.</a:t>
            </a:r>
            <a:endParaRPr lang="en-US" sz="1125" dirty="0"/>
          </a:p>
        </p:txBody>
      </p:sp>
      <p:sp>
        <p:nvSpPr>
          <p:cNvPr id="41" name="SK-8-text-40"/>
          <p:cNvSpPr/>
          <p:nvPr/>
        </p:nvSpPr>
        <p:spPr>
          <a:xfrm>
            <a:off x="5372100" y="5528221"/>
            <a:ext cx="6210300" cy="214313"/>
          </a:xfrm>
          <a:prstGeom prst="rect">
            <a:avLst/>
          </a:prstGeom>
          <a:noFill/>
          <a:ln/>
        </p:spPr>
        <p:txBody>
          <a:bodyPr vert="horz" wrap="square" lIns="0" tIns="0" rIns="0" bIns="0" rtlCol="0" anchor="ctr"/>
          <a:lstStyle/>
          <a:p>
            <a:pPr marL="0" indent="0">
              <a:lnSpc>
                <a:spcPts val="1688"/>
              </a:lnSpc>
              <a:buNone/>
            </a:pPr>
            <a:r>
              <a:rPr lang="en-US" sz="1125" b="1" dirty="0">
                <a:solidFill>
                  <a:schemeClr val="accent4"/>
                </a:solidFill>
                <a:latin typeface="Open Sans" pitchFamily="34" charset="0"/>
                <a:ea typeface="Open Sans" pitchFamily="34" charset="-122"/>
                <a:cs typeface="Open Sans" pitchFamily="34" charset="-120"/>
              </a:rPr>
              <a:t>ALUMINIUM ADJUVANTS</a:t>
            </a:r>
            <a:endParaRPr lang="en-US" sz="1125" dirty="0">
              <a:solidFill>
                <a:schemeClr val="accent4"/>
              </a:solidFill>
            </a:endParaRPr>
          </a:p>
        </p:txBody>
      </p:sp>
      <p:sp>
        <p:nvSpPr>
          <p:cNvPr id="42" name="SK-8-text-41"/>
          <p:cNvSpPr/>
          <p:nvPr/>
        </p:nvSpPr>
        <p:spPr>
          <a:xfrm>
            <a:off x="5372100" y="5780633"/>
            <a:ext cx="6134100"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latin typeface="Open Sans" pitchFamily="34" charset="0"/>
                <a:ea typeface="Open Sans" pitchFamily="34" charset="-122"/>
                <a:cs typeface="Open Sans" pitchFamily="34" charset="-120"/>
              </a:rPr>
              <a:t>Levels in vaccines are far below safe limits; naturally occurring daily intake from breast milk or infant formula is significantly higher.</a:t>
            </a:r>
            <a:endParaRPr lang="en-US" sz="11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381000" y="285750"/>
            <a:ext cx="11430000" cy="741015"/>
          </a:xfrm>
          <a:prstGeom prst="rect">
            <a:avLst/>
          </a:prstGeom>
        </p:spPr>
      </p:pic>
      <p:pic>
        <p:nvPicPr>
          <p:cNvPr id="5" name="SK-9-img-4" descr="preencoded.png"/>
          <p:cNvPicPr>
            <a:picLocks noChangeAspect="1"/>
          </p:cNvPicPr>
          <p:nvPr/>
        </p:nvPicPr>
        <p:blipFill>
          <a:blip r:embed="rId6"/>
          <a:stretch>
            <a:fillRect/>
          </a:stretch>
        </p:blipFill>
        <p:spPr>
          <a:xfrm>
            <a:off x="381000" y="285750"/>
            <a:ext cx="76200" cy="381000"/>
          </a:xfrm>
          <a:prstGeom prst="rect">
            <a:avLst/>
          </a:prstGeom>
        </p:spPr>
      </p:pic>
      <p:pic>
        <p:nvPicPr>
          <p:cNvPr id="6" name="SK-9-img-5" descr="preencoded.png"/>
          <p:cNvPicPr>
            <a:picLocks noChangeAspect="1"/>
          </p:cNvPicPr>
          <p:nvPr/>
        </p:nvPicPr>
        <p:blipFill>
          <a:blip r:embed="rId7"/>
          <a:stretch>
            <a:fillRect/>
          </a:stretch>
        </p:blipFill>
        <p:spPr>
          <a:xfrm>
            <a:off x="381000" y="1217265"/>
            <a:ext cx="4480620" cy="5354985"/>
          </a:xfrm>
          <a:prstGeom prst="rect">
            <a:avLst/>
          </a:prstGeom>
        </p:spPr>
      </p:pic>
      <p:pic>
        <p:nvPicPr>
          <p:cNvPr id="7" name="SK-9-img-6" descr="preencoded.png"/>
          <p:cNvPicPr>
            <a:picLocks noChangeAspect="1"/>
          </p:cNvPicPr>
          <p:nvPr/>
        </p:nvPicPr>
        <p:blipFill>
          <a:blip r:embed="rId8"/>
          <a:stretch>
            <a:fillRect/>
          </a:stretch>
        </p:blipFill>
        <p:spPr>
          <a:xfrm>
            <a:off x="495300" y="1331565"/>
            <a:ext cx="4252020" cy="390525"/>
          </a:xfrm>
          <a:prstGeom prst="rect">
            <a:avLst/>
          </a:prstGeom>
        </p:spPr>
      </p:pic>
      <p:pic>
        <p:nvPicPr>
          <p:cNvPr id="8" name="SK-9-img-7" descr="preencoded.png"/>
          <p:cNvPicPr>
            <a:picLocks noChangeAspect="1"/>
          </p:cNvPicPr>
          <p:nvPr/>
        </p:nvPicPr>
        <p:blipFill>
          <a:blip r:embed="rId9"/>
          <a:stretch>
            <a:fillRect/>
          </a:stretch>
        </p:blipFill>
        <p:spPr>
          <a:xfrm>
            <a:off x="495300" y="1374428"/>
            <a:ext cx="285750" cy="228600"/>
          </a:xfrm>
          <a:prstGeom prst="rect">
            <a:avLst/>
          </a:prstGeom>
        </p:spPr>
      </p:pic>
      <p:pic>
        <p:nvPicPr>
          <p:cNvPr id="9" name="SK-9-img-8" descr="preencoded.png"/>
          <p:cNvPicPr>
            <a:picLocks noChangeAspect="1"/>
          </p:cNvPicPr>
          <p:nvPr/>
        </p:nvPicPr>
        <p:blipFill>
          <a:blip r:embed="rId10"/>
          <a:stretch>
            <a:fillRect/>
          </a:stretch>
        </p:blipFill>
        <p:spPr>
          <a:xfrm>
            <a:off x="495300" y="1919734"/>
            <a:ext cx="190500" cy="152400"/>
          </a:xfrm>
          <a:prstGeom prst="rect">
            <a:avLst/>
          </a:prstGeom>
        </p:spPr>
      </p:pic>
      <p:pic>
        <p:nvPicPr>
          <p:cNvPr id="10" name="SK-9-img-9" descr="preencoded.png"/>
          <p:cNvPicPr>
            <a:picLocks noChangeAspect="1"/>
          </p:cNvPicPr>
          <p:nvPr/>
        </p:nvPicPr>
        <p:blipFill>
          <a:blip r:embed="rId11"/>
          <a:stretch>
            <a:fillRect/>
          </a:stretch>
        </p:blipFill>
        <p:spPr>
          <a:xfrm>
            <a:off x="495300" y="2753171"/>
            <a:ext cx="190500" cy="152400"/>
          </a:xfrm>
          <a:prstGeom prst="rect">
            <a:avLst/>
          </a:prstGeom>
        </p:spPr>
      </p:pic>
      <p:pic>
        <p:nvPicPr>
          <p:cNvPr id="11" name="SK-9-img-10" descr="preencoded.png"/>
          <p:cNvPicPr>
            <a:picLocks noChangeAspect="1"/>
          </p:cNvPicPr>
          <p:nvPr/>
        </p:nvPicPr>
        <p:blipFill>
          <a:blip r:embed="rId12"/>
          <a:stretch>
            <a:fillRect/>
          </a:stretch>
        </p:blipFill>
        <p:spPr>
          <a:xfrm>
            <a:off x="495300" y="3636615"/>
            <a:ext cx="4252020" cy="775097"/>
          </a:xfrm>
          <a:prstGeom prst="rect">
            <a:avLst/>
          </a:prstGeom>
        </p:spPr>
      </p:pic>
      <p:pic>
        <p:nvPicPr>
          <p:cNvPr id="12" name="SK-9-img-11" descr="preencoded.png"/>
          <p:cNvPicPr>
            <a:picLocks noChangeAspect="1"/>
          </p:cNvPicPr>
          <p:nvPr/>
        </p:nvPicPr>
        <p:blipFill>
          <a:blip r:embed="rId13"/>
          <a:stretch>
            <a:fillRect/>
          </a:stretch>
        </p:blipFill>
        <p:spPr>
          <a:xfrm>
            <a:off x="590550" y="3779937"/>
            <a:ext cx="166688" cy="137220"/>
          </a:xfrm>
          <a:prstGeom prst="rect">
            <a:avLst/>
          </a:prstGeom>
        </p:spPr>
      </p:pic>
      <p:pic>
        <p:nvPicPr>
          <p:cNvPr id="13" name="SK-9-img-12" descr="preencoded.png"/>
          <p:cNvPicPr>
            <a:picLocks noChangeAspect="1"/>
          </p:cNvPicPr>
          <p:nvPr/>
        </p:nvPicPr>
        <p:blipFill>
          <a:blip r:embed="rId14"/>
          <a:stretch>
            <a:fillRect/>
          </a:stretch>
        </p:blipFill>
        <p:spPr>
          <a:xfrm>
            <a:off x="5090220" y="1217265"/>
            <a:ext cx="6720780" cy="5354985"/>
          </a:xfrm>
          <a:prstGeom prst="rect">
            <a:avLst/>
          </a:prstGeom>
        </p:spPr>
      </p:pic>
      <p:pic>
        <p:nvPicPr>
          <p:cNvPr id="14" name="SK-9-img-13" descr="preencoded.png"/>
          <p:cNvPicPr>
            <a:picLocks noChangeAspect="1"/>
          </p:cNvPicPr>
          <p:nvPr/>
        </p:nvPicPr>
        <p:blipFill>
          <a:blip r:embed="rId15"/>
          <a:stretch>
            <a:fillRect/>
          </a:stretch>
        </p:blipFill>
        <p:spPr>
          <a:xfrm>
            <a:off x="5204520" y="1331565"/>
            <a:ext cx="6492180" cy="390525"/>
          </a:xfrm>
          <a:prstGeom prst="rect">
            <a:avLst/>
          </a:prstGeom>
        </p:spPr>
      </p:pic>
      <p:pic>
        <p:nvPicPr>
          <p:cNvPr id="15" name="SK-9-img-14" descr="preencoded.png"/>
          <p:cNvPicPr>
            <a:picLocks noChangeAspect="1"/>
          </p:cNvPicPr>
          <p:nvPr/>
        </p:nvPicPr>
        <p:blipFill>
          <a:blip r:embed="rId16"/>
          <a:stretch>
            <a:fillRect/>
          </a:stretch>
        </p:blipFill>
        <p:spPr>
          <a:xfrm>
            <a:off x="5204520" y="1374428"/>
            <a:ext cx="285750" cy="228600"/>
          </a:xfrm>
          <a:prstGeom prst="rect">
            <a:avLst/>
          </a:prstGeom>
        </p:spPr>
      </p:pic>
      <p:pic>
        <p:nvPicPr>
          <p:cNvPr id="16" name="SK-9-img-15" descr="preencoded.png"/>
          <p:cNvPicPr>
            <a:picLocks noChangeAspect="1"/>
          </p:cNvPicPr>
          <p:nvPr/>
        </p:nvPicPr>
        <p:blipFill>
          <a:blip r:embed="rId17"/>
          <a:stretch>
            <a:fillRect/>
          </a:stretch>
        </p:blipFill>
        <p:spPr>
          <a:xfrm>
            <a:off x="5204520" y="1874490"/>
            <a:ext cx="3169890" cy="1203871"/>
          </a:xfrm>
          <a:prstGeom prst="rect">
            <a:avLst/>
          </a:prstGeom>
        </p:spPr>
      </p:pic>
      <p:pic>
        <p:nvPicPr>
          <p:cNvPr id="17" name="SK-9-img-16" descr="preencoded.png"/>
          <p:cNvPicPr>
            <a:picLocks noChangeAspect="1"/>
          </p:cNvPicPr>
          <p:nvPr/>
        </p:nvPicPr>
        <p:blipFill>
          <a:blip r:embed="rId18"/>
          <a:stretch>
            <a:fillRect/>
          </a:stretch>
        </p:blipFill>
        <p:spPr>
          <a:xfrm>
            <a:off x="5318820" y="2019746"/>
            <a:ext cx="190500" cy="152400"/>
          </a:xfrm>
          <a:prstGeom prst="rect">
            <a:avLst/>
          </a:prstGeom>
        </p:spPr>
      </p:pic>
      <p:pic>
        <p:nvPicPr>
          <p:cNvPr id="18" name="SK-9-img-17" descr="preencoded.png"/>
          <p:cNvPicPr>
            <a:picLocks noChangeAspect="1"/>
          </p:cNvPicPr>
          <p:nvPr/>
        </p:nvPicPr>
        <p:blipFill>
          <a:blip r:embed="rId19"/>
          <a:stretch>
            <a:fillRect/>
          </a:stretch>
        </p:blipFill>
        <p:spPr>
          <a:xfrm>
            <a:off x="8526810" y="1874490"/>
            <a:ext cx="3169890" cy="1203871"/>
          </a:xfrm>
          <a:prstGeom prst="rect">
            <a:avLst/>
          </a:prstGeom>
        </p:spPr>
      </p:pic>
      <p:pic>
        <p:nvPicPr>
          <p:cNvPr id="19" name="SK-9-img-18" descr="preencoded.png"/>
          <p:cNvPicPr>
            <a:picLocks noChangeAspect="1"/>
          </p:cNvPicPr>
          <p:nvPr/>
        </p:nvPicPr>
        <p:blipFill>
          <a:blip r:embed="rId20"/>
          <a:stretch>
            <a:fillRect/>
          </a:stretch>
        </p:blipFill>
        <p:spPr>
          <a:xfrm>
            <a:off x="8641110" y="2019746"/>
            <a:ext cx="190500" cy="152400"/>
          </a:xfrm>
          <a:prstGeom prst="rect">
            <a:avLst/>
          </a:prstGeom>
        </p:spPr>
      </p:pic>
      <p:pic>
        <p:nvPicPr>
          <p:cNvPr id="20" name="SK-9-img-19" descr="preencoded.png"/>
          <p:cNvPicPr>
            <a:picLocks noChangeAspect="1"/>
          </p:cNvPicPr>
          <p:nvPr/>
        </p:nvPicPr>
        <p:blipFill>
          <a:blip r:embed="rId21"/>
          <a:stretch>
            <a:fillRect/>
          </a:stretch>
        </p:blipFill>
        <p:spPr>
          <a:xfrm>
            <a:off x="5204520" y="3230761"/>
            <a:ext cx="3169890" cy="1204020"/>
          </a:xfrm>
          <a:prstGeom prst="rect">
            <a:avLst/>
          </a:prstGeom>
        </p:spPr>
      </p:pic>
      <p:pic>
        <p:nvPicPr>
          <p:cNvPr id="21" name="SK-9-img-20" descr="preencoded.png"/>
          <p:cNvPicPr>
            <a:picLocks noChangeAspect="1"/>
          </p:cNvPicPr>
          <p:nvPr/>
        </p:nvPicPr>
        <p:blipFill>
          <a:blip r:embed="rId22"/>
          <a:stretch>
            <a:fillRect/>
          </a:stretch>
        </p:blipFill>
        <p:spPr>
          <a:xfrm>
            <a:off x="5318820" y="3376017"/>
            <a:ext cx="190500" cy="152400"/>
          </a:xfrm>
          <a:prstGeom prst="rect">
            <a:avLst/>
          </a:prstGeom>
        </p:spPr>
      </p:pic>
      <p:pic>
        <p:nvPicPr>
          <p:cNvPr id="22" name="SK-9-img-21" descr="preencoded.png"/>
          <p:cNvPicPr>
            <a:picLocks noChangeAspect="1"/>
          </p:cNvPicPr>
          <p:nvPr/>
        </p:nvPicPr>
        <p:blipFill>
          <a:blip r:embed="rId23"/>
          <a:stretch>
            <a:fillRect/>
          </a:stretch>
        </p:blipFill>
        <p:spPr>
          <a:xfrm>
            <a:off x="8526810" y="3230761"/>
            <a:ext cx="3169890" cy="1204020"/>
          </a:xfrm>
          <a:prstGeom prst="rect">
            <a:avLst/>
          </a:prstGeom>
        </p:spPr>
      </p:pic>
      <p:pic>
        <p:nvPicPr>
          <p:cNvPr id="23" name="SK-9-img-22" descr="preencoded.png"/>
          <p:cNvPicPr>
            <a:picLocks noChangeAspect="1"/>
          </p:cNvPicPr>
          <p:nvPr/>
        </p:nvPicPr>
        <p:blipFill>
          <a:blip r:embed="rId24"/>
          <a:stretch>
            <a:fillRect/>
          </a:stretch>
        </p:blipFill>
        <p:spPr>
          <a:xfrm>
            <a:off x="8641110" y="3376017"/>
            <a:ext cx="190500" cy="152400"/>
          </a:xfrm>
          <a:prstGeom prst="rect">
            <a:avLst/>
          </a:prstGeom>
        </p:spPr>
      </p:pic>
      <p:pic>
        <p:nvPicPr>
          <p:cNvPr id="24" name="SK-9-img-23" descr="preencoded.png"/>
          <p:cNvPicPr>
            <a:picLocks noChangeAspect="1"/>
          </p:cNvPicPr>
          <p:nvPr/>
        </p:nvPicPr>
        <p:blipFill>
          <a:blip r:embed="rId25"/>
          <a:stretch>
            <a:fillRect/>
          </a:stretch>
        </p:blipFill>
        <p:spPr>
          <a:xfrm>
            <a:off x="5204520" y="4587180"/>
            <a:ext cx="3169890" cy="1204020"/>
          </a:xfrm>
          <a:prstGeom prst="rect">
            <a:avLst/>
          </a:prstGeom>
        </p:spPr>
      </p:pic>
      <p:pic>
        <p:nvPicPr>
          <p:cNvPr id="25" name="SK-9-img-24" descr="preencoded.png"/>
          <p:cNvPicPr>
            <a:picLocks noChangeAspect="1"/>
          </p:cNvPicPr>
          <p:nvPr/>
        </p:nvPicPr>
        <p:blipFill>
          <a:blip r:embed="rId26"/>
          <a:stretch>
            <a:fillRect/>
          </a:stretch>
        </p:blipFill>
        <p:spPr>
          <a:xfrm>
            <a:off x="5318820" y="4732437"/>
            <a:ext cx="190500" cy="152400"/>
          </a:xfrm>
          <a:prstGeom prst="rect">
            <a:avLst/>
          </a:prstGeom>
        </p:spPr>
      </p:pic>
      <p:pic>
        <p:nvPicPr>
          <p:cNvPr id="26" name="SK-9-img-25" descr="preencoded.png"/>
          <p:cNvPicPr>
            <a:picLocks noChangeAspect="1"/>
          </p:cNvPicPr>
          <p:nvPr/>
        </p:nvPicPr>
        <p:blipFill>
          <a:blip r:embed="rId27"/>
          <a:stretch>
            <a:fillRect/>
          </a:stretch>
        </p:blipFill>
        <p:spPr>
          <a:xfrm>
            <a:off x="8526810" y="4587180"/>
            <a:ext cx="3169890" cy="1204020"/>
          </a:xfrm>
          <a:prstGeom prst="rect">
            <a:avLst/>
          </a:prstGeom>
        </p:spPr>
      </p:pic>
      <p:pic>
        <p:nvPicPr>
          <p:cNvPr id="27" name="SK-9-img-26" descr="preencoded.png"/>
          <p:cNvPicPr>
            <a:picLocks noChangeAspect="1"/>
          </p:cNvPicPr>
          <p:nvPr/>
        </p:nvPicPr>
        <p:blipFill>
          <a:blip r:embed="rId28"/>
          <a:stretch>
            <a:fillRect/>
          </a:stretch>
        </p:blipFill>
        <p:spPr>
          <a:xfrm>
            <a:off x="8641110" y="4732437"/>
            <a:ext cx="190500" cy="152400"/>
          </a:xfrm>
          <a:prstGeom prst="rect">
            <a:avLst/>
          </a:prstGeom>
        </p:spPr>
      </p:pic>
      <p:pic>
        <p:nvPicPr>
          <p:cNvPr id="28" name="SK-9-img-27" descr="preencoded.png"/>
          <p:cNvPicPr>
            <a:picLocks noChangeAspect="1"/>
          </p:cNvPicPr>
          <p:nvPr/>
        </p:nvPicPr>
        <p:blipFill>
          <a:blip r:embed="rId29"/>
          <a:stretch>
            <a:fillRect/>
          </a:stretch>
        </p:blipFill>
        <p:spPr>
          <a:xfrm>
            <a:off x="5204520" y="5905500"/>
            <a:ext cx="6492180" cy="552450"/>
          </a:xfrm>
          <a:prstGeom prst="rect">
            <a:avLst/>
          </a:prstGeom>
        </p:spPr>
      </p:pic>
      <p:pic>
        <p:nvPicPr>
          <p:cNvPr id="29" name="SK-9-img-28" descr="preencoded.png"/>
          <p:cNvPicPr>
            <a:picLocks noChangeAspect="1"/>
          </p:cNvPicPr>
          <p:nvPr/>
        </p:nvPicPr>
        <p:blipFill>
          <a:blip r:embed="rId30"/>
          <a:stretch>
            <a:fillRect/>
          </a:stretch>
        </p:blipFill>
        <p:spPr>
          <a:xfrm>
            <a:off x="5318820" y="6029771"/>
            <a:ext cx="166688" cy="137220"/>
          </a:xfrm>
          <a:prstGeom prst="rect">
            <a:avLst/>
          </a:prstGeom>
        </p:spPr>
      </p:pic>
      <p:sp>
        <p:nvSpPr>
          <p:cNvPr id="30" name="SK-9-text-29"/>
          <p:cNvSpPr/>
          <p:nvPr/>
        </p:nvSpPr>
        <p:spPr>
          <a:xfrm>
            <a:off x="609600" y="28575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F2937"/>
                </a:solidFill>
              </a:rPr>
              <a:t>Contraindications vs. Common Myths</a:t>
            </a:r>
            <a:endParaRPr lang="en-US" sz="2550" dirty="0"/>
          </a:p>
        </p:txBody>
      </p:sp>
      <p:sp>
        <p:nvSpPr>
          <p:cNvPr id="31" name="SK-9-text-30"/>
          <p:cNvSpPr/>
          <p:nvPr/>
        </p:nvSpPr>
        <p:spPr>
          <a:xfrm>
            <a:off x="609600" y="712440"/>
            <a:ext cx="62636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latin typeface="Open Sans" pitchFamily="34" charset="0"/>
                <a:ea typeface="Open Sans" pitchFamily="34" charset="-122"/>
                <a:cs typeface="Open Sans" pitchFamily="34" charset="-120"/>
              </a:rPr>
              <a:t>UK IMMUNISATION SCHEDULE 2026 UPDATE</a:t>
            </a:r>
            <a:endParaRPr lang="en-US" sz="1050" dirty="0"/>
          </a:p>
        </p:txBody>
      </p:sp>
      <p:sp>
        <p:nvSpPr>
          <p:cNvPr id="32" name="SK-9-text-31"/>
          <p:cNvSpPr/>
          <p:nvPr/>
        </p:nvSpPr>
        <p:spPr>
          <a:xfrm>
            <a:off x="895350" y="1331565"/>
            <a:ext cx="56368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rPr>
              <a:t>True Contraindications</a:t>
            </a:r>
            <a:endParaRPr lang="en-US" sz="1650" dirty="0"/>
          </a:p>
        </p:txBody>
      </p:sp>
      <p:sp>
        <p:nvSpPr>
          <p:cNvPr id="33" name="SK-9-text-32"/>
          <p:cNvSpPr/>
          <p:nvPr/>
        </p:nvSpPr>
        <p:spPr>
          <a:xfrm>
            <a:off x="781050" y="1874490"/>
            <a:ext cx="221837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Open Sans" pitchFamily="34" charset="0"/>
                <a:ea typeface="Open Sans" pitchFamily="34" charset="-122"/>
                <a:cs typeface="Open Sans" pitchFamily="34" charset="-120"/>
              </a:rPr>
              <a:t>Anaphylaxis</a:t>
            </a:r>
            <a:endParaRPr lang="en-US" sz="1275" dirty="0"/>
          </a:p>
        </p:txBody>
      </p:sp>
      <p:sp>
        <p:nvSpPr>
          <p:cNvPr id="34" name="SK-9-text-33"/>
          <p:cNvSpPr/>
          <p:nvPr/>
        </p:nvSpPr>
        <p:spPr>
          <a:xfrm>
            <a:off x="781050" y="2155478"/>
            <a:ext cx="396627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Open Sans" pitchFamily="34" charset="0"/>
                <a:ea typeface="Open Sans" pitchFamily="34" charset="-122"/>
                <a:cs typeface="Open Sans" pitchFamily="34" charset="-120"/>
              </a:rPr>
              <a:t>A confirmed anaphylactic reaction to a </a:t>
            </a:r>
            <a:r>
              <a:rPr lang="en-US" sz="1125" b="1" dirty="0">
                <a:solidFill>
                  <a:srgbClr val="4B5563"/>
                </a:solidFill>
                <a:latin typeface="Open Sans" pitchFamily="34" charset="0"/>
                <a:ea typeface="Open Sans" pitchFamily="34" charset="-122"/>
                <a:cs typeface="Open Sans" pitchFamily="34" charset="-120"/>
              </a:rPr>
              <a:t>previous dose</a:t>
            </a:r>
            <a:r>
              <a:rPr lang="en-US" sz="1125" dirty="0">
                <a:solidFill>
                  <a:srgbClr val="4B5563"/>
                </a:solidFill>
                <a:latin typeface="Open Sans" pitchFamily="34" charset="0"/>
                <a:ea typeface="Open Sans" pitchFamily="34" charset="-122"/>
                <a:cs typeface="Open Sans" pitchFamily="34" charset="-120"/>
              </a:rPr>
              <a:t> of the vaccine or to </a:t>
            </a:r>
            <a:r>
              <a:rPr lang="en-US" sz="1125" b="1" dirty="0">
                <a:solidFill>
                  <a:srgbClr val="4B5563"/>
                </a:solidFill>
                <a:latin typeface="Open Sans" pitchFamily="34" charset="0"/>
                <a:ea typeface="Open Sans" pitchFamily="34" charset="-122"/>
                <a:cs typeface="Open Sans" pitchFamily="34" charset="-120"/>
              </a:rPr>
              <a:t>any component</a:t>
            </a:r>
            <a:r>
              <a:rPr lang="en-US" sz="1125" dirty="0">
                <a:solidFill>
                  <a:srgbClr val="4B5563"/>
                </a:solidFill>
                <a:latin typeface="Open Sans" pitchFamily="34" charset="0"/>
                <a:ea typeface="Open Sans" pitchFamily="34" charset="-122"/>
                <a:cs typeface="Open Sans" pitchFamily="34" charset="-120"/>
              </a:rPr>
              <a:t> of the vaccine.</a:t>
            </a:r>
            <a:endParaRPr lang="en-US" sz="1125" dirty="0"/>
          </a:p>
        </p:txBody>
      </p:sp>
      <p:sp>
        <p:nvSpPr>
          <p:cNvPr id="35" name="SK-9-text-34"/>
          <p:cNvSpPr/>
          <p:nvPr/>
        </p:nvSpPr>
        <p:spPr>
          <a:xfrm>
            <a:off x="781050" y="2707928"/>
            <a:ext cx="4744402"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Open Sans" pitchFamily="34" charset="0"/>
                <a:ea typeface="Open Sans" pitchFamily="34" charset="-122"/>
                <a:cs typeface="Open Sans" pitchFamily="34" charset="-120"/>
              </a:rPr>
              <a:t>Severe Immunosuppression</a:t>
            </a:r>
            <a:endParaRPr lang="en-US" sz="1275" dirty="0"/>
          </a:p>
        </p:txBody>
      </p:sp>
      <p:sp>
        <p:nvSpPr>
          <p:cNvPr id="36" name="SK-9-text-35"/>
          <p:cNvSpPr/>
          <p:nvPr/>
        </p:nvSpPr>
        <p:spPr>
          <a:xfrm>
            <a:off x="781050" y="2988915"/>
            <a:ext cx="396627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Open Sans" pitchFamily="34" charset="0"/>
                <a:ea typeface="Open Sans" pitchFamily="34" charset="-122"/>
                <a:cs typeface="Open Sans" pitchFamily="34" charset="-120"/>
              </a:rPr>
              <a:t>Applicable to </a:t>
            </a:r>
            <a:r>
              <a:rPr lang="en-US" sz="1125" b="1" dirty="0">
                <a:solidFill>
                  <a:srgbClr val="4B5563"/>
                </a:solidFill>
                <a:latin typeface="Open Sans" pitchFamily="34" charset="0"/>
                <a:ea typeface="Open Sans" pitchFamily="34" charset="-122"/>
                <a:cs typeface="Open Sans" pitchFamily="34" charset="-120"/>
              </a:rPr>
              <a:t>live vaccines</a:t>
            </a:r>
            <a:r>
              <a:rPr lang="en-US" sz="1125" dirty="0">
                <a:solidFill>
                  <a:srgbClr val="4B5563"/>
                </a:solidFill>
                <a:latin typeface="Open Sans" pitchFamily="34" charset="0"/>
                <a:ea typeface="Open Sans" pitchFamily="34" charset="-122"/>
                <a:cs typeface="Open Sans" pitchFamily="34" charset="-120"/>
              </a:rPr>
              <a:t> only (e.g., MMRV, BCG, Rotavirus, Nasal Flu). Requires specialist assessment.</a:t>
            </a:r>
            <a:endParaRPr lang="en-US" sz="1125" dirty="0"/>
          </a:p>
        </p:txBody>
      </p:sp>
      <p:sp>
        <p:nvSpPr>
          <p:cNvPr id="37" name="SK-9-text-36"/>
          <p:cNvSpPr/>
          <p:nvPr/>
        </p:nvSpPr>
        <p:spPr>
          <a:xfrm>
            <a:off x="757238" y="3731865"/>
            <a:ext cx="406152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1F2937"/>
                </a:solidFill>
                <a:latin typeface="Open Sans" pitchFamily="34" charset="0"/>
                <a:ea typeface="Open Sans" pitchFamily="34" charset="-122"/>
                <a:cs typeface="Open Sans" pitchFamily="34" charset="-120"/>
              </a:rPr>
              <a:t> Note on HIV</a:t>
            </a:r>
            <a:endParaRPr lang="en-US" sz="1050" dirty="0"/>
          </a:p>
        </p:txBody>
      </p:sp>
      <p:sp>
        <p:nvSpPr>
          <p:cNvPr id="38" name="SK-9-text-37"/>
          <p:cNvSpPr/>
          <p:nvPr/>
        </p:nvSpPr>
        <p:spPr>
          <a:xfrm>
            <a:off x="590550" y="3969990"/>
            <a:ext cx="4061520" cy="346472"/>
          </a:xfrm>
          <a:prstGeom prst="rect">
            <a:avLst/>
          </a:prstGeom>
          <a:noFill/>
          <a:ln/>
        </p:spPr>
        <p:txBody>
          <a:bodyPr vert="horz" wrap="square" lIns="0" tIns="0" rIns="0" bIns="0" rtlCol="0" anchor="ctr"/>
          <a:lstStyle/>
          <a:p>
            <a:pPr marL="0" indent="0" algn="l">
              <a:lnSpc>
                <a:spcPts val="1365"/>
              </a:lnSpc>
              <a:buNone/>
            </a:pPr>
            <a:r>
              <a:rPr lang="en-US" sz="975" dirty="0">
                <a:solidFill>
                  <a:srgbClr val="4B5563"/>
                </a:solidFill>
                <a:latin typeface="Open Sans" pitchFamily="34" charset="0"/>
                <a:ea typeface="Open Sans" pitchFamily="34" charset="-122"/>
                <a:cs typeface="Open Sans" pitchFamily="34" charset="-120"/>
              </a:rPr>
              <a:t>Most live vaccines CAN be given if the child is clinically well and immunologically stable.</a:t>
            </a:r>
            <a:endParaRPr lang="en-US" sz="975" dirty="0"/>
          </a:p>
        </p:txBody>
      </p:sp>
      <p:sp>
        <p:nvSpPr>
          <p:cNvPr id="39" name="SK-9-text-38"/>
          <p:cNvSpPr/>
          <p:nvPr/>
        </p:nvSpPr>
        <p:spPr>
          <a:xfrm>
            <a:off x="5604570" y="1331565"/>
            <a:ext cx="658743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rPr>
              <a:t>Clinical Myths: Safe to Vaccinate</a:t>
            </a:r>
            <a:endParaRPr lang="en-US" sz="1650" dirty="0"/>
          </a:p>
        </p:txBody>
      </p:sp>
      <p:sp>
        <p:nvSpPr>
          <p:cNvPr id="40" name="SK-9-text-39"/>
          <p:cNvSpPr/>
          <p:nvPr/>
        </p:nvSpPr>
        <p:spPr>
          <a:xfrm>
            <a:off x="5585520" y="1988790"/>
            <a:ext cx="23050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latin typeface="Open Sans" pitchFamily="34" charset="0"/>
                <a:ea typeface="Open Sans" pitchFamily="34" charset="-122"/>
                <a:cs typeface="Open Sans" pitchFamily="34" charset="-120"/>
              </a:rPr>
              <a:t>Minor Illness</a:t>
            </a:r>
            <a:endParaRPr lang="en-US" sz="1125" dirty="0"/>
          </a:p>
        </p:txBody>
      </p:sp>
      <p:sp>
        <p:nvSpPr>
          <p:cNvPr id="41" name="SK-9-text-40"/>
          <p:cNvSpPr/>
          <p:nvPr/>
        </p:nvSpPr>
        <p:spPr>
          <a:xfrm>
            <a:off x="5318820" y="2260253"/>
            <a:ext cx="2941290" cy="346472"/>
          </a:xfrm>
          <a:prstGeom prst="rect">
            <a:avLst/>
          </a:prstGeom>
          <a:noFill/>
          <a:ln/>
        </p:spPr>
        <p:txBody>
          <a:bodyPr vert="horz" wrap="square" lIns="0" tIns="0" rIns="0" bIns="0" rtlCol="0" anchor="ctr"/>
          <a:lstStyle/>
          <a:p>
            <a:pPr marL="0" indent="0">
              <a:lnSpc>
                <a:spcPts val="1365"/>
              </a:lnSpc>
              <a:buNone/>
            </a:pPr>
            <a:r>
              <a:rPr lang="en-US" sz="1050" dirty="0">
                <a:solidFill>
                  <a:srgbClr val="4B5563"/>
                </a:solidFill>
                <a:latin typeface="Open Sans" pitchFamily="34" charset="0"/>
                <a:ea typeface="Open Sans" pitchFamily="34" charset="-122"/>
                <a:cs typeface="Open Sans" pitchFamily="34" charset="-120"/>
              </a:rPr>
              <a:t>Illness without fever or systemic upset is </a:t>
            </a:r>
            <a:r>
              <a:rPr lang="en-US" sz="1050" b="1" dirty="0">
                <a:solidFill>
                  <a:srgbClr val="4B5563"/>
                </a:solidFill>
                <a:latin typeface="Open Sans" pitchFamily="34" charset="0"/>
                <a:ea typeface="Open Sans" pitchFamily="34" charset="-122"/>
                <a:cs typeface="Open Sans" pitchFamily="34" charset="-120"/>
              </a:rPr>
              <a:t>not</a:t>
            </a:r>
            <a:r>
              <a:rPr lang="en-US" sz="1050" dirty="0">
                <a:solidFill>
                  <a:srgbClr val="4B5563"/>
                </a:solidFill>
                <a:latin typeface="Open Sans" pitchFamily="34" charset="0"/>
                <a:ea typeface="Open Sans" pitchFamily="34" charset="-122"/>
                <a:cs typeface="Open Sans" pitchFamily="34" charset="-120"/>
              </a:rPr>
              <a:t> a reason to delay. Proceed as normal.</a:t>
            </a:r>
            <a:endParaRPr lang="en-US" sz="1050" dirty="0"/>
          </a:p>
        </p:txBody>
      </p:sp>
      <p:sp>
        <p:nvSpPr>
          <p:cNvPr id="42" name="SK-9-text-41"/>
          <p:cNvSpPr/>
          <p:nvPr/>
        </p:nvSpPr>
        <p:spPr>
          <a:xfrm>
            <a:off x="8907810" y="1988790"/>
            <a:ext cx="26479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latin typeface="Open Sans" pitchFamily="34" charset="0"/>
                <a:ea typeface="Open Sans" pitchFamily="34" charset="-122"/>
                <a:cs typeface="Open Sans" pitchFamily="34" charset="-120"/>
              </a:rPr>
              <a:t>Premature Birth</a:t>
            </a:r>
            <a:endParaRPr lang="en-US" sz="1125" dirty="0"/>
          </a:p>
        </p:txBody>
      </p:sp>
      <p:sp>
        <p:nvSpPr>
          <p:cNvPr id="43" name="SK-9-text-42"/>
          <p:cNvSpPr/>
          <p:nvPr/>
        </p:nvSpPr>
        <p:spPr>
          <a:xfrm>
            <a:off x="8641110" y="2260253"/>
            <a:ext cx="2941290" cy="519708"/>
          </a:xfrm>
          <a:prstGeom prst="rect">
            <a:avLst/>
          </a:prstGeom>
          <a:noFill/>
          <a:ln/>
        </p:spPr>
        <p:txBody>
          <a:bodyPr vert="horz" wrap="square" lIns="0" tIns="0" rIns="0" bIns="0" rtlCol="0" anchor="ctr"/>
          <a:lstStyle/>
          <a:p>
            <a:pPr marL="0" indent="0">
              <a:lnSpc>
                <a:spcPts val="1365"/>
              </a:lnSpc>
              <a:buNone/>
            </a:pPr>
            <a:r>
              <a:rPr lang="en-US" sz="1050" dirty="0">
                <a:solidFill>
                  <a:srgbClr val="4B5563"/>
                </a:solidFill>
                <a:latin typeface="Open Sans" pitchFamily="34" charset="0"/>
                <a:ea typeface="Open Sans" pitchFamily="34" charset="-122"/>
                <a:cs typeface="Open Sans" pitchFamily="34" charset="-120"/>
              </a:rPr>
              <a:t>Vaccinate on </a:t>
            </a:r>
            <a:r>
              <a:rPr lang="en-US" sz="1050" b="1" dirty="0">
                <a:solidFill>
                  <a:srgbClr val="4B5563"/>
                </a:solidFill>
                <a:latin typeface="Open Sans" pitchFamily="34" charset="0"/>
                <a:ea typeface="Open Sans" pitchFamily="34" charset="-122"/>
                <a:cs typeface="Open Sans" pitchFamily="34" charset="-120"/>
              </a:rPr>
              <a:t>chronological age</a:t>
            </a:r>
            <a:r>
              <a:rPr lang="en-US" sz="1050" dirty="0">
                <a:solidFill>
                  <a:srgbClr val="4B5563"/>
                </a:solidFill>
                <a:latin typeface="Open Sans" pitchFamily="34" charset="0"/>
                <a:ea typeface="Open Sans" pitchFamily="34" charset="-122"/>
                <a:cs typeface="Open Sans" pitchFamily="34" charset="-120"/>
              </a:rPr>
              <a:t> (actual birth date), not corrected age. Immune system is ready.</a:t>
            </a:r>
            <a:endParaRPr lang="en-US" sz="1050" dirty="0"/>
          </a:p>
        </p:txBody>
      </p:sp>
      <p:sp>
        <p:nvSpPr>
          <p:cNvPr id="44" name="SK-9-text-43"/>
          <p:cNvSpPr/>
          <p:nvPr/>
        </p:nvSpPr>
        <p:spPr>
          <a:xfrm>
            <a:off x="5585520" y="3345061"/>
            <a:ext cx="19621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latin typeface="Open Sans" pitchFamily="34" charset="0"/>
                <a:ea typeface="Open Sans" pitchFamily="34" charset="-122"/>
                <a:cs typeface="Open Sans" pitchFamily="34" charset="-120"/>
              </a:rPr>
              <a:t>Egg Allergy</a:t>
            </a:r>
            <a:endParaRPr lang="en-US" sz="1125" dirty="0"/>
          </a:p>
        </p:txBody>
      </p:sp>
      <p:sp>
        <p:nvSpPr>
          <p:cNvPr id="45" name="SK-9-text-44"/>
          <p:cNvSpPr/>
          <p:nvPr/>
        </p:nvSpPr>
        <p:spPr>
          <a:xfrm>
            <a:off x="5318820" y="3616523"/>
            <a:ext cx="2941290" cy="346472"/>
          </a:xfrm>
          <a:prstGeom prst="rect">
            <a:avLst/>
          </a:prstGeom>
          <a:noFill/>
          <a:ln/>
        </p:spPr>
        <p:txBody>
          <a:bodyPr vert="horz" wrap="square" lIns="0" tIns="0" rIns="0" bIns="0" rtlCol="0" anchor="ctr"/>
          <a:lstStyle/>
          <a:p>
            <a:pPr marL="0" indent="0">
              <a:lnSpc>
                <a:spcPts val="1365"/>
              </a:lnSpc>
              <a:buNone/>
            </a:pPr>
            <a:r>
              <a:rPr lang="en-US" sz="1050" dirty="0">
                <a:solidFill>
                  <a:srgbClr val="4B5563"/>
                </a:solidFill>
                <a:latin typeface="Open Sans" pitchFamily="34" charset="0"/>
                <a:ea typeface="Open Sans" pitchFamily="34" charset="-122"/>
                <a:cs typeface="Open Sans" pitchFamily="34" charset="-120"/>
              </a:rPr>
              <a:t>MMR/MMRV and Flu vaccines </a:t>
            </a:r>
            <a:r>
              <a:rPr lang="en-US" sz="1050" b="1" dirty="0">
                <a:solidFill>
                  <a:srgbClr val="4B5563"/>
                </a:solidFill>
                <a:latin typeface="Open Sans" pitchFamily="34" charset="0"/>
                <a:ea typeface="Open Sans" pitchFamily="34" charset="-122"/>
                <a:cs typeface="Open Sans" pitchFamily="34" charset="-120"/>
              </a:rPr>
              <a:t>CAN</a:t>
            </a:r>
            <a:r>
              <a:rPr lang="en-US" sz="1050" dirty="0">
                <a:solidFill>
                  <a:srgbClr val="4B5563"/>
                </a:solidFill>
                <a:latin typeface="Open Sans" pitchFamily="34" charset="0"/>
                <a:ea typeface="Open Sans" pitchFamily="34" charset="-122"/>
                <a:cs typeface="Open Sans" pitchFamily="34" charset="-120"/>
              </a:rPr>
              <a:t> be given in primary care. (Refer for Yellow Fever).</a:t>
            </a:r>
            <a:endParaRPr lang="en-US" sz="1050" dirty="0"/>
          </a:p>
        </p:txBody>
      </p:sp>
      <p:sp>
        <p:nvSpPr>
          <p:cNvPr id="46" name="SK-9-text-45"/>
          <p:cNvSpPr/>
          <p:nvPr/>
        </p:nvSpPr>
        <p:spPr>
          <a:xfrm>
            <a:off x="8907810" y="3345061"/>
            <a:ext cx="328419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latin typeface="Open Sans" pitchFamily="34" charset="0"/>
                <a:ea typeface="Open Sans" pitchFamily="34" charset="-122"/>
                <a:cs typeface="Open Sans" pitchFamily="34" charset="-120"/>
              </a:rPr>
              <a:t>Stable Neuro Disease</a:t>
            </a:r>
            <a:endParaRPr lang="en-US" sz="1125" dirty="0"/>
          </a:p>
        </p:txBody>
      </p:sp>
      <p:sp>
        <p:nvSpPr>
          <p:cNvPr id="47" name="SK-9-text-46"/>
          <p:cNvSpPr/>
          <p:nvPr/>
        </p:nvSpPr>
        <p:spPr>
          <a:xfrm>
            <a:off x="8641110" y="3616523"/>
            <a:ext cx="2941290" cy="519708"/>
          </a:xfrm>
          <a:prstGeom prst="rect">
            <a:avLst/>
          </a:prstGeom>
          <a:noFill/>
          <a:ln/>
        </p:spPr>
        <p:txBody>
          <a:bodyPr vert="horz" wrap="square" lIns="0" tIns="0" rIns="0" bIns="0" rtlCol="0" anchor="ctr"/>
          <a:lstStyle/>
          <a:p>
            <a:pPr marL="0" indent="0">
              <a:lnSpc>
                <a:spcPts val="1365"/>
              </a:lnSpc>
              <a:buNone/>
            </a:pPr>
            <a:r>
              <a:rPr lang="en-US" sz="1050" dirty="0">
                <a:solidFill>
                  <a:srgbClr val="4B5563"/>
                </a:solidFill>
                <a:latin typeface="Open Sans" pitchFamily="34" charset="0"/>
                <a:ea typeface="Open Sans" pitchFamily="34" charset="-122"/>
                <a:cs typeface="Open Sans" pitchFamily="34" charset="-120"/>
              </a:rPr>
              <a:t>Cerebral palsy or stable epilepsy are not contraindications. Monitor only if condition is evolving.</a:t>
            </a:r>
            <a:endParaRPr lang="en-US" sz="1050" dirty="0"/>
          </a:p>
        </p:txBody>
      </p:sp>
      <p:sp>
        <p:nvSpPr>
          <p:cNvPr id="48" name="SK-9-text-47"/>
          <p:cNvSpPr/>
          <p:nvPr/>
        </p:nvSpPr>
        <p:spPr>
          <a:xfrm>
            <a:off x="5585520" y="4701480"/>
            <a:ext cx="31623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latin typeface="Open Sans" pitchFamily="34" charset="0"/>
                <a:ea typeface="Open Sans" pitchFamily="34" charset="-122"/>
                <a:cs typeface="Open Sans" pitchFamily="34" charset="-120"/>
              </a:rPr>
              <a:t>Penicillin Allergy</a:t>
            </a:r>
            <a:endParaRPr lang="en-US" sz="1125" dirty="0"/>
          </a:p>
        </p:txBody>
      </p:sp>
      <p:sp>
        <p:nvSpPr>
          <p:cNvPr id="49" name="SK-9-text-48"/>
          <p:cNvSpPr/>
          <p:nvPr/>
        </p:nvSpPr>
        <p:spPr>
          <a:xfrm>
            <a:off x="5318820" y="4972943"/>
            <a:ext cx="2941290" cy="346472"/>
          </a:xfrm>
          <a:prstGeom prst="rect">
            <a:avLst/>
          </a:prstGeom>
          <a:noFill/>
          <a:ln/>
        </p:spPr>
        <p:txBody>
          <a:bodyPr vert="horz" wrap="square" lIns="0" tIns="0" rIns="0" bIns="0" rtlCol="0" anchor="ctr"/>
          <a:lstStyle/>
          <a:p>
            <a:pPr marL="0" indent="0">
              <a:lnSpc>
                <a:spcPts val="1365"/>
              </a:lnSpc>
              <a:buNone/>
            </a:pPr>
            <a:r>
              <a:rPr lang="en-US" sz="1050" dirty="0">
                <a:solidFill>
                  <a:srgbClr val="4B5563"/>
                </a:solidFill>
                <a:latin typeface="Open Sans" pitchFamily="34" charset="0"/>
                <a:ea typeface="Open Sans" pitchFamily="34" charset="-122"/>
                <a:cs typeface="Open Sans" pitchFamily="34" charset="-120"/>
              </a:rPr>
              <a:t>No cross-reactivity with routine vaccines. Antibiotic allergy is not a contraindication.</a:t>
            </a:r>
            <a:endParaRPr lang="en-US" sz="1050" dirty="0"/>
          </a:p>
        </p:txBody>
      </p:sp>
      <p:sp>
        <p:nvSpPr>
          <p:cNvPr id="50" name="SK-9-text-49"/>
          <p:cNvSpPr/>
          <p:nvPr/>
        </p:nvSpPr>
        <p:spPr>
          <a:xfrm>
            <a:off x="8907810" y="4701480"/>
            <a:ext cx="2476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latin typeface="Open Sans" pitchFamily="34" charset="0"/>
                <a:ea typeface="Open Sans" pitchFamily="34" charset="-122"/>
                <a:cs typeface="Open Sans" pitchFamily="34" charset="-120"/>
              </a:rPr>
              <a:t>Family History</a:t>
            </a:r>
            <a:endParaRPr lang="en-US" sz="1125" dirty="0"/>
          </a:p>
        </p:txBody>
      </p:sp>
      <p:sp>
        <p:nvSpPr>
          <p:cNvPr id="51" name="SK-9-text-50"/>
          <p:cNvSpPr/>
          <p:nvPr/>
        </p:nvSpPr>
        <p:spPr>
          <a:xfrm>
            <a:off x="8641110" y="4972943"/>
            <a:ext cx="2941290" cy="519708"/>
          </a:xfrm>
          <a:prstGeom prst="rect">
            <a:avLst/>
          </a:prstGeom>
          <a:noFill/>
          <a:ln/>
        </p:spPr>
        <p:txBody>
          <a:bodyPr vert="horz" wrap="square" lIns="0" tIns="0" rIns="0" bIns="0" rtlCol="0" anchor="ctr"/>
          <a:lstStyle/>
          <a:p>
            <a:pPr marL="0" indent="0">
              <a:lnSpc>
                <a:spcPts val="1365"/>
              </a:lnSpc>
              <a:buNone/>
            </a:pPr>
            <a:r>
              <a:rPr lang="en-US" sz="1050" dirty="0">
                <a:solidFill>
                  <a:srgbClr val="4B5563"/>
                </a:solidFill>
                <a:latin typeface="Open Sans" pitchFamily="34" charset="0"/>
                <a:ea typeface="Open Sans" pitchFamily="34" charset="-122"/>
                <a:cs typeface="Open Sans" pitchFamily="34" charset="-120"/>
              </a:rPr>
              <a:t>Adverse reactions in siblings or parents do not increase risk for the child. Vaccinate as per schedule.</a:t>
            </a:r>
            <a:endParaRPr lang="en-US" sz="1050" dirty="0"/>
          </a:p>
        </p:txBody>
      </p:sp>
      <p:sp>
        <p:nvSpPr>
          <p:cNvPr id="52" name="SK-9-text-51"/>
          <p:cNvSpPr/>
          <p:nvPr/>
        </p:nvSpPr>
        <p:spPr>
          <a:xfrm>
            <a:off x="5485507" y="5981700"/>
            <a:ext cx="626358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059669"/>
                </a:solidFill>
                <a:latin typeface="Open Sans" pitchFamily="34" charset="0"/>
                <a:ea typeface="Open Sans" pitchFamily="34" charset="-122"/>
                <a:cs typeface="Open Sans" pitchFamily="34" charset="-120"/>
              </a:rPr>
              <a:t> AKT Tip: </a:t>
            </a:r>
            <a:r>
              <a:rPr lang="en-US" sz="1050" b="1" dirty="0">
                <a:solidFill>
                  <a:srgbClr val="1F2937"/>
                </a:solidFill>
                <a:latin typeface="Open Sans" pitchFamily="34" charset="0"/>
                <a:ea typeface="Open Sans" pitchFamily="34" charset="-122"/>
                <a:cs typeface="Open Sans" pitchFamily="34" charset="-120"/>
              </a:rPr>
              <a:t>Prematurity and egg allergy are common distractors in exams. Always vaccinate on chronological age.</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2963</Words>
  <Application>Microsoft Office PowerPoint</Application>
  <PresentationFormat>Widescreen</PresentationFormat>
  <Paragraphs>339</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2026-07-01T17:33:13Z</dcterms:created>
  <dcterms:modified xsi:type="dcterms:W3CDTF">2026-07-01T18:02:44Z</dcterms:modified>
</cp:coreProperties>
</file>