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94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4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00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2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image" Target="../media/image8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2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166.png"/><Relationship Id="rId3" Type="http://schemas.openxmlformats.org/officeDocument/2006/relationships/image" Target="../media/image152.png"/><Relationship Id="rId21" Type="http://schemas.openxmlformats.org/officeDocument/2006/relationships/image" Target="../media/image169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17" Type="http://schemas.openxmlformats.org/officeDocument/2006/relationships/image" Target="../media/image165.png"/><Relationship Id="rId25" Type="http://schemas.openxmlformats.org/officeDocument/2006/relationships/image" Target="../media/image17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4.png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24" Type="http://schemas.openxmlformats.org/officeDocument/2006/relationships/image" Target="../media/image172.png"/><Relationship Id="rId5" Type="http://schemas.openxmlformats.org/officeDocument/2006/relationships/image" Target="../media/image153.png"/><Relationship Id="rId15" Type="http://schemas.openxmlformats.org/officeDocument/2006/relationships/image" Target="../media/image163.png"/><Relationship Id="rId23" Type="http://schemas.openxmlformats.org/officeDocument/2006/relationships/image" Target="../media/image171.png"/><Relationship Id="rId10" Type="http://schemas.openxmlformats.org/officeDocument/2006/relationships/image" Target="../media/image158.png"/><Relationship Id="rId19" Type="http://schemas.openxmlformats.org/officeDocument/2006/relationships/image" Target="../media/image167.png"/><Relationship Id="rId4" Type="http://schemas.openxmlformats.org/officeDocument/2006/relationships/image" Target="../media/image2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Relationship Id="rId22" Type="http://schemas.openxmlformats.org/officeDocument/2006/relationships/image" Target="../media/image1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8.png"/><Relationship Id="rId7" Type="http://schemas.openxmlformats.org/officeDocument/2006/relationships/image" Target="../media/image175.png"/><Relationship Id="rId12" Type="http://schemas.openxmlformats.org/officeDocument/2006/relationships/image" Target="../media/image1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79.png"/><Relationship Id="rId5" Type="http://schemas.openxmlformats.org/officeDocument/2006/relationships/image" Target="../media/image174.png"/><Relationship Id="rId10" Type="http://schemas.openxmlformats.org/officeDocument/2006/relationships/image" Target="../media/image178.png"/><Relationship Id="rId4" Type="http://schemas.openxmlformats.org/officeDocument/2006/relationships/image" Target="../media/image2.png"/><Relationship Id="rId9" Type="http://schemas.openxmlformats.org/officeDocument/2006/relationships/image" Target="../media/image17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18" Type="http://schemas.openxmlformats.org/officeDocument/2006/relationships/image" Target="../media/image193.png"/><Relationship Id="rId3" Type="http://schemas.openxmlformats.org/officeDocument/2006/relationships/image" Target="../media/image152.png"/><Relationship Id="rId21" Type="http://schemas.openxmlformats.org/officeDocument/2006/relationships/image" Target="../media/image196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17" Type="http://schemas.openxmlformats.org/officeDocument/2006/relationships/image" Target="../media/image19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1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5" Type="http://schemas.openxmlformats.org/officeDocument/2006/relationships/image" Target="../media/image100.png"/><Relationship Id="rId15" Type="http://schemas.openxmlformats.org/officeDocument/2006/relationships/image" Target="../media/image190.png"/><Relationship Id="rId10" Type="http://schemas.openxmlformats.org/officeDocument/2006/relationships/image" Target="../media/image185.png"/><Relationship Id="rId19" Type="http://schemas.openxmlformats.org/officeDocument/2006/relationships/image" Target="../media/image194.png"/><Relationship Id="rId4" Type="http://schemas.openxmlformats.org/officeDocument/2006/relationships/image" Target="../media/image2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Relationship Id="rId22" Type="http://schemas.openxmlformats.org/officeDocument/2006/relationships/image" Target="../media/image19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3" Type="http://schemas.openxmlformats.org/officeDocument/2006/relationships/image" Target="../media/image8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png"/><Relationship Id="rId4" Type="http://schemas.openxmlformats.org/officeDocument/2006/relationships/image" Target="../media/image2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" Type="http://schemas.openxmlformats.org/officeDocument/2006/relationships/image" Target="../media/image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8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2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2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8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50.png"/><Relationship Id="rId10" Type="http://schemas.openxmlformats.org/officeDocument/2006/relationships/image" Target="../media/image119.png"/><Relationship Id="rId4" Type="http://schemas.openxmlformats.org/officeDocument/2006/relationships/image" Target="../media/image2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7429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802261"/>
            <a:ext cx="6781800" cy="4572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791200"/>
            <a:ext cx="7734300" cy="6858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71500" y="0"/>
            <a:ext cx="111823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90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10" name="SK-1-text-9"/>
          <p:cNvSpPr/>
          <p:nvPr/>
        </p:nvSpPr>
        <p:spPr>
          <a:xfrm>
            <a:off x="571500" y="1504950"/>
            <a:ext cx="6781800" cy="2011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7920"/>
              </a:lnSpc>
              <a:buNone/>
            </a:pPr>
            <a:r>
              <a:rPr lang="en-US" sz="7200" b="1" dirty="0">
                <a:solidFill>
                  <a:srgbClr val="E0651F"/>
                </a:solidFill>
              </a:rPr>
              <a:t>Croup in Children</a:t>
            </a:r>
            <a:endParaRPr lang="en-US" sz="7200" dirty="0"/>
          </a:p>
        </p:txBody>
      </p:sp>
      <p:sp>
        <p:nvSpPr>
          <p:cNvPr id="11" name="SK-1-text-10"/>
          <p:cNvSpPr/>
          <p:nvPr/>
        </p:nvSpPr>
        <p:spPr>
          <a:xfrm>
            <a:off x="762000" y="3802261"/>
            <a:ext cx="1143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212121"/>
                </a:solidFill>
              </a:rPr>
              <a:t>Clinical Teaching for GPs &amp; Trainees</a:t>
            </a:r>
            <a:endParaRPr lang="en-US" sz="2400" dirty="0"/>
          </a:p>
        </p:txBody>
      </p:sp>
      <p:sp>
        <p:nvSpPr>
          <p:cNvPr id="12" name="SK-1-text-11"/>
          <p:cNvSpPr/>
          <p:nvPr/>
        </p:nvSpPr>
        <p:spPr>
          <a:xfrm>
            <a:off x="571500" y="4545211"/>
            <a:ext cx="6781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455A64"/>
                </a:solidFill>
              </a:rPr>
              <a:t>Management Update:</a:t>
            </a:r>
            <a:r>
              <a:rPr lang="en-US" sz="1800" dirty="0">
                <a:solidFill>
                  <a:srgbClr val="455A64"/>
                </a:solidFill>
              </a:rPr>
              <a:t> Dexamethasone 0.15 mg/kg single oral dose for </a:t>
            </a:r>
            <a:r>
              <a:rPr lang="en-US" sz="1800" b="1" dirty="0">
                <a:solidFill>
                  <a:srgbClr val="455A64"/>
                </a:solidFill>
              </a:rPr>
              <a:t>ALL</a:t>
            </a:r>
            <a:r>
              <a:rPr lang="en-US" sz="1800" dirty="0">
                <a:solidFill>
                  <a:srgbClr val="455A64"/>
                </a:solidFill>
              </a:rPr>
              <a:t> severities</a:t>
            </a:r>
            <a:endParaRPr lang="en-US" sz="1800" dirty="0"/>
          </a:p>
        </p:txBody>
      </p:sp>
      <p:sp>
        <p:nvSpPr>
          <p:cNvPr id="13" name="SK-1-text-12"/>
          <p:cNvSpPr/>
          <p:nvPr/>
        </p:nvSpPr>
        <p:spPr>
          <a:xfrm>
            <a:off x="571500" y="5305425"/>
            <a:ext cx="4406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www.bradfordvts.co.uk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2746772" y="5305425"/>
            <a:ext cx="2914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|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3080593" y="5305425"/>
            <a:ext cx="41319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Created July 2026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4824561" y="5305425"/>
            <a:ext cx="2914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|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5158383" y="5305425"/>
            <a:ext cx="56407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Updated to current NICE CKS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762000" y="5934075"/>
            <a:ext cx="7353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455A64"/>
                </a:solidFill>
              </a:rPr>
              <a:t>Disclaimer:</a:t>
            </a:r>
            <a:r>
              <a:rPr lang="en-US" sz="1050" i="1" dirty="0">
                <a:solidFill>
                  <a:srgbClr val="455A64"/>
                </a:solidFill>
              </a:rPr>
              <a:t> This document is for educational purposes only. Always double check clinical advice and drug doses with the latest NICE CKS and BNF guidance.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81000"/>
            <a:ext cx="12192000" cy="12192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90700"/>
            <a:ext cx="5600700" cy="36004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957388"/>
            <a:ext cx="261937" cy="20955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17119"/>
            <a:ext cx="5372100" cy="9239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550" y="3712369"/>
            <a:ext cx="2533650" cy="21907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3712369"/>
            <a:ext cx="2533650" cy="2190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543550"/>
            <a:ext cx="5600700" cy="10287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790700"/>
            <a:ext cx="5600700" cy="231457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957388"/>
            <a:ext cx="261937" cy="20955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4257675"/>
            <a:ext cx="5600700" cy="231457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4424363"/>
            <a:ext cx="261937" cy="209550"/>
          </a:xfrm>
          <a:prstGeom prst="rect">
            <a:avLst/>
          </a:prstGeom>
        </p:spPr>
      </p:pic>
      <p:sp>
        <p:nvSpPr>
          <p:cNvPr id="16" name="SK-10-text-15"/>
          <p:cNvSpPr/>
          <p:nvPr/>
        </p:nvSpPr>
        <p:spPr>
          <a:xfrm>
            <a:off x="381000" y="0"/>
            <a:ext cx="11506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17" name="SK-10-text-16"/>
          <p:cNvSpPr/>
          <p:nvPr/>
        </p:nvSpPr>
        <p:spPr>
          <a:xfrm>
            <a:off x="381000" y="666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0033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ACE Service Referral</a:t>
            </a:r>
            <a:endParaRPr lang="en-US" sz="3000" dirty="0"/>
          </a:p>
        </p:txBody>
      </p:sp>
      <p:sp>
        <p:nvSpPr>
          <p:cNvPr id="18" name="SK-10-text-17"/>
          <p:cNvSpPr/>
          <p:nvPr/>
        </p:nvSpPr>
        <p:spPr>
          <a:xfrm>
            <a:off x="381000" y="1162050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Ambulatory Care Experience for Mild-to-Moderate Croup (Aged 1-6 Years)</a:t>
            </a:r>
            <a:endParaRPr lang="en-US" sz="1800" dirty="0"/>
          </a:p>
        </p:txBody>
      </p:sp>
      <p:sp>
        <p:nvSpPr>
          <p:cNvPr id="19" name="SK-10-text-18"/>
          <p:cNvSpPr/>
          <p:nvPr/>
        </p:nvSpPr>
        <p:spPr>
          <a:xfrm>
            <a:off x="852488" y="1905000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3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Parameters</a:t>
            </a:r>
            <a:endParaRPr lang="en-US" sz="1650" dirty="0"/>
          </a:p>
        </p:txBody>
      </p:sp>
      <p:sp>
        <p:nvSpPr>
          <p:cNvPr id="20" name="SK-10-text-19"/>
          <p:cNvSpPr/>
          <p:nvPr/>
        </p:nvSpPr>
        <p:spPr>
          <a:xfrm>
            <a:off x="723900" y="2333625"/>
            <a:ext cx="571256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O2 Saturations: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≥95% in air</a:t>
            </a:r>
            <a:endParaRPr lang="en-US" sz="1350" dirty="0"/>
          </a:p>
        </p:txBody>
      </p:sp>
      <p:sp>
        <p:nvSpPr>
          <p:cNvPr id="21" name="SK-10-text-20"/>
          <p:cNvSpPr/>
          <p:nvPr/>
        </p:nvSpPr>
        <p:spPr>
          <a:xfrm>
            <a:off x="723900" y="2649736"/>
            <a:ext cx="1063719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Clinical: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drooling, no resting stridor, no grunting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723900" y="2965847"/>
            <a:ext cx="886433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 of Breathing: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Able to complete sentences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723900" y="3281958"/>
            <a:ext cx="984925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Neurological: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consciousness, good air entry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590550" y="3712369"/>
            <a:ext cx="263652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3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Heart Rate (bpm)</a:t>
            </a:r>
            <a:endParaRPr lang="en-US" sz="1050" dirty="0"/>
          </a:p>
        </p:txBody>
      </p:sp>
      <p:sp>
        <p:nvSpPr>
          <p:cNvPr id="25" name="SK-10-text-24"/>
          <p:cNvSpPr/>
          <p:nvPr/>
        </p:nvSpPr>
        <p:spPr>
          <a:xfrm>
            <a:off x="590550" y="4007644"/>
            <a:ext cx="3863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12-24m: 100 – 150</a:t>
            </a:r>
            <a:endParaRPr lang="en-US" sz="1050" dirty="0"/>
          </a:p>
        </p:txBody>
      </p:sp>
      <p:sp>
        <p:nvSpPr>
          <p:cNvPr id="26" name="SK-10-text-25"/>
          <p:cNvSpPr/>
          <p:nvPr/>
        </p:nvSpPr>
        <p:spPr>
          <a:xfrm>
            <a:off x="590550" y="4245769"/>
            <a:ext cx="3063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2-6y: 95 – 140</a:t>
            </a:r>
            <a:endParaRPr lang="en-US" sz="1050" dirty="0"/>
          </a:p>
        </p:txBody>
      </p:sp>
      <p:sp>
        <p:nvSpPr>
          <p:cNvPr id="27" name="SK-10-text-26"/>
          <p:cNvSpPr/>
          <p:nvPr/>
        </p:nvSpPr>
        <p:spPr>
          <a:xfrm>
            <a:off x="3238500" y="3712369"/>
            <a:ext cx="260985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33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 Rate (bpm)</a:t>
            </a:r>
            <a:endParaRPr lang="en-US" sz="1050" dirty="0"/>
          </a:p>
        </p:txBody>
      </p:sp>
      <p:sp>
        <p:nvSpPr>
          <p:cNvPr id="28" name="SK-10-text-27"/>
          <p:cNvSpPr/>
          <p:nvPr/>
        </p:nvSpPr>
        <p:spPr>
          <a:xfrm>
            <a:off x="3238500" y="4007644"/>
            <a:ext cx="3329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12-24m: 25 – 35</a:t>
            </a:r>
            <a:endParaRPr lang="en-US" sz="1050" dirty="0"/>
          </a:p>
        </p:txBody>
      </p:sp>
      <p:sp>
        <p:nvSpPr>
          <p:cNvPr id="29" name="SK-10-text-28"/>
          <p:cNvSpPr/>
          <p:nvPr/>
        </p:nvSpPr>
        <p:spPr>
          <a:xfrm>
            <a:off x="3238500" y="4245769"/>
            <a:ext cx="2796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2-6y: 25 – 30</a:t>
            </a:r>
            <a:endParaRPr lang="en-US" sz="1050" dirty="0"/>
          </a:p>
        </p:txBody>
      </p:sp>
      <p:sp>
        <p:nvSpPr>
          <p:cNvPr id="30" name="SK-10-text-29"/>
          <p:cNvSpPr/>
          <p:nvPr/>
        </p:nvSpPr>
        <p:spPr>
          <a:xfrm>
            <a:off x="1876425" y="5667375"/>
            <a:ext cx="26098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Contact (Professional Line)</a:t>
            </a:r>
            <a:endParaRPr lang="en-US" sz="1200" dirty="0"/>
          </a:p>
        </p:txBody>
      </p:sp>
      <p:sp>
        <p:nvSpPr>
          <p:cNvPr id="31" name="SK-10-text-30"/>
          <p:cNvSpPr/>
          <p:nvPr/>
        </p:nvSpPr>
        <p:spPr>
          <a:xfrm>
            <a:off x="438150" y="5886450"/>
            <a:ext cx="5486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01274 27 3354</a:t>
            </a:r>
            <a:endParaRPr lang="en-US" sz="1800" dirty="0"/>
          </a:p>
        </p:txBody>
      </p:sp>
      <p:sp>
        <p:nvSpPr>
          <p:cNvPr id="32" name="SK-10-text-31"/>
          <p:cNvSpPr/>
          <p:nvPr/>
        </p:nvSpPr>
        <p:spPr>
          <a:xfrm>
            <a:off x="1676400" y="6267450"/>
            <a:ext cx="3009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 within 2h | Home visit | Parental education</a:t>
            </a:r>
            <a:endParaRPr lang="en-US" sz="975" dirty="0"/>
          </a:p>
        </p:txBody>
      </p:sp>
      <p:sp>
        <p:nvSpPr>
          <p:cNvPr id="33" name="SK-10-text-32"/>
          <p:cNvSpPr/>
          <p:nvPr/>
        </p:nvSpPr>
        <p:spPr>
          <a:xfrm>
            <a:off x="6681788" y="1905000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33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Management Tasks</a:t>
            </a:r>
            <a:endParaRPr lang="en-US" sz="1650" dirty="0"/>
          </a:p>
        </p:txBody>
      </p:sp>
      <p:sp>
        <p:nvSpPr>
          <p:cNvPr id="34" name="SK-10-text-33"/>
          <p:cNvSpPr/>
          <p:nvPr/>
        </p:nvSpPr>
        <p:spPr>
          <a:xfrm>
            <a:off x="6553200" y="2333625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Prescribe </a:t>
            </a: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Dexamethasone 0.15 mg/kg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(single dose)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6553200" y="2649736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</a:t>
            </a: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Westley Croup Score</a:t>
            </a: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on referral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6553200" y="2965847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ACE information leaflet to parents</a:t>
            </a:r>
            <a:endParaRPr lang="en-US" sz="1350" dirty="0"/>
          </a:p>
        </p:txBody>
      </p:sp>
      <p:sp>
        <p:nvSpPr>
          <p:cNvPr id="37" name="SK-10-text-36"/>
          <p:cNvSpPr/>
          <p:nvPr/>
        </p:nvSpPr>
        <p:spPr>
          <a:xfrm>
            <a:off x="6553200" y="3281958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Obtain verbal consent for data sharing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6553200" y="3598069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robust safety-netting advice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6681788" y="4371975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C262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ACE Exclusions</a:t>
            </a:r>
            <a:endParaRPr lang="en-US" sz="1650" dirty="0"/>
          </a:p>
        </p:txBody>
      </p:sp>
      <p:sp>
        <p:nvSpPr>
          <p:cNvPr id="40" name="SK-10-text-39"/>
          <p:cNvSpPr/>
          <p:nvPr/>
        </p:nvSpPr>
        <p:spPr>
          <a:xfrm>
            <a:off x="6553200" y="4800600"/>
            <a:ext cx="52292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&lt;1 year or &gt;6 years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6553200" y="5116711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Upper airway abnormality or inhaled foreign body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6553200" y="5432822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PMHx: Severe/rapid croup, Brittle asthma, Anaphylaxis</a:t>
            </a:r>
            <a:endParaRPr lang="en-US" sz="1350" dirty="0"/>
          </a:p>
        </p:txBody>
      </p:sp>
      <p:sp>
        <p:nvSpPr>
          <p:cNvPr id="43" name="SK-10-text-42"/>
          <p:cNvSpPr/>
          <p:nvPr/>
        </p:nvSpPr>
        <p:spPr>
          <a:xfrm>
            <a:off x="6553200" y="5748933"/>
            <a:ext cx="5638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Previous PICU admission for respiratory illness</a:t>
            </a:r>
            <a:endParaRPr lang="en-US" sz="1350" dirty="0"/>
          </a:p>
        </p:txBody>
      </p:sp>
      <p:sp>
        <p:nvSpPr>
          <p:cNvPr id="44" name="SK-10-text-43"/>
          <p:cNvSpPr/>
          <p:nvPr/>
        </p:nvSpPr>
        <p:spPr>
          <a:xfrm>
            <a:off x="7953375" y="6543675"/>
            <a:ext cx="42386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July 2026 | NICE CKS Croup Guidelines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476375"/>
            <a:ext cx="2857500" cy="40957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8500" y="1476375"/>
            <a:ext cx="8572500" cy="40957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885950"/>
            <a:ext cx="2857500" cy="697111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011561"/>
            <a:ext cx="190500" cy="17145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1885950"/>
            <a:ext cx="8572500" cy="697111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583061"/>
            <a:ext cx="2857500" cy="69711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2708672"/>
            <a:ext cx="190500" cy="17145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2583061"/>
            <a:ext cx="8572500" cy="69711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280172"/>
            <a:ext cx="2857500" cy="697111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405783"/>
            <a:ext cx="190500" cy="17145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8500" y="3280172"/>
            <a:ext cx="8572500" cy="697111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77283"/>
            <a:ext cx="2857500" cy="697111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102894"/>
            <a:ext cx="190500" cy="17145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8500" y="3977283"/>
            <a:ext cx="8572500" cy="697111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674394"/>
            <a:ext cx="2857500" cy="697706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4800005"/>
            <a:ext cx="190500" cy="17145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38500" y="4674394"/>
            <a:ext cx="8572500" cy="697706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467350"/>
            <a:ext cx="11430000" cy="89535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815905"/>
            <a:ext cx="330994" cy="264765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25" name="SK-11-text-24"/>
          <p:cNvSpPr/>
          <p:nvPr/>
        </p:nvSpPr>
        <p:spPr>
          <a:xfrm>
            <a:off x="228600" y="0"/>
            <a:ext cx="1182052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381000" y="581025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Differential Diagnosis of Stridor</a:t>
            </a:r>
            <a:endParaRPr lang="en-US" sz="3000" dirty="0"/>
          </a:p>
        </p:txBody>
      </p:sp>
      <p:sp>
        <p:nvSpPr>
          <p:cNvPr id="27" name="SK-11-text-26"/>
          <p:cNvSpPr/>
          <p:nvPr/>
        </p:nvSpPr>
        <p:spPr>
          <a:xfrm>
            <a:off x="381000" y="1076325"/>
            <a:ext cx="1181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Distinguishing Croup from Life-Threatening Airway Conditions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495300" y="1476375"/>
            <a:ext cx="271462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3352800" y="1476375"/>
            <a:ext cx="842962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Distinguishing Clinical Features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762000" y="1885950"/>
            <a:ext cx="2628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Croup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3352800" y="1885950"/>
            <a:ext cx="8343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Viral prodrome (coryza), characteristic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barking cough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inspiratory stridor, low-grade fever. Child usually looks relatively well between coughing fits.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762000" y="2583061"/>
            <a:ext cx="2628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Epiglottitis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3352800" y="2583061"/>
            <a:ext cx="8343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onset,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fever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toxic appearance,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drooling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muffled voice, and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'tripod' positioning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Notably, there is  barking cough.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762000" y="3280172"/>
            <a:ext cx="3785616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Bacterial Tracheitis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3352800" y="3280172"/>
            <a:ext cx="8343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Presents similarly to severe croup but the child is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toxic-looking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with a high fever. Crucially, symptoms show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poor response to dexamethasone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762000" y="3977283"/>
            <a:ext cx="3785616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Inhaled Foreign Body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3352800" y="3977283"/>
            <a:ext cx="8343900" cy="6971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onset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stridor or respiratory distress without preceding coryza. May have unilateral reduced air entry or a history of playing with small objects.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762000" y="4674394"/>
            <a:ext cx="4353458" cy="6977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Abscesses / Anaphylaxis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3352800" y="4674394"/>
            <a:ext cx="8343900" cy="6977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Abscess: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drooling, stiff neck, dysphagia (Retropharyngeal) or 'hot potato' voice (Peritonsillar). </a:t>
            </a: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Anaphylaxis:</a:t>
            </a: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Urticaria, angioedema, known allergen.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1054894" y="5543550"/>
            <a:ext cx="1065133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EMERGENCY: SUSPECTED EPIGLOTTITIS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1054894" y="5800725"/>
            <a:ext cx="10565606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Call 999 immediately. DO NOT examine the throat or upset the child, as this may precipitate total airway obstruction. Rare since Hib vaccination.</a:t>
            </a:r>
            <a:endParaRPr lang="en-US" sz="1275" dirty="0"/>
          </a:p>
        </p:txBody>
      </p:sp>
      <p:sp>
        <p:nvSpPr>
          <p:cNvPr id="42" name="SK-11-text-41"/>
          <p:cNvSpPr/>
          <p:nvPr/>
        </p:nvSpPr>
        <p:spPr>
          <a:xfrm>
            <a:off x="381000" y="6581775"/>
            <a:ext cx="6743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 | Updated to NICE CKS</a:t>
            </a:r>
            <a:endParaRPr lang="en-US" sz="1050" dirty="0"/>
          </a:p>
        </p:txBody>
      </p:sp>
      <p:sp>
        <p:nvSpPr>
          <p:cNvPr id="43" name="SK-11-text-42"/>
          <p:cNvSpPr/>
          <p:nvPr/>
        </p:nvSpPr>
        <p:spPr>
          <a:xfrm>
            <a:off x="10334625" y="6581775"/>
            <a:ext cx="1857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762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76250"/>
            <a:ext cx="12192000" cy="140017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28825"/>
            <a:ext cx="3682901" cy="2033588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216051"/>
            <a:ext cx="285750" cy="2286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614738"/>
            <a:ext cx="3378101" cy="32385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401" y="2028825"/>
            <a:ext cx="3683050" cy="2033588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6801" y="2216051"/>
            <a:ext cx="285750" cy="2286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6801" y="3614738"/>
            <a:ext cx="3378250" cy="3238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7950" y="2028825"/>
            <a:ext cx="3682901" cy="2033588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0350" y="2216051"/>
            <a:ext cx="285750" cy="2286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0350" y="3614738"/>
            <a:ext cx="3378101" cy="3238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214813"/>
            <a:ext cx="3682901" cy="2033588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400" y="4402038"/>
            <a:ext cx="285750" cy="2286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" y="5800725"/>
            <a:ext cx="3378101" cy="32385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54401" y="4214813"/>
            <a:ext cx="3683050" cy="2033588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06801" y="4402038"/>
            <a:ext cx="285750" cy="2286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06801" y="5800725"/>
            <a:ext cx="3378250" cy="32385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27950" y="4214813"/>
            <a:ext cx="3682901" cy="203358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80350" y="4402038"/>
            <a:ext cx="285750" cy="2286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80350" y="5800725"/>
            <a:ext cx="3378101" cy="32385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5" name="SK-12-text-24"/>
          <p:cNvSpPr/>
          <p:nvPr/>
        </p:nvSpPr>
        <p:spPr>
          <a:xfrm>
            <a:off x="381000" y="0"/>
            <a:ext cx="11525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3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26" name="SK-12-text-25"/>
          <p:cNvSpPr/>
          <p:nvPr/>
        </p:nvSpPr>
        <p:spPr>
          <a:xfrm>
            <a:off x="381000" y="762000"/>
            <a:ext cx="116395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E0651F"/>
                </a:solidFill>
              </a:rPr>
              <a:t>Emergency Red Flags</a:t>
            </a:r>
            <a:endParaRPr lang="en-US" sz="3300" dirty="0"/>
          </a:p>
        </p:txBody>
      </p:sp>
      <p:sp>
        <p:nvSpPr>
          <p:cNvPr id="27" name="SK-12-text-26"/>
          <p:cNvSpPr/>
          <p:nvPr/>
        </p:nvSpPr>
        <p:spPr>
          <a:xfrm>
            <a:off x="381000" y="1438275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424242"/>
                </a:solidFill>
              </a:rPr>
              <a:t>Critical warning signs requiring immediate action &amp; 999 referral</a:t>
            </a:r>
            <a:endParaRPr lang="en-US" sz="1800" dirty="0"/>
          </a:p>
        </p:txBody>
      </p:sp>
      <p:sp>
        <p:nvSpPr>
          <p:cNvPr id="28" name="SK-12-text-27"/>
          <p:cNvSpPr/>
          <p:nvPr/>
        </p:nvSpPr>
        <p:spPr>
          <a:xfrm>
            <a:off x="933450" y="2166938"/>
            <a:ext cx="31222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Epiglottitis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533400" y="2590800"/>
            <a:ext cx="64960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Drooling + Tripod position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533400" y="2914650"/>
            <a:ext cx="4667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High fever + Toxic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533400" y="3257550"/>
            <a:ext cx="44062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u="sng" dirty="0">
                <a:solidFill>
                  <a:srgbClr val="D32F2F"/>
                </a:solidFill>
              </a:rPr>
              <a:t>DO NOT EXAMINE THROAT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495300" y="3614738"/>
            <a:ext cx="3263801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999 EMERGENCY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4806851" y="2166938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Bacterial Tracheitis</a:t>
            </a:r>
            <a:endParaRPr lang="en-US" sz="1650" dirty="0"/>
          </a:p>
        </p:txBody>
      </p:sp>
      <p:sp>
        <p:nvSpPr>
          <p:cNvPr id="34" name="SK-12-text-33"/>
          <p:cNvSpPr/>
          <p:nvPr/>
        </p:nvSpPr>
        <p:spPr>
          <a:xfrm>
            <a:off x="4406801" y="2590800"/>
            <a:ext cx="5810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Looks like severe croup</a:t>
            </a:r>
            <a:endParaRPr lang="en-US" sz="1500" dirty="0"/>
          </a:p>
        </p:txBody>
      </p:sp>
      <p:sp>
        <p:nvSpPr>
          <p:cNvPr id="35" name="SK-12-text-34"/>
          <p:cNvSpPr/>
          <p:nvPr/>
        </p:nvSpPr>
        <p:spPr>
          <a:xfrm>
            <a:off x="4406801" y="2914650"/>
            <a:ext cx="60388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High fever + Toxic child</a:t>
            </a:r>
            <a:endParaRPr lang="en-US" sz="1500" dirty="0"/>
          </a:p>
        </p:txBody>
      </p:sp>
      <p:sp>
        <p:nvSpPr>
          <p:cNvPr id="36" name="SK-12-text-35"/>
          <p:cNvSpPr/>
          <p:nvPr/>
        </p:nvSpPr>
        <p:spPr>
          <a:xfrm>
            <a:off x="4406801" y="3238500"/>
            <a:ext cx="6172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</a:t>
            </a:r>
            <a:r>
              <a:rPr lang="en-US" sz="1500" b="1" dirty="0">
                <a:solidFill>
                  <a:srgbClr val="D32F2F"/>
                </a:solidFill>
              </a:rPr>
              <a:t>Poor response</a:t>
            </a:r>
            <a:r>
              <a:rPr lang="en-US" sz="1500" dirty="0">
                <a:solidFill>
                  <a:srgbClr val="212121"/>
                </a:solidFill>
              </a:rPr>
              <a:t> to steroids</a:t>
            </a:r>
            <a:endParaRPr lang="en-US" sz="1500" dirty="0"/>
          </a:p>
        </p:txBody>
      </p:sp>
      <p:sp>
        <p:nvSpPr>
          <p:cNvPr id="37" name="SK-12-text-36"/>
          <p:cNvSpPr/>
          <p:nvPr/>
        </p:nvSpPr>
        <p:spPr>
          <a:xfrm>
            <a:off x="4368701" y="3614738"/>
            <a:ext cx="326395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999 EMERGENCY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8680400" y="2166938"/>
            <a:ext cx="35116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Inhaled Foreign Body</a:t>
            </a:r>
            <a:endParaRPr lang="en-US" sz="1650" dirty="0"/>
          </a:p>
        </p:txBody>
      </p:sp>
      <p:sp>
        <p:nvSpPr>
          <p:cNvPr id="39" name="SK-12-text-38"/>
          <p:cNvSpPr/>
          <p:nvPr/>
        </p:nvSpPr>
        <p:spPr>
          <a:xfrm>
            <a:off x="8280350" y="2590800"/>
            <a:ext cx="39116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</a:t>
            </a:r>
            <a:r>
              <a:rPr lang="en-US" sz="1500" b="1" dirty="0">
                <a:solidFill>
                  <a:srgbClr val="D32F2F"/>
                </a:solidFill>
              </a:rPr>
              <a:t>Sudden onset</a:t>
            </a:r>
            <a:r>
              <a:rPr lang="en-US" sz="1500" dirty="0">
                <a:solidFill>
                  <a:srgbClr val="212121"/>
                </a:solidFill>
              </a:rPr>
              <a:t> stridor</a:t>
            </a:r>
            <a:endParaRPr lang="en-US" sz="1500" dirty="0"/>
          </a:p>
        </p:txBody>
      </p:sp>
      <p:sp>
        <p:nvSpPr>
          <p:cNvPr id="40" name="SK-12-text-39"/>
          <p:cNvSpPr/>
          <p:nvPr/>
        </p:nvSpPr>
        <p:spPr>
          <a:xfrm>
            <a:off x="8280350" y="2914650"/>
            <a:ext cx="39116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No preceding viral coryza</a:t>
            </a:r>
            <a:endParaRPr lang="en-US" sz="1500" dirty="0"/>
          </a:p>
        </p:txBody>
      </p:sp>
      <p:sp>
        <p:nvSpPr>
          <p:cNvPr id="41" name="SK-12-text-40"/>
          <p:cNvSpPr/>
          <p:nvPr/>
        </p:nvSpPr>
        <p:spPr>
          <a:xfrm>
            <a:off x="8280350" y="3238500"/>
            <a:ext cx="39116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History of playing with small objects</a:t>
            </a:r>
            <a:endParaRPr lang="en-US" sz="1500" dirty="0"/>
          </a:p>
        </p:txBody>
      </p:sp>
      <p:sp>
        <p:nvSpPr>
          <p:cNvPr id="42" name="SK-12-text-41"/>
          <p:cNvSpPr/>
          <p:nvPr/>
        </p:nvSpPr>
        <p:spPr>
          <a:xfrm>
            <a:off x="8242250" y="3614738"/>
            <a:ext cx="3263801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URGENT REFERRAL / CXR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933450" y="4352925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Respiratory Failure</a:t>
            </a:r>
            <a:endParaRPr lang="en-US" sz="1650" dirty="0"/>
          </a:p>
        </p:txBody>
      </p:sp>
      <p:sp>
        <p:nvSpPr>
          <p:cNvPr id="44" name="SK-12-text-43"/>
          <p:cNvSpPr/>
          <p:nvPr/>
        </p:nvSpPr>
        <p:spPr>
          <a:xfrm>
            <a:off x="533400" y="4776788"/>
            <a:ext cx="6400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</a:t>
            </a:r>
            <a:r>
              <a:rPr lang="en-US" sz="1500" b="1" dirty="0">
                <a:solidFill>
                  <a:srgbClr val="D32F2F"/>
                </a:solidFill>
              </a:rPr>
              <a:t>O2 Sats &lt;92%</a:t>
            </a:r>
            <a:r>
              <a:rPr lang="en-US" sz="1500" dirty="0">
                <a:solidFill>
                  <a:srgbClr val="212121"/>
                </a:solidFill>
              </a:rPr>
              <a:t> or cyanosis</a:t>
            </a:r>
            <a:endParaRPr lang="en-US" sz="1500" dirty="0"/>
          </a:p>
        </p:txBody>
      </p:sp>
      <p:sp>
        <p:nvSpPr>
          <p:cNvPr id="45" name="SK-12-text-44"/>
          <p:cNvSpPr/>
          <p:nvPr/>
        </p:nvSpPr>
        <p:spPr>
          <a:xfrm>
            <a:off x="533400" y="5100638"/>
            <a:ext cx="85534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Exhaustion or altered consciousness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533400" y="5424488"/>
            <a:ext cx="71818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Silent chest / Silent stridor</a:t>
            </a:r>
            <a:endParaRPr lang="en-US" sz="1500" dirty="0"/>
          </a:p>
        </p:txBody>
      </p:sp>
      <p:sp>
        <p:nvSpPr>
          <p:cNvPr id="47" name="SK-12-text-46"/>
          <p:cNvSpPr/>
          <p:nvPr/>
        </p:nvSpPr>
        <p:spPr>
          <a:xfrm>
            <a:off x="495300" y="5800725"/>
            <a:ext cx="3263801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999 + NEB ADRENALINE</a:t>
            </a:r>
            <a:endParaRPr lang="en-US" sz="1200" dirty="0"/>
          </a:p>
        </p:txBody>
      </p:sp>
      <p:sp>
        <p:nvSpPr>
          <p:cNvPr id="48" name="SK-12-text-47"/>
          <p:cNvSpPr/>
          <p:nvPr/>
        </p:nvSpPr>
        <p:spPr>
          <a:xfrm>
            <a:off x="4806851" y="435292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High Risk Infancy</a:t>
            </a:r>
            <a:endParaRPr lang="en-US" sz="1650" dirty="0"/>
          </a:p>
        </p:txBody>
      </p:sp>
      <p:sp>
        <p:nvSpPr>
          <p:cNvPr id="49" name="SK-12-text-48"/>
          <p:cNvSpPr/>
          <p:nvPr/>
        </p:nvSpPr>
        <p:spPr>
          <a:xfrm>
            <a:off x="4406801" y="4776788"/>
            <a:ext cx="609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</a:t>
            </a:r>
            <a:r>
              <a:rPr lang="en-US" sz="1500" b="1" dirty="0">
                <a:solidFill>
                  <a:srgbClr val="D32F2F"/>
                </a:solidFill>
              </a:rPr>
              <a:t>Age &lt;1 year</a:t>
            </a:r>
            <a:r>
              <a:rPr lang="en-US" sz="1500" dirty="0">
                <a:solidFill>
                  <a:srgbClr val="212121"/>
                </a:solidFill>
              </a:rPr>
              <a:t> with stridor</a:t>
            </a:r>
            <a:endParaRPr lang="en-US" sz="1500" dirty="0"/>
          </a:p>
        </p:txBody>
      </p:sp>
      <p:sp>
        <p:nvSpPr>
          <p:cNvPr id="50" name="SK-12-text-49"/>
          <p:cNvSpPr/>
          <p:nvPr/>
        </p:nvSpPr>
        <p:spPr>
          <a:xfrm>
            <a:off x="4406801" y="5100638"/>
            <a:ext cx="69532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Rapidly progressive symptoms</a:t>
            </a:r>
            <a:endParaRPr lang="en-US" sz="1500" dirty="0"/>
          </a:p>
        </p:txBody>
      </p:sp>
      <p:sp>
        <p:nvSpPr>
          <p:cNvPr id="51" name="SK-12-text-50"/>
          <p:cNvSpPr/>
          <p:nvPr/>
        </p:nvSpPr>
        <p:spPr>
          <a:xfrm>
            <a:off x="4406801" y="5424488"/>
            <a:ext cx="60388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Known airway abnormality</a:t>
            </a:r>
            <a:endParaRPr lang="en-US" sz="1500" dirty="0"/>
          </a:p>
        </p:txBody>
      </p:sp>
      <p:sp>
        <p:nvSpPr>
          <p:cNvPr id="52" name="SK-12-text-51"/>
          <p:cNvSpPr/>
          <p:nvPr/>
        </p:nvSpPr>
        <p:spPr>
          <a:xfrm>
            <a:off x="4368701" y="5800725"/>
            <a:ext cx="326395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HOSPITAL ADMISSION</a:t>
            </a:r>
            <a:endParaRPr lang="en-US" sz="1200" dirty="0"/>
          </a:p>
        </p:txBody>
      </p:sp>
      <p:sp>
        <p:nvSpPr>
          <p:cNvPr id="53" name="SK-12-text-52"/>
          <p:cNvSpPr/>
          <p:nvPr/>
        </p:nvSpPr>
        <p:spPr>
          <a:xfrm>
            <a:off x="8680400" y="4352925"/>
            <a:ext cx="35116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Recurrent Croup</a:t>
            </a:r>
            <a:endParaRPr lang="en-US" sz="1650" dirty="0"/>
          </a:p>
        </p:txBody>
      </p:sp>
      <p:sp>
        <p:nvSpPr>
          <p:cNvPr id="54" name="SK-12-text-53"/>
          <p:cNvSpPr/>
          <p:nvPr/>
        </p:nvSpPr>
        <p:spPr>
          <a:xfrm>
            <a:off x="8280350" y="4776788"/>
            <a:ext cx="39116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</a:t>
            </a:r>
            <a:r>
              <a:rPr lang="en-US" sz="1500" b="1" dirty="0">
                <a:solidFill>
                  <a:srgbClr val="D32F2F"/>
                </a:solidFill>
              </a:rPr>
              <a:t>≥2 episodes</a:t>
            </a:r>
            <a:r>
              <a:rPr lang="en-US" sz="1500" dirty="0">
                <a:solidFill>
                  <a:srgbClr val="212121"/>
                </a:solidFill>
              </a:rPr>
              <a:t> of croup</a:t>
            </a:r>
            <a:endParaRPr lang="en-US" sz="1500" dirty="0"/>
          </a:p>
        </p:txBody>
      </p:sp>
      <p:sp>
        <p:nvSpPr>
          <p:cNvPr id="55" name="SK-12-text-54"/>
          <p:cNvSpPr/>
          <p:nvPr/>
        </p:nvSpPr>
        <p:spPr>
          <a:xfrm>
            <a:off x="8280350" y="5100638"/>
            <a:ext cx="337810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212121"/>
                </a:solidFill>
              </a:rPr>
              <a:t>• Investigate for underlying structural abnormality</a:t>
            </a:r>
            <a:endParaRPr lang="en-US" sz="1500" dirty="0"/>
          </a:p>
        </p:txBody>
      </p:sp>
      <p:sp>
        <p:nvSpPr>
          <p:cNvPr id="56" name="SK-12-text-55"/>
          <p:cNvSpPr/>
          <p:nvPr/>
        </p:nvSpPr>
        <p:spPr>
          <a:xfrm>
            <a:off x="8242250" y="5800725"/>
            <a:ext cx="3263801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PAEDIATRIC REVIEW</a:t>
            </a:r>
            <a:endParaRPr lang="en-US" sz="1200" dirty="0"/>
          </a:p>
        </p:txBody>
      </p:sp>
      <p:sp>
        <p:nvSpPr>
          <p:cNvPr id="57" name="SK-12-text-56"/>
          <p:cNvSpPr/>
          <p:nvPr/>
        </p:nvSpPr>
        <p:spPr>
          <a:xfrm>
            <a:off x="381000" y="6567488"/>
            <a:ext cx="70637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www.bradfordvts.co.uk | Updated July 2026</a:t>
            </a:r>
            <a:endParaRPr lang="en-US" sz="1050" dirty="0"/>
          </a:p>
        </p:txBody>
      </p:sp>
      <p:sp>
        <p:nvSpPr>
          <p:cNvPr id="58" name="SK-12-text-57"/>
          <p:cNvSpPr/>
          <p:nvPr/>
        </p:nvSpPr>
        <p:spPr>
          <a:xfrm>
            <a:off x="9088189" y="6567488"/>
            <a:ext cx="310381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Dexamethasone 0.15 mg/kg for ALL severities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78117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4762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76250"/>
            <a:ext cx="12192000" cy="130492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905000"/>
            <a:ext cx="5600700" cy="442912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76450"/>
            <a:ext cx="381000" cy="3048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905000"/>
            <a:ext cx="5600700" cy="44291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2076450"/>
            <a:ext cx="381000" cy="3048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sp>
        <p:nvSpPr>
          <p:cNvPr id="12" name="SK-13-text-11"/>
          <p:cNvSpPr/>
          <p:nvPr/>
        </p:nvSpPr>
        <p:spPr>
          <a:xfrm>
            <a:off x="381000" y="0"/>
            <a:ext cx="11525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13" name="SK-13-text-12"/>
          <p:cNvSpPr/>
          <p:nvPr/>
        </p:nvSpPr>
        <p:spPr>
          <a:xfrm>
            <a:off x="381000" y="666750"/>
            <a:ext cx="118110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E0651F"/>
                </a:solidFill>
              </a:rPr>
              <a:t>Parent Education and Safety-netting</a:t>
            </a:r>
            <a:endParaRPr lang="en-US" sz="3300" dirty="0"/>
          </a:p>
        </p:txBody>
      </p:sp>
      <p:sp>
        <p:nvSpPr>
          <p:cNvPr id="14" name="SK-13-text-13"/>
          <p:cNvSpPr/>
          <p:nvPr/>
        </p:nvSpPr>
        <p:spPr>
          <a:xfrm>
            <a:off x="381000" y="1343025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666666"/>
                </a:solidFill>
              </a:rPr>
              <a:t>Home management strategies and emergency "Red Flag" guidance</a:t>
            </a:r>
            <a:endParaRPr lang="en-US" sz="1800" dirty="0"/>
          </a:p>
        </p:txBody>
      </p:sp>
      <p:sp>
        <p:nvSpPr>
          <p:cNvPr id="15" name="SK-13-text-14"/>
          <p:cNvSpPr/>
          <p:nvPr/>
        </p:nvSpPr>
        <p:spPr>
          <a:xfrm>
            <a:off x="1095375" y="2028825"/>
            <a:ext cx="90944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333333"/>
                </a:solidFill>
              </a:rPr>
              <a:t>Supporting the Child at Home</a:t>
            </a:r>
            <a:endParaRPr lang="en-US" sz="2100" dirty="0"/>
          </a:p>
        </p:txBody>
      </p:sp>
      <p:sp>
        <p:nvSpPr>
          <p:cNvPr id="16" name="SK-13-text-15"/>
          <p:cNvSpPr/>
          <p:nvPr/>
        </p:nvSpPr>
        <p:spPr>
          <a:xfrm>
            <a:off x="838200" y="25241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Reassure parents:</a:t>
            </a:r>
            <a:r>
              <a:rPr lang="en-US" sz="1500" dirty="0">
                <a:solidFill>
                  <a:srgbClr val="333333"/>
                </a:solidFill>
              </a:rPr>
              <a:t> Most croup is mild and self-limiting (usually resolves in 3-7 days).</a:t>
            </a:r>
            <a:endParaRPr lang="en-US" sz="1500" dirty="0"/>
          </a:p>
        </p:txBody>
      </p:sp>
      <p:sp>
        <p:nvSpPr>
          <p:cNvPr id="17" name="SK-13-text-16"/>
          <p:cNvSpPr/>
          <p:nvPr/>
        </p:nvSpPr>
        <p:spPr>
          <a:xfrm>
            <a:off x="838200" y="31337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Keep the child calm:</a:t>
            </a:r>
            <a:r>
              <a:rPr lang="en-US" sz="1500" dirty="0">
                <a:solidFill>
                  <a:srgbClr val="333333"/>
                </a:solidFill>
              </a:rPr>
              <a:t> Distress and crying significantly worsen airway narrowing and stridor.</a:t>
            </a:r>
            <a:endParaRPr lang="en-US" sz="1500" dirty="0"/>
          </a:p>
        </p:txBody>
      </p:sp>
      <p:sp>
        <p:nvSpPr>
          <p:cNvPr id="18" name="SK-13-text-17"/>
          <p:cNvSpPr/>
          <p:nvPr/>
        </p:nvSpPr>
        <p:spPr>
          <a:xfrm>
            <a:off x="838200" y="37433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Environment:</a:t>
            </a:r>
            <a:r>
              <a:rPr lang="en-US" sz="1500" dirty="0">
                <a:solidFill>
                  <a:srgbClr val="333333"/>
                </a:solidFill>
              </a:rPr>
              <a:t> Cool fresh air (garden/open window) may help settle mild symptoms.</a:t>
            </a:r>
            <a:endParaRPr lang="en-US" sz="1500" dirty="0"/>
          </a:p>
        </p:txBody>
      </p:sp>
      <p:sp>
        <p:nvSpPr>
          <p:cNvPr id="19" name="SK-13-text-18"/>
          <p:cNvSpPr/>
          <p:nvPr/>
        </p:nvSpPr>
        <p:spPr>
          <a:xfrm>
            <a:off x="838200" y="43529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Steam Inhalation:</a:t>
            </a:r>
            <a:r>
              <a:rPr lang="en-US" sz="1500" dirty="0">
                <a:solidFill>
                  <a:srgbClr val="333333"/>
                </a:solidFill>
              </a:rPr>
              <a:t> </a:t>
            </a:r>
            <a:r>
              <a:rPr lang="en-US" sz="1050" b="1" dirty="0">
                <a:solidFill>
                  <a:srgbClr val="FFFFFF"/>
                </a:solidFill>
              </a:rPr>
              <a:t>NOT RECOMMENDED</a:t>
            </a:r>
            <a:r>
              <a:rPr lang="en-US" sz="1500" dirty="0">
                <a:solidFill>
                  <a:srgbClr val="333333"/>
                </a:solidFill>
              </a:rPr>
              <a:t> No evidence of benefit; high risk of scalding.</a:t>
            </a:r>
            <a:endParaRPr lang="en-US" sz="1500" dirty="0"/>
          </a:p>
        </p:txBody>
      </p:sp>
      <p:sp>
        <p:nvSpPr>
          <p:cNvPr id="20" name="SK-13-text-19"/>
          <p:cNvSpPr/>
          <p:nvPr/>
        </p:nvSpPr>
        <p:spPr>
          <a:xfrm>
            <a:off x="838200" y="49625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Medication:</a:t>
            </a:r>
            <a:r>
              <a:rPr lang="en-US" sz="1500" dirty="0">
                <a:solidFill>
                  <a:srgbClr val="333333"/>
                </a:solidFill>
              </a:rPr>
              <a:t> Dexamethasone works within 1 hour; single dose is sufficient. Paracetamol for fever.</a:t>
            </a:r>
            <a:endParaRPr lang="en-US" sz="1500" dirty="0"/>
          </a:p>
        </p:txBody>
      </p:sp>
      <p:sp>
        <p:nvSpPr>
          <p:cNvPr id="21" name="SK-13-text-20"/>
          <p:cNvSpPr/>
          <p:nvPr/>
        </p:nvSpPr>
        <p:spPr>
          <a:xfrm>
            <a:off x="6924675" y="2028825"/>
            <a:ext cx="5267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333333"/>
                </a:solidFill>
              </a:rPr>
              <a:t>When to Call 999</a:t>
            </a:r>
            <a:endParaRPr lang="en-US" sz="2100" dirty="0"/>
          </a:p>
        </p:txBody>
      </p:sp>
      <p:sp>
        <p:nvSpPr>
          <p:cNvPr id="22" name="SK-13-text-21"/>
          <p:cNvSpPr/>
          <p:nvPr/>
        </p:nvSpPr>
        <p:spPr>
          <a:xfrm>
            <a:off x="6667500" y="25241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Stridor at rest:</a:t>
            </a:r>
            <a:r>
              <a:rPr lang="en-US" sz="1500" dirty="0">
                <a:solidFill>
                  <a:srgbClr val="333333"/>
                </a:solidFill>
              </a:rPr>
              <a:t> If the noisy breathing is present even when the child is quiet.</a:t>
            </a:r>
            <a:endParaRPr lang="en-US" sz="1500" dirty="0"/>
          </a:p>
        </p:txBody>
      </p:sp>
      <p:sp>
        <p:nvSpPr>
          <p:cNvPr id="23" name="SK-13-text-22"/>
          <p:cNvSpPr/>
          <p:nvPr/>
        </p:nvSpPr>
        <p:spPr>
          <a:xfrm>
            <a:off x="6667500" y="31337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Increased work:</a:t>
            </a:r>
            <a:r>
              <a:rPr lang="en-US" sz="1500" dirty="0">
                <a:solidFill>
                  <a:srgbClr val="333333"/>
                </a:solidFill>
              </a:rPr>
              <a:t> Severe drawing in of the chest or neck muscles (recession).</a:t>
            </a:r>
            <a:endParaRPr lang="en-US" sz="1500" dirty="0"/>
          </a:p>
        </p:txBody>
      </p:sp>
      <p:sp>
        <p:nvSpPr>
          <p:cNvPr id="24" name="SK-13-text-23"/>
          <p:cNvSpPr/>
          <p:nvPr/>
        </p:nvSpPr>
        <p:spPr>
          <a:xfrm>
            <a:off x="6667500" y="37433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Cyanosis/Pallor:</a:t>
            </a:r>
            <a:r>
              <a:rPr lang="en-US" sz="1500" dirty="0">
                <a:solidFill>
                  <a:srgbClr val="333333"/>
                </a:solidFill>
              </a:rPr>
              <a:t> Blue or grey tinge to the lips/face, or looking very pale.</a:t>
            </a:r>
            <a:endParaRPr lang="en-US" sz="1500" dirty="0"/>
          </a:p>
        </p:txBody>
      </p:sp>
      <p:sp>
        <p:nvSpPr>
          <p:cNvPr id="25" name="SK-13-text-24"/>
          <p:cNvSpPr/>
          <p:nvPr/>
        </p:nvSpPr>
        <p:spPr>
          <a:xfrm>
            <a:off x="6667500" y="43529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Altered consciousness:</a:t>
            </a:r>
            <a:r>
              <a:rPr lang="en-US" sz="1500" dirty="0">
                <a:solidFill>
                  <a:srgbClr val="333333"/>
                </a:solidFill>
              </a:rPr>
              <a:t> Child is unusually drowsy, limp, or exhausted.</a:t>
            </a:r>
            <a:endParaRPr lang="en-US" sz="1500" dirty="0"/>
          </a:p>
        </p:txBody>
      </p:sp>
      <p:sp>
        <p:nvSpPr>
          <p:cNvPr id="26" name="SK-13-text-25"/>
          <p:cNvSpPr/>
          <p:nvPr/>
        </p:nvSpPr>
        <p:spPr>
          <a:xfrm>
            <a:off x="6667500" y="49625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Drooling/Tripod:</a:t>
            </a:r>
            <a:r>
              <a:rPr lang="en-US" sz="1500" dirty="0">
                <a:solidFill>
                  <a:srgbClr val="333333"/>
                </a:solidFill>
              </a:rPr>
              <a:t> Difficulty swallowing or sitting forward to breathe.</a:t>
            </a:r>
            <a:endParaRPr lang="en-US" sz="1500" dirty="0"/>
          </a:p>
        </p:txBody>
      </p:sp>
      <p:sp>
        <p:nvSpPr>
          <p:cNvPr id="27" name="SK-13-text-26"/>
          <p:cNvSpPr/>
          <p:nvPr/>
        </p:nvSpPr>
        <p:spPr>
          <a:xfrm>
            <a:off x="6667500" y="5572125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No improvement:</a:t>
            </a:r>
            <a:r>
              <a:rPr lang="en-US" sz="1500" dirty="0">
                <a:solidFill>
                  <a:srgbClr val="333333"/>
                </a:solidFill>
              </a:rPr>
              <a:t> Symptoms worsening despite steroid treatment.</a:t>
            </a:r>
            <a:endParaRPr lang="en-US" sz="1500" dirty="0"/>
          </a:p>
        </p:txBody>
      </p:sp>
      <p:sp>
        <p:nvSpPr>
          <p:cNvPr id="28" name="SK-13-text-27"/>
          <p:cNvSpPr/>
          <p:nvPr/>
        </p:nvSpPr>
        <p:spPr>
          <a:xfrm>
            <a:off x="381000" y="6572250"/>
            <a:ext cx="769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66666"/>
                </a:solidFill>
              </a:rPr>
              <a:t>Created July 2026 | Updated to NICE CKS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10131475" y="6572250"/>
            <a:ext cx="2060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66666"/>
                </a:solidFill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00225"/>
            <a:ext cx="5572125" cy="46291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81200"/>
            <a:ext cx="238125" cy="1905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52675"/>
            <a:ext cx="178594" cy="178594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800350"/>
            <a:ext cx="178594" cy="167432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48000"/>
            <a:ext cx="178594" cy="167432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295650"/>
            <a:ext cx="178594" cy="167432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543300"/>
            <a:ext cx="178594" cy="167432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790950"/>
            <a:ext cx="178594" cy="167432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038600"/>
            <a:ext cx="178594" cy="167432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286250"/>
            <a:ext cx="178594" cy="167432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800225"/>
            <a:ext cx="5572125" cy="462915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981200"/>
            <a:ext cx="238125" cy="1905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352675"/>
            <a:ext cx="5191125" cy="70008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3109913"/>
            <a:ext cx="5191125" cy="700088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3867150"/>
            <a:ext cx="5191125" cy="700088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624388"/>
            <a:ext cx="5191125" cy="700088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5381625"/>
            <a:ext cx="5191125" cy="700088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610350"/>
            <a:ext cx="12192000" cy="247650"/>
          </a:xfrm>
          <a:prstGeom prst="rect">
            <a:avLst/>
          </a:prstGeom>
        </p:spPr>
      </p:pic>
      <p:sp>
        <p:nvSpPr>
          <p:cNvPr id="23" name="SK-14-text-22"/>
          <p:cNvSpPr/>
          <p:nvPr/>
        </p:nvSpPr>
        <p:spPr>
          <a:xfrm>
            <a:off x="381000" y="47625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9501188" y="76200"/>
            <a:ext cx="26908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www.bradfordvts.co.uk | July 2026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381000" y="666750"/>
            <a:ext cx="118110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333333"/>
                </a:solidFill>
              </a:rPr>
              <a:t>AKT and SCA Clinical Pearls</a:t>
            </a:r>
            <a:endParaRPr lang="en-US" sz="3300" dirty="0"/>
          </a:p>
        </p:txBody>
      </p:sp>
      <p:sp>
        <p:nvSpPr>
          <p:cNvPr id="26" name="SK-14-text-25"/>
          <p:cNvSpPr/>
          <p:nvPr/>
        </p:nvSpPr>
        <p:spPr>
          <a:xfrm>
            <a:off x="381000" y="1343025"/>
            <a:ext cx="1181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444444"/>
                </a:solidFill>
              </a:rPr>
              <a:t>Key exam points and consultation strategies for GP trainees (ST1-ST3).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923925" y="1876425"/>
            <a:ext cx="3333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6F42C1"/>
                </a:solidFill>
              </a:rPr>
              <a:t>AKT PEARLS</a:t>
            </a:r>
            <a:endParaRPr lang="en-US" sz="2100" dirty="0"/>
          </a:p>
        </p:txBody>
      </p:sp>
      <p:sp>
        <p:nvSpPr>
          <p:cNvPr id="28" name="SK-14-text-27"/>
          <p:cNvSpPr/>
          <p:nvPr/>
        </p:nvSpPr>
        <p:spPr>
          <a:xfrm>
            <a:off x="864394" y="2352675"/>
            <a:ext cx="48982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Dexamethasone 0.15 mg/kg:</a:t>
            </a:r>
            <a:r>
              <a:rPr lang="en-US" sz="1125" dirty="0">
                <a:solidFill>
                  <a:srgbClr val="444444"/>
                </a:solidFill>
              </a:rPr>
              <a:t> Single oral dose for ALL severities (NICE CKS first line).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864394" y="2800350"/>
            <a:ext cx="10515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Aetiology:</a:t>
            </a:r>
            <a:r>
              <a:rPr lang="en-US" sz="1125" dirty="0">
                <a:solidFill>
                  <a:srgbClr val="444444"/>
                </a:solidFill>
              </a:rPr>
              <a:t> Parainfluenza virus is the cause in 80% of cases.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864394" y="3048000"/>
            <a:ext cx="9429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Peak Age:</a:t>
            </a:r>
            <a:r>
              <a:rPr lang="en-US" sz="1125" dirty="0">
                <a:solidFill>
                  <a:srgbClr val="444444"/>
                </a:solidFill>
              </a:rPr>
              <a:t> 2 years (typical range 6 months – 3 years).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864394" y="3295650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Stridor at rest:</a:t>
            </a:r>
            <a:r>
              <a:rPr lang="en-US" sz="1125" dirty="0">
                <a:solidFill>
                  <a:srgbClr val="444444"/>
                </a:solidFill>
              </a:rPr>
              <a:t> Indicates moderate-severe croup → always treat.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864394" y="3543300"/>
            <a:ext cx="113276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Epiglottitis:</a:t>
            </a:r>
            <a:r>
              <a:rPr lang="en-US" sz="1125" dirty="0">
                <a:solidFill>
                  <a:srgbClr val="444444"/>
                </a:solidFill>
              </a:rPr>
              <a:t> DO NOT examine throat. Hib vaccine has made this rare.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864394" y="3790950"/>
            <a:ext cx="113276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Nebulised Adrenaline:</a:t>
            </a:r>
            <a:r>
              <a:rPr lang="en-US" sz="1125" dirty="0">
                <a:solidFill>
                  <a:srgbClr val="444444"/>
                </a:solidFill>
              </a:rPr>
              <a:t> Temporising only; observe 3-4h for rebound effect.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864394" y="4038600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Avoid:</a:t>
            </a:r>
            <a:r>
              <a:rPr lang="en-US" sz="1125" dirty="0">
                <a:solidFill>
                  <a:srgbClr val="444444"/>
                </a:solidFill>
              </a:rPr>
              <a:t> Steam (scalding risk) and Antibiotics (viral cause).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864394" y="4286250"/>
            <a:ext cx="113276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0000"/>
                </a:solidFill>
              </a:rPr>
              <a:t>Bacterial Tracheitis:</a:t>
            </a:r>
            <a:r>
              <a:rPr lang="en-US" sz="1125" dirty="0">
                <a:solidFill>
                  <a:srgbClr val="444444"/>
                </a:solidFill>
              </a:rPr>
              <a:t> Toxic appearance + high fever + poor steroid response.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6781800" y="1876425"/>
            <a:ext cx="3333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0C997"/>
                </a:solidFill>
              </a:rPr>
              <a:t>SCA PEARLS</a:t>
            </a:r>
            <a:endParaRPr lang="en-US" sz="2100" dirty="0"/>
          </a:p>
        </p:txBody>
      </p:sp>
      <p:sp>
        <p:nvSpPr>
          <p:cNvPr id="37" name="SK-14-text-36"/>
          <p:cNvSpPr/>
          <p:nvPr/>
        </p:nvSpPr>
        <p:spPr>
          <a:xfrm>
            <a:off x="6581775" y="2400300"/>
            <a:ext cx="49625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0C997"/>
                </a:solidFill>
              </a:rPr>
              <a:t>INFORMATION GATHERING</a:t>
            </a:r>
            <a:endParaRPr lang="en-US" sz="825" dirty="0"/>
          </a:p>
        </p:txBody>
      </p:sp>
      <p:sp>
        <p:nvSpPr>
          <p:cNvPr id="38" name="SK-14-text-37"/>
          <p:cNvSpPr/>
          <p:nvPr/>
        </p:nvSpPr>
        <p:spPr>
          <a:xfrm>
            <a:off x="6581775" y="2576513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33333"/>
                </a:solidFill>
              </a:rPr>
              <a:t>"Has anyone given anything for it yet? How long has the breathing been like this?"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6581775" y="3157538"/>
            <a:ext cx="49625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0C997"/>
                </a:solidFill>
              </a:rPr>
              <a:t>TREATMENT EXPLANATION</a:t>
            </a:r>
            <a:endParaRPr lang="en-US" sz="825" dirty="0"/>
          </a:p>
        </p:txBody>
      </p:sp>
      <p:sp>
        <p:nvSpPr>
          <p:cNvPr id="40" name="SK-14-text-39"/>
          <p:cNvSpPr/>
          <p:nvPr/>
        </p:nvSpPr>
        <p:spPr>
          <a:xfrm>
            <a:off x="6581775" y="3333750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33333"/>
                </a:solidFill>
              </a:rPr>
              <a:t>"I want to give a single dose of a steroid medicine called dexamethasone — it'll start working within the next hour or so."</a:t>
            </a:r>
            <a:endParaRPr lang="en-US" sz="1125" dirty="0"/>
          </a:p>
        </p:txBody>
      </p:sp>
      <p:sp>
        <p:nvSpPr>
          <p:cNvPr id="41" name="SK-14-text-40"/>
          <p:cNvSpPr/>
          <p:nvPr/>
        </p:nvSpPr>
        <p:spPr>
          <a:xfrm>
            <a:off x="6581775" y="3914775"/>
            <a:ext cx="49625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0C997"/>
                </a:solidFill>
              </a:rPr>
              <a:t>SAFETY-NETTING</a:t>
            </a:r>
            <a:endParaRPr lang="en-US" sz="825" dirty="0"/>
          </a:p>
        </p:txBody>
      </p:sp>
      <p:sp>
        <p:nvSpPr>
          <p:cNvPr id="42" name="SK-14-text-41"/>
          <p:cNvSpPr/>
          <p:nvPr/>
        </p:nvSpPr>
        <p:spPr>
          <a:xfrm>
            <a:off x="6581775" y="4090987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33333"/>
                </a:solidFill>
              </a:rPr>
              <a:t>"If the breathing gets much harder, the lips turn blue, or they become drowsy or limp, call 999 straight away."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6581775" y="4672013"/>
            <a:ext cx="49625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0C997"/>
                </a:solidFill>
              </a:rPr>
              <a:t>ADDRESSING MYTHS</a:t>
            </a:r>
            <a:endParaRPr lang="en-US" sz="825" dirty="0"/>
          </a:p>
        </p:txBody>
      </p:sp>
      <p:sp>
        <p:nvSpPr>
          <p:cNvPr id="44" name="SK-14-text-43"/>
          <p:cNvSpPr/>
          <p:nvPr/>
        </p:nvSpPr>
        <p:spPr>
          <a:xfrm>
            <a:off x="6581775" y="4848225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33333"/>
                </a:solidFill>
              </a:rPr>
              <a:t>"Steam in the bathroom is not helpful — we used to recommend it, but it doesn't work and risks scalding. Cool air is better."</a:t>
            </a:r>
            <a:endParaRPr lang="en-US" sz="1125" dirty="0"/>
          </a:p>
        </p:txBody>
      </p:sp>
      <p:sp>
        <p:nvSpPr>
          <p:cNvPr id="45" name="SK-14-text-44"/>
          <p:cNvSpPr/>
          <p:nvPr/>
        </p:nvSpPr>
        <p:spPr>
          <a:xfrm>
            <a:off x="6581775" y="5429250"/>
            <a:ext cx="496252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0C997"/>
                </a:solidFill>
              </a:rPr>
              <a:t>BRADFORD ACE REFERRAL</a:t>
            </a:r>
            <a:endParaRPr lang="en-US" sz="825" dirty="0"/>
          </a:p>
        </p:txBody>
      </p:sp>
      <p:sp>
        <p:nvSpPr>
          <p:cNvPr id="46" name="SK-14-text-45"/>
          <p:cNvSpPr/>
          <p:nvPr/>
        </p:nvSpPr>
        <p:spPr>
          <a:xfrm>
            <a:off x="6581775" y="5605463"/>
            <a:ext cx="48863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33333"/>
                </a:solidFill>
              </a:rPr>
              <a:t>"I'm referring you to our ambulatory service — a nurse will contact you within two hours for a home visit."</a:t>
            </a:r>
            <a:endParaRPr lang="en-US" sz="1125" dirty="0"/>
          </a:p>
        </p:txBody>
      </p:sp>
      <p:sp>
        <p:nvSpPr>
          <p:cNvPr id="47" name="SK-14-text-46"/>
          <p:cNvSpPr/>
          <p:nvPr/>
        </p:nvSpPr>
        <p:spPr>
          <a:xfrm>
            <a:off x="381000" y="6610350"/>
            <a:ext cx="1181100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888888"/>
                </a:solidFill>
              </a:rPr>
              <a:t>Updated to current NICE CKS guidance. Dexamethasone 0.15 mg/kg single dose is now universal first-line for all severities.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572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742950"/>
            <a:ext cx="6265962" cy="67627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95475"/>
            <a:ext cx="3714750" cy="16002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2038350"/>
            <a:ext cx="228600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8625" y="1895475"/>
            <a:ext cx="3714750" cy="16002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2925" y="2038350"/>
            <a:ext cx="228600" cy="1905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0" y="1895475"/>
            <a:ext cx="3714750" cy="16002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0550" y="2038350"/>
            <a:ext cx="228600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609975"/>
            <a:ext cx="3714750" cy="16002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752850"/>
            <a:ext cx="228600" cy="1905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8625" y="3609975"/>
            <a:ext cx="3714750" cy="16002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2925" y="3752850"/>
            <a:ext cx="228600" cy="1905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0" y="3609975"/>
            <a:ext cx="3714750" cy="16002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10550" y="3752850"/>
            <a:ext cx="228600" cy="1905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438775"/>
            <a:ext cx="11430000" cy="9144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20" name="SK-15-text-19"/>
          <p:cNvSpPr/>
          <p:nvPr/>
        </p:nvSpPr>
        <p:spPr>
          <a:xfrm>
            <a:off x="381000" y="85725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381000" y="742950"/>
            <a:ext cx="11811000" cy="676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333333"/>
                </a:solidFill>
              </a:rPr>
              <a:t>Quick Recall &amp; Final Disclaimer</a:t>
            </a:r>
            <a:endParaRPr lang="en-US" sz="3300" dirty="0"/>
          </a:p>
        </p:txBody>
      </p:sp>
      <p:sp>
        <p:nvSpPr>
          <p:cNvPr id="22" name="SK-15-text-21"/>
          <p:cNvSpPr/>
          <p:nvPr/>
        </p:nvSpPr>
        <p:spPr>
          <a:xfrm>
            <a:off x="381000" y="1466850"/>
            <a:ext cx="11515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444444"/>
                </a:solidFill>
              </a:rPr>
              <a:t>Summary of core management facts and clinical guidance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819150" y="1990725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Diagnosis Triad</a:t>
            </a:r>
            <a:endParaRPr lang="en-US" sz="1500" dirty="0"/>
          </a:p>
        </p:txBody>
      </p:sp>
      <p:sp>
        <p:nvSpPr>
          <p:cNvPr id="24" name="SK-15-text-23"/>
          <p:cNvSpPr/>
          <p:nvPr/>
        </p:nvSpPr>
        <p:spPr>
          <a:xfrm>
            <a:off x="638175" y="2333625"/>
            <a:ext cx="411005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Barking/seal-like cough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638175" y="2575471"/>
            <a:ext cx="34194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Inspiratory stridor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638175" y="2817316"/>
            <a:ext cx="34194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Hoarse voice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638175" y="3059162"/>
            <a:ext cx="42854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Typically worse at night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4676775" y="1990725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Management</a:t>
            </a:r>
            <a:endParaRPr lang="en-US" sz="1500" dirty="0"/>
          </a:p>
        </p:txBody>
      </p:sp>
      <p:sp>
        <p:nvSpPr>
          <p:cNvPr id="29" name="SK-15-text-28"/>
          <p:cNvSpPr/>
          <p:nvPr/>
        </p:nvSpPr>
        <p:spPr>
          <a:xfrm>
            <a:off x="4495800" y="2352675"/>
            <a:ext cx="483108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0651F"/>
                </a:solidFill>
              </a:rPr>
              <a:t>Dexamethasone 0.15 mg/kg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4495800" y="2575471"/>
            <a:ext cx="621467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Single oral dose for ALL severities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4495800" y="2817316"/>
            <a:ext cx="545467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Works within 1 hour; no repeat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4495800" y="3059162"/>
            <a:ext cx="533774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Keep the child calm/distracted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8534400" y="1990725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Urgent Red Flags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8353425" y="2333625"/>
            <a:ext cx="33432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Epiglottitis:</a:t>
            </a:r>
            <a:r>
              <a:rPr lang="en-US" sz="1200" dirty="0">
                <a:solidFill>
                  <a:srgbClr val="444444"/>
                </a:solidFill>
              </a:rPr>
              <a:t> Drooling, tripod position, high fever (999)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8353425" y="2788741"/>
            <a:ext cx="33432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Bacterial Tracheitis:</a:t>
            </a:r>
            <a:r>
              <a:rPr lang="en-US" sz="1200" dirty="0">
                <a:solidFill>
                  <a:srgbClr val="444444"/>
                </a:solidFill>
              </a:rPr>
              <a:t> Toxic, high fever, poor steroid response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819150" y="3705225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Do Not Use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638175" y="4048125"/>
            <a:ext cx="578770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Steam:</a:t>
            </a:r>
            <a:r>
              <a:rPr lang="en-US" sz="1200" dirty="0">
                <a:solidFill>
                  <a:srgbClr val="444444"/>
                </a:solidFill>
              </a:rPr>
              <a:t> No evidence, risk of burns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638175" y="4289971"/>
            <a:ext cx="473539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Antibiotics:</a:t>
            </a:r>
            <a:r>
              <a:rPr lang="en-US" sz="1200" dirty="0">
                <a:solidFill>
                  <a:srgbClr val="444444"/>
                </a:solidFill>
              </a:rPr>
              <a:t> Croup is viral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638175" y="4531816"/>
            <a:ext cx="75415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Exams:</a:t>
            </a:r>
            <a:r>
              <a:rPr lang="en-US" sz="1200" dirty="0">
                <a:solidFill>
                  <a:srgbClr val="444444"/>
                </a:solidFill>
              </a:rPr>
              <a:t> Never examine throat in epiglottitis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4676775" y="3705225"/>
            <a:ext cx="2838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Bradford ACE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4495800" y="4048125"/>
            <a:ext cx="53962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Age 1-6 years; O2 sats ≥95%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4495800" y="4289971"/>
            <a:ext cx="533774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No resting stridor or drooling</a:t>
            </a:r>
            <a:endParaRPr lang="en-US" sz="1200" dirty="0"/>
          </a:p>
        </p:txBody>
      </p:sp>
      <p:sp>
        <p:nvSpPr>
          <p:cNvPr id="43" name="SK-15-text-42"/>
          <p:cNvSpPr/>
          <p:nvPr/>
        </p:nvSpPr>
        <p:spPr>
          <a:xfrm>
            <a:off x="4495800" y="4531816"/>
            <a:ext cx="444308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Call </a:t>
            </a:r>
            <a:r>
              <a:rPr lang="en-US" sz="1200" b="1" dirty="0">
                <a:solidFill>
                  <a:srgbClr val="E0651F"/>
                </a:solidFill>
              </a:rPr>
              <a:t>01274 27 3354</a:t>
            </a:r>
            <a:endParaRPr lang="en-US" sz="1200" dirty="0"/>
          </a:p>
        </p:txBody>
      </p:sp>
      <p:sp>
        <p:nvSpPr>
          <p:cNvPr id="44" name="SK-15-text-43"/>
          <p:cNvSpPr/>
          <p:nvPr/>
        </p:nvSpPr>
        <p:spPr>
          <a:xfrm>
            <a:off x="4495800" y="4773662"/>
            <a:ext cx="457774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Home visit within 2 hours</a:t>
            </a:r>
            <a:endParaRPr lang="en-US" sz="1200" dirty="0"/>
          </a:p>
        </p:txBody>
      </p:sp>
      <p:sp>
        <p:nvSpPr>
          <p:cNvPr id="45" name="SK-15-text-44"/>
          <p:cNvSpPr/>
          <p:nvPr/>
        </p:nvSpPr>
        <p:spPr>
          <a:xfrm>
            <a:off x="8534400" y="3705225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Admissions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8353425" y="4048125"/>
            <a:ext cx="3838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Age &lt; 1 year with any stridor</a:t>
            </a:r>
            <a:endParaRPr lang="en-US" sz="1200" dirty="0"/>
          </a:p>
        </p:txBody>
      </p:sp>
      <p:sp>
        <p:nvSpPr>
          <p:cNvPr id="47" name="SK-15-text-46"/>
          <p:cNvSpPr/>
          <p:nvPr/>
        </p:nvSpPr>
        <p:spPr>
          <a:xfrm>
            <a:off x="8353425" y="4289971"/>
            <a:ext cx="3838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O2 sats &lt; 95% (urgent refer)</a:t>
            </a:r>
            <a:endParaRPr lang="en-US" sz="1200" dirty="0"/>
          </a:p>
        </p:txBody>
      </p:sp>
      <p:sp>
        <p:nvSpPr>
          <p:cNvPr id="48" name="SK-15-text-47"/>
          <p:cNvSpPr/>
          <p:nvPr/>
        </p:nvSpPr>
        <p:spPr>
          <a:xfrm>
            <a:off x="8353425" y="4531816"/>
            <a:ext cx="3838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O2 sats &lt; 92% (999 ambulance)</a:t>
            </a:r>
            <a:endParaRPr lang="en-US" sz="1200" dirty="0"/>
          </a:p>
        </p:txBody>
      </p:sp>
      <p:sp>
        <p:nvSpPr>
          <p:cNvPr id="49" name="SK-15-text-48"/>
          <p:cNvSpPr/>
          <p:nvPr/>
        </p:nvSpPr>
        <p:spPr>
          <a:xfrm>
            <a:off x="8353425" y="4773662"/>
            <a:ext cx="38385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Severe recession or cyanosis</a:t>
            </a:r>
            <a:endParaRPr lang="en-US" sz="1200" dirty="0"/>
          </a:p>
        </p:txBody>
      </p:sp>
      <p:sp>
        <p:nvSpPr>
          <p:cNvPr id="50" name="SK-15-text-49"/>
          <p:cNvSpPr/>
          <p:nvPr/>
        </p:nvSpPr>
        <p:spPr>
          <a:xfrm>
            <a:off x="495300" y="5534025"/>
            <a:ext cx="11287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0651F"/>
                </a:solidFill>
              </a:rPr>
              <a:t>FINAL DISCLAIMER</a:t>
            </a:r>
            <a:endParaRPr lang="en-US" sz="1350" dirty="0"/>
          </a:p>
        </p:txBody>
      </p:sp>
      <p:sp>
        <p:nvSpPr>
          <p:cNvPr id="51" name="SK-15-text-50"/>
          <p:cNvSpPr/>
          <p:nvPr/>
        </p:nvSpPr>
        <p:spPr>
          <a:xfrm>
            <a:off x="495300" y="5829300"/>
            <a:ext cx="11201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55555"/>
                </a:solidFill>
              </a:rPr>
              <a:t>This teaching deck is for educational purposes only. Always double-check current clinical advice and pharmaceutical dosages with the latest </a:t>
            </a:r>
            <a:r>
              <a:rPr lang="en-US" sz="1125" b="1" dirty="0">
                <a:solidFill>
                  <a:srgbClr val="555555"/>
                </a:solidFill>
              </a:rPr>
              <a:t>NICE CKS</a:t>
            </a:r>
            <a:r>
              <a:rPr lang="en-US" sz="1125" dirty="0">
                <a:solidFill>
                  <a:srgbClr val="555555"/>
                </a:solidFill>
              </a:rPr>
              <a:t> and </a:t>
            </a:r>
            <a:r>
              <a:rPr lang="en-US" sz="1125" b="1" dirty="0">
                <a:solidFill>
                  <a:srgbClr val="555555"/>
                </a:solidFill>
              </a:rPr>
              <a:t>BNF / BNFc</a:t>
            </a:r>
            <a:r>
              <a:rPr lang="en-US" sz="1125" dirty="0">
                <a:solidFill>
                  <a:srgbClr val="555555"/>
                </a:solidFill>
              </a:rPr>
              <a:t> guidance before treating patients. Clinical judgment must be used for individual patient scenarios.</a:t>
            </a:r>
            <a:endParaRPr lang="en-US" sz="1125" dirty="0"/>
          </a:p>
        </p:txBody>
      </p:sp>
      <p:sp>
        <p:nvSpPr>
          <p:cNvPr id="52" name="SK-15-text-51"/>
          <p:cNvSpPr/>
          <p:nvPr/>
        </p:nvSpPr>
        <p:spPr>
          <a:xfrm>
            <a:off x="381000" y="65817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88888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53" name="SK-15-text-52"/>
          <p:cNvSpPr/>
          <p:nvPr/>
        </p:nvSpPr>
        <p:spPr>
          <a:xfrm>
            <a:off x="8848576" y="6581775"/>
            <a:ext cx="334342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888888"/>
                </a:solidFill>
              </a:rPr>
              <a:t>Created July 2026 | Updated to current NICE CKS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429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23925"/>
            <a:ext cx="5400675" cy="6762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85950"/>
            <a:ext cx="5381625" cy="41052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505075"/>
            <a:ext cx="333375" cy="2667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885950"/>
            <a:ext cx="2355949" cy="1957388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6350" y="2131219"/>
            <a:ext cx="381000" cy="3048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5324" y="1885950"/>
            <a:ext cx="2835176" cy="195738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2412" y="2131219"/>
            <a:ext cx="381000" cy="3048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4033837"/>
            <a:ext cx="2355949" cy="1957388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26350" y="4279106"/>
            <a:ext cx="381000" cy="3048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5324" y="4033837"/>
            <a:ext cx="2835176" cy="195738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12412" y="4279106"/>
            <a:ext cx="381000" cy="3048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72225"/>
            <a:ext cx="12192000" cy="485775"/>
          </a:xfrm>
          <a:prstGeom prst="rect">
            <a:avLst/>
          </a:prstGeom>
        </p:spPr>
      </p:pic>
      <p:sp>
        <p:nvSpPr>
          <p:cNvPr id="17" name="SK-2-text-16"/>
          <p:cNvSpPr/>
          <p:nvPr/>
        </p:nvSpPr>
        <p:spPr>
          <a:xfrm>
            <a:off x="381000" y="152400"/>
            <a:ext cx="664273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571500" y="923925"/>
            <a:ext cx="11620500" cy="676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2D3436"/>
                </a:solidFill>
              </a:rPr>
              <a:t>Definition and Epidemiology</a:t>
            </a:r>
            <a:endParaRPr lang="en-US" sz="3150" dirty="0"/>
          </a:p>
        </p:txBody>
      </p:sp>
      <p:sp>
        <p:nvSpPr>
          <p:cNvPr id="19" name="SK-2-text-18"/>
          <p:cNvSpPr/>
          <p:nvPr/>
        </p:nvSpPr>
        <p:spPr>
          <a:xfrm>
            <a:off x="1247775" y="2438400"/>
            <a:ext cx="49244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E0651F"/>
                </a:solidFill>
              </a:rPr>
              <a:t>What is Croup?</a:t>
            </a:r>
            <a:endParaRPr lang="en-US" sz="2100" dirty="0"/>
          </a:p>
        </p:txBody>
      </p:sp>
      <p:sp>
        <p:nvSpPr>
          <p:cNvPr id="20" name="SK-2-text-19"/>
          <p:cNvSpPr/>
          <p:nvPr/>
        </p:nvSpPr>
        <p:spPr>
          <a:xfrm>
            <a:off x="800100" y="2981325"/>
            <a:ext cx="4924425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Also known as </a:t>
            </a:r>
            <a:r>
              <a:rPr lang="en-US" sz="1500" b="1" dirty="0">
                <a:solidFill>
                  <a:srgbClr val="2D3436"/>
                </a:solidFill>
              </a:rPr>
              <a:t>acute laryngotracheitis</a:t>
            </a:r>
            <a:r>
              <a:rPr lang="en-US" sz="1500" dirty="0">
                <a:solidFill>
                  <a:srgbClr val="2D3436"/>
                </a:solidFill>
              </a:rPr>
              <a:t> (or laryngotracheobronchitis), croup is a viral-induced condition affecting the upper respiratory tract.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1038225" y="4048125"/>
            <a:ext cx="10217246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Viral infection leads to subglottic inflammation.</a:t>
            </a:r>
            <a:endParaRPr lang="en-US" sz="1425" dirty="0"/>
          </a:p>
        </p:txBody>
      </p:sp>
      <p:sp>
        <p:nvSpPr>
          <p:cNvPr id="22" name="SK-2-text-21"/>
          <p:cNvSpPr/>
          <p:nvPr/>
        </p:nvSpPr>
        <p:spPr>
          <a:xfrm>
            <a:off x="1038225" y="4395788"/>
            <a:ext cx="10333427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Causes oedema at the </a:t>
            </a:r>
            <a:r>
              <a:rPr lang="en-US" sz="1425" b="1" dirty="0">
                <a:solidFill>
                  <a:srgbClr val="2D3436"/>
                </a:solidFill>
              </a:rPr>
              <a:t>narrowest part</a:t>
            </a:r>
            <a:r>
              <a:rPr lang="en-US" sz="1425" dirty="0">
                <a:solidFill>
                  <a:srgbClr val="2D3436"/>
                </a:solidFill>
              </a:rPr>
              <a:t> of the airway.</a:t>
            </a:r>
            <a:endParaRPr lang="en-US" sz="1425" dirty="0"/>
          </a:p>
        </p:txBody>
      </p:sp>
      <p:sp>
        <p:nvSpPr>
          <p:cNvPr id="23" name="SK-2-text-22"/>
          <p:cNvSpPr/>
          <p:nvPr/>
        </p:nvSpPr>
        <p:spPr>
          <a:xfrm>
            <a:off x="1038225" y="4743450"/>
            <a:ext cx="1001057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Results in dynamic obstruction during breathing.</a:t>
            </a:r>
            <a:endParaRPr lang="en-US" sz="1425" dirty="0"/>
          </a:p>
        </p:txBody>
      </p:sp>
      <p:sp>
        <p:nvSpPr>
          <p:cNvPr id="24" name="SK-2-text-23"/>
          <p:cNvSpPr/>
          <p:nvPr/>
        </p:nvSpPr>
        <p:spPr>
          <a:xfrm>
            <a:off x="1038225" y="5091113"/>
            <a:ext cx="1115377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Characterised by inspiratory stridor and barking cough.</a:t>
            </a:r>
            <a:endParaRPr lang="en-US" sz="1425" dirty="0"/>
          </a:p>
        </p:txBody>
      </p:sp>
      <p:sp>
        <p:nvSpPr>
          <p:cNvPr id="25" name="SK-2-text-24"/>
          <p:cNvSpPr/>
          <p:nvPr/>
        </p:nvSpPr>
        <p:spPr>
          <a:xfrm>
            <a:off x="6799808" y="2531269"/>
            <a:ext cx="12340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UK INCIDENCE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6616005" y="2807494"/>
            <a:ext cx="160153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2D3436"/>
                </a:solidFill>
              </a:rPr>
              <a:t>60 / 1000</a:t>
            </a:r>
            <a:endParaRPr lang="en-US" sz="2700" dirty="0"/>
          </a:p>
        </p:txBody>
      </p:sp>
      <p:sp>
        <p:nvSpPr>
          <p:cNvPr id="27" name="SK-2-text-26"/>
          <p:cNvSpPr/>
          <p:nvPr/>
        </p:nvSpPr>
        <p:spPr>
          <a:xfrm>
            <a:off x="6535192" y="3369469"/>
            <a:ext cx="17633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CHILDREN PER YEAR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9750475" y="2531269"/>
            <a:ext cx="90472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PEAK AGE</a:t>
            </a:r>
            <a:endParaRPr lang="en-US" sz="1200" dirty="0"/>
          </a:p>
        </p:txBody>
      </p:sp>
      <p:sp>
        <p:nvSpPr>
          <p:cNvPr id="29" name="SK-2-text-28"/>
          <p:cNvSpPr/>
          <p:nvPr/>
        </p:nvSpPr>
        <p:spPr>
          <a:xfrm>
            <a:off x="9519493" y="2807494"/>
            <a:ext cx="136668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2D3436"/>
                </a:solidFill>
              </a:rPr>
              <a:t>2 Years</a:t>
            </a:r>
            <a:endParaRPr lang="en-US" sz="2700" dirty="0"/>
          </a:p>
        </p:txBody>
      </p:sp>
      <p:sp>
        <p:nvSpPr>
          <p:cNvPr id="30" name="SK-2-text-29"/>
          <p:cNvSpPr/>
          <p:nvPr/>
        </p:nvSpPr>
        <p:spPr>
          <a:xfrm>
            <a:off x="9525893" y="3369469"/>
            <a:ext cx="135388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RANGE: 6M – 3Y</a:t>
            </a:r>
            <a:endParaRPr lang="en-US" sz="1200" dirty="0"/>
          </a:p>
        </p:txBody>
      </p:sp>
      <p:sp>
        <p:nvSpPr>
          <p:cNvPr id="31" name="SK-2-text-30"/>
          <p:cNvSpPr/>
          <p:nvPr/>
        </p:nvSpPr>
        <p:spPr>
          <a:xfrm>
            <a:off x="6474619" y="4679156"/>
            <a:ext cx="18844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MALE PREDOMINANCE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6559004" y="4955381"/>
            <a:ext cx="171554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2D3436"/>
                </a:solidFill>
              </a:rPr>
              <a:t>1.5 – 2 : 1</a:t>
            </a:r>
            <a:endParaRPr lang="en-US" sz="2700" dirty="0"/>
          </a:p>
        </p:txBody>
      </p:sp>
      <p:sp>
        <p:nvSpPr>
          <p:cNvPr id="33" name="SK-2-text-32"/>
          <p:cNvSpPr/>
          <p:nvPr/>
        </p:nvSpPr>
        <p:spPr>
          <a:xfrm>
            <a:off x="6755011" y="5517356"/>
            <a:ext cx="132367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BOYS VS GIRLS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9596586" y="4679156"/>
            <a:ext cx="12125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SEASONALITY</a:t>
            </a:r>
            <a:endParaRPr lang="en-US" sz="1200" dirty="0"/>
          </a:p>
        </p:txBody>
      </p:sp>
      <p:sp>
        <p:nvSpPr>
          <p:cNvPr id="35" name="SK-2-text-34"/>
          <p:cNvSpPr/>
          <p:nvPr/>
        </p:nvSpPr>
        <p:spPr>
          <a:xfrm>
            <a:off x="8890099" y="4955381"/>
            <a:ext cx="2625626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2D3436"/>
                </a:solidFill>
              </a:rPr>
              <a:t>Autumn/Winter</a:t>
            </a:r>
            <a:endParaRPr lang="en-US" sz="2700" dirty="0"/>
          </a:p>
        </p:txBody>
      </p:sp>
      <p:sp>
        <p:nvSpPr>
          <p:cNvPr id="36" name="SK-2-text-35"/>
          <p:cNvSpPr/>
          <p:nvPr/>
        </p:nvSpPr>
        <p:spPr>
          <a:xfrm>
            <a:off x="9147721" y="5517356"/>
            <a:ext cx="21103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36E72"/>
                </a:solidFill>
              </a:rPr>
              <a:t>PARAINFLUENZA CYCLES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571500" y="6515100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38" name="SK-2-text-37"/>
          <p:cNvSpPr/>
          <p:nvPr/>
        </p:nvSpPr>
        <p:spPr>
          <a:xfrm>
            <a:off x="9110067" y="6515100"/>
            <a:ext cx="30819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Created July 2026 | Updated to NICE CKS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32521"/>
            <a:ext cx="4556820" cy="435872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397323"/>
            <a:ext cx="4324350" cy="36195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8820" y="2011561"/>
            <a:ext cx="285750" cy="2286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8820" y="2487811"/>
            <a:ext cx="6492180" cy="7810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1220" y="2649736"/>
            <a:ext cx="457200" cy="4572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6945" y="2764036"/>
            <a:ext cx="285750" cy="2286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8820" y="3421261"/>
            <a:ext cx="6492180" cy="78105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71220" y="3583186"/>
            <a:ext cx="457200" cy="4572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56945" y="3697486"/>
            <a:ext cx="285750" cy="2286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8820" y="4354711"/>
            <a:ext cx="6492180" cy="78105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1220" y="4516636"/>
            <a:ext cx="457200" cy="4572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6945" y="4630936"/>
            <a:ext cx="285750" cy="2286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18820" y="5288161"/>
            <a:ext cx="6492180" cy="78105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1220" y="5450086"/>
            <a:ext cx="457200" cy="4572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56945" y="5564386"/>
            <a:ext cx="285750" cy="2286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381000" y="114300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10496550" y="157163"/>
            <a:ext cx="1695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JULY 2026 UPDATE</a:t>
            </a:r>
            <a:endParaRPr lang="en-US" sz="1050" dirty="0"/>
          </a:p>
        </p:txBody>
      </p:sp>
      <p:sp>
        <p:nvSpPr>
          <p:cNvPr id="23" name="SK-3-text-22"/>
          <p:cNvSpPr/>
          <p:nvPr/>
        </p:nvSpPr>
        <p:spPr>
          <a:xfrm>
            <a:off x="381000" y="742950"/>
            <a:ext cx="11811000" cy="479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E0651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Aetiology and Pathophysiology</a:t>
            </a:r>
            <a:endParaRPr lang="en-US" sz="3150" dirty="0"/>
          </a:p>
        </p:txBody>
      </p:sp>
      <p:sp>
        <p:nvSpPr>
          <p:cNvPr id="24" name="SK-3-text-23"/>
          <p:cNvSpPr/>
          <p:nvPr/>
        </p:nvSpPr>
        <p:spPr>
          <a:xfrm>
            <a:off x="381000" y="1261021"/>
            <a:ext cx="1181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Understanding the viral causes and subglottic mechanism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442913" y="2006798"/>
            <a:ext cx="44329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Causal Organisms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5718870" y="1954411"/>
            <a:ext cx="647313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Pathophysiological Mechanism</a:t>
            </a:r>
            <a:endParaRPr lang="en-US" sz="1800" dirty="0"/>
          </a:p>
        </p:txBody>
      </p:sp>
      <p:sp>
        <p:nvSpPr>
          <p:cNvPr id="27" name="SK-3-text-26"/>
          <p:cNvSpPr/>
          <p:nvPr/>
        </p:nvSpPr>
        <p:spPr>
          <a:xfrm>
            <a:off x="6118920" y="2640211"/>
            <a:ext cx="5625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Infection and Invasion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6118920" y="2916436"/>
            <a:ext cx="6073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Viral URTI spreads locally to the larynx and trachea.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6118920" y="3573661"/>
            <a:ext cx="5625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Inflammation &amp; Oedema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6118920" y="3849886"/>
            <a:ext cx="6073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Subglottic inflammation at the narrowest part of the pediatric airway.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6118920" y="4507111"/>
            <a:ext cx="5625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Airway Narrowing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6118920" y="4783336"/>
            <a:ext cx="6073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Significant increase in airway resistance (Poiseuille’s Law).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6118920" y="5440561"/>
            <a:ext cx="56254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Triad Result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6118920" y="5716786"/>
            <a:ext cx="60730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Inspiratory stridor, barking cough, and hoarse voice.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381000" y="6591300"/>
            <a:ext cx="59740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999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to NICE CKS</a:t>
            </a:r>
            <a:endParaRPr lang="en-US" sz="900" dirty="0"/>
          </a:p>
        </p:txBody>
      </p:sp>
      <p:sp>
        <p:nvSpPr>
          <p:cNvPr id="36" name="SK-3-text-35"/>
          <p:cNvSpPr/>
          <p:nvPr/>
        </p:nvSpPr>
        <p:spPr>
          <a:xfrm>
            <a:off x="10106025" y="6591300"/>
            <a:ext cx="208597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999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 | Slide 3 of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714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1475"/>
            <a:ext cx="12192000" cy="14859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00250"/>
            <a:ext cx="3682901" cy="154662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4325" y="2124075"/>
            <a:ext cx="476250" cy="3810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401" y="2000250"/>
            <a:ext cx="3683050" cy="154662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7726" y="2124075"/>
            <a:ext cx="476250" cy="3810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2000250"/>
            <a:ext cx="3682901" cy="1546622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1276" y="2124075"/>
            <a:ext cx="476250" cy="3810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689747"/>
            <a:ext cx="6720780" cy="228867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3784997"/>
            <a:ext cx="6492180" cy="3429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3832622"/>
            <a:ext cx="238125" cy="190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30380" y="3689747"/>
            <a:ext cx="4480620" cy="228867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44680" y="3784997"/>
            <a:ext cx="4252020" cy="3429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4680" y="3832622"/>
            <a:ext cx="238125" cy="1905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43675"/>
            <a:ext cx="12192000" cy="314325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381000" y="0"/>
            <a:ext cx="115157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381000" y="657225"/>
            <a:ext cx="118110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2C3E50"/>
                </a:solidFill>
              </a:rPr>
              <a:t>Clinical Features and Presentation</a:t>
            </a:r>
            <a:endParaRPr lang="en-US" sz="3300" dirty="0"/>
          </a:p>
        </p:txBody>
      </p:sp>
      <p:sp>
        <p:nvSpPr>
          <p:cNvPr id="21" name="SK-4-text-20"/>
          <p:cNvSpPr/>
          <p:nvPr/>
        </p:nvSpPr>
        <p:spPr>
          <a:xfrm>
            <a:off x="381000" y="1323975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Recognition of the Classic Triad and Clinical Course</a:t>
            </a:r>
            <a:endParaRPr lang="en-US" sz="1800" dirty="0"/>
          </a:p>
        </p:txBody>
      </p:sp>
      <p:sp>
        <p:nvSpPr>
          <p:cNvPr id="22" name="SK-4-text-21"/>
          <p:cNvSpPr/>
          <p:nvPr/>
        </p:nvSpPr>
        <p:spPr>
          <a:xfrm>
            <a:off x="1446163" y="2581275"/>
            <a:ext cx="15525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Barking Cough</a:t>
            </a:r>
            <a:endParaRPr lang="en-US" sz="1650" dirty="0"/>
          </a:p>
        </p:txBody>
      </p:sp>
      <p:sp>
        <p:nvSpPr>
          <p:cNvPr id="23" name="SK-4-text-22"/>
          <p:cNvSpPr/>
          <p:nvPr/>
        </p:nvSpPr>
        <p:spPr>
          <a:xfrm>
            <a:off x="571500" y="2943225"/>
            <a:ext cx="3301901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</a:rPr>
              <a:t>Harsh, seal-like cough caused by vibration of subglottic tissues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5148114" y="2581275"/>
            <a:ext cx="18954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Inspiratory Stridor</a:t>
            </a:r>
            <a:endParaRPr lang="en-US" sz="1650" dirty="0"/>
          </a:p>
        </p:txBody>
      </p:sp>
      <p:sp>
        <p:nvSpPr>
          <p:cNvPr id="25" name="SK-4-text-24"/>
          <p:cNvSpPr/>
          <p:nvPr/>
        </p:nvSpPr>
        <p:spPr>
          <a:xfrm>
            <a:off x="4444901" y="2943225"/>
            <a:ext cx="33020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</a:rPr>
              <a:t>High-pitched sound on inhalation due to narrowed airway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9283601" y="2581275"/>
            <a:ext cx="13716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Hoarse Voice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8318450" y="2943225"/>
            <a:ext cx="3301901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</a:rPr>
              <a:t>Caused by inflammation and oedema of the vocal cords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828675" y="3784997"/>
            <a:ext cx="64921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Clinical Progression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723900" y="4223147"/>
            <a:ext cx="114681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Preceded by 1–3 days of coryzal symptoms (rhinitis, low fever)</a:t>
            </a:r>
            <a:endParaRPr lang="en-US" sz="1425" dirty="0"/>
          </a:p>
        </p:txBody>
      </p:sp>
      <p:sp>
        <p:nvSpPr>
          <p:cNvPr id="30" name="SK-4-text-29"/>
          <p:cNvSpPr/>
          <p:nvPr/>
        </p:nvSpPr>
        <p:spPr>
          <a:xfrm>
            <a:off x="723900" y="4552652"/>
            <a:ext cx="8680935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Sudden onset of barking cough and stridor</a:t>
            </a:r>
            <a:endParaRPr lang="en-US" sz="1425" dirty="0"/>
          </a:p>
        </p:txBody>
      </p:sp>
      <p:sp>
        <p:nvSpPr>
          <p:cNvPr id="31" name="SK-4-text-30"/>
          <p:cNvSpPr/>
          <p:nvPr/>
        </p:nvSpPr>
        <p:spPr>
          <a:xfrm>
            <a:off x="723900" y="4882158"/>
            <a:ext cx="114681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Symptoms typically worsen significantly during the night</a:t>
            </a:r>
            <a:endParaRPr lang="en-US" sz="1425" dirty="0"/>
          </a:p>
        </p:txBody>
      </p:sp>
      <p:sp>
        <p:nvSpPr>
          <p:cNvPr id="32" name="SK-4-text-31"/>
          <p:cNvSpPr/>
          <p:nvPr/>
        </p:nvSpPr>
        <p:spPr>
          <a:xfrm>
            <a:off x="457200" y="5440263"/>
            <a:ext cx="22403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</a:rPr>
              <a:t>Day 1-3</a:t>
            </a:r>
            <a:endParaRPr lang="en-US" sz="1050" dirty="0"/>
          </a:p>
        </p:txBody>
      </p:sp>
      <p:sp>
        <p:nvSpPr>
          <p:cNvPr id="33" name="SK-4-text-32"/>
          <p:cNvSpPr/>
          <p:nvPr/>
        </p:nvSpPr>
        <p:spPr>
          <a:xfrm>
            <a:off x="457200" y="5668863"/>
            <a:ext cx="224031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Prodrome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2621310" y="5440263"/>
            <a:ext cx="22403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</a:rPr>
              <a:t>24-72 Hours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2621310" y="5668863"/>
            <a:ext cx="224031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Peak Severity</a:t>
            </a:r>
            <a:endParaRPr lang="en-US" sz="1125" dirty="0"/>
          </a:p>
        </p:txBody>
      </p:sp>
      <p:sp>
        <p:nvSpPr>
          <p:cNvPr id="36" name="SK-4-text-35"/>
          <p:cNvSpPr/>
          <p:nvPr/>
        </p:nvSpPr>
        <p:spPr>
          <a:xfrm>
            <a:off x="4785420" y="5440263"/>
            <a:ext cx="22403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</a:rPr>
              <a:t>Day 3-7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4785420" y="5668863"/>
            <a:ext cx="224031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</a:rPr>
              <a:t>Resolution</a:t>
            </a:r>
            <a:endParaRPr lang="en-US" sz="1125" dirty="0"/>
          </a:p>
        </p:txBody>
      </p:sp>
      <p:sp>
        <p:nvSpPr>
          <p:cNvPr id="38" name="SK-4-text-37"/>
          <p:cNvSpPr/>
          <p:nvPr/>
        </p:nvSpPr>
        <p:spPr>
          <a:xfrm>
            <a:off x="7778055" y="3784997"/>
            <a:ext cx="4343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Key Characteristics</a:t>
            </a:r>
            <a:endParaRPr lang="en-US" sz="1500" dirty="0"/>
          </a:p>
        </p:txBody>
      </p:sp>
      <p:sp>
        <p:nvSpPr>
          <p:cNvPr id="39" name="SK-4-text-38"/>
          <p:cNvSpPr/>
          <p:nvPr/>
        </p:nvSpPr>
        <p:spPr>
          <a:xfrm>
            <a:off x="7673280" y="4223147"/>
            <a:ext cx="451872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Low-grade fever (common)</a:t>
            </a:r>
            <a:endParaRPr lang="en-US" sz="1425" dirty="0"/>
          </a:p>
        </p:txBody>
      </p:sp>
      <p:sp>
        <p:nvSpPr>
          <p:cNvPr id="40" name="SK-4-text-39"/>
          <p:cNvSpPr/>
          <p:nvPr/>
        </p:nvSpPr>
        <p:spPr>
          <a:xfrm>
            <a:off x="7673280" y="4552652"/>
            <a:ext cx="4023420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Child usually appears well between episodes of coughing</a:t>
            </a:r>
            <a:endParaRPr lang="en-US" sz="1425" dirty="0"/>
          </a:p>
        </p:txBody>
      </p:sp>
      <p:sp>
        <p:nvSpPr>
          <p:cNvPr id="41" name="SK-4-text-40"/>
          <p:cNvSpPr/>
          <p:nvPr/>
        </p:nvSpPr>
        <p:spPr>
          <a:xfrm>
            <a:off x="7673280" y="5135463"/>
            <a:ext cx="451872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Agitation and crying can worsen the stridor</a:t>
            </a:r>
            <a:endParaRPr lang="en-US" sz="1425" dirty="0"/>
          </a:p>
        </p:txBody>
      </p:sp>
      <p:sp>
        <p:nvSpPr>
          <p:cNvPr id="42" name="SK-4-text-41"/>
          <p:cNvSpPr/>
          <p:nvPr/>
        </p:nvSpPr>
        <p:spPr>
          <a:xfrm>
            <a:off x="7673280" y="5464969"/>
            <a:ext cx="451872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</a:rPr>
              <a:t>Symptoms are typically self-limiting and mild</a:t>
            </a:r>
            <a:endParaRPr lang="en-US" sz="1425" dirty="0"/>
          </a:p>
        </p:txBody>
      </p:sp>
      <p:sp>
        <p:nvSpPr>
          <p:cNvPr id="43" name="SK-4-text-42"/>
          <p:cNvSpPr/>
          <p:nvPr/>
        </p:nvSpPr>
        <p:spPr>
          <a:xfrm>
            <a:off x="381000" y="6600825"/>
            <a:ext cx="70637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46E7A"/>
                </a:solidFill>
              </a:rPr>
              <a:t>www.bradfordvts.co.uk | Created July 2026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10284172" y="6600825"/>
            <a:ext cx="19078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46E7A"/>
                </a:solidFill>
              </a:rPr>
              <a:t>Source: NICE CKS Croup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09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26865"/>
            <a:ext cx="7429500" cy="437391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26865"/>
            <a:ext cx="1857375" cy="5715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8375" y="1826865"/>
            <a:ext cx="4457700" cy="5715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6075" y="1826865"/>
            <a:ext cx="1114425" cy="5715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398365"/>
            <a:ext cx="1857375" cy="684312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8375" y="2398365"/>
            <a:ext cx="4457700" cy="684312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96075" y="2398365"/>
            <a:ext cx="1114425" cy="68431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082677"/>
            <a:ext cx="1857375" cy="68431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8375" y="3082677"/>
            <a:ext cx="4457700" cy="68431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96075" y="3082677"/>
            <a:ext cx="1114425" cy="68431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766989"/>
            <a:ext cx="1857375" cy="106456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8375" y="3766989"/>
            <a:ext cx="4457700" cy="1064568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6075" y="3766989"/>
            <a:ext cx="1114425" cy="1064568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831556"/>
            <a:ext cx="1857375" cy="684312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38375" y="4831556"/>
            <a:ext cx="4457700" cy="684312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96075" y="4831556"/>
            <a:ext cx="1114425" cy="684312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96075" y="5515868"/>
            <a:ext cx="1114425" cy="684907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96250" y="1932831"/>
            <a:ext cx="3714750" cy="2714625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86750" y="2085231"/>
            <a:ext cx="3333750" cy="371475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86750" y="2135684"/>
            <a:ext cx="261937" cy="21342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86750" y="2571006"/>
            <a:ext cx="3333750" cy="409575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86750" y="3075831"/>
            <a:ext cx="3333750" cy="409575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86750" y="3580656"/>
            <a:ext cx="3333750" cy="409575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86750" y="4085481"/>
            <a:ext cx="3333750" cy="409575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96250" y="4799856"/>
            <a:ext cx="3714750" cy="1294954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31" name="SK-5-text-30"/>
          <p:cNvSpPr/>
          <p:nvPr/>
        </p:nvSpPr>
        <p:spPr>
          <a:xfrm>
            <a:off x="381000" y="0"/>
            <a:ext cx="1151572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381000" y="695325"/>
            <a:ext cx="1163955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E0651F"/>
                </a:solidFill>
              </a:rPr>
              <a:t>Westley Croup Score</a:t>
            </a:r>
            <a:endParaRPr lang="en-US" sz="3300" dirty="0"/>
          </a:p>
        </p:txBody>
      </p:sp>
      <p:sp>
        <p:nvSpPr>
          <p:cNvPr id="33" name="SK-5-text-32"/>
          <p:cNvSpPr/>
          <p:nvPr/>
        </p:nvSpPr>
        <p:spPr>
          <a:xfrm>
            <a:off x="381000" y="1236315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555555"/>
                </a:solidFill>
              </a:rPr>
              <a:t>Severity assessment tool used in the Bradford ACE pathway</a:t>
            </a:r>
            <a:endParaRPr lang="en-US" sz="1800" dirty="0"/>
          </a:p>
        </p:txBody>
      </p:sp>
      <p:sp>
        <p:nvSpPr>
          <p:cNvPr id="34" name="SK-5-text-33"/>
          <p:cNvSpPr/>
          <p:nvPr/>
        </p:nvSpPr>
        <p:spPr>
          <a:xfrm>
            <a:off x="523875" y="1826865"/>
            <a:ext cx="166687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Feature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2381250" y="1826865"/>
            <a:ext cx="42672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Scoring Criteria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6838950" y="1826865"/>
            <a:ext cx="1115158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Points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523875" y="2398365"/>
            <a:ext cx="166687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Stridor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2381250" y="2398365"/>
            <a:ext cx="929493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None (0), With agitation (1), At rest (2)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6648450" y="2398365"/>
            <a:ext cx="92392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0 - 2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523875" y="3082677"/>
            <a:ext cx="1836127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Recession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2381250" y="3082677"/>
            <a:ext cx="9810750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None (0), Mild (1), Moderate (2), Severe (3)</a:t>
            </a:r>
            <a:endParaRPr lang="en-US" sz="1500" dirty="0"/>
          </a:p>
        </p:txBody>
      </p:sp>
      <p:sp>
        <p:nvSpPr>
          <p:cNvPr id="42" name="SK-5-text-41"/>
          <p:cNvSpPr/>
          <p:nvPr/>
        </p:nvSpPr>
        <p:spPr>
          <a:xfrm>
            <a:off x="6648450" y="3082677"/>
            <a:ext cx="92392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0 - 3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523875" y="3766989"/>
            <a:ext cx="1836127" cy="10645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Air Entry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2381250" y="3766989"/>
            <a:ext cx="4171950" cy="10645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Normal (0), Decreased (1), Markedly decreased (2)</a:t>
            </a:r>
            <a:endParaRPr lang="en-US" sz="1500" dirty="0"/>
          </a:p>
        </p:txBody>
      </p:sp>
      <p:sp>
        <p:nvSpPr>
          <p:cNvPr id="45" name="SK-5-text-44"/>
          <p:cNvSpPr/>
          <p:nvPr/>
        </p:nvSpPr>
        <p:spPr>
          <a:xfrm>
            <a:off x="6648450" y="3766989"/>
            <a:ext cx="923925" cy="10645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0 - 2</a:t>
            </a:r>
            <a:endParaRPr lang="en-US" sz="1500" dirty="0"/>
          </a:p>
        </p:txBody>
      </p:sp>
      <p:sp>
        <p:nvSpPr>
          <p:cNvPr id="46" name="SK-5-text-45"/>
          <p:cNvSpPr/>
          <p:nvPr/>
        </p:nvSpPr>
        <p:spPr>
          <a:xfrm>
            <a:off x="523875" y="4831556"/>
            <a:ext cx="166687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Cyanosis</a:t>
            </a:r>
            <a:endParaRPr lang="en-US" sz="1500" dirty="0"/>
          </a:p>
        </p:txBody>
      </p:sp>
      <p:sp>
        <p:nvSpPr>
          <p:cNvPr id="47" name="SK-5-text-46"/>
          <p:cNvSpPr/>
          <p:nvPr/>
        </p:nvSpPr>
        <p:spPr>
          <a:xfrm>
            <a:off x="2381250" y="4831556"/>
            <a:ext cx="929493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None (0), With agitation (4), At rest (5)</a:t>
            </a:r>
            <a:endParaRPr lang="en-US" sz="1500" dirty="0"/>
          </a:p>
        </p:txBody>
      </p:sp>
      <p:sp>
        <p:nvSpPr>
          <p:cNvPr id="48" name="SK-5-text-47"/>
          <p:cNvSpPr/>
          <p:nvPr/>
        </p:nvSpPr>
        <p:spPr>
          <a:xfrm>
            <a:off x="6648450" y="4831556"/>
            <a:ext cx="923925" cy="6843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0 - 5</a:t>
            </a:r>
            <a:endParaRPr lang="en-US" sz="1500" dirty="0"/>
          </a:p>
        </p:txBody>
      </p:sp>
      <p:sp>
        <p:nvSpPr>
          <p:cNvPr id="49" name="SK-5-text-48"/>
          <p:cNvSpPr/>
          <p:nvPr/>
        </p:nvSpPr>
        <p:spPr>
          <a:xfrm>
            <a:off x="523875" y="5515868"/>
            <a:ext cx="2609850" cy="6849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Consciousness</a:t>
            </a:r>
            <a:endParaRPr lang="en-US" sz="1500" dirty="0"/>
          </a:p>
        </p:txBody>
      </p:sp>
      <p:sp>
        <p:nvSpPr>
          <p:cNvPr id="50" name="SK-5-text-49"/>
          <p:cNvSpPr/>
          <p:nvPr/>
        </p:nvSpPr>
        <p:spPr>
          <a:xfrm>
            <a:off x="2381250" y="5515868"/>
            <a:ext cx="5301273" cy="6849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333333"/>
                </a:solidFill>
              </a:rPr>
              <a:t>Normal (0), Altered (5)</a:t>
            </a:r>
            <a:endParaRPr lang="en-US" sz="1500" dirty="0"/>
          </a:p>
        </p:txBody>
      </p:sp>
      <p:sp>
        <p:nvSpPr>
          <p:cNvPr id="51" name="SK-5-text-50"/>
          <p:cNvSpPr/>
          <p:nvPr/>
        </p:nvSpPr>
        <p:spPr>
          <a:xfrm>
            <a:off x="6648450" y="5515868"/>
            <a:ext cx="923925" cy="6849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333333"/>
                </a:solidFill>
              </a:rPr>
              <a:t>0 - 5</a:t>
            </a:r>
            <a:endParaRPr lang="en-US" sz="1500" dirty="0"/>
          </a:p>
        </p:txBody>
      </p:sp>
      <p:sp>
        <p:nvSpPr>
          <p:cNvPr id="52" name="SK-5-text-51"/>
          <p:cNvSpPr/>
          <p:nvPr/>
        </p:nvSpPr>
        <p:spPr>
          <a:xfrm>
            <a:off x="8643938" y="2085231"/>
            <a:ext cx="33337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0651F"/>
                </a:solidFill>
              </a:rPr>
              <a:t>Total Score</a:t>
            </a:r>
            <a:endParaRPr lang="en-US" sz="1650" dirty="0"/>
          </a:p>
        </p:txBody>
      </p:sp>
      <p:sp>
        <p:nvSpPr>
          <p:cNvPr id="53" name="SK-5-text-52"/>
          <p:cNvSpPr/>
          <p:nvPr/>
        </p:nvSpPr>
        <p:spPr>
          <a:xfrm>
            <a:off x="8382000" y="2647206"/>
            <a:ext cx="1388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0 - 2</a:t>
            </a:r>
            <a:endParaRPr lang="en-US" sz="1350" dirty="0"/>
          </a:p>
        </p:txBody>
      </p:sp>
      <p:sp>
        <p:nvSpPr>
          <p:cNvPr id="54" name="SK-5-text-53"/>
          <p:cNvSpPr/>
          <p:nvPr/>
        </p:nvSpPr>
        <p:spPr>
          <a:xfrm>
            <a:off x="9096375" y="2647206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Mild Croup</a:t>
            </a:r>
            <a:endParaRPr lang="en-US" sz="1350" dirty="0"/>
          </a:p>
        </p:txBody>
      </p:sp>
      <p:sp>
        <p:nvSpPr>
          <p:cNvPr id="55" name="SK-5-text-54"/>
          <p:cNvSpPr/>
          <p:nvPr/>
        </p:nvSpPr>
        <p:spPr>
          <a:xfrm>
            <a:off x="8382000" y="3152031"/>
            <a:ext cx="1388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3 - 7</a:t>
            </a:r>
            <a:endParaRPr lang="en-US" sz="1350" dirty="0"/>
          </a:p>
        </p:txBody>
      </p:sp>
      <p:sp>
        <p:nvSpPr>
          <p:cNvPr id="56" name="SK-5-text-55"/>
          <p:cNvSpPr/>
          <p:nvPr/>
        </p:nvSpPr>
        <p:spPr>
          <a:xfrm>
            <a:off x="9096375" y="3152031"/>
            <a:ext cx="29660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Moderate Croup</a:t>
            </a:r>
            <a:endParaRPr lang="en-US" sz="1350" dirty="0"/>
          </a:p>
        </p:txBody>
      </p:sp>
      <p:sp>
        <p:nvSpPr>
          <p:cNvPr id="57" name="SK-5-text-56"/>
          <p:cNvSpPr/>
          <p:nvPr/>
        </p:nvSpPr>
        <p:spPr>
          <a:xfrm>
            <a:off x="8382000" y="3656856"/>
            <a:ext cx="17316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8 - 11</a:t>
            </a:r>
            <a:endParaRPr lang="en-US" sz="1350" dirty="0"/>
          </a:p>
        </p:txBody>
      </p:sp>
      <p:sp>
        <p:nvSpPr>
          <p:cNvPr id="58" name="SK-5-text-57"/>
          <p:cNvSpPr/>
          <p:nvPr/>
        </p:nvSpPr>
        <p:spPr>
          <a:xfrm>
            <a:off x="9096375" y="3656856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Severe Croup</a:t>
            </a:r>
            <a:endParaRPr lang="en-US" sz="1350" dirty="0"/>
          </a:p>
        </p:txBody>
      </p:sp>
      <p:sp>
        <p:nvSpPr>
          <p:cNvPr id="59" name="SK-5-text-58"/>
          <p:cNvSpPr/>
          <p:nvPr/>
        </p:nvSpPr>
        <p:spPr>
          <a:xfrm>
            <a:off x="8382000" y="4161681"/>
            <a:ext cx="11830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≥ 12</a:t>
            </a:r>
            <a:endParaRPr lang="en-US" sz="1350" dirty="0"/>
          </a:p>
        </p:txBody>
      </p:sp>
      <p:sp>
        <p:nvSpPr>
          <p:cNvPr id="60" name="SK-5-text-59"/>
          <p:cNvSpPr/>
          <p:nvPr/>
        </p:nvSpPr>
        <p:spPr>
          <a:xfrm>
            <a:off x="9096375" y="4161681"/>
            <a:ext cx="3095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</a:rPr>
              <a:t>Impending Failure</a:t>
            </a:r>
            <a:endParaRPr lang="en-US" sz="1350" dirty="0"/>
          </a:p>
        </p:txBody>
      </p:sp>
      <p:sp>
        <p:nvSpPr>
          <p:cNvPr id="61" name="SK-5-text-60"/>
          <p:cNvSpPr/>
          <p:nvPr/>
        </p:nvSpPr>
        <p:spPr>
          <a:xfrm>
            <a:off x="8239125" y="4914156"/>
            <a:ext cx="3429000" cy="106635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33333"/>
                </a:solidFill>
              </a:rPr>
              <a:t>Clinical Application:</a:t>
            </a:r>
            <a:r>
              <a:rPr lang="en-US" sz="1200" dirty="0">
                <a:solidFill>
                  <a:srgbClr val="333333"/>
                </a:solidFill>
              </a:rPr>
              <a:t> This score must be documented for all Bradford ACE (Ambulatory Care Experience) referrals. Use clinical judgment alongside the score, particularly in children under 1 year.</a:t>
            </a:r>
            <a:endParaRPr lang="en-US" sz="1200" dirty="0"/>
          </a:p>
        </p:txBody>
      </p:sp>
      <p:sp>
        <p:nvSpPr>
          <p:cNvPr id="62" name="SK-5-text-61"/>
          <p:cNvSpPr/>
          <p:nvPr/>
        </p:nvSpPr>
        <p:spPr>
          <a:xfrm>
            <a:off x="0" y="6505575"/>
            <a:ext cx="114300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www.bradfordvts.co.uk | Updated July 2026 | NICE CKS Croup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3314849" cy="33337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93515"/>
            <a:ext cx="2619375" cy="439296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93515"/>
            <a:ext cx="2619375" cy="90487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5114925"/>
            <a:ext cx="2333625" cy="7810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1375" y="1693515"/>
            <a:ext cx="2619375" cy="439296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1375" y="1693515"/>
            <a:ext cx="2619375" cy="90487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4250" y="5114925"/>
            <a:ext cx="2333625" cy="78105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1693515"/>
            <a:ext cx="2619375" cy="439296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1693515"/>
            <a:ext cx="2619375" cy="90487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4125" y="5114925"/>
            <a:ext cx="2333625" cy="7810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01125" y="1693515"/>
            <a:ext cx="2619375" cy="439296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01125" y="1693515"/>
            <a:ext cx="2619375" cy="90487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0" y="5114925"/>
            <a:ext cx="2333625" cy="78105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685800" y="381000"/>
            <a:ext cx="5066068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571500" y="809625"/>
            <a:ext cx="1162050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960"/>
              </a:lnSpc>
              <a:buNone/>
            </a:pPr>
            <a:r>
              <a:rPr lang="en-US" sz="3300" b="1" dirty="0">
                <a:solidFill>
                  <a:srgbClr val="333333"/>
                </a:solidFill>
              </a:rPr>
              <a:t>Severity Assessment in Primary Care</a:t>
            </a:r>
            <a:endParaRPr lang="en-US" sz="3300" dirty="0"/>
          </a:p>
        </p:txBody>
      </p:sp>
      <p:sp>
        <p:nvSpPr>
          <p:cNvPr id="20" name="SK-6-text-19"/>
          <p:cNvSpPr/>
          <p:nvPr/>
        </p:nvSpPr>
        <p:spPr>
          <a:xfrm>
            <a:off x="657225" y="1836390"/>
            <a:ext cx="24479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MILD</a:t>
            </a:r>
            <a:endParaRPr lang="en-US" sz="1800" dirty="0"/>
          </a:p>
        </p:txBody>
      </p:sp>
      <p:sp>
        <p:nvSpPr>
          <p:cNvPr id="21" name="SK-6-text-20"/>
          <p:cNvSpPr/>
          <p:nvPr/>
        </p:nvSpPr>
        <p:spPr>
          <a:xfrm>
            <a:off x="676275" y="2226915"/>
            <a:ext cx="2409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</a:rPr>
              <a:t>Westley Score 0-2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952500" y="2788890"/>
            <a:ext cx="40174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Occasional barking cough</a:t>
            </a:r>
            <a:endParaRPr lang="en-US" sz="1200" dirty="0"/>
          </a:p>
        </p:txBody>
      </p:sp>
      <p:sp>
        <p:nvSpPr>
          <p:cNvPr id="23" name="SK-6-text-22"/>
          <p:cNvSpPr/>
          <p:nvPr/>
        </p:nvSpPr>
        <p:spPr>
          <a:xfrm>
            <a:off x="952500" y="3116461"/>
            <a:ext cx="30321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No stridor at rest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952500" y="3444032"/>
            <a:ext cx="385323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No or minimal recession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952500" y="3771602"/>
            <a:ext cx="36890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Child active and alert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952500" y="4099173"/>
            <a:ext cx="40174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Eating and drinking well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790575" y="5229225"/>
            <a:ext cx="2181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O2 SATURATIONS</a:t>
            </a:r>
            <a:endParaRPr lang="en-US" sz="1050" dirty="0"/>
          </a:p>
        </p:txBody>
      </p:sp>
      <p:sp>
        <p:nvSpPr>
          <p:cNvPr id="28" name="SK-6-text-27"/>
          <p:cNvSpPr/>
          <p:nvPr/>
        </p:nvSpPr>
        <p:spPr>
          <a:xfrm>
            <a:off x="1532483" y="5505450"/>
            <a:ext cx="697409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33333"/>
                </a:solidFill>
              </a:rPr>
              <a:t>≥ 95%</a:t>
            </a:r>
            <a:endParaRPr lang="en-US" sz="1650" dirty="0"/>
          </a:p>
        </p:txBody>
      </p:sp>
      <p:sp>
        <p:nvSpPr>
          <p:cNvPr id="29" name="SK-6-text-28"/>
          <p:cNvSpPr/>
          <p:nvPr/>
        </p:nvSpPr>
        <p:spPr>
          <a:xfrm>
            <a:off x="3467100" y="1836390"/>
            <a:ext cx="24479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MODERATE</a:t>
            </a:r>
            <a:endParaRPr lang="en-US" sz="1800" dirty="0"/>
          </a:p>
        </p:txBody>
      </p:sp>
      <p:sp>
        <p:nvSpPr>
          <p:cNvPr id="30" name="SK-6-text-29"/>
          <p:cNvSpPr/>
          <p:nvPr/>
        </p:nvSpPr>
        <p:spPr>
          <a:xfrm>
            <a:off x="3486150" y="2226915"/>
            <a:ext cx="2409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</a:rPr>
              <a:t>Westley Score 3-7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3762375" y="2788890"/>
            <a:ext cx="221104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Barking cough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3762375" y="3116461"/>
            <a:ext cx="253948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Stridor at rest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3762375" y="3444032"/>
            <a:ext cx="2095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Subcostal/suprasternal recession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3762375" y="3984873"/>
            <a:ext cx="43458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Able to complete sentences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3762375" y="4312444"/>
            <a:ext cx="336057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Normal consciousness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3600450" y="5229225"/>
            <a:ext cx="2181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O2 SATURATIONS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4342358" y="5505450"/>
            <a:ext cx="697409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33333"/>
                </a:solidFill>
              </a:rPr>
              <a:t>≥ 95%</a:t>
            </a:r>
            <a:endParaRPr lang="en-US" sz="1650" dirty="0"/>
          </a:p>
        </p:txBody>
      </p:sp>
      <p:sp>
        <p:nvSpPr>
          <p:cNvPr id="38" name="SK-6-text-37"/>
          <p:cNvSpPr/>
          <p:nvPr/>
        </p:nvSpPr>
        <p:spPr>
          <a:xfrm>
            <a:off x="6276975" y="1836390"/>
            <a:ext cx="24479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SEVERE</a:t>
            </a:r>
            <a:endParaRPr lang="en-US" sz="1800" dirty="0"/>
          </a:p>
        </p:txBody>
      </p:sp>
      <p:sp>
        <p:nvSpPr>
          <p:cNvPr id="39" name="SK-6-text-38"/>
          <p:cNvSpPr/>
          <p:nvPr/>
        </p:nvSpPr>
        <p:spPr>
          <a:xfrm>
            <a:off x="6296025" y="2226915"/>
            <a:ext cx="2409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</a:rPr>
              <a:t>Westley Score 8-11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6572250" y="2788890"/>
            <a:ext cx="43458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Persistent stridor at rest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6572250" y="3116461"/>
            <a:ext cx="36890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Marked chest recession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6572250" y="3444032"/>
            <a:ext cx="483854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Significant work of breathing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6572250" y="3771602"/>
            <a:ext cx="35247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Agitation or lethargy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6572250" y="4099173"/>
            <a:ext cx="36890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Unable to feed / drink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6410325" y="5229225"/>
            <a:ext cx="2181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O2 SATURATIONS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7148513" y="5505450"/>
            <a:ext cx="70485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333333"/>
                </a:solidFill>
              </a:rPr>
              <a:t>&lt; 95%</a:t>
            </a:r>
            <a:endParaRPr lang="en-US" sz="1650" dirty="0"/>
          </a:p>
        </p:txBody>
      </p:sp>
      <p:sp>
        <p:nvSpPr>
          <p:cNvPr id="47" name="SK-6-text-46"/>
          <p:cNvSpPr/>
          <p:nvPr/>
        </p:nvSpPr>
        <p:spPr>
          <a:xfrm>
            <a:off x="9086850" y="1836390"/>
            <a:ext cx="24479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EMERGENCY</a:t>
            </a:r>
            <a:endParaRPr lang="en-US" sz="1800" dirty="0"/>
          </a:p>
        </p:txBody>
      </p:sp>
      <p:sp>
        <p:nvSpPr>
          <p:cNvPr id="48" name="SK-6-text-47"/>
          <p:cNvSpPr/>
          <p:nvPr/>
        </p:nvSpPr>
        <p:spPr>
          <a:xfrm>
            <a:off x="9105900" y="2226915"/>
            <a:ext cx="2409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</a:rPr>
              <a:t>Westley Score ≥12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9382125" y="2788890"/>
            <a:ext cx="2809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Cyanosis or pallor/mottling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9382125" y="3116461"/>
            <a:ext cx="2809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Exhaustion / drowsiness</a:t>
            </a:r>
            <a:endParaRPr lang="en-US" sz="1200" dirty="0"/>
          </a:p>
        </p:txBody>
      </p:sp>
      <p:sp>
        <p:nvSpPr>
          <p:cNvPr id="51" name="SK-6-text-50"/>
          <p:cNvSpPr/>
          <p:nvPr/>
        </p:nvSpPr>
        <p:spPr>
          <a:xfrm>
            <a:off x="9382125" y="3444032"/>
            <a:ext cx="2809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Silent chest / reduced air entry</a:t>
            </a:r>
            <a:endParaRPr lang="en-US" sz="1200" dirty="0"/>
          </a:p>
        </p:txBody>
      </p:sp>
      <p:sp>
        <p:nvSpPr>
          <p:cNvPr id="52" name="SK-6-text-51"/>
          <p:cNvSpPr/>
          <p:nvPr/>
        </p:nvSpPr>
        <p:spPr>
          <a:xfrm>
            <a:off x="9382125" y="3771602"/>
            <a:ext cx="2809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Altered consciousness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9382125" y="4099173"/>
            <a:ext cx="2809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Impending respiratory failure</a:t>
            </a:r>
            <a:endParaRPr lang="en-US" sz="1200" dirty="0"/>
          </a:p>
        </p:txBody>
      </p:sp>
      <p:sp>
        <p:nvSpPr>
          <p:cNvPr id="54" name="SK-6-text-53"/>
          <p:cNvSpPr/>
          <p:nvPr/>
        </p:nvSpPr>
        <p:spPr>
          <a:xfrm>
            <a:off x="9220200" y="5229225"/>
            <a:ext cx="2181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O2 SATURATIONS</a:t>
            </a:r>
            <a:endParaRPr lang="en-US" sz="1050" dirty="0"/>
          </a:p>
        </p:txBody>
      </p:sp>
      <p:sp>
        <p:nvSpPr>
          <p:cNvPr id="55" name="SK-6-text-54"/>
          <p:cNvSpPr/>
          <p:nvPr/>
        </p:nvSpPr>
        <p:spPr>
          <a:xfrm>
            <a:off x="9958388" y="5505450"/>
            <a:ext cx="70485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</a:rPr>
              <a:t>&lt; 92%</a:t>
            </a:r>
            <a:endParaRPr lang="en-US" sz="1650" dirty="0"/>
          </a:p>
        </p:txBody>
      </p:sp>
      <p:sp>
        <p:nvSpPr>
          <p:cNvPr id="56" name="SK-6-text-55"/>
          <p:cNvSpPr/>
          <p:nvPr/>
        </p:nvSpPr>
        <p:spPr>
          <a:xfrm>
            <a:off x="0" y="6467475"/>
            <a:ext cx="110490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Source: NICE CKS Croup (Updated July 2026) | Bradford ACE Pathway Clinical Criteria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191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29630"/>
            <a:ext cx="4268539" cy="3810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63030"/>
            <a:ext cx="6686550" cy="2365772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5326" y="3605510"/>
            <a:ext cx="3657898" cy="35718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305002"/>
            <a:ext cx="6686550" cy="230862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430316"/>
            <a:ext cx="250031" cy="201811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3300" y="1863030"/>
            <a:ext cx="4457700" cy="1545431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3800" y="1988344"/>
            <a:ext cx="250031" cy="201811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3465612"/>
            <a:ext cx="4457700" cy="1785342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43800" y="3590925"/>
            <a:ext cx="250031" cy="201811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3300" y="5308104"/>
            <a:ext cx="4457700" cy="130552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3800" y="5433417"/>
            <a:ext cx="250031" cy="201811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670774"/>
            <a:ext cx="12192000" cy="295275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381000" y="0"/>
            <a:ext cx="115443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800" dirty="0"/>
          </a:p>
        </p:txBody>
      </p:sp>
      <p:sp>
        <p:nvSpPr>
          <p:cNvPr id="18" name="SK-7-text-17"/>
          <p:cNvSpPr/>
          <p:nvPr/>
        </p:nvSpPr>
        <p:spPr>
          <a:xfrm>
            <a:off x="381000" y="704850"/>
            <a:ext cx="114300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333333"/>
                </a:solidFill>
              </a:rPr>
              <a:t>Management: Dexamethasone Guidelines </a:t>
            </a:r>
            <a:r>
              <a:rPr lang="en-US" sz="1050" b="1" dirty="0">
                <a:solidFill>
                  <a:srgbClr val="FFFFFF"/>
                </a:solidFill>
              </a:rPr>
              <a:t>NICE CKS UPDATE</a:t>
            </a:r>
            <a:endParaRPr lang="en-US" sz="3600" dirty="0"/>
          </a:p>
        </p:txBody>
      </p:sp>
      <p:sp>
        <p:nvSpPr>
          <p:cNvPr id="19" name="SK-7-text-18"/>
          <p:cNvSpPr/>
          <p:nvPr/>
        </p:nvSpPr>
        <p:spPr>
          <a:xfrm>
            <a:off x="381000" y="1329630"/>
            <a:ext cx="1081278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Universal First-Line Treatment Strategy</a:t>
            </a:r>
            <a:endParaRPr lang="en-US" sz="1800" dirty="0"/>
          </a:p>
        </p:txBody>
      </p:sp>
      <p:sp>
        <p:nvSpPr>
          <p:cNvPr id="20" name="SK-7-text-19"/>
          <p:cNvSpPr/>
          <p:nvPr/>
        </p:nvSpPr>
        <p:spPr>
          <a:xfrm>
            <a:off x="2230934" y="2129135"/>
            <a:ext cx="2986534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038"/>
              </a:lnSpc>
              <a:buNone/>
            </a:pPr>
            <a:r>
              <a:rPr lang="en-US" sz="2025" b="1" kern="0" spc="120" dirty="0">
                <a:solidFill>
                  <a:srgbClr val="FFFFFF">
                    <a:alpha val="90000"/>
                  </a:srgbClr>
                </a:solidFill>
              </a:rPr>
              <a:t>SINGLE ORAL DOSE</a:t>
            </a:r>
            <a:endParaRPr lang="en-US" sz="2025" dirty="0"/>
          </a:p>
        </p:txBody>
      </p:sp>
      <p:sp>
        <p:nvSpPr>
          <p:cNvPr id="21" name="SK-7-text-20"/>
          <p:cNvSpPr/>
          <p:nvPr/>
        </p:nvSpPr>
        <p:spPr>
          <a:xfrm>
            <a:off x="1807369" y="2514898"/>
            <a:ext cx="3833812" cy="10144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988"/>
              </a:lnSpc>
              <a:buNone/>
            </a:pPr>
            <a:r>
              <a:rPr lang="en-US" sz="5325" b="1" dirty="0">
                <a:solidFill>
                  <a:srgbClr val="FFFFFF"/>
                </a:solidFill>
              </a:rPr>
              <a:t>0.15 mg/kg</a:t>
            </a:r>
            <a:endParaRPr lang="en-US" sz="5325" dirty="0"/>
          </a:p>
        </p:txBody>
      </p:sp>
      <p:sp>
        <p:nvSpPr>
          <p:cNvPr id="22" name="SK-7-text-21"/>
          <p:cNvSpPr/>
          <p:nvPr/>
        </p:nvSpPr>
        <p:spPr>
          <a:xfrm>
            <a:off x="1845320" y="3605510"/>
            <a:ext cx="3300710" cy="357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FFFFFF"/>
                </a:solidFill>
              </a:rPr>
              <a:t>FOR ALL SEVERITIES OF CROUP</a:t>
            </a:r>
            <a:endParaRPr lang="en-US" sz="1575" dirty="0"/>
          </a:p>
        </p:txBody>
      </p:sp>
      <p:sp>
        <p:nvSpPr>
          <p:cNvPr id="23" name="SK-7-text-22"/>
          <p:cNvSpPr/>
          <p:nvPr/>
        </p:nvSpPr>
        <p:spPr>
          <a:xfrm>
            <a:off x="916781" y="4381202"/>
            <a:ext cx="630555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333333"/>
                </a:solidFill>
              </a:rPr>
              <a:t>Core Recommendations</a:t>
            </a:r>
            <a:endParaRPr lang="en-US" sz="1575" dirty="0"/>
          </a:p>
        </p:txBody>
      </p:sp>
      <p:sp>
        <p:nvSpPr>
          <p:cNvPr id="24" name="SK-7-text-23"/>
          <p:cNvSpPr/>
          <p:nvPr/>
        </p:nvSpPr>
        <p:spPr>
          <a:xfrm>
            <a:off x="718989" y="4728865"/>
            <a:ext cx="114730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Replaces older, complex variable-dose or high-dose regimens.</a:t>
            </a:r>
            <a:endParaRPr lang="en-US" sz="1350" dirty="0"/>
          </a:p>
        </p:txBody>
      </p:sp>
      <p:sp>
        <p:nvSpPr>
          <p:cNvPr id="25" name="SK-7-text-24"/>
          <p:cNvSpPr/>
          <p:nvPr/>
        </p:nvSpPr>
        <p:spPr>
          <a:xfrm>
            <a:off x="718989" y="4997351"/>
            <a:ext cx="114730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Recommended for Mild, Moderate, and Severe cases in Primary Care.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718989" y="5265837"/>
            <a:ext cx="114730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Evidence-based: Single dose provides effective symptom control.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718989" y="5534323"/>
            <a:ext cx="114730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A second dose at 24h is rarely needed (refer to ACE/Hospital if not settling).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7889081" y="1939230"/>
            <a:ext cx="407670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333333"/>
                </a:solidFill>
              </a:rPr>
              <a:t>Onset &amp; Duration</a:t>
            </a:r>
            <a:endParaRPr lang="en-US" sz="1575" dirty="0"/>
          </a:p>
        </p:txBody>
      </p:sp>
      <p:sp>
        <p:nvSpPr>
          <p:cNvPr id="29" name="SK-7-text-28"/>
          <p:cNvSpPr/>
          <p:nvPr/>
        </p:nvSpPr>
        <p:spPr>
          <a:xfrm>
            <a:off x="7691289" y="2286893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Onset of action: Usually within</a:t>
            </a:r>
            <a:r>
              <a:rPr lang="en-US" sz="1350" b="1" dirty="0">
                <a:solidFill>
                  <a:srgbClr val="333333"/>
                </a:solidFill>
              </a:rPr>
              <a:t>1 hour</a:t>
            </a:r>
            <a:r>
              <a:rPr lang="en-US" sz="1350" dirty="0">
                <a:solidFill>
                  <a:srgbClr val="333333"/>
                </a:solidFill>
              </a:rPr>
              <a:t>.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7691289" y="2555379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Peak effect: 3-6 hours.</a:t>
            </a:r>
            <a:endParaRPr lang="en-US" sz="1350" dirty="0"/>
          </a:p>
        </p:txBody>
      </p:sp>
      <p:sp>
        <p:nvSpPr>
          <p:cNvPr id="31" name="SK-7-text-30"/>
          <p:cNvSpPr/>
          <p:nvPr/>
        </p:nvSpPr>
        <p:spPr>
          <a:xfrm>
            <a:off x="7691289" y="2823865"/>
            <a:ext cx="40767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Long half-life: Covers the typical peak distress period.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7889081" y="3541812"/>
            <a:ext cx="4302919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333333"/>
                </a:solidFill>
              </a:rPr>
              <a:t>Administration Guidance</a:t>
            </a:r>
            <a:endParaRPr lang="en-US" sz="1575" dirty="0"/>
          </a:p>
        </p:txBody>
      </p:sp>
      <p:sp>
        <p:nvSpPr>
          <p:cNvPr id="33" name="SK-7-text-32"/>
          <p:cNvSpPr/>
          <p:nvPr/>
        </p:nvSpPr>
        <p:spPr>
          <a:xfrm>
            <a:off x="7691289" y="3889474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333333"/>
                </a:solidFill>
              </a:rPr>
              <a:t>Oral route</a:t>
            </a:r>
            <a:r>
              <a:rPr lang="en-US" sz="1350" dirty="0">
                <a:solidFill>
                  <a:srgbClr val="333333"/>
                </a:solidFill>
              </a:rPr>
              <a:t>is first-line for all children.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7691289" y="4157960"/>
            <a:ext cx="40767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If vomiting or unable to tolerate: Urgent referral for IV/IM.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7691289" y="4666357"/>
            <a:ext cx="40767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Alternative: Oral Prednisolone 1-2 mg/kg if Dexamethasone is unavailable.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7889081" y="5384304"/>
            <a:ext cx="407670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005EB8"/>
                </a:solidFill>
              </a:rPr>
              <a:t>Not Recommended</a:t>
            </a:r>
            <a:endParaRPr lang="en-US" sz="1575" dirty="0"/>
          </a:p>
        </p:txBody>
      </p:sp>
      <p:sp>
        <p:nvSpPr>
          <p:cNvPr id="37" name="SK-7-text-36"/>
          <p:cNvSpPr/>
          <p:nvPr/>
        </p:nvSpPr>
        <p:spPr>
          <a:xfrm>
            <a:off x="7691289" y="5731966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Nebulised Budesonide (expensive/distressing).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7691289" y="6000452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Steam inhalation (risk of scalding).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7691289" y="6268938"/>
            <a:ext cx="4500711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Antibiotics (Croup is viral).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381000" y="6718399"/>
            <a:ext cx="6987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33333"/>
                </a:solidFill>
              </a:rPr>
              <a:t>www.bradfordvts.co.uk</a:t>
            </a:r>
            <a:r>
              <a:rPr lang="en-US" sz="1050" dirty="0">
                <a:solidFill>
                  <a:srgbClr val="666666"/>
                </a:solidFill>
              </a:rPr>
              <a:t> | Created July 2026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9105900" y="6718399"/>
            <a:ext cx="3086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Source: NICE CKS Croup (Current Guidance)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43025"/>
            <a:ext cx="4116586" cy="4381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00250"/>
            <a:ext cx="5091559" cy="429577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66950"/>
            <a:ext cx="190500" cy="1524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43200"/>
            <a:ext cx="261937" cy="21342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86150"/>
            <a:ext cx="261937" cy="21342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495800"/>
            <a:ext cx="261937" cy="2134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486400"/>
            <a:ext cx="4634359" cy="6667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1159" y="2000250"/>
            <a:ext cx="6109841" cy="429577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9759" y="2266950"/>
            <a:ext cx="190500" cy="1524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29759" y="2743200"/>
            <a:ext cx="261937" cy="21342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29759" y="3752850"/>
            <a:ext cx="261937" cy="21342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29759" y="4495800"/>
            <a:ext cx="261937" cy="2134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9759" y="5486400"/>
            <a:ext cx="5652641" cy="66675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43675"/>
            <a:ext cx="12192000" cy="342900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381000" y="0"/>
            <a:ext cx="11525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20" name="SK-8-text-19"/>
          <p:cNvSpPr/>
          <p:nvPr/>
        </p:nvSpPr>
        <p:spPr>
          <a:xfrm>
            <a:off x="381000" y="666750"/>
            <a:ext cx="118110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b="1" dirty="0">
                <a:solidFill>
                  <a:srgbClr val="E0651F"/>
                </a:solidFill>
              </a:rPr>
              <a:t>Alternative &amp; Non-Recommended Options</a:t>
            </a:r>
            <a:endParaRPr lang="en-US" sz="3300" dirty="0"/>
          </a:p>
        </p:txBody>
      </p:sp>
      <p:sp>
        <p:nvSpPr>
          <p:cNvPr id="21" name="SK-8-text-20"/>
          <p:cNvSpPr/>
          <p:nvPr/>
        </p:nvSpPr>
        <p:spPr>
          <a:xfrm>
            <a:off x="381000" y="1343025"/>
            <a:ext cx="998982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dirty="0">
                <a:solidFill>
                  <a:srgbClr val="555555"/>
                </a:solidFill>
              </a:rPr>
              <a:t>Guidance for Primary Care Management</a:t>
            </a:r>
            <a:endParaRPr lang="en-US" sz="1800" dirty="0"/>
          </a:p>
        </p:txBody>
      </p:sp>
      <p:sp>
        <p:nvSpPr>
          <p:cNvPr id="22" name="SK-8-text-21"/>
          <p:cNvSpPr/>
          <p:nvPr/>
        </p:nvSpPr>
        <p:spPr>
          <a:xfrm>
            <a:off x="942975" y="2143125"/>
            <a:ext cx="6534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05EB8"/>
                </a:solidFill>
              </a:rPr>
              <a:t>Alternative Steroids</a:t>
            </a:r>
            <a:endParaRPr lang="en-US" sz="2100" dirty="0"/>
          </a:p>
        </p:txBody>
      </p:sp>
      <p:sp>
        <p:nvSpPr>
          <p:cNvPr id="23" name="SK-8-text-22"/>
          <p:cNvSpPr/>
          <p:nvPr/>
        </p:nvSpPr>
        <p:spPr>
          <a:xfrm>
            <a:off x="985838" y="2724150"/>
            <a:ext cx="463435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Oral Prednisolone</a:t>
            </a:r>
            <a:endParaRPr lang="en-US" sz="1650" dirty="0"/>
          </a:p>
        </p:txBody>
      </p:sp>
      <p:sp>
        <p:nvSpPr>
          <p:cNvPr id="24" name="SK-8-text-23"/>
          <p:cNvSpPr/>
          <p:nvPr/>
        </p:nvSpPr>
        <p:spPr>
          <a:xfrm>
            <a:off x="914400" y="3076575"/>
            <a:ext cx="9982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55555"/>
                </a:solidFill>
              </a:rPr>
              <a:t>1 - 2 mg/kg</a:t>
            </a:r>
            <a:r>
              <a:rPr lang="en-US" sz="1500" dirty="0">
                <a:solidFill>
                  <a:srgbClr val="555555"/>
                </a:solidFill>
              </a:rPr>
              <a:t> (Max 40 mg) as a single dose.</a:t>
            </a:r>
            <a:endParaRPr lang="en-US" sz="1500" dirty="0"/>
          </a:p>
        </p:txBody>
      </p:sp>
      <p:sp>
        <p:nvSpPr>
          <p:cNvPr id="25" name="SK-8-text-24"/>
          <p:cNvSpPr/>
          <p:nvPr/>
        </p:nvSpPr>
        <p:spPr>
          <a:xfrm>
            <a:off x="985838" y="3467100"/>
            <a:ext cx="463435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Usage Context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914400" y="3819525"/>
            <a:ext cx="432955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555555"/>
                </a:solidFill>
              </a:rPr>
              <a:t>Reserved for when oral dexamethasone is unavailable.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985838" y="4476750"/>
            <a:ext cx="463435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Second Dose</a:t>
            </a:r>
            <a:endParaRPr lang="en-US" sz="1650" dirty="0"/>
          </a:p>
        </p:txBody>
      </p:sp>
      <p:sp>
        <p:nvSpPr>
          <p:cNvPr id="28" name="SK-8-text-27"/>
          <p:cNvSpPr/>
          <p:nvPr/>
        </p:nvSpPr>
        <p:spPr>
          <a:xfrm>
            <a:off x="914400" y="4829175"/>
            <a:ext cx="432955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555555"/>
                </a:solidFill>
              </a:rPr>
              <a:t>May be given at 24 hours following a clinical review by the ACE team.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723900" y="5486400"/>
            <a:ext cx="440575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3333"/>
                </a:solidFill>
              </a:rPr>
              <a:t>Dexamethasone 0.15 mg/kg</a:t>
            </a:r>
            <a:r>
              <a:rPr lang="en-US" sz="1350" dirty="0">
                <a:solidFill>
                  <a:srgbClr val="333333"/>
                </a:solidFill>
              </a:rPr>
              <a:t> remains the first-line choice for all severities.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6263134" y="2143125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D83933"/>
                </a:solidFill>
              </a:rPr>
              <a:t>Not Recommended</a:t>
            </a:r>
            <a:endParaRPr lang="en-US" sz="2100" dirty="0"/>
          </a:p>
        </p:txBody>
      </p:sp>
      <p:sp>
        <p:nvSpPr>
          <p:cNvPr id="31" name="SK-8-text-30"/>
          <p:cNvSpPr/>
          <p:nvPr/>
        </p:nvSpPr>
        <p:spPr>
          <a:xfrm>
            <a:off x="6305996" y="2724150"/>
            <a:ext cx="565264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Steam Inhalation</a:t>
            </a:r>
            <a:endParaRPr lang="en-US" sz="1650" dirty="0"/>
          </a:p>
        </p:txBody>
      </p:sp>
      <p:sp>
        <p:nvSpPr>
          <p:cNvPr id="32" name="SK-8-text-31"/>
          <p:cNvSpPr/>
          <p:nvPr/>
        </p:nvSpPr>
        <p:spPr>
          <a:xfrm>
            <a:off x="6234559" y="3076575"/>
            <a:ext cx="534784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555555"/>
                </a:solidFill>
              </a:rPr>
              <a:t>No evidence</a:t>
            </a:r>
            <a:r>
              <a:rPr lang="en-US" sz="1500" dirty="0">
                <a:solidFill>
                  <a:srgbClr val="555555"/>
                </a:solidFill>
              </a:rPr>
              <a:t> of benefit. Significant risk of </a:t>
            </a:r>
            <a:r>
              <a:rPr lang="en-US" sz="1500" b="1" dirty="0">
                <a:solidFill>
                  <a:srgbClr val="555555"/>
                </a:solidFill>
              </a:rPr>
              <a:t>accidental scalding</a:t>
            </a:r>
            <a:r>
              <a:rPr lang="en-US" sz="1500" dirty="0">
                <a:solidFill>
                  <a:srgbClr val="555555"/>
                </a:solidFill>
              </a:rPr>
              <a:t>.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6305996" y="3733800"/>
            <a:ext cx="565264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Antibiotics</a:t>
            </a:r>
            <a:endParaRPr lang="en-US" sz="1650" dirty="0"/>
          </a:p>
        </p:txBody>
      </p:sp>
      <p:sp>
        <p:nvSpPr>
          <p:cNvPr id="34" name="SK-8-text-33"/>
          <p:cNvSpPr/>
          <p:nvPr/>
        </p:nvSpPr>
        <p:spPr>
          <a:xfrm>
            <a:off x="6234559" y="4086225"/>
            <a:ext cx="595744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555555"/>
                </a:solidFill>
              </a:rPr>
              <a:t>Croup is almost exclusively </a:t>
            </a:r>
            <a:r>
              <a:rPr lang="en-US" sz="1500" b="1" dirty="0">
                <a:solidFill>
                  <a:srgbClr val="555555"/>
                </a:solidFill>
              </a:rPr>
              <a:t>viral</a:t>
            </a:r>
            <a:r>
              <a:rPr lang="en-US" sz="1500" dirty="0">
                <a:solidFill>
                  <a:srgbClr val="555555"/>
                </a:solidFill>
              </a:rPr>
              <a:t>; antibiotics are not indicated.</a:t>
            </a:r>
            <a:endParaRPr lang="en-US" sz="1500" dirty="0"/>
          </a:p>
        </p:txBody>
      </p:sp>
      <p:sp>
        <p:nvSpPr>
          <p:cNvPr id="35" name="SK-8-text-34"/>
          <p:cNvSpPr/>
          <p:nvPr/>
        </p:nvSpPr>
        <p:spPr>
          <a:xfrm>
            <a:off x="6305996" y="4476750"/>
            <a:ext cx="565264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Nebulised Budesonide</a:t>
            </a:r>
            <a:endParaRPr lang="en-US" sz="1650" dirty="0"/>
          </a:p>
        </p:txBody>
      </p:sp>
      <p:sp>
        <p:nvSpPr>
          <p:cNvPr id="36" name="SK-8-text-35"/>
          <p:cNvSpPr/>
          <p:nvPr/>
        </p:nvSpPr>
        <p:spPr>
          <a:xfrm>
            <a:off x="6234559" y="4829175"/>
            <a:ext cx="534784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555555"/>
                </a:solidFill>
              </a:rPr>
              <a:t>Not superior to oral dexamethasone; more expensive and distressing for child.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6044059" y="5486400"/>
            <a:ext cx="5424041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3333"/>
                </a:solidFill>
              </a:rPr>
              <a:t>Oral route not feasible?</a:t>
            </a:r>
            <a:r>
              <a:rPr lang="en-US" sz="1350" dirty="0">
                <a:solidFill>
                  <a:srgbClr val="333333"/>
                </a:solidFill>
              </a:rPr>
              <a:t> If vomiting or severe distress prevents oral dosing, refer to hospital for </a:t>
            </a:r>
            <a:r>
              <a:rPr lang="en-US" sz="1350" b="1" dirty="0">
                <a:solidFill>
                  <a:srgbClr val="333333"/>
                </a:solidFill>
              </a:rPr>
              <a:t>IV/IM dexamethasone</a:t>
            </a:r>
            <a:r>
              <a:rPr lang="en-US" sz="1350" dirty="0">
                <a:solidFill>
                  <a:srgbClr val="333333"/>
                </a:solidFill>
              </a:rPr>
              <a:t>.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381000" y="6600825"/>
            <a:ext cx="8061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55555"/>
                </a:solidFill>
              </a:rPr>
              <a:t>www.bradfordvts.co.uk | Updated July 2026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10066139" y="6600825"/>
            <a:ext cx="21258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55555"/>
                </a:solidFill>
              </a:rPr>
              <a:t>Source: NICE CKS Croup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095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9575"/>
            <a:ext cx="12192000" cy="1194346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94421"/>
            <a:ext cx="5595938" cy="357976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794421"/>
            <a:ext cx="5595938" cy="54292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59173"/>
            <a:ext cx="261937" cy="21342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794421"/>
            <a:ext cx="5595938" cy="357976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794421"/>
            <a:ext cx="5595938" cy="54292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959173"/>
            <a:ext cx="261937" cy="21342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564684"/>
            <a:ext cx="11430000" cy="1007566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920680"/>
            <a:ext cx="428625" cy="342900"/>
          </a:xfrm>
          <a:prstGeom prst="rect">
            <a:avLst/>
          </a:prstGeom>
        </p:spPr>
      </p:pic>
      <p:sp>
        <p:nvSpPr>
          <p:cNvPr id="14" name="SK-9-text-13"/>
          <p:cNvSpPr/>
          <p:nvPr/>
        </p:nvSpPr>
        <p:spPr>
          <a:xfrm>
            <a:off x="381000" y="76200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15" name="SK-9-text-14"/>
          <p:cNvSpPr/>
          <p:nvPr/>
        </p:nvSpPr>
        <p:spPr>
          <a:xfrm>
            <a:off x="9821466" y="76200"/>
            <a:ext cx="237053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</a:rPr>
              <a:t>www.bradfordvts.co.uk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381000" y="695325"/>
            <a:ext cx="11811000" cy="4799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E0651F"/>
                </a:solidFill>
              </a:rPr>
              <a:t>Indications for Hospital Admission</a:t>
            </a:r>
            <a:endParaRPr lang="en-US" sz="3150" dirty="0"/>
          </a:p>
        </p:txBody>
      </p:sp>
      <p:sp>
        <p:nvSpPr>
          <p:cNvPr id="17" name="SK-9-text-16"/>
          <p:cNvSpPr/>
          <p:nvPr/>
        </p:nvSpPr>
        <p:spPr>
          <a:xfrm>
            <a:off x="381000" y="1222921"/>
            <a:ext cx="1181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555555"/>
                </a:solidFill>
              </a:rPr>
              <a:t>Criteria for Emergency (999) and Urgent Same-Day Referral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947737" y="1908721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ALWAYS REFER (999)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809625" y="2527846"/>
            <a:ext cx="5104982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O2 sats &lt;92%</a:t>
            </a:r>
            <a:r>
              <a:rPr lang="en-US" sz="1350" dirty="0">
                <a:solidFill>
                  <a:srgbClr val="333333"/>
                </a:solidFill>
              </a:rPr>
              <a:t> or cyanosis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809625" y="2882057"/>
            <a:ext cx="6957817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Exhaustion or altered consciousness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809625" y="3236268"/>
            <a:ext cx="872492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Silent chest / impending respiratory failure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809625" y="3590479"/>
            <a:ext cx="506253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Severe recession at rest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809625" y="3944689"/>
            <a:ext cx="7002989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Child under 1 year</a:t>
            </a:r>
            <a:r>
              <a:rPr lang="en-US" sz="1350" dirty="0">
                <a:solidFill>
                  <a:srgbClr val="333333"/>
                </a:solidFill>
              </a:rPr>
              <a:t> with any stridor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6781800" y="1908721"/>
            <a:ext cx="5410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URGENT / SAME-DAY REFER</a:t>
            </a:r>
            <a:endParaRPr lang="en-US" sz="1650" dirty="0"/>
          </a:p>
        </p:txBody>
      </p:sp>
      <p:sp>
        <p:nvSpPr>
          <p:cNvPr id="25" name="SK-9-text-24"/>
          <p:cNvSpPr/>
          <p:nvPr/>
        </p:nvSpPr>
        <p:spPr>
          <a:xfrm>
            <a:off x="6643688" y="2546896"/>
            <a:ext cx="2880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O</a:t>
            </a:r>
            <a:r>
              <a:rPr lang="en-US" sz="1013" b="1" dirty="0">
                <a:solidFill>
                  <a:srgbClr val="D32F2F"/>
                </a:solidFill>
              </a:rPr>
              <a:t>2</a:t>
            </a:r>
            <a:r>
              <a:rPr lang="en-US" sz="1350" b="1" dirty="0">
                <a:solidFill>
                  <a:srgbClr val="D32F2F"/>
                </a:solidFill>
              </a:rPr>
              <a:t> sats &lt;95%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6643688" y="2882057"/>
            <a:ext cx="506253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Child &lt;1 year with croup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6643688" y="3236268"/>
            <a:ext cx="5548313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Tracheal, sternal or subcostal recession at rest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6643688" y="3590479"/>
            <a:ext cx="5548313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Toxic appearance, high fever, or dehydration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6643688" y="3944689"/>
            <a:ext cx="5548313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Diagnostic uncertainty or safety-netting concerns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1238250" y="5707559"/>
            <a:ext cx="104203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0651F"/>
                </a:solidFill>
              </a:rPr>
              <a:t>While Awaiting Ambulance for Severe Croup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1238250" y="6002834"/>
            <a:ext cx="103346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55555"/>
                </a:solidFill>
              </a:rPr>
              <a:t>Administer </a:t>
            </a:r>
            <a:r>
              <a:rPr lang="en-US" sz="1200" b="1" dirty="0">
                <a:solidFill>
                  <a:srgbClr val="555555"/>
                </a:solidFill>
              </a:rPr>
              <a:t>Nebulised Adrenaline</a:t>
            </a:r>
            <a:r>
              <a:rPr lang="en-US" sz="1200" dirty="0">
                <a:solidFill>
                  <a:srgbClr val="555555"/>
                </a:solidFill>
              </a:rPr>
              <a:t> (1:1000, 5 mL) via O</a:t>
            </a:r>
            <a:r>
              <a:rPr lang="en-US" sz="900" dirty="0">
                <a:solidFill>
                  <a:srgbClr val="555555"/>
                </a:solidFill>
              </a:rPr>
              <a:t>2</a:t>
            </a:r>
            <a:r>
              <a:rPr lang="en-US" sz="1200" dirty="0">
                <a:solidFill>
                  <a:srgbClr val="555555"/>
                </a:solidFill>
              </a:rPr>
              <a:t>-driven nebuliser. Repeat every 30 mins if needed. </a:t>
            </a:r>
            <a:r>
              <a:rPr lang="en-US" sz="1200" i="1" dirty="0">
                <a:solidFill>
                  <a:srgbClr val="555555"/>
                </a:solidFill>
              </a:rPr>
              <a:t>Note: Temporising measure only; observe for 3-4 hours post-dose for rebound phenomenon.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10097542" y="6591300"/>
            <a:ext cx="209445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555555"/>
                </a:solidFill>
              </a:rPr>
              <a:t>Created July 2026 | Bradford VTS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2479</Words>
  <Application>Microsoft Office PowerPoint</Application>
  <PresentationFormat>Widescreen</PresentationFormat>
  <Paragraphs>384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2026-07-01T17:33:33Z</dcterms:created>
  <dcterms:modified xsi:type="dcterms:W3CDTF">2026-07-01T17:59:43Z</dcterms:modified>
</cp:coreProperties>
</file>