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12192000"/>
  <p:embeddedFontLst>
    <p:embeddedFont>
      <p:font typeface="Inter" panose="020B0604020202020204" charset="0"/>
      <p:regular r:id="rId40"/>
      <p:bold r:id="rId4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435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26" Type="http://schemas.openxmlformats.org/officeDocument/2006/relationships/image" Target="../media/image155.png"/><Relationship Id="rId3" Type="http://schemas.openxmlformats.org/officeDocument/2006/relationships/image" Target="../media/image24.png"/><Relationship Id="rId21" Type="http://schemas.openxmlformats.org/officeDocument/2006/relationships/image" Target="../media/image150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5" Type="http://schemas.openxmlformats.org/officeDocument/2006/relationships/image" Target="../media/image154.png"/><Relationship Id="rId33" Type="http://schemas.openxmlformats.org/officeDocument/2006/relationships/hyperlink" Target="https://www.bradfordvts.co.uk/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5.png"/><Relationship Id="rId20" Type="http://schemas.openxmlformats.org/officeDocument/2006/relationships/image" Target="../media/image149.png"/><Relationship Id="rId29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40.png"/><Relationship Id="rId24" Type="http://schemas.openxmlformats.org/officeDocument/2006/relationships/image" Target="../media/image153.png"/><Relationship Id="rId32" Type="http://schemas.openxmlformats.org/officeDocument/2006/relationships/image" Target="../media/image79.png"/><Relationship Id="rId5" Type="http://schemas.openxmlformats.org/officeDocument/2006/relationships/image" Target="../media/image9.png"/><Relationship Id="rId15" Type="http://schemas.openxmlformats.org/officeDocument/2006/relationships/image" Target="../media/image144.png"/><Relationship Id="rId23" Type="http://schemas.openxmlformats.org/officeDocument/2006/relationships/image" Target="../media/image152.png"/><Relationship Id="rId28" Type="http://schemas.openxmlformats.org/officeDocument/2006/relationships/image" Target="../media/image157.png"/><Relationship Id="rId10" Type="http://schemas.openxmlformats.org/officeDocument/2006/relationships/image" Target="../media/image139.png"/><Relationship Id="rId19" Type="http://schemas.openxmlformats.org/officeDocument/2006/relationships/image" Target="../media/image148.png"/><Relationship Id="rId31" Type="http://schemas.openxmlformats.org/officeDocument/2006/relationships/image" Target="../media/image160.png"/><Relationship Id="rId4" Type="http://schemas.openxmlformats.org/officeDocument/2006/relationships/image" Target="../media/image2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Relationship Id="rId22" Type="http://schemas.openxmlformats.org/officeDocument/2006/relationships/image" Target="../media/image151.png"/><Relationship Id="rId27" Type="http://schemas.openxmlformats.org/officeDocument/2006/relationships/image" Target="../media/image156.png"/><Relationship Id="rId30" Type="http://schemas.openxmlformats.org/officeDocument/2006/relationships/image" Target="../media/image159.png"/><Relationship Id="rId8" Type="http://schemas.openxmlformats.org/officeDocument/2006/relationships/image" Target="../media/image1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31.png"/><Relationship Id="rId3" Type="http://schemas.openxmlformats.org/officeDocument/2006/relationships/image" Target="../media/image161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1.png"/><Relationship Id="rId20" Type="http://schemas.openxmlformats.org/officeDocument/2006/relationships/hyperlink" Target="https://www.bradfordvts.co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66.png"/><Relationship Id="rId5" Type="http://schemas.openxmlformats.org/officeDocument/2006/relationships/image" Target="../media/image9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19" Type="http://schemas.openxmlformats.org/officeDocument/2006/relationships/image" Target="../media/image173.png"/><Relationship Id="rId4" Type="http://schemas.openxmlformats.org/officeDocument/2006/relationships/image" Target="../media/image2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18" Type="http://schemas.openxmlformats.org/officeDocument/2006/relationships/image" Target="../media/image186.png"/><Relationship Id="rId26" Type="http://schemas.openxmlformats.org/officeDocument/2006/relationships/image" Target="../media/image194.png"/><Relationship Id="rId3" Type="http://schemas.openxmlformats.org/officeDocument/2006/relationships/image" Target="../media/image174.png"/><Relationship Id="rId21" Type="http://schemas.openxmlformats.org/officeDocument/2006/relationships/image" Target="../media/image189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5" Type="http://schemas.openxmlformats.org/officeDocument/2006/relationships/image" Target="../media/image19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79.png"/><Relationship Id="rId24" Type="http://schemas.openxmlformats.org/officeDocument/2006/relationships/image" Target="../media/image192.png"/><Relationship Id="rId5" Type="http://schemas.openxmlformats.org/officeDocument/2006/relationships/image" Target="../media/image9.png"/><Relationship Id="rId15" Type="http://schemas.openxmlformats.org/officeDocument/2006/relationships/image" Target="../media/image183.png"/><Relationship Id="rId23" Type="http://schemas.openxmlformats.org/officeDocument/2006/relationships/image" Target="../media/image191.png"/><Relationship Id="rId28" Type="http://schemas.openxmlformats.org/officeDocument/2006/relationships/hyperlink" Target="https://www.bradfordvts.co.uk/" TargetMode="External"/><Relationship Id="rId10" Type="http://schemas.openxmlformats.org/officeDocument/2006/relationships/image" Target="../media/image178.png"/><Relationship Id="rId19" Type="http://schemas.openxmlformats.org/officeDocument/2006/relationships/image" Target="../media/image187.png"/><Relationship Id="rId4" Type="http://schemas.openxmlformats.org/officeDocument/2006/relationships/image" Target="../media/image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Relationship Id="rId22" Type="http://schemas.openxmlformats.org/officeDocument/2006/relationships/image" Target="../media/image190.png"/><Relationship Id="rId27" Type="http://schemas.openxmlformats.org/officeDocument/2006/relationships/image" Target="../media/image9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18" Type="http://schemas.openxmlformats.org/officeDocument/2006/relationships/image" Target="../media/image206.png"/><Relationship Id="rId3" Type="http://schemas.openxmlformats.org/officeDocument/2006/relationships/image" Target="../media/image24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99.png"/><Relationship Id="rId5" Type="http://schemas.openxmlformats.org/officeDocument/2006/relationships/image" Target="../media/image9.png"/><Relationship Id="rId15" Type="http://schemas.openxmlformats.org/officeDocument/2006/relationships/image" Target="../media/image203.png"/><Relationship Id="rId10" Type="http://schemas.openxmlformats.org/officeDocument/2006/relationships/image" Target="../media/image198.png"/><Relationship Id="rId19" Type="http://schemas.openxmlformats.org/officeDocument/2006/relationships/image" Target="../media/image207.png"/><Relationship Id="rId4" Type="http://schemas.openxmlformats.org/officeDocument/2006/relationships/image" Target="../media/image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3" Type="http://schemas.openxmlformats.org/officeDocument/2006/relationships/image" Target="../media/image2.pn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43.png"/><Relationship Id="rId15" Type="http://schemas.openxmlformats.org/officeDocument/2006/relationships/image" Target="../media/image217.png"/><Relationship Id="rId10" Type="http://schemas.openxmlformats.org/officeDocument/2006/relationships/image" Target="../media/image212.png"/><Relationship Id="rId4" Type="http://schemas.openxmlformats.org/officeDocument/2006/relationships/image" Target="../media/image9.pn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25.png"/><Relationship Id="rId18" Type="http://schemas.openxmlformats.org/officeDocument/2006/relationships/image" Target="../media/image230.png"/><Relationship Id="rId3" Type="http://schemas.openxmlformats.org/officeDocument/2006/relationships/image" Target="../media/image1.png"/><Relationship Id="rId21" Type="http://schemas.openxmlformats.org/officeDocument/2006/relationships/image" Target="../media/image233.png"/><Relationship Id="rId7" Type="http://schemas.openxmlformats.org/officeDocument/2006/relationships/image" Target="../media/image219.png"/><Relationship Id="rId12" Type="http://schemas.openxmlformats.org/officeDocument/2006/relationships/image" Target="../media/image224.png"/><Relationship Id="rId17" Type="http://schemas.openxmlformats.org/officeDocument/2006/relationships/image" Target="../media/image229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8.png"/><Relationship Id="rId20" Type="http://schemas.openxmlformats.org/officeDocument/2006/relationships/image" Target="../media/image2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23.png"/><Relationship Id="rId24" Type="http://schemas.openxmlformats.org/officeDocument/2006/relationships/image" Target="../media/image60.png"/><Relationship Id="rId5" Type="http://schemas.openxmlformats.org/officeDocument/2006/relationships/image" Target="../media/image9.png"/><Relationship Id="rId15" Type="http://schemas.openxmlformats.org/officeDocument/2006/relationships/image" Target="../media/image227.png"/><Relationship Id="rId23" Type="http://schemas.openxmlformats.org/officeDocument/2006/relationships/image" Target="../media/image235.png"/><Relationship Id="rId10" Type="http://schemas.openxmlformats.org/officeDocument/2006/relationships/image" Target="../media/image222.png"/><Relationship Id="rId19" Type="http://schemas.openxmlformats.org/officeDocument/2006/relationships/image" Target="../media/image231.png"/><Relationship Id="rId4" Type="http://schemas.openxmlformats.org/officeDocument/2006/relationships/image" Target="../media/image2.png"/><Relationship Id="rId9" Type="http://schemas.openxmlformats.org/officeDocument/2006/relationships/image" Target="../media/image221.png"/><Relationship Id="rId14" Type="http://schemas.openxmlformats.org/officeDocument/2006/relationships/image" Target="../media/image226.png"/><Relationship Id="rId22" Type="http://schemas.openxmlformats.org/officeDocument/2006/relationships/image" Target="../media/image2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image" Target="../media/image242.png"/><Relationship Id="rId18" Type="http://schemas.openxmlformats.org/officeDocument/2006/relationships/hyperlink" Target="https://www.bradfordvts.co.uk/" TargetMode="External"/><Relationship Id="rId3" Type="http://schemas.openxmlformats.org/officeDocument/2006/relationships/image" Target="../media/image120.png"/><Relationship Id="rId7" Type="http://schemas.openxmlformats.org/officeDocument/2006/relationships/image" Target="../media/image236.png"/><Relationship Id="rId12" Type="http://schemas.openxmlformats.org/officeDocument/2006/relationships/image" Target="../media/image241.png"/><Relationship Id="rId17" Type="http://schemas.openxmlformats.org/officeDocument/2006/relationships/image" Target="../media/image24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40.png"/><Relationship Id="rId5" Type="http://schemas.openxmlformats.org/officeDocument/2006/relationships/image" Target="../media/image9.png"/><Relationship Id="rId15" Type="http://schemas.openxmlformats.org/officeDocument/2006/relationships/image" Target="../media/image244.png"/><Relationship Id="rId10" Type="http://schemas.openxmlformats.org/officeDocument/2006/relationships/image" Target="../media/image239.png"/><Relationship Id="rId4" Type="http://schemas.openxmlformats.org/officeDocument/2006/relationships/image" Target="../media/image2.png"/><Relationship Id="rId9" Type="http://schemas.openxmlformats.org/officeDocument/2006/relationships/image" Target="../media/image238.png"/><Relationship Id="rId14" Type="http://schemas.openxmlformats.org/officeDocument/2006/relationships/image" Target="../media/image2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18" Type="http://schemas.openxmlformats.org/officeDocument/2006/relationships/image" Target="../media/image258.png"/><Relationship Id="rId3" Type="http://schemas.openxmlformats.org/officeDocument/2006/relationships/image" Target="../media/image1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17" Type="http://schemas.openxmlformats.org/officeDocument/2006/relationships/image" Target="../media/image25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56.png"/><Relationship Id="rId20" Type="http://schemas.openxmlformats.org/officeDocument/2006/relationships/image" Target="../media/image2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51.png"/><Relationship Id="rId5" Type="http://schemas.openxmlformats.org/officeDocument/2006/relationships/image" Target="../media/image9.png"/><Relationship Id="rId15" Type="http://schemas.openxmlformats.org/officeDocument/2006/relationships/image" Target="../media/image255.png"/><Relationship Id="rId10" Type="http://schemas.openxmlformats.org/officeDocument/2006/relationships/image" Target="../media/image250.png"/><Relationship Id="rId19" Type="http://schemas.openxmlformats.org/officeDocument/2006/relationships/image" Target="../media/image259.png"/><Relationship Id="rId4" Type="http://schemas.openxmlformats.org/officeDocument/2006/relationships/image" Target="../media/image2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13" Type="http://schemas.openxmlformats.org/officeDocument/2006/relationships/image" Target="../media/image207.png"/><Relationship Id="rId3" Type="http://schemas.openxmlformats.org/officeDocument/2006/relationships/image" Target="../media/image120.png"/><Relationship Id="rId7" Type="http://schemas.openxmlformats.org/officeDocument/2006/relationships/image" Target="../media/image261.png"/><Relationship Id="rId12" Type="http://schemas.openxmlformats.org/officeDocument/2006/relationships/image" Target="../media/image2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65.png"/><Relationship Id="rId5" Type="http://schemas.openxmlformats.org/officeDocument/2006/relationships/image" Target="../media/image9.png"/><Relationship Id="rId10" Type="http://schemas.openxmlformats.org/officeDocument/2006/relationships/image" Target="../media/image264.png"/><Relationship Id="rId4" Type="http://schemas.openxmlformats.org/officeDocument/2006/relationships/image" Target="../media/image2.png"/><Relationship Id="rId9" Type="http://schemas.openxmlformats.org/officeDocument/2006/relationships/image" Target="../media/image26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13" Type="http://schemas.openxmlformats.org/officeDocument/2006/relationships/image" Target="../media/image273.png"/><Relationship Id="rId18" Type="http://schemas.openxmlformats.org/officeDocument/2006/relationships/image" Target="../media/image278.png"/><Relationship Id="rId3" Type="http://schemas.openxmlformats.org/officeDocument/2006/relationships/image" Target="../media/image24.png"/><Relationship Id="rId7" Type="http://schemas.openxmlformats.org/officeDocument/2006/relationships/image" Target="../media/image267.png"/><Relationship Id="rId12" Type="http://schemas.openxmlformats.org/officeDocument/2006/relationships/image" Target="../media/image272.png"/><Relationship Id="rId17" Type="http://schemas.openxmlformats.org/officeDocument/2006/relationships/image" Target="../media/image27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71.png"/><Relationship Id="rId5" Type="http://schemas.openxmlformats.org/officeDocument/2006/relationships/image" Target="../media/image9.png"/><Relationship Id="rId15" Type="http://schemas.openxmlformats.org/officeDocument/2006/relationships/image" Target="../media/image275.png"/><Relationship Id="rId10" Type="http://schemas.openxmlformats.org/officeDocument/2006/relationships/image" Target="../media/image270.png"/><Relationship Id="rId19" Type="http://schemas.openxmlformats.org/officeDocument/2006/relationships/image" Target="../media/image279.png"/><Relationship Id="rId4" Type="http://schemas.openxmlformats.org/officeDocument/2006/relationships/image" Target="../media/image2.png"/><Relationship Id="rId9" Type="http://schemas.openxmlformats.org/officeDocument/2006/relationships/image" Target="../media/image269.png"/><Relationship Id="rId14" Type="http://schemas.openxmlformats.org/officeDocument/2006/relationships/image" Target="../media/image2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hyperlink" Target="https://www.bradfordvts.co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6.png"/><Relationship Id="rId3" Type="http://schemas.openxmlformats.org/officeDocument/2006/relationships/image" Target="../media/image174.png"/><Relationship Id="rId7" Type="http://schemas.openxmlformats.org/officeDocument/2006/relationships/image" Target="../media/image280.png"/><Relationship Id="rId12" Type="http://schemas.openxmlformats.org/officeDocument/2006/relationships/image" Target="../media/image28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84.png"/><Relationship Id="rId5" Type="http://schemas.openxmlformats.org/officeDocument/2006/relationships/image" Target="../media/image9.png"/><Relationship Id="rId15" Type="http://schemas.openxmlformats.org/officeDocument/2006/relationships/hyperlink" Target="https://www.bradfordvts.co.uk/" TargetMode="External"/><Relationship Id="rId10" Type="http://schemas.openxmlformats.org/officeDocument/2006/relationships/image" Target="../media/image283.png"/><Relationship Id="rId4" Type="http://schemas.openxmlformats.org/officeDocument/2006/relationships/image" Target="../media/image2.png"/><Relationship Id="rId9" Type="http://schemas.openxmlformats.org/officeDocument/2006/relationships/image" Target="../media/image282.png"/><Relationship Id="rId14" Type="http://schemas.openxmlformats.org/officeDocument/2006/relationships/image" Target="../media/image1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png"/><Relationship Id="rId3" Type="http://schemas.openxmlformats.org/officeDocument/2006/relationships/image" Target="../media/image120.png"/><Relationship Id="rId7" Type="http://schemas.openxmlformats.org/officeDocument/2006/relationships/image" Target="../media/image287.png"/><Relationship Id="rId12" Type="http://schemas.openxmlformats.org/officeDocument/2006/relationships/image" Target="../media/image2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91.png"/><Relationship Id="rId5" Type="http://schemas.openxmlformats.org/officeDocument/2006/relationships/image" Target="../media/image9.png"/><Relationship Id="rId10" Type="http://schemas.openxmlformats.org/officeDocument/2006/relationships/image" Target="../media/image290.png"/><Relationship Id="rId4" Type="http://schemas.openxmlformats.org/officeDocument/2006/relationships/image" Target="../media/image2.png"/><Relationship Id="rId9" Type="http://schemas.openxmlformats.org/officeDocument/2006/relationships/image" Target="../media/image28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png"/><Relationship Id="rId13" Type="http://schemas.openxmlformats.org/officeDocument/2006/relationships/image" Target="../media/image299.png"/><Relationship Id="rId18" Type="http://schemas.openxmlformats.org/officeDocument/2006/relationships/image" Target="../media/image304.png"/><Relationship Id="rId3" Type="http://schemas.openxmlformats.org/officeDocument/2006/relationships/image" Target="../media/image24.png"/><Relationship Id="rId7" Type="http://schemas.openxmlformats.org/officeDocument/2006/relationships/image" Target="../media/image293.png"/><Relationship Id="rId12" Type="http://schemas.openxmlformats.org/officeDocument/2006/relationships/image" Target="../media/image298.png"/><Relationship Id="rId17" Type="http://schemas.openxmlformats.org/officeDocument/2006/relationships/image" Target="../media/image303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97.png"/><Relationship Id="rId5" Type="http://schemas.openxmlformats.org/officeDocument/2006/relationships/image" Target="../media/image9.png"/><Relationship Id="rId15" Type="http://schemas.openxmlformats.org/officeDocument/2006/relationships/image" Target="../media/image301.png"/><Relationship Id="rId10" Type="http://schemas.openxmlformats.org/officeDocument/2006/relationships/image" Target="../media/image296.png"/><Relationship Id="rId4" Type="http://schemas.openxmlformats.org/officeDocument/2006/relationships/image" Target="../media/image2.png"/><Relationship Id="rId9" Type="http://schemas.openxmlformats.org/officeDocument/2006/relationships/image" Target="../media/image295.png"/><Relationship Id="rId14" Type="http://schemas.openxmlformats.org/officeDocument/2006/relationships/image" Target="../media/image30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png"/><Relationship Id="rId13" Type="http://schemas.openxmlformats.org/officeDocument/2006/relationships/image" Target="../media/image311.png"/><Relationship Id="rId18" Type="http://schemas.openxmlformats.org/officeDocument/2006/relationships/image" Target="../media/image316.png"/><Relationship Id="rId3" Type="http://schemas.openxmlformats.org/officeDocument/2006/relationships/image" Target="../media/image24.png"/><Relationship Id="rId21" Type="http://schemas.openxmlformats.org/officeDocument/2006/relationships/image" Target="../media/image319.png"/><Relationship Id="rId7" Type="http://schemas.openxmlformats.org/officeDocument/2006/relationships/image" Target="../media/image305.png"/><Relationship Id="rId12" Type="http://schemas.openxmlformats.org/officeDocument/2006/relationships/image" Target="../media/image310.png"/><Relationship Id="rId17" Type="http://schemas.openxmlformats.org/officeDocument/2006/relationships/image" Target="../media/image315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14.png"/><Relationship Id="rId20" Type="http://schemas.openxmlformats.org/officeDocument/2006/relationships/image" Target="../media/image3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309.png"/><Relationship Id="rId24" Type="http://schemas.openxmlformats.org/officeDocument/2006/relationships/hyperlink" Target="https://www.bradfordvts.co.uk/" TargetMode="External"/><Relationship Id="rId5" Type="http://schemas.openxmlformats.org/officeDocument/2006/relationships/image" Target="../media/image9.png"/><Relationship Id="rId15" Type="http://schemas.openxmlformats.org/officeDocument/2006/relationships/image" Target="../media/image313.png"/><Relationship Id="rId23" Type="http://schemas.openxmlformats.org/officeDocument/2006/relationships/image" Target="../media/image321.png"/><Relationship Id="rId10" Type="http://schemas.openxmlformats.org/officeDocument/2006/relationships/image" Target="../media/image308.png"/><Relationship Id="rId19" Type="http://schemas.openxmlformats.org/officeDocument/2006/relationships/image" Target="../media/image317.png"/><Relationship Id="rId4" Type="http://schemas.openxmlformats.org/officeDocument/2006/relationships/image" Target="../media/image2.png"/><Relationship Id="rId9" Type="http://schemas.openxmlformats.org/officeDocument/2006/relationships/image" Target="../media/image307.png"/><Relationship Id="rId14" Type="http://schemas.openxmlformats.org/officeDocument/2006/relationships/image" Target="../media/image312.png"/><Relationship Id="rId22" Type="http://schemas.openxmlformats.org/officeDocument/2006/relationships/image" Target="../media/image3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13" Type="http://schemas.openxmlformats.org/officeDocument/2006/relationships/image" Target="../media/image328.png"/><Relationship Id="rId18" Type="http://schemas.openxmlformats.org/officeDocument/2006/relationships/image" Target="../media/image333.png"/><Relationship Id="rId3" Type="http://schemas.openxmlformats.org/officeDocument/2006/relationships/image" Target="../media/image120.png"/><Relationship Id="rId21" Type="http://schemas.openxmlformats.org/officeDocument/2006/relationships/image" Target="../media/image336.png"/><Relationship Id="rId7" Type="http://schemas.openxmlformats.org/officeDocument/2006/relationships/image" Target="../media/image322.png"/><Relationship Id="rId12" Type="http://schemas.openxmlformats.org/officeDocument/2006/relationships/image" Target="../media/image327.png"/><Relationship Id="rId17" Type="http://schemas.openxmlformats.org/officeDocument/2006/relationships/image" Target="../media/image332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31.png"/><Relationship Id="rId20" Type="http://schemas.openxmlformats.org/officeDocument/2006/relationships/image" Target="../media/image3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326.png"/><Relationship Id="rId5" Type="http://schemas.openxmlformats.org/officeDocument/2006/relationships/image" Target="../media/image9.png"/><Relationship Id="rId15" Type="http://schemas.openxmlformats.org/officeDocument/2006/relationships/image" Target="../media/image330.png"/><Relationship Id="rId10" Type="http://schemas.openxmlformats.org/officeDocument/2006/relationships/image" Target="../media/image325.png"/><Relationship Id="rId19" Type="http://schemas.openxmlformats.org/officeDocument/2006/relationships/image" Target="../media/image334.png"/><Relationship Id="rId4" Type="http://schemas.openxmlformats.org/officeDocument/2006/relationships/image" Target="../media/image2.png"/><Relationship Id="rId9" Type="http://schemas.openxmlformats.org/officeDocument/2006/relationships/image" Target="../media/image324.png"/><Relationship Id="rId14" Type="http://schemas.openxmlformats.org/officeDocument/2006/relationships/image" Target="../media/image3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png"/><Relationship Id="rId13" Type="http://schemas.openxmlformats.org/officeDocument/2006/relationships/image" Target="../media/image343.png"/><Relationship Id="rId18" Type="http://schemas.openxmlformats.org/officeDocument/2006/relationships/hyperlink" Target="https://www.bradfordvts.co.uk/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37.png"/><Relationship Id="rId12" Type="http://schemas.openxmlformats.org/officeDocument/2006/relationships/image" Target="../media/image342.png"/><Relationship Id="rId17" Type="http://schemas.openxmlformats.org/officeDocument/2006/relationships/image" Target="../media/image347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341.png"/><Relationship Id="rId5" Type="http://schemas.openxmlformats.org/officeDocument/2006/relationships/image" Target="../media/image9.png"/><Relationship Id="rId15" Type="http://schemas.openxmlformats.org/officeDocument/2006/relationships/image" Target="../media/image345.png"/><Relationship Id="rId10" Type="http://schemas.openxmlformats.org/officeDocument/2006/relationships/image" Target="../media/image340.png"/><Relationship Id="rId4" Type="http://schemas.openxmlformats.org/officeDocument/2006/relationships/image" Target="../media/image2.png"/><Relationship Id="rId9" Type="http://schemas.openxmlformats.org/officeDocument/2006/relationships/image" Target="../media/image339.png"/><Relationship Id="rId14" Type="http://schemas.openxmlformats.org/officeDocument/2006/relationships/image" Target="../media/image3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png"/><Relationship Id="rId13" Type="http://schemas.openxmlformats.org/officeDocument/2006/relationships/image" Target="../media/image354.png"/><Relationship Id="rId3" Type="http://schemas.openxmlformats.org/officeDocument/2006/relationships/image" Target="../media/image24.png"/><Relationship Id="rId7" Type="http://schemas.openxmlformats.org/officeDocument/2006/relationships/image" Target="../media/image348.png"/><Relationship Id="rId12" Type="http://schemas.openxmlformats.org/officeDocument/2006/relationships/image" Target="../media/image353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352.png"/><Relationship Id="rId5" Type="http://schemas.openxmlformats.org/officeDocument/2006/relationships/image" Target="../media/image9.png"/><Relationship Id="rId15" Type="http://schemas.openxmlformats.org/officeDocument/2006/relationships/image" Target="../media/image356.png"/><Relationship Id="rId10" Type="http://schemas.openxmlformats.org/officeDocument/2006/relationships/image" Target="../media/image351.png"/><Relationship Id="rId4" Type="http://schemas.openxmlformats.org/officeDocument/2006/relationships/image" Target="../media/image2.png"/><Relationship Id="rId9" Type="http://schemas.openxmlformats.org/officeDocument/2006/relationships/image" Target="../media/image350.png"/><Relationship Id="rId14" Type="http://schemas.openxmlformats.org/officeDocument/2006/relationships/image" Target="../media/image3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9.png"/><Relationship Id="rId13" Type="http://schemas.openxmlformats.org/officeDocument/2006/relationships/image" Target="../media/image364.png"/><Relationship Id="rId18" Type="http://schemas.openxmlformats.org/officeDocument/2006/relationships/image" Target="../media/image369.png"/><Relationship Id="rId3" Type="http://schemas.openxmlformats.org/officeDocument/2006/relationships/image" Target="../media/image120.png"/><Relationship Id="rId7" Type="http://schemas.openxmlformats.org/officeDocument/2006/relationships/image" Target="../media/image358.png"/><Relationship Id="rId12" Type="http://schemas.openxmlformats.org/officeDocument/2006/relationships/image" Target="../media/image363.png"/><Relationship Id="rId17" Type="http://schemas.openxmlformats.org/officeDocument/2006/relationships/image" Target="../media/image368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362.png"/><Relationship Id="rId5" Type="http://schemas.openxmlformats.org/officeDocument/2006/relationships/image" Target="../media/image9.png"/><Relationship Id="rId15" Type="http://schemas.openxmlformats.org/officeDocument/2006/relationships/image" Target="../media/image366.png"/><Relationship Id="rId10" Type="http://schemas.openxmlformats.org/officeDocument/2006/relationships/image" Target="../media/image361.png"/><Relationship Id="rId19" Type="http://schemas.openxmlformats.org/officeDocument/2006/relationships/hyperlink" Target="https://www.bradfordvts.co.uk/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360.png"/><Relationship Id="rId14" Type="http://schemas.openxmlformats.org/officeDocument/2006/relationships/image" Target="../media/image3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13" Type="http://schemas.openxmlformats.org/officeDocument/2006/relationships/image" Target="../media/image376.png"/><Relationship Id="rId18" Type="http://schemas.openxmlformats.org/officeDocument/2006/relationships/image" Target="../media/image381.png"/><Relationship Id="rId26" Type="http://schemas.openxmlformats.org/officeDocument/2006/relationships/image" Target="../media/image60.png"/><Relationship Id="rId3" Type="http://schemas.openxmlformats.org/officeDocument/2006/relationships/image" Target="../media/image24.png"/><Relationship Id="rId21" Type="http://schemas.openxmlformats.org/officeDocument/2006/relationships/image" Target="../media/image384.png"/><Relationship Id="rId7" Type="http://schemas.openxmlformats.org/officeDocument/2006/relationships/image" Target="../media/image370.png"/><Relationship Id="rId12" Type="http://schemas.openxmlformats.org/officeDocument/2006/relationships/image" Target="../media/image375.png"/><Relationship Id="rId17" Type="http://schemas.openxmlformats.org/officeDocument/2006/relationships/image" Target="../media/image380.png"/><Relationship Id="rId25" Type="http://schemas.openxmlformats.org/officeDocument/2006/relationships/image" Target="../media/image388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79.png"/><Relationship Id="rId20" Type="http://schemas.openxmlformats.org/officeDocument/2006/relationships/image" Target="../media/image3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374.png"/><Relationship Id="rId24" Type="http://schemas.openxmlformats.org/officeDocument/2006/relationships/image" Target="../media/image387.png"/><Relationship Id="rId5" Type="http://schemas.openxmlformats.org/officeDocument/2006/relationships/image" Target="../media/image9.png"/><Relationship Id="rId15" Type="http://schemas.openxmlformats.org/officeDocument/2006/relationships/image" Target="../media/image378.png"/><Relationship Id="rId23" Type="http://schemas.openxmlformats.org/officeDocument/2006/relationships/image" Target="../media/image386.png"/><Relationship Id="rId10" Type="http://schemas.openxmlformats.org/officeDocument/2006/relationships/image" Target="../media/image373.png"/><Relationship Id="rId19" Type="http://schemas.openxmlformats.org/officeDocument/2006/relationships/image" Target="../media/image382.png"/><Relationship Id="rId4" Type="http://schemas.openxmlformats.org/officeDocument/2006/relationships/image" Target="../media/image2.png"/><Relationship Id="rId9" Type="http://schemas.openxmlformats.org/officeDocument/2006/relationships/image" Target="../media/image372.png"/><Relationship Id="rId14" Type="http://schemas.openxmlformats.org/officeDocument/2006/relationships/image" Target="../media/image377.png"/><Relationship Id="rId22" Type="http://schemas.openxmlformats.org/officeDocument/2006/relationships/image" Target="../media/image38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image" Target="../media/image395.png"/><Relationship Id="rId3" Type="http://schemas.openxmlformats.org/officeDocument/2006/relationships/image" Target="../media/image120.png"/><Relationship Id="rId7" Type="http://schemas.openxmlformats.org/officeDocument/2006/relationships/image" Target="../media/image389.png"/><Relationship Id="rId12" Type="http://schemas.openxmlformats.org/officeDocument/2006/relationships/image" Target="../media/image394.png"/><Relationship Id="rId17" Type="http://schemas.openxmlformats.org/officeDocument/2006/relationships/hyperlink" Target="https://www.bradfordvts.co.uk/" TargetMode="Externa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393.png"/><Relationship Id="rId5" Type="http://schemas.openxmlformats.org/officeDocument/2006/relationships/image" Target="../media/image9.png"/><Relationship Id="rId15" Type="http://schemas.openxmlformats.org/officeDocument/2006/relationships/image" Target="../media/image383.png"/><Relationship Id="rId10" Type="http://schemas.openxmlformats.org/officeDocument/2006/relationships/image" Target="../media/image392.png"/><Relationship Id="rId4" Type="http://schemas.openxmlformats.org/officeDocument/2006/relationships/image" Target="../media/image2.png"/><Relationship Id="rId9" Type="http://schemas.openxmlformats.org/officeDocument/2006/relationships/image" Target="../media/image391.png"/><Relationship Id="rId14" Type="http://schemas.openxmlformats.org/officeDocument/2006/relationships/image" Target="../media/image39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4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hyperlink" Target="https://www.bradfordvts.co.uk/" TargetMode="External"/><Relationship Id="rId5" Type="http://schemas.openxmlformats.org/officeDocument/2006/relationships/image" Target="../media/image9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8.png"/><Relationship Id="rId13" Type="http://schemas.openxmlformats.org/officeDocument/2006/relationships/image" Target="../media/image403.png"/><Relationship Id="rId3" Type="http://schemas.openxmlformats.org/officeDocument/2006/relationships/image" Target="../media/image174.png"/><Relationship Id="rId7" Type="http://schemas.openxmlformats.org/officeDocument/2006/relationships/image" Target="../media/image397.png"/><Relationship Id="rId12" Type="http://schemas.openxmlformats.org/officeDocument/2006/relationships/image" Target="../media/image402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3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01.png"/><Relationship Id="rId5" Type="http://schemas.openxmlformats.org/officeDocument/2006/relationships/image" Target="../media/image9.png"/><Relationship Id="rId15" Type="http://schemas.openxmlformats.org/officeDocument/2006/relationships/image" Target="../media/image405.png"/><Relationship Id="rId10" Type="http://schemas.openxmlformats.org/officeDocument/2006/relationships/image" Target="../media/image400.png"/><Relationship Id="rId4" Type="http://schemas.openxmlformats.org/officeDocument/2006/relationships/image" Target="../media/image2.png"/><Relationship Id="rId9" Type="http://schemas.openxmlformats.org/officeDocument/2006/relationships/image" Target="../media/image399.png"/><Relationship Id="rId14" Type="http://schemas.openxmlformats.org/officeDocument/2006/relationships/image" Target="../media/image40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13" Type="http://schemas.openxmlformats.org/officeDocument/2006/relationships/image" Target="../media/image411.png"/><Relationship Id="rId18" Type="http://schemas.openxmlformats.org/officeDocument/2006/relationships/image" Target="../media/image416.png"/><Relationship Id="rId3" Type="http://schemas.openxmlformats.org/officeDocument/2006/relationships/image" Target="../media/image24.png"/><Relationship Id="rId21" Type="http://schemas.openxmlformats.org/officeDocument/2006/relationships/image" Target="../media/image419.png"/><Relationship Id="rId7" Type="http://schemas.openxmlformats.org/officeDocument/2006/relationships/image" Target="../media/image406.png"/><Relationship Id="rId12" Type="http://schemas.openxmlformats.org/officeDocument/2006/relationships/image" Target="../media/image123.png"/><Relationship Id="rId17" Type="http://schemas.openxmlformats.org/officeDocument/2006/relationships/image" Target="../media/image415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14.png"/><Relationship Id="rId20" Type="http://schemas.openxmlformats.org/officeDocument/2006/relationships/image" Target="../media/image4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10.png"/><Relationship Id="rId5" Type="http://schemas.openxmlformats.org/officeDocument/2006/relationships/image" Target="../media/image9.png"/><Relationship Id="rId15" Type="http://schemas.openxmlformats.org/officeDocument/2006/relationships/image" Target="../media/image413.png"/><Relationship Id="rId10" Type="http://schemas.openxmlformats.org/officeDocument/2006/relationships/image" Target="../media/image409.png"/><Relationship Id="rId19" Type="http://schemas.openxmlformats.org/officeDocument/2006/relationships/image" Target="../media/image417.png"/><Relationship Id="rId4" Type="http://schemas.openxmlformats.org/officeDocument/2006/relationships/image" Target="../media/image2.png"/><Relationship Id="rId9" Type="http://schemas.openxmlformats.org/officeDocument/2006/relationships/image" Target="../media/image408.png"/><Relationship Id="rId14" Type="http://schemas.openxmlformats.org/officeDocument/2006/relationships/image" Target="../media/image4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png"/><Relationship Id="rId13" Type="http://schemas.openxmlformats.org/officeDocument/2006/relationships/image" Target="../media/image427.png"/><Relationship Id="rId18" Type="http://schemas.openxmlformats.org/officeDocument/2006/relationships/hyperlink" Target="https://www.bradfordvts.co.uk/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421.png"/><Relationship Id="rId12" Type="http://schemas.openxmlformats.org/officeDocument/2006/relationships/image" Target="../media/image426.png"/><Relationship Id="rId17" Type="http://schemas.openxmlformats.org/officeDocument/2006/relationships/image" Target="../media/image173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0.png"/><Relationship Id="rId11" Type="http://schemas.openxmlformats.org/officeDocument/2006/relationships/image" Target="../media/image425.png"/><Relationship Id="rId5" Type="http://schemas.openxmlformats.org/officeDocument/2006/relationships/image" Target="../media/image9.png"/><Relationship Id="rId15" Type="http://schemas.openxmlformats.org/officeDocument/2006/relationships/image" Target="../media/image429.png"/><Relationship Id="rId10" Type="http://schemas.openxmlformats.org/officeDocument/2006/relationships/image" Target="../media/image424.png"/><Relationship Id="rId4" Type="http://schemas.openxmlformats.org/officeDocument/2006/relationships/image" Target="../media/image2.png"/><Relationship Id="rId9" Type="http://schemas.openxmlformats.org/officeDocument/2006/relationships/image" Target="../media/image423.png"/><Relationship Id="rId14" Type="http://schemas.openxmlformats.org/officeDocument/2006/relationships/image" Target="../media/image4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2.png"/><Relationship Id="rId13" Type="http://schemas.openxmlformats.org/officeDocument/2006/relationships/image" Target="../media/image437.png"/><Relationship Id="rId3" Type="http://schemas.openxmlformats.org/officeDocument/2006/relationships/image" Target="../media/image120.png"/><Relationship Id="rId7" Type="http://schemas.openxmlformats.org/officeDocument/2006/relationships/image" Target="../media/image431.png"/><Relationship Id="rId12" Type="http://schemas.openxmlformats.org/officeDocument/2006/relationships/image" Target="../media/image436.png"/><Relationship Id="rId17" Type="http://schemas.openxmlformats.org/officeDocument/2006/relationships/image" Target="../media/image441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435.png"/><Relationship Id="rId5" Type="http://schemas.openxmlformats.org/officeDocument/2006/relationships/image" Target="../media/image9.png"/><Relationship Id="rId15" Type="http://schemas.openxmlformats.org/officeDocument/2006/relationships/image" Target="../media/image439.png"/><Relationship Id="rId10" Type="http://schemas.openxmlformats.org/officeDocument/2006/relationships/image" Target="../media/image434.png"/><Relationship Id="rId4" Type="http://schemas.openxmlformats.org/officeDocument/2006/relationships/image" Target="../media/image2.png"/><Relationship Id="rId9" Type="http://schemas.openxmlformats.org/officeDocument/2006/relationships/image" Target="../media/image433.png"/><Relationship Id="rId14" Type="http://schemas.openxmlformats.org/officeDocument/2006/relationships/image" Target="../media/image43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3.png"/><Relationship Id="rId13" Type="http://schemas.openxmlformats.org/officeDocument/2006/relationships/image" Target="../media/image448.png"/><Relationship Id="rId18" Type="http://schemas.openxmlformats.org/officeDocument/2006/relationships/image" Target="../media/image453.png"/><Relationship Id="rId3" Type="http://schemas.openxmlformats.org/officeDocument/2006/relationships/image" Target="../media/image24.png"/><Relationship Id="rId7" Type="http://schemas.openxmlformats.org/officeDocument/2006/relationships/image" Target="../media/image442.png"/><Relationship Id="rId12" Type="http://schemas.openxmlformats.org/officeDocument/2006/relationships/image" Target="../media/image447.png"/><Relationship Id="rId17" Type="http://schemas.openxmlformats.org/officeDocument/2006/relationships/image" Target="../media/image452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451.png"/><Relationship Id="rId20" Type="http://schemas.openxmlformats.org/officeDocument/2006/relationships/hyperlink" Target="https://www.bradfordvts.co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46.png"/><Relationship Id="rId5" Type="http://schemas.openxmlformats.org/officeDocument/2006/relationships/image" Target="../media/image9.png"/><Relationship Id="rId15" Type="http://schemas.openxmlformats.org/officeDocument/2006/relationships/image" Target="../media/image450.png"/><Relationship Id="rId10" Type="http://schemas.openxmlformats.org/officeDocument/2006/relationships/image" Target="../media/image445.png"/><Relationship Id="rId19" Type="http://schemas.openxmlformats.org/officeDocument/2006/relationships/image" Target="../media/image98.png"/><Relationship Id="rId4" Type="http://schemas.openxmlformats.org/officeDocument/2006/relationships/image" Target="../media/image2.png"/><Relationship Id="rId9" Type="http://schemas.openxmlformats.org/officeDocument/2006/relationships/image" Target="../media/image444.png"/><Relationship Id="rId14" Type="http://schemas.openxmlformats.org/officeDocument/2006/relationships/image" Target="../media/image44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5.png"/><Relationship Id="rId13" Type="http://schemas.openxmlformats.org/officeDocument/2006/relationships/image" Target="../media/image460.png"/><Relationship Id="rId18" Type="http://schemas.openxmlformats.org/officeDocument/2006/relationships/image" Target="../media/image465.png"/><Relationship Id="rId3" Type="http://schemas.openxmlformats.org/officeDocument/2006/relationships/image" Target="../media/image120.png"/><Relationship Id="rId21" Type="http://schemas.openxmlformats.org/officeDocument/2006/relationships/image" Target="../media/image357.png"/><Relationship Id="rId7" Type="http://schemas.openxmlformats.org/officeDocument/2006/relationships/image" Target="../media/image454.png"/><Relationship Id="rId12" Type="http://schemas.openxmlformats.org/officeDocument/2006/relationships/image" Target="../media/image459.png"/><Relationship Id="rId17" Type="http://schemas.openxmlformats.org/officeDocument/2006/relationships/image" Target="../media/image464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463.png"/><Relationship Id="rId20" Type="http://schemas.openxmlformats.org/officeDocument/2006/relationships/image" Target="../media/image4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0.png"/><Relationship Id="rId11" Type="http://schemas.openxmlformats.org/officeDocument/2006/relationships/image" Target="../media/image458.png"/><Relationship Id="rId5" Type="http://schemas.openxmlformats.org/officeDocument/2006/relationships/image" Target="../media/image9.png"/><Relationship Id="rId15" Type="http://schemas.openxmlformats.org/officeDocument/2006/relationships/image" Target="../media/image462.png"/><Relationship Id="rId10" Type="http://schemas.openxmlformats.org/officeDocument/2006/relationships/image" Target="../media/image457.png"/><Relationship Id="rId19" Type="http://schemas.openxmlformats.org/officeDocument/2006/relationships/image" Target="../media/image466.png"/><Relationship Id="rId4" Type="http://schemas.openxmlformats.org/officeDocument/2006/relationships/image" Target="../media/image2.png"/><Relationship Id="rId9" Type="http://schemas.openxmlformats.org/officeDocument/2006/relationships/image" Target="../media/image456.png"/><Relationship Id="rId14" Type="http://schemas.openxmlformats.org/officeDocument/2006/relationships/image" Target="../media/image461.png"/><Relationship Id="rId22" Type="http://schemas.openxmlformats.org/officeDocument/2006/relationships/hyperlink" Target="https://www.bradfordvts.co.uk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png"/><Relationship Id="rId13" Type="http://schemas.openxmlformats.org/officeDocument/2006/relationships/image" Target="../media/image474.png"/><Relationship Id="rId18" Type="http://schemas.openxmlformats.org/officeDocument/2006/relationships/image" Target="../media/image479.png"/><Relationship Id="rId26" Type="http://schemas.openxmlformats.org/officeDocument/2006/relationships/image" Target="../media/image487.png"/><Relationship Id="rId3" Type="http://schemas.openxmlformats.org/officeDocument/2006/relationships/image" Target="../media/image24.png"/><Relationship Id="rId21" Type="http://schemas.openxmlformats.org/officeDocument/2006/relationships/image" Target="../media/image482.png"/><Relationship Id="rId7" Type="http://schemas.openxmlformats.org/officeDocument/2006/relationships/image" Target="../media/image468.png"/><Relationship Id="rId12" Type="http://schemas.openxmlformats.org/officeDocument/2006/relationships/image" Target="../media/image473.png"/><Relationship Id="rId17" Type="http://schemas.openxmlformats.org/officeDocument/2006/relationships/image" Target="../media/image478.png"/><Relationship Id="rId25" Type="http://schemas.openxmlformats.org/officeDocument/2006/relationships/image" Target="../media/image486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477.png"/><Relationship Id="rId20" Type="http://schemas.openxmlformats.org/officeDocument/2006/relationships/image" Target="../media/image481.png"/><Relationship Id="rId29" Type="http://schemas.openxmlformats.org/officeDocument/2006/relationships/image" Target="../media/image4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72.png"/><Relationship Id="rId24" Type="http://schemas.openxmlformats.org/officeDocument/2006/relationships/image" Target="../media/image485.png"/><Relationship Id="rId5" Type="http://schemas.openxmlformats.org/officeDocument/2006/relationships/image" Target="../media/image9.png"/><Relationship Id="rId15" Type="http://schemas.openxmlformats.org/officeDocument/2006/relationships/image" Target="../media/image476.png"/><Relationship Id="rId23" Type="http://schemas.openxmlformats.org/officeDocument/2006/relationships/image" Target="../media/image484.png"/><Relationship Id="rId28" Type="http://schemas.openxmlformats.org/officeDocument/2006/relationships/image" Target="../media/image489.png"/><Relationship Id="rId10" Type="http://schemas.openxmlformats.org/officeDocument/2006/relationships/image" Target="../media/image471.png"/><Relationship Id="rId19" Type="http://schemas.openxmlformats.org/officeDocument/2006/relationships/image" Target="../media/image480.png"/><Relationship Id="rId4" Type="http://schemas.openxmlformats.org/officeDocument/2006/relationships/image" Target="../media/image2.png"/><Relationship Id="rId9" Type="http://schemas.openxmlformats.org/officeDocument/2006/relationships/image" Target="../media/image470.png"/><Relationship Id="rId14" Type="http://schemas.openxmlformats.org/officeDocument/2006/relationships/image" Target="../media/image475.png"/><Relationship Id="rId22" Type="http://schemas.openxmlformats.org/officeDocument/2006/relationships/image" Target="../media/image483.png"/><Relationship Id="rId27" Type="http://schemas.openxmlformats.org/officeDocument/2006/relationships/image" Target="../media/image48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2.png"/><Relationship Id="rId13" Type="http://schemas.openxmlformats.org/officeDocument/2006/relationships/image" Target="../media/image98.png"/><Relationship Id="rId3" Type="http://schemas.openxmlformats.org/officeDocument/2006/relationships/image" Target="../media/image24.png"/><Relationship Id="rId7" Type="http://schemas.openxmlformats.org/officeDocument/2006/relationships/image" Target="../media/image491.png"/><Relationship Id="rId12" Type="http://schemas.openxmlformats.org/officeDocument/2006/relationships/image" Target="../media/image49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0.png"/><Relationship Id="rId11" Type="http://schemas.openxmlformats.org/officeDocument/2006/relationships/image" Target="../media/image274.png"/><Relationship Id="rId5" Type="http://schemas.openxmlformats.org/officeDocument/2006/relationships/image" Target="../media/image9.png"/><Relationship Id="rId10" Type="http://schemas.openxmlformats.org/officeDocument/2006/relationships/image" Target="../media/image494.png"/><Relationship Id="rId4" Type="http://schemas.openxmlformats.org/officeDocument/2006/relationships/image" Target="../media/image2.png"/><Relationship Id="rId9" Type="http://schemas.openxmlformats.org/officeDocument/2006/relationships/image" Target="../media/image493.png"/><Relationship Id="rId14" Type="http://schemas.openxmlformats.org/officeDocument/2006/relationships/hyperlink" Target="https://www.bradfordvts.co.uk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24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hyperlink" Target="https://www.bradfordvts.co.uk/" TargetMode="External"/><Relationship Id="rId5" Type="http://schemas.openxmlformats.org/officeDocument/2006/relationships/image" Target="../media/image9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2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26" Type="http://schemas.openxmlformats.org/officeDocument/2006/relationships/hyperlink" Target="https://www.bradfordvts.co.uk/" TargetMode="External"/><Relationship Id="rId3" Type="http://schemas.openxmlformats.org/officeDocument/2006/relationships/image" Target="../media/image24.png"/><Relationship Id="rId21" Type="http://schemas.openxmlformats.org/officeDocument/2006/relationships/image" Target="../media/image75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5" Type="http://schemas.openxmlformats.org/officeDocument/2006/relationships/image" Target="../media/image7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65.png"/><Relationship Id="rId24" Type="http://schemas.openxmlformats.org/officeDocument/2006/relationships/image" Target="../media/image78.png"/><Relationship Id="rId5" Type="http://schemas.openxmlformats.org/officeDocument/2006/relationships/image" Target="../media/image9.png"/><Relationship Id="rId15" Type="http://schemas.openxmlformats.org/officeDocument/2006/relationships/image" Target="../media/image69.png"/><Relationship Id="rId23" Type="http://schemas.openxmlformats.org/officeDocument/2006/relationships/image" Target="../media/image77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2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Relationship Id="rId22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image" Target="../media/image1.png"/><Relationship Id="rId21" Type="http://schemas.openxmlformats.org/officeDocument/2006/relationships/image" Target="../media/image94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5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84.png"/><Relationship Id="rId24" Type="http://schemas.openxmlformats.org/officeDocument/2006/relationships/image" Target="../media/image97.png"/><Relationship Id="rId5" Type="http://schemas.openxmlformats.org/officeDocument/2006/relationships/image" Target="../media/image9.png"/><Relationship Id="rId15" Type="http://schemas.openxmlformats.org/officeDocument/2006/relationships/image" Target="../media/image88.png"/><Relationship Id="rId23" Type="http://schemas.openxmlformats.org/officeDocument/2006/relationships/image" Target="../media/image96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image" Target="../media/image2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Relationship Id="rId22" Type="http://schemas.openxmlformats.org/officeDocument/2006/relationships/image" Target="../media/image9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24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www.bradfordvts.co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03.png"/><Relationship Id="rId5" Type="http://schemas.openxmlformats.org/officeDocument/2006/relationships/image" Target="../media/image9.png"/><Relationship Id="rId15" Type="http://schemas.openxmlformats.org/officeDocument/2006/relationships/image" Target="../media/image60.png"/><Relationship Id="rId10" Type="http://schemas.openxmlformats.org/officeDocument/2006/relationships/image" Target="../media/image102.png"/><Relationship Id="rId4" Type="http://schemas.openxmlformats.org/officeDocument/2006/relationships/image" Target="../media/image2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3" Type="http://schemas.openxmlformats.org/officeDocument/2006/relationships/image" Target="../media/image24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11.png"/><Relationship Id="rId5" Type="http://schemas.openxmlformats.org/officeDocument/2006/relationships/image" Target="../media/image9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19" Type="http://schemas.openxmlformats.org/officeDocument/2006/relationships/image" Target="../media/image119.png"/><Relationship Id="rId4" Type="http://schemas.openxmlformats.org/officeDocument/2006/relationships/image" Target="../media/image2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3" Type="http://schemas.openxmlformats.org/officeDocument/2006/relationships/image" Target="../media/image120.png"/><Relationship Id="rId21" Type="http://schemas.openxmlformats.org/officeDocument/2006/relationships/image" Target="../media/image135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25.png"/><Relationship Id="rId5" Type="http://schemas.openxmlformats.org/officeDocument/2006/relationships/image" Target="../media/image9.png"/><Relationship Id="rId15" Type="http://schemas.openxmlformats.org/officeDocument/2006/relationships/image" Target="../media/image129.png"/><Relationship Id="rId23" Type="http://schemas.openxmlformats.org/officeDocument/2006/relationships/hyperlink" Target="https://www.bradfordvts.co.uk/" TargetMode="External"/><Relationship Id="rId10" Type="http://schemas.openxmlformats.org/officeDocument/2006/relationships/image" Target="../media/image124.png"/><Relationship Id="rId19" Type="http://schemas.openxmlformats.org/officeDocument/2006/relationships/image" Target="../media/image133.png"/><Relationship Id="rId4" Type="http://schemas.openxmlformats.org/officeDocument/2006/relationships/image" Target="../media/image2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4095750" cy="44767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22897"/>
            <a:ext cx="6134100" cy="6286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461147"/>
            <a:ext cx="6134100" cy="1411337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304800" y="0"/>
            <a:ext cx="463879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10" name="SK-1-text-9"/>
          <p:cNvSpPr/>
          <p:nvPr/>
        </p:nvSpPr>
        <p:spPr>
          <a:xfrm>
            <a:off x="571500" y="904875"/>
            <a:ext cx="6134100" cy="1089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1A202C"/>
                </a:solidFill>
              </a:rPr>
              <a:t>Child Developmental Milestones</a:t>
            </a:r>
            <a:endParaRPr lang="en-US" sz="3900" dirty="0"/>
          </a:p>
        </p:txBody>
      </p:sp>
      <p:sp>
        <p:nvSpPr>
          <p:cNvPr id="11" name="SK-1-text-10"/>
          <p:cNvSpPr/>
          <p:nvPr/>
        </p:nvSpPr>
        <p:spPr>
          <a:xfrm>
            <a:off x="762000" y="2222897"/>
            <a:ext cx="59436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GP Training Content Report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 / Healthy Child Programme 2025 Standards</a:t>
            </a:r>
            <a:endParaRPr lang="en-US" sz="1650" dirty="0"/>
          </a:p>
        </p:txBody>
      </p:sp>
      <p:sp>
        <p:nvSpPr>
          <p:cNvPr id="12" name="SK-1-text-11"/>
          <p:cNvSpPr/>
          <p:nvPr/>
        </p:nvSpPr>
        <p:spPr>
          <a:xfrm>
            <a:off x="800100" y="3689747"/>
            <a:ext cx="5753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A202C"/>
                </a:solidFill>
              </a:rPr>
              <a:t>TRAINING DISCLAIMER</a:t>
            </a:r>
            <a:endParaRPr lang="en-US" sz="1050" dirty="0"/>
          </a:p>
        </p:txBody>
      </p:sp>
      <p:sp>
        <p:nvSpPr>
          <p:cNvPr id="13" name="SK-1-text-12"/>
          <p:cNvSpPr/>
          <p:nvPr/>
        </p:nvSpPr>
        <p:spPr>
          <a:xfrm>
            <a:off x="800100" y="4004072"/>
            <a:ext cx="56769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teaching deck is designed for GP Trainees (ST1-ST3) and International Medical Graduates (IMGs). Content is aligned with current UK surveillance schedules. Clinical judgment must always be applied to individual patient presentations.</a:t>
            </a:r>
            <a:endParaRPr lang="en-US" sz="1050" dirty="0"/>
          </a:p>
        </p:txBody>
      </p:sp>
      <p:sp>
        <p:nvSpPr>
          <p:cNvPr id="14" name="SK-1-text-13"/>
          <p:cNvSpPr/>
          <p:nvPr/>
        </p:nvSpPr>
        <p:spPr>
          <a:xfrm>
            <a:off x="571500" y="5710684"/>
            <a:ext cx="11620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58220"/>
                </a:solidFill>
              </a:rPr>
              <a:t>www.bradfordvts.co.uk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571500" y="5996434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Clinical Guidance Report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500" y="1274415"/>
            <a:ext cx="3571875" cy="116249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1388715"/>
            <a:ext cx="638175" cy="223838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1714500"/>
            <a:ext cx="119063" cy="9912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500" y="2551212"/>
            <a:ext cx="3571875" cy="1162496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2665512"/>
            <a:ext cx="828675" cy="223838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2991296"/>
            <a:ext cx="119063" cy="9912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500" y="3828008"/>
            <a:ext cx="3571875" cy="1162496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800" y="3942308"/>
            <a:ext cx="847725" cy="22383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4268093"/>
            <a:ext cx="119063" cy="9912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500" y="5104805"/>
            <a:ext cx="3571875" cy="1162496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800" y="5219105"/>
            <a:ext cx="828675" cy="223838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4800" y="5544889"/>
            <a:ext cx="119063" cy="9912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52875" y="1274415"/>
            <a:ext cx="3571875" cy="1162496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67175" y="1388715"/>
            <a:ext cx="762000" cy="223838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67175" y="1714500"/>
            <a:ext cx="119063" cy="9912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2875" y="2551212"/>
            <a:ext cx="3571875" cy="1162496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67175" y="2665512"/>
            <a:ext cx="771525" cy="223838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67175" y="2991296"/>
            <a:ext cx="119063" cy="99120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52875" y="3828008"/>
            <a:ext cx="3571875" cy="1162496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067175" y="3942308"/>
            <a:ext cx="609600" cy="223838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67175" y="4268093"/>
            <a:ext cx="119063" cy="99120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52875" y="5104805"/>
            <a:ext cx="3571875" cy="1162496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067175" y="5219105"/>
            <a:ext cx="714375" cy="223838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67175" y="5544889"/>
            <a:ext cx="119063" cy="99120"/>
          </a:xfrm>
          <a:prstGeom prst="rect">
            <a:avLst/>
          </a:prstGeom>
        </p:spPr>
      </p:pic>
      <p:pic>
        <p:nvPicPr>
          <p:cNvPr id="30" name="SK-10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715250" y="1274415"/>
            <a:ext cx="4286250" cy="1144042"/>
          </a:xfrm>
          <a:prstGeom prst="rect">
            <a:avLst/>
          </a:prstGeom>
        </p:spPr>
      </p:pic>
      <p:pic>
        <p:nvPicPr>
          <p:cNvPr id="31" name="SK-10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829550" y="1388715"/>
            <a:ext cx="619125" cy="223838"/>
          </a:xfrm>
          <a:prstGeom prst="rect">
            <a:avLst/>
          </a:prstGeom>
        </p:spPr>
      </p:pic>
      <p:pic>
        <p:nvPicPr>
          <p:cNvPr id="32" name="SK-10-img-3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29550" y="1714500"/>
            <a:ext cx="119063" cy="99120"/>
          </a:xfrm>
          <a:prstGeom prst="rect">
            <a:avLst/>
          </a:prstGeom>
        </p:spPr>
      </p:pic>
      <p:pic>
        <p:nvPicPr>
          <p:cNvPr id="33" name="SK-10-img-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715250" y="2532757"/>
            <a:ext cx="4286250" cy="1144042"/>
          </a:xfrm>
          <a:prstGeom prst="rect">
            <a:avLst/>
          </a:prstGeom>
        </p:spPr>
      </p:pic>
      <p:pic>
        <p:nvPicPr>
          <p:cNvPr id="34" name="SK-10-img-33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829550" y="2647057"/>
            <a:ext cx="762000" cy="223838"/>
          </a:xfrm>
          <a:prstGeom prst="rect">
            <a:avLst/>
          </a:prstGeom>
        </p:spPr>
      </p:pic>
      <p:pic>
        <p:nvPicPr>
          <p:cNvPr id="35" name="SK-10-img-3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29550" y="2972842"/>
            <a:ext cx="119063" cy="99120"/>
          </a:xfrm>
          <a:prstGeom prst="rect">
            <a:avLst/>
          </a:prstGeom>
        </p:spPr>
      </p:pic>
      <p:pic>
        <p:nvPicPr>
          <p:cNvPr id="36" name="SK-10-img-35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715250" y="3791099"/>
            <a:ext cx="4286250" cy="2476500"/>
          </a:xfrm>
          <a:prstGeom prst="rect">
            <a:avLst/>
          </a:prstGeom>
        </p:spPr>
      </p:pic>
      <p:pic>
        <p:nvPicPr>
          <p:cNvPr id="37" name="SK-10-img-36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715250" y="3791099"/>
            <a:ext cx="4286250" cy="2476500"/>
          </a:xfrm>
          <a:prstGeom prst="rect">
            <a:avLst/>
          </a:prstGeom>
        </p:spPr>
      </p:pic>
      <p:pic>
        <p:nvPicPr>
          <p:cNvPr id="38" name="SK-10-img-37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6457950"/>
            <a:ext cx="12192000" cy="400050"/>
          </a:xfrm>
          <a:prstGeom prst="rect">
            <a:avLst/>
          </a:prstGeom>
        </p:spPr>
      </p:pic>
      <p:sp>
        <p:nvSpPr>
          <p:cNvPr id="39" name="SK-10-text-38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0" name="SK-10-text-39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Expressive Language Development</a:t>
            </a:r>
            <a:endParaRPr lang="en-US" sz="2550" dirty="0"/>
          </a:p>
        </p:txBody>
      </p:sp>
      <p:sp>
        <p:nvSpPr>
          <p:cNvPr id="41" name="SK-10-text-40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Vocal progression from cooing and babbling to single words at 12 months and fluent sentences by age 5.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381000" y="1388715"/>
            <a:ext cx="94334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1 Month</a:t>
            </a:r>
            <a:endParaRPr lang="en-US" sz="975" dirty="0"/>
          </a:p>
        </p:txBody>
      </p:sp>
      <p:sp>
        <p:nvSpPr>
          <p:cNvPr id="43" name="SK-10-text-42"/>
          <p:cNvSpPr/>
          <p:nvPr/>
        </p:nvSpPr>
        <p:spPr>
          <a:xfrm>
            <a:off x="481012" y="1650653"/>
            <a:ext cx="4972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smile begins to emerge</a:t>
            </a:r>
            <a:endParaRPr lang="en-US" sz="1125" dirty="0"/>
          </a:p>
        </p:txBody>
      </p:sp>
      <p:sp>
        <p:nvSpPr>
          <p:cNvPr id="44" name="SK-10-text-43"/>
          <p:cNvSpPr/>
          <p:nvPr/>
        </p:nvSpPr>
        <p:spPr>
          <a:xfrm>
            <a:off x="381000" y="2665512"/>
            <a:ext cx="145051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2-3 Months</a:t>
            </a:r>
            <a:endParaRPr lang="en-US" sz="975" dirty="0"/>
          </a:p>
        </p:txBody>
      </p:sp>
      <p:sp>
        <p:nvSpPr>
          <p:cNvPr id="45" name="SK-10-text-44"/>
          <p:cNvSpPr/>
          <p:nvPr/>
        </p:nvSpPr>
        <p:spPr>
          <a:xfrm>
            <a:off x="481012" y="2927449"/>
            <a:ext cx="6686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Coos, gurgles, and vocalises frequently</a:t>
            </a:r>
            <a:endParaRPr lang="en-US" sz="1125" dirty="0"/>
          </a:p>
        </p:txBody>
      </p:sp>
      <p:sp>
        <p:nvSpPr>
          <p:cNvPr id="46" name="SK-10-text-45"/>
          <p:cNvSpPr/>
          <p:nvPr/>
        </p:nvSpPr>
        <p:spPr>
          <a:xfrm>
            <a:off x="381000" y="3942308"/>
            <a:ext cx="145747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4-6 Months</a:t>
            </a:r>
            <a:endParaRPr lang="en-US" sz="975" dirty="0"/>
          </a:p>
        </p:txBody>
      </p:sp>
      <p:sp>
        <p:nvSpPr>
          <p:cNvPr id="47" name="SK-10-text-46"/>
          <p:cNvSpPr/>
          <p:nvPr/>
        </p:nvSpPr>
        <p:spPr>
          <a:xfrm>
            <a:off x="481012" y="4204246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Laughs; babbles with consonants ("ba", "da")</a:t>
            </a:r>
            <a:endParaRPr lang="en-US" sz="1125" dirty="0"/>
          </a:p>
        </p:txBody>
      </p:sp>
      <p:sp>
        <p:nvSpPr>
          <p:cNvPr id="48" name="SK-10-text-47"/>
          <p:cNvSpPr/>
          <p:nvPr/>
        </p:nvSpPr>
        <p:spPr>
          <a:xfrm>
            <a:off x="381000" y="5219105"/>
            <a:ext cx="145051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7-9 Months</a:t>
            </a:r>
            <a:endParaRPr lang="en-US" sz="975" dirty="0"/>
          </a:p>
        </p:txBody>
      </p:sp>
      <p:sp>
        <p:nvSpPr>
          <p:cNvPr id="49" name="SK-10-text-48"/>
          <p:cNvSpPr/>
          <p:nvPr/>
        </p:nvSpPr>
        <p:spPr>
          <a:xfrm>
            <a:off x="481012" y="5481042"/>
            <a:ext cx="6858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Polysyllabic babble ("mamama", "bababa")</a:t>
            </a:r>
            <a:endParaRPr lang="en-US" sz="1125" dirty="0"/>
          </a:p>
        </p:txBody>
      </p:sp>
      <p:sp>
        <p:nvSpPr>
          <p:cNvPr id="50" name="SK-10-text-49"/>
          <p:cNvSpPr/>
          <p:nvPr/>
        </p:nvSpPr>
        <p:spPr>
          <a:xfrm>
            <a:off x="4143375" y="1388715"/>
            <a:ext cx="1304544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12 Months</a:t>
            </a:r>
            <a:endParaRPr lang="en-US" sz="975" dirty="0"/>
          </a:p>
        </p:txBody>
      </p:sp>
      <p:sp>
        <p:nvSpPr>
          <p:cNvPr id="51" name="SK-10-text-50"/>
          <p:cNvSpPr/>
          <p:nvPr/>
        </p:nvSpPr>
        <p:spPr>
          <a:xfrm>
            <a:off x="6953250" y="1422053"/>
            <a:ext cx="95631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KEY</a:t>
            </a:r>
            <a:endParaRPr lang="en-US" sz="825" dirty="0"/>
          </a:p>
        </p:txBody>
      </p:sp>
      <p:sp>
        <p:nvSpPr>
          <p:cNvPr id="52" name="SK-10-text-51"/>
          <p:cNvSpPr/>
          <p:nvPr/>
        </p:nvSpPr>
        <p:spPr>
          <a:xfrm>
            <a:off x="4243388" y="1650653"/>
            <a:ext cx="7943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2–3 words with meaning (e.g., "mama", "dada")</a:t>
            </a:r>
            <a:endParaRPr lang="en-US" sz="1125" dirty="0"/>
          </a:p>
        </p:txBody>
      </p:sp>
      <p:sp>
        <p:nvSpPr>
          <p:cNvPr id="53" name="SK-10-text-52"/>
          <p:cNvSpPr/>
          <p:nvPr/>
        </p:nvSpPr>
        <p:spPr>
          <a:xfrm>
            <a:off x="4143375" y="2665512"/>
            <a:ext cx="130833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18 Months</a:t>
            </a:r>
            <a:endParaRPr lang="en-US" sz="975" dirty="0"/>
          </a:p>
        </p:txBody>
      </p:sp>
      <p:sp>
        <p:nvSpPr>
          <p:cNvPr id="54" name="SK-10-text-53"/>
          <p:cNvSpPr/>
          <p:nvPr/>
        </p:nvSpPr>
        <p:spPr>
          <a:xfrm>
            <a:off x="4243388" y="2927449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6–10+ single words; says "no" emphatically</a:t>
            </a:r>
            <a:endParaRPr lang="en-US" sz="1125" dirty="0"/>
          </a:p>
        </p:txBody>
      </p:sp>
      <p:sp>
        <p:nvSpPr>
          <p:cNvPr id="55" name="SK-10-text-54"/>
          <p:cNvSpPr/>
          <p:nvPr/>
        </p:nvSpPr>
        <p:spPr>
          <a:xfrm>
            <a:off x="4143375" y="3942308"/>
            <a:ext cx="930592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2 Years</a:t>
            </a:r>
            <a:endParaRPr lang="en-US" sz="975" dirty="0"/>
          </a:p>
        </p:txBody>
      </p:sp>
      <p:sp>
        <p:nvSpPr>
          <p:cNvPr id="56" name="SK-10-text-55"/>
          <p:cNvSpPr/>
          <p:nvPr/>
        </p:nvSpPr>
        <p:spPr>
          <a:xfrm>
            <a:off x="6953250" y="3975646"/>
            <a:ext cx="95631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KEY</a:t>
            </a:r>
            <a:endParaRPr lang="en-US" sz="825" dirty="0"/>
          </a:p>
        </p:txBody>
      </p:sp>
      <p:sp>
        <p:nvSpPr>
          <p:cNvPr id="57" name="SK-10-text-56"/>
          <p:cNvSpPr/>
          <p:nvPr/>
        </p:nvSpPr>
        <p:spPr>
          <a:xfrm>
            <a:off x="4243388" y="4204246"/>
            <a:ext cx="33432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Joins 2 words ("more milk"); 50+ word vocabulary</a:t>
            </a:r>
            <a:endParaRPr lang="en-US" sz="1125" dirty="0"/>
          </a:p>
        </p:txBody>
      </p:sp>
      <p:sp>
        <p:nvSpPr>
          <p:cNvPr id="58" name="SK-10-text-57"/>
          <p:cNvSpPr/>
          <p:nvPr/>
        </p:nvSpPr>
        <p:spPr>
          <a:xfrm>
            <a:off x="4143375" y="5219105"/>
            <a:ext cx="1284072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2.5 Years</a:t>
            </a:r>
            <a:endParaRPr lang="en-US" sz="975" dirty="0"/>
          </a:p>
        </p:txBody>
      </p:sp>
      <p:sp>
        <p:nvSpPr>
          <p:cNvPr id="59" name="SK-10-text-58"/>
          <p:cNvSpPr/>
          <p:nvPr/>
        </p:nvSpPr>
        <p:spPr>
          <a:xfrm>
            <a:off x="4243388" y="5481042"/>
            <a:ext cx="771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Gives full name; vocabulary expanding rapidly</a:t>
            </a:r>
            <a:endParaRPr lang="en-US" sz="1125" dirty="0"/>
          </a:p>
        </p:txBody>
      </p:sp>
      <p:sp>
        <p:nvSpPr>
          <p:cNvPr id="60" name="SK-10-text-59"/>
          <p:cNvSpPr/>
          <p:nvPr/>
        </p:nvSpPr>
        <p:spPr>
          <a:xfrm>
            <a:off x="7905750" y="1388715"/>
            <a:ext cx="934974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3 Years</a:t>
            </a:r>
            <a:endParaRPr lang="en-US" sz="975" dirty="0"/>
          </a:p>
        </p:txBody>
      </p:sp>
      <p:sp>
        <p:nvSpPr>
          <p:cNvPr id="61" name="SK-10-text-60"/>
          <p:cNvSpPr/>
          <p:nvPr/>
        </p:nvSpPr>
        <p:spPr>
          <a:xfrm>
            <a:off x="8005763" y="1650653"/>
            <a:ext cx="4186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3-word sentences; uses "I", "me", "you"</a:t>
            </a:r>
            <a:endParaRPr lang="en-US" sz="1125" dirty="0"/>
          </a:p>
        </p:txBody>
      </p:sp>
      <p:sp>
        <p:nvSpPr>
          <p:cNvPr id="62" name="SK-10-text-61"/>
          <p:cNvSpPr/>
          <p:nvPr/>
        </p:nvSpPr>
        <p:spPr>
          <a:xfrm>
            <a:off x="7829550" y="1888778"/>
            <a:ext cx="43624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75% intelligible to strangers</a:t>
            </a:r>
            <a:endParaRPr lang="en-US" sz="975" dirty="0"/>
          </a:p>
        </p:txBody>
      </p:sp>
      <p:sp>
        <p:nvSpPr>
          <p:cNvPr id="63" name="SK-10-text-62"/>
          <p:cNvSpPr/>
          <p:nvPr/>
        </p:nvSpPr>
        <p:spPr>
          <a:xfrm>
            <a:off x="7905750" y="2647057"/>
            <a:ext cx="1304544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4-5 Years</a:t>
            </a:r>
            <a:endParaRPr lang="en-US" sz="975" dirty="0"/>
          </a:p>
        </p:txBody>
      </p:sp>
      <p:sp>
        <p:nvSpPr>
          <p:cNvPr id="64" name="SK-10-text-63"/>
          <p:cNvSpPr/>
          <p:nvPr/>
        </p:nvSpPr>
        <p:spPr>
          <a:xfrm>
            <a:off x="8005763" y="2908995"/>
            <a:ext cx="4186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Fluent speech; full sentences; 100% intelligible</a:t>
            </a:r>
            <a:endParaRPr lang="en-US" sz="1125" dirty="0"/>
          </a:p>
        </p:txBody>
      </p:sp>
      <p:sp>
        <p:nvSpPr>
          <p:cNvPr id="65" name="SK-10-text-64"/>
          <p:cNvSpPr/>
          <p:nvPr/>
        </p:nvSpPr>
        <p:spPr>
          <a:xfrm>
            <a:off x="7829550" y="3147120"/>
            <a:ext cx="43624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Counts 0–10; tells simple stories</a:t>
            </a:r>
            <a:endParaRPr lang="en-US" sz="975" dirty="0"/>
          </a:p>
        </p:txBody>
      </p:sp>
      <p:sp>
        <p:nvSpPr>
          <p:cNvPr id="66" name="SK-10-text-65"/>
          <p:cNvSpPr/>
          <p:nvPr/>
        </p:nvSpPr>
        <p:spPr>
          <a:xfrm>
            <a:off x="190500" y="6572250"/>
            <a:ext cx="8763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2025 Standards</a:t>
            </a:r>
            <a:endParaRPr lang="en-US" sz="900" dirty="0"/>
          </a:p>
        </p:txBody>
      </p:sp>
      <p:sp>
        <p:nvSpPr>
          <p:cNvPr id="67" name="SK-10-text-66"/>
          <p:cNvSpPr/>
          <p:nvPr/>
        </p:nvSpPr>
        <p:spPr>
          <a:xfrm>
            <a:off x="6462713" y="6572250"/>
            <a:ext cx="33680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GP Training</a:t>
            </a:r>
            <a:endParaRPr lang="en-US" sz="900" dirty="0"/>
          </a:p>
        </p:txBody>
      </p:sp>
      <p:sp>
        <p:nvSpPr>
          <p:cNvPr id="68" name="SK-10-text-67"/>
          <p:cNvSpPr/>
          <p:nvPr/>
        </p:nvSpPr>
        <p:spPr>
          <a:xfrm>
            <a:off x="10696575" y="6572250"/>
            <a:ext cx="1495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u="sng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33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900" dirty="0"/>
          </a:p>
        </p:txBody>
      </p:sp>
      <p:sp>
        <p:nvSpPr>
          <p:cNvPr id="69" name="SK-10-text-67-link-hitbox-1">
            <a:hlinkClick r:id="rId33" tooltip="https://www.bradfordvts.co.uk/"/>
          </p:cNvPr>
          <p:cNvSpPr/>
          <p:nvPr/>
        </p:nvSpPr>
        <p:spPr>
          <a:xfrm>
            <a:off x="10696575" y="6581775"/>
            <a:ext cx="1495425" cy="1428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903958"/>
            <a:ext cx="2714625" cy="374332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94458"/>
            <a:ext cx="457200" cy="4572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246858"/>
            <a:ext cx="190500" cy="1524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866233"/>
            <a:ext cx="2333625" cy="59055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6125" y="1903958"/>
            <a:ext cx="2714625" cy="374332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6625" y="2094458"/>
            <a:ext cx="457200" cy="4572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9975" y="2246858"/>
            <a:ext cx="190500" cy="1524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0" y="1903958"/>
            <a:ext cx="2714625" cy="3743325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2094458"/>
            <a:ext cx="457200" cy="4572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5100" y="2246858"/>
            <a:ext cx="190500" cy="1524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96375" y="1903958"/>
            <a:ext cx="2714625" cy="374332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86875" y="2094458"/>
            <a:ext cx="457200" cy="4572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20225" y="2246858"/>
            <a:ext cx="190500" cy="1524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20" name="SK-11-text-19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1" name="SK-11-text-20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Social and Emotional Milestones: 6 Weeks to 12 Months</a:t>
            </a:r>
            <a:endParaRPr lang="en-US" sz="2550" dirty="0"/>
          </a:p>
        </p:txBody>
      </p:sp>
      <p:sp>
        <p:nvSpPr>
          <p:cNvPr id="22" name="SK-11-text-21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3" name="SK-11-text-22"/>
          <p:cNvSpPr/>
          <p:nvPr/>
        </p:nvSpPr>
        <p:spPr>
          <a:xfrm>
            <a:off x="571500" y="2704058"/>
            <a:ext cx="24384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6 Weeks</a:t>
            </a:r>
            <a:endParaRPr lang="en-US" sz="1650" dirty="0"/>
          </a:p>
        </p:txBody>
      </p:sp>
      <p:sp>
        <p:nvSpPr>
          <p:cNvPr id="24" name="SK-11-text-23"/>
          <p:cNvSpPr/>
          <p:nvPr/>
        </p:nvSpPr>
        <p:spPr>
          <a:xfrm>
            <a:off x="762000" y="320888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smile (responsive smile)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762000" y="376133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Fixes on face and follows past midline</a:t>
            </a:r>
            <a:endParaRPr lang="en-US" sz="1200" dirty="0"/>
          </a:p>
        </p:txBody>
      </p:sp>
      <p:sp>
        <p:nvSpPr>
          <p:cNvPr id="26" name="SK-11-text-25"/>
          <p:cNvSpPr/>
          <p:nvPr/>
        </p:nvSpPr>
        <p:spPr>
          <a:xfrm>
            <a:off x="762000" y="431378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Recognises parent/primary caregiver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666750" y="4866233"/>
            <a:ext cx="21431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Mnemonic: "Fall in love at 6 weeks"</a:t>
            </a:r>
            <a:endParaRPr lang="en-US" sz="1050" dirty="0"/>
          </a:p>
        </p:txBody>
      </p:sp>
      <p:sp>
        <p:nvSpPr>
          <p:cNvPr id="28" name="SK-11-text-27"/>
          <p:cNvSpPr/>
          <p:nvPr/>
        </p:nvSpPr>
        <p:spPr>
          <a:xfrm>
            <a:off x="3476625" y="2704058"/>
            <a:ext cx="24384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6 Months</a:t>
            </a:r>
            <a:endParaRPr lang="en-US" sz="1650" dirty="0"/>
          </a:p>
        </p:txBody>
      </p:sp>
      <p:sp>
        <p:nvSpPr>
          <p:cNvPr id="29" name="SK-11-text-28"/>
          <p:cNvSpPr/>
          <p:nvPr/>
        </p:nvSpPr>
        <p:spPr>
          <a:xfrm>
            <a:off x="3667125" y="3208883"/>
            <a:ext cx="427497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Stranger awareness begins</a:t>
            </a:r>
            <a:endParaRPr lang="en-US" sz="1200" dirty="0"/>
          </a:p>
        </p:txBody>
      </p:sp>
      <p:sp>
        <p:nvSpPr>
          <p:cNvPr id="30" name="SK-11-text-29"/>
          <p:cNvSpPr/>
          <p:nvPr/>
        </p:nvSpPr>
        <p:spPr>
          <a:xfrm>
            <a:off x="3667125" y="353273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Shows emotions (joy/displeasure)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3667125" y="408518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Reciprocal smiling and cooing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3667125" y="463763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Enjoys interactive play and toys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6381750" y="2704058"/>
            <a:ext cx="24384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9 Months</a:t>
            </a:r>
            <a:endParaRPr lang="en-US" sz="1650" dirty="0"/>
          </a:p>
        </p:txBody>
      </p:sp>
      <p:sp>
        <p:nvSpPr>
          <p:cNvPr id="34" name="SK-11-text-33"/>
          <p:cNvSpPr/>
          <p:nvPr/>
        </p:nvSpPr>
        <p:spPr>
          <a:xfrm>
            <a:off x="6572250" y="320888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Separation anxiety is common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6572250" y="3761333"/>
            <a:ext cx="25954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Waves "bye-bye"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6572250" y="4085183"/>
            <a:ext cx="461087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Plays games like peek-a-boo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6572250" y="440903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Shows affection to familiar people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9286875" y="2704058"/>
            <a:ext cx="27031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12 Months</a:t>
            </a:r>
            <a:endParaRPr lang="en-US" sz="1650" dirty="0"/>
          </a:p>
        </p:txBody>
      </p:sp>
      <p:sp>
        <p:nvSpPr>
          <p:cNvPr id="39" name="SK-11-text-38"/>
          <p:cNvSpPr/>
          <p:nvPr/>
        </p:nvSpPr>
        <p:spPr>
          <a:xfrm>
            <a:off x="9477375" y="320888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Stranger anxiety (fear of strangers)</a:t>
            </a:r>
            <a:endParaRPr lang="en-US" sz="1200" dirty="0"/>
          </a:p>
        </p:txBody>
      </p:sp>
      <p:sp>
        <p:nvSpPr>
          <p:cNvPr id="40" name="SK-11-text-39"/>
          <p:cNvSpPr/>
          <p:nvPr/>
        </p:nvSpPr>
        <p:spPr>
          <a:xfrm>
            <a:off x="9477375" y="3761333"/>
            <a:ext cx="27146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Points to share interest/wants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9477375" y="4085183"/>
            <a:ext cx="27146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Shows toys to parents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9477375" y="4409033"/>
            <a:ext cx="2143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Cooperates/assists with dressing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3810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0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4" name="SK-11-text-42-link-hitbox-1">
            <a:hlinkClick r:id="rId20" tooltip="https://www.bradfordvts.co.uk/"/>
          </p:cNvPr>
          <p:cNvSpPr/>
          <p:nvPr/>
        </p:nvSpPr>
        <p:spPr>
          <a:xfrm>
            <a:off x="381000" y="6562725"/>
            <a:ext cx="343662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SK-11-text-43"/>
          <p:cNvSpPr/>
          <p:nvPr/>
        </p:nvSpPr>
        <p:spPr>
          <a:xfrm>
            <a:off x="9829800" y="654367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• RCPCH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858714"/>
            <a:ext cx="2164110" cy="3414713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973014"/>
            <a:ext cx="1935510" cy="43815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0105" y="2596307"/>
            <a:ext cx="285750" cy="2286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982664"/>
            <a:ext cx="1935510" cy="29527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7510" y="1858714"/>
            <a:ext cx="2164110" cy="3414713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11810" y="1973014"/>
            <a:ext cx="1935510" cy="4381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36615" y="2596307"/>
            <a:ext cx="285750" cy="22860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11810" y="2982664"/>
            <a:ext cx="1935510" cy="29527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14020" y="1858714"/>
            <a:ext cx="2164110" cy="3414713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8320" y="1973014"/>
            <a:ext cx="1935510" cy="43815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53125" y="2596307"/>
            <a:ext cx="285750" cy="2286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28320" y="2982664"/>
            <a:ext cx="1935510" cy="295275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30529" y="1858714"/>
            <a:ext cx="2164110" cy="3414713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44829" y="1973014"/>
            <a:ext cx="1935510" cy="43815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69635" y="2596307"/>
            <a:ext cx="285750" cy="22860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44829" y="2982664"/>
            <a:ext cx="1935510" cy="295275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47039" y="1858714"/>
            <a:ext cx="2164110" cy="3414713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61339" y="1973014"/>
            <a:ext cx="1935510" cy="43815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86145" y="2596307"/>
            <a:ext cx="285750" cy="22860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61339" y="2982664"/>
            <a:ext cx="1935510" cy="295275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81000" y="5425827"/>
            <a:ext cx="11430000" cy="45720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95300" y="5593705"/>
            <a:ext cx="190500" cy="15240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29" name="SK-12-text-28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0" name="SK-12-text-29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Social and Emotional Milestones: 18 Months – 5 Years</a:t>
            </a:r>
            <a:endParaRPr lang="en-US" sz="2550" dirty="0"/>
          </a:p>
        </p:txBody>
      </p:sp>
      <p:sp>
        <p:nvSpPr>
          <p:cNvPr id="31" name="SK-12-text-30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447675" y="1973014"/>
            <a:ext cx="187836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18 Months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495300" y="2982664"/>
            <a:ext cx="276034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Emerging Play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647700" y="3354139"/>
            <a:ext cx="18974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Parallel play (plays near others)</a:t>
            </a:r>
            <a:endParaRPr lang="en-US" sz="1125" dirty="0"/>
          </a:p>
        </p:txBody>
      </p:sp>
      <p:sp>
        <p:nvSpPr>
          <p:cNvPr id="35" name="SK-12-text-34"/>
          <p:cNvSpPr/>
          <p:nvPr/>
        </p:nvSpPr>
        <p:spPr>
          <a:xfrm>
            <a:off x="647700" y="3858964"/>
            <a:ext cx="18974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Symbolic/Pretend play (e.g. feeds doll)</a:t>
            </a:r>
            <a:endParaRPr lang="en-US" sz="1125" dirty="0"/>
          </a:p>
        </p:txBody>
      </p:sp>
      <p:sp>
        <p:nvSpPr>
          <p:cNvPr id="36" name="SK-12-text-35"/>
          <p:cNvSpPr/>
          <p:nvPr/>
        </p:nvSpPr>
        <p:spPr>
          <a:xfrm>
            <a:off x="647700" y="4363789"/>
            <a:ext cx="18974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Points to share interest (joint attention)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647700" y="4868614"/>
            <a:ext cx="39419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Frequent tantrums begin</a:t>
            </a:r>
            <a:endParaRPr lang="en-US" sz="1125" dirty="0"/>
          </a:p>
        </p:txBody>
      </p:sp>
      <p:sp>
        <p:nvSpPr>
          <p:cNvPr id="38" name="SK-12-text-37"/>
          <p:cNvSpPr/>
          <p:nvPr/>
        </p:nvSpPr>
        <p:spPr>
          <a:xfrm>
            <a:off x="2764185" y="1973014"/>
            <a:ext cx="187836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2 Years</a:t>
            </a:r>
            <a:endParaRPr lang="en-US" sz="1500" dirty="0"/>
          </a:p>
        </p:txBody>
      </p:sp>
      <p:sp>
        <p:nvSpPr>
          <p:cNvPr id="39" name="SK-12-text-38"/>
          <p:cNvSpPr/>
          <p:nvPr/>
        </p:nvSpPr>
        <p:spPr>
          <a:xfrm>
            <a:off x="2811810" y="2982664"/>
            <a:ext cx="255460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Independence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2964210" y="3354139"/>
            <a:ext cx="18974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Imitates domestic activities</a:t>
            </a:r>
            <a:endParaRPr lang="en-US" sz="1125" dirty="0"/>
          </a:p>
        </p:txBody>
      </p:sp>
      <p:sp>
        <p:nvSpPr>
          <p:cNvPr id="41" name="SK-12-text-40"/>
          <p:cNvSpPr/>
          <p:nvPr/>
        </p:nvSpPr>
        <p:spPr>
          <a:xfrm>
            <a:off x="2964210" y="3858964"/>
            <a:ext cx="310155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Uses spoon cleanly</a:t>
            </a:r>
            <a:endParaRPr lang="en-US" sz="1125" dirty="0"/>
          </a:p>
        </p:txBody>
      </p:sp>
      <p:sp>
        <p:nvSpPr>
          <p:cNvPr id="42" name="SK-12-text-41"/>
          <p:cNvSpPr/>
          <p:nvPr/>
        </p:nvSpPr>
        <p:spPr>
          <a:xfrm>
            <a:off x="2964210" y="4149477"/>
            <a:ext cx="18974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Separates but may have tantrums</a:t>
            </a:r>
            <a:endParaRPr lang="en-US" sz="1125" dirty="0"/>
          </a:p>
        </p:txBody>
      </p:sp>
      <p:sp>
        <p:nvSpPr>
          <p:cNvPr id="43" name="SK-12-text-42"/>
          <p:cNvSpPr/>
          <p:nvPr/>
        </p:nvSpPr>
        <p:spPr>
          <a:xfrm>
            <a:off x="2964210" y="4654302"/>
            <a:ext cx="377385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Parallel play persists</a:t>
            </a:r>
            <a:endParaRPr lang="en-US" sz="1125" dirty="0"/>
          </a:p>
        </p:txBody>
      </p:sp>
      <p:sp>
        <p:nvSpPr>
          <p:cNvPr id="44" name="SK-12-text-43"/>
          <p:cNvSpPr/>
          <p:nvPr/>
        </p:nvSpPr>
        <p:spPr>
          <a:xfrm>
            <a:off x="5080695" y="1973014"/>
            <a:ext cx="187836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3 Years</a:t>
            </a:r>
            <a:endParaRPr lang="en-US" sz="1500" dirty="0"/>
          </a:p>
        </p:txBody>
      </p:sp>
      <p:sp>
        <p:nvSpPr>
          <p:cNvPr id="45" name="SK-12-text-44"/>
          <p:cNvSpPr/>
          <p:nvPr/>
        </p:nvSpPr>
        <p:spPr>
          <a:xfrm>
            <a:off x="5128320" y="2982664"/>
            <a:ext cx="234886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Cooperation</a:t>
            </a:r>
            <a:endParaRPr lang="en-US" sz="1350" dirty="0"/>
          </a:p>
        </p:txBody>
      </p:sp>
      <p:sp>
        <p:nvSpPr>
          <p:cNvPr id="46" name="SK-12-text-45"/>
          <p:cNvSpPr/>
          <p:nvPr/>
        </p:nvSpPr>
        <p:spPr>
          <a:xfrm>
            <a:off x="5280720" y="3354139"/>
            <a:ext cx="39419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Cooperative play begins</a:t>
            </a:r>
            <a:endParaRPr lang="en-US" sz="1125" dirty="0"/>
          </a:p>
        </p:txBody>
      </p:sp>
      <p:sp>
        <p:nvSpPr>
          <p:cNvPr id="47" name="SK-12-text-46"/>
          <p:cNvSpPr/>
          <p:nvPr/>
        </p:nvSpPr>
        <p:spPr>
          <a:xfrm>
            <a:off x="5280720" y="3644652"/>
            <a:ext cx="377385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Takes turns and shares</a:t>
            </a:r>
            <a:endParaRPr lang="en-US" sz="1125" dirty="0"/>
          </a:p>
        </p:txBody>
      </p:sp>
      <p:sp>
        <p:nvSpPr>
          <p:cNvPr id="48" name="SK-12-text-47"/>
          <p:cNvSpPr/>
          <p:nvPr/>
        </p:nvSpPr>
        <p:spPr>
          <a:xfrm>
            <a:off x="5280720" y="3935164"/>
            <a:ext cx="369765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Achieves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bowel control</a:t>
            </a:r>
            <a:endParaRPr lang="en-US" sz="1125" dirty="0"/>
          </a:p>
        </p:txBody>
      </p:sp>
      <p:sp>
        <p:nvSpPr>
          <p:cNvPr id="49" name="SK-12-text-48"/>
          <p:cNvSpPr/>
          <p:nvPr/>
        </p:nvSpPr>
        <p:spPr>
          <a:xfrm>
            <a:off x="5280720" y="4225677"/>
            <a:ext cx="377385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Dresses/undresses self</a:t>
            </a:r>
            <a:endParaRPr lang="en-US" sz="1125" dirty="0"/>
          </a:p>
        </p:txBody>
      </p:sp>
      <p:sp>
        <p:nvSpPr>
          <p:cNvPr id="50" name="SK-12-text-49"/>
          <p:cNvSpPr/>
          <p:nvPr/>
        </p:nvSpPr>
        <p:spPr>
          <a:xfrm>
            <a:off x="7397204" y="1973014"/>
            <a:ext cx="187836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4 Years</a:t>
            </a:r>
            <a:endParaRPr lang="en-US" sz="1500" dirty="0"/>
          </a:p>
        </p:txBody>
      </p:sp>
      <p:sp>
        <p:nvSpPr>
          <p:cNvPr id="51" name="SK-12-text-50"/>
          <p:cNvSpPr/>
          <p:nvPr/>
        </p:nvSpPr>
        <p:spPr>
          <a:xfrm>
            <a:off x="7444829" y="2982664"/>
            <a:ext cx="255460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Social Rules</a:t>
            </a:r>
            <a:endParaRPr lang="en-US" sz="1350" dirty="0"/>
          </a:p>
        </p:txBody>
      </p:sp>
      <p:sp>
        <p:nvSpPr>
          <p:cNvPr id="52" name="SK-12-text-51"/>
          <p:cNvSpPr/>
          <p:nvPr/>
        </p:nvSpPr>
        <p:spPr>
          <a:xfrm>
            <a:off x="7597229" y="3354139"/>
            <a:ext cx="360577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Imaginative/Role play</a:t>
            </a:r>
            <a:endParaRPr lang="en-US" sz="1125" dirty="0"/>
          </a:p>
        </p:txBody>
      </p:sp>
      <p:sp>
        <p:nvSpPr>
          <p:cNvPr id="53" name="SK-12-text-52"/>
          <p:cNvSpPr/>
          <p:nvPr/>
        </p:nvSpPr>
        <p:spPr>
          <a:xfrm>
            <a:off x="7597229" y="3644652"/>
            <a:ext cx="293347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Understands rules</a:t>
            </a:r>
            <a:endParaRPr lang="en-US" sz="1125" dirty="0"/>
          </a:p>
        </p:txBody>
      </p:sp>
      <p:sp>
        <p:nvSpPr>
          <p:cNvPr id="54" name="SK-12-text-53"/>
          <p:cNvSpPr/>
          <p:nvPr/>
        </p:nvSpPr>
        <p:spPr>
          <a:xfrm>
            <a:off x="7597229" y="3935164"/>
            <a:ext cx="343770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Has specific friends</a:t>
            </a:r>
            <a:endParaRPr lang="en-US" sz="1125" dirty="0"/>
          </a:p>
        </p:txBody>
      </p:sp>
      <p:sp>
        <p:nvSpPr>
          <p:cNvPr id="55" name="SK-12-text-54"/>
          <p:cNvSpPr/>
          <p:nvPr/>
        </p:nvSpPr>
        <p:spPr>
          <a:xfrm>
            <a:off x="7597229" y="4225677"/>
            <a:ext cx="39419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Competitive games start</a:t>
            </a:r>
            <a:endParaRPr lang="en-US" sz="1125" dirty="0"/>
          </a:p>
        </p:txBody>
      </p:sp>
      <p:sp>
        <p:nvSpPr>
          <p:cNvPr id="56" name="SK-12-text-55"/>
          <p:cNvSpPr/>
          <p:nvPr/>
        </p:nvSpPr>
        <p:spPr>
          <a:xfrm>
            <a:off x="9713714" y="1973014"/>
            <a:ext cx="187836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5 Years</a:t>
            </a:r>
            <a:endParaRPr lang="en-US" sz="1500" dirty="0"/>
          </a:p>
        </p:txBody>
      </p:sp>
      <p:sp>
        <p:nvSpPr>
          <p:cNvPr id="57" name="SK-12-text-56"/>
          <p:cNvSpPr/>
          <p:nvPr/>
        </p:nvSpPr>
        <p:spPr>
          <a:xfrm>
            <a:off x="9761339" y="2982664"/>
            <a:ext cx="2430661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Peer Relations</a:t>
            </a:r>
            <a:endParaRPr lang="en-US" sz="1350" dirty="0"/>
          </a:p>
        </p:txBody>
      </p:sp>
      <p:sp>
        <p:nvSpPr>
          <p:cNvPr id="58" name="SK-12-text-57"/>
          <p:cNvSpPr/>
          <p:nvPr/>
        </p:nvSpPr>
        <p:spPr>
          <a:xfrm>
            <a:off x="9913739" y="3354139"/>
            <a:ext cx="227826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 games with rules</a:t>
            </a:r>
            <a:endParaRPr lang="en-US" sz="1125" dirty="0"/>
          </a:p>
        </p:txBody>
      </p:sp>
      <p:sp>
        <p:nvSpPr>
          <p:cNvPr id="59" name="SK-12-text-58"/>
          <p:cNvSpPr/>
          <p:nvPr/>
        </p:nvSpPr>
        <p:spPr>
          <a:xfrm>
            <a:off x="9913739" y="3644652"/>
            <a:ext cx="18974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Cooperative play is dominant</a:t>
            </a:r>
            <a:endParaRPr lang="en-US" sz="1125" dirty="0"/>
          </a:p>
        </p:txBody>
      </p:sp>
      <p:sp>
        <p:nvSpPr>
          <p:cNvPr id="60" name="SK-12-text-59"/>
          <p:cNvSpPr/>
          <p:nvPr/>
        </p:nvSpPr>
        <p:spPr>
          <a:xfrm>
            <a:off x="9913739" y="4149477"/>
            <a:ext cx="18974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Develops stable friendships</a:t>
            </a:r>
            <a:endParaRPr lang="en-US" sz="1125" dirty="0"/>
          </a:p>
        </p:txBody>
      </p:sp>
      <p:sp>
        <p:nvSpPr>
          <p:cNvPr id="61" name="SK-12-text-60"/>
          <p:cNvSpPr/>
          <p:nvPr/>
        </p:nvSpPr>
        <p:spPr>
          <a:xfrm>
            <a:off x="9913739" y="4654302"/>
            <a:ext cx="227826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Socially empathetic</a:t>
            </a:r>
            <a:endParaRPr lang="en-US" sz="1125" dirty="0"/>
          </a:p>
        </p:txBody>
      </p:sp>
      <p:sp>
        <p:nvSpPr>
          <p:cNvPr id="62" name="SK-12-text-61"/>
          <p:cNvSpPr/>
          <p:nvPr/>
        </p:nvSpPr>
        <p:spPr>
          <a:xfrm>
            <a:off x="762000" y="5540127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Clinical Recall: 3 years is the pivotal age for "ALL IN 3s" — 3-step instructions, sharing, bowel control, and cooperative play.</a:t>
            </a:r>
            <a:endParaRPr lang="en-US" sz="1200" dirty="0"/>
          </a:p>
        </p:txBody>
      </p:sp>
      <p:sp>
        <p:nvSpPr>
          <p:cNvPr id="63" name="SK-12-text-62"/>
          <p:cNvSpPr/>
          <p:nvPr/>
        </p:nvSpPr>
        <p:spPr>
          <a:xfrm>
            <a:off x="3810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8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64" name="SK-12-text-62-link-hitbox-1">
            <a:hlinkClick r:id="rId28" tooltip="https://www.bradfordvts.co.uk/"/>
          </p:cNvPr>
          <p:cNvSpPr/>
          <p:nvPr/>
        </p:nvSpPr>
        <p:spPr>
          <a:xfrm>
            <a:off x="381000" y="6562725"/>
            <a:ext cx="343662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5" name="SK-12-text-63"/>
          <p:cNvSpPr/>
          <p:nvPr/>
        </p:nvSpPr>
        <p:spPr>
          <a:xfrm>
            <a:off x="9858375" y="6543675"/>
            <a:ext cx="23336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98215"/>
            <a:ext cx="5048250" cy="507876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0" y="1430089"/>
            <a:ext cx="6000750" cy="862013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0750" y="1575346"/>
            <a:ext cx="571500" cy="571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0" y="1782812"/>
            <a:ext cx="190500" cy="156418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0250" y="2368302"/>
            <a:ext cx="6000750" cy="862013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00750" y="2513558"/>
            <a:ext cx="571500" cy="5715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2721025"/>
            <a:ext cx="190500" cy="15641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0" y="3306514"/>
            <a:ext cx="6000750" cy="862013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00750" y="3451771"/>
            <a:ext cx="571500" cy="5715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0" y="3659237"/>
            <a:ext cx="190500" cy="156418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0250" y="4244727"/>
            <a:ext cx="6000750" cy="862013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00750" y="4389983"/>
            <a:ext cx="571500" cy="57150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0" y="4597450"/>
            <a:ext cx="190500" cy="156418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0" y="5182939"/>
            <a:ext cx="6000750" cy="862013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0750" y="5328196"/>
            <a:ext cx="571500" cy="57150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5535662"/>
            <a:ext cx="190500" cy="156418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3" name="SK-13-text-22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4" name="SK-13-text-23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Mnemonic: IMAGINE · MEMORISE · PLAY (Part 1)</a:t>
            </a:r>
            <a:endParaRPr lang="en-US" sz="2550" dirty="0"/>
          </a:p>
        </p:txBody>
      </p:sp>
      <p:sp>
        <p:nvSpPr>
          <p:cNvPr id="25" name="SK-13-text-24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762000" y="2268885"/>
            <a:ext cx="5764530" cy="712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F58220"/>
                </a:solidFill>
              </a:rPr>
              <a:t>IMAGINE</a:t>
            </a:r>
            <a:endParaRPr lang="en-US" sz="5100" dirty="0"/>
          </a:p>
        </p:txBody>
      </p:sp>
      <p:sp>
        <p:nvSpPr>
          <p:cNvPr id="27" name="SK-13-text-26"/>
          <p:cNvSpPr/>
          <p:nvPr/>
        </p:nvSpPr>
        <p:spPr>
          <a:xfrm>
            <a:off x="762000" y="2981325"/>
            <a:ext cx="6541770" cy="712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F58220"/>
                </a:solidFill>
              </a:rPr>
              <a:t>MEMORISE</a:t>
            </a:r>
            <a:endParaRPr lang="en-US" sz="5100" dirty="0"/>
          </a:p>
        </p:txBody>
      </p:sp>
      <p:sp>
        <p:nvSpPr>
          <p:cNvPr id="28" name="SK-13-text-27"/>
          <p:cNvSpPr/>
          <p:nvPr/>
        </p:nvSpPr>
        <p:spPr>
          <a:xfrm>
            <a:off x="762000" y="3693765"/>
            <a:ext cx="4610100" cy="712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F58220"/>
                </a:solidFill>
              </a:rPr>
              <a:t>PLAY</a:t>
            </a:r>
            <a:endParaRPr lang="en-US" sz="5100" dirty="0"/>
          </a:p>
        </p:txBody>
      </p:sp>
      <p:sp>
        <p:nvSpPr>
          <p:cNvPr id="29" name="SK-13-text-28"/>
          <p:cNvSpPr/>
          <p:nvPr/>
        </p:nvSpPr>
        <p:spPr>
          <a:xfrm>
            <a:off x="762000" y="4634805"/>
            <a:ext cx="42862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Mapping the 1st Year Milestones</a:t>
            </a:r>
            <a:endParaRPr lang="en-US" sz="1500" dirty="0"/>
          </a:p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Based on a baby born Jan 1st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6762750" y="1506289"/>
            <a:ext cx="49387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5282"/>
                </a:solidFill>
              </a:rPr>
              <a:t>1st January — Birth</a:t>
            </a:r>
            <a:endParaRPr lang="en-US" sz="1275" dirty="0"/>
          </a:p>
        </p:txBody>
      </p:sp>
      <p:sp>
        <p:nvSpPr>
          <p:cNvPr id="31" name="SK-13-text-30"/>
          <p:cNvSpPr/>
          <p:nvPr/>
        </p:nvSpPr>
        <p:spPr>
          <a:xfrm>
            <a:off x="6762750" y="1768227"/>
            <a:ext cx="4933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 baby arrives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6762750" y="2015877"/>
            <a:ext cx="5429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Primitive reflexes, crying, visual fixing on faces.</a:t>
            </a:r>
            <a:endParaRPr lang="en-US" sz="1050" dirty="0"/>
          </a:p>
        </p:txBody>
      </p:sp>
      <p:sp>
        <p:nvSpPr>
          <p:cNvPr id="33" name="SK-13-text-32"/>
          <p:cNvSpPr/>
          <p:nvPr/>
        </p:nvSpPr>
        <p:spPr>
          <a:xfrm>
            <a:off x="6762750" y="2444502"/>
            <a:ext cx="54292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5282"/>
                </a:solidFill>
              </a:rPr>
              <a:t>14th Feb — Valentine’s (6 Weeks)</a:t>
            </a:r>
            <a:endParaRPr lang="en-US" sz="1275" dirty="0"/>
          </a:p>
        </p:txBody>
      </p:sp>
      <p:sp>
        <p:nvSpPr>
          <p:cNvPr id="34" name="SK-13-text-33"/>
          <p:cNvSpPr/>
          <p:nvPr/>
        </p:nvSpPr>
        <p:spPr>
          <a:xfrm>
            <a:off x="6762750" y="2725489"/>
            <a:ext cx="47701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"Fall in Love at 6 weeks"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6762750" y="2954089"/>
            <a:ext cx="5429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smile, startles to sound, follows past midline.</a:t>
            </a:r>
            <a:endParaRPr lang="en-US" sz="1050" dirty="0"/>
          </a:p>
        </p:txBody>
      </p:sp>
      <p:sp>
        <p:nvSpPr>
          <p:cNvPr id="36" name="SK-13-text-35"/>
          <p:cNvSpPr/>
          <p:nvPr/>
        </p:nvSpPr>
        <p:spPr>
          <a:xfrm>
            <a:off x="6762750" y="3382714"/>
            <a:ext cx="49387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5282"/>
                </a:solidFill>
              </a:rPr>
              <a:t>June — Summer (6 Months)</a:t>
            </a:r>
            <a:endParaRPr lang="en-US" sz="1275" dirty="0"/>
          </a:p>
        </p:txBody>
      </p:sp>
      <p:sp>
        <p:nvSpPr>
          <p:cNvPr id="37" name="SK-13-text-36"/>
          <p:cNvSpPr/>
          <p:nvPr/>
        </p:nvSpPr>
        <p:spPr>
          <a:xfrm>
            <a:off x="6762750" y="3644652"/>
            <a:ext cx="5429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Sits with support, rolls, transfers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6762750" y="3892302"/>
            <a:ext cx="5429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Shakes rattle, reaches for bottle, babbles.</a:t>
            </a:r>
            <a:endParaRPr lang="en-US" sz="1050" dirty="0"/>
          </a:p>
        </p:txBody>
      </p:sp>
      <p:sp>
        <p:nvSpPr>
          <p:cNvPr id="39" name="SK-13-text-38"/>
          <p:cNvSpPr/>
          <p:nvPr/>
        </p:nvSpPr>
        <p:spPr>
          <a:xfrm>
            <a:off x="6762750" y="4320927"/>
            <a:ext cx="49387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5282"/>
                </a:solidFill>
              </a:rPr>
              <a:t>September — 9 Months</a:t>
            </a:r>
            <a:endParaRPr lang="en-US" sz="1275" dirty="0"/>
          </a:p>
        </p:txBody>
      </p:sp>
      <p:sp>
        <p:nvSpPr>
          <p:cNvPr id="40" name="SK-13-text-39"/>
          <p:cNvSpPr/>
          <p:nvPr/>
        </p:nvSpPr>
        <p:spPr>
          <a:xfrm>
            <a:off x="6762750" y="4582864"/>
            <a:ext cx="5379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Crawling &amp; Separation Anxiety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6762750" y="4830514"/>
            <a:ext cx="5429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Stands supported, finger feeds, "mamama/bababa".</a:t>
            </a:r>
            <a:endParaRPr lang="en-US" sz="1050" dirty="0"/>
          </a:p>
        </p:txBody>
      </p:sp>
      <p:sp>
        <p:nvSpPr>
          <p:cNvPr id="42" name="SK-13-text-41"/>
          <p:cNvSpPr/>
          <p:nvPr/>
        </p:nvSpPr>
        <p:spPr>
          <a:xfrm>
            <a:off x="6762750" y="5259139"/>
            <a:ext cx="54292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5282"/>
                </a:solidFill>
              </a:rPr>
              <a:t>25th Dec — Christmas (1 Year)</a:t>
            </a:r>
            <a:endParaRPr lang="en-US" sz="1275" dirty="0"/>
          </a:p>
        </p:txBody>
      </p:sp>
      <p:sp>
        <p:nvSpPr>
          <p:cNvPr id="43" name="SK-13-text-42"/>
          <p:cNvSpPr/>
          <p:nvPr/>
        </p:nvSpPr>
        <p:spPr>
          <a:xfrm>
            <a:off x="6762750" y="5521077"/>
            <a:ext cx="4933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Waves "Bye-Bye"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6762750" y="5768727"/>
            <a:ext cx="5429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independent steps, pincer grip, 2–3 words.</a:t>
            </a:r>
            <a:endParaRPr lang="en-US" sz="1050" dirty="0"/>
          </a:p>
        </p:txBody>
      </p:sp>
      <p:sp>
        <p:nvSpPr>
          <p:cNvPr id="45" name="SK-13-text-44"/>
          <p:cNvSpPr/>
          <p:nvPr/>
        </p:nvSpPr>
        <p:spPr>
          <a:xfrm>
            <a:off x="381000" y="6567488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6" name="SK-13-text-45"/>
          <p:cNvSpPr/>
          <p:nvPr/>
        </p:nvSpPr>
        <p:spPr>
          <a:xfrm>
            <a:off x="9458325" y="6567488"/>
            <a:ext cx="27336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HCP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64890"/>
            <a:ext cx="4191000" cy="505018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4437608"/>
            <a:ext cx="3429000" cy="100965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0" y="1264890"/>
            <a:ext cx="6858000" cy="160079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1417290"/>
            <a:ext cx="762000" cy="7620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4100" y="1467296"/>
            <a:ext cx="261937" cy="21431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0" y="2989511"/>
            <a:ext cx="6858000" cy="1600795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3141911"/>
            <a:ext cx="762000" cy="7620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34100" y="3191917"/>
            <a:ext cx="261937" cy="214313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0" y="4714131"/>
            <a:ext cx="6858000" cy="1600795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43500" y="4866531"/>
            <a:ext cx="762000" cy="7620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34100" y="4916537"/>
            <a:ext cx="261937" cy="214313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17" name="SK-14-text-16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14-text-17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Mnemonic: IMAGINE · MEMORISE · PLAY (Part 2)</a:t>
            </a:r>
            <a:endParaRPr lang="en-US" sz="2550" dirty="0"/>
          </a:p>
        </p:txBody>
      </p:sp>
      <p:sp>
        <p:nvSpPr>
          <p:cNvPr id="19" name="SK-14-text-18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Age-Based "Rules of Thumb" for Toddlers (2–4 Years) • June 2026 Standards</a:t>
            </a:r>
            <a:endParaRPr lang="en-US" sz="1200" dirty="0"/>
          </a:p>
        </p:txBody>
      </p:sp>
      <p:sp>
        <p:nvSpPr>
          <p:cNvPr id="20" name="SK-14-text-19"/>
          <p:cNvSpPr/>
          <p:nvPr/>
        </p:nvSpPr>
        <p:spPr>
          <a:xfrm>
            <a:off x="762000" y="2132558"/>
            <a:ext cx="538734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200" b="1" kern="0" spc="-60" dirty="0">
                <a:solidFill>
                  <a:srgbClr val="718096"/>
                </a:solidFill>
              </a:rPr>
              <a:t>IMAGINE.</a:t>
            </a:r>
            <a:endParaRPr lang="en-US" sz="4200" dirty="0"/>
          </a:p>
        </p:txBody>
      </p:sp>
      <p:sp>
        <p:nvSpPr>
          <p:cNvPr id="21" name="SK-14-text-20"/>
          <p:cNvSpPr/>
          <p:nvPr/>
        </p:nvSpPr>
        <p:spPr>
          <a:xfrm>
            <a:off x="762000" y="2780258"/>
            <a:ext cx="602742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200" b="1" kern="0" spc="-60" dirty="0">
                <a:solidFill>
                  <a:srgbClr val="718096"/>
                </a:solidFill>
              </a:rPr>
              <a:t>MEMORISE.</a:t>
            </a:r>
            <a:endParaRPr lang="en-US" sz="4200" dirty="0"/>
          </a:p>
        </p:txBody>
      </p:sp>
      <p:sp>
        <p:nvSpPr>
          <p:cNvPr id="22" name="SK-14-text-21"/>
          <p:cNvSpPr/>
          <p:nvPr/>
        </p:nvSpPr>
        <p:spPr>
          <a:xfrm>
            <a:off x="762000" y="3523208"/>
            <a:ext cx="4457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5400" b="1" kern="0" spc="-60" dirty="0">
                <a:solidFill>
                  <a:srgbClr val="F58220"/>
                </a:solidFill>
              </a:rPr>
              <a:t>PLAY.</a:t>
            </a:r>
            <a:endParaRPr lang="en-US" sz="5400" dirty="0"/>
          </a:p>
        </p:txBody>
      </p:sp>
      <p:sp>
        <p:nvSpPr>
          <p:cNvPr id="23" name="SK-14-text-22"/>
          <p:cNvSpPr/>
          <p:nvPr/>
        </p:nvSpPr>
        <p:spPr>
          <a:xfrm>
            <a:off x="762000" y="4437608"/>
            <a:ext cx="3429000" cy="1009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shifts from motor survival to </a:t>
            </a:r>
            <a:r>
              <a:rPr lang="en-US" sz="15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Interaction, Communication, and Cognition</a:t>
            </a:r>
            <a:r>
              <a:rPr lang="en-US" sz="15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00" dirty="0"/>
          </a:p>
        </p:txBody>
      </p:sp>
      <p:sp>
        <p:nvSpPr>
          <p:cNvPr id="24" name="SK-14-text-23"/>
          <p:cNvSpPr/>
          <p:nvPr/>
        </p:nvSpPr>
        <p:spPr>
          <a:xfrm>
            <a:off x="5438775" y="1560165"/>
            <a:ext cx="762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2</a:t>
            </a:r>
            <a:endParaRPr lang="en-US" sz="2400" dirty="0"/>
          </a:p>
        </p:txBody>
      </p:sp>
      <p:sp>
        <p:nvSpPr>
          <p:cNvPr id="25" name="SK-14-text-24"/>
          <p:cNvSpPr/>
          <p:nvPr/>
        </p:nvSpPr>
        <p:spPr>
          <a:xfrm>
            <a:off x="5329238" y="1864965"/>
            <a:ext cx="762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YEARS</a:t>
            </a:r>
            <a:endParaRPr lang="en-US" sz="900" dirty="0"/>
          </a:p>
        </p:txBody>
      </p:sp>
      <p:sp>
        <p:nvSpPr>
          <p:cNvPr id="26" name="SK-14-text-25"/>
          <p:cNvSpPr/>
          <p:nvPr/>
        </p:nvSpPr>
        <p:spPr>
          <a:xfrm>
            <a:off x="6491288" y="1417290"/>
            <a:ext cx="54864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"ALL IN 2s" Rule</a:t>
            </a:r>
            <a:endParaRPr lang="en-US" sz="1650" dirty="0"/>
          </a:p>
        </p:txBody>
      </p:sp>
      <p:sp>
        <p:nvSpPr>
          <p:cNvPr id="27" name="SK-14-text-26"/>
          <p:cNvSpPr/>
          <p:nvPr/>
        </p:nvSpPr>
        <p:spPr>
          <a:xfrm>
            <a:off x="6259116" y="1826865"/>
            <a:ext cx="3124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words together</a:t>
            </a:r>
            <a:endParaRPr lang="en-US" sz="1200" dirty="0"/>
          </a:p>
        </p:txBody>
      </p:sp>
      <p:sp>
        <p:nvSpPr>
          <p:cNvPr id="28" name="SK-14-text-27"/>
          <p:cNvSpPr/>
          <p:nvPr/>
        </p:nvSpPr>
        <p:spPr>
          <a:xfrm>
            <a:off x="9116616" y="1826865"/>
            <a:ext cx="30753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Tower of 6 bricks</a:t>
            </a:r>
            <a:endParaRPr lang="en-US" sz="1200" dirty="0"/>
          </a:p>
        </p:txBody>
      </p:sp>
      <p:sp>
        <p:nvSpPr>
          <p:cNvPr id="29" name="SK-14-text-28"/>
          <p:cNvSpPr/>
          <p:nvPr/>
        </p:nvSpPr>
        <p:spPr>
          <a:xfrm>
            <a:off x="6259116" y="2112615"/>
            <a:ext cx="3002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Stands on tiptoe</a:t>
            </a:r>
            <a:endParaRPr lang="en-US" sz="1200" dirty="0"/>
          </a:p>
        </p:txBody>
      </p:sp>
      <p:sp>
        <p:nvSpPr>
          <p:cNvPr id="30" name="SK-14-text-29"/>
          <p:cNvSpPr/>
          <p:nvPr/>
        </p:nvSpPr>
        <p:spPr>
          <a:xfrm>
            <a:off x="9116616" y="2112615"/>
            <a:ext cx="30753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Uses spoon cleanly</a:t>
            </a:r>
            <a:endParaRPr lang="en-US" sz="1200" dirty="0"/>
          </a:p>
        </p:txBody>
      </p:sp>
      <p:sp>
        <p:nvSpPr>
          <p:cNvPr id="31" name="SK-14-text-30"/>
          <p:cNvSpPr/>
          <p:nvPr/>
        </p:nvSpPr>
        <p:spPr>
          <a:xfrm>
            <a:off x="6259116" y="2398365"/>
            <a:ext cx="3185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Circular scribble</a:t>
            </a:r>
            <a:endParaRPr lang="en-US" sz="1200" dirty="0"/>
          </a:p>
        </p:txBody>
      </p:sp>
      <p:sp>
        <p:nvSpPr>
          <p:cNvPr id="32" name="SK-14-text-31"/>
          <p:cNvSpPr/>
          <p:nvPr/>
        </p:nvSpPr>
        <p:spPr>
          <a:xfrm>
            <a:off x="9116616" y="2398365"/>
            <a:ext cx="30753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Imitates domestic activities</a:t>
            </a:r>
            <a:endParaRPr lang="en-US" sz="1200" dirty="0"/>
          </a:p>
        </p:txBody>
      </p:sp>
      <p:sp>
        <p:nvSpPr>
          <p:cNvPr id="33" name="SK-14-text-32"/>
          <p:cNvSpPr/>
          <p:nvPr/>
        </p:nvSpPr>
        <p:spPr>
          <a:xfrm>
            <a:off x="5429250" y="3284786"/>
            <a:ext cx="762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3</a:t>
            </a:r>
            <a:endParaRPr lang="en-US" sz="2400" dirty="0"/>
          </a:p>
        </p:txBody>
      </p:sp>
      <p:sp>
        <p:nvSpPr>
          <p:cNvPr id="34" name="SK-14-text-33"/>
          <p:cNvSpPr/>
          <p:nvPr/>
        </p:nvSpPr>
        <p:spPr>
          <a:xfrm>
            <a:off x="5329238" y="3589586"/>
            <a:ext cx="762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YEARS</a:t>
            </a:r>
            <a:endParaRPr lang="en-US" sz="900" dirty="0"/>
          </a:p>
        </p:txBody>
      </p:sp>
      <p:sp>
        <p:nvSpPr>
          <p:cNvPr id="35" name="SK-14-text-34"/>
          <p:cNvSpPr/>
          <p:nvPr/>
        </p:nvSpPr>
        <p:spPr>
          <a:xfrm>
            <a:off x="6491288" y="3141911"/>
            <a:ext cx="54864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"ALL IN 3s" Rule</a:t>
            </a:r>
            <a:endParaRPr lang="en-US" sz="1650" dirty="0"/>
          </a:p>
        </p:txBody>
      </p:sp>
      <p:sp>
        <p:nvSpPr>
          <p:cNvPr id="36" name="SK-14-text-35"/>
          <p:cNvSpPr/>
          <p:nvPr/>
        </p:nvSpPr>
        <p:spPr>
          <a:xfrm>
            <a:off x="6259116" y="3551486"/>
            <a:ext cx="3124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3-word sentences</a:t>
            </a:r>
            <a:endParaRPr lang="en-US" sz="1200" dirty="0"/>
          </a:p>
        </p:txBody>
      </p:sp>
      <p:sp>
        <p:nvSpPr>
          <p:cNvPr id="37" name="SK-14-text-36"/>
          <p:cNvSpPr/>
          <p:nvPr/>
        </p:nvSpPr>
        <p:spPr>
          <a:xfrm>
            <a:off x="9116616" y="3551486"/>
            <a:ext cx="30753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a circle (O)</a:t>
            </a:r>
            <a:endParaRPr lang="en-US" sz="1200" dirty="0"/>
          </a:p>
        </p:txBody>
      </p:sp>
      <p:sp>
        <p:nvSpPr>
          <p:cNvPr id="38" name="SK-14-text-37"/>
          <p:cNvSpPr/>
          <p:nvPr/>
        </p:nvSpPr>
        <p:spPr>
          <a:xfrm>
            <a:off x="6259116" y="3837236"/>
            <a:ext cx="3672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3-step instructions</a:t>
            </a:r>
            <a:endParaRPr lang="en-US" sz="1200" dirty="0"/>
          </a:p>
        </p:txBody>
      </p:sp>
      <p:sp>
        <p:nvSpPr>
          <p:cNvPr id="39" name="SK-14-text-38"/>
          <p:cNvSpPr/>
          <p:nvPr/>
        </p:nvSpPr>
        <p:spPr>
          <a:xfrm>
            <a:off x="9116616" y="3837236"/>
            <a:ext cx="3002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Rides a tricycle</a:t>
            </a:r>
            <a:endParaRPr lang="en-US" sz="1200" dirty="0"/>
          </a:p>
        </p:txBody>
      </p:sp>
      <p:sp>
        <p:nvSpPr>
          <p:cNvPr id="40" name="SK-14-text-39"/>
          <p:cNvSpPr/>
          <p:nvPr/>
        </p:nvSpPr>
        <p:spPr>
          <a:xfrm>
            <a:off x="6259116" y="4122986"/>
            <a:ext cx="2705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Bowel control</a:t>
            </a:r>
            <a:endParaRPr lang="en-US" sz="1200" dirty="0"/>
          </a:p>
        </p:txBody>
      </p:sp>
      <p:sp>
        <p:nvSpPr>
          <p:cNvPr id="41" name="SK-14-text-40"/>
          <p:cNvSpPr/>
          <p:nvPr/>
        </p:nvSpPr>
        <p:spPr>
          <a:xfrm>
            <a:off x="9116616" y="4122986"/>
            <a:ext cx="30753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Shares &amp; takes turns</a:t>
            </a:r>
            <a:endParaRPr lang="en-US" sz="1200" dirty="0"/>
          </a:p>
        </p:txBody>
      </p:sp>
      <p:sp>
        <p:nvSpPr>
          <p:cNvPr id="42" name="SK-14-text-41"/>
          <p:cNvSpPr/>
          <p:nvPr/>
        </p:nvSpPr>
        <p:spPr>
          <a:xfrm>
            <a:off x="5419725" y="5009406"/>
            <a:ext cx="762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58220"/>
                </a:solidFill>
              </a:rPr>
              <a:t>4</a:t>
            </a:r>
            <a:endParaRPr lang="en-US" sz="2400" dirty="0"/>
          </a:p>
        </p:txBody>
      </p:sp>
      <p:sp>
        <p:nvSpPr>
          <p:cNvPr id="43" name="SK-14-text-42"/>
          <p:cNvSpPr/>
          <p:nvPr/>
        </p:nvSpPr>
        <p:spPr>
          <a:xfrm>
            <a:off x="5329238" y="5314206"/>
            <a:ext cx="762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YEARS</a:t>
            </a:r>
            <a:endParaRPr lang="en-US" sz="900" dirty="0"/>
          </a:p>
        </p:txBody>
      </p:sp>
      <p:sp>
        <p:nvSpPr>
          <p:cNvPr id="44" name="SK-14-text-43"/>
          <p:cNvSpPr/>
          <p:nvPr/>
        </p:nvSpPr>
        <p:spPr>
          <a:xfrm>
            <a:off x="6491288" y="4866531"/>
            <a:ext cx="54864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"CROSS &amp; COUNT" Rule</a:t>
            </a:r>
            <a:endParaRPr lang="en-US" sz="1650" dirty="0"/>
          </a:p>
        </p:txBody>
      </p:sp>
      <p:sp>
        <p:nvSpPr>
          <p:cNvPr id="45" name="SK-14-text-44"/>
          <p:cNvSpPr/>
          <p:nvPr/>
        </p:nvSpPr>
        <p:spPr>
          <a:xfrm>
            <a:off x="6259116" y="5276106"/>
            <a:ext cx="3368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a cross (+)</a:t>
            </a:r>
            <a:endParaRPr lang="en-US" sz="1200" dirty="0"/>
          </a:p>
        </p:txBody>
      </p:sp>
      <p:sp>
        <p:nvSpPr>
          <p:cNvPr id="46" name="SK-14-text-45"/>
          <p:cNvSpPr/>
          <p:nvPr/>
        </p:nvSpPr>
        <p:spPr>
          <a:xfrm>
            <a:off x="9116616" y="5276106"/>
            <a:ext cx="3002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Hops on one foot</a:t>
            </a:r>
            <a:endParaRPr lang="en-US" sz="1200" dirty="0"/>
          </a:p>
        </p:txBody>
      </p:sp>
      <p:sp>
        <p:nvSpPr>
          <p:cNvPr id="47" name="SK-14-text-46"/>
          <p:cNvSpPr/>
          <p:nvPr/>
        </p:nvSpPr>
        <p:spPr>
          <a:xfrm>
            <a:off x="6259116" y="5561856"/>
            <a:ext cx="2705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Counts 0–10</a:t>
            </a:r>
            <a:endParaRPr lang="en-US" sz="1200" dirty="0"/>
          </a:p>
        </p:txBody>
      </p:sp>
      <p:sp>
        <p:nvSpPr>
          <p:cNvPr id="48" name="SK-14-text-47"/>
          <p:cNvSpPr/>
          <p:nvPr/>
        </p:nvSpPr>
        <p:spPr>
          <a:xfrm>
            <a:off x="9116616" y="5561856"/>
            <a:ext cx="2705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Catches a ball</a:t>
            </a:r>
            <a:endParaRPr lang="en-US" sz="1200" dirty="0"/>
          </a:p>
        </p:txBody>
      </p:sp>
      <p:sp>
        <p:nvSpPr>
          <p:cNvPr id="49" name="SK-14-text-48"/>
          <p:cNvSpPr/>
          <p:nvPr/>
        </p:nvSpPr>
        <p:spPr>
          <a:xfrm>
            <a:off x="6259116" y="5847606"/>
            <a:ext cx="5074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sentences (90% clear)</a:t>
            </a:r>
            <a:endParaRPr lang="en-US" sz="1200" dirty="0"/>
          </a:p>
        </p:txBody>
      </p:sp>
      <p:sp>
        <p:nvSpPr>
          <p:cNvPr id="50" name="SK-14-text-49"/>
          <p:cNvSpPr/>
          <p:nvPr/>
        </p:nvSpPr>
        <p:spPr>
          <a:xfrm>
            <a:off x="9116616" y="5847606"/>
            <a:ext cx="3002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Imaginative play</a:t>
            </a:r>
            <a:endParaRPr lang="en-US" sz="1200" dirty="0"/>
          </a:p>
        </p:txBody>
      </p:sp>
      <p:sp>
        <p:nvSpPr>
          <p:cNvPr id="51" name="SK-14-text-50"/>
          <p:cNvSpPr/>
          <p:nvPr/>
        </p:nvSpPr>
        <p:spPr>
          <a:xfrm>
            <a:off x="381000" y="65627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2" name="SK-14-text-51"/>
          <p:cNvSpPr/>
          <p:nvPr/>
        </p:nvSpPr>
        <p:spPr>
          <a:xfrm>
            <a:off x="9201150" y="6562725"/>
            <a:ext cx="2990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Training: Child Development • Slide 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4480620" cy="3347293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15368"/>
            <a:ext cx="261937" cy="21342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812209"/>
            <a:ext cx="4480620" cy="1664791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0220" y="1274415"/>
            <a:ext cx="6720780" cy="520258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80720" y="1515368"/>
            <a:ext cx="261937" cy="21342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80720" y="1931640"/>
            <a:ext cx="3093690" cy="108079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0803" y="2162473"/>
            <a:ext cx="333375" cy="2667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26810" y="1931640"/>
            <a:ext cx="3093690" cy="108079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06893" y="2162473"/>
            <a:ext cx="333375" cy="26670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80720" y="3164830"/>
            <a:ext cx="3093690" cy="108079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0803" y="3395663"/>
            <a:ext cx="333375" cy="2667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26810" y="3164830"/>
            <a:ext cx="3093690" cy="108079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06893" y="3395663"/>
            <a:ext cx="333375" cy="26670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80720" y="4398020"/>
            <a:ext cx="6339780" cy="1080939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83922" y="4628852"/>
            <a:ext cx="333375" cy="26670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80720" y="5631359"/>
            <a:ext cx="6339780" cy="655141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395020" y="5792986"/>
            <a:ext cx="166688" cy="137220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4" name="SK-15-text-23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15-text-24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The 2–2.5 Year Review and ASQ-3</a:t>
            </a:r>
            <a:endParaRPr lang="en-US" sz="2550" dirty="0"/>
          </a:p>
        </p:txBody>
      </p:sp>
      <p:sp>
        <p:nvSpPr>
          <p:cNvPr id="26" name="SK-15-text-25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928688" y="1464915"/>
            <a:ext cx="45262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Strategic Overview</a:t>
            </a:r>
            <a:endParaRPr lang="en-US" sz="1650" dirty="0"/>
          </a:p>
        </p:txBody>
      </p:sp>
      <p:sp>
        <p:nvSpPr>
          <p:cNvPr id="28" name="SK-15-text-27"/>
          <p:cNvSpPr/>
          <p:nvPr/>
        </p:nvSpPr>
        <p:spPr>
          <a:xfrm>
            <a:off x="838200" y="1931640"/>
            <a:ext cx="720288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Healthy Child Programme (HCP) mandate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838200" y="2284065"/>
            <a:ext cx="56640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 Visitor-led assessment</a:t>
            </a:r>
            <a:endParaRPr lang="en-US" sz="1350" dirty="0"/>
          </a:p>
        </p:txBody>
      </p:sp>
      <p:sp>
        <p:nvSpPr>
          <p:cNvPr id="30" name="SK-15-text-29"/>
          <p:cNvSpPr/>
          <p:nvPr/>
        </p:nvSpPr>
        <p:spPr>
          <a:xfrm>
            <a:off x="838200" y="2636490"/>
            <a:ext cx="75659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Standardized tool: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ASQ-3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(3rd Edition)</a:t>
            </a:r>
            <a:endParaRPr lang="en-US" sz="1350" dirty="0"/>
          </a:p>
        </p:txBody>
      </p:sp>
      <p:sp>
        <p:nvSpPr>
          <p:cNvPr id="31" name="SK-15-text-30"/>
          <p:cNvSpPr/>
          <p:nvPr/>
        </p:nvSpPr>
        <p:spPr>
          <a:xfrm>
            <a:off x="838200" y="2988915"/>
            <a:ext cx="662581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Validated for English surveillance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838200" y="3341340"/>
            <a:ext cx="62411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M-CHAT-R/F often co-administered</a:t>
            </a:r>
            <a:endParaRPr lang="en-US" sz="1350" dirty="0"/>
          </a:p>
        </p:txBody>
      </p:sp>
      <p:sp>
        <p:nvSpPr>
          <p:cNvPr id="33" name="SK-15-text-32"/>
          <p:cNvSpPr/>
          <p:nvPr/>
        </p:nvSpPr>
        <p:spPr>
          <a:xfrm>
            <a:off x="1716435" y="5040809"/>
            <a:ext cx="18097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3900" b="1" dirty="0">
                <a:solidFill>
                  <a:srgbClr val="FFFFFF"/>
                </a:solidFill>
              </a:rPr>
              <a:t>81.4%</a:t>
            </a:r>
            <a:endParaRPr lang="en-US" sz="3900" dirty="0"/>
          </a:p>
        </p:txBody>
      </p:sp>
      <p:sp>
        <p:nvSpPr>
          <p:cNvPr id="34" name="SK-15-text-33"/>
          <p:cNvSpPr/>
          <p:nvPr/>
        </p:nvSpPr>
        <p:spPr>
          <a:xfrm>
            <a:off x="987772" y="5821859"/>
            <a:ext cx="3267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 children achieving expected development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all 5 domains (2024-25 data)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5637907" y="1464915"/>
            <a:ext cx="63397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The Five ASQ-3 Domains</a:t>
            </a:r>
            <a:endParaRPr lang="en-US" sz="1650" dirty="0"/>
          </a:p>
        </p:txBody>
      </p:sp>
      <p:sp>
        <p:nvSpPr>
          <p:cNvPr id="36" name="SK-15-text-35"/>
          <p:cNvSpPr/>
          <p:nvPr/>
        </p:nvSpPr>
        <p:spPr>
          <a:xfrm>
            <a:off x="6094065" y="2524423"/>
            <a:ext cx="14668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Communication</a:t>
            </a:r>
            <a:endParaRPr lang="en-US" sz="1350" dirty="0"/>
          </a:p>
        </p:txBody>
      </p:sp>
      <p:sp>
        <p:nvSpPr>
          <p:cNvPr id="37" name="SK-15-text-36"/>
          <p:cNvSpPr/>
          <p:nvPr/>
        </p:nvSpPr>
        <p:spPr>
          <a:xfrm>
            <a:off x="9492555" y="2524423"/>
            <a:ext cx="11620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Gross Motor</a:t>
            </a:r>
            <a:endParaRPr lang="en-US" sz="1350" dirty="0"/>
          </a:p>
        </p:txBody>
      </p:sp>
      <p:sp>
        <p:nvSpPr>
          <p:cNvPr id="38" name="SK-15-text-37"/>
          <p:cNvSpPr/>
          <p:nvPr/>
        </p:nvSpPr>
        <p:spPr>
          <a:xfrm>
            <a:off x="6308378" y="3757613"/>
            <a:ext cx="1038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Fine Motor</a:t>
            </a:r>
            <a:endParaRPr lang="en-US" sz="1350" dirty="0"/>
          </a:p>
        </p:txBody>
      </p:sp>
      <p:sp>
        <p:nvSpPr>
          <p:cNvPr id="39" name="SK-15-text-38"/>
          <p:cNvSpPr/>
          <p:nvPr/>
        </p:nvSpPr>
        <p:spPr>
          <a:xfrm>
            <a:off x="9311580" y="3757613"/>
            <a:ext cx="1524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Problem Solving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7721947" y="4990802"/>
            <a:ext cx="1457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Personal-Social</a:t>
            </a:r>
            <a:endParaRPr lang="en-US" sz="1350" dirty="0"/>
          </a:p>
        </p:txBody>
      </p:sp>
      <p:sp>
        <p:nvSpPr>
          <p:cNvPr id="41" name="SK-15-text-40"/>
          <p:cNvSpPr/>
          <p:nvPr/>
        </p:nvSpPr>
        <p:spPr>
          <a:xfrm>
            <a:off x="5561707" y="5745659"/>
            <a:ext cx="611118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Each domain contains 6 age-appropriate questions scored as "Yes", "Sometimes", or "Not Yet".</a:t>
            </a:r>
            <a:endParaRPr lang="en-US" sz="1050" dirty="0"/>
          </a:p>
        </p:txBody>
      </p:sp>
      <p:sp>
        <p:nvSpPr>
          <p:cNvPr id="42" name="SK-15-text-41"/>
          <p:cNvSpPr/>
          <p:nvPr/>
        </p:nvSpPr>
        <p:spPr>
          <a:xfrm>
            <a:off x="381000" y="6581775"/>
            <a:ext cx="2956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43" name="SK-15-text-42"/>
          <p:cNvSpPr/>
          <p:nvPr/>
        </p:nvSpPr>
        <p:spPr>
          <a:xfrm>
            <a:off x="8324850" y="6581775"/>
            <a:ext cx="38671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 / Healthy Child Programme 2025 Standards • June 2026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79165"/>
            <a:ext cx="5600700" cy="340042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305818"/>
            <a:ext cx="261937" cy="21342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893790"/>
            <a:ext cx="5372100" cy="60960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825" y="4023568"/>
            <a:ext cx="190500" cy="15240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703415"/>
            <a:ext cx="5600700" cy="1806922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4830068"/>
            <a:ext cx="261937" cy="21342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1179165"/>
            <a:ext cx="5600700" cy="2921347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1305818"/>
            <a:ext cx="261937" cy="21342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4195763"/>
            <a:ext cx="5600700" cy="2314575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4195763"/>
            <a:ext cx="5600700" cy="2314575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605588"/>
            <a:ext cx="12192000" cy="252413"/>
          </a:xfrm>
          <a:prstGeom prst="rect">
            <a:avLst/>
          </a:prstGeom>
        </p:spPr>
      </p:pic>
      <p:sp>
        <p:nvSpPr>
          <p:cNvPr id="17" name="SK-16-text-16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16-text-17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Hearing Screening and School Entry Checks</a:t>
            </a:r>
            <a:endParaRPr lang="en-US" sz="2550" dirty="0"/>
          </a:p>
        </p:txBody>
      </p:sp>
      <p:sp>
        <p:nvSpPr>
          <p:cNvPr id="19" name="SK-16-text-18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0" name="SK-16-text-19"/>
          <p:cNvSpPr/>
          <p:nvPr/>
        </p:nvSpPr>
        <p:spPr>
          <a:xfrm>
            <a:off x="852488" y="1255365"/>
            <a:ext cx="55321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Newborn Hearing (NHSP)</a:t>
            </a:r>
            <a:endParaRPr lang="en-US" sz="1650" dirty="0"/>
          </a:p>
        </p:txBody>
      </p:sp>
      <p:sp>
        <p:nvSpPr>
          <p:cNvPr id="21" name="SK-16-text-20"/>
          <p:cNvSpPr/>
          <p:nvPr/>
        </p:nvSpPr>
        <p:spPr>
          <a:xfrm>
            <a:off x="723900" y="1645890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Automated screen within first few days of life (usually before discharge).</a:t>
            </a:r>
            <a:endParaRPr lang="en-US" sz="1350" dirty="0"/>
          </a:p>
        </p:txBody>
      </p:sp>
      <p:sp>
        <p:nvSpPr>
          <p:cNvPr id="22" name="SK-16-text-21"/>
          <p:cNvSpPr/>
          <p:nvPr/>
        </p:nvSpPr>
        <p:spPr>
          <a:xfrm>
            <a:off x="723900" y="2207865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AOAE: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Automated Otoacoustic Emission test – first line screen.</a:t>
            </a:r>
            <a:endParaRPr lang="en-US" sz="1350" dirty="0"/>
          </a:p>
        </p:txBody>
      </p:sp>
      <p:sp>
        <p:nvSpPr>
          <p:cNvPr id="23" name="SK-16-text-22"/>
          <p:cNvSpPr/>
          <p:nvPr/>
        </p:nvSpPr>
        <p:spPr>
          <a:xfrm>
            <a:off x="723900" y="2769840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AABR: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Automated Auditory Brainstem Response – if AOAE is not passed.</a:t>
            </a:r>
            <a:endParaRPr lang="en-US" sz="1350" dirty="0"/>
          </a:p>
        </p:txBody>
      </p:sp>
      <p:sp>
        <p:nvSpPr>
          <p:cNvPr id="24" name="SK-16-text-23"/>
          <p:cNvSpPr/>
          <p:nvPr/>
        </p:nvSpPr>
        <p:spPr>
          <a:xfrm>
            <a:off x="723900" y="3331815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Identifies congenital permanent hearing loss early for intervention.</a:t>
            </a:r>
            <a:endParaRPr lang="en-US" sz="1350" dirty="0"/>
          </a:p>
        </p:txBody>
      </p:sp>
      <p:sp>
        <p:nvSpPr>
          <p:cNvPr id="25" name="SK-16-text-24"/>
          <p:cNvSpPr/>
          <p:nvPr/>
        </p:nvSpPr>
        <p:spPr>
          <a:xfrm>
            <a:off x="1076325" y="3969990"/>
            <a:ext cx="46767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Incidence: ~1 in 1,000 live births have significant congenital hearing loss.</a:t>
            </a:r>
            <a:endParaRPr lang="en-US" sz="1200" dirty="0"/>
          </a:p>
        </p:txBody>
      </p:sp>
      <p:sp>
        <p:nvSpPr>
          <p:cNvPr id="26" name="SK-16-text-25"/>
          <p:cNvSpPr/>
          <p:nvPr/>
        </p:nvSpPr>
        <p:spPr>
          <a:xfrm>
            <a:off x="852488" y="4779615"/>
            <a:ext cx="57835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Surveillance Milestones</a:t>
            </a:r>
            <a:endParaRPr lang="en-US" sz="1650" dirty="0"/>
          </a:p>
        </p:txBody>
      </p:sp>
      <p:sp>
        <p:nvSpPr>
          <p:cNvPr id="27" name="SK-16-text-26"/>
          <p:cNvSpPr/>
          <p:nvPr/>
        </p:nvSpPr>
        <p:spPr>
          <a:xfrm>
            <a:off x="723900" y="5170140"/>
            <a:ext cx="11468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6–8 Weeks: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GP review of visual fixing and response to sound.</a:t>
            </a:r>
            <a:endParaRPr lang="en-US" sz="1350" dirty="0"/>
          </a:p>
        </p:txBody>
      </p:sp>
      <p:sp>
        <p:nvSpPr>
          <p:cNvPr id="28" name="SK-16-text-27"/>
          <p:cNvSpPr/>
          <p:nvPr/>
        </p:nvSpPr>
        <p:spPr>
          <a:xfrm>
            <a:off x="723900" y="5474940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2–2½ Years: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ASQ-3 review includes communication and problem-solving domains.</a:t>
            </a:r>
            <a:endParaRPr lang="en-US" sz="1350" dirty="0"/>
          </a:p>
        </p:txBody>
      </p:sp>
      <p:sp>
        <p:nvSpPr>
          <p:cNvPr id="29" name="SK-16-text-28"/>
          <p:cNvSpPr/>
          <p:nvPr/>
        </p:nvSpPr>
        <p:spPr>
          <a:xfrm>
            <a:off x="6681788" y="1255365"/>
            <a:ext cx="55102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School Entry Check (4–5y)</a:t>
            </a:r>
            <a:endParaRPr lang="en-US" sz="1650" dirty="0"/>
          </a:p>
        </p:txBody>
      </p:sp>
      <p:sp>
        <p:nvSpPr>
          <p:cNvPr id="30" name="SK-16-text-29"/>
          <p:cNvSpPr/>
          <p:nvPr/>
        </p:nvSpPr>
        <p:spPr>
          <a:xfrm>
            <a:off x="6553200" y="1645890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Vision Screening: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Conducted by an Orthoptist to detect amblyopia/strabismus.</a:t>
            </a:r>
            <a:endParaRPr lang="en-US" sz="1350" dirty="0"/>
          </a:p>
        </p:txBody>
      </p:sp>
      <p:sp>
        <p:nvSpPr>
          <p:cNvPr id="31" name="SK-16-text-30"/>
          <p:cNvSpPr/>
          <p:nvPr/>
        </p:nvSpPr>
        <p:spPr>
          <a:xfrm>
            <a:off x="6553200" y="2207865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Hearing Check: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Sweep audiometry to identify acquired loss (e.g., Glue Ear).</a:t>
            </a:r>
            <a:endParaRPr lang="en-US" sz="1350" dirty="0"/>
          </a:p>
        </p:txBody>
      </p:sp>
      <p:sp>
        <p:nvSpPr>
          <p:cNvPr id="32" name="SK-16-text-31"/>
          <p:cNvSpPr/>
          <p:nvPr/>
        </p:nvSpPr>
        <p:spPr>
          <a:xfrm>
            <a:off x="6553200" y="2769840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SLCN: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Identification of Speech, Language and Communication Needs.</a:t>
            </a:r>
            <a:endParaRPr lang="en-US" sz="1350" dirty="0"/>
          </a:p>
        </p:txBody>
      </p:sp>
      <p:sp>
        <p:nvSpPr>
          <p:cNvPr id="33" name="SK-16-text-32"/>
          <p:cNvSpPr/>
          <p:nvPr/>
        </p:nvSpPr>
        <p:spPr>
          <a:xfrm>
            <a:off x="6553200" y="3331815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to SALT or Audiology if milestones are not met before school start.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381000" y="6653213"/>
            <a:ext cx="1143381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GP Training • June 2026 • RCPCH / Healthy Child Programme 2025 Standards</a:t>
            </a:r>
            <a:endParaRPr lang="en-US" sz="825" dirty="0"/>
          </a:p>
        </p:txBody>
      </p:sp>
      <p:sp>
        <p:nvSpPr>
          <p:cNvPr id="35" name="SK-16-text-34"/>
          <p:cNvSpPr/>
          <p:nvPr/>
        </p:nvSpPr>
        <p:spPr>
          <a:xfrm>
            <a:off x="10610850" y="6662738"/>
            <a:ext cx="1581150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u="sng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18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825" dirty="0"/>
          </a:p>
        </p:txBody>
      </p:sp>
      <p:sp>
        <p:nvSpPr>
          <p:cNvPr id="36" name="SK-16-text-34-link-hitbox-1">
            <a:hlinkClick r:id="rId18" tooltip="https://www.bradfordvts.co.uk/"/>
          </p:cNvPr>
          <p:cNvSpPr/>
          <p:nvPr/>
        </p:nvSpPr>
        <p:spPr>
          <a:xfrm>
            <a:off x="10610850" y="6662738"/>
            <a:ext cx="1581150" cy="1333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4480620" cy="3354735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857750"/>
            <a:ext cx="4480620" cy="125730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200650"/>
            <a:ext cx="476250" cy="57150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0220" y="1312515"/>
            <a:ext cx="3265140" cy="2305943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80720" y="1503015"/>
            <a:ext cx="2884140" cy="381000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80720" y="1550640"/>
            <a:ext cx="238125" cy="190500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45860" y="1312515"/>
            <a:ext cx="3265140" cy="2305943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36360" y="1503015"/>
            <a:ext cx="2884140" cy="381000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36360" y="1550640"/>
            <a:ext cx="238125" cy="19050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90220" y="3808958"/>
            <a:ext cx="3265140" cy="2306092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80720" y="3999458"/>
            <a:ext cx="2884140" cy="381000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0720" y="4047083"/>
            <a:ext cx="238125" cy="190500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45860" y="3808958"/>
            <a:ext cx="3265140" cy="2306092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36360" y="3999458"/>
            <a:ext cx="2884140" cy="38100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36360" y="4047083"/>
            <a:ext cx="238125" cy="190500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2" name="SK-17-text-21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3" name="SK-17-text-22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Global Developmental Delay: Causes</a:t>
            </a:r>
            <a:endParaRPr lang="en-US" sz="2550" dirty="0"/>
          </a:p>
        </p:txBody>
      </p:sp>
      <p:sp>
        <p:nvSpPr>
          <p:cNvPr id="24" name="SK-17-text-23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5" name="SK-17-text-24"/>
          <p:cNvSpPr/>
          <p:nvPr/>
        </p:nvSpPr>
        <p:spPr>
          <a:xfrm>
            <a:off x="609600" y="1885950"/>
            <a:ext cx="4099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DEFINITION</a:t>
            </a:r>
            <a:endParaRPr lang="en-US" sz="1050" dirty="0"/>
          </a:p>
        </p:txBody>
      </p:sp>
      <p:sp>
        <p:nvSpPr>
          <p:cNvPr id="26" name="SK-17-text-25"/>
          <p:cNvSpPr/>
          <p:nvPr/>
        </p:nvSpPr>
        <p:spPr>
          <a:xfrm>
            <a:off x="609600" y="2200275"/>
            <a:ext cx="4023420" cy="6438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Global Developmental Delay (GDD)</a:t>
            </a:r>
            <a:endParaRPr lang="en-US" sz="1950" dirty="0"/>
          </a:p>
        </p:txBody>
      </p:sp>
      <p:sp>
        <p:nvSpPr>
          <p:cNvPr id="27" name="SK-17-text-26"/>
          <p:cNvSpPr/>
          <p:nvPr/>
        </p:nvSpPr>
        <p:spPr>
          <a:xfrm>
            <a:off x="609600" y="2996505"/>
            <a:ext cx="4023420" cy="1097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delay (defined as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&gt;2 Standard Deviations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below the mean) in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or more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developmental domains in children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 5 years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age.</a:t>
            </a:r>
            <a:endParaRPr lang="en-US" sz="1350" dirty="0"/>
          </a:p>
        </p:txBody>
      </p:sp>
      <p:sp>
        <p:nvSpPr>
          <p:cNvPr id="28" name="SK-17-text-27"/>
          <p:cNvSpPr/>
          <p:nvPr/>
        </p:nvSpPr>
        <p:spPr>
          <a:xfrm>
            <a:off x="1276350" y="5086350"/>
            <a:ext cx="53949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~50% of Cases</a:t>
            </a:r>
            <a:endParaRPr lang="en-US" sz="2400" dirty="0"/>
          </a:p>
        </p:txBody>
      </p:sp>
      <p:sp>
        <p:nvSpPr>
          <p:cNvPr id="29" name="SK-17-text-28"/>
          <p:cNvSpPr/>
          <p:nvPr/>
        </p:nvSpPr>
        <p:spPr>
          <a:xfrm>
            <a:off x="1276350" y="5429250"/>
            <a:ext cx="335667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underlying cause remains unknown despite extensive investigation.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5633145" y="1503015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Genetic/Chromosomal</a:t>
            </a:r>
            <a:endParaRPr lang="en-US" sz="1500" dirty="0"/>
          </a:p>
        </p:txBody>
      </p:sp>
      <p:sp>
        <p:nvSpPr>
          <p:cNvPr id="31" name="SK-17-text-30"/>
          <p:cNvSpPr/>
          <p:nvPr/>
        </p:nvSpPr>
        <p:spPr>
          <a:xfrm>
            <a:off x="5452170" y="2017365"/>
            <a:ext cx="44077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Down Syndrome (Trisomy 21)</a:t>
            </a:r>
            <a:endParaRPr lang="en-US" sz="1125" dirty="0"/>
          </a:p>
        </p:txBody>
      </p:sp>
      <p:sp>
        <p:nvSpPr>
          <p:cNvPr id="32" name="SK-17-text-31"/>
          <p:cNvSpPr/>
          <p:nvPr/>
        </p:nvSpPr>
        <p:spPr>
          <a:xfrm>
            <a:off x="5452170" y="2293590"/>
            <a:ext cx="516025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Fragile X (Most common in males)</a:t>
            </a:r>
            <a:endParaRPr lang="en-US" sz="1125" dirty="0"/>
          </a:p>
        </p:txBody>
      </p:sp>
      <p:sp>
        <p:nvSpPr>
          <p:cNvPr id="33" name="SK-17-text-32"/>
          <p:cNvSpPr/>
          <p:nvPr/>
        </p:nvSpPr>
        <p:spPr>
          <a:xfrm>
            <a:off x="5452170" y="2579340"/>
            <a:ext cx="26479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Turner Syndrome</a:t>
            </a:r>
            <a:endParaRPr lang="en-US" sz="1125" dirty="0"/>
          </a:p>
        </p:txBody>
      </p:sp>
      <p:sp>
        <p:nvSpPr>
          <p:cNvPr id="34" name="SK-17-text-33"/>
          <p:cNvSpPr/>
          <p:nvPr/>
        </p:nvSpPr>
        <p:spPr>
          <a:xfrm>
            <a:off x="5452170" y="2846040"/>
            <a:ext cx="413895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22q11 deletion syndrome</a:t>
            </a:r>
            <a:endParaRPr lang="en-US" sz="1125" dirty="0"/>
          </a:p>
        </p:txBody>
      </p:sp>
      <p:sp>
        <p:nvSpPr>
          <p:cNvPr id="35" name="SK-17-text-34"/>
          <p:cNvSpPr/>
          <p:nvPr/>
        </p:nvSpPr>
        <p:spPr>
          <a:xfrm>
            <a:off x="9088785" y="1503015"/>
            <a:ext cx="2838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Neurological</a:t>
            </a:r>
            <a:endParaRPr lang="en-US" sz="1500" dirty="0"/>
          </a:p>
        </p:txBody>
      </p:sp>
      <p:sp>
        <p:nvSpPr>
          <p:cNvPr id="36" name="SK-17-text-35"/>
          <p:cNvSpPr/>
          <p:nvPr/>
        </p:nvSpPr>
        <p:spPr>
          <a:xfrm>
            <a:off x="8907810" y="2017365"/>
            <a:ext cx="32841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Cerebral Palsy (Motor focus)</a:t>
            </a:r>
            <a:endParaRPr lang="en-US" sz="1125" dirty="0"/>
          </a:p>
        </p:txBody>
      </p:sp>
      <p:sp>
        <p:nvSpPr>
          <p:cNvPr id="37" name="SK-17-text-36"/>
          <p:cNvSpPr/>
          <p:nvPr/>
        </p:nvSpPr>
        <p:spPr>
          <a:xfrm>
            <a:off x="8907810" y="2303115"/>
            <a:ext cx="23050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Hydrocephalus</a:t>
            </a:r>
            <a:endParaRPr lang="en-US" sz="1125" dirty="0"/>
          </a:p>
        </p:txBody>
      </p:sp>
      <p:sp>
        <p:nvSpPr>
          <p:cNvPr id="38" name="SK-17-text-37"/>
          <p:cNvSpPr/>
          <p:nvPr/>
        </p:nvSpPr>
        <p:spPr>
          <a:xfrm>
            <a:off x="8907810" y="2569815"/>
            <a:ext cx="271269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Acquired Brain Injury (Trauma/Infection)</a:t>
            </a:r>
            <a:endParaRPr lang="en-US" sz="1125" dirty="0"/>
          </a:p>
        </p:txBody>
      </p:sp>
      <p:sp>
        <p:nvSpPr>
          <p:cNvPr id="39" name="SK-17-text-38"/>
          <p:cNvSpPr/>
          <p:nvPr/>
        </p:nvSpPr>
        <p:spPr>
          <a:xfrm>
            <a:off x="8907810" y="3046065"/>
            <a:ext cx="297884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Perinatal asphyxia</a:t>
            </a:r>
            <a:endParaRPr lang="en-US" sz="1125" dirty="0"/>
          </a:p>
        </p:txBody>
      </p:sp>
      <p:sp>
        <p:nvSpPr>
          <p:cNvPr id="40" name="SK-17-text-39"/>
          <p:cNvSpPr/>
          <p:nvPr/>
        </p:nvSpPr>
        <p:spPr>
          <a:xfrm>
            <a:off x="5633145" y="3999458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Metabolic/Endocrine</a:t>
            </a:r>
            <a:endParaRPr lang="en-US" sz="1500" dirty="0"/>
          </a:p>
        </p:txBody>
      </p:sp>
      <p:sp>
        <p:nvSpPr>
          <p:cNvPr id="41" name="SK-17-text-40"/>
          <p:cNvSpPr/>
          <p:nvPr/>
        </p:nvSpPr>
        <p:spPr>
          <a:xfrm>
            <a:off x="5452170" y="4513808"/>
            <a:ext cx="499899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Hypothyroidism (Newborn screen)</a:t>
            </a:r>
            <a:endParaRPr lang="en-US" sz="1125" dirty="0"/>
          </a:p>
        </p:txBody>
      </p:sp>
      <p:sp>
        <p:nvSpPr>
          <p:cNvPr id="42" name="SK-17-text-41"/>
          <p:cNvSpPr/>
          <p:nvPr/>
        </p:nvSpPr>
        <p:spPr>
          <a:xfrm>
            <a:off x="5452170" y="4790033"/>
            <a:ext cx="33864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PKU (Phenylketonuria)</a:t>
            </a:r>
            <a:endParaRPr lang="en-US" sz="1125" dirty="0"/>
          </a:p>
        </p:txBody>
      </p:sp>
      <p:sp>
        <p:nvSpPr>
          <p:cNvPr id="43" name="SK-17-text-42"/>
          <p:cNvSpPr/>
          <p:nvPr/>
        </p:nvSpPr>
        <p:spPr>
          <a:xfrm>
            <a:off x="5452170" y="5075783"/>
            <a:ext cx="23050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Galactosaemia</a:t>
            </a:r>
            <a:endParaRPr lang="en-US" sz="1125" dirty="0"/>
          </a:p>
        </p:txBody>
      </p:sp>
      <p:sp>
        <p:nvSpPr>
          <p:cNvPr id="44" name="SK-17-text-43"/>
          <p:cNvSpPr/>
          <p:nvPr/>
        </p:nvSpPr>
        <p:spPr>
          <a:xfrm>
            <a:off x="5452170" y="5342483"/>
            <a:ext cx="378513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Mitochondrial disorders</a:t>
            </a:r>
            <a:endParaRPr lang="en-US" sz="1125" dirty="0"/>
          </a:p>
        </p:txBody>
      </p:sp>
      <p:sp>
        <p:nvSpPr>
          <p:cNvPr id="45" name="SK-17-text-44"/>
          <p:cNvSpPr/>
          <p:nvPr/>
        </p:nvSpPr>
        <p:spPr>
          <a:xfrm>
            <a:off x="9088785" y="3999458"/>
            <a:ext cx="310321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Social &amp; Sensory</a:t>
            </a:r>
            <a:endParaRPr lang="en-US" sz="1500" dirty="0"/>
          </a:p>
        </p:txBody>
      </p:sp>
      <p:sp>
        <p:nvSpPr>
          <p:cNvPr id="46" name="SK-17-text-45"/>
          <p:cNvSpPr/>
          <p:nvPr/>
        </p:nvSpPr>
        <p:spPr>
          <a:xfrm>
            <a:off x="8907810" y="4513808"/>
            <a:ext cx="32841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Environmental Neglect / Deprivation</a:t>
            </a:r>
            <a:endParaRPr lang="en-US" sz="1125" dirty="0"/>
          </a:p>
        </p:txBody>
      </p:sp>
      <p:sp>
        <p:nvSpPr>
          <p:cNvPr id="47" name="SK-17-text-46"/>
          <p:cNvSpPr/>
          <p:nvPr/>
        </p:nvSpPr>
        <p:spPr>
          <a:xfrm>
            <a:off x="8907810" y="4790033"/>
            <a:ext cx="32841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Adverse Childhood Experiences (ACEs)</a:t>
            </a:r>
            <a:endParaRPr lang="en-US" sz="1125" dirty="0"/>
          </a:p>
        </p:txBody>
      </p:sp>
      <p:sp>
        <p:nvSpPr>
          <p:cNvPr id="48" name="SK-17-text-47"/>
          <p:cNvSpPr/>
          <p:nvPr/>
        </p:nvSpPr>
        <p:spPr>
          <a:xfrm>
            <a:off x="8907810" y="5075783"/>
            <a:ext cx="328419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Undiagnosed Hearing Loss</a:t>
            </a:r>
            <a:endParaRPr lang="en-US" sz="1125" dirty="0"/>
          </a:p>
        </p:txBody>
      </p:sp>
      <p:sp>
        <p:nvSpPr>
          <p:cNvPr id="49" name="SK-17-text-48"/>
          <p:cNvSpPr/>
          <p:nvPr/>
        </p:nvSpPr>
        <p:spPr>
          <a:xfrm>
            <a:off x="8907810" y="5342483"/>
            <a:ext cx="32841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Visual Impairment</a:t>
            </a:r>
            <a:endParaRPr lang="en-US" sz="1125" dirty="0"/>
          </a:p>
        </p:txBody>
      </p:sp>
      <p:sp>
        <p:nvSpPr>
          <p:cNvPr id="50" name="SK-17-text-49"/>
          <p:cNvSpPr/>
          <p:nvPr/>
        </p:nvSpPr>
        <p:spPr>
          <a:xfrm>
            <a:off x="0" y="6496050"/>
            <a:ext cx="114300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Current Standards: June 2026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3657600" cy="4973985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03015"/>
            <a:ext cx="3276600" cy="409575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545878"/>
            <a:ext cx="304800" cy="22860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312515"/>
            <a:ext cx="3657600" cy="4973985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7700" y="1503015"/>
            <a:ext cx="3276600" cy="409575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7700" y="1545878"/>
            <a:ext cx="304800" cy="228600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3400" y="1312515"/>
            <a:ext cx="3657600" cy="4973985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900" y="1503015"/>
            <a:ext cx="3276600" cy="409575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3900" y="1545878"/>
            <a:ext cx="304800" cy="22860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3900" y="2064990"/>
            <a:ext cx="3276600" cy="261937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17" name="SK-18-text-16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18-text-17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Global Developmental Delay: Assessment</a:t>
            </a:r>
            <a:endParaRPr lang="en-US" sz="2550" dirty="0"/>
          </a:p>
        </p:txBody>
      </p:sp>
      <p:sp>
        <p:nvSpPr>
          <p:cNvPr id="19" name="SK-18-text-18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0" name="SK-18-text-19"/>
          <p:cNvSpPr/>
          <p:nvPr/>
        </p:nvSpPr>
        <p:spPr>
          <a:xfrm>
            <a:off x="990600" y="1503015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Comprehensive History</a:t>
            </a:r>
            <a:endParaRPr lang="en-US" sz="1650" dirty="0"/>
          </a:p>
        </p:txBody>
      </p:sp>
      <p:sp>
        <p:nvSpPr>
          <p:cNvPr id="21" name="SK-18-text-20"/>
          <p:cNvSpPr/>
          <p:nvPr/>
        </p:nvSpPr>
        <p:spPr>
          <a:xfrm>
            <a:off x="838200" y="2074515"/>
            <a:ext cx="33842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Birth &amp; Perinatal</a:t>
            </a:r>
            <a:endParaRPr lang="en-US" sz="1275" dirty="0"/>
          </a:p>
        </p:txBody>
      </p:sp>
      <p:sp>
        <p:nvSpPr>
          <p:cNvPr id="22" name="SK-18-text-21"/>
          <p:cNvSpPr/>
          <p:nvPr/>
        </p:nvSpPr>
        <p:spPr>
          <a:xfrm>
            <a:off x="838200" y="2329755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Gestation, birth weight, NICU admission, hypoxic episodes, neonatal screening results.</a:t>
            </a:r>
            <a:endParaRPr lang="en-US" sz="1050" dirty="0"/>
          </a:p>
        </p:txBody>
      </p:sp>
      <p:sp>
        <p:nvSpPr>
          <p:cNvPr id="23" name="SK-18-text-22"/>
          <p:cNvSpPr/>
          <p:nvPr/>
        </p:nvSpPr>
        <p:spPr>
          <a:xfrm>
            <a:off x="838200" y="2845891"/>
            <a:ext cx="280130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History</a:t>
            </a:r>
            <a:endParaRPr lang="en-US" sz="1275" dirty="0"/>
          </a:p>
        </p:txBody>
      </p:sp>
      <p:sp>
        <p:nvSpPr>
          <p:cNvPr id="24" name="SK-18-text-23"/>
          <p:cNvSpPr/>
          <p:nvPr/>
        </p:nvSpPr>
        <p:spPr>
          <a:xfrm>
            <a:off x="838200" y="3101132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Consanguinity, known genetic conditions (Downs, Fragile X), siblings with delay.</a:t>
            </a:r>
            <a:endParaRPr lang="en-US" sz="1050" dirty="0"/>
          </a:p>
        </p:txBody>
      </p:sp>
      <p:sp>
        <p:nvSpPr>
          <p:cNvPr id="25" name="SK-18-text-24"/>
          <p:cNvSpPr/>
          <p:nvPr/>
        </p:nvSpPr>
        <p:spPr>
          <a:xfrm>
            <a:off x="838200" y="3617268"/>
            <a:ext cx="396716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&amp; Environment</a:t>
            </a:r>
            <a:endParaRPr lang="en-US" sz="1275" dirty="0"/>
          </a:p>
        </p:txBody>
      </p:sp>
      <p:sp>
        <p:nvSpPr>
          <p:cNvPr id="26" name="SK-18-text-25"/>
          <p:cNvSpPr/>
          <p:nvPr/>
        </p:nvSpPr>
        <p:spPr>
          <a:xfrm>
            <a:off x="838200" y="3872508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Psychosocial deprivation, neglect, adverse childhood experiences (ACEs).</a:t>
            </a:r>
            <a:endParaRPr lang="en-US" sz="1050" dirty="0"/>
          </a:p>
        </p:txBody>
      </p:sp>
      <p:sp>
        <p:nvSpPr>
          <p:cNvPr id="27" name="SK-18-text-26"/>
          <p:cNvSpPr/>
          <p:nvPr/>
        </p:nvSpPr>
        <p:spPr>
          <a:xfrm>
            <a:off x="4876800" y="1503015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Physical Examination</a:t>
            </a:r>
            <a:endParaRPr lang="en-US" sz="1650" dirty="0"/>
          </a:p>
        </p:txBody>
      </p:sp>
      <p:sp>
        <p:nvSpPr>
          <p:cNvPr id="28" name="SK-18-text-27"/>
          <p:cNvSpPr/>
          <p:nvPr/>
        </p:nvSpPr>
        <p:spPr>
          <a:xfrm>
            <a:off x="4724400" y="2074515"/>
            <a:ext cx="33842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Growth Parameters</a:t>
            </a:r>
            <a:endParaRPr lang="en-US" sz="1275" dirty="0"/>
          </a:p>
        </p:txBody>
      </p:sp>
      <p:sp>
        <p:nvSpPr>
          <p:cNvPr id="29" name="SK-18-text-28"/>
          <p:cNvSpPr/>
          <p:nvPr/>
        </p:nvSpPr>
        <p:spPr>
          <a:xfrm>
            <a:off x="4724400" y="2329755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 circumference (OFC) – essential for micro/macrocephaly. Plot on UK-WHO charts.</a:t>
            </a:r>
            <a:endParaRPr lang="en-US" sz="1050" dirty="0"/>
          </a:p>
        </p:txBody>
      </p:sp>
      <p:sp>
        <p:nvSpPr>
          <p:cNvPr id="30" name="SK-18-text-29"/>
          <p:cNvSpPr/>
          <p:nvPr/>
        </p:nvSpPr>
        <p:spPr>
          <a:xfrm>
            <a:off x="4724400" y="2845891"/>
            <a:ext cx="377285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Dysmorphic Features</a:t>
            </a:r>
            <a:endParaRPr lang="en-US" sz="1275" dirty="0"/>
          </a:p>
        </p:txBody>
      </p:sp>
      <p:sp>
        <p:nvSpPr>
          <p:cNvPr id="31" name="SK-18-text-30"/>
          <p:cNvSpPr/>
          <p:nvPr/>
        </p:nvSpPr>
        <p:spPr>
          <a:xfrm>
            <a:off x="4724400" y="3101132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Observe for features suggesting trisomy, neurofibromatosis (café au lait), or FASD.</a:t>
            </a:r>
            <a:endParaRPr lang="en-US" sz="1050" dirty="0"/>
          </a:p>
        </p:txBody>
      </p:sp>
      <p:sp>
        <p:nvSpPr>
          <p:cNvPr id="32" name="SK-18-text-31"/>
          <p:cNvSpPr/>
          <p:nvPr/>
        </p:nvSpPr>
        <p:spPr>
          <a:xfrm>
            <a:off x="4724400" y="3617268"/>
            <a:ext cx="377285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Neurological Status</a:t>
            </a:r>
            <a:endParaRPr lang="en-US" sz="1275" dirty="0"/>
          </a:p>
        </p:txBody>
      </p:sp>
      <p:sp>
        <p:nvSpPr>
          <p:cNvPr id="33" name="SK-18-text-32"/>
          <p:cNvSpPr/>
          <p:nvPr/>
        </p:nvSpPr>
        <p:spPr>
          <a:xfrm>
            <a:off x="4724400" y="3872508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Muscle tone (hypotonia/hypertonia), deep tendon reflexes, and limb asymmetry.</a:t>
            </a:r>
            <a:endParaRPr lang="en-US" sz="1050" dirty="0"/>
          </a:p>
        </p:txBody>
      </p:sp>
      <p:sp>
        <p:nvSpPr>
          <p:cNvPr id="34" name="SK-18-text-33"/>
          <p:cNvSpPr/>
          <p:nvPr/>
        </p:nvSpPr>
        <p:spPr>
          <a:xfrm>
            <a:off x="8763000" y="1503015"/>
            <a:ext cx="2619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Next Steps</a:t>
            </a:r>
            <a:endParaRPr lang="en-US" sz="1650" dirty="0"/>
          </a:p>
        </p:txBody>
      </p:sp>
      <p:sp>
        <p:nvSpPr>
          <p:cNvPr id="35" name="SK-18-text-34"/>
          <p:cNvSpPr/>
          <p:nvPr/>
        </p:nvSpPr>
        <p:spPr>
          <a:xfrm>
            <a:off x="8420100" y="2064990"/>
            <a:ext cx="3200400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</a:rPr>
              <a:t>PRIMARY PORT OF CALL</a:t>
            </a:r>
            <a:endParaRPr lang="en-US" sz="975" dirty="0"/>
          </a:p>
        </p:txBody>
      </p:sp>
      <p:sp>
        <p:nvSpPr>
          <p:cNvPr id="36" name="SK-18-text-35"/>
          <p:cNvSpPr/>
          <p:nvPr/>
        </p:nvSpPr>
        <p:spPr>
          <a:xfrm>
            <a:off x="8610600" y="2412653"/>
            <a:ext cx="318992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Pathway</a:t>
            </a:r>
            <a:endParaRPr lang="en-US" sz="1275" dirty="0"/>
          </a:p>
        </p:txBody>
      </p:sp>
      <p:sp>
        <p:nvSpPr>
          <p:cNvPr id="37" name="SK-18-text-36"/>
          <p:cNvSpPr/>
          <p:nvPr/>
        </p:nvSpPr>
        <p:spPr>
          <a:xfrm>
            <a:off x="8610600" y="2667893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referral to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formal developmental assessment.</a:t>
            </a:r>
            <a:endParaRPr lang="en-US" sz="1050" dirty="0"/>
          </a:p>
        </p:txBody>
      </p:sp>
      <p:sp>
        <p:nvSpPr>
          <p:cNvPr id="38" name="SK-18-text-37"/>
          <p:cNvSpPr/>
          <p:nvPr/>
        </p:nvSpPr>
        <p:spPr>
          <a:xfrm>
            <a:off x="8610600" y="3184029"/>
            <a:ext cx="33842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Investigations</a:t>
            </a:r>
            <a:endParaRPr lang="en-US" sz="1275" dirty="0"/>
          </a:p>
        </p:txBody>
      </p:sp>
      <p:sp>
        <p:nvSpPr>
          <p:cNvPr id="39" name="SK-18-text-38"/>
          <p:cNvSpPr/>
          <p:nvPr/>
        </p:nvSpPr>
        <p:spPr>
          <a:xfrm>
            <a:off x="8610600" y="3439269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Thyroid function (TFTs), chromosomal microarray, and TORCH screen if indicated.</a:t>
            </a:r>
            <a:endParaRPr lang="en-US" sz="1050" dirty="0"/>
          </a:p>
        </p:txBody>
      </p:sp>
      <p:sp>
        <p:nvSpPr>
          <p:cNvPr id="40" name="SK-18-text-39"/>
          <p:cNvSpPr/>
          <p:nvPr/>
        </p:nvSpPr>
        <p:spPr>
          <a:xfrm>
            <a:off x="8610600" y="3955405"/>
            <a:ext cx="338423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Sensory Screening</a:t>
            </a:r>
            <a:endParaRPr lang="en-US" sz="1275" dirty="0"/>
          </a:p>
        </p:txBody>
      </p:sp>
      <p:sp>
        <p:nvSpPr>
          <p:cNvPr id="41" name="SK-18-text-40"/>
          <p:cNvSpPr/>
          <p:nvPr/>
        </p:nvSpPr>
        <p:spPr>
          <a:xfrm>
            <a:off x="8610600" y="4210645"/>
            <a:ext cx="30099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undiagnosed hearing loss or visual impairment immediately.</a:t>
            </a:r>
            <a:endParaRPr lang="en-US" sz="1050" dirty="0"/>
          </a:p>
        </p:txBody>
      </p:sp>
      <p:sp>
        <p:nvSpPr>
          <p:cNvPr id="42" name="SK-18-text-41"/>
          <p:cNvSpPr/>
          <p:nvPr/>
        </p:nvSpPr>
        <p:spPr>
          <a:xfrm>
            <a:off x="381000" y="6581775"/>
            <a:ext cx="2956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43" name="SK-18-text-42"/>
          <p:cNvSpPr/>
          <p:nvPr/>
        </p:nvSpPr>
        <p:spPr>
          <a:xfrm>
            <a:off x="8658225" y="6581775"/>
            <a:ext cx="35337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Standards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5091559" cy="2448967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32124"/>
            <a:ext cx="609600" cy="60960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713" y="2403574"/>
            <a:ext cx="333375" cy="26670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51982"/>
            <a:ext cx="5091559" cy="2448967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871591"/>
            <a:ext cx="609600" cy="60960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713" y="5043041"/>
            <a:ext cx="333375" cy="266700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1159" y="1312515"/>
            <a:ext cx="6109841" cy="5088285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05959" y="1674465"/>
            <a:ext cx="285750" cy="228600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05959" y="2207865"/>
            <a:ext cx="166688" cy="571500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05959" y="2988915"/>
            <a:ext cx="166688" cy="500063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05959" y="3698528"/>
            <a:ext cx="166688" cy="500063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05959" y="4655790"/>
            <a:ext cx="5500241" cy="762000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19" name="SK-19-text-18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0" name="SK-19-text-19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Autism Spectrum Disorder: NICE Guidance</a:t>
            </a:r>
            <a:endParaRPr lang="en-US" sz="2550" dirty="0"/>
          </a:p>
        </p:txBody>
      </p:sp>
      <p:sp>
        <p:nvSpPr>
          <p:cNvPr id="21" name="SK-19-text-20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2" name="SK-19-text-21"/>
          <p:cNvSpPr/>
          <p:nvPr/>
        </p:nvSpPr>
        <p:spPr>
          <a:xfrm>
            <a:off x="1447800" y="2189262"/>
            <a:ext cx="58007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3150" b="1" dirty="0">
                <a:solidFill>
                  <a:srgbClr val="F58220"/>
                </a:solidFill>
              </a:rPr>
              <a:t>~1 in 100</a:t>
            </a:r>
            <a:endParaRPr lang="en-US" sz="3150" dirty="0"/>
          </a:p>
        </p:txBody>
      </p:sp>
      <p:sp>
        <p:nvSpPr>
          <p:cNvPr id="23" name="SK-19-text-22"/>
          <p:cNvSpPr/>
          <p:nvPr/>
        </p:nvSpPr>
        <p:spPr>
          <a:xfrm>
            <a:off x="1447800" y="2627412"/>
            <a:ext cx="4817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Estimated UK Prevalence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1447800" y="4828729"/>
            <a:ext cx="324040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3150" b="1" dirty="0">
                <a:solidFill>
                  <a:srgbClr val="F58220"/>
                </a:solidFill>
              </a:rPr>
              <a:t>3 : 1</a:t>
            </a:r>
            <a:endParaRPr lang="en-US" sz="3150" dirty="0"/>
          </a:p>
        </p:txBody>
      </p:sp>
      <p:sp>
        <p:nvSpPr>
          <p:cNvPr id="25" name="SK-19-text-24"/>
          <p:cNvSpPr/>
          <p:nvPr/>
        </p:nvSpPr>
        <p:spPr>
          <a:xfrm>
            <a:off x="1447800" y="5266879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Male to Female Ratio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6406009" y="1617315"/>
            <a:ext cx="5500241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5282"/>
                </a:solidFill>
              </a:rPr>
              <a:t>Current UK Framework</a:t>
            </a:r>
            <a:endParaRPr lang="en-US" sz="1800" dirty="0"/>
          </a:p>
        </p:txBody>
      </p:sp>
      <p:sp>
        <p:nvSpPr>
          <p:cNvPr id="27" name="SK-19-text-26"/>
          <p:cNvSpPr/>
          <p:nvPr/>
        </p:nvSpPr>
        <p:spPr>
          <a:xfrm>
            <a:off x="6325046" y="2150715"/>
            <a:ext cx="5181154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NG142: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Autism Spectrum Disorder in under 19s: Recognition, Referral, and Support.</a:t>
            </a:r>
            <a:endParaRPr lang="en-US" sz="1350" dirty="0"/>
          </a:p>
        </p:txBody>
      </p:sp>
      <p:sp>
        <p:nvSpPr>
          <p:cNvPr id="28" name="SK-19-text-27"/>
          <p:cNvSpPr/>
          <p:nvPr/>
        </p:nvSpPr>
        <p:spPr>
          <a:xfrm>
            <a:off x="6325046" y="2931765"/>
            <a:ext cx="5181154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CKS April 2025: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Updated standards for recognition in Primary Care.</a:t>
            </a:r>
            <a:endParaRPr lang="en-US" sz="1350" dirty="0"/>
          </a:p>
        </p:txBody>
      </p:sp>
      <p:sp>
        <p:nvSpPr>
          <p:cNvPr id="29" name="SK-19-text-28"/>
          <p:cNvSpPr/>
          <p:nvPr/>
        </p:nvSpPr>
        <p:spPr>
          <a:xfrm>
            <a:off x="6325046" y="3641378"/>
            <a:ext cx="5181154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Focus: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Early identification of social communication deficits and restricted behaviors.</a:t>
            </a:r>
            <a:endParaRPr lang="en-US" sz="1350" dirty="0"/>
          </a:p>
        </p:txBody>
      </p:sp>
      <p:sp>
        <p:nvSpPr>
          <p:cNvPr id="30" name="SK-19-text-29"/>
          <p:cNvSpPr/>
          <p:nvPr/>
        </p:nvSpPr>
        <p:spPr>
          <a:xfrm>
            <a:off x="6158359" y="4808190"/>
            <a:ext cx="51954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"GPs play a critical role in developmental surveillance, ensuring timely referral to specialist community paediatric services."</a:t>
            </a:r>
            <a:endParaRPr lang="en-US" sz="1200" dirty="0"/>
          </a:p>
        </p:txBody>
      </p:sp>
      <p:sp>
        <p:nvSpPr>
          <p:cNvPr id="31" name="SK-19-text-30"/>
          <p:cNvSpPr/>
          <p:nvPr/>
        </p:nvSpPr>
        <p:spPr>
          <a:xfrm>
            <a:off x="381000" y="6529388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2" name="SK-19-text-31"/>
          <p:cNvSpPr/>
          <p:nvPr/>
        </p:nvSpPr>
        <p:spPr>
          <a:xfrm>
            <a:off x="8115300" y="6529388"/>
            <a:ext cx="4076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• RCPCH / Healthy Child Programme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2981325" cy="3143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09625"/>
            <a:ext cx="11430000" cy="65529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69715"/>
            <a:ext cx="3682901" cy="1249561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955453"/>
            <a:ext cx="228600" cy="1905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401" y="1769715"/>
            <a:ext cx="3683050" cy="1249561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6801" y="1955453"/>
            <a:ext cx="228600" cy="1905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50" y="1769715"/>
            <a:ext cx="3682901" cy="1249561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0350" y="1955453"/>
            <a:ext cx="228600" cy="1905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209776"/>
            <a:ext cx="3682901" cy="1249561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3395514"/>
            <a:ext cx="228600" cy="1905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401" y="3209776"/>
            <a:ext cx="3683050" cy="1249561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06801" y="3395514"/>
            <a:ext cx="228600" cy="1905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50" y="3209776"/>
            <a:ext cx="3682901" cy="1249561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80350" y="3395514"/>
            <a:ext cx="228600" cy="19050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649837"/>
            <a:ext cx="3682901" cy="1249561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" y="4835575"/>
            <a:ext cx="228600" cy="1905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401" y="4649837"/>
            <a:ext cx="3683050" cy="1249561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06801" y="4835575"/>
            <a:ext cx="228600" cy="19050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50" y="4649837"/>
            <a:ext cx="3682901" cy="1249561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80350" y="4835575"/>
            <a:ext cx="228600" cy="19050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6204198"/>
            <a:ext cx="11430000" cy="352425"/>
          </a:xfrm>
          <a:prstGeom prst="rect">
            <a:avLst/>
          </a:prstGeom>
        </p:spPr>
      </p:pic>
      <p:sp>
        <p:nvSpPr>
          <p:cNvPr id="25" name="SK-2-text-24"/>
          <p:cNvSpPr/>
          <p:nvPr/>
        </p:nvSpPr>
        <p:spPr>
          <a:xfrm>
            <a:off x="571500" y="38100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6" name="SK-2-text-25"/>
          <p:cNvSpPr/>
          <p:nvPr/>
        </p:nvSpPr>
        <p:spPr>
          <a:xfrm>
            <a:off x="571500" y="8096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UK Developmental Surveillance Schedule</a:t>
            </a:r>
            <a:endParaRPr lang="en-US" sz="2550" dirty="0"/>
          </a:p>
        </p:txBody>
      </p:sp>
      <p:sp>
        <p:nvSpPr>
          <p:cNvPr id="27" name="SK-2-text-26"/>
          <p:cNvSpPr/>
          <p:nvPr/>
        </p:nvSpPr>
        <p:spPr>
          <a:xfrm>
            <a:off x="571500" y="1236315"/>
            <a:ext cx="11315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8" name="SK-2-text-27"/>
          <p:cNvSpPr/>
          <p:nvPr/>
        </p:nvSpPr>
        <p:spPr>
          <a:xfrm>
            <a:off x="876300" y="1922115"/>
            <a:ext cx="30346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Newborn (72h)</a:t>
            </a:r>
            <a:endParaRPr lang="en-US" sz="1350" dirty="0"/>
          </a:p>
        </p:txBody>
      </p:sp>
      <p:sp>
        <p:nvSpPr>
          <p:cNvPr id="29" name="SK-2-text-28"/>
          <p:cNvSpPr/>
          <p:nvPr/>
        </p:nvSpPr>
        <p:spPr>
          <a:xfrm>
            <a:off x="533400" y="2255490"/>
            <a:ext cx="4705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Examination (NIPE)</a:t>
            </a:r>
            <a:endParaRPr lang="en-US" sz="1125" dirty="0"/>
          </a:p>
        </p:txBody>
      </p:sp>
      <p:sp>
        <p:nvSpPr>
          <p:cNvPr id="30" name="SK-2-text-29"/>
          <p:cNvSpPr/>
          <p:nvPr/>
        </p:nvSpPr>
        <p:spPr>
          <a:xfrm>
            <a:off x="533400" y="2493615"/>
            <a:ext cx="337810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clinical screen for congenital anomalies, heart, hips, and eyes.</a:t>
            </a:r>
            <a:endParaRPr lang="en-US" sz="1050" dirty="0"/>
          </a:p>
        </p:txBody>
      </p:sp>
      <p:sp>
        <p:nvSpPr>
          <p:cNvPr id="31" name="SK-2-text-30"/>
          <p:cNvSpPr/>
          <p:nvPr/>
        </p:nvSpPr>
        <p:spPr>
          <a:xfrm>
            <a:off x="4749701" y="1922115"/>
            <a:ext cx="2005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5–7 Days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4406801" y="2255490"/>
            <a:ext cx="4019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Midwife Visit</a:t>
            </a:r>
            <a:endParaRPr lang="en-US" sz="1125" dirty="0"/>
          </a:p>
        </p:txBody>
      </p:sp>
      <p:sp>
        <p:nvSpPr>
          <p:cNvPr id="33" name="SK-2-text-32"/>
          <p:cNvSpPr/>
          <p:nvPr/>
        </p:nvSpPr>
        <p:spPr>
          <a:xfrm>
            <a:off x="4406801" y="2493615"/>
            <a:ext cx="33782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Hearing screen (NHSP), heel prick test (blood spot), and weight check.</a:t>
            </a:r>
            <a:endParaRPr lang="en-US" sz="1050" dirty="0"/>
          </a:p>
        </p:txBody>
      </p:sp>
      <p:sp>
        <p:nvSpPr>
          <p:cNvPr id="34" name="SK-2-text-33"/>
          <p:cNvSpPr/>
          <p:nvPr/>
        </p:nvSpPr>
        <p:spPr>
          <a:xfrm>
            <a:off x="8623250" y="1922115"/>
            <a:ext cx="26917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10–14 Days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8280350" y="2255490"/>
            <a:ext cx="3505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 Visitor Visit</a:t>
            </a:r>
            <a:endParaRPr lang="en-US" sz="1125" dirty="0"/>
          </a:p>
        </p:txBody>
      </p:sp>
      <p:sp>
        <p:nvSpPr>
          <p:cNvPr id="36" name="SK-2-text-35"/>
          <p:cNvSpPr/>
          <p:nvPr/>
        </p:nvSpPr>
        <p:spPr>
          <a:xfrm>
            <a:off x="8280350" y="2493615"/>
            <a:ext cx="337810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attachment assessment and transition to Healthy Child Programme.</a:t>
            </a:r>
            <a:endParaRPr lang="en-US" sz="1050" dirty="0"/>
          </a:p>
        </p:txBody>
      </p:sp>
      <p:sp>
        <p:nvSpPr>
          <p:cNvPr id="37" name="SK-2-text-36"/>
          <p:cNvSpPr/>
          <p:nvPr/>
        </p:nvSpPr>
        <p:spPr>
          <a:xfrm>
            <a:off x="876300" y="3362176"/>
            <a:ext cx="22117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6–8 Weeks</a:t>
            </a:r>
            <a:endParaRPr lang="en-US" sz="1350" dirty="0"/>
          </a:p>
        </p:txBody>
      </p:sp>
      <p:sp>
        <p:nvSpPr>
          <p:cNvPr id="38" name="SK-2-text-37"/>
          <p:cNvSpPr/>
          <p:nvPr/>
        </p:nvSpPr>
        <p:spPr>
          <a:xfrm>
            <a:off x="533400" y="3695551"/>
            <a:ext cx="4533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Review + Health Visitor</a:t>
            </a:r>
            <a:endParaRPr lang="en-US" sz="1125" dirty="0"/>
          </a:p>
        </p:txBody>
      </p:sp>
      <p:sp>
        <p:nvSpPr>
          <p:cNvPr id="39" name="SK-2-text-38"/>
          <p:cNvSpPr/>
          <p:nvPr/>
        </p:nvSpPr>
        <p:spPr>
          <a:xfrm>
            <a:off x="533400" y="3933676"/>
            <a:ext cx="337810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check; monitoring social smile, visual fixing, and head control.</a:t>
            </a:r>
            <a:endParaRPr lang="en-US" sz="1050" dirty="0"/>
          </a:p>
        </p:txBody>
      </p:sp>
      <p:sp>
        <p:nvSpPr>
          <p:cNvPr id="40" name="SK-2-text-39"/>
          <p:cNvSpPr/>
          <p:nvPr/>
        </p:nvSpPr>
        <p:spPr>
          <a:xfrm>
            <a:off x="4749701" y="3362176"/>
            <a:ext cx="24174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3–4 Months</a:t>
            </a:r>
            <a:endParaRPr lang="en-US" sz="1350" dirty="0"/>
          </a:p>
        </p:txBody>
      </p:sp>
      <p:sp>
        <p:nvSpPr>
          <p:cNvPr id="41" name="SK-2-text-40"/>
          <p:cNvSpPr/>
          <p:nvPr/>
        </p:nvSpPr>
        <p:spPr>
          <a:xfrm>
            <a:off x="4406801" y="3695551"/>
            <a:ext cx="4191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Immunisations + HV Check</a:t>
            </a:r>
            <a:endParaRPr lang="en-US" sz="1125" dirty="0"/>
          </a:p>
        </p:txBody>
      </p:sp>
      <p:sp>
        <p:nvSpPr>
          <p:cNvPr id="42" name="SK-2-text-41"/>
          <p:cNvSpPr/>
          <p:nvPr/>
        </p:nvSpPr>
        <p:spPr>
          <a:xfrm>
            <a:off x="4406801" y="3933676"/>
            <a:ext cx="33782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 vaccination schedule and general developmental progress check.</a:t>
            </a:r>
            <a:endParaRPr lang="en-US" sz="1050" dirty="0"/>
          </a:p>
        </p:txBody>
      </p:sp>
      <p:sp>
        <p:nvSpPr>
          <p:cNvPr id="43" name="SK-2-text-42"/>
          <p:cNvSpPr/>
          <p:nvPr/>
        </p:nvSpPr>
        <p:spPr>
          <a:xfrm>
            <a:off x="8623250" y="3362176"/>
            <a:ext cx="24174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7–9 Months</a:t>
            </a:r>
            <a:endParaRPr lang="en-US" sz="1350" dirty="0"/>
          </a:p>
        </p:txBody>
      </p:sp>
      <p:sp>
        <p:nvSpPr>
          <p:cNvPr id="44" name="SK-2-text-43"/>
          <p:cNvSpPr/>
          <p:nvPr/>
        </p:nvSpPr>
        <p:spPr>
          <a:xfrm>
            <a:off x="8280350" y="3695551"/>
            <a:ext cx="3676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 Visitor Review</a:t>
            </a:r>
            <a:endParaRPr lang="en-US" sz="1125" dirty="0"/>
          </a:p>
        </p:txBody>
      </p:sp>
      <p:sp>
        <p:nvSpPr>
          <p:cNvPr id="45" name="SK-2-text-44"/>
          <p:cNvSpPr/>
          <p:nvPr/>
        </p:nvSpPr>
        <p:spPr>
          <a:xfrm>
            <a:off x="8280350" y="3933676"/>
            <a:ext cx="337810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weaning, safety, and emerging physical milestones (sitting).</a:t>
            </a:r>
            <a:endParaRPr lang="en-US" sz="1050" dirty="0"/>
          </a:p>
        </p:txBody>
      </p:sp>
      <p:sp>
        <p:nvSpPr>
          <p:cNvPr id="46" name="SK-2-text-45"/>
          <p:cNvSpPr/>
          <p:nvPr/>
        </p:nvSpPr>
        <p:spPr>
          <a:xfrm>
            <a:off x="876300" y="4802237"/>
            <a:ext cx="1457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1 Year</a:t>
            </a:r>
            <a:endParaRPr lang="en-US" sz="1350" dirty="0"/>
          </a:p>
        </p:txBody>
      </p:sp>
      <p:sp>
        <p:nvSpPr>
          <p:cNvPr id="47" name="SK-2-text-46"/>
          <p:cNvSpPr/>
          <p:nvPr/>
        </p:nvSpPr>
        <p:spPr>
          <a:xfrm>
            <a:off x="533400" y="5135612"/>
            <a:ext cx="345430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Immunisations</a:t>
            </a:r>
            <a:endParaRPr lang="en-US" sz="1125" dirty="0"/>
          </a:p>
        </p:txBody>
      </p:sp>
      <p:sp>
        <p:nvSpPr>
          <p:cNvPr id="48" name="SK-2-text-47"/>
          <p:cNvSpPr/>
          <p:nvPr/>
        </p:nvSpPr>
        <p:spPr>
          <a:xfrm>
            <a:off x="533400" y="5373737"/>
            <a:ext cx="337810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course completion. Surveillance of pincer grip and early language.</a:t>
            </a:r>
            <a:endParaRPr lang="en-US" sz="1050" dirty="0"/>
          </a:p>
        </p:txBody>
      </p:sp>
      <p:sp>
        <p:nvSpPr>
          <p:cNvPr id="49" name="SK-2-text-48"/>
          <p:cNvSpPr/>
          <p:nvPr/>
        </p:nvSpPr>
        <p:spPr>
          <a:xfrm>
            <a:off x="4749701" y="4802237"/>
            <a:ext cx="24174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2–2½ Years</a:t>
            </a:r>
            <a:endParaRPr lang="en-US" sz="1350" dirty="0"/>
          </a:p>
        </p:txBody>
      </p:sp>
      <p:sp>
        <p:nvSpPr>
          <p:cNvPr id="50" name="SK-2-text-49"/>
          <p:cNvSpPr/>
          <p:nvPr/>
        </p:nvSpPr>
        <p:spPr>
          <a:xfrm>
            <a:off x="4406801" y="5135612"/>
            <a:ext cx="4019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HV Healthy Child Review</a:t>
            </a:r>
            <a:endParaRPr lang="en-US" sz="1125" dirty="0"/>
          </a:p>
        </p:txBody>
      </p:sp>
      <p:sp>
        <p:nvSpPr>
          <p:cNvPr id="51" name="SK-2-text-50"/>
          <p:cNvSpPr/>
          <p:nvPr/>
        </p:nvSpPr>
        <p:spPr>
          <a:xfrm>
            <a:off x="4406801" y="5373737"/>
            <a:ext cx="33782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Formal ASQ-3 assessment (Communication, Motor, Social, Problem Solving).</a:t>
            </a:r>
            <a:endParaRPr lang="en-US" sz="1050" dirty="0"/>
          </a:p>
        </p:txBody>
      </p:sp>
      <p:sp>
        <p:nvSpPr>
          <p:cNvPr id="52" name="SK-2-text-51"/>
          <p:cNvSpPr/>
          <p:nvPr/>
        </p:nvSpPr>
        <p:spPr>
          <a:xfrm>
            <a:off x="8623250" y="4802237"/>
            <a:ext cx="22117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4–5 Years</a:t>
            </a:r>
            <a:endParaRPr lang="en-US" sz="1350" dirty="0"/>
          </a:p>
        </p:txBody>
      </p:sp>
      <p:sp>
        <p:nvSpPr>
          <p:cNvPr id="53" name="SK-2-text-52"/>
          <p:cNvSpPr/>
          <p:nvPr/>
        </p:nvSpPr>
        <p:spPr>
          <a:xfrm>
            <a:off x="8280350" y="5135612"/>
            <a:ext cx="3911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School Entry Health Check</a:t>
            </a:r>
            <a:endParaRPr lang="en-US" sz="1125" dirty="0"/>
          </a:p>
        </p:txBody>
      </p:sp>
      <p:sp>
        <p:nvSpPr>
          <p:cNvPr id="54" name="SK-2-text-53"/>
          <p:cNvSpPr/>
          <p:nvPr/>
        </p:nvSpPr>
        <p:spPr>
          <a:xfrm>
            <a:off x="8280350" y="5373737"/>
            <a:ext cx="3378101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Vision screening (orthoptist), hearing check, and school readiness.</a:t>
            </a:r>
            <a:endParaRPr lang="en-US" sz="1050" dirty="0"/>
          </a:p>
        </p:txBody>
      </p:sp>
      <p:sp>
        <p:nvSpPr>
          <p:cNvPr id="55" name="SK-2-text-54"/>
          <p:cNvSpPr/>
          <p:nvPr/>
        </p:nvSpPr>
        <p:spPr>
          <a:xfrm>
            <a:off x="381000" y="6356598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0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56" name="SK-2-text-54-link-hitbox-1">
            <a:hlinkClick r:id="rId20" tooltip="https://www.bradfordvts.co.uk/"/>
          </p:cNvPr>
          <p:cNvSpPr/>
          <p:nvPr/>
        </p:nvSpPr>
        <p:spPr>
          <a:xfrm>
            <a:off x="381000" y="6375648"/>
            <a:ext cx="343662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7" name="SK-2-text-55"/>
          <p:cNvSpPr/>
          <p:nvPr/>
        </p:nvSpPr>
        <p:spPr>
          <a:xfrm>
            <a:off x="7772400" y="6356598"/>
            <a:ext cx="4419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2025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11430000" cy="110490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45865"/>
            <a:ext cx="285750" cy="857250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350" y="1784003"/>
            <a:ext cx="95250" cy="76200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6075" y="1784003"/>
            <a:ext cx="95250" cy="76200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0675" y="1784003"/>
            <a:ext cx="95250" cy="76200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3375" y="1784003"/>
            <a:ext cx="95250" cy="7620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350" y="2136428"/>
            <a:ext cx="95250" cy="7620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742158"/>
            <a:ext cx="333375" cy="26670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1238" y="2836515"/>
            <a:ext cx="9525" cy="2402235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1763" y="2742158"/>
            <a:ext cx="333375" cy="266700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943600"/>
            <a:ext cx="11430000" cy="485775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18" name="SK-20-text-17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9" name="SK-20-text-18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ASD Red Flags and Impairment Dyad</a:t>
            </a:r>
            <a:endParaRPr lang="en-US" sz="2550" dirty="0"/>
          </a:p>
        </p:txBody>
      </p:sp>
      <p:sp>
        <p:nvSpPr>
          <p:cNvPr id="20" name="SK-20-text-19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1" name="SK-20-text-20"/>
          <p:cNvSpPr/>
          <p:nvPr/>
        </p:nvSpPr>
        <p:spPr>
          <a:xfrm>
            <a:off x="895350" y="1426815"/>
            <a:ext cx="108870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53E3E"/>
                </a:solidFill>
              </a:rPr>
              <a:t>Key Red Flags (Immediate Concern)</a:t>
            </a:r>
            <a:endParaRPr lang="en-US" sz="1350" dirty="0"/>
          </a:p>
        </p:txBody>
      </p:sp>
      <p:sp>
        <p:nvSpPr>
          <p:cNvPr id="22" name="SK-20-text-21"/>
          <p:cNvSpPr/>
          <p:nvPr/>
        </p:nvSpPr>
        <p:spPr>
          <a:xfrm>
            <a:off x="1047750" y="1722090"/>
            <a:ext cx="4267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social smile by 6 weeks</a:t>
            </a:r>
            <a:endParaRPr lang="en-US" sz="1050" dirty="0"/>
          </a:p>
        </p:txBody>
      </p:sp>
      <p:sp>
        <p:nvSpPr>
          <p:cNvPr id="23" name="SK-20-text-22"/>
          <p:cNvSpPr/>
          <p:nvPr/>
        </p:nvSpPr>
        <p:spPr>
          <a:xfrm>
            <a:off x="3038475" y="1722090"/>
            <a:ext cx="5334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response to name by 12 months</a:t>
            </a:r>
            <a:endParaRPr lang="en-US" sz="1050" dirty="0"/>
          </a:p>
        </p:txBody>
      </p:sp>
      <p:sp>
        <p:nvSpPr>
          <p:cNvPr id="24" name="SK-20-text-23"/>
          <p:cNvSpPr/>
          <p:nvPr/>
        </p:nvSpPr>
        <p:spPr>
          <a:xfrm>
            <a:off x="5553075" y="1722090"/>
            <a:ext cx="56540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pointing or waving by 12 months</a:t>
            </a:r>
            <a:endParaRPr lang="en-US" sz="1050" dirty="0"/>
          </a:p>
        </p:txBody>
      </p:sp>
      <p:sp>
        <p:nvSpPr>
          <p:cNvPr id="25" name="SK-20-text-24"/>
          <p:cNvSpPr/>
          <p:nvPr/>
        </p:nvSpPr>
        <p:spPr>
          <a:xfrm>
            <a:off x="8105775" y="1722090"/>
            <a:ext cx="4086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2-word phrases by 24 months</a:t>
            </a:r>
            <a:endParaRPr lang="en-US" sz="1050" dirty="0"/>
          </a:p>
        </p:txBody>
      </p:sp>
      <p:sp>
        <p:nvSpPr>
          <p:cNvPr id="26" name="SK-20-text-25"/>
          <p:cNvSpPr/>
          <p:nvPr/>
        </p:nvSpPr>
        <p:spPr>
          <a:xfrm>
            <a:off x="1047750" y="2074515"/>
            <a:ext cx="3040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eye contact</a:t>
            </a:r>
            <a:endParaRPr lang="en-US" sz="1050" dirty="0"/>
          </a:p>
        </p:txBody>
      </p:sp>
      <p:sp>
        <p:nvSpPr>
          <p:cNvPr id="27" name="SK-20-text-26"/>
          <p:cNvSpPr/>
          <p:nvPr/>
        </p:nvSpPr>
        <p:spPr>
          <a:xfrm>
            <a:off x="828675" y="2718346"/>
            <a:ext cx="60559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1. Social Communication</a:t>
            </a:r>
            <a:endParaRPr lang="en-US" sz="1650" dirty="0"/>
          </a:p>
        </p:txBody>
      </p:sp>
      <p:sp>
        <p:nvSpPr>
          <p:cNvPr id="28" name="SK-20-text-27"/>
          <p:cNvSpPr/>
          <p:nvPr/>
        </p:nvSpPr>
        <p:spPr>
          <a:xfrm>
            <a:off x="381000" y="3185071"/>
            <a:ext cx="54054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Social-Emotional Reciprocity</a:t>
            </a:r>
            <a:endParaRPr lang="en-US" sz="1200" dirty="0"/>
          </a:p>
        </p:txBody>
      </p:sp>
      <p:sp>
        <p:nvSpPr>
          <p:cNvPr id="29" name="SK-20-text-28"/>
          <p:cNvSpPr/>
          <p:nvPr/>
        </p:nvSpPr>
        <p:spPr>
          <a:xfrm>
            <a:off x="381000" y="3432721"/>
            <a:ext cx="53292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Difficulty sharing interests/emotions; failure of normal back-and-forth conversation.</a:t>
            </a:r>
            <a:endParaRPr lang="en-US" sz="1125" dirty="0"/>
          </a:p>
        </p:txBody>
      </p:sp>
      <p:sp>
        <p:nvSpPr>
          <p:cNvPr id="30" name="SK-20-text-29"/>
          <p:cNvSpPr/>
          <p:nvPr/>
        </p:nvSpPr>
        <p:spPr>
          <a:xfrm>
            <a:off x="381000" y="3947071"/>
            <a:ext cx="54054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Nonverbal Communication</a:t>
            </a:r>
            <a:endParaRPr lang="en-US" sz="1200" dirty="0"/>
          </a:p>
        </p:txBody>
      </p:sp>
      <p:sp>
        <p:nvSpPr>
          <p:cNvPr id="31" name="SK-20-text-30"/>
          <p:cNvSpPr/>
          <p:nvPr/>
        </p:nvSpPr>
        <p:spPr>
          <a:xfrm>
            <a:off x="381000" y="4194721"/>
            <a:ext cx="53292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Poorly integrated verbal/nonverbal cues; abnormal eye contact and body language.</a:t>
            </a:r>
            <a:endParaRPr lang="en-US" sz="1125" dirty="0"/>
          </a:p>
        </p:txBody>
      </p:sp>
      <p:sp>
        <p:nvSpPr>
          <p:cNvPr id="32" name="SK-20-text-31"/>
          <p:cNvSpPr/>
          <p:nvPr/>
        </p:nvSpPr>
        <p:spPr>
          <a:xfrm>
            <a:off x="381000" y="4709071"/>
            <a:ext cx="54054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Relationship Development</a:t>
            </a:r>
            <a:endParaRPr lang="en-US" sz="1200" dirty="0"/>
          </a:p>
        </p:txBody>
      </p:sp>
      <p:sp>
        <p:nvSpPr>
          <p:cNvPr id="33" name="SK-20-text-32"/>
          <p:cNvSpPr/>
          <p:nvPr/>
        </p:nvSpPr>
        <p:spPr>
          <a:xfrm>
            <a:off x="381000" y="4956721"/>
            <a:ext cx="53292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Difficulty adjusting behavior to social contexts; lack of interest in peers or imaginative play.</a:t>
            </a:r>
            <a:endParaRPr lang="en-US" sz="1125" dirty="0"/>
          </a:p>
        </p:txBody>
      </p:sp>
      <p:sp>
        <p:nvSpPr>
          <p:cNvPr id="34" name="SK-20-text-33"/>
          <p:cNvSpPr/>
          <p:nvPr/>
        </p:nvSpPr>
        <p:spPr>
          <a:xfrm>
            <a:off x="6929438" y="2718346"/>
            <a:ext cx="526256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2. Restricted &amp; Repetitive</a:t>
            </a:r>
            <a:endParaRPr lang="en-US" sz="1650" dirty="0"/>
          </a:p>
        </p:txBody>
      </p:sp>
      <p:sp>
        <p:nvSpPr>
          <p:cNvPr id="35" name="SK-20-text-34"/>
          <p:cNvSpPr/>
          <p:nvPr/>
        </p:nvSpPr>
        <p:spPr>
          <a:xfrm>
            <a:off x="6481763" y="3185071"/>
            <a:ext cx="54054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Stereotyped Movements</a:t>
            </a:r>
            <a:endParaRPr lang="en-US" sz="1200" dirty="0"/>
          </a:p>
        </p:txBody>
      </p:sp>
      <p:sp>
        <p:nvSpPr>
          <p:cNvPr id="36" name="SK-20-text-35"/>
          <p:cNvSpPr/>
          <p:nvPr/>
        </p:nvSpPr>
        <p:spPr>
          <a:xfrm>
            <a:off x="6481763" y="3432721"/>
            <a:ext cx="53292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Hand flapping, spinning objects, echolalia (repeating words), or idiosyncratic phrases.</a:t>
            </a:r>
            <a:endParaRPr lang="en-US" sz="1125" dirty="0"/>
          </a:p>
        </p:txBody>
      </p:sp>
      <p:sp>
        <p:nvSpPr>
          <p:cNvPr id="37" name="SK-20-text-36"/>
          <p:cNvSpPr/>
          <p:nvPr/>
        </p:nvSpPr>
        <p:spPr>
          <a:xfrm>
            <a:off x="6481763" y="3947071"/>
            <a:ext cx="54054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Insistence on Sameness</a:t>
            </a:r>
            <a:endParaRPr lang="en-US" sz="1200" dirty="0"/>
          </a:p>
        </p:txBody>
      </p:sp>
      <p:sp>
        <p:nvSpPr>
          <p:cNvPr id="38" name="SK-20-text-37"/>
          <p:cNvSpPr/>
          <p:nvPr/>
        </p:nvSpPr>
        <p:spPr>
          <a:xfrm>
            <a:off x="6481763" y="4194721"/>
            <a:ext cx="53292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Extreme distress at small changes; rigid thinking patterns; ritualized greeting patterns.</a:t>
            </a:r>
            <a:endParaRPr lang="en-US" sz="1125" dirty="0"/>
          </a:p>
        </p:txBody>
      </p:sp>
      <p:sp>
        <p:nvSpPr>
          <p:cNvPr id="39" name="SK-20-text-38"/>
          <p:cNvSpPr/>
          <p:nvPr/>
        </p:nvSpPr>
        <p:spPr>
          <a:xfrm>
            <a:off x="6481763" y="4709071"/>
            <a:ext cx="54054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Sensory Reactivity</a:t>
            </a:r>
            <a:endParaRPr lang="en-US" sz="1200" dirty="0"/>
          </a:p>
        </p:txBody>
      </p:sp>
      <p:sp>
        <p:nvSpPr>
          <p:cNvPr id="40" name="SK-20-text-39"/>
          <p:cNvSpPr/>
          <p:nvPr/>
        </p:nvSpPr>
        <p:spPr>
          <a:xfrm>
            <a:off x="6481763" y="4956721"/>
            <a:ext cx="53292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Hyper- or hypo-reactivity to sensory input (e.g., adverse response to specific sounds or textures).</a:t>
            </a:r>
            <a:endParaRPr lang="en-US" sz="1125" dirty="0"/>
          </a:p>
        </p:txBody>
      </p:sp>
      <p:sp>
        <p:nvSpPr>
          <p:cNvPr id="41" name="SK-20-text-40"/>
          <p:cNvSpPr/>
          <p:nvPr/>
        </p:nvSpPr>
        <p:spPr>
          <a:xfrm>
            <a:off x="571500" y="6057900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</a:rPr>
              <a:t>REGRESSION OF SKILLS</a:t>
            </a:r>
            <a:endParaRPr lang="en-US" sz="1350" dirty="0"/>
          </a:p>
        </p:txBody>
      </p:sp>
      <p:sp>
        <p:nvSpPr>
          <p:cNvPr id="42" name="SK-20-text-41"/>
          <p:cNvSpPr/>
          <p:nvPr/>
        </p:nvSpPr>
        <p:spPr>
          <a:xfrm>
            <a:off x="3038475" y="6086475"/>
            <a:ext cx="9153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CBD5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loss of previously acquired language or social skills at any age is an absolute red flag. Refer to Community Paediatrics immediately.</a:t>
            </a:r>
            <a:endParaRPr lang="en-US" sz="1050" dirty="0"/>
          </a:p>
        </p:txBody>
      </p:sp>
      <p:sp>
        <p:nvSpPr>
          <p:cNvPr id="43" name="SK-20-text-42"/>
          <p:cNvSpPr/>
          <p:nvPr/>
        </p:nvSpPr>
        <p:spPr>
          <a:xfrm>
            <a:off x="3810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hlinkClick r:id="rId15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4" name="SK-20-text-42-link-hitbox-1">
            <a:hlinkClick r:id="rId15" tooltip="https://www.bradfordvts.co.uk/"/>
          </p:cNvPr>
          <p:cNvSpPr/>
          <p:nvPr/>
        </p:nvSpPr>
        <p:spPr>
          <a:xfrm>
            <a:off x="381000" y="6553200"/>
            <a:ext cx="3436620" cy="1714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SK-20-text-43"/>
          <p:cNvSpPr/>
          <p:nvPr/>
        </p:nvSpPr>
        <p:spPr>
          <a:xfrm>
            <a:off x="8324850" y="6557963"/>
            <a:ext cx="38671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• RCPCH / Healthy Child Programme 2025 Standards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2981325" cy="31432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714375"/>
            <a:ext cx="11430000" cy="65529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98290"/>
            <a:ext cx="5562600" cy="449580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26890"/>
            <a:ext cx="5105400" cy="428625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69753"/>
            <a:ext cx="285750" cy="22860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8400" y="1798290"/>
            <a:ext cx="5562600" cy="4495800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026890"/>
            <a:ext cx="5105400" cy="428625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2069753"/>
            <a:ext cx="285750" cy="228600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6541740"/>
            <a:ext cx="11430000" cy="323850"/>
          </a:xfrm>
          <a:prstGeom prst="rect">
            <a:avLst/>
          </a:prstGeom>
        </p:spPr>
      </p:pic>
      <p:sp>
        <p:nvSpPr>
          <p:cNvPr id="13" name="SK-21-text-12"/>
          <p:cNvSpPr/>
          <p:nvPr/>
        </p:nvSpPr>
        <p:spPr>
          <a:xfrm>
            <a:off x="571500" y="30480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4" name="SK-21-text-13"/>
          <p:cNvSpPr/>
          <p:nvPr/>
        </p:nvSpPr>
        <p:spPr>
          <a:xfrm>
            <a:off x="571500" y="71437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ASD Diagnostic Tools and Referrals</a:t>
            </a:r>
            <a:endParaRPr lang="en-US" sz="2550" dirty="0"/>
          </a:p>
        </p:txBody>
      </p:sp>
      <p:sp>
        <p:nvSpPr>
          <p:cNvPr id="15" name="SK-21-text-14"/>
          <p:cNvSpPr/>
          <p:nvPr/>
        </p:nvSpPr>
        <p:spPr>
          <a:xfrm>
            <a:off x="571500" y="1141065"/>
            <a:ext cx="11315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16" name="SK-21-text-15"/>
          <p:cNvSpPr/>
          <p:nvPr/>
        </p:nvSpPr>
        <p:spPr>
          <a:xfrm>
            <a:off x="1009650" y="2026890"/>
            <a:ext cx="71456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Screening &amp; Assessment Tools</a:t>
            </a:r>
            <a:endParaRPr lang="en-US" sz="1650" dirty="0"/>
          </a:p>
        </p:txBody>
      </p:sp>
      <p:sp>
        <p:nvSpPr>
          <p:cNvPr id="17" name="SK-21-text-16"/>
          <p:cNvSpPr/>
          <p:nvPr/>
        </p:nvSpPr>
        <p:spPr>
          <a:xfrm>
            <a:off x="609600" y="264601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M-CHAT-R/F</a:t>
            </a:r>
            <a:endParaRPr lang="en-US" sz="1350" dirty="0"/>
          </a:p>
        </p:txBody>
      </p:sp>
      <p:sp>
        <p:nvSpPr>
          <p:cNvPr id="18" name="SK-21-text-17"/>
          <p:cNvSpPr/>
          <p:nvPr/>
        </p:nvSpPr>
        <p:spPr>
          <a:xfrm>
            <a:off x="609600" y="2941290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Modified Checklist for Autism in Toddlers, Revised with Follow-up. Validated for children aged 16–30 months.</a:t>
            </a:r>
            <a:endParaRPr lang="en-US" sz="1200" dirty="0"/>
          </a:p>
        </p:txBody>
      </p:sp>
      <p:sp>
        <p:nvSpPr>
          <p:cNvPr id="19" name="SK-21-textBg-18"/>
          <p:cNvSpPr/>
          <p:nvPr/>
        </p:nvSpPr>
        <p:spPr>
          <a:xfrm>
            <a:off x="609600" y="3474690"/>
            <a:ext cx="2115145" cy="276225"/>
          </a:xfrm>
          <a:prstGeom prst="roundRect">
            <a:avLst>
              <a:gd name="adj" fmla="val 6897"/>
            </a:avLst>
          </a:prstGeom>
          <a:solidFill>
            <a:srgbClr val="FFF4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K-21-text-19"/>
          <p:cNvSpPr/>
          <p:nvPr/>
        </p:nvSpPr>
        <p:spPr>
          <a:xfrm>
            <a:off x="704850" y="3474690"/>
            <a:ext cx="320337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PRIMARY CARE / HV TOOL</a:t>
            </a:r>
            <a:endParaRPr lang="en-US" sz="1050" dirty="0"/>
          </a:p>
        </p:txBody>
      </p:sp>
      <p:sp>
        <p:nvSpPr>
          <p:cNvPr id="21" name="SK-21-text-20"/>
          <p:cNvSpPr/>
          <p:nvPr/>
        </p:nvSpPr>
        <p:spPr>
          <a:xfrm>
            <a:off x="609600" y="390331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ADOS-2</a:t>
            </a:r>
            <a:endParaRPr lang="en-US" sz="1350" dirty="0"/>
          </a:p>
        </p:txBody>
      </p:sp>
      <p:sp>
        <p:nvSpPr>
          <p:cNvPr id="22" name="SK-21-text-21"/>
          <p:cNvSpPr/>
          <p:nvPr/>
        </p:nvSpPr>
        <p:spPr>
          <a:xfrm>
            <a:off x="609600" y="4198590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Autism Diagnostic Observation Schedule. Semi-structured, standardized assessment of social interaction and play.</a:t>
            </a:r>
            <a:endParaRPr lang="en-US" sz="1200" dirty="0"/>
          </a:p>
        </p:txBody>
      </p:sp>
      <p:sp>
        <p:nvSpPr>
          <p:cNvPr id="23" name="SK-21-text-22"/>
          <p:cNvSpPr/>
          <p:nvPr/>
        </p:nvSpPr>
        <p:spPr>
          <a:xfrm>
            <a:off x="609600" y="4808190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ADI-R</a:t>
            </a:r>
            <a:endParaRPr lang="en-US" sz="1350" dirty="0"/>
          </a:p>
        </p:txBody>
      </p:sp>
      <p:sp>
        <p:nvSpPr>
          <p:cNvPr id="24" name="SK-21-text-23"/>
          <p:cNvSpPr/>
          <p:nvPr/>
        </p:nvSpPr>
        <p:spPr>
          <a:xfrm>
            <a:off x="609600" y="5103465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Autism Diagnostic Interview-Revised. A structured interview conducted with the parents/caregivers.</a:t>
            </a:r>
            <a:endParaRPr lang="en-US" sz="1200" dirty="0"/>
          </a:p>
        </p:txBody>
      </p:sp>
      <p:sp>
        <p:nvSpPr>
          <p:cNvPr id="25" name="SK-21-textBg-24"/>
          <p:cNvSpPr/>
          <p:nvPr/>
        </p:nvSpPr>
        <p:spPr>
          <a:xfrm>
            <a:off x="609600" y="5636865"/>
            <a:ext cx="1821656" cy="276225"/>
          </a:xfrm>
          <a:prstGeom prst="roundRect">
            <a:avLst>
              <a:gd name="adj" fmla="val 6897"/>
            </a:avLst>
          </a:prstGeom>
          <a:solidFill>
            <a:srgbClr val="FFF4E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K-21-text-25"/>
          <p:cNvSpPr/>
          <p:nvPr/>
        </p:nvSpPr>
        <p:spPr>
          <a:xfrm>
            <a:off x="704850" y="5636865"/>
            <a:ext cx="272243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SPECIALIST USE ONLY</a:t>
            </a:r>
            <a:endParaRPr lang="en-US" sz="1050" dirty="0"/>
          </a:p>
        </p:txBody>
      </p:sp>
      <p:sp>
        <p:nvSpPr>
          <p:cNvPr id="27" name="SK-21-text-26"/>
          <p:cNvSpPr/>
          <p:nvPr/>
        </p:nvSpPr>
        <p:spPr>
          <a:xfrm>
            <a:off x="6877050" y="2026890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The Referral Pathway</a:t>
            </a:r>
            <a:endParaRPr lang="en-US" sz="1650" dirty="0"/>
          </a:p>
        </p:txBody>
      </p:sp>
      <p:sp>
        <p:nvSpPr>
          <p:cNvPr id="28" name="SK-21-text-27"/>
          <p:cNvSpPr/>
          <p:nvPr/>
        </p:nvSpPr>
        <p:spPr>
          <a:xfrm>
            <a:off x="6477000" y="264601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Primary Referral Route</a:t>
            </a:r>
            <a:endParaRPr lang="en-US" sz="1350" dirty="0"/>
          </a:p>
        </p:txBody>
      </p:sp>
      <p:sp>
        <p:nvSpPr>
          <p:cNvPr id="29" name="SK-21-text-28"/>
          <p:cNvSpPr/>
          <p:nvPr/>
        </p:nvSpPr>
        <p:spPr>
          <a:xfrm>
            <a:off x="6477000" y="2941290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GPs refer to the </a:t>
            </a: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Paediatrician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CAMHS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(Child and Adolescent Mental Health Services) for multi-disciplinary assessment.</a:t>
            </a:r>
            <a:endParaRPr lang="en-US" sz="1200" dirty="0"/>
          </a:p>
        </p:txBody>
      </p:sp>
      <p:sp>
        <p:nvSpPr>
          <p:cNvPr id="30" name="SK-21-text-29"/>
          <p:cNvSpPr/>
          <p:nvPr/>
        </p:nvSpPr>
        <p:spPr>
          <a:xfrm>
            <a:off x="6477000" y="3550890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NICE Guidance (NG142)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6477000" y="3846165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rule out or diagnose autism in primary care. If clinical suspicion persists despite screening, refer for specialist diagnostic assessment.</a:t>
            </a:r>
            <a:endParaRPr lang="en-US" sz="1200" dirty="0"/>
          </a:p>
        </p:txBody>
      </p:sp>
      <p:sp>
        <p:nvSpPr>
          <p:cNvPr id="32" name="SK-21-text-31"/>
          <p:cNvSpPr/>
          <p:nvPr/>
        </p:nvSpPr>
        <p:spPr>
          <a:xfrm>
            <a:off x="6477000" y="445576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Shared Decision Making</a:t>
            </a:r>
            <a:endParaRPr lang="en-US" sz="1350" dirty="0"/>
          </a:p>
        </p:txBody>
      </p:sp>
      <p:sp>
        <p:nvSpPr>
          <p:cNvPr id="33" name="SK-21-text-32"/>
          <p:cNvSpPr/>
          <p:nvPr/>
        </p:nvSpPr>
        <p:spPr>
          <a:xfrm>
            <a:off x="6477000" y="4751040"/>
            <a:ext cx="51054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Acknowledge parental concerns. Use the "Watchful Waiting" approach only if there are no clear red flags and a review is booked within 4 weeks.</a:t>
            </a:r>
            <a:endParaRPr lang="en-US" sz="1200" dirty="0"/>
          </a:p>
        </p:txBody>
      </p:sp>
      <p:sp>
        <p:nvSpPr>
          <p:cNvPr id="34" name="SK-21-text-33"/>
          <p:cNvSpPr/>
          <p:nvPr/>
        </p:nvSpPr>
        <p:spPr>
          <a:xfrm>
            <a:off x="381000" y="666556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5" name="SK-21-text-34"/>
          <p:cNvSpPr/>
          <p:nvPr/>
        </p:nvSpPr>
        <p:spPr>
          <a:xfrm>
            <a:off x="7743825" y="6665565"/>
            <a:ext cx="4448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 / Healthy Child Programme 2025 Standards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27696"/>
            <a:ext cx="8001000" cy="1295400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451521"/>
            <a:ext cx="238125" cy="19050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1777603"/>
            <a:ext cx="214313" cy="176361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053828"/>
            <a:ext cx="214313" cy="176361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330053"/>
            <a:ext cx="214313" cy="176361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718346"/>
            <a:ext cx="8001000" cy="1019175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2842171"/>
            <a:ext cx="238125" cy="19050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168253"/>
            <a:ext cx="214313" cy="176361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444478"/>
            <a:ext cx="214313" cy="176361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32771"/>
            <a:ext cx="8001000" cy="1295400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3956596"/>
            <a:ext cx="238125" cy="190500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4282678"/>
            <a:ext cx="214313" cy="176361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4558903"/>
            <a:ext cx="214313" cy="176361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4835128"/>
            <a:ext cx="214313" cy="176361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223421"/>
            <a:ext cx="8001000" cy="1019175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5347246"/>
            <a:ext cx="238125" cy="190500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5673328"/>
            <a:ext cx="214313" cy="176361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5949553"/>
            <a:ext cx="214313" cy="176361"/>
          </a:xfrm>
          <a:prstGeom prst="rect">
            <a:avLst/>
          </a:prstGeom>
        </p:spPr>
      </p:pic>
      <p:pic>
        <p:nvPicPr>
          <p:cNvPr id="24" name="SK-22-img-2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000" y="1158393"/>
            <a:ext cx="3124200" cy="5250210"/>
          </a:xfrm>
          <a:prstGeom prst="rect">
            <a:avLst/>
          </a:prstGeom>
        </p:spPr>
      </p:pic>
      <p:pic>
        <p:nvPicPr>
          <p:cNvPr id="25" name="SK-22-img-2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7900" y="1674465"/>
            <a:ext cx="762000" cy="323850"/>
          </a:xfrm>
          <a:prstGeom prst="rect">
            <a:avLst/>
          </a:prstGeom>
        </p:spPr>
      </p:pic>
      <p:pic>
        <p:nvPicPr>
          <p:cNvPr id="26" name="SK-22-img-2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39375" y="2122140"/>
            <a:ext cx="19050" cy="142875"/>
          </a:xfrm>
          <a:prstGeom prst="rect">
            <a:avLst/>
          </a:prstGeom>
        </p:spPr>
      </p:pic>
      <p:pic>
        <p:nvPicPr>
          <p:cNvPr id="27" name="SK-22-img-2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67900" y="2388840"/>
            <a:ext cx="762000" cy="323850"/>
          </a:xfrm>
          <a:prstGeom prst="rect">
            <a:avLst/>
          </a:prstGeom>
        </p:spPr>
      </p:pic>
      <p:pic>
        <p:nvPicPr>
          <p:cNvPr id="28" name="SK-22-img-2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39375" y="2836515"/>
            <a:ext cx="19050" cy="142875"/>
          </a:xfrm>
          <a:prstGeom prst="rect">
            <a:avLst/>
          </a:prstGeom>
        </p:spPr>
      </p:pic>
      <p:pic>
        <p:nvPicPr>
          <p:cNvPr id="29" name="SK-22-img-2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7900" y="3103215"/>
            <a:ext cx="762000" cy="323850"/>
          </a:xfrm>
          <a:prstGeom prst="rect">
            <a:avLst/>
          </a:prstGeom>
        </p:spPr>
      </p:pic>
      <p:pic>
        <p:nvPicPr>
          <p:cNvPr id="30" name="SK-22-img-2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39375" y="3550890"/>
            <a:ext cx="19050" cy="142875"/>
          </a:xfrm>
          <a:prstGeom prst="rect">
            <a:avLst/>
          </a:prstGeom>
        </p:spPr>
      </p:pic>
      <p:pic>
        <p:nvPicPr>
          <p:cNvPr id="31" name="SK-22-img-3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7900" y="3817590"/>
            <a:ext cx="762000" cy="323850"/>
          </a:xfrm>
          <a:prstGeom prst="rect">
            <a:avLst/>
          </a:prstGeom>
        </p:spPr>
      </p:pic>
      <p:pic>
        <p:nvPicPr>
          <p:cNvPr id="32" name="SK-22-img-3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15400" y="4341465"/>
            <a:ext cx="2667000" cy="990600"/>
          </a:xfrm>
          <a:prstGeom prst="rect">
            <a:avLst/>
          </a:prstGeom>
        </p:spPr>
      </p:pic>
      <p:pic>
        <p:nvPicPr>
          <p:cNvPr id="33" name="SK-22-img-3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06352" y="4369743"/>
            <a:ext cx="178594" cy="148828"/>
          </a:xfrm>
          <a:prstGeom prst="rect">
            <a:avLst/>
          </a:prstGeom>
        </p:spPr>
      </p:pic>
      <p:pic>
        <p:nvPicPr>
          <p:cNvPr id="34" name="SK-22-img-3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67825" y="5789265"/>
            <a:ext cx="190500" cy="152400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35" name="SK-22-img-3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  <p:sp>
        <p:nvSpPr>
          <p:cNvPr id="36" name="SK-22-text-35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7" name="SK-22-text-36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Red Flags: Birth to 9 Months</a:t>
            </a:r>
            <a:endParaRPr lang="en-US" sz="2550" dirty="0"/>
          </a:p>
        </p:txBody>
      </p:sp>
      <p:sp>
        <p:nvSpPr>
          <p:cNvPr id="38" name="SK-22-text-37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39" name="SK-22-text-38"/>
          <p:cNvSpPr/>
          <p:nvPr/>
        </p:nvSpPr>
        <p:spPr>
          <a:xfrm>
            <a:off x="866775" y="1403896"/>
            <a:ext cx="769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6 Weeks</a:t>
            </a:r>
            <a:endParaRPr lang="en-US" sz="1500" dirty="0"/>
          </a:p>
        </p:txBody>
      </p:sp>
      <p:sp>
        <p:nvSpPr>
          <p:cNvPr id="40" name="SK-22-text-39"/>
          <p:cNvSpPr/>
          <p:nvPr/>
        </p:nvSpPr>
        <p:spPr>
          <a:xfrm>
            <a:off x="823913" y="1737271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social smile (responsive smile)</a:t>
            </a:r>
            <a:endParaRPr lang="en-US" sz="1350" dirty="0"/>
          </a:p>
        </p:txBody>
      </p:sp>
      <p:sp>
        <p:nvSpPr>
          <p:cNvPr id="41" name="SK-22-text-40"/>
          <p:cNvSpPr/>
          <p:nvPr/>
        </p:nvSpPr>
        <p:spPr>
          <a:xfrm>
            <a:off x="823913" y="2013496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visual fixing or following</a:t>
            </a:r>
            <a:endParaRPr lang="en-US" sz="1350" dirty="0"/>
          </a:p>
        </p:txBody>
      </p:sp>
      <p:sp>
        <p:nvSpPr>
          <p:cNvPr id="42" name="SK-22-text-41"/>
          <p:cNvSpPr/>
          <p:nvPr/>
        </p:nvSpPr>
        <p:spPr>
          <a:xfrm>
            <a:off x="823913" y="2289721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Absent Moro reflex; Hypotonia</a:t>
            </a:r>
            <a:endParaRPr lang="en-US" sz="1350" dirty="0"/>
          </a:p>
        </p:txBody>
      </p:sp>
      <p:sp>
        <p:nvSpPr>
          <p:cNvPr id="43" name="SK-22-text-42"/>
          <p:cNvSpPr/>
          <p:nvPr/>
        </p:nvSpPr>
        <p:spPr>
          <a:xfrm>
            <a:off x="866775" y="2794546"/>
            <a:ext cx="769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3 Months</a:t>
            </a:r>
            <a:endParaRPr lang="en-US" sz="1500" dirty="0"/>
          </a:p>
        </p:txBody>
      </p:sp>
      <p:sp>
        <p:nvSpPr>
          <p:cNvPr id="44" name="SK-22-text-43"/>
          <p:cNvSpPr/>
          <p:nvPr/>
        </p:nvSpPr>
        <p:spPr>
          <a:xfrm>
            <a:off x="823913" y="3127921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head control in midline</a:t>
            </a:r>
            <a:endParaRPr lang="en-US" sz="1350" dirty="0"/>
          </a:p>
        </p:txBody>
      </p:sp>
      <p:sp>
        <p:nvSpPr>
          <p:cNvPr id="45" name="SK-22-text-44"/>
          <p:cNvSpPr/>
          <p:nvPr/>
        </p:nvSpPr>
        <p:spPr>
          <a:xfrm>
            <a:off x="823913" y="3404146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Does not follow objects past midline</a:t>
            </a:r>
            <a:endParaRPr lang="en-US" sz="1350" dirty="0"/>
          </a:p>
        </p:txBody>
      </p:sp>
      <p:sp>
        <p:nvSpPr>
          <p:cNvPr id="46" name="SK-22-text-45"/>
          <p:cNvSpPr/>
          <p:nvPr/>
        </p:nvSpPr>
        <p:spPr>
          <a:xfrm>
            <a:off x="866775" y="3908971"/>
            <a:ext cx="769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6 Months</a:t>
            </a:r>
            <a:endParaRPr lang="en-US" sz="1500" dirty="0"/>
          </a:p>
        </p:txBody>
      </p:sp>
      <p:sp>
        <p:nvSpPr>
          <p:cNvPr id="47" name="SK-22-text-46"/>
          <p:cNvSpPr/>
          <p:nvPr/>
        </p:nvSpPr>
        <p:spPr>
          <a:xfrm>
            <a:off x="823913" y="4242346"/>
            <a:ext cx="78181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Cannot sit with support (back rounded)</a:t>
            </a:r>
            <a:endParaRPr lang="en-US" sz="1350" dirty="0"/>
          </a:p>
        </p:txBody>
      </p:sp>
      <p:sp>
        <p:nvSpPr>
          <p:cNvPr id="48" name="SK-22-text-47"/>
          <p:cNvSpPr/>
          <p:nvPr/>
        </p:nvSpPr>
        <p:spPr>
          <a:xfrm>
            <a:off x="823913" y="4518571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rolling; not reaching for objects</a:t>
            </a:r>
            <a:endParaRPr lang="en-US" sz="1350" dirty="0"/>
          </a:p>
        </p:txBody>
      </p:sp>
      <p:sp>
        <p:nvSpPr>
          <p:cNvPr id="49" name="SK-22-text-48"/>
          <p:cNvSpPr/>
          <p:nvPr/>
        </p:nvSpPr>
        <p:spPr>
          <a:xfrm>
            <a:off x="823913" y="4794796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babble sounds</a:t>
            </a:r>
            <a:endParaRPr lang="en-US" sz="1350" dirty="0"/>
          </a:p>
        </p:txBody>
      </p:sp>
      <p:sp>
        <p:nvSpPr>
          <p:cNvPr id="50" name="SK-22-text-49"/>
          <p:cNvSpPr/>
          <p:nvPr/>
        </p:nvSpPr>
        <p:spPr>
          <a:xfrm>
            <a:off x="866775" y="5299621"/>
            <a:ext cx="769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58220"/>
                </a:solidFill>
              </a:rPr>
              <a:t>9 Months</a:t>
            </a:r>
            <a:endParaRPr lang="en-US" sz="1500" dirty="0"/>
          </a:p>
        </p:txBody>
      </p:sp>
      <p:sp>
        <p:nvSpPr>
          <p:cNvPr id="51" name="SK-22-text-50"/>
          <p:cNvSpPr/>
          <p:nvPr/>
        </p:nvSpPr>
        <p:spPr>
          <a:xfrm>
            <a:off x="823913" y="5632996"/>
            <a:ext cx="78181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Cannot sit unsupported (back straight)</a:t>
            </a:r>
            <a:endParaRPr lang="en-US" sz="1350" dirty="0"/>
          </a:p>
        </p:txBody>
      </p:sp>
      <p:sp>
        <p:nvSpPr>
          <p:cNvPr id="52" name="SK-22-text-51"/>
          <p:cNvSpPr/>
          <p:nvPr/>
        </p:nvSpPr>
        <p:spPr>
          <a:xfrm>
            <a:off x="823913" y="5909221"/>
            <a:ext cx="7696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babbling; no response to name</a:t>
            </a:r>
            <a:endParaRPr lang="en-US" sz="1350" dirty="0"/>
          </a:p>
        </p:txBody>
      </p:sp>
      <p:sp>
        <p:nvSpPr>
          <p:cNvPr id="53" name="SK-22-text-52"/>
          <p:cNvSpPr/>
          <p:nvPr/>
        </p:nvSpPr>
        <p:spPr>
          <a:xfrm>
            <a:off x="9148763" y="1302990"/>
            <a:ext cx="22002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4A5568"/>
                </a:solidFill>
              </a:rPr>
              <a:t>CLINICAL ACTION RAIL</a:t>
            </a:r>
            <a:endParaRPr lang="en-US" sz="1200" dirty="0"/>
          </a:p>
        </p:txBody>
      </p:sp>
      <p:sp>
        <p:nvSpPr>
          <p:cNvPr id="54" name="SK-22-text-53"/>
          <p:cNvSpPr/>
          <p:nvPr/>
        </p:nvSpPr>
        <p:spPr>
          <a:xfrm>
            <a:off x="9972675" y="1669703"/>
            <a:ext cx="5334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6W</a:t>
            </a:r>
            <a:endParaRPr lang="en-US" sz="1200" dirty="0"/>
          </a:p>
        </p:txBody>
      </p:sp>
      <p:sp>
        <p:nvSpPr>
          <p:cNvPr id="55" name="SK-22-text-54"/>
          <p:cNvSpPr/>
          <p:nvPr/>
        </p:nvSpPr>
        <p:spPr>
          <a:xfrm>
            <a:off x="9972675" y="2384078"/>
            <a:ext cx="5334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3M</a:t>
            </a:r>
            <a:endParaRPr lang="en-US" sz="1200" dirty="0"/>
          </a:p>
        </p:txBody>
      </p:sp>
      <p:sp>
        <p:nvSpPr>
          <p:cNvPr id="56" name="SK-22-text-55"/>
          <p:cNvSpPr/>
          <p:nvPr/>
        </p:nvSpPr>
        <p:spPr>
          <a:xfrm>
            <a:off x="9972675" y="3098453"/>
            <a:ext cx="5334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6M</a:t>
            </a:r>
            <a:endParaRPr lang="en-US" sz="1200" dirty="0"/>
          </a:p>
        </p:txBody>
      </p:sp>
      <p:sp>
        <p:nvSpPr>
          <p:cNvPr id="57" name="SK-22-text-56"/>
          <p:cNvSpPr/>
          <p:nvPr/>
        </p:nvSpPr>
        <p:spPr>
          <a:xfrm>
            <a:off x="9972675" y="3812828"/>
            <a:ext cx="5334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9M</a:t>
            </a:r>
            <a:endParaRPr lang="en-US" sz="1200" dirty="0"/>
          </a:p>
        </p:txBody>
      </p:sp>
      <p:sp>
        <p:nvSpPr>
          <p:cNvPr id="58" name="SK-22-text-57"/>
          <p:cNvSpPr/>
          <p:nvPr/>
        </p:nvSpPr>
        <p:spPr>
          <a:xfrm>
            <a:off x="9205913" y="4420386"/>
            <a:ext cx="23622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Referral Threshold: MISSING any single milestone at these ages requires automatic referral to Community Paediatrics.</a:t>
            </a:r>
            <a:endParaRPr lang="en-US" sz="1125" dirty="0"/>
          </a:p>
        </p:txBody>
      </p:sp>
      <p:sp>
        <p:nvSpPr>
          <p:cNvPr id="59" name="SK-22-text-58"/>
          <p:cNvSpPr/>
          <p:nvPr/>
        </p:nvSpPr>
        <p:spPr>
          <a:xfrm>
            <a:off x="9458325" y="5657850"/>
            <a:ext cx="189547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0000"/>
                </a:solidFill>
              </a:rPr>
              <a:t> SKILL REGRESSION = ALWAYS REFER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60" name="SK-22-text-59"/>
          <p:cNvSpPr/>
          <p:nvPr/>
        </p:nvSpPr>
        <p:spPr>
          <a:xfrm>
            <a:off x="381000" y="6610350"/>
            <a:ext cx="2956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61" name="SK-22-text-60"/>
          <p:cNvSpPr/>
          <p:nvPr/>
        </p:nvSpPr>
        <p:spPr>
          <a:xfrm>
            <a:off x="8658225" y="6610350"/>
            <a:ext cx="35337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Standards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7943850" cy="1157883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682948"/>
            <a:ext cx="214313" cy="17532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960959"/>
            <a:ext cx="214313" cy="17532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238970"/>
            <a:ext cx="214313" cy="175320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584698"/>
            <a:ext cx="7943850" cy="1157883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2993231"/>
            <a:ext cx="214313" cy="175320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271242"/>
            <a:ext cx="214313" cy="175320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3549253"/>
            <a:ext cx="214313" cy="17532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894981"/>
            <a:ext cx="7943850" cy="879872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4303514"/>
            <a:ext cx="214313" cy="175320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581525"/>
            <a:ext cx="214313" cy="175320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155853"/>
            <a:ext cx="7943850" cy="1047750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5575995"/>
            <a:ext cx="312837" cy="250180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05850" y="1274415"/>
            <a:ext cx="3105150" cy="4929188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34450" y="2637086"/>
            <a:ext cx="571500" cy="333375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34450" y="3122861"/>
            <a:ext cx="571500" cy="333375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34450" y="3608636"/>
            <a:ext cx="571500" cy="333375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34450" y="4094411"/>
            <a:ext cx="571500" cy="333375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34450" y="4770686"/>
            <a:ext cx="2647950" cy="498872"/>
          </a:xfrm>
          <a:prstGeom prst="rect">
            <a:avLst/>
          </a:prstGeom>
        </p:spPr>
      </p:pic>
      <p:pic>
        <p:nvPicPr>
          <p:cNvPr id="25" name="SK-23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34450" y="4959697"/>
            <a:ext cx="154781" cy="125760"/>
          </a:xfrm>
          <a:prstGeom prst="rect">
            <a:avLst/>
          </a:prstGeom>
        </p:spPr>
      </p:pic>
      <p:pic>
        <p:nvPicPr>
          <p:cNvPr id="26" name="SK-23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394103"/>
            <a:ext cx="12192000" cy="463897"/>
          </a:xfrm>
          <a:prstGeom prst="rect">
            <a:avLst/>
          </a:prstGeom>
        </p:spPr>
      </p:pic>
      <p:sp>
        <p:nvSpPr>
          <p:cNvPr id="27" name="SK-23-text-26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8" name="SK-23-text-27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Red Flags: 12 Months to 3 Years</a:t>
            </a:r>
            <a:endParaRPr lang="en-US" sz="2550" dirty="0"/>
          </a:p>
        </p:txBody>
      </p:sp>
      <p:sp>
        <p:nvSpPr>
          <p:cNvPr id="29" name="SK-23-text-28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30" name="SK-23-text-29"/>
          <p:cNvSpPr/>
          <p:nvPr/>
        </p:nvSpPr>
        <p:spPr>
          <a:xfrm>
            <a:off x="571500" y="1274415"/>
            <a:ext cx="784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12 Months (1 Year)</a:t>
            </a:r>
            <a:endParaRPr lang="en-US" sz="1500" dirty="0"/>
          </a:p>
        </p:txBody>
      </p:sp>
      <p:sp>
        <p:nvSpPr>
          <p:cNvPr id="31" name="SK-23-text-30"/>
          <p:cNvSpPr/>
          <p:nvPr/>
        </p:nvSpPr>
        <p:spPr>
          <a:xfrm>
            <a:off x="862013" y="1636365"/>
            <a:ext cx="905256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standing or cruising (holding furniture)</a:t>
            </a:r>
            <a:endParaRPr lang="en-US" sz="1350" dirty="0"/>
          </a:p>
        </p:txBody>
      </p:sp>
      <p:sp>
        <p:nvSpPr>
          <p:cNvPr id="32" name="SK-23-text-31"/>
          <p:cNvSpPr/>
          <p:nvPr/>
        </p:nvSpPr>
        <p:spPr>
          <a:xfrm>
            <a:off x="862013" y="1914376"/>
            <a:ext cx="77533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using 1–2 words with meaning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862013" y="2192387"/>
            <a:ext cx="77533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pointing to share interest</a:t>
            </a:r>
            <a:endParaRPr lang="en-US" sz="1350" dirty="0"/>
          </a:p>
        </p:txBody>
      </p:sp>
      <p:sp>
        <p:nvSpPr>
          <p:cNvPr id="34" name="SK-23-text-33"/>
          <p:cNvSpPr/>
          <p:nvPr/>
        </p:nvSpPr>
        <p:spPr>
          <a:xfrm>
            <a:off x="571500" y="2584698"/>
            <a:ext cx="784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18 Months</a:t>
            </a:r>
            <a:endParaRPr lang="en-US" sz="1500" dirty="0"/>
          </a:p>
        </p:txBody>
      </p:sp>
      <p:sp>
        <p:nvSpPr>
          <p:cNvPr id="35" name="SK-23-text-34"/>
          <p:cNvSpPr/>
          <p:nvPr/>
        </p:nvSpPr>
        <p:spPr>
          <a:xfrm>
            <a:off x="862013" y="2946648"/>
            <a:ext cx="870966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walking independently (refer if &gt;18m)</a:t>
            </a:r>
            <a:endParaRPr lang="en-US" sz="1350" dirty="0"/>
          </a:p>
        </p:txBody>
      </p:sp>
      <p:sp>
        <p:nvSpPr>
          <p:cNvPr id="36" name="SK-23-text-35"/>
          <p:cNvSpPr/>
          <p:nvPr/>
        </p:nvSpPr>
        <p:spPr>
          <a:xfrm>
            <a:off x="862013" y="3224659"/>
            <a:ext cx="77533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Fewer than 6–10 single words</a:t>
            </a:r>
            <a:endParaRPr lang="en-US" sz="1350" dirty="0"/>
          </a:p>
        </p:txBody>
      </p:sp>
      <p:sp>
        <p:nvSpPr>
          <p:cNvPr id="37" name="SK-23-text-36"/>
          <p:cNvSpPr/>
          <p:nvPr/>
        </p:nvSpPr>
        <p:spPr>
          <a:xfrm>
            <a:off x="862013" y="3502670"/>
            <a:ext cx="1049274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simple symbolic/pretend play (e.g. feeding doll)</a:t>
            </a:r>
            <a:endParaRPr lang="en-US" sz="1350" dirty="0"/>
          </a:p>
        </p:txBody>
      </p:sp>
      <p:sp>
        <p:nvSpPr>
          <p:cNvPr id="38" name="SK-23-text-37"/>
          <p:cNvSpPr/>
          <p:nvPr/>
        </p:nvSpPr>
        <p:spPr>
          <a:xfrm>
            <a:off x="571500" y="3894981"/>
            <a:ext cx="784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2 – 3 Years</a:t>
            </a:r>
            <a:endParaRPr lang="en-US" sz="1500" dirty="0"/>
          </a:p>
        </p:txBody>
      </p:sp>
      <p:sp>
        <p:nvSpPr>
          <p:cNvPr id="39" name="SK-23-text-38"/>
          <p:cNvSpPr/>
          <p:nvPr/>
        </p:nvSpPr>
        <p:spPr>
          <a:xfrm>
            <a:off x="862013" y="4256931"/>
            <a:ext cx="1132998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Years: Not using 2-word phrases or following 2-step instructions</a:t>
            </a:r>
            <a:endParaRPr lang="en-US" sz="1350" dirty="0"/>
          </a:p>
        </p:txBody>
      </p:sp>
      <p:sp>
        <p:nvSpPr>
          <p:cNvPr id="40" name="SK-23-text-39"/>
          <p:cNvSpPr/>
          <p:nvPr/>
        </p:nvSpPr>
        <p:spPr>
          <a:xfrm>
            <a:off x="862013" y="4534942"/>
            <a:ext cx="1132998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Years: Not using 3-word sentences; speech unintelligible to strangers</a:t>
            </a:r>
            <a:endParaRPr lang="en-US" sz="1350" dirty="0"/>
          </a:p>
        </p:txBody>
      </p:sp>
      <p:sp>
        <p:nvSpPr>
          <p:cNvPr id="41" name="SK-23-text-40"/>
          <p:cNvSpPr/>
          <p:nvPr/>
        </p:nvSpPr>
        <p:spPr>
          <a:xfrm>
            <a:off x="1112937" y="5308253"/>
            <a:ext cx="707856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53E3E"/>
                </a:solidFill>
              </a:rPr>
              <a:t>THE ABSOLUTE RED FLAG</a:t>
            </a:r>
            <a:endParaRPr lang="en-US" sz="1500" dirty="0"/>
          </a:p>
        </p:txBody>
      </p:sp>
      <p:sp>
        <p:nvSpPr>
          <p:cNvPr id="42" name="SK-23-text-41"/>
          <p:cNvSpPr/>
          <p:nvPr/>
        </p:nvSpPr>
        <p:spPr>
          <a:xfrm>
            <a:off x="1112937" y="5594003"/>
            <a:ext cx="69833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Regression of previously acquired skills at any age requires automatic, prompt referral to a Community Paediatrician.</a:t>
            </a:r>
            <a:endParaRPr lang="en-US" sz="1200" dirty="0"/>
          </a:p>
        </p:txBody>
      </p:sp>
      <p:sp>
        <p:nvSpPr>
          <p:cNvPr id="43" name="SK-23-text-42"/>
          <p:cNvSpPr/>
          <p:nvPr/>
        </p:nvSpPr>
        <p:spPr>
          <a:xfrm>
            <a:off x="8934450" y="2208461"/>
            <a:ext cx="2724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</a:rPr>
              <a:t>CLINICAL ACTIONS</a:t>
            </a:r>
            <a:endParaRPr lang="en-US" sz="1050" dirty="0"/>
          </a:p>
        </p:txBody>
      </p:sp>
      <p:sp>
        <p:nvSpPr>
          <p:cNvPr id="44" name="SK-23-text-43"/>
          <p:cNvSpPr/>
          <p:nvPr/>
        </p:nvSpPr>
        <p:spPr>
          <a:xfrm>
            <a:off x="8968741" y="2622985"/>
            <a:ext cx="4667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12m</a:t>
            </a:r>
            <a:endParaRPr lang="en-US" sz="1350" dirty="0"/>
          </a:p>
        </p:txBody>
      </p:sp>
      <p:sp>
        <p:nvSpPr>
          <p:cNvPr id="45" name="SK-23-text-44"/>
          <p:cNvSpPr/>
          <p:nvPr/>
        </p:nvSpPr>
        <p:spPr>
          <a:xfrm>
            <a:off x="9620250" y="2703761"/>
            <a:ext cx="23164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&amp; REFER</a:t>
            </a:r>
            <a:endParaRPr lang="en-US" sz="1050" dirty="0"/>
          </a:p>
        </p:txBody>
      </p:sp>
      <p:sp>
        <p:nvSpPr>
          <p:cNvPr id="46" name="SK-23-text-45"/>
          <p:cNvSpPr/>
          <p:nvPr/>
        </p:nvSpPr>
        <p:spPr>
          <a:xfrm>
            <a:off x="8968741" y="3108760"/>
            <a:ext cx="4667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18m</a:t>
            </a:r>
            <a:endParaRPr lang="en-US" sz="1350" dirty="0"/>
          </a:p>
        </p:txBody>
      </p:sp>
      <p:sp>
        <p:nvSpPr>
          <p:cNvPr id="47" name="SK-23-text-46"/>
          <p:cNvSpPr/>
          <p:nvPr/>
        </p:nvSpPr>
        <p:spPr>
          <a:xfrm>
            <a:off x="9620250" y="3189536"/>
            <a:ext cx="2476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REFER</a:t>
            </a:r>
            <a:endParaRPr lang="en-US" sz="1050" dirty="0"/>
          </a:p>
        </p:txBody>
      </p:sp>
      <p:sp>
        <p:nvSpPr>
          <p:cNvPr id="48" name="SK-23-text-47"/>
          <p:cNvSpPr/>
          <p:nvPr/>
        </p:nvSpPr>
        <p:spPr>
          <a:xfrm>
            <a:off x="8968741" y="3597586"/>
            <a:ext cx="4667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24m</a:t>
            </a:r>
            <a:endParaRPr lang="en-US" sz="1350" dirty="0"/>
          </a:p>
        </p:txBody>
      </p:sp>
      <p:sp>
        <p:nvSpPr>
          <p:cNvPr id="49" name="SK-23-text-48"/>
          <p:cNvSpPr/>
          <p:nvPr/>
        </p:nvSpPr>
        <p:spPr>
          <a:xfrm>
            <a:off x="9620250" y="3675311"/>
            <a:ext cx="22631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ASQ-3 CONCERN</a:t>
            </a:r>
            <a:endParaRPr lang="en-US" sz="1050" dirty="0"/>
          </a:p>
        </p:txBody>
      </p:sp>
      <p:sp>
        <p:nvSpPr>
          <p:cNvPr id="50" name="SK-23-text-49"/>
          <p:cNvSpPr/>
          <p:nvPr/>
        </p:nvSpPr>
        <p:spPr>
          <a:xfrm>
            <a:off x="8968741" y="4083361"/>
            <a:ext cx="4667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36m</a:t>
            </a:r>
            <a:endParaRPr lang="en-US" sz="1350" dirty="0"/>
          </a:p>
        </p:txBody>
      </p:sp>
      <p:sp>
        <p:nvSpPr>
          <p:cNvPr id="51" name="SK-23-text-50"/>
          <p:cNvSpPr/>
          <p:nvPr/>
        </p:nvSpPr>
        <p:spPr>
          <a:xfrm>
            <a:off x="9620250" y="4161086"/>
            <a:ext cx="19964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SALT / PAEDS</a:t>
            </a:r>
            <a:endParaRPr lang="en-US" sz="1050" dirty="0"/>
          </a:p>
        </p:txBody>
      </p:sp>
      <p:sp>
        <p:nvSpPr>
          <p:cNvPr id="52" name="SK-23-text-51"/>
          <p:cNvSpPr/>
          <p:nvPr/>
        </p:nvSpPr>
        <p:spPr>
          <a:xfrm>
            <a:off x="9127331" y="4923086"/>
            <a:ext cx="26479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Primary referral port of call from GP: </a:t>
            </a:r>
            <a:r>
              <a:rPr lang="en-US" sz="9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Paediatrician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75" dirty="0"/>
          </a:p>
        </p:txBody>
      </p:sp>
      <p:sp>
        <p:nvSpPr>
          <p:cNvPr id="53" name="SK-23-text-52"/>
          <p:cNvSpPr/>
          <p:nvPr/>
        </p:nvSpPr>
        <p:spPr>
          <a:xfrm>
            <a:off x="381000" y="6525964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hlinkClick r:id="rId24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54" name="SK-23-text-52-link-hitbox-1">
            <a:hlinkClick r:id="rId24" tooltip="https://www.bradfordvts.co.uk/"/>
          </p:cNvPr>
          <p:cNvSpPr/>
          <p:nvPr/>
        </p:nvSpPr>
        <p:spPr>
          <a:xfrm>
            <a:off x="381000" y="6535489"/>
            <a:ext cx="3436620" cy="1714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5" name="SK-23-text-53"/>
          <p:cNvSpPr/>
          <p:nvPr/>
        </p:nvSpPr>
        <p:spPr>
          <a:xfrm>
            <a:off x="8353425" y="6540252"/>
            <a:ext cx="38385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2025 Standards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5091559" cy="5012085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64915"/>
            <a:ext cx="4710559" cy="43815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535906"/>
            <a:ext cx="285750" cy="22860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055465"/>
            <a:ext cx="4710559" cy="45720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207865"/>
            <a:ext cx="190500" cy="152400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2760315"/>
            <a:ext cx="76200" cy="7620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360390"/>
            <a:ext cx="76200" cy="7620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960465"/>
            <a:ext cx="76200" cy="76200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560540"/>
            <a:ext cx="76200" cy="76200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872163"/>
            <a:ext cx="2296864" cy="223838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01159" y="1274415"/>
            <a:ext cx="6109841" cy="5012085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91659" y="1464915"/>
            <a:ext cx="5728841" cy="438150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91659" y="1535906"/>
            <a:ext cx="285750" cy="22860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91659" y="2055465"/>
            <a:ext cx="304800" cy="304800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91659" y="2891582"/>
            <a:ext cx="304800" cy="304800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91659" y="3727698"/>
            <a:ext cx="304800" cy="304800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48859" y="4525714"/>
            <a:ext cx="5271641" cy="428625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91659" y="5087689"/>
            <a:ext cx="304800" cy="304800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6372225"/>
            <a:ext cx="11430000" cy="295275"/>
          </a:xfrm>
          <a:prstGeom prst="rect">
            <a:avLst/>
          </a:prstGeom>
        </p:spPr>
      </p:pic>
      <p:sp>
        <p:nvSpPr>
          <p:cNvPr id="25" name="SK-24-text-24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6" name="SK-24-text-25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Speech and Language Delay Management</a:t>
            </a:r>
            <a:endParaRPr lang="en-US" sz="2550" dirty="0"/>
          </a:p>
        </p:txBody>
      </p:sp>
      <p:sp>
        <p:nvSpPr>
          <p:cNvPr id="27" name="SK-24-text-26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Approach &amp; Differential Diagnosis • June 2026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971550" y="1479203"/>
            <a:ext cx="56368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Differential Diagnosis</a:t>
            </a:r>
            <a:endParaRPr lang="en-US" sz="1650" dirty="0"/>
          </a:p>
        </p:txBody>
      </p:sp>
      <p:sp>
        <p:nvSpPr>
          <p:cNvPr id="29" name="SK-24-text-28"/>
          <p:cNvSpPr/>
          <p:nvPr/>
        </p:nvSpPr>
        <p:spPr>
          <a:xfrm>
            <a:off x="952500" y="2169765"/>
            <a:ext cx="6766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MANDATORY: Exclude Hearing Loss First</a:t>
            </a:r>
            <a:endParaRPr lang="en-US" sz="1200" dirty="0"/>
          </a:p>
        </p:txBody>
      </p:sp>
      <p:sp>
        <p:nvSpPr>
          <p:cNvPr id="30" name="SK-24-text-29"/>
          <p:cNvSpPr/>
          <p:nvPr/>
        </p:nvSpPr>
        <p:spPr>
          <a:xfrm>
            <a:off x="762000" y="2665065"/>
            <a:ext cx="452005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Bilingualism: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Normal variant; may have fewer words per language but total vocabulary is normal.</a:t>
            </a:r>
            <a:endParaRPr lang="en-US" sz="1275" dirty="0"/>
          </a:p>
        </p:txBody>
      </p:sp>
      <p:sp>
        <p:nvSpPr>
          <p:cNvPr id="31" name="SK-24-text-30"/>
          <p:cNvSpPr/>
          <p:nvPr/>
        </p:nvSpPr>
        <p:spPr>
          <a:xfrm>
            <a:off x="762000" y="3265140"/>
            <a:ext cx="452005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Developmental: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ASD or Global Developmental Delay (GDD).</a:t>
            </a:r>
            <a:endParaRPr lang="en-US" sz="1275" dirty="0"/>
          </a:p>
        </p:txBody>
      </p:sp>
      <p:sp>
        <p:nvSpPr>
          <p:cNvPr id="32" name="SK-24-text-31"/>
          <p:cNvSpPr/>
          <p:nvPr/>
        </p:nvSpPr>
        <p:spPr>
          <a:xfrm>
            <a:off x="762000" y="3865215"/>
            <a:ext cx="452005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Structural: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Cleft palate or Tongue-tie (rarely causes delay).</a:t>
            </a:r>
            <a:endParaRPr lang="en-US" sz="1275" dirty="0"/>
          </a:p>
        </p:txBody>
      </p:sp>
      <p:sp>
        <p:nvSpPr>
          <p:cNvPr id="33" name="SK-24-text-32"/>
          <p:cNvSpPr/>
          <p:nvPr/>
        </p:nvSpPr>
        <p:spPr>
          <a:xfrm>
            <a:off x="762000" y="4465290"/>
            <a:ext cx="112699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Psychosocial: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Selective mutism, limited input, or neglect.</a:t>
            </a:r>
            <a:endParaRPr lang="en-US" sz="1275" dirty="0"/>
          </a:p>
        </p:txBody>
      </p:sp>
      <p:sp>
        <p:nvSpPr>
          <p:cNvPr id="34" name="SK-24-text-33"/>
          <p:cNvSpPr/>
          <p:nvPr/>
        </p:nvSpPr>
        <p:spPr>
          <a:xfrm>
            <a:off x="647700" y="5872163"/>
            <a:ext cx="5347973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TIP: Bilingualism ≠ Cause for referral</a:t>
            </a:r>
            <a:endParaRPr lang="en-US" sz="975" dirty="0"/>
          </a:p>
        </p:txBody>
      </p:sp>
      <p:sp>
        <p:nvSpPr>
          <p:cNvPr id="35" name="SK-24-text-34"/>
          <p:cNvSpPr/>
          <p:nvPr/>
        </p:nvSpPr>
        <p:spPr>
          <a:xfrm>
            <a:off x="6291709" y="1479203"/>
            <a:ext cx="58883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Primary Care Management</a:t>
            </a:r>
            <a:endParaRPr lang="en-US" sz="1650" dirty="0"/>
          </a:p>
        </p:txBody>
      </p:sp>
      <p:sp>
        <p:nvSpPr>
          <p:cNvPr id="36" name="SK-24-text-35"/>
          <p:cNvSpPr/>
          <p:nvPr/>
        </p:nvSpPr>
        <p:spPr>
          <a:xfrm>
            <a:off x="6010721" y="2055465"/>
            <a:ext cx="38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200" dirty="0"/>
          </a:p>
        </p:txBody>
      </p:sp>
      <p:sp>
        <p:nvSpPr>
          <p:cNvPr id="37" name="SK-24-text-36"/>
          <p:cNvSpPr/>
          <p:nvPr/>
        </p:nvSpPr>
        <p:spPr>
          <a:xfrm>
            <a:off x="6348859" y="2055465"/>
            <a:ext cx="535736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Hearing Loss</a:t>
            </a:r>
            <a:endParaRPr lang="en-US" sz="1350" dirty="0"/>
          </a:p>
        </p:txBody>
      </p:sp>
      <p:sp>
        <p:nvSpPr>
          <p:cNvPr id="38" name="SK-24-text-37"/>
          <p:cNvSpPr/>
          <p:nvPr/>
        </p:nvSpPr>
        <p:spPr>
          <a:xfrm>
            <a:off x="6348859" y="2331690"/>
            <a:ext cx="527164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Audiology. Conduct history for risk factors (NICU, family history, infections).</a:t>
            </a:r>
            <a:endParaRPr lang="en-US" sz="1200" dirty="0"/>
          </a:p>
        </p:txBody>
      </p:sp>
      <p:sp>
        <p:nvSpPr>
          <p:cNvPr id="39" name="SK-24-text-38"/>
          <p:cNvSpPr/>
          <p:nvPr/>
        </p:nvSpPr>
        <p:spPr>
          <a:xfrm>
            <a:off x="5996434" y="2891582"/>
            <a:ext cx="38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200" dirty="0"/>
          </a:p>
        </p:txBody>
      </p:sp>
      <p:sp>
        <p:nvSpPr>
          <p:cNvPr id="40" name="SK-24-text-39"/>
          <p:cNvSpPr/>
          <p:nvPr/>
        </p:nvSpPr>
        <p:spPr>
          <a:xfrm>
            <a:off x="6348859" y="2891582"/>
            <a:ext cx="535736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SALT Referral</a:t>
            </a:r>
            <a:endParaRPr lang="en-US" sz="1350" dirty="0"/>
          </a:p>
        </p:txBody>
      </p:sp>
      <p:sp>
        <p:nvSpPr>
          <p:cNvPr id="41" name="SK-24-text-40"/>
          <p:cNvSpPr/>
          <p:nvPr/>
        </p:nvSpPr>
        <p:spPr>
          <a:xfrm>
            <a:off x="6348859" y="3167807"/>
            <a:ext cx="527164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Speech and Language Therapy referral if language milestones are not met.</a:t>
            </a:r>
            <a:endParaRPr lang="en-US" sz="1200" dirty="0"/>
          </a:p>
        </p:txBody>
      </p:sp>
      <p:sp>
        <p:nvSpPr>
          <p:cNvPr id="42" name="SK-24-text-41"/>
          <p:cNvSpPr/>
          <p:nvPr/>
        </p:nvSpPr>
        <p:spPr>
          <a:xfrm>
            <a:off x="5991671" y="3727698"/>
            <a:ext cx="38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200" dirty="0"/>
          </a:p>
        </p:txBody>
      </p:sp>
      <p:sp>
        <p:nvSpPr>
          <p:cNvPr id="43" name="SK-24-text-42"/>
          <p:cNvSpPr/>
          <p:nvPr/>
        </p:nvSpPr>
        <p:spPr>
          <a:xfrm>
            <a:off x="6348859" y="3727698"/>
            <a:ext cx="535736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Parental Guidance</a:t>
            </a:r>
            <a:endParaRPr lang="en-US" sz="1350" dirty="0"/>
          </a:p>
        </p:txBody>
      </p:sp>
      <p:sp>
        <p:nvSpPr>
          <p:cNvPr id="44" name="SK-24-text-43"/>
          <p:cNvSpPr/>
          <p:nvPr/>
        </p:nvSpPr>
        <p:spPr>
          <a:xfrm>
            <a:off x="6348859" y="4003923"/>
            <a:ext cx="527164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Advice on interactive play. Screen time &lt;2 years should be strictly limited.</a:t>
            </a:r>
            <a:endParaRPr lang="en-US" sz="1200" dirty="0"/>
          </a:p>
        </p:txBody>
      </p:sp>
      <p:sp>
        <p:nvSpPr>
          <p:cNvPr id="45" name="SK-24-text-44"/>
          <p:cNvSpPr/>
          <p:nvPr/>
        </p:nvSpPr>
        <p:spPr>
          <a:xfrm>
            <a:off x="6708279" y="4640014"/>
            <a:ext cx="504304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TALK•READ•SING•PLAY</a:t>
            </a:r>
            <a:endParaRPr lang="en-US" sz="1050" dirty="0"/>
          </a:p>
        </p:txBody>
      </p:sp>
      <p:sp>
        <p:nvSpPr>
          <p:cNvPr id="46" name="SK-24-text-45"/>
          <p:cNvSpPr/>
          <p:nvPr/>
        </p:nvSpPr>
        <p:spPr>
          <a:xfrm>
            <a:off x="5991671" y="5087689"/>
            <a:ext cx="381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200" dirty="0"/>
          </a:p>
        </p:txBody>
      </p:sp>
      <p:sp>
        <p:nvSpPr>
          <p:cNvPr id="47" name="SK-24-text-46"/>
          <p:cNvSpPr/>
          <p:nvPr/>
        </p:nvSpPr>
        <p:spPr>
          <a:xfrm>
            <a:off x="6348859" y="5087689"/>
            <a:ext cx="535736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Review</a:t>
            </a:r>
            <a:endParaRPr lang="en-US" sz="1350" dirty="0"/>
          </a:p>
        </p:txBody>
      </p:sp>
      <p:sp>
        <p:nvSpPr>
          <p:cNvPr id="48" name="SK-24-text-47"/>
          <p:cNvSpPr/>
          <p:nvPr/>
        </p:nvSpPr>
        <p:spPr>
          <a:xfrm>
            <a:off x="6348859" y="5363914"/>
            <a:ext cx="527164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Paediatrician referral if there are global concerns or suspected ASD.</a:t>
            </a:r>
            <a:endParaRPr lang="en-US" sz="1200" dirty="0"/>
          </a:p>
        </p:txBody>
      </p:sp>
      <p:sp>
        <p:nvSpPr>
          <p:cNvPr id="49" name="SK-24-text-48"/>
          <p:cNvSpPr/>
          <p:nvPr/>
        </p:nvSpPr>
        <p:spPr>
          <a:xfrm>
            <a:off x="381000" y="64674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0" name="SK-24-text-49"/>
          <p:cNvSpPr/>
          <p:nvPr/>
        </p:nvSpPr>
        <p:spPr>
          <a:xfrm>
            <a:off x="7743825" y="6467475"/>
            <a:ext cx="4448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 / Healthy Child Programme 2025 Standards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2981325" cy="31432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676275"/>
            <a:ext cx="11430000" cy="655290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474440"/>
            <a:ext cx="3657600" cy="4931866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55415"/>
            <a:ext cx="3200400" cy="409575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698278"/>
            <a:ext cx="285750" cy="228600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551140"/>
            <a:ext cx="3200400" cy="674191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5761286"/>
            <a:ext cx="190500" cy="253901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7200" y="1474440"/>
            <a:ext cx="3657600" cy="4931866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1655415"/>
            <a:ext cx="3200400" cy="409575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5800" y="1698278"/>
            <a:ext cx="285750" cy="228600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3400" y="1474440"/>
            <a:ext cx="3657600" cy="4931866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0" y="1655415"/>
            <a:ext cx="3200400" cy="40957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0" y="1698278"/>
            <a:ext cx="285750" cy="228600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5551140"/>
            <a:ext cx="3200400" cy="674191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34400" y="5792986"/>
            <a:ext cx="190500" cy="190500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587282"/>
            <a:ext cx="11430000" cy="276225"/>
          </a:xfrm>
          <a:prstGeom prst="rect">
            <a:avLst/>
          </a:prstGeom>
        </p:spPr>
      </p:pic>
      <p:sp>
        <p:nvSpPr>
          <p:cNvPr id="20" name="SK-25-text-19"/>
          <p:cNvSpPr/>
          <p:nvPr/>
        </p:nvSpPr>
        <p:spPr>
          <a:xfrm>
            <a:off x="571500" y="24765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1" name="SK-25-text-20"/>
          <p:cNvSpPr/>
          <p:nvPr/>
        </p:nvSpPr>
        <p:spPr>
          <a:xfrm>
            <a:off x="571500" y="676275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Cerebral Palsy Recognition</a:t>
            </a:r>
            <a:endParaRPr lang="en-US" sz="2550" dirty="0"/>
          </a:p>
        </p:txBody>
      </p:sp>
      <p:sp>
        <p:nvSpPr>
          <p:cNvPr id="22" name="SK-25-text-21"/>
          <p:cNvSpPr/>
          <p:nvPr/>
        </p:nvSpPr>
        <p:spPr>
          <a:xfrm>
            <a:off x="571500" y="1102965"/>
            <a:ext cx="11315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3" name="SK-25-text-22"/>
          <p:cNvSpPr/>
          <p:nvPr/>
        </p:nvSpPr>
        <p:spPr>
          <a:xfrm>
            <a:off x="1009650" y="1655415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Clinical Context</a:t>
            </a:r>
            <a:endParaRPr lang="en-US" sz="1650" dirty="0"/>
          </a:p>
        </p:txBody>
      </p:sp>
      <p:sp>
        <p:nvSpPr>
          <p:cNvPr id="24" name="SK-25-text-23"/>
          <p:cNvSpPr/>
          <p:nvPr/>
        </p:nvSpPr>
        <p:spPr>
          <a:xfrm>
            <a:off x="876300" y="2217390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Prevalence: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~1 in 400 live births; the most common childhood motor disability.</a:t>
            </a:r>
            <a:endParaRPr lang="en-US" sz="1275" dirty="0"/>
          </a:p>
        </p:txBody>
      </p:sp>
      <p:sp>
        <p:nvSpPr>
          <p:cNvPr id="25" name="SK-25-text-24"/>
          <p:cNvSpPr/>
          <p:nvPr/>
        </p:nvSpPr>
        <p:spPr>
          <a:xfrm>
            <a:off x="876300" y="3050828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permanent, non-progressive disorder of movement and posture.</a:t>
            </a:r>
            <a:endParaRPr lang="en-US" sz="1275" dirty="0"/>
          </a:p>
        </p:txBody>
      </p:sp>
      <p:sp>
        <p:nvSpPr>
          <p:cNvPr id="26" name="SK-25-text-25"/>
          <p:cNvSpPr/>
          <p:nvPr/>
        </p:nvSpPr>
        <p:spPr>
          <a:xfrm>
            <a:off x="876300" y="3884265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Etiology: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Injury to the developing brain (antenatal, perinatal, or postnatal).</a:t>
            </a:r>
            <a:endParaRPr lang="en-US" sz="1275" dirty="0"/>
          </a:p>
        </p:txBody>
      </p:sp>
      <p:sp>
        <p:nvSpPr>
          <p:cNvPr id="27" name="SK-25-text-26"/>
          <p:cNvSpPr/>
          <p:nvPr/>
        </p:nvSpPr>
        <p:spPr>
          <a:xfrm>
            <a:off x="876300" y="4717703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community paediatrician review is mandatory for motor concerns.</a:t>
            </a:r>
            <a:endParaRPr lang="en-US" sz="1275" dirty="0"/>
          </a:p>
        </p:txBody>
      </p:sp>
      <p:sp>
        <p:nvSpPr>
          <p:cNvPr id="28" name="SK-25-text-27"/>
          <p:cNvSpPr/>
          <p:nvPr/>
        </p:nvSpPr>
        <p:spPr>
          <a:xfrm>
            <a:off x="1047750" y="5674965"/>
            <a:ext cx="2609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CP is NOT progressive. Any deterioration requires a rethink.</a:t>
            </a:r>
            <a:endParaRPr lang="en-US" sz="1200" dirty="0"/>
          </a:p>
        </p:txBody>
      </p:sp>
      <p:sp>
        <p:nvSpPr>
          <p:cNvPr id="29" name="SK-25-text-28"/>
          <p:cNvSpPr/>
          <p:nvPr/>
        </p:nvSpPr>
        <p:spPr>
          <a:xfrm>
            <a:off x="4895850" y="1655415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Signs for Referral</a:t>
            </a:r>
            <a:endParaRPr lang="en-US" sz="1650" dirty="0"/>
          </a:p>
        </p:txBody>
      </p:sp>
      <p:sp>
        <p:nvSpPr>
          <p:cNvPr id="30" name="SK-25-text-29"/>
          <p:cNvSpPr/>
          <p:nvPr/>
        </p:nvSpPr>
        <p:spPr>
          <a:xfrm>
            <a:off x="4762500" y="2217390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Primitive Reflexes: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Persistence of Moro, grasp, or rooting beyond expected age.</a:t>
            </a:r>
            <a:endParaRPr lang="en-US" sz="1275" dirty="0"/>
          </a:p>
        </p:txBody>
      </p:sp>
      <p:sp>
        <p:nvSpPr>
          <p:cNvPr id="31" name="SK-25-text-30"/>
          <p:cNvSpPr/>
          <p:nvPr/>
        </p:nvSpPr>
        <p:spPr>
          <a:xfrm>
            <a:off x="4762500" y="3050828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Asymmetry: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Hand preference before 12 months; hemiplegic fisting of one hand.</a:t>
            </a:r>
            <a:endParaRPr lang="en-US" sz="1275" dirty="0"/>
          </a:p>
        </p:txBody>
      </p:sp>
      <p:sp>
        <p:nvSpPr>
          <p:cNvPr id="32" name="SK-25-text-31"/>
          <p:cNvSpPr/>
          <p:nvPr/>
        </p:nvSpPr>
        <p:spPr>
          <a:xfrm>
            <a:off x="4762500" y="3884265"/>
            <a:ext cx="29337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 Tone: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Hypotonia (floppy) or hypertonia (stiff/scissoring legs).</a:t>
            </a:r>
            <a:endParaRPr lang="en-US" sz="1275" dirty="0"/>
          </a:p>
        </p:txBody>
      </p:sp>
      <p:sp>
        <p:nvSpPr>
          <p:cNvPr id="33" name="SK-25-text-32"/>
          <p:cNvSpPr/>
          <p:nvPr/>
        </p:nvSpPr>
        <p:spPr>
          <a:xfrm>
            <a:off x="4762500" y="4474815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Gait/Motor: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Persistent toe-walking or asymmetric crawling/bottom shuffling.</a:t>
            </a:r>
            <a:endParaRPr lang="en-US" sz="1275" dirty="0"/>
          </a:p>
        </p:txBody>
      </p:sp>
      <p:sp>
        <p:nvSpPr>
          <p:cNvPr id="34" name="SK-25-text-33"/>
          <p:cNvSpPr/>
          <p:nvPr/>
        </p:nvSpPr>
        <p:spPr>
          <a:xfrm>
            <a:off x="8782050" y="1655415"/>
            <a:ext cx="28708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Types of CP</a:t>
            </a:r>
            <a:endParaRPr lang="en-US" sz="1650" dirty="0"/>
          </a:p>
        </p:txBody>
      </p:sp>
      <p:sp>
        <p:nvSpPr>
          <p:cNvPr id="35" name="SK-25-text-34"/>
          <p:cNvSpPr/>
          <p:nvPr/>
        </p:nvSpPr>
        <p:spPr>
          <a:xfrm>
            <a:off x="8648700" y="2217390"/>
            <a:ext cx="29337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Spastic (~80%):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Increased muscle tone, stiffness, and restricted movement.</a:t>
            </a:r>
            <a:endParaRPr lang="en-US" sz="1275" dirty="0"/>
          </a:p>
        </p:txBody>
      </p:sp>
      <p:sp>
        <p:nvSpPr>
          <p:cNvPr id="36" name="SK-25-text-35"/>
          <p:cNvSpPr/>
          <p:nvPr/>
        </p:nvSpPr>
        <p:spPr>
          <a:xfrm>
            <a:off x="8648700" y="3050828"/>
            <a:ext cx="29337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Dyskinetic: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Involuntary, uncontrolled movements (athetoid or dystonic).</a:t>
            </a:r>
            <a:endParaRPr lang="en-US" sz="1275" dirty="0"/>
          </a:p>
        </p:txBody>
      </p:sp>
      <p:sp>
        <p:nvSpPr>
          <p:cNvPr id="37" name="SK-25-text-36"/>
          <p:cNvSpPr/>
          <p:nvPr/>
        </p:nvSpPr>
        <p:spPr>
          <a:xfrm>
            <a:off x="8648700" y="3641378"/>
            <a:ext cx="29337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Ataxic: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Problems with balance and depth perception; shaky movements.</a:t>
            </a:r>
            <a:endParaRPr lang="en-US" sz="1275" dirty="0"/>
          </a:p>
        </p:txBody>
      </p:sp>
      <p:sp>
        <p:nvSpPr>
          <p:cNvPr id="38" name="SK-25-text-37"/>
          <p:cNvSpPr/>
          <p:nvPr/>
        </p:nvSpPr>
        <p:spPr>
          <a:xfrm>
            <a:off x="8648700" y="4231928"/>
            <a:ext cx="29337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Mixed: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Combination of the above features, often spastic and dyskinetic.</a:t>
            </a:r>
            <a:endParaRPr lang="en-US" sz="1275" dirty="0"/>
          </a:p>
        </p:txBody>
      </p:sp>
      <p:sp>
        <p:nvSpPr>
          <p:cNvPr id="39" name="SK-25-text-38"/>
          <p:cNvSpPr/>
          <p:nvPr/>
        </p:nvSpPr>
        <p:spPr>
          <a:xfrm>
            <a:off x="8820150" y="5674965"/>
            <a:ext cx="2609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regression of skills at any age is an absolute Red Flag.</a:t>
            </a:r>
            <a:endParaRPr lang="en-US" sz="1200" dirty="0"/>
          </a:p>
        </p:txBody>
      </p:sp>
      <p:sp>
        <p:nvSpPr>
          <p:cNvPr id="40" name="SK-25-text-39"/>
          <p:cNvSpPr/>
          <p:nvPr/>
        </p:nvSpPr>
        <p:spPr>
          <a:xfrm>
            <a:off x="381000" y="6663482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18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1" name="SK-25-text-39-link-hitbox-1">
            <a:hlinkClick r:id="rId18" tooltip="https://www.bradfordvts.co.uk/"/>
          </p:cNvPr>
          <p:cNvSpPr/>
          <p:nvPr/>
        </p:nvSpPr>
        <p:spPr>
          <a:xfrm>
            <a:off x="381000" y="6682532"/>
            <a:ext cx="343662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SK-25-text-40"/>
          <p:cNvSpPr/>
          <p:nvPr/>
        </p:nvSpPr>
        <p:spPr>
          <a:xfrm>
            <a:off x="8105775" y="6663482"/>
            <a:ext cx="4086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&amp; Healthy Child Programme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5091559" cy="4964460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53468"/>
            <a:ext cx="261937" cy="21342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969740"/>
            <a:ext cx="202406" cy="166688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291655"/>
            <a:ext cx="202406" cy="166688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613571"/>
            <a:ext cx="202406" cy="166688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35486"/>
            <a:ext cx="202406" cy="166688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257401"/>
            <a:ext cx="202406" cy="166688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579316"/>
            <a:ext cx="202406" cy="166688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1159" y="1312515"/>
            <a:ext cx="6109841" cy="4964460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91659" y="1553468"/>
            <a:ext cx="261937" cy="213420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91659" y="1969740"/>
            <a:ext cx="5728841" cy="952500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91659" y="3036540"/>
            <a:ext cx="5728841" cy="952500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91659" y="4103340"/>
            <a:ext cx="5728841" cy="952500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91659" y="5429250"/>
            <a:ext cx="5728841" cy="657225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1" name="SK-26-text-20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2" name="SK-26-text-21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Hearing Loss and Glue Ear</a:t>
            </a:r>
            <a:endParaRPr lang="en-US" sz="2550" dirty="0"/>
          </a:p>
        </p:txBody>
      </p:sp>
      <p:sp>
        <p:nvSpPr>
          <p:cNvPr id="23" name="SK-26-text-22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Identification of risk factors for hearing loss and the watchful waiting management of otitis media with effusion.</a:t>
            </a:r>
            <a:endParaRPr lang="en-US" sz="1200" dirty="0"/>
          </a:p>
        </p:txBody>
      </p:sp>
      <p:sp>
        <p:nvSpPr>
          <p:cNvPr id="24" name="SK-26-text-23"/>
          <p:cNvSpPr/>
          <p:nvPr/>
        </p:nvSpPr>
        <p:spPr>
          <a:xfrm>
            <a:off x="928688" y="1503015"/>
            <a:ext cx="77952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Congenital &amp; Early Risk Factors</a:t>
            </a:r>
            <a:endParaRPr lang="en-US" sz="1650" dirty="0"/>
          </a:p>
        </p:txBody>
      </p:sp>
      <p:sp>
        <p:nvSpPr>
          <p:cNvPr id="25" name="SK-26-text-24"/>
          <p:cNvSpPr/>
          <p:nvPr/>
        </p:nvSpPr>
        <p:spPr>
          <a:xfrm>
            <a:off x="888206" y="1969740"/>
            <a:ext cx="791813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NICU admission (&gt;48h) or birth asphyxia</a:t>
            </a:r>
            <a:endParaRPr lang="en-US" sz="1275" dirty="0"/>
          </a:p>
        </p:txBody>
      </p:sp>
      <p:sp>
        <p:nvSpPr>
          <p:cNvPr id="26" name="SK-26-text-25"/>
          <p:cNvSpPr/>
          <p:nvPr/>
        </p:nvSpPr>
        <p:spPr>
          <a:xfrm>
            <a:off x="888206" y="2291655"/>
            <a:ext cx="707612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history of childhood deafness</a:t>
            </a:r>
            <a:endParaRPr lang="en-US" sz="1275" dirty="0"/>
          </a:p>
        </p:txBody>
      </p:sp>
      <p:sp>
        <p:nvSpPr>
          <p:cNvPr id="27" name="SK-26-text-26"/>
          <p:cNvSpPr/>
          <p:nvPr/>
        </p:nvSpPr>
        <p:spPr>
          <a:xfrm>
            <a:off x="888206" y="2613571"/>
            <a:ext cx="999077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Congenital infections (CMV, Rubella, Toxoplasmosis)</a:t>
            </a:r>
            <a:endParaRPr lang="en-US" sz="1275" dirty="0"/>
          </a:p>
        </p:txBody>
      </p:sp>
      <p:sp>
        <p:nvSpPr>
          <p:cNvPr id="28" name="SK-26-text-27"/>
          <p:cNvSpPr/>
          <p:nvPr/>
        </p:nvSpPr>
        <p:spPr>
          <a:xfrm>
            <a:off x="888206" y="2935486"/>
            <a:ext cx="921353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Craniofacial abnormalities (e.g., Cleft palate)</a:t>
            </a:r>
            <a:endParaRPr lang="en-US" sz="1275" dirty="0"/>
          </a:p>
        </p:txBody>
      </p:sp>
      <p:sp>
        <p:nvSpPr>
          <p:cNvPr id="29" name="SK-26-text-28"/>
          <p:cNvSpPr/>
          <p:nvPr/>
        </p:nvSpPr>
        <p:spPr>
          <a:xfrm>
            <a:off x="888206" y="3257401"/>
            <a:ext cx="960215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hyperbilirubinaemia (exchange transfusion)</a:t>
            </a:r>
            <a:endParaRPr lang="en-US" sz="1275" dirty="0"/>
          </a:p>
        </p:txBody>
      </p:sp>
      <p:sp>
        <p:nvSpPr>
          <p:cNvPr id="30" name="SK-26-text-29"/>
          <p:cNvSpPr/>
          <p:nvPr/>
        </p:nvSpPr>
        <p:spPr>
          <a:xfrm>
            <a:off x="888206" y="3579316"/>
            <a:ext cx="882491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Exposure to ototoxic drugs (e.g., Gentamicin)</a:t>
            </a:r>
            <a:endParaRPr lang="en-US" sz="1275" dirty="0"/>
          </a:p>
        </p:txBody>
      </p:sp>
      <p:sp>
        <p:nvSpPr>
          <p:cNvPr id="31" name="SK-26-text-30"/>
          <p:cNvSpPr/>
          <p:nvPr/>
        </p:nvSpPr>
        <p:spPr>
          <a:xfrm>
            <a:off x="6248846" y="1503015"/>
            <a:ext cx="594315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Glue Ear (OME) - NICE CG60</a:t>
            </a:r>
            <a:endParaRPr lang="en-US" sz="1650" dirty="0"/>
          </a:p>
        </p:txBody>
      </p:sp>
      <p:sp>
        <p:nvSpPr>
          <p:cNvPr id="32" name="SK-26-text-31"/>
          <p:cNvSpPr/>
          <p:nvPr/>
        </p:nvSpPr>
        <p:spPr>
          <a:xfrm>
            <a:off x="6005959" y="2084040"/>
            <a:ext cx="557644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</a:rPr>
              <a:t>1. INITIAL IDENTIFICATION</a:t>
            </a:r>
            <a:endParaRPr lang="en-US" sz="1200" dirty="0"/>
          </a:p>
        </p:txBody>
      </p:sp>
      <p:sp>
        <p:nvSpPr>
          <p:cNvPr id="33" name="SK-26-text-32"/>
          <p:cNvSpPr/>
          <p:nvPr/>
        </p:nvSpPr>
        <p:spPr>
          <a:xfrm>
            <a:off x="6005959" y="2350740"/>
            <a:ext cx="55002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 cause of acquired loss; peak age 2–5 years. Often follows URTI.</a:t>
            </a:r>
            <a:endParaRPr lang="en-US" sz="1200" dirty="0"/>
          </a:p>
        </p:txBody>
      </p:sp>
      <p:sp>
        <p:nvSpPr>
          <p:cNvPr id="34" name="SK-26-text-33"/>
          <p:cNvSpPr/>
          <p:nvPr/>
        </p:nvSpPr>
        <p:spPr>
          <a:xfrm>
            <a:off x="6005959" y="3150840"/>
            <a:ext cx="5806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</a:rPr>
              <a:t>2. WATCHFUL WAITING (3 MONTHS)</a:t>
            </a:r>
            <a:endParaRPr lang="en-US" sz="1200" dirty="0"/>
          </a:p>
        </p:txBody>
      </p:sp>
      <p:sp>
        <p:nvSpPr>
          <p:cNvPr id="35" name="SK-26-text-34"/>
          <p:cNvSpPr/>
          <p:nvPr/>
        </p:nvSpPr>
        <p:spPr>
          <a:xfrm>
            <a:off x="6005959" y="3417540"/>
            <a:ext cx="55002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management for most children. Many cases resolve spontaneously within 90 days.</a:t>
            </a:r>
            <a:endParaRPr lang="en-US" sz="1200" dirty="0"/>
          </a:p>
        </p:txBody>
      </p:sp>
      <p:sp>
        <p:nvSpPr>
          <p:cNvPr id="36" name="SK-26-text-35"/>
          <p:cNvSpPr/>
          <p:nvPr/>
        </p:nvSpPr>
        <p:spPr>
          <a:xfrm>
            <a:off x="6005959" y="4217640"/>
            <a:ext cx="557644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5282"/>
                </a:solidFill>
              </a:rPr>
              <a:t>3. REFERRAL THRESHOLDS</a:t>
            </a:r>
            <a:endParaRPr lang="en-US" sz="1200" dirty="0"/>
          </a:p>
        </p:txBody>
      </p:sp>
      <p:sp>
        <p:nvSpPr>
          <p:cNvPr id="37" name="SK-26-text-36"/>
          <p:cNvSpPr/>
          <p:nvPr/>
        </p:nvSpPr>
        <p:spPr>
          <a:xfrm>
            <a:off x="6005959" y="4484340"/>
            <a:ext cx="55002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ENT if OME persists &gt;3 months AND causes bilateral hearing loss or developmental/educational impact.</a:t>
            </a:r>
            <a:endParaRPr lang="en-US" sz="1200" dirty="0"/>
          </a:p>
        </p:txBody>
      </p:sp>
      <p:sp>
        <p:nvSpPr>
          <p:cNvPr id="38" name="SK-26-text-37"/>
          <p:cNvSpPr/>
          <p:nvPr/>
        </p:nvSpPr>
        <p:spPr>
          <a:xfrm>
            <a:off x="6044059" y="5543550"/>
            <a:ext cx="542404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Pearl:</a:t>
            </a:r>
            <a:r>
              <a:rPr lang="en-US" sz="112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Grommets are considered only after the 3-month observation period for persistent bilateral loss impacting development.</a:t>
            </a:r>
            <a:endParaRPr lang="en-US" sz="1125" dirty="0"/>
          </a:p>
        </p:txBody>
      </p:sp>
      <p:sp>
        <p:nvSpPr>
          <p:cNvPr id="39" name="SK-26-text-38"/>
          <p:cNvSpPr/>
          <p:nvPr/>
        </p:nvSpPr>
        <p:spPr>
          <a:xfrm>
            <a:off x="381000" y="65627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0" name="SK-26-text-39"/>
          <p:cNvSpPr/>
          <p:nvPr/>
        </p:nvSpPr>
        <p:spPr>
          <a:xfrm>
            <a:off x="8143875" y="6562725"/>
            <a:ext cx="4048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64890"/>
            <a:ext cx="5562600" cy="2466975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445865"/>
            <a:ext cx="304800" cy="228600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22365"/>
            <a:ext cx="5562600" cy="227841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4103340"/>
            <a:ext cx="304800" cy="228600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264890"/>
            <a:ext cx="5562600" cy="2391817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1445865"/>
            <a:ext cx="304800" cy="228600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2774603"/>
            <a:ext cx="1676400" cy="666750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91500" y="2774603"/>
            <a:ext cx="1676400" cy="666750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82200" y="2774603"/>
            <a:ext cx="1676400" cy="666750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3809107"/>
            <a:ext cx="5562600" cy="2391817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3990082"/>
            <a:ext cx="304800" cy="228600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18" name="SK-27-text-17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9" name="SK-27-text-18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AKT Exam Pearls: Milestone Facts</a:t>
            </a:r>
            <a:endParaRPr lang="en-US" sz="2550" dirty="0"/>
          </a:p>
        </p:txBody>
      </p:sp>
      <p:sp>
        <p:nvSpPr>
          <p:cNvPr id="20" name="SK-27-text-19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1" name="SK-27-text-20"/>
          <p:cNvSpPr/>
          <p:nvPr/>
        </p:nvSpPr>
        <p:spPr>
          <a:xfrm>
            <a:off x="952500" y="1417290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Walking &amp; Gross Motor</a:t>
            </a:r>
            <a:endParaRPr lang="en-US" sz="1500" dirty="0"/>
          </a:p>
        </p:txBody>
      </p:sp>
      <p:sp>
        <p:nvSpPr>
          <p:cNvPr id="22" name="SK-27-text-21"/>
          <p:cNvSpPr/>
          <p:nvPr/>
        </p:nvSpPr>
        <p:spPr>
          <a:xfrm>
            <a:off x="533400" y="1817340"/>
            <a:ext cx="93916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independent walking: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Typically 12 months.</a:t>
            </a:r>
            <a:endParaRPr lang="en-US" sz="1275" dirty="0"/>
          </a:p>
        </p:txBody>
      </p:sp>
      <p:sp>
        <p:nvSpPr>
          <p:cNvPr id="23" name="SK-27-text-22"/>
          <p:cNvSpPr/>
          <p:nvPr/>
        </p:nvSpPr>
        <p:spPr>
          <a:xfrm>
            <a:off x="533400" y="2136428"/>
            <a:ext cx="60236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range: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9 to 18 months.</a:t>
            </a:r>
            <a:endParaRPr lang="en-US" sz="1275" dirty="0"/>
          </a:p>
        </p:txBody>
      </p:sp>
      <p:sp>
        <p:nvSpPr>
          <p:cNvPr id="24" name="SK-27-text-23"/>
          <p:cNvSpPr/>
          <p:nvPr/>
        </p:nvSpPr>
        <p:spPr>
          <a:xfrm>
            <a:off x="533400" y="2455515"/>
            <a:ext cx="5257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to community paediatrics if </a:t>
            </a: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walking by 18 months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  <p:sp>
        <p:nvSpPr>
          <p:cNvPr id="25" name="SK-27-text-24"/>
          <p:cNvSpPr/>
          <p:nvPr/>
        </p:nvSpPr>
        <p:spPr>
          <a:xfrm>
            <a:off x="533400" y="3017490"/>
            <a:ext cx="5257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Bottom shufflers: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walk later, but only considered a variant if other milestones are met.</a:t>
            </a:r>
            <a:endParaRPr lang="en-US" sz="1275" dirty="0"/>
          </a:p>
        </p:txBody>
      </p:sp>
      <p:sp>
        <p:nvSpPr>
          <p:cNvPr id="26" name="SK-27-text-25"/>
          <p:cNvSpPr/>
          <p:nvPr/>
        </p:nvSpPr>
        <p:spPr>
          <a:xfrm>
            <a:off x="952500" y="4074765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Fine Motor &amp; Vision</a:t>
            </a:r>
            <a:endParaRPr lang="en-US" sz="1500" dirty="0"/>
          </a:p>
        </p:txBody>
      </p:sp>
      <p:sp>
        <p:nvSpPr>
          <p:cNvPr id="27" name="SK-27-text-26"/>
          <p:cNvSpPr/>
          <p:nvPr/>
        </p:nvSpPr>
        <p:spPr>
          <a:xfrm>
            <a:off x="533400" y="4474815"/>
            <a:ext cx="5257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Smile: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 weeks (The most tested milestone for the 6-8 week check).</a:t>
            </a:r>
            <a:endParaRPr lang="en-US" sz="1275" dirty="0"/>
          </a:p>
        </p:txBody>
      </p:sp>
      <p:sp>
        <p:nvSpPr>
          <p:cNvPr id="28" name="SK-27-text-27"/>
          <p:cNvSpPr/>
          <p:nvPr/>
        </p:nvSpPr>
        <p:spPr>
          <a:xfrm>
            <a:off x="533400" y="5036790"/>
            <a:ext cx="105575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Mature Pincer Grip: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12 months (Index finger + thumb).</a:t>
            </a:r>
            <a:endParaRPr lang="en-US" sz="1275" dirty="0"/>
          </a:p>
        </p:txBody>
      </p:sp>
      <p:sp>
        <p:nvSpPr>
          <p:cNvPr id="29" name="SK-27-text-28"/>
          <p:cNvSpPr/>
          <p:nvPr/>
        </p:nvSpPr>
        <p:spPr>
          <a:xfrm>
            <a:off x="533400" y="5355878"/>
            <a:ext cx="5257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Block Towers: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18 months (3-4 blocks); 2 years (6 blocks); 3 years (9 blocks).</a:t>
            </a:r>
            <a:endParaRPr lang="en-US" sz="1275" dirty="0"/>
          </a:p>
        </p:txBody>
      </p:sp>
      <p:sp>
        <p:nvSpPr>
          <p:cNvPr id="30" name="SK-27-text-29"/>
          <p:cNvSpPr/>
          <p:nvPr/>
        </p:nvSpPr>
        <p:spPr>
          <a:xfrm>
            <a:off x="6819900" y="1417290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Speech &amp; Language</a:t>
            </a:r>
            <a:endParaRPr lang="en-US" sz="1500" dirty="0"/>
          </a:p>
        </p:txBody>
      </p:sp>
      <p:sp>
        <p:nvSpPr>
          <p:cNvPr id="31" name="SK-27-text-30"/>
          <p:cNvSpPr/>
          <p:nvPr/>
        </p:nvSpPr>
        <p:spPr>
          <a:xfrm>
            <a:off x="6400800" y="1817340"/>
            <a:ext cx="5791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 Words: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12 months (with meaning, e.g., "Mama").</a:t>
            </a:r>
            <a:endParaRPr lang="en-US" sz="1275" dirty="0"/>
          </a:p>
        </p:txBody>
      </p:sp>
      <p:sp>
        <p:nvSpPr>
          <p:cNvPr id="32" name="SK-27-text-31"/>
          <p:cNvSpPr/>
          <p:nvPr/>
        </p:nvSpPr>
        <p:spPr>
          <a:xfrm>
            <a:off x="6400800" y="2136428"/>
            <a:ext cx="5791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Two-Word Phrases: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 years (Joins words together).</a:t>
            </a:r>
            <a:endParaRPr lang="en-US" sz="1275" dirty="0"/>
          </a:p>
        </p:txBody>
      </p:sp>
      <p:sp>
        <p:nvSpPr>
          <p:cNvPr id="33" name="SK-27-text-32"/>
          <p:cNvSpPr/>
          <p:nvPr/>
        </p:nvSpPr>
        <p:spPr>
          <a:xfrm>
            <a:off x="6400800" y="2474565"/>
            <a:ext cx="57912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Speech Intelligibility to Strangers:</a:t>
            </a:r>
            <a:endParaRPr lang="en-US" sz="1275" dirty="0"/>
          </a:p>
        </p:txBody>
      </p:sp>
      <p:sp>
        <p:nvSpPr>
          <p:cNvPr id="34" name="SK-27-text-33"/>
          <p:cNvSpPr/>
          <p:nvPr/>
        </p:nvSpPr>
        <p:spPr>
          <a:xfrm>
            <a:off x="6457950" y="2850803"/>
            <a:ext cx="1562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3 Years</a:t>
            </a:r>
            <a:endParaRPr lang="en-US" sz="1050" dirty="0"/>
          </a:p>
        </p:txBody>
      </p:sp>
      <p:sp>
        <p:nvSpPr>
          <p:cNvPr id="35" name="SK-27-text-34"/>
          <p:cNvSpPr/>
          <p:nvPr/>
        </p:nvSpPr>
        <p:spPr>
          <a:xfrm>
            <a:off x="6443663" y="3050828"/>
            <a:ext cx="1590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58220"/>
                </a:solidFill>
              </a:rPr>
              <a:t>75%</a:t>
            </a:r>
            <a:endParaRPr lang="en-US" sz="1650" dirty="0"/>
          </a:p>
        </p:txBody>
      </p:sp>
      <p:sp>
        <p:nvSpPr>
          <p:cNvPr id="36" name="SK-27-text-35"/>
          <p:cNvSpPr/>
          <p:nvPr/>
        </p:nvSpPr>
        <p:spPr>
          <a:xfrm>
            <a:off x="8248650" y="2850803"/>
            <a:ext cx="1562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4 Years</a:t>
            </a:r>
            <a:endParaRPr lang="en-US" sz="1050" dirty="0"/>
          </a:p>
        </p:txBody>
      </p:sp>
      <p:sp>
        <p:nvSpPr>
          <p:cNvPr id="37" name="SK-27-text-36"/>
          <p:cNvSpPr/>
          <p:nvPr/>
        </p:nvSpPr>
        <p:spPr>
          <a:xfrm>
            <a:off x="8234363" y="3050828"/>
            <a:ext cx="1590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58220"/>
                </a:solidFill>
              </a:rPr>
              <a:t>90%</a:t>
            </a:r>
            <a:endParaRPr lang="en-US" sz="1650" dirty="0"/>
          </a:p>
        </p:txBody>
      </p:sp>
      <p:sp>
        <p:nvSpPr>
          <p:cNvPr id="38" name="SK-27-text-37"/>
          <p:cNvSpPr/>
          <p:nvPr/>
        </p:nvSpPr>
        <p:spPr>
          <a:xfrm>
            <a:off x="10039350" y="2850803"/>
            <a:ext cx="1562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5 Years</a:t>
            </a:r>
            <a:endParaRPr lang="en-US" sz="1050" dirty="0"/>
          </a:p>
        </p:txBody>
      </p:sp>
      <p:sp>
        <p:nvSpPr>
          <p:cNvPr id="39" name="SK-27-text-38"/>
          <p:cNvSpPr/>
          <p:nvPr/>
        </p:nvSpPr>
        <p:spPr>
          <a:xfrm>
            <a:off x="10025063" y="3050828"/>
            <a:ext cx="1590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58220"/>
                </a:solidFill>
              </a:rPr>
              <a:t>100%</a:t>
            </a:r>
            <a:endParaRPr lang="en-US" sz="1650" dirty="0"/>
          </a:p>
        </p:txBody>
      </p:sp>
      <p:sp>
        <p:nvSpPr>
          <p:cNvPr id="40" name="SK-27-text-39"/>
          <p:cNvSpPr/>
          <p:nvPr/>
        </p:nvSpPr>
        <p:spPr>
          <a:xfrm>
            <a:off x="6819900" y="3961507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Exam "Never Miss" Facts</a:t>
            </a:r>
            <a:endParaRPr lang="en-US" sz="1500" dirty="0"/>
          </a:p>
        </p:txBody>
      </p:sp>
      <p:sp>
        <p:nvSpPr>
          <p:cNvPr id="41" name="SK-27-text-40"/>
          <p:cNvSpPr/>
          <p:nvPr/>
        </p:nvSpPr>
        <p:spPr>
          <a:xfrm>
            <a:off x="6400800" y="4361557"/>
            <a:ext cx="5257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REFER: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Any </a:t>
            </a: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regression of skills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any age is an automatic referral.</a:t>
            </a:r>
            <a:endParaRPr lang="en-US" sz="1275" dirty="0"/>
          </a:p>
        </p:txBody>
      </p:sp>
      <p:sp>
        <p:nvSpPr>
          <p:cNvPr id="42" name="SK-27-text-41"/>
          <p:cNvSpPr/>
          <p:nvPr/>
        </p:nvSpPr>
        <p:spPr>
          <a:xfrm>
            <a:off x="6400800" y="4923532"/>
            <a:ext cx="5791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ASQ-3: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Standardized tool used for the 2–2½ year review.</a:t>
            </a:r>
            <a:endParaRPr lang="en-US" sz="1275" dirty="0"/>
          </a:p>
        </p:txBody>
      </p:sp>
      <p:sp>
        <p:nvSpPr>
          <p:cNvPr id="43" name="SK-27-text-42"/>
          <p:cNvSpPr/>
          <p:nvPr/>
        </p:nvSpPr>
        <p:spPr>
          <a:xfrm>
            <a:off x="6400800" y="5242620"/>
            <a:ext cx="5791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Hearing: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exclude hearing loss first in speech delay.</a:t>
            </a:r>
            <a:endParaRPr lang="en-US" sz="1275" dirty="0"/>
          </a:p>
        </p:txBody>
      </p:sp>
      <p:sp>
        <p:nvSpPr>
          <p:cNvPr id="44" name="SK-27-text-43"/>
          <p:cNvSpPr/>
          <p:nvPr/>
        </p:nvSpPr>
        <p:spPr>
          <a:xfrm>
            <a:off x="6400800" y="5561707"/>
            <a:ext cx="5791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Bilingualism: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a valid reason for language delay.</a:t>
            </a:r>
            <a:endParaRPr lang="en-US" sz="1275" dirty="0"/>
          </a:p>
        </p:txBody>
      </p:sp>
      <p:sp>
        <p:nvSpPr>
          <p:cNvPr id="45" name="SK-27-text-44"/>
          <p:cNvSpPr/>
          <p:nvPr/>
        </p:nvSpPr>
        <p:spPr>
          <a:xfrm>
            <a:off x="381000" y="65817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19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6" name="SK-27-text-44-link-hitbox-1">
            <a:hlinkClick r:id="rId19" tooltip="https://www.bradfordvts.co.uk/"/>
          </p:cNvPr>
          <p:cNvSpPr/>
          <p:nvPr/>
        </p:nvSpPr>
        <p:spPr>
          <a:xfrm>
            <a:off x="381000" y="6600825"/>
            <a:ext cx="343662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7" name="SK-27-text-45"/>
          <p:cNvSpPr/>
          <p:nvPr/>
        </p:nvSpPr>
        <p:spPr>
          <a:xfrm>
            <a:off x="7772400" y="6581775"/>
            <a:ext cx="4419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2025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312515"/>
            <a:ext cx="3784550" cy="4935885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00" y="1426815"/>
            <a:ext cx="3555950" cy="361950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" y="1474440"/>
            <a:ext cx="238125" cy="19050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" y="1903065"/>
            <a:ext cx="3555950" cy="45720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00" y="1979265"/>
            <a:ext cx="304800" cy="304800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4344" y="2044005"/>
            <a:ext cx="214313" cy="175320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" y="2455515"/>
            <a:ext cx="3555950" cy="457200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00" y="2531715"/>
            <a:ext cx="304800" cy="304800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344" y="2596455"/>
            <a:ext cx="214313" cy="175320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" y="3007965"/>
            <a:ext cx="3555950" cy="45720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00" y="3084165"/>
            <a:ext cx="304800" cy="30480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344" y="3148905"/>
            <a:ext cx="214313" cy="175320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" y="3560415"/>
            <a:ext cx="3555950" cy="457200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00" y="3636615"/>
            <a:ext cx="304800" cy="304800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4344" y="3701355"/>
            <a:ext cx="214313" cy="175320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" y="4112865"/>
            <a:ext cx="3555950" cy="457200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00" y="4189065"/>
            <a:ext cx="304800" cy="304800"/>
          </a:xfrm>
          <a:prstGeom prst="rect">
            <a:avLst/>
          </a:prstGeom>
        </p:spPr>
      </p:pic>
      <p:pic>
        <p:nvPicPr>
          <p:cNvPr id="23" name="SK-28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4344" y="4253805"/>
            <a:ext cx="214313" cy="175320"/>
          </a:xfrm>
          <a:prstGeom prst="rect">
            <a:avLst/>
          </a:prstGeom>
        </p:spPr>
      </p:pic>
      <p:pic>
        <p:nvPicPr>
          <p:cNvPr id="24" name="SK-28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2900" y="4722465"/>
            <a:ext cx="3555950" cy="563761"/>
          </a:xfrm>
          <a:prstGeom prst="rect">
            <a:avLst/>
          </a:prstGeom>
        </p:spPr>
      </p:pic>
      <p:pic>
        <p:nvPicPr>
          <p:cNvPr id="25" name="SK-28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8150" y="4855518"/>
            <a:ext cx="166688" cy="137220"/>
          </a:xfrm>
          <a:prstGeom prst="rect">
            <a:avLst/>
          </a:prstGeom>
        </p:spPr>
      </p:pic>
      <p:pic>
        <p:nvPicPr>
          <p:cNvPr id="26" name="SK-28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03650" y="1312515"/>
            <a:ext cx="3784550" cy="4935885"/>
          </a:xfrm>
          <a:prstGeom prst="rect">
            <a:avLst/>
          </a:prstGeom>
        </p:spPr>
      </p:pic>
      <p:pic>
        <p:nvPicPr>
          <p:cNvPr id="27" name="SK-28-img-2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7950" y="1426815"/>
            <a:ext cx="3555950" cy="361950"/>
          </a:xfrm>
          <a:prstGeom prst="rect">
            <a:avLst/>
          </a:prstGeom>
        </p:spPr>
      </p:pic>
      <p:pic>
        <p:nvPicPr>
          <p:cNvPr id="28" name="SK-28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17950" y="1474440"/>
            <a:ext cx="238125" cy="190500"/>
          </a:xfrm>
          <a:prstGeom prst="rect">
            <a:avLst/>
          </a:prstGeom>
        </p:spPr>
      </p:pic>
      <p:pic>
        <p:nvPicPr>
          <p:cNvPr id="29" name="SK-28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17950" y="5383709"/>
            <a:ext cx="3555950" cy="750391"/>
          </a:xfrm>
          <a:prstGeom prst="rect">
            <a:avLst/>
          </a:prstGeom>
        </p:spPr>
      </p:pic>
      <p:pic>
        <p:nvPicPr>
          <p:cNvPr id="30" name="SK-28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78701" y="1312515"/>
            <a:ext cx="3784550" cy="4935885"/>
          </a:xfrm>
          <a:prstGeom prst="rect">
            <a:avLst/>
          </a:prstGeom>
        </p:spPr>
      </p:pic>
      <p:pic>
        <p:nvPicPr>
          <p:cNvPr id="31" name="SK-28-img-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93001" y="1426815"/>
            <a:ext cx="3555950" cy="361950"/>
          </a:xfrm>
          <a:prstGeom prst="rect">
            <a:avLst/>
          </a:prstGeom>
        </p:spPr>
      </p:pic>
      <p:pic>
        <p:nvPicPr>
          <p:cNvPr id="32" name="SK-28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93001" y="1474440"/>
            <a:ext cx="238125" cy="190500"/>
          </a:xfrm>
          <a:prstGeom prst="rect">
            <a:avLst/>
          </a:prstGeom>
        </p:spPr>
      </p:pic>
      <p:pic>
        <p:nvPicPr>
          <p:cNvPr id="33" name="SK-28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93001" y="5570339"/>
            <a:ext cx="3555950" cy="563761"/>
          </a:xfrm>
          <a:prstGeom prst="rect">
            <a:avLst/>
          </a:prstGeom>
        </p:spPr>
      </p:pic>
      <p:pic>
        <p:nvPicPr>
          <p:cNvPr id="34" name="SK-28-img-3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5" name="SK-28-text-34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6" name="SK-28-text-35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AKT Exam Pearls: Surveillance and Screening</a:t>
            </a:r>
            <a:endParaRPr lang="en-US" sz="2550" dirty="0"/>
          </a:p>
        </p:txBody>
      </p:sp>
      <p:sp>
        <p:nvSpPr>
          <p:cNvPr id="37" name="SK-28-text-36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38" name="SK-28-text-37"/>
          <p:cNvSpPr/>
          <p:nvPr/>
        </p:nvSpPr>
        <p:spPr>
          <a:xfrm>
            <a:off x="676275" y="1426815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Sequential Shapes</a:t>
            </a:r>
            <a:endParaRPr lang="en-US" sz="1500" dirty="0"/>
          </a:p>
        </p:txBody>
      </p:sp>
      <p:sp>
        <p:nvSpPr>
          <p:cNvPr id="39" name="SK-28-text-38"/>
          <p:cNvSpPr/>
          <p:nvPr/>
        </p:nvSpPr>
        <p:spPr>
          <a:xfrm>
            <a:off x="838200" y="2017365"/>
            <a:ext cx="4145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Circle: </a:t>
            </a:r>
            <a:r>
              <a:rPr lang="en-US" sz="12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Years</a:t>
            </a:r>
            <a:endParaRPr lang="en-US" sz="1200" dirty="0"/>
          </a:p>
        </p:txBody>
      </p:sp>
      <p:sp>
        <p:nvSpPr>
          <p:cNvPr id="40" name="SK-28-text-39"/>
          <p:cNvSpPr/>
          <p:nvPr/>
        </p:nvSpPr>
        <p:spPr>
          <a:xfrm>
            <a:off x="838200" y="2569815"/>
            <a:ext cx="4693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Cross (+): </a:t>
            </a:r>
            <a:r>
              <a:rPr lang="en-US" sz="12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Years</a:t>
            </a:r>
            <a:endParaRPr lang="en-US" sz="1200" dirty="0"/>
          </a:p>
        </p:txBody>
      </p:sp>
      <p:sp>
        <p:nvSpPr>
          <p:cNvPr id="41" name="SK-28-text-40"/>
          <p:cNvSpPr/>
          <p:nvPr/>
        </p:nvSpPr>
        <p:spPr>
          <a:xfrm>
            <a:off x="838200" y="3122265"/>
            <a:ext cx="4145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Square: </a:t>
            </a:r>
            <a:r>
              <a:rPr lang="en-US" sz="12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Years</a:t>
            </a:r>
            <a:endParaRPr lang="en-US" sz="1200" dirty="0"/>
          </a:p>
        </p:txBody>
      </p:sp>
      <p:sp>
        <p:nvSpPr>
          <p:cNvPr id="42" name="SK-28-text-41"/>
          <p:cNvSpPr/>
          <p:nvPr/>
        </p:nvSpPr>
        <p:spPr>
          <a:xfrm>
            <a:off x="838200" y="3674715"/>
            <a:ext cx="4511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Triangle: </a:t>
            </a:r>
            <a:r>
              <a:rPr lang="en-US" sz="12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Years</a:t>
            </a:r>
            <a:endParaRPr lang="en-US" sz="1200" dirty="0"/>
          </a:p>
        </p:txBody>
      </p:sp>
      <p:sp>
        <p:nvSpPr>
          <p:cNvPr id="43" name="SK-28-text-42"/>
          <p:cNvSpPr/>
          <p:nvPr/>
        </p:nvSpPr>
        <p:spPr>
          <a:xfrm>
            <a:off x="838200" y="4227165"/>
            <a:ext cx="4328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Diamond: </a:t>
            </a:r>
            <a:r>
              <a:rPr lang="en-US" sz="12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 Years</a:t>
            </a:r>
            <a:endParaRPr lang="en-US" sz="1200" dirty="0"/>
          </a:p>
        </p:txBody>
      </p:sp>
      <p:sp>
        <p:nvSpPr>
          <p:cNvPr id="44" name="SK-28-text-43"/>
          <p:cNvSpPr/>
          <p:nvPr/>
        </p:nvSpPr>
        <p:spPr>
          <a:xfrm>
            <a:off x="642938" y="4817715"/>
            <a:ext cx="33654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AKT Distinction: "Copies" means imitating a drawn shape, not drawing from imagination.</a:t>
            </a:r>
            <a:endParaRPr lang="en-US" sz="1050" dirty="0"/>
          </a:p>
        </p:txBody>
      </p:sp>
      <p:sp>
        <p:nvSpPr>
          <p:cNvPr id="45" name="SK-28-text-44"/>
          <p:cNvSpPr/>
          <p:nvPr/>
        </p:nvSpPr>
        <p:spPr>
          <a:xfrm>
            <a:off x="4651325" y="1426815"/>
            <a:ext cx="4057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2–2½ Year Review</a:t>
            </a:r>
            <a:endParaRPr lang="en-US" sz="1500" dirty="0"/>
          </a:p>
        </p:txBody>
      </p:sp>
      <p:sp>
        <p:nvSpPr>
          <p:cNvPr id="46" name="SK-28-text-45"/>
          <p:cNvSpPr/>
          <p:nvPr/>
        </p:nvSpPr>
        <p:spPr>
          <a:xfrm>
            <a:off x="4317950" y="1903065"/>
            <a:ext cx="363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4A5568"/>
                </a:solidFill>
              </a:rPr>
              <a:t>STANDARDIZED TOOL</a:t>
            </a:r>
            <a:endParaRPr lang="en-US" sz="1125" dirty="0"/>
          </a:p>
        </p:txBody>
      </p:sp>
      <p:sp>
        <p:nvSpPr>
          <p:cNvPr id="47" name="SK-28-text-46"/>
          <p:cNvSpPr/>
          <p:nvPr/>
        </p:nvSpPr>
        <p:spPr>
          <a:xfrm>
            <a:off x="4317950" y="2155478"/>
            <a:ext cx="35559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ASQ-3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(Ages and Stages Questionnaire, 3rd edition). Parent-completed, validated tool used across England.</a:t>
            </a:r>
            <a:endParaRPr lang="en-US" sz="1200" dirty="0"/>
          </a:p>
        </p:txBody>
      </p:sp>
      <p:sp>
        <p:nvSpPr>
          <p:cNvPr id="48" name="SK-28-text-47"/>
          <p:cNvSpPr/>
          <p:nvPr/>
        </p:nvSpPr>
        <p:spPr>
          <a:xfrm>
            <a:off x="4317950" y="2909590"/>
            <a:ext cx="363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4A5568"/>
                </a:solidFill>
              </a:rPr>
              <a:t>THE 5 CORE DOMAINS</a:t>
            </a:r>
            <a:endParaRPr lang="en-US" sz="1125" dirty="0"/>
          </a:p>
        </p:txBody>
      </p:sp>
      <p:sp>
        <p:nvSpPr>
          <p:cNvPr id="49" name="SK-28-text-48"/>
          <p:cNvSpPr/>
          <p:nvPr/>
        </p:nvSpPr>
        <p:spPr>
          <a:xfrm>
            <a:off x="4317950" y="3162002"/>
            <a:ext cx="3555950" cy="1066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Communication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Gross Motor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Fine Motor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Problem Solving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5. Personal-Social</a:t>
            </a:r>
            <a:endParaRPr lang="en-US" sz="1200" dirty="0"/>
          </a:p>
        </p:txBody>
      </p:sp>
      <p:sp>
        <p:nvSpPr>
          <p:cNvPr id="50" name="SK-28-text-49"/>
          <p:cNvSpPr/>
          <p:nvPr/>
        </p:nvSpPr>
        <p:spPr>
          <a:xfrm>
            <a:off x="4317950" y="4342656"/>
            <a:ext cx="363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4A5568"/>
                </a:solidFill>
              </a:rPr>
              <a:t>KEY STATISTICS</a:t>
            </a:r>
            <a:endParaRPr lang="en-US" sz="1125" dirty="0"/>
          </a:p>
        </p:txBody>
      </p:sp>
      <p:sp>
        <p:nvSpPr>
          <p:cNvPr id="51" name="SK-28-text-50"/>
          <p:cNvSpPr/>
          <p:nvPr/>
        </p:nvSpPr>
        <p:spPr>
          <a:xfrm>
            <a:off x="4317950" y="4595068"/>
            <a:ext cx="35559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81.4%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UK children achieve expected development in all 5 domains (2024-25 data).</a:t>
            </a:r>
            <a:endParaRPr lang="en-US" sz="1200" dirty="0"/>
          </a:p>
        </p:txBody>
      </p:sp>
      <p:sp>
        <p:nvSpPr>
          <p:cNvPr id="52" name="SK-28-text-51"/>
          <p:cNvSpPr/>
          <p:nvPr/>
        </p:nvSpPr>
        <p:spPr>
          <a:xfrm>
            <a:off x="4413200" y="5478959"/>
            <a:ext cx="33654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Pearl: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concerns arise in the ASQ-3, refer to Community Paediatrics or specific therapies (SALT/PT).</a:t>
            </a:r>
            <a:endParaRPr lang="en-US" sz="1050" dirty="0"/>
          </a:p>
        </p:txBody>
      </p:sp>
      <p:sp>
        <p:nvSpPr>
          <p:cNvPr id="53" name="SK-28-text-52"/>
          <p:cNvSpPr/>
          <p:nvPr/>
        </p:nvSpPr>
        <p:spPr>
          <a:xfrm>
            <a:off x="8626376" y="1426815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Hearing (NHSP)</a:t>
            </a:r>
            <a:endParaRPr lang="en-US" sz="1500" dirty="0"/>
          </a:p>
        </p:txBody>
      </p:sp>
      <p:sp>
        <p:nvSpPr>
          <p:cNvPr id="54" name="SK-28-text-53"/>
          <p:cNvSpPr/>
          <p:nvPr/>
        </p:nvSpPr>
        <p:spPr>
          <a:xfrm>
            <a:off x="8293001" y="1903065"/>
            <a:ext cx="389899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4A5568"/>
                </a:solidFill>
              </a:rPr>
              <a:t>NEWBORN SCREENING (NHSP)</a:t>
            </a:r>
            <a:endParaRPr lang="en-US" sz="1125" dirty="0"/>
          </a:p>
        </p:txBody>
      </p:sp>
      <p:sp>
        <p:nvSpPr>
          <p:cNvPr id="55" name="SK-28-text-54"/>
          <p:cNvSpPr/>
          <p:nvPr/>
        </p:nvSpPr>
        <p:spPr>
          <a:xfrm>
            <a:off x="8293001" y="2155478"/>
            <a:ext cx="35559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Conducted within the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few days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life to identify congenital loss early.</a:t>
            </a:r>
            <a:endParaRPr lang="en-US" sz="1200" dirty="0"/>
          </a:p>
        </p:txBody>
      </p:sp>
      <p:sp>
        <p:nvSpPr>
          <p:cNvPr id="56" name="SK-28-text-55"/>
          <p:cNvSpPr/>
          <p:nvPr/>
        </p:nvSpPr>
        <p:spPr>
          <a:xfrm>
            <a:off x="8293001" y="2696319"/>
            <a:ext cx="363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4A5568"/>
                </a:solidFill>
              </a:rPr>
              <a:t>STEP 1: AOAE</a:t>
            </a:r>
            <a:endParaRPr lang="en-US" sz="1125" dirty="0"/>
          </a:p>
        </p:txBody>
      </p:sp>
      <p:sp>
        <p:nvSpPr>
          <p:cNvPr id="57" name="SK-28-text-56"/>
          <p:cNvSpPr/>
          <p:nvPr/>
        </p:nvSpPr>
        <p:spPr>
          <a:xfrm>
            <a:off x="8293001" y="2948732"/>
            <a:ext cx="35559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Automated Otoacoustic Emission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test. Measures sound waves produced in the inner ear.</a:t>
            </a:r>
            <a:endParaRPr lang="en-US" sz="1200" dirty="0"/>
          </a:p>
        </p:txBody>
      </p:sp>
      <p:sp>
        <p:nvSpPr>
          <p:cNvPr id="58" name="SK-28-text-57"/>
          <p:cNvSpPr/>
          <p:nvPr/>
        </p:nvSpPr>
        <p:spPr>
          <a:xfrm>
            <a:off x="8293001" y="3702844"/>
            <a:ext cx="363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4A5568"/>
                </a:solidFill>
              </a:rPr>
              <a:t>STEP 2: AABR</a:t>
            </a:r>
            <a:endParaRPr lang="en-US" sz="1125" dirty="0"/>
          </a:p>
        </p:txBody>
      </p:sp>
      <p:sp>
        <p:nvSpPr>
          <p:cNvPr id="59" name="SK-28-text-58"/>
          <p:cNvSpPr/>
          <p:nvPr/>
        </p:nvSpPr>
        <p:spPr>
          <a:xfrm>
            <a:off x="8293001" y="3955256"/>
            <a:ext cx="35559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AOAE is not passed: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Automated Auditory Brainstem Response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test. Measures brainwave response to sound.</a:t>
            </a:r>
            <a:endParaRPr lang="en-US" sz="1200" dirty="0"/>
          </a:p>
        </p:txBody>
      </p:sp>
      <p:sp>
        <p:nvSpPr>
          <p:cNvPr id="60" name="SK-28-text-59"/>
          <p:cNvSpPr/>
          <p:nvPr/>
        </p:nvSpPr>
        <p:spPr>
          <a:xfrm>
            <a:off x="8293001" y="4709368"/>
            <a:ext cx="363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4A5568"/>
                </a:solidFill>
              </a:rPr>
              <a:t>PREVALENCE</a:t>
            </a:r>
            <a:endParaRPr lang="en-US" sz="1125" dirty="0"/>
          </a:p>
        </p:txBody>
      </p:sp>
      <p:sp>
        <p:nvSpPr>
          <p:cNvPr id="61" name="SK-28-text-60"/>
          <p:cNvSpPr/>
          <p:nvPr/>
        </p:nvSpPr>
        <p:spPr>
          <a:xfrm>
            <a:off x="8293001" y="4961781"/>
            <a:ext cx="35559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congenital hearing loss affects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in 1,000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live births in the UK.</a:t>
            </a:r>
            <a:endParaRPr lang="en-US" sz="1200" dirty="0"/>
          </a:p>
        </p:txBody>
      </p:sp>
      <p:sp>
        <p:nvSpPr>
          <p:cNvPr id="62" name="SK-28-text-61"/>
          <p:cNvSpPr/>
          <p:nvPr/>
        </p:nvSpPr>
        <p:spPr>
          <a:xfrm>
            <a:off x="8388251" y="5665589"/>
            <a:ext cx="33654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School Entry: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Formal vision (orthoptist) and hearing checks repeated at age 4–5 years.</a:t>
            </a:r>
            <a:endParaRPr lang="en-US" sz="1050" dirty="0"/>
          </a:p>
        </p:txBody>
      </p:sp>
      <p:sp>
        <p:nvSpPr>
          <p:cNvPr id="63" name="SK-28-text-62"/>
          <p:cNvSpPr/>
          <p:nvPr/>
        </p:nvSpPr>
        <p:spPr>
          <a:xfrm>
            <a:off x="228600" y="6581775"/>
            <a:ext cx="78028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June 2026 • RCPCH/HCP 2025 Standards</a:t>
            </a:r>
            <a:endParaRPr lang="en-US" sz="900" dirty="0"/>
          </a:p>
        </p:txBody>
      </p:sp>
      <p:sp>
        <p:nvSpPr>
          <p:cNvPr id="64" name="SK-28-text-63"/>
          <p:cNvSpPr/>
          <p:nvPr/>
        </p:nvSpPr>
        <p:spPr>
          <a:xfrm>
            <a:off x="10706100" y="6581775"/>
            <a:ext cx="14859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3657600" cy="4735860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41115"/>
            <a:ext cx="457200" cy="45720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138" y="1674465"/>
            <a:ext cx="238125" cy="190500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188815"/>
            <a:ext cx="3200400" cy="1095375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436590"/>
            <a:ext cx="3200400" cy="1352550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312515"/>
            <a:ext cx="3657600" cy="4735860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1541115"/>
            <a:ext cx="457200" cy="45720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05338" y="1674465"/>
            <a:ext cx="238125" cy="190500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2188815"/>
            <a:ext cx="3200400" cy="1095375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3436590"/>
            <a:ext cx="3200400" cy="1095375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3400" y="1312515"/>
            <a:ext cx="3657600" cy="4735860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0" y="1541115"/>
            <a:ext cx="457200" cy="457200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91538" y="1674465"/>
            <a:ext cx="238125" cy="190500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2188815"/>
            <a:ext cx="3200400" cy="1095375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3436590"/>
            <a:ext cx="3200400" cy="1095375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22" name="SK-29-text-21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3" name="SK-29-text-22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SCA Consultation Pearls: ICE Framework</a:t>
            </a:r>
            <a:endParaRPr lang="en-US" sz="2550" dirty="0"/>
          </a:p>
        </p:txBody>
      </p:sp>
      <p:sp>
        <p:nvSpPr>
          <p:cNvPr id="24" name="SK-29-text-23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5" name="SK-29-text-24"/>
          <p:cNvSpPr/>
          <p:nvPr/>
        </p:nvSpPr>
        <p:spPr>
          <a:xfrm>
            <a:off x="1181100" y="1583978"/>
            <a:ext cx="16097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5282"/>
                </a:solidFill>
              </a:rPr>
              <a:t>Ideas</a:t>
            </a:r>
            <a:endParaRPr lang="en-US" sz="1950" dirty="0"/>
          </a:p>
        </p:txBody>
      </p:sp>
      <p:sp>
        <p:nvSpPr>
          <p:cNvPr id="26" name="SK-29-text-25"/>
          <p:cNvSpPr/>
          <p:nvPr/>
        </p:nvSpPr>
        <p:spPr>
          <a:xfrm>
            <a:off x="762000" y="2341215"/>
            <a:ext cx="2971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PERCEPTION</a:t>
            </a:r>
            <a:endParaRPr lang="en-US" sz="1050" dirty="0"/>
          </a:p>
        </p:txBody>
      </p:sp>
      <p:sp>
        <p:nvSpPr>
          <p:cNvPr id="27" name="SK-29-text-26"/>
          <p:cNvSpPr/>
          <p:nvPr/>
        </p:nvSpPr>
        <p:spPr>
          <a:xfrm>
            <a:off x="762000" y="2617440"/>
            <a:ext cx="28956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do you think is going on with your child's progress?"</a:t>
            </a:r>
            <a:endParaRPr lang="en-US" sz="1350" dirty="0"/>
          </a:p>
        </p:txBody>
      </p:sp>
      <p:sp>
        <p:nvSpPr>
          <p:cNvPr id="28" name="SK-29-text-27"/>
          <p:cNvSpPr/>
          <p:nvPr/>
        </p:nvSpPr>
        <p:spPr>
          <a:xfrm>
            <a:off x="762000" y="3588990"/>
            <a:ext cx="2971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COMPARISON</a:t>
            </a:r>
            <a:endParaRPr lang="en-US" sz="1050" dirty="0"/>
          </a:p>
        </p:txBody>
      </p:sp>
      <p:sp>
        <p:nvSpPr>
          <p:cNvPr id="29" name="SK-29-text-28"/>
          <p:cNvSpPr/>
          <p:nvPr/>
        </p:nvSpPr>
        <p:spPr>
          <a:xfrm>
            <a:off x="762000" y="3865215"/>
            <a:ext cx="28956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"Have you noticed other parents comparing their children's progress to yours?"</a:t>
            </a:r>
            <a:endParaRPr lang="en-US" sz="1350" dirty="0"/>
          </a:p>
        </p:txBody>
      </p:sp>
      <p:sp>
        <p:nvSpPr>
          <p:cNvPr id="30" name="SK-29-text-29"/>
          <p:cNvSpPr/>
          <p:nvPr/>
        </p:nvSpPr>
        <p:spPr>
          <a:xfrm>
            <a:off x="5067300" y="1583978"/>
            <a:ext cx="250126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5282"/>
                </a:solidFill>
              </a:rPr>
              <a:t>Concerns</a:t>
            </a:r>
            <a:endParaRPr lang="en-US" sz="1950" dirty="0"/>
          </a:p>
        </p:txBody>
      </p:sp>
      <p:sp>
        <p:nvSpPr>
          <p:cNvPr id="31" name="SK-29-text-30"/>
          <p:cNvSpPr/>
          <p:nvPr/>
        </p:nvSpPr>
        <p:spPr>
          <a:xfrm>
            <a:off x="4648200" y="2341215"/>
            <a:ext cx="2971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WORRY</a:t>
            </a:r>
            <a:endParaRPr lang="en-US" sz="1050" dirty="0"/>
          </a:p>
        </p:txBody>
      </p:sp>
      <p:sp>
        <p:nvSpPr>
          <p:cNvPr id="32" name="SK-29-text-31"/>
          <p:cNvSpPr/>
          <p:nvPr/>
        </p:nvSpPr>
        <p:spPr>
          <a:xfrm>
            <a:off x="4648200" y="2617440"/>
            <a:ext cx="28956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worries you most about this particular delay?"</a:t>
            </a:r>
            <a:endParaRPr lang="en-US" sz="1350" dirty="0"/>
          </a:p>
        </p:txBody>
      </p:sp>
      <p:sp>
        <p:nvSpPr>
          <p:cNvPr id="33" name="SK-29-text-32"/>
          <p:cNvSpPr/>
          <p:nvPr/>
        </p:nvSpPr>
        <p:spPr>
          <a:xfrm>
            <a:off x="4648200" y="3588990"/>
            <a:ext cx="2971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SEVERITY</a:t>
            </a:r>
            <a:endParaRPr lang="en-US" sz="1050" dirty="0"/>
          </a:p>
        </p:txBody>
      </p:sp>
      <p:sp>
        <p:nvSpPr>
          <p:cNvPr id="34" name="SK-29-text-33"/>
          <p:cNvSpPr/>
          <p:nvPr/>
        </p:nvSpPr>
        <p:spPr>
          <a:xfrm>
            <a:off x="4648200" y="3865215"/>
            <a:ext cx="28956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"Are you concerned this might be something more serious?"</a:t>
            </a:r>
            <a:endParaRPr lang="en-US" sz="1350" dirty="0"/>
          </a:p>
        </p:txBody>
      </p:sp>
      <p:sp>
        <p:nvSpPr>
          <p:cNvPr id="35" name="SK-29-text-34"/>
          <p:cNvSpPr/>
          <p:nvPr/>
        </p:nvSpPr>
        <p:spPr>
          <a:xfrm>
            <a:off x="8953500" y="1583978"/>
            <a:ext cx="32385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5282"/>
                </a:solidFill>
              </a:rPr>
              <a:t>Expectations</a:t>
            </a:r>
            <a:endParaRPr lang="en-US" sz="1950" dirty="0"/>
          </a:p>
        </p:txBody>
      </p:sp>
      <p:sp>
        <p:nvSpPr>
          <p:cNvPr id="36" name="SK-29-text-35"/>
          <p:cNvSpPr/>
          <p:nvPr/>
        </p:nvSpPr>
        <p:spPr>
          <a:xfrm>
            <a:off x="8534400" y="2341215"/>
            <a:ext cx="2971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CONSULTATION GOAL</a:t>
            </a:r>
            <a:endParaRPr lang="en-US" sz="1050" dirty="0"/>
          </a:p>
        </p:txBody>
      </p:sp>
      <p:sp>
        <p:nvSpPr>
          <p:cNvPr id="37" name="SK-29-text-36"/>
          <p:cNvSpPr/>
          <p:nvPr/>
        </p:nvSpPr>
        <p:spPr>
          <a:xfrm>
            <a:off x="8534400" y="2617440"/>
            <a:ext cx="28956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were you hoping we could do for you today?"</a:t>
            </a:r>
            <a:endParaRPr lang="en-US" sz="1350" dirty="0"/>
          </a:p>
        </p:txBody>
      </p:sp>
      <p:sp>
        <p:nvSpPr>
          <p:cNvPr id="38" name="SK-29-text-37"/>
          <p:cNvSpPr/>
          <p:nvPr/>
        </p:nvSpPr>
        <p:spPr>
          <a:xfrm>
            <a:off x="8534400" y="3588990"/>
            <a:ext cx="2971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NEXT STEPS</a:t>
            </a:r>
            <a:endParaRPr lang="en-US" sz="1050" dirty="0"/>
          </a:p>
        </p:txBody>
      </p:sp>
      <p:sp>
        <p:nvSpPr>
          <p:cNvPr id="39" name="SK-29-text-38"/>
          <p:cNvSpPr/>
          <p:nvPr/>
        </p:nvSpPr>
        <p:spPr>
          <a:xfrm>
            <a:off x="8534400" y="3865215"/>
            <a:ext cx="28956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"Is there a specific assessment or referral you had in mind?"</a:t>
            </a:r>
            <a:endParaRPr lang="en-US" sz="1350" dirty="0"/>
          </a:p>
        </p:txBody>
      </p:sp>
      <p:sp>
        <p:nvSpPr>
          <p:cNvPr id="40" name="SK-29-text-39"/>
          <p:cNvSpPr/>
          <p:nvPr/>
        </p:nvSpPr>
        <p:spPr>
          <a:xfrm>
            <a:off x="3810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hlinkClick r:id="rId17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1" name="SK-29-text-39-link-hitbox-1">
            <a:hlinkClick r:id="rId17" tooltip="https://www.bradfordvts.co.uk/"/>
          </p:cNvPr>
          <p:cNvSpPr/>
          <p:nvPr/>
        </p:nvSpPr>
        <p:spPr>
          <a:xfrm>
            <a:off x="381000" y="6553200"/>
            <a:ext cx="3436620" cy="1714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SK-29-text-40"/>
          <p:cNvSpPr/>
          <p:nvPr/>
        </p:nvSpPr>
        <p:spPr>
          <a:xfrm>
            <a:off x="8115300" y="6543675"/>
            <a:ext cx="4076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• RCPCH / Healthy Child Programme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42875"/>
            <a:ext cx="2981325" cy="3143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71500"/>
            <a:ext cx="11049000" cy="65529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8300" y="1350615"/>
            <a:ext cx="9982200" cy="1200596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8300" y="1435894"/>
            <a:ext cx="273844" cy="22487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8300" y="2267545"/>
            <a:ext cx="923925" cy="223838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6525" y="2267545"/>
            <a:ext cx="800100" cy="223838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0925" y="2267545"/>
            <a:ext cx="800100" cy="223838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300" y="2627412"/>
            <a:ext cx="9982200" cy="1200596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8300" y="2712690"/>
            <a:ext cx="273844" cy="224879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8300" y="3544342"/>
            <a:ext cx="876300" cy="223838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28900" y="3544342"/>
            <a:ext cx="1152525" cy="22383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95725" y="3544342"/>
            <a:ext cx="1314450" cy="22383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300" y="3904208"/>
            <a:ext cx="9982200" cy="1200596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38300" y="3989487"/>
            <a:ext cx="273844" cy="224879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8300" y="4821138"/>
            <a:ext cx="876300" cy="223838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28900" y="4821138"/>
            <a:ext cx="933450" cy="223838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6650" y="4821138"/>
            <a:ext cx="1047750" cy="223838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38300" y="5266283"/>
            <a:ext cx="273844" cy="224879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38300" y="6097935"/>
            <a:ext cx="990600" cy="223838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43200" y="6097935"/>
            <a:ext cx="1162050" cy="223838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019550" y="6097935"/>
            <a:ext cx="1276350" cy="223838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6467475"/>
            <a:ext cx="11049000" cy="247650"/>
          </a:xfrm>
          <a:prstGeom prst="rect">
            <a:avLst/>
          </a:prstGeom>
        </p:spPr>
      </p:pic>
      <p:sp>
        <p:nvSpPr>
          <p:cNvPr id="26" name="SK-3-text-25"/>
          <p:cNvSpPr/>
          <p:nvPr/>
        </p:nvSpPr>
        <p:spPr>
          <a:xfrm>
            <a:off x="762000" y="142875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7" name="SK-3-text-26"/>
          <p:cNvSpPr/>
          <p:nvPr/>
        </p:nvSpPr>
        <p:spPr>
          <a:xfrm>
            <a:off x="762000" y="5715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The Four Developmental Domains</a:t>
            </a:r>
            <a:endParaRPr lang="en-US" sz="2550" dirty="0"/>
          </a:p>
        </p:txBody>
      </p:sp>
      <p:sp>
        <p:nvSpPr>
          <p:cNvPr id="28" name="SK-3-text-27"/>
          <p:cNvSpPr/>
          <p:nvPr/>
        </p:nvSpPr>
        <p:spPr>
          <a:xfrm>
            <a:off x="762000" y="9981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771525" y="1646039"/>
            <a:ext cx="1524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F58220"/>
                </a:solidFill>
              </a:rPr>
              <a:t>1</a:t>
            </a:r>
            <a:endParaRPr lang="en-US" sz="4800" dirty="0"/>
          </a:p>
        </p:txBody>
      </p:sp>
      <p:sp>
        <p:nvSpPr>
          <p:cNvPr id="30" name="SK-3-text-29"/>
          <p:cNvSpPr/>
          <p:nvPr/>
        </p:nvSpPr>
        <p:spPr>
          <a:xfrm>
            <a:off x="2026444" y="1362670"/>
            <a:ext cx="339280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Gross Motor</a:t>
            </a:r>
            <a:endParaRPr lang="en-US" sz="1950" dirty="0"/>
          </a:p>
        </p:txBody>
      </p:sp>
      <p:sp>
        <p:nvSpPr>
          <p:cNvPr id="31" name="SK-3-text-30"/>
          <p:cNvSpPr/>
          <p:nvPr/>
        </p:nvSpPr>
        <p:spPr>
          <a:xfrm>
            <a:off x="1638300" y="1762720"/>
            <a:ext cx="9982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Focuses on the development of posture, large muscle groups, and overall mobility. This includes reflexes in infancy, head control, sitting, crawling, walking, and complex coordination like skipping.</a:t>
            </a:r>
            <a:endParaRPr lang="en-US" sz="1275" dirty="0"/>
          </a:p>
        </p:txBody>
      </p:sp>
      <p:sp>
        <p:nvSpPr>
          <p:cNvPr id="32" name="SK-3-text-31"/>
          <p:cNvSpPr/>
          <p:nvPr/>
        </p:nvSpPr>
        <p:spPr>
          <a:xfrm>
            <a:off x="1733550" y="2267545"/>
            <a:ext cx="1137776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POSTURING</a:t>
            </a:r>
            <a:endParaRPr lang="en-US" sz="975" dirty="0"/>
          </a:p>
        </p:txBody>
      </p:sp>
      <p:sp>
        <p:nvSpPr>
          <p:cNvPr id="33" name="SK-3-text-32"/>
          <p:cNvSpPr/>
          <p:nvPr/>
        </p:nvSpPr>
        <p:spPr>
          <a:xfrm>
            <a:off x="2771775" y="2267545"/>
            <a:ext cx="981891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MOBILITY</a:t>
            </a:r>
            <a:endParaRPr lang="en-US" sz="975" dirty="0"/>
          </a:p>
        </p:txBody>
      </p:sp>
      <p:sp>
        <p:nvSpPr>
          <p:cNvPr id="34" name="SK-3-text-33"/>
          <p:cNvSpPr/>
          <p:nvPr/>
        </p:nvSpPr>
        <p:spPr>
          <a:xfrm>
            <a:off x="3686175" y="2267545"/>
            <a:ext cx="981891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REFLEXES</a:t>
            </a:r>
            <a:endParaRPr lang="en-US" sz="975" dirty="0"/>
          </a:p>
        </p:txBody>
      </p:sp>
      <p:sp>
        <p:nvSpPr>
          <p:cNvPr id="35" name="SK-3-text-34"/>
          <p:cNvSpPr/>
          <p:nvPr/>
        </p:nvSpPr>
        <p:spPr>
          <a:xfrm>
            <a:off x="785813" y="2922836"/>
            <a:ext cx="1524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F58220"/>
                </a:solidFill>
              </a:rPr>
              <a:t>2</a:t>
            </a:r>
            <a:endParaRPr lang="en-US" sz="4800" dirty="0"/>
          </a:p>
        </p:txBody>
      </p:sp>
      <p:sp>
        <p:nvSpPr>
          <p:cNvPr id="36" name="SK-3-text-35"/>
          <p:cNvSpPr/>
          <p:nvPr/>
        </p:nvSpPr>
        <p:spPr>
          <a:xfrm>
            <a:off x="2026444" y="2639467"/>
            <a:ext cx="636460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Fine Motor and Vision</a:t>
            </a:r>
            <a:endParaRPr lang="en-US" sz="1950" dirty="0"/>
          </a:p>
        </p:txBody>
      </p:sp>
      <p:sp>
        <p:nvSpPr>
          <p:cNvPr id="37" name="SK-3-text-36"/>
          <p:cNvSpPr/>
          <p:nvPr/>
        </p:nvSpPr>
        <p:spPr>
          <a:xfrm>
            <a:off x="1638300" y="3039517"/>
            <a:ext cx="9982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Examines hand-eye coordination and the manipulation of objects. Key progression involves visual fixing and following, the transition from palmar to pincer grip, block building, and drawing.</a:t>
            </a:r>
            <a:endParaRPr lang="en-US" sz="1275" dirty="0"/>
          </a:p>
        </p:txBody>
      </p:sp>
      <p:sp>
        <p:nvSpPr>
          <p:cNvPr id="38" name="SK-3-text-37"/>
          <p:cNvSpPr/>
          <p:nvPr/>
        </p:nvSpPr>
        <p:spPr>
          <a:xfrm>
            <a:off x="1733550" y="3544342"/>
            <a:ext cx="112279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DEXTERITY</a:t>
            </a:r>
            <a:endParaRPr lang="en-US" sz="975" dirty="0"/>
          </a:p>
        </p:txBody>
      </p:sp>
      <p:sp>
        <p:nvSpPr>
          <p:cNvPr id="39" name="SK-3-text-38"/>
          <p:cNvSpPr/>
          <p:nvPr/>
        </p:nvSpPr>
        <p:spPr>
          <a:xfrm>
            <a:off x="2724150" y="3544342"/>
            <a:ext cx="1564556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MANIPULATION</a:t>
            </a:r>
            <a:endParaRPr lang="en-US" sz="975" dirty="0"/>
          </a:p>
        </p:txBody>
      </p:sp>
      <p:sp>
        <p:nvSpPr>
          <p:cNvPr id="40" name="SK-3-text-39"/>
          <p:cNvSpPr/>
          <p:nvPr/>
        </p:nvSpPr>
        <p:spPr>
          <a:xfrm>
            <a:off x="3990975" y="3544342"/>
            <a:ext cx="1982028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 TRACKING</a:t>
            </a:r>
            <a:endParaRPr lang="en-US" sz="975" dirty="0"/>
          </a:p>
        </p:txBody>
      </p:sp>
      <p:sp>
        <p:nvSpPr>
          <p:cNvPr id="41" name="SK-3-text-40"/>
          <p:cNvSpPr/>
          <p:nvPr/>
        </p:nvSpPr>
        <p:spPr>
          <a:xfrm>
            <a:off x="762000" y="4199632"/>
            <a:ext cx="1524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F58220"/>
                </a:solidFill>
              </a:rPr>
              <a:t>3</a:t>
            </a:r>
            <a:endParaRPr lang="en-US" sz="4800" dirty="0"/>
          </a:p>
        </p:txBody>
      </p:sp>
      <p:sp>
        <p:nvSpPr>
          <p:cNvPr id="42" name="SK-3-text-41"/>
          <p:cNvSpPr/>
          <p:nvPr/>
        </p:nvSpPr>
        <p:spPr>
          <a:xfrm>
            <a:off x="2026444" y="3916263"/>
            <a:ext cx="785050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Language and Communication</a:t>
            </a:r>
            <a:endParaRPr lang="en-US" sz="1950" dirty="0"/>
          </a:p>
        </p:txBody>
      </p:sp>
      <p:sp>
        <p:nvSpPr>
          <p:cNvPr id="43" name="SK-3-text-42"/>
          <p:cNvSpPr/>
          <p:nvPr/>
        </p:nvSpPr>
        <p:spPr>
          <a:xfrm>
            <a:off x="1638300" y="4316313"/>
            <a:ext cx="9982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Covers both receptive (understanding) and expressive (vocalising/speaking) skills. Progression moves from cooing and babbling to single words, word combinations, and eventually fluent intelligible speech.</a:t>
            </a:r>
            <a:endParaRPr lang="en-US" sz="1275" dirty="0"/>
          </a:p>
        </p:txBody>
      </p:sp>
      <p:sp>
        <p:nvSpPr>
          <p:cNvPr id="44" name="SK-3-text-43"/>
          <p:cNvSpPr/>
          <p:nvPr/>
        </p:nvSpPr>
        <p:spPr>
          <a:xfrm>
            <a:off x="1733550" y="4821138"/>
            <a:ext cx="112279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RECEPTIVE</a:t>
            </a:r>
            <a:endParaRPr lang="en-US" sz="975" dirty="0"/>
          </a:p>
        </p:txBody>
      </p:sp>
      <p:sp>
        <p:nvSpPr>
          <p:cNvPr id="45" name="SK-3-text-44"/>
          <p:cNvSpPr/>
          <p:nvPr/>
        </p:nvSpPr>
        <p:spPr>
          <a:xfrm>
            <a:off x="2724150" y="4821138"/>
            <a:ext cx="125885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EXPRESSIVE</a:t>
            </a:r>
            <a:endParaRPr lang="en-US" sz="975" dirty="0"/>
          </a:p>
        </p:txBody>
      </p:sp>
      <p:sp>
        <p:nvSpPr>
          <p:cNvPr id="46" name="SK-3-text-45"/>
          <p:cNvSpPr/>
          <p:nvPr/>
        </p:nvSpPr>
        <p:spPr>
          <a:xfrm>
            <a:off x="3771900" y="4821138"/>
            <a:ext cx="1535084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SMILE</a:t>
            </a:r>
            <a:endParaRPr lang="en-US" sz="975" dirty="0"/>
          </a:p>
        </p:txBody>
      </p:sp>
      <p:sp>
        <p:nvSpPr>
          <p:cNvPr id="47" name="SK-3-text-46"/>
          <p:cNvSpPr/>
          <p:nvPr/>
        </p:nvSpPr>
        <p:spPr>
          <a:xfrm>
            <a:off x="742950" y="5476429"/>
            <a:ext cx="1524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F58220"/>
                </a:solidFill>
              </a:rPr>
              <a:t>4</a:t>
            </a:r>
            <a:endParaRPr lang="en-US" sz="4800" dirty="0"/>
          </a:p>
        </p:txBody>
      </p:sp>
      <p:sp>
        <p:nvSpPr>
          <p:cNvPr id="48" name="SK-3-text-47"/>
          <p:cNvSpPr/>
          <p:nvPr/>
        </p:nvSpPr>
        <p:spPr>
          <a:xfrm>
            <a:off x="2026444" y="5193060"/>
            <a:ext cx="90392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Personal, Social and Emotional</a:t>
            </a:r>
            <a:endParaRPr lang="en-US" sz="1950" dirty="0"/>
          </a:p>
        </p:txBody>
      </p:sp>
      <p:sp>
        <p:nvSpPr>
          <p:cNvPr id="49" name="SK-3-text-48"/>
          <p:cNvSpPr/>
          <p:nvPr/>
        </p:nvSpPr>
        <p:spPr>
          <a:xfrm>
            <a:off x="1638300" y="5593110"/>
            <a:ext cx="99822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Concerns the development of relationships, self-care skills, and emotional regulation. Includes stranger awareness, styles of play (parallel to cooperative), toilet training, and independence in dressing.</a:t>
            </a:r>
            <a:endParaRPr lang="en-US" sz="1275" dirty="0"/>
          </a:p>
        </p:txBody>
      </p:sp>
      <p:sp>
        <p:nvSpPr>
          <p:cNvPr id="50" name="SK-3-text-49"/>
          <p:cNvSpPr/>
          <p:nvPr/>
        </p:nvSpPr>
        <p:spPr>
          <a:xfrm>
            <a:off x="1733550" y="6097935"/>
            <a:ext cx="139636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PLAY STYLES</a:t>
            </a:r>
            <a:endParaRPr lang="en-US" sz="975" dirty="0"/>
          </a:p>
        </p:txBody>
      </p:sp>
      <p:sp>
        <p:nvSpPr>
          <p:cNvPr id="51" name="SK-3-text-50"/>
          <p:cNvSpPr/>
          <p:nvPr/>
        </p:nvSpPr>
        <p:spPr>
          <a:xfrm>
            <a:off x="2838450" y="6097935"/>
            <a:ext cx="1566972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INDEPENDENCE</a:t>
            </a:r>
            <a:endParaRPr lang="en-US" sz="975" dirty="0"/>
          </a:p>
        </p:txBody>
      </p:sp>
      <p:sp>
        <p:nvSpPr>
          <p:cNvPr id="52" name="SK-3-text-51"/>
          <p:cNvSpPr/>
          <p:nvPr/>
        </p:nvSpPr>
        <p:spPr>
          <a:xfrm>
            <a:off x="4114800" y="6097935"/>
            <a:ext cx="1719561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BOWEL CONTROL</a:t>
            </a:r>
            <a:endParaRPr lang="en-US" sz="975" dirty="0"/>
          </a:p>
        </p:txBody>
      </p:sp>
      <p:sp>
        <p:nvSpPr>
          <p:cNvPr id="53" name="SK-3-text-52"/>
          <p:cNvSpPr/>
          <p:nvPr/>
        </p:nvSpPr>
        <p:spPr>
          <a:xfrm>
            <a:off x="571500" y="6515100"/>
            <a:ext cx="10210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 / Healthy Child Programme 2025 Standards • June 2026</a:t>
            </a:r>
            <a:endParaRPr lang="en-US" sz="1050" dirty="0"/>
          </a:p>
        </p:txBody>
      </p:sp>
      <p:sp>
        <p:nvSpPr>
          <p:cNvPr id="54" name="SK-3-text-53"/>
          <p:cNvSpPr/>
          <p:nvPr/>
        </p:nvSpPr>
        <p:spPr>
          <a:xfrm>
            <a:off x="10067925" y="6515100"/>
            <a:ext cx="21240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4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55" name="SK-3-text-53-link-hitbox-1">
            <a:hlinkClick r:id="rId24" tooltip="https://www.bradfordvts.co.uk/"/>
          </p:cNvPr>
          <p:cNvSpPr/>
          <p:nvPr/>
        </p:nvSpPr>
        <p:spPr>
          <a:xfrm>
            <a:off x="10067925" y="6534150"/>
            <a:ext cx="2124075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36315"/>
            <a:ext cx="5562600" cy="4926360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17290"/>
            <a:ext cx="5105400" cy="409575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498253"/>
            <a:ext cx="190500" cy="152400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1979265"/>
            <a:ext cx="5105400" cy="1119188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222278"/>
            <a:ext cx="5105400" cy="1119188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465290"/>
            <a:ext cx="5105400" cy="876300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236315"/>
            <a:ext cx="5562600" cy="492636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1417290"/>
            <a:ext cx="5105400" cy="409575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498253"/>
            <a:ext cx="190500" cy="152400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979265"/>
            <a:ext cx="5105400" cy="876300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979390"/>
            <a:ext cx="5105400" cy="87630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3979515"/>
            <a:ext cx="5105400" cy="1119188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5391150"/>
            <a:ext cx="5105400" cy="590550"/>
          </a:xfrm>
          <a:prstGeom prst="rect">
            <a:avLst/>
          </a:prstGeom>
        </p:spPr>
      </p:pic>
      <p:pic>
        <p:nvPicPr>
          <p:cNvPr id="19" name="SK-30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91300" y="5591175"/>
            <a:ext cx="190500" cy="190500"/>
          </a:xfrm>
          <a:prstGeom prst="rect">
            <a:avLst/>
          </a:prstGeom>
        </p:spPr>
      </p:pic>
      <p:pic>
        <p:nvPicPr>
          <p:cNvPr id="20" name="SK-30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1" name="SK-30-text-20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2" name="SK-30-text-21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SCA Consultation Pearls: Safety-netting</a:t>
            </a:r>
            <a:endParaRPr lang="en-US" sz="2550" dirty="0"/>
          </a:p>
        </p:txBody>
      </p:sp>
      <p:sp>
        <p:nvSpPr>
          <p:cNvPr id="23" name="SK-30-text-22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Language for safety-netting and breaking news regarding suspected developmental disorders or ASD.</a:t>
            </a:r>
            <a:endParaRPr lang="en-US" sz="1200" dirty="0"/>
          </a:p>
        </p:txBody>
      </p:sp>
      <p:sp>
        <p:nvSpPr>
          <p:cNvPr id="24" name="SK-30-text-23"/>
          <p:cNvSpPr/>
          <p:nvPr/>
        </p:nvSpPr>
        <p:spPr>
          <a:xfrm>
            <a:off x="914400" y="1417290"/>
            <a:ext cx="639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Actionable Safety-netting</a:t>
            </a:r>
            <a:endParaRPr lang="en-US" sz="1650" dirty="0"/>
          </a:p>
        </p:txBody>
      </p:sp>
      <p:sp>
        <p:nvSpPr>
          <p:cNvPr id="25" name="SK-30-text-24"/>
          <p:cNvSpPr/>
          <p:nvPr/>
        </p:nvSpPr>
        <p:spPr>
          <a:xfrm>
            <a:off x="762000" y="2074515"/>
            <a:ext cx="4876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</a:rPr>
              <a:t>SPECIFIC REVIEW THRESHOLD</a:t>
            </a:r>
            <a:endParaRPr lang="en-US" sz="900" dirty="0"/>
          </a:p>
        </p:txBody>
      </p:sp>
      <p:sp>
        <p:nvSpPr>
          <p:cNvPr id="26" name="SK-30-text-25"/>
          <p:cNvSpPr/>
          <p:nvPr/>
        </p:nvSpPr>
        <p:spPr>
          <a:xfrm>
            <a:off x="762000" y="2274540"/>
            <a:ext cx="48006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want to review [child] in 4 weeks — if they haven't met [milestone] by then, we'll refer to the community paediatrician."</a:t>
            </a:r>
            <a:endParaRPr lang="en-US" sz="1275" dirty="0"/>
          </a:p>
        </p:txBody>
      </p:sp>
      <p:sp>
        <p:nvSpPr>
          <p:cNvPr id="27" name="SK-30-text-26"/>
          <p:cNvSpPr/>
          <p:nvPr/>
        </p:nvSpPr>
        <p:spPr>
          <a:xfrm>
            <a:off x="762000" y="3317528"/>
            <a:ext cx="4876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</a:rPr>
              <a:t>THE REGRESSION RULE</a:t>
            </a:r>
            <a:endParaRPr lang="en-US" sz="900" dirty="0"/>
          </a:p>
        </p:txBody>
      </p:sp>
      <p:sp>
        <p:nvSpPr>
          <p:cNvPr id="28" name="SK-30-text-27"/>
          <p:cNvSpPr/>
          <p:nvPr/>
        </p:nvSpPr>
        <p:spPr>
          <a:xfrm>
            <a:off x="762000" y="3517553"/>
            <a:ext cx="48006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"Please come back sooner if you notice any loss of skills they've already gained — that's something we would always want to assess promptly."</a:t>
            </a:r>
            <a:endParaRPr lang="en-US" sz="1275" dirty="0"/>
          </a:p>
        </p:txBody>
      </p:sp>
      <p:sp>
        <p:nvSpPr>
          <p:cNvPr id="29" name="SK-30-text-28"/>
          <p:cNvSpPr/>
          <p:nvPr/>
        </p:nvSpPr>
        <p:spPr>
          <a:xfrm>
            <a:off x="762000" y="4560540"/>
            <a:ext cx="4876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</a:rPr>
              <a:t>RED FLAG MONITORING</a:t>
            </a:r>
            <a:endParaRPr lang="en-US" sz="900" dirty="0"/>
          </a:p>
        </p:txBody>
      </p:sp>
      <p:sp>
        <p:nvSpPr>
          <p:cNvPr id="30" name="SK-30-text-29"/>
          <p:cNvSpPr/>
          <p:nvPr/>
        </p:nvSpPr>
        <p:spPr>
          <a:xfrm>
            <a:off x="762000" y="4760565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you notice [child] isn't responding to their name by 12 months, please let us know straight away."</a:t>
            </a:r>
            <a:endParaRPr lang="en-US" sz="1275" dirty="0"/>
          </a:p>
        </p:txBody>
      </p:sp>
      <p:sp>
        <p:nvSpPr>
          <p:cNvPr id="31" name="SK-30-text-30"/>
          <p:cNvSpPr/>
          <p:nvPr/>
        </p:nvSpPr>
        <p:spPr>
          <a:xfrm>
            <a:off x="6781800" y="1417290"/>
            <a:ext cx="5410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Breaking News &amp; Suspected ASD</a:t>
            </a:r>
            <a:endParaRPr lang="en-US" sz="1650" dirty="0"/>
          </a:p>
        </p:txBody>
      </p:sp>
      <p:sp>
        <p:nvSpPr>
          <p:cNvPr id="32" name="SK-30-text-31"/>
          <p:cNvSpPr/>
          <p:nvPr/>
        </p:nvSpPr>
        <p:spPr>
          <a:xfrm>
            <a:off x="6629400" y="2074515"/>
            <a:ext cx="4876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</a:rPr>
              <a:t>VALIDATING PARENTAL CONCERN</a:t>
            </a:r>
            <a:endParaRPr lang="en-US" sz="900" dirty="0"/>
          </a:p>
        </p:txBody>
      </p:sp>
      <p:sp>
        <p:nvSpPr>
          <p:cNvPr id="33" name="SK-30-text-32"/>
          <p:cNvSpPr/>
          <p:nvPr/>
        </p:nvSpPr>
        <p:spPr>
          <a:xfrm>
            <a:off x="6629400" y="2274540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"Thank you for bringing this to me — I can see you've been thinking about this for a while."</a:t>
            </a:r>
            <a:endParaRPr lang="en-US" sz="1275" dirty="0"/>
          </a:p>
        </p:txBody>
      </p:sp>
      <p:sp>
        <p:nvSpPr>
          <p:cNvPr id="34" name="SK-30-text-33"/>
          <p:cNvSpPr/>
          <p:nvPr/>
        </p:nvSpPr>
        <p:spPr>
          <a:xfrm>
            <a:off x="6629400" y="3074640"/>
            <a:ext cx="4876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</a:rPr>
              <a:t>AVOIDING PREMATURE LABELS</a:t>
            </a:r>
            <a:endParaRPr lang="en-US" sz="900" dirty="0"/>
          </a:p>
        </p:txBody>
      </p:sp>
      <p:sp>
        <p:nvSpPr>
          <p:cNvPr id="35" name="SK-30-text-34"/>
          <p:cNvSpPr/>
          <p:nvPr/>
        </p:nvSpPr>
        <p:spPr>
          <a:xfrm>
            <a:off x="6629400" y="3274665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have some concerns I'd like to explore further with a specialist who looks at child development in more detail."</a:t>
            </a:r>
            <a:endParaRPr lang="en-US" sz="1275" dirty="0"/>
          </a:p>
        </p:txBody>
      </p:sp>
      <p:sp>
        <p:nvSpPr>
          <p:cNvPr id="36" name="SK-30-text-35"/>
          <p:cNvSpPr/>
          <p:nvPr/>
        </p:nvSpPr>
        <p:spPr>
          <a:xfrm>
            <a:off x="6629400" y="4074765"/>
            <a:ext cx="4876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</a:rPr>
              <a:t>ACTION PLAN</a:t>
            </a:r>
            <a:endParaRPr lang="en-US" sz="900" dirty="0"/>
          </a:p>
        </p:txBody>
      </p:sp>
      <p:sp>
        <p:nvSpPr>
          <p:cNvPr id="37" name="SK-30-text-36"/>
          <p:cNvSpPr/>
          <p:nvPr/>
        </p:nvSpPr>
        <p:spPr>
          <a:xfrm>
            <a:off x="6629400" y="4274790"/>
            <a:ext cx="48006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"I'm going to refer to the community paediatrician... they will perform a thorough assessment to understand how [child] is learning."</a:t>
            </a:r>
            <a:endParaRPr lang="en-US" sz="1275" dirty="0"/>
          </a:p>
        </p:txBody>
      </p:sp>
      <p:sp>
        <p:nvSpPr>
          <p:cNvPr id="38" name="SK-30-text-37"/>
          <p:cNvSpPr/>
          <p:nvPr/>
        </p:nvSpPr>
        <p:spPr>
          <a:xfrm>
            <a:off x="6877050" y="5486400"/>
            <a:ext cx="45910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Signposting: "In the meantime, the National Autistic Society website has excellent information for parents."</a:t>
            </a:r>
            <a:endParaRPr lang="en-US" sz="1050" dirty="0"/>
          </a:p>
        </p:txBody>
      </p:sp>
      <p:sp>
        <p:nvSpPr>
          <p:cNvPr id="39" name="SK-30-text-38"/>
          <p:cNvSpPr/>
          <p:nvPr/>
        </p:nvSpPr>
        <p:spPr>
          <a:xfrm>
            <a:off x="381000" y="65627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40" name="SK-30-text-39"/>
          <p:cNvSpPr/>
          <p:nvPr/>
        </p:nvSpPr>
        <p:spPr>
          <a:xfrm>
            <a:off x="9858375" y="6562725"/>
            <a:ext cx="23336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36315"/>
            <a:ext cx="11430000" cy="801886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370558"/>
            <a:ext cx="533400" cy="533400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050" y="1561058"/>
            <a:ext cx="190500" cy="152400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133451"/>
            <a:ext cx="11430000" cy="1041797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387650"/>
            <a:ext cx="533400" cy="533400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1050" y="2578150"/>
            <a:ext cx="190500" cy="152400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270498"/>
            <a:ext cx="11430000" cy="801886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3404741"/>
            <a:ext cx="533400" cy="533400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1050" y="3595241"/>
            <a:ext cx="190500" cy="152400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167634"/>
            <a:ext cx="11430000" cy="1041797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421832"/>
            <a:ext cx="533400" cy="533400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1050" y="4612332"/>
            <a:ext cx="190500" cy="152400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304681"/>
            <a:ext cx="11430000" cy="1041797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5558879"/>
            <a:ext cx="533400" cy="533400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1050" y="5749379"/>
            <a:ext cx="190500" cy="152400"/>
          </a:xfrm>
          <a:prstGeom prst="rect">
            <a:avLst/>
          </a:prstGeom>
        </p:spPr>
      </p:pic>
      <p:pic>
        <p:nvPicPr>
          <p:cNvPr id="21" name="SK-3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2" name="SK-31-text-21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3" name="SK-31-text-22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Top Tips for GP Trainees: Part 1</a:t>
            </a:r>
            <a:endParaRPr lang="en-US" sz="2550" dirty="0"/>
          </a:p>
        </p:txBody>
      </p:sp>
      <p:sp>
        <p:nvSpPr>
          <p:cNvPr id="24" name="SK-31-text-23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5" name="SK-31-text-24"/>
          <p:cNvSpPr/>
          <p:nvPr/>
        </p:nvSpPr>
        <p:spPr>
          <a:xfrm>
            <a:off x="1371600" y="1360140"/>
            <a:ext cx="929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Listen to Parents</a:t>
            </a:r>
            <a:endParaRPr lang="en-US" sz="1500" dirty="0"/>
          </a:p>
        </p:txBody>
      </p:sp>
      <p:sp>
        <p:nvSpPr>
          <p:cNvPr id="26" name="SK-31-text-25"/>
          <p:cNvSpPr/>
          <p:nvPr/>
        </p:nvSpPr>
        <p:spPr>
          <a:xfrm>
            <a:off x="1371600" y="1674465"/>
            <a:ext cx="10820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check </a:t>
            </a:r>
            <a:r>
              <a:rPr lang="en-US" sz="13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parental concern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first. Parents know their child best; a worried parent is a clinical red flag in itself.</a:t>
            </a:r>
            <a:endParaRPr lang="en-US" sz="1350" dirty="0"/>
          </a:p>
        </p:txBody>
      </p:sp>
      <p:sp>
        <p:nvSpPr>
          <p:cNvPr id="27" name="SK-31-text-26"/>
          <p:cNvSpPr/>
          <p:nvPr/>
        </p:nvSpPr>
        <p:spPr>
          <a:xfrm>
            <a:off x="1371600" y="2257276"/>
            <a:ext cx="10306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Speech &amp; Hearing Rule</a:t>
            </a:r>
            <a:endParaRPr lang="en-US" sz="1500" dirty="0"/>
          </a:p>
        </p:txBody>
      </p:sp>
      <p:sp>
        <p:nvSpPr>
          <p:cNvPr id="28" name="SK-31-text-27"/>
          <p:cNvSpPr/>
          <p:nvPr/>
        </p:nvSpPr>
        <p:spPr>
          <a:xfrm>
            <a:off x="1371600" y="2571601"/>
            <a:ext cx="102108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hearing loss first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any presentation of speech or language delay before exploring other neurodevelopmental causes.</a:t>
            </a:r>
            <a:endParaRPr lang="en-US" sz="1350" dirty="0"/>
          </a:p>
        </p:txBody>
      </p:sp>
      <p:sp>
        <p:nvSpPr>
          <p:cNvPr id="29" name="SK-31-text-28"/>
          <p:cNvSpPr/>
          <p:nvPr/>
        </p:nvSpPr>
        <p:spPr>
          <a:xfrm>
            <a:off x="1371600" y="3394323"/>
            <a:ext cx="102965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Growth &amp; Prematurity</a:t>
            </a:r>
            <a:endParaRPr lang="en-US" sz="1500" dirty="0"/>
          </a:p>
        </p:txBody>
      </p:sp>
      <p:sp>
        <p:nvSpPr>
          <p:cNvPr id="30" name="SK-31-text-29"/>
          <p:cNvSpPr/>
          <p:nvPr/>
        </p:nvSpPr>
        <p:spPr>
          <a:xfrm>
            <a:off x="1371600" y="3708648"/>
            <a:ext cx="10820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Plot all measurements on the </a:t>
            </a:r>
            <a:r>
              <a:rPr lang="en-US" sz="13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UK-WHO growth chart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Crucially, correct for prematurity until the child reaches 2 years of age.</a:t>
            </a:r>
            <a:endParaRPr lang="en-US" sz="1350" dirty="0"/>
          </a:p>
        </p:txBody>
      </p:sp>
      <p:sp>
        <p:nvSpPr>
          <p:cNvPr id="31" name="SK-31-text-30"/>
          <p:cNvSpPr/>
          <p:nvPr/>
        </p:nvSpPr>
        <p:spPr>
          <a:xfrm>
            <a:off x="1371600" y="4291459"/>
            <a:ext cx="10306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Bilingualism Insight</a:t>
            </a:r>
            <a:endParaRPr lang="en-US" sz="1500" dirty="0"/>
          </a:p>
        </p:txBody>
      </p:sp>
      <p:sp>
        <p:nvSpPr>
          <p:cNvPr id="32" name="SK-31-text-31"/>
          <p:cNvSpPr/>
          <p:nvPr/>
        </p:nvSpPr>
        <p:spPr>
          <a:xfrm>
            <a:off x="1371600" y="4605784"/>
            <a:ext cx="102108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Bilingualism is </a:t>
            </a:r>
            <a:r>
              <a:rPr lang="en-US" sz="13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 cause of delay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While children may use fewer words per language, their total combined vocabulary is usually normal.</a:t>
            </a:r>
            <a:endParaRPr lang="en-US" sz="1350" dirty="0"/>
          </a:p>
        </p:txBody>
      </p:sp>
      <p:sp>
        <p:nvSpPr>
          <p:cNvPr id="33" name="SK-31-text-32"/>
          <p:cNvSpPr/>
          <p:nvPr/>
        </p:nvSpPr>
        <p:spPr>
          <a:xfrm>
            <a:off x="1371600" y="5428506"/>
            <a:ext cx="10306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Motor Variants</a:t>
            </a:r>
            <a:endParaRPr lang="en-US" sz="1500" dirty="0"/>
          </a:p>
        </p:txBody>
      </p:sp>
      <p:sp>
        <p:nvSpPr>
          <p:cNvPr id="34" name="SK-31-text-33"/>
          <p:cNvSpPr/>
          <p:nvPr/>
        </p:nvSpPr>
        <p:spPr>
          <a:xfrm>
            <a:off x="1371600" y="5742831"/>
            <a:ext cx="102108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Bottom shufflers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walk later (up to 18 months). This is a normal variant ONLY if other developmental milestones are being met.</a:t>
            </a:r>
            <a:endParaRPr lang="en-US" sz="1350" dirty="0"/>
          </a:p>
        </p:txBody>
      </p:sp>
      <p:sp>
        <p:nvSpPr>
          <p:cNvPr id="35" name="SK-31-text-34"/>
          <p:cNvSpPr/>
          <p:nvPr/>
        </p:nvSpPr>
        <p:spPr>
          <a:xfrm>
            <a:off x="381000" y="65627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36" name="SK-31-text-35"/>
          <p:cNvSpPr/>
          <p:nvPr/>
        </p:nvSpPr>
        <p:spPr>
          <a:xfrm>
            <a:off x="8629650" y="6577013"/>
            <a:ext cx="35623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• RCPCH / Healthy Child Programme Standards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28625"/>
            <a:ext cx="11811000" cy="655290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5600700" cy="1604070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26815"/>
            <a:ext cx="304800" cy="304800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544" y="1491555"/>
            <a:ext cx="214313" cy="175320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068985"/>
            <a:ext cx="5600700" cy="1604070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3183285"/>
            <a:ext cx="304800" cy="304800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544" y="3248025"/>
            <a:ext cx="214313" cy="175320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825454"/>
            <a:ext cx="5600700" cy="1604070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4939754"/>
            <a:ext cx="304800" cy="304800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0544" y="5004495"/>
            <a:ext cx="214313" cy="175320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312515"/>
            <a:ext cx="5600700" cy="1604070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426815"/>
            <a:ext cx="304800" cy="304800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9844" y="1491555"/>
            <a:ext cx="214313" cy="175320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3068985"/>
            <a:ext cx="5600700" cy="1604070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3183285"/>
            <a:ext cx="304800" cy="304800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9844" y="3248025"/>
            <a:ext cx="214313" cy="175320"/>
          </a:xfrm>
          <a:prstGeom prst="rect">
            <a:avLst/>
          </a:prstGeom>
        </p:spPr>
      </p:pic>
      <p:pic>
        <p:nvPicPr>
          <p:cNvPr id="21" name="SK-32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4825454"/>
            <a:ext cx="5600700" cy="1604070"/>
          </a:xfrm>
          <a:prstGeom prst="rect">
            <a:avLst/>
          </a:prstGeom>
        </p:spPr>
      </p:pic>
      <p:pic>
        <p:nvPicPr>
          <p:cNvPr id="22" name="SK-32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4939754"/>
            <a:ext cx="304800" cy="304800"/>
          </a:xfrm>
          <a:prstGeom prst="rect">
            <a:avLst/>
          </a:prstGeom>
        </p:spPr>
      </p:pic>
      <p:pic>
        <p:nvPicPr>
          <p:cNvPr id="23" name="SK-32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9844" y="5004495"/>
            <a:ext cx="214313" cy="175320"/>
          </a:xfrm>
          <a:prstGeom prst="rect">
            <a:avLst/>
          </a:prstGeom>
        </p:spPr>
      </p:pic>
      <p:pic>
        <p:nvPicPr>
          <p:cNvPr id="24" name="SK-32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25" name="SK-32-text-24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6" name="SK-32-text-25"/>
          <p:cNvSpPr/>
          <p:nvPr/>
        </p:nvSpPr>
        <p:spPr>
          <a:xfrm>
            <a:off x="571500" y="4286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Top Tips for GP Trainees: Part 2</a:t>
            </a:r>
            <a:endParaRPr lang="en-US" sz="2550" dirty="0"/>
          </a:p>
        </p:txBody>
      </p:sp>
      <p:sp>
        <p:nvSpPr>
          <p:cNvPr id="27" name="SK-32-text-26"/>
          <p:cNvSpPr/>
          <p:nvPr/>
        </p:nvSpPr>
        <p:spPr>
          <a:xfrm>
            <a:off x="571500" y="855315"/>
            <a:ext cx="11620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8" name="SK-32-text-27"/>
          <p:cNvSpPr/>
          <p:nvPr/>
        </p:nvSpPr>
        <p:spPr>
          <a:xfrm>
            <a:off x="914400" y="1450628"/>
            <a:ext cx="37890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Walking Thresholds</a:t>
            </a:r>
            <a:endParaRPr lang="en-US" sz="1350" dirty="0"/>
          </a:p>
        </p:txBody>
      </p:sp>
      <p:sp>
        <p:nvSpPr>
          <p:cNvPr id="29" name="SK-32-text-28"/>
          <p:cNvSpPr/>
          <p:nvPr/>
        </p:nvSpPr>
        <p:spPr>
          <a:xfrm>
            <a:off x="495300" y="1807815"/>
            <a:ext cx="5372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if </a:t>
            </a: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walking by 18 months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Do not reassure beyond this limit. Note: Bottom shufflers walk later but must meet all other milestones.</a:t>
            </a:r>
            <a:endParaRPr lang="en-US" sz="1200" dirty="0"/>
          </a:p>
        </p:txBody>
      </p:sp>
      <p:sp>
        <p:nvSpPr>
          <p:cNvPr id="30" name="SK-32-text-29"/>
          <p:cNvSpPr/>
          <p:nvPr/>
        </p:nvSpPr>
        <p:spPr>
          <a:xfrm>
            <a:off x="914400" y="3207097"/>
            <a:ext cx="35833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Gender Guidelines</a:t>
            </a:r>
            <a:endParaRPr lang="en-US" sz="1350" dirty="0"/>
          </a:p>
        </p:txBody>
      </p:sp>
      <p:sp>
        <p:nvSpPr>
          <p:cNvPr id="31" name="SK-32-text-30"/>
          <p:cNvSpPr/>
          <p:nvPr/>
        </p:nvSpPr>
        <p:spPr>
          <a:xfrm>
            <a:off x="495300" y="3564285"/>
            <a:ext cx="53721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Boys are often slightly later than girls for fine motor and language. Use this as a guideline for context, </a:t>
            </a: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as an excuse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delay necessary specialist referral.</a:t>
            </a:r>
            <a:endParaRPr lang="en-US" sz="1200" dirty="0"/>
          </a:p>
        </p:txBody>
      </p:sp>
      <p:sp>
        <p:nvSpPr>
          <p:cNvPr id="32" name="SK-32-text-31"/>
          <p:cNvSpPr/>
          <p:nvPr/>
        </p:nvSpPr>
        <p:spPr>
          <a:xfrm>
            <a:off x="914400" y="4963567"/>
            <a:ext cx="31032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ASQ-3 Standard</a:t>
            </a:r>
            <a:endParaRPr lang="en-US" sz="1350" dirty="0"/>
          </a:p>
        </p:txBody>
      </p:sp>
      <p:sp>
        <p:nvSpPr>
          <p:cNvPr id="33" name="SK-32-text-32"/>
          <p:cNvSpPr/>
          <p:nvPr/>
        </p:nvSpPr>
        <p:spPr>
          <a:xfrm>
            <a:off x="495300" y="5320754"/>
            <a:ext cx="53721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Utilize the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Ages and Stages Questionnaire (ASQ-3)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the 2–2.5 year review. It is the validated UK standard tool, not just clinical impression.</a:t>
            </a:r>
            <a:endParaRPr lang="en-US" sz="1200" dirty="0"/>
          </a:p>
        </p:txBody>
      </p:sp>
      <p:sp>
        <p:nvSpPr>
          <p:cNvPr id="34" name="SK-32-text-33"/>
          <p:cNvSpPr/>
          <p:nvPr/>
        </p:nvSpPr>
        <p:spPr>
          <a:xfrm>
            <a:off x="6743700" y="1450628"/>
            <a:ext cx="37890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Bilingualism Facts</a:t>
            </a:r>
            <a:endParaRPr lang="en-US" sz="1350" dirty="0"/>
          </a:p>
        </p:txBody>
      </p:sp>
      <p:sp>
        <p:nvSpPr>
          <p:cNvPr id="35" name="SK-32-text-34"/>
          <p:cNvSpPr/>
          <p:nvPr/>
        </p:nvSpPr>
        <p:spPr>
          <a:xfrm>
            <a:off x="6324600" y="1807815"/>
            <a:ext cx="5372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Bilingualism is </a:t>
            </a: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 cause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language delay. Total vocabulary across both languages is typically normal. Always exclude hearing loss first.</a:t>
            </a:r>
            <a:endParaRPr lang="en-US" sz="1200" dirty="0"/>
          </a:p>
        </p:txBody>
      </p:sp>
      <p:sp>
        <p:nvSpPr>
          <p:cNvPr id="36" name="SK-32-text-35"/>
          <p:cNvSpPr/>
          <p:nvPr/>
        </p:nvSpPr>
        <p:spPr>
          <a:xfrm>
            <a:off x="6743700" y="3207097"/>
            <a:ext cx="44062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Never Miss Regression</a:t>
            </a:r>
            <a:endParaRPr lang="en-US" sz="1350" dirty="0"/>
          </a:p>
        </p:txBody>
      </p:sp>
      <p:sp>
        <p:nvSpPr>
          <p:cNvPr id="37" name="SK-32-text-36"/>
          <p:cNvSpPr/>
          <p:nvPr/>
        </p:nvSpPr>
        <p:spPr>
          <a:xfrm>
            <a:off x="6324600" y="3564285"/>
            <a:ext cx="5372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loss of previously acquired skills is a </a:t>
            </a: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major red flag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requires immediate specialist referral regardless of other developmental progress.</a:t>
            </a:r>
            <a:endParaRPr lang="en-US" sz="1200" dirty="0"/>
          </a:p>
        </p:txBody>
      </p:sp>
      <p:sp>
        <p:nvSpPr>
          <p:cNvPr id="38" name="SK-32-text-37"/>
          <p:cNvSpPr/>
          <p:nvPr/>
        </p:nvSpPr>
        <p:spPr>
          <a:xfrm>
            <a:off x="6743700" y="4963567"/>
            <a:ext cx="39947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</a:rPr>
              <a:t>Social Risk Factors</a:t>
            </a:r>
            <a:endParaRPr lang="en-US" sz="1350" dirty="0"/>
          </a:p>
        </p:txBody>
      </p:sp>
      <p:sp>
        <p:nvSpPr>
          <p:cNvPr id="39" name="SK-32-text-38"/>
          <p:cNvSpPr/>
          <p:nvPr/>
        </p:nvSpPr>
        <p:spPr>
          <a:xfrm>
            <a:off x="6324600" y="5320754"/>
            <a:ext cx="53721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screen for social/family risk factors. Neglect and psychosocial deprivation are significant, </a:t>
            </a: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treatable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causes of global developmental delay.</a:t>
            </a:r>
            <a:endParaRPr lang="en-US" sz="1200" dirty="0"/>
          </a:p>
        </p:txBody>
      </p:sp>
      <p:sp>
        <p:nvSpPr>
          <p:cNvPr id="40" name="SK-32-text-39"/>
          <p:cNvSpPr/>
          <p:nvPr/>
        </p:nvSpPr>
        <p:spPr>
          <a:xfrm>
            <a:off x="3810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hlinkClick r:id="rId18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1" name="SK-32-text-39-link-hitbox-1">
            <a:hlinkClick r:id="rId18" tooltip="https://www.bradfordvts.co.uk/"/>
          </p:cNvPr>
          <p:cNvSpPr/>
          <p:nvPr/>
        </p:nvSpPr>
        <p:spPr>
          <a:xfrm>
            <a:off x="381000" y="6553200"/>
            <a:ext cx="3436620" cy="1714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SK-32-text-40"/>
          <p:cNvSpPr/>
          <p:nvPr/>
        </p:nvSpPr>
        <p:spPr>
          <a:xfrm>
            <a:off x="7743825" y="6543675"/>
            <a:ext cx="4448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• RCPCH / Healthy Child Programme 2025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2981325" cy="314325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09625"/>
            <a:ext cx="11430000" cy="655290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69715"/>
            <a:ext cx="5562600" cy="4076700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98315"/>
            <a:ext cx="5105400" cy="57150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998315"/>
            <a:ext cx="457200" cy="457200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325" y="2112615"/>
            <a:ext cx="285750" cy="228600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760315"/>
            <a:ext cx="5105400" cy="457200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445073"/>
            <a:ext cx="166688" cy="137220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816548"/>
            <a:ext cx="166688" cy="137220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188023"/>
            <a:ext cx="166688" cy="137220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636740"/>
            <a:ext cx="5105400" cy="276225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769715"/>
            <a:ext cx="5562600" cy="4076700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1998315"/>
            <a:ext cx="5105400" cy="571500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998315"/>
            <a:ext cx="457200" cy="457200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62725" y="2112615"/>
            <a:ext cx="285750" cy="228600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2760315"/>
            <a:ext cx="5105400" cy="457200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3445073"/>
            <a:ext cx="166688" cy="137220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3816548"/>
            <a:ext cx="166688" cy="137220"/>
          </a:xfrm>
          <a:prstGeom prst="rect">
            <a:avLst/>
          </a:prstGeom>
        </p:spPr>
      </p:pic>
      <p:pic>
        <p:nvPicPr>
          <p:cNvPr id="22" name="SK-33-img-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4188023"/>
            <a:ext cx="166688" cy="137220"/>
          </a:xfrm>
          <a:prstGeom prst="rect">
            <a:avLst/>
          </a:prstGeom>
        </p:spPr>
      </p:pic>
      <p:pic>
        <p:nvPicPr>
          <p:cNvPr id="23" name="SK-33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4636740"/>
            <a:ext cx="5105400" cy="276225"/>
          </a:xfrm>
          <a:prstGeom prst="rect">
            <a:avLst/>
          </a:prstGeom>
        </p:spPr>
      </p:pic>
      <p:pic>
        <p:nvPicPr>
          <p:cNvPr id="24" name="SK-33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227415"/>
            <a:ext cx="11430000" cy="285750"/>
          </a:xfrm>
          <a:prstGeom prst="rect">
            <a:avLst/>
          </a:prstGeom>
        </p:spPr>
      </p:pic>
      <p:sp>
        <p:nvSpPr>
          <p:cNvPr id="25" name="SK-33-text-24"/>
          <p:cNvSpPr/>
          <p:nvPr/>
        </p:nvSpPr>
        <p:spPr>
          <a:xfrm>
            <a:off x="571500" y="38100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6" name="SK-33-text-25"/>
          <p:cNvSpPr/>
          <p:nvPr/>
        </p:nvSpPr>
        <p:spPr>
          <a:xfrm>
            <a:off x="571500" y="809625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Common Pitfalls: Part 1</a:t>
            </a:r>
            <a:endParaRPr lang="en-US" sz="2550" dirty="0"/>
          </a:p>
        </p:txBody>
      </p:sp>
      <p:sp>
        <p:nvSpPr>
          <p:cNvPr id="27" name="SK-33-text-26"/>
          <p:cNvSpPr/>
          <p:nvPr/>
        </p:nvSpPr>
        <p:spPr>
          <a:xfrm>
            <a:off x="571500" y="1236315"/>
            <a:ext cx="11315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8" name="SK-33-text-27"/>
          <p:cNvSpPr/>
          <p:nvPr/>
        </p:nvSpPr>
        <p:spPr>
          <a:xfrm>
            <a:off x="1219200" y="2055465"/>
            <a:ext cx="47777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Vague Reassurance</a:t>
            </a:r>
            <a:endParaRPr lang="en-US" sz="1800" dirty="0"/>
          </a:p>
        </p:txBody>
      </p:sp>
      <p:sp>
        <p:nvSpPr>
          <p:cNvPr id="29" name="SK-33-text-28"/>
          <p:cNvSpPr/>
          <p:nvPr/>
        </p:nvSpPr>
        <p:spPr>
          <a:xfrm>
            <a:off x="762000" y="2893665"/>
            <a:ext cx="103174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"He'll catch up soon" — The most dangerous phrase in GP.</a:t>
            </a:r>
            <a:endParaRPr lang="en-US" sz="1200" dirty="0"/>
          </a:p>
        </p:txBody>
      </p:sp>
      <p:sp>
        <p:nvSpPr>
          <p:cNvPr id="30" name="SK-33-text-29"/>
          <p:cNvSpPr/>
          <p:nvPr/>
        </p:nvSpPr>
        <p:spPr>
          <a:xfrm>
            <a:off x="871538" y="3369915"/>
            <a:ext cx="10904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Reassuring parents without a documented review date.</a:t>
            </a:r>
            <a:endParaRPr lang="en-US" sz="1350" dirty="0"/>
          </a:p>
        </p:txBody>
      </p:sp>
      <p:sp>
        <p:nvSpPr>
          <p:cNvPr id="31" name="SK-33-text-30"/>
          <p:cNvSpPr/>
          <p:nvPr/>
        </p:nvSpPr>
        <p:spPr>
          <a:xfrm>
            <a:off x="871538" y="3741390"/>
            <a:ext cx="104927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Ignoring parental gut instinct (a major red flag).</a:t>
            </a:r>
            <a:endParaRPr lang="en-US" sz="1350" dirty="0"/>
          </a:p>
        </p:txBody>
      </p:sp>
      <p:sp>
        <p:nvSpPr>
          <p:cNvPr id="32" name="SK-33-text-31"/>
          <p:cNvSpPr/>
          <p:nvPr/>
        </p:nvSpPr>
        <p:spPr>
          <a:xfrm>
            <a:off x="871538" y="4112865"/>
            <a:ext cx="111099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Assuming "boys are always late" as a clinical excuse.</a:t>
            </a:r>
            <a:endParaRPr lang="en-US" sz="1350" dirty="0"/>
          </a:p>
        </p:txBody>
      </p:sp>
      <p:sp>
        <p:nvSpPr>
          <p:cNvPr id="33" name="SK-33-text-32"/>
          <p:cNvSpPr/>
          <p:nvPr/>
        </p:nvSpPr>
        <p:spPr>
          <a:xfrm>
            <a:off x="723900" y="4636740"/>
            <a:ext cx="4953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ANTIDOTE: SAFETY NETTING</a:t>
            </a:r>
            <a:endParaRPr lang="en-US" sz="1050" dirty="0"/>
          </a:p>
        </p:txBody>
      </p:sp>
      <p:sp>
        <p:nvSpPr>
          <p:cNvPr id="34" name="SK-33-text-33"/>
          <p:cNvSpPr/>
          <p:nvPr/>
        </p:nvSpPr>
        <p:spPr>
          <a:xfrm>
            <a:off x="609600" y="4989165"/>
            <a:ext cx="11582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he isn't doing [X] by 4 weeks from today, we MUST refer."</a:t>
            </a:r>
            <a:endParaRPr lang="en-US" sz="1350" dirty="0"/>
          </a:p>
        </p:txBody>
      </p:sp>
      <p:sp>
        <p:nvSpPr>
          <p:cNvPr id="35" name="SK-33-text-34"/>
          <p:cNvSpPr/>
          <p:nvPr/>
        </p:nvSpPr>
        <p:spPr>
          <a:xfrm>
            <a:off x="7086600" y="2055465"/>
            <a:ext cx="5105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Missing Skill Regression</a:t>
            </a:r>
            <a:endParaRPr lang="en-US" sz="1800" dirty="0"/>
          </a:p>
        </p:txBody>
      </p:sp>
      <p:sp>
        <p:nvSpPr>
          <p:cNvPr id="36" name="SK-33-text-35"/>
          <p:cNvSpPr/>
          <p:nvPr/>
        </p:nvSpPr>
        <p:spPr>
          <a:xfrm>
            <a:off x="6629400" y="2893665"/>
            <a:ext cx="5562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loss of acquired skills = Automatic Referral.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6738938" y="3369915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Only asking about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milestones achieved.</a:t>
            </a:r>
            <a:endParaRPr lang="en-US" sz="1350" dirty="0"/>
          </a:p>
        </p:txBody>
      </p:sp>
      <p:sp>
        <p:nvSpPr>
          <p:cNvPr id="38" name="SK-33-text-37"/>
          <p:cNvSpPr/>
          <p:nvPr/>
        </p:nvSpPr>
        <p:spPr>
          <a:xfrm>
            <a:off x="6738938" y="3741390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Forgetting to check if older skills are still present.</a:t>
            </a:r>
            <a:endParaRPr lang="en-US" sz="1350" dirty="0"/>
          </a:p>
        </p:txBody>
      </p:sp>
      <p:sp>
        <p:nvSpPr>
          <p:cNvPr id="39" name="SK-33-text-38"/>
          <p:cNvSpPr/>
          <p:nvPr/>
        </p:nvSpPr>
        <p:spPr>
          <a:xfrm>
            <a:off x="6738938" y="4112865"/>
            <a:ext cx="54530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Attributing regression to minor illness or "laziness."</a:t>
            </a:r>
            <a:endParaRPr lang="en-US" sz="1350" dirty="0"/>
          </a:p>
        </p:txBody>
      </p:sp>
      <p:sp>
        <p:nvSpPr>
          <p:cNvPr id="40" name="SK-33-text-39"/>
          <p:cNvSpPr/>
          <p:nvPr/>
        </p:nvSpPr>
        <p:spPr>
          <a:xfrm>
            <a:off x="6591300" y="4636740"/>
            <a:ext cx="49530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ACTION</a:t>
            </a:r>
            <a:endParaRPr lang="en-US" sz="1050" dirty="0"/>
          </a:p>
        </p:txBody>
      </p:sp>
      <p:sp>
        <p:nvSpPr>
          <p:cNvPr id="41" name="SK-33-text-40"/>
          <p:cNvSpPr/>
          <p:nvPr/>
        </p:nvSpPr>
        <p:spPr>
          <a:xfrm>
            <a:off x="6477000" y="4989165"/>
            <a:ext cx="51054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ask: "Is there anything they used to do that they can't do now?"</a:t>
            </a:r>
            <a:endParaRPr lang="en-US" sz="1350" dirty="0"/>
          </a:p>
        </p:txBody>
      </p:sp>
      <p:sp>
        <p:nvSpPr>
          <p:cNvPr id="42" name="SK-33-text-41"/>
          <p:cNvSpPr/>
          <p:nvPr/>
        </p:nvSpPr>
        <p:spPr>
          <a:xfrm>
            <a:off x="381000" y="6341715"/>
            <a:ext cx="8763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2025 Standards</a:t>
            </a:r>
            <a:endParaRPr lang="en-US" sz="900" dirty="0"/>
          </a:p>
        </p:txBody>
      </p:sp>
      <p:sp>
        <p:nvSpPr>
          <p:cNvPr id="43" name="SK-33-text-42"/>
          <p:cNvSpPr/>
          <p:nvPr/>
        </p:nvSpPr>
        <p:spPr>
          <a:xfrm>
            <a:off x="10506075" y="6341715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3683050" cy="3924300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03015"/>
            <a:ext cx="3302050" cy="381000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531590"/>
            <a:ext cx="285750" cy="228600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036415"/>
            <a:ext cx="3302050" cy="762000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1312515"/>
            <a:ext cx="3683050" cy="3924300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5050" y="1503015"/>
            <a:ext cx="3302050" cy="381000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5050" y="1531590"/>
            <a:ext cx="285750" cy="228600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5050" y="2036415"/>
            <a:ext cx="3302050" cy="762000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1312515"/>
            <a:ext cx="3683050" cy="3924300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8599" y="1503015"/>
            <a:ext cx="3302050" cy="381000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18599" y="1531590"/>
            <a:ext cx="285750" cy="228600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8599" y="2036415"/>
            <a:ext cx="3302050" cy="762000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18599" y="3046065"/>
            <a:ext cx="3302050" cy="1495425"/>
          </a:xfrm>
          <a:prstGeom prst="rect">
            <a:avLst/>
          </a:prstGeom>
        </p:spPr>
      </p:pic>
      <p:pic>
        <p:nvPicPr>
          <p:cNvPr id="19" name="SK-3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20" name="SK-34-text-19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1" name="SK-34-text-20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Common Pitfalls: Part 2</a:t>
            </a:r>
            <a:endParaRPr lang="en-US" sz="2550" dirty="0"/>
          </a:p>
        </p:txBody>
      </p:sp>
      <p:sp>
        <p:nvSpPr>
          <p:cNvPr id="22" name="SK-34-text-21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Correcting for Prematurity, Bilingualism, and Drawing Milestones</a:t>
            </a:r>
            <a:endParaRPr lang="en-US" sz="1200" dirty="0"/>
          </a:p>
        </p:txBody>
      </p:sp>
      <p:sp>
        <p:nvSpPr>
          <p:cNvPr id="23" name="SK-34-text-22"/>
          <p:cNvSpPr/>
          <p:nvPr/>
        </p:nvSpPr>
        <p:spPr>
          <a:xfrm>
            <a:off x="971550" y="150301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Prematurity Correction</a:t>
            </a:r>
            <a:endParaRPr lang="en-US" sz="1500" dirty="0"/>
          </a:p>
        </p:txBody>
      </p:sp>
      <p:sp>
        <p:nvSpPr>
          <p:cNvPr id="24" name="SK-34-text-23"/>
          <p:cNvSpPr/>
          <p:nvPr/>
        </p:nvSpPr>
        <p:spPr>
          <a:xfrm>
            <a:off x="685800" y="2112615"/>
            <a:ext cx="31496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PITFALL</a:t>
            </a:r>
            <a:endParaRPr lang="en-US" sz="900" dirty="0"/>
          </a:p>
        </p:txBody>
      </p:sp>
      <p:sp>
        <p:nvSpPr>
          <p:cNvPr id="25" name="SK-34-text-24"/>
          <p:cNvSpPr/>
          <p:nvPr/>
        </p:nvSpPr>
        <p:spPr>
          <a:xfrm>
            <a:off x="685800" y="2322165"/>
            <a:ext cx="30734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Plotting at chronological age for a preterm infant.</a:t>
            </a:r>
            <a:endParaRPr lang="en-US" sz="1125" dirty="0"/>
          </a:p>
        </p:txBody>
      </p:sp>
      <p:sp>
        <p:nvSpPr>
          <p:cNvPr id="26" name="SK-34-text-25"/>
          <p:cNvSpPr/>
          <p:nvPr/>
        </p:nvSpPr>
        <p:spPr>
          <a:xfrm>
            <a:off x="762000" y="2950815"/>
            <a:ext cx="3111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correct for prematurity until the child reaches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years of age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27" name="SK-34-text-26"/>
          <p:cNvSpPr/>
          <p:nvPr/>
        </p:nvSpPr>
        <p:spPr>
          <a:xfrm>
            <a:off x="762000" y="3474690"/>
            <a:ext cx="3111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28-weeker at 12 months chronological age should be assessed as a 9-month-old.</a:t>
            </a:r>
            <a:endParaRPr lang="en-US" sz="1125" dirty="0"/>
          </a:p>
        </p:txBody>
      </p:sp>
      <p:sp>
        <p:nvSpPr>
          <p:cNvPr id="28" name="SK-34-text-27"/>
          <p:cNvSpPr/>
          <p:nvPr/>
        </p:nvSpPr>
        <p:spPr>
          <a:xfrm>
            <a:off x="762000" y="3998565"/>
            <a:ext cx="3111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UK-WHO growth charts correctly to avoid unnecessary "delay" referrals.</a:t>
            </a:r>
            <a:endParaRPr lang="en-US" sz="1125" dirty="0"/>
          </a:p>
        </p:txBody>
      </p:sp>
      <p:sp>
        <p:nvSpPr>
          <p:cNvPr id="29" name="SK-34-text-28"/>
          <p:cNvSpPr/>
          <p:nvPr/>
        </p:nvSpPr>
        <p:spPr>
          <a:xfrm>
            <a:off x="4845100" y="1503015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Language &amp; Bilingualism</a:t>
            </a:r>
            <a:endParaRPr lang="en-US" sz="1500" dirty="0"/>
          </a:p>
        </p:txBody>
      </p:sp>
      <p:sp>
        <p:nvSpPr>
          <p:cNvPr id="30" name="SK-34-text-29"/>
          <p:cNvSpPr/>
          <p:nvPr/>
        </p:nvSpPr>
        <p:spPr>
          <a:xfrm>
            <a:off x="4559350" y="2112615"/>
            <a:ext cx="31496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PITFALL</a:t>
            </a:r>
            <a:endParaRPr lang="en-US" sz="900" dirty="0"/>
          </a:p>
        </p:txBody>
      </p:sp>
      <p:sp>
        <p:nvSpPr>
          <p:cNvPr id="31" name="SK-34-text-30"/>
          <p:cNvSpPr/>
          <p:nvPr/>
        </p:nvSpPr>
        <p:spPr>
          <a:xfrm>
            <a:off x="4559350" y="2322165"/>
            <a:ext cx="30734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Blaming multi-language households for significant speech delay.</a:t>
            </a:r>
            <a:endParaRPr lang="en-US" sz="1125" dirty="0"/>
          </a:p>
        </p:txBody>
      </p:sp>
      <p:sp>
        <p:nvSpPr>
          <p:cNvPr id="32" name="SK-34-text-31"/>
          <p:cNvSpPr/>
          <p:nvPr/>
        </p:nvSpPr>
        <p:spPr>
          <a:xfrm>
            <a:off x="4635550" y="2950815"/>
            <a:ext cx="3111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Bilingualism is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cause of clinical language delay.</a:t>
            </a:r>
            <a:endParaRPr lang="en-US" sz="1125" dirty="0"/>
          </a:p>
        </p:txBody>
      </p:sp>
      <p:sp>
        <p:nvSpPr>
          <p:cNvPr id="33" name="SK-34-text-32"/>
          <p:cNvSpPr/>
          <p:nvPr/>
        </p:nvSpPr>
        <p:spPr>
          <a:xfrm>
            <a:off x="4635550" y="3474690"/>
            <a:ext cx="3111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vocabulary across both languages is typically normal.</a:t>
            </a:r>
            <a:endParaRPr lang="en-US" sz="1125" dirty="0"/>
          </a:p>
        </p:txBody>
      </p:sp>
      <p:sp>
        <p:nvSpPr>
          <p:cNvPr id="34" name="SK-34-text-33"/>
          <p:cNvSpPr/>
          <p:nvPr/>
        </p:nvSpPr>
        <p:spPr>
          <a:xfrm>
            <a:off x="4635550" y="3998565"/>
            <a:ext cx="3111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hearing loss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(audiology) before assuming it's social.</a:t>
            </a:r>
            <a:endParaRPr lang="en-US" sz="1125" dirty="0"/>
          </a:p>
        </p:txBody>
      </p:sp>
      <p:sp>
        <p:nvSpPr>
          <p:cNvPr id="35" name="SK-34-text-34"/>
          <p:cNvSpPr/>
          <p:nvPr/>
        </p:nvSpPr>
        <p:spPr>
          <a:xfrm>
            <a:off x="4635550" y="4522440"/>
            <a:ext cx="31115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if single words (12m) or 2-word phrases (24m) are absent.</a:t>
            </a:r>
            <a:endParaRPr lang="en-US" sz="1125" dirty="0"/>
          </a:p>
        </p:txBody>
      </p:sp>
      <p:sp>
        <p:nvSpPr>
          <p:cNvPr id="36" name="SK-34-text-35"/>
          <p:cNvSpPr/>
          <p:nvPr/>
        </p:nvSpPr>
        <p:spPr>
          <a:xfrm>
            <a:off x="8718649" y="1503015"/>
            <a:ext cx="347335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Shape Acquisition</a:t>
            </a:r>
            <a:endParaRPr lang="en-US" sz="1500" dirty="0"/>
          </a:p>
        </p:txBody>
      </p:sp>
      <p:sp>
        <p:nvSpPr>
          <p:cNvPr id="37" name="SK-34-text-36"/>
          <p:cNvSpPr/>
          <p:nvPr/>
        </p:nvSpPr>
        <p:spPr>
          <a:xfrm>
            <a:off x="8432899" y="2112615"/>
            <a:ext cx="31496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53E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PITFALL</a:t>
            </a:r>
            <a:endParaRPr lang="en-US" sz="900" dirty="0"/>
          </a:p>
        </p:txBody>
      </p:sp>
      <p:sp>
        <p:nvSpPr>
          <p:cNvPr id="38" name="SK-34-text-37"/>
          <p:cNvSpPr/>
          <p:nvPr/>
        </p:nvSpPr>
        <p:spPr>
          <a:xfrm>
            <a:off x="8432899" y="2322165"/>
            <a:ext cx="30734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Mixing up the developmental sequence of drawing shapes.</a:t>
            </a:r>
            <a:endParaRPr lang="en-US" sz="1125" dirty="0"/>
          </a:p>
        </p:txBody>
      </p:sp>
      <p:sp>
        <p:nvSpPr>
          <p:cNvPr id="39" name="SK-34-text-38"/>
          <p:cNvSpPr/>
          <p:nvPr/>
        </p:nvSpPr>
        <p:spPr>
          <a:xfrm>
            <a:off x="8413849" y="3141315"/>
            <a:ext cx="1303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Years</a:t>
            </a:r>
            <a:endParaRPr lang="en-US" sz="1050" dirty="0"/>
          </a:p>
        </p:txBody>
      </p:sp>
      <p:sp>
        <p:nvSpPr>
          <p:cNvPr id="40" name="SK-34-text-39"/>
          <p:cNvSpPr/>
          <p:nvPr/>
        </p:nvSpPr>
        <p:spPr>
          <a:xfrm>
            <a:off x="9501783" y="3141315"/>
            <a:ext cx="209981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Circle (O)</a:t>
            </a:r>
            <a:endParaRPr lang="en-US" sz="1050" dirty="0"/>
          </a:p>
        </p:txBody>
      </p:sp>
      <p:sp>
        <p:nvSpPr>
          <p:cNvPr id="41" name="SK-34-text-40"/>
          <p:cNvSpPr/>
          <p:nvPr/>
        </p:nvSpPr>
        <p:spPr>
          <a:xfrm>
            <a:off x="8413849" y="3417540"/>
            <a:ext cx="1303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Years</a:t>
            </a:r>
            <a:endParaRPr lang="en-US" sz="1050" dirty="0"/>
          </a:p>
        </p:txBody>
      </p:sp>
      <p:sp>
        <p:nvSpPr>
          <p:cNvPr id="42" name="SK-34-text-41"/>
          <p:cNvSpPr/>
          <p:nvPr/>
        </p:nvSpPr>
        <p:spPr>
          <a:xfrm>
            <a:off x="9501783" y="3417540"/>
            <a:ext cx="209981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 (+)</a:t>
            </a:r>
            <a:endParaRPr lang="en-US" sz="1050" dirty="0"/>
          </a:p>
        </p:txBody>
      </p:sp>
      <p:sp>
        <p:nvSpPr>
          <p:cNvPr id="43" name="SK-34-text-42"/>
          <p:cNvSpPr/>
          <p:nvPr/>
        </p:nvSpPr>
        <p:spPr>
          <a:xfrm>
            <a:off x="8413849" y="3693765"/>
            <a:ext cx="1303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Years</a:t>
            </a:r>
            <a:endParaRPr lang="en-US" sz="1050" dirty="0"/>
          </a:p>
        </p:txBody>
      </p:sp>
      <p:sp>
        <p:nvSpPr>
          <p:cNvPr id="44" name="SK-34-text-43"/>
          <p:cNvSpPr/>
          <p:nvPr/>
        </p:nvSpPr>
        <p:spPr>
          <a:xfrm>
            <a:off x="9501783" y="3693765"/>
            <a:ext cx="209981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Square (☐)</a:t>
            </a:r>
            <a:endParaRPr lang="en-US" sz="1050" dirty="0"/>
          </a:p>
        </p:txBody>
      </p:sp>
      <p:sp>
        <p:nvSpPr>
          <p:cNvPr id="45" name="SK-34-text-44"/>
          <p:cNvSpPr/>
          <p:nvPr/>
        </p:nvSpPr>
        <p:spPr>
          <a:xfrm>
            <a:off x="8413849" y="3969990"/>
            <a:ext cx="1303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Years</a:t>
            </a:r>
            <a:endParaRPr lang="en-US" sz="1050" dirty="0"/>
          </a:p>
        </p:txBody>
      </p:sp>
      <p:sp>
        <p:nvSpPr>
          <p:cNvPr id="46" name="SK-34-text-45"/>
          <p:cNvSpPr/>
          <p:nvPr/>
        </p:nvSpPr>
        <p:spPr>
          <a:xfrm>
            <a:off x="9501783" y="3969990"/>
            <a:ext cx="209981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Triangle (Δ)</a:t>
            </a:r>
            <a:endParaRPr lang="en-US" sz="1050" dirty="0"/>
          </a:p>
        </p:txBody>
      </p:sp>
      <p:sp>
        <p:nvSpPr>
          <p:cNvPr id="47" name="SK-34-text-46"/>
          <p:cNvSpPr/>
          <p:nvPr/>
        </p:nvSpPr>
        <p:spPr>
          <a:xfrm>
            <a:off x="8413849" y="4246215"/>
            <a:ext cx="1303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 Years</a:t>
            </a:r>
            <a:endParaRPr lang="en-US" sz="1050" dirty="0"/>
          </a:p>
        </p:txBody>
      </p:sp>
      <p:sp>
        <p:nvSpPr>
          <p:cNvPr id="48" name="SK-34-text-47"/>
          <p:cNvSpPr/>
          <p:nvPr/>
        </p:nvSpPr>
        <p:spPr>
          <a:xfrm>
            <a:off x="9501783" y="4246215"/>
            <a:ext cx="209981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Diamond (◇)</a:t>
            </a:r>
            <a:endParaRPr lang="en-US" sz="1050" dirty="0"/>
          </a:p>
        </p:txBody>
      </p:sp>
      <p:sp>
        <p:nvSpPr>
          <p:cNvPr id="49" name="SK-34-text-48"/>
          <p:cNvSpPr/>
          <p:nvPr/>
        </p:nvSpPr>
        <p:spPr>
          <a:xfrm>
            <a:off x="8318599" y="4655790"/>
            <a:ext cx="387340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*Note: Must be "copies," not draws from imagination.</a:t>
            </a:r>
            <a:endParaRPr lang="en-US" sz="975" dirty="0"/>
          </a:p>
        </p:txBody>
      </p:sp>
      <p:sp>
        <p:nvSpPr>
          <p:cNvPr id="50" name="SK-34-text-49"/>
          <p:cNvSpPr/>
          <p:nvPr/>
        </p:nvSpPr>
        <p:spPr>
          <a:xfrm>
            <a:off x="3810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hlinkClick r:id="rId20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51" name="SK-34-text-49-link-hitbox-1">
            <a:hlinkClick r:id="rId20" tooltip="https://www.bradfordvts.co.uk/"/>
          </p:cNvPr>
          <p:cNvSpPr/>
          <p:nvPr/>
        </p:nvSpPr>
        <p:spPr>
          <a:xfrm>
            <a:off x="381000" y="6553200"/>
            <a:ext cx="3436620" cy="1714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SK-34-text-50"/>
          <p:cNvSpPr/>
          <p:nvPr/>
        </p:nvSpPr>
        <p:spPr>
          <a:xfrm>
            <a:off x="6629400" y="6557963"/>
            <a:ext cx="55626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• June 2026 • RCPCH / Healthy Child Programme 2025 Standards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28625"/>
            <a:ext cx="11811000" cy="655290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36315"/>
            <a:ext cx="11430000" cy="5078760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236315"/>
            <a:ext cx="11430000" cy="447675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1683990"/>
            <a:ext cx="11430000" cy="514499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644" y="1868686"/>
            <a:ext cx="214313" cy="175320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198489"/>
            <a:ext cx="11430000" cy="514499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644" y="2383185"/>
            <a:ext cx="214313" cy="175320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712988"/>
            <a:ext cx="11430000" cy="514499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8644" y="2897684"/>
            <a:ext cx="214313" cy="175320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227487"/>
            <a:ext cx="11430000" cy="514499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644" y="3412182"/>
            <a:ext cx="214313" cy="175320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741986"/>
            <a:ext cx="11430000" cy="514499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8644" y="3926681"/>
            <a:ext cx="214313" cy="175320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4256484"/>
            <a:ext cx="11430000" cy="514499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8644" y="4441180"/>
            <a:ext cx="214313" cy="175320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770983"/>
            <a:ext cx="11430000" cy="514499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8644" y="4955679"/>
            <a:ext cx="214313" cy="175320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285482"/>
            <a:ext cx="11430000" cy="514499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8644" y="5470178"/>
            <a:ext cx="214313" cy="175320"/>
          </a:xfrm>
          <a:prstGeom prst="rect">
            <a:avLst/>
          </a:prstGeom>
        </p:spPr>
      </p:pic>
      <p:pic>
        <p:nvPicPr>
          <p:cNvPr id="24" name="SK-35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8644" y="5984974"/>
            <a:ext cx="214313" cy="175320"/>
          </a:xfrm>
          <a:prstGeom prst="rect">
            <a:avLst/>
          </a:prstGeom>
        </p:spPr>
      </p:pic>
      <p:pic>
        <p:nvPicPr>
          <p:cNvPr id="25" name="SK-35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6" name="SK-35-text-25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7" name="SK-35-text-26"/>
          <p:cNvSpPr/>
          <p:nvPr/>
        </p:nvSpPr>
        <p:spPr>
          <a:xfrm>
            <a:off x="571500" y="4286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Referral Pathways from Primary Care</a:t>
            </a:r>
            <a:endParaRPr lang="en-US" sz="2550" dirty="0"/>
          </a:p>
        </p:txBody>
      </p:sp>
      <p:sp>
        <p:nvSpPr>
          <p:cNvPr id="28" name="SK-35-text-27"/>
          <p:cNvSpPr/>
          <p:nvPr/>
        </p:nvSpPr>
        <p:spPr>
          <a:xfrm>
            <a:off x="571500" y="855315"/>
            <a:ext cx="11620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9" name="SK-35-text-28"/>
          <p:cNvSpPr/>
          <p:nvPr/>
        </p:nvSpPr>
        <p:spPr>
          <a:xfrm>
            <a:off x="571500" y="1236315"/>
            <a:ext cx="4276725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</a:rPr>
              <a:t>CLINICAL CONCERN</a:t>
            </a:r>
            <a:endParaRPr lang="en-US" sz="1350" dirty="0"/>
          </a:p>
        </p:txBody>
      </p:sp>
      <p:sp>
        <p:nvSpPr>
          <p:cNvPr id="30" name="SK-35-text-29"/>
          <p:cNvSpPr/>
          <p:nvPr/>
        </p:nvSpPr>
        <p:spPr>
          <a:xfrm>
            <a:off x="5143500" y="1236315"/>
            <a:ext cx="7048500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1A202C"/>
                </a:solidFill>
              </a:rPr>
              <a:t>PRIMARY REFERRAL DESTINATION / ACTION</a:t>
            </a:r>
            <a:endParaRPr lang="en-US" sz="1350" dirty="0"/>
          </a:p>
        </p:txBody>
      </p:sp>
      <p:sp>
        <p:nvSpPr>
          <p:cNvPr id="31" name="SK-35-text-30"/>
          <p:cNvSpPr/>
          <p:nvPr/>
        </p:nvSpPr>
        <p:spPr>
          <a:xfrm>
            <a:off x="914400" y="1683990"/>
            <a:ext cx="678942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Global Developmental Delay</a:t>
            </a:r>
            <a:endParaRPr lang="en-US" sz="1350" dirty="0"/>
          </a:p>
        </p:txBody>
      </p:sp>
      <p:sp>
        <p:nvSpPr>
          <p:cNvPr id="32" name="SK-35-text-31"/>
          <p:cNvSpPr/>
          <p:nvPr/>
        </p:nvSpPr>
        <p:spPr>
          <a:xfrm>
            <a:off x="5143500" y="1683990"/>
            <a:ext cx="6562725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paediatrician</a:t>
            </a:r>
            <a:endParaRPr lang="en-US" sz="1350" dirty="0"/>
          </a:p>
        </p:txBody>
      </p:sp>
      <p:sp>
        <p:nvSpPr>
          <p:cNvPr id="33" name="SK-35-text-32"/>
          <p:cNvSpPr/>
          <p:nvPr/>
        </p:nvSpPr>
        <p:spPr>
          <a:xfrm>
            <a:off x="914400" y="2198489"/>
            <a:ext cx="41910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Speech/language delay</a:t>
            </a:r>
            <a:endParaRPr lang="en-US" sz="1350" dirty="0"/>
          </a:p>
        </p:txBody>
      </p:sp>
      <p:sp>
        <p:nvSpPr>
          <p:cNvPr id="34" name="SK-35-text-33"/>
          <p:cNvSpPr/>
          <p:nvPr/>
        </p:nvSpPr>
        <p:spPr>
          <a:xfrm>
            <a:off x="5143500" y="2198489"/>
            <a:ext cx="70485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SALT (Speech and Language Therapy) + audiology</a:t>
            </a:r>
            <a:endParaRPr lang="en-US" sz="1350" dirty="0"/>
          </a:p>
        </p:txBody>
      </p:sp>
      <p:sp>
        <p:nvSpPr>
          <p:cNvPr id="35" name="SK-35-text-34"/>
          <p:cNvSpPr/>
          <p:nvPr/>
        </p:nvSpPr>
        <p:spPr>
          <a:xfrm>
            <a:off x="914400" y="2712988"/>
            <a:ext cx="41910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ASD</a:t>
            </a:r>
            <a:endParaRPr lang="en-US" sz="1350" dirty="0"/>
          </a:p>
        </p:txBody>
      </p:sp>
      <p:sp>
        <p:nvSpPr>
          <p:cNvPr id="36" name="SK-35-text-35"/>
          <p:cNvSpPr/>
          <p:nvPr/>
        </p:nvSpPr>
        <p:spPr>
          <a:xfrm>
            <a:off x="5143500" y="2712988"/>
            <a:ext cx="70485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paediatrician (ADOS/ADI-R pathway)</a:t>
            </a:r>
            <a:endParaRPr lang="en-US" sz="1350" dirty="0"/>
          </a:p>
        </p:txBody>
      </p:sp>
      <p:sp>
        <p:nvSpPr>
          <p:cNvPr id="37" name="SK-35-text-36"/>
          <p:cNvSpPr/>
          <p:nvPr/>
        </p:nvSpPr>
        <p:spPr>
          <a:xfrm>
            <a:off x="914400" y="3227487"/>
            <a:ext cx="4714875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Motor delay / CP concerns</a:t>
            </a:r>
            <a:endParaRPr lang="en-US" sz="1350" dirty="0"/>
          </a:p>
        </p:txBody>
      </p:sp>
      <p:sp>
        <p:nvSpPr>
          <p:cNvPr id="38" name="SK-35-text-37"/>
          <p:cNvSpPr/>
          <p:nvPr/>
        </p:nvSpPr>
        <p:spPr>
          <a:xfrm>
            <a:off x="5143500" y="3227487"/>
            <a:ext cx="70485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paediatrician + physiotherapy</a:t>
            </a:r>
            <a:endParaRPr lang="en-US" sz="1350" dirty="0"/>
          </a:p>
        </p:txBody>
      </p:sp>
      <p:sp>
        <p:nvSpPr>
          <p:cNvPr id="39" name="SK-35-text-38"/>
          <p:cNvSpPr/>
          <p:nvPr/>
        </p:nvSpPr>
        <p:spPr>
          <a:xfrm>
            <a:off x="914400" y="3741986"/>
            <a:ext cx="41910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Vision concern</a:t>
            </a:r>
            <a:endParaRPr lang="en-US" sz="1350" dirty="0"/>
          </a:p>
        </p:txBody>
      </p:sp>
      <p:sp>
        <p:nvSpPr>
          <p:cNvPr id="40" name="SK-35-text-39"/>
          <p:cNvSpPr/>
          <p:nvPr/>
        </p:nvSpPr>
        <p:spPr>
          <a:xfrm>
            <a:off x="5143500" y="3741986"/>
            <a:ext cx="6562725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Orthoptist / ophthalmology</a:t>
            </a:r>
            <a:endParaRPr lang="en-US" sz="1350" dirty="0"/>
          </a:p>
        </p:txBody>
      </p:sp>
      <p:sp>
        <p:nvSpPr>
          <p:cNvPr id="41" name="SK-35-text-40"/>
          <p:cNvSpPr/>
          <p:nvPr/>
        </p:nvSpPr>
        <p:spPr>
          <a:xfrm>
            <a:off x="914400" y="4256484"/>
            <a:ext cx="41910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Hearing loss</a:t>
            </a:r>
            <a:endParaRPr lang="en-US" sz="1350" dirty="0"/>
          </a:p>
        </p:txBody>
      </p:sp>
      <p:sp>
        <p:nvSpPr>
          <p:cNvPr id="42" name="SK-35-text-41"/>
          <p:cNvSpPr/>
          <p:nvPr/>
        </p:nvSpPr>
        <p:spPr>
          <a:xfrm>
            <a:off x="5143500" y="4256484"/>
            <a:ext cx="6562725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Audiology</a:t>
            </a:r>
            <a:endParaRPr lang="en-US" sz="1350" dirty="0"/>
          </a:p>
        </p:txBody>
      </p:sp>
      <p:sp>
        <p:nvSpPr>
          <p:cNvPr id="43" name="SK-35-text-42"/>
          <p:cNvSpPr/>
          <p:nvPr/>
        </p:nvSpPr>
        <p:spPr>
          <a:xfrm>
            <a:off x="914400" y="4770983"/>
            <a:ext cx="4337685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abuse/neglect</a:t>
            </a:r>
            <a:endParaRPr lang="en-US" sz="1350" dirty="0"/>
          </a:p>
        </p:txBody>
      </p:sp>
      <p:sp>
        <p:nvSpPr>
          <p:cNvPr id="44" name="SK-35-text-43"/>
          <p:cNvSpPr/>
          <p:nvPr/>
        </p:nvSpPr>
        <p:spPr>
          <a:xfrm>
            <a:off x="5143500" y="4770983"/>
            <a:ext cx="6951345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Safeguarding referral (Section 47)</a:t>
            </a:r>
            <a:endParaRPr lang="en-US" sz="1350" dirty="0"/>
          </a:p>
        </p:txBody>
      </p:sp>
      <p:sp>
        <p:nvSpPr>
          <p:cNvPr id="45" name="SK-35-text-44"/>
          <p:cNvSpPr/>
          <p:nvPr/>
        </p:nvSpPr>
        <p:spPr>
          <a:xfrm>
            <a:off x="914400" y="5285482"/>
            <a:ext cx="5720715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2–2½ year HCP review concerns</a:t>
            </a:r>
            <a:endParaRPr lang="en-US" sz="1350" dirty="0"/>
          </a:p>
        </p:txBody>
      </p:sp>
      <p:sp>
        <p:nvSpPr>
          <p:cNvPr id="46" name="SK-35-text-45"/>
          <p:cNvSpPr/>
          <p:nvPr/>
        </p:nvSpPr>
        <p:spPr>
          <a:xfrm>
            <a:off x="5143500" y="5285482"/>
            <a:ext cx="7048500" cy="5144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 visitor-led pathway first, then paeds</a:t>
            </a:r>
            <a:endParaRPr lang="en-US" sz="1350" dirty="0"/>
          </a:p>
        </p:txBody>
      </p:sp>
      <p:sp>
        <p:nvSpPr>
          <p:cNvPr id="47" name="SK-35-text-46"/>
          <p:cNvSpPr/>
          <p:nvPr/>
        </p:nvSpPr>
        <p:spPr>
          <a:xfrm>
            <a:off x="914400" y="5799981"/>
            <a:ext cx="4191000" cy="5150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Learning disability</a:t>
            </a:r>
            <a:endParaRPr lang="en-US" sz="1350" dirty="0"/>
          </a:p>
        </p:txBody>
      </p:sp>
      <p:sp>
        <p:nvSpPr>
          <p:cNvPr id="48" name="SK-35-text-47"/>
          <p:cNvSpPr/>
          <p:nvPr/>
        </p:nvSpPr>
        <p:spPr>
          <a:xfrm>
            <a:off x="5143500" y="5799981"/>
            <a:ext cx="7048500" cy="5150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paediatrician + educational psychology</a:t>
            </a:r>
            <a:endParaRPr lang="en-US" sz="1350" dirty="0"/>
          </a:p>
        </p:txBody>
      </p:sp>
      <p:sp>
        <p:nvSpPr>
          <p:cNvPr id="49" name="SK-35-text-48"/>
          <p:cNvSpPr/>
          <p:nvPr/>
        </p:nvSpPr>
        <p:spPr>
          <a:xfrm>
            <a:off x="381000" y="65627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hlinkClick r:id="rId22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50" name="SK-35-text-48-link-hitbox-1">
            <a:hlinkClick r:id="rId22" tooltip="https://www.bradfordvts.co.uk/"/>
          </p:cNvPr>
          <p:cNvSpPr/>
          <p:nvPr/>
        </p:nvSpPr>
        <p:spPr>
          <a:xfrm>
            <a:off x="381000" y="6572250"/>
            <a:ext cx="3436620" cy="1714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SK-35-text-49"/>
          <p:cNvSpPr/>
          <p:nvPr/>
        </p:nvSpPr>
        <p:spPr>
          <a:xfrm>
            <a:off x="8143875" y="6562725"/>
            <a:ext cx="4048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122015"/>
            <a:ext cx="1760190" cy="304800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790" y="1122015"/>
            <a:ext cx="2491680" cy="304800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0471" y="1122015"/>
            <a:ext cx="2391370" cy="304800"/>
          </a:xfrm>
          <a:prstGeom prst="rect">
            <a:avLst/>
          </a:prstGeom>
        </p:spPr>
      </p:pic>
      <p:pic>
        <p:nvPicPr>
          <p:cNvPr id="9" name="SK-3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1841" y="1122015"/>
            <a:ext cx="2460278" cy="304800"/>
          </a:xfrm>
          <a:prstGeom prst="rect">
            <a:avLst/>
          </a:prstGeom>
        </p:spPr>
      </p:pic>
      <p:pic>
        <p:nvPicPr>
          <p:cNvPr id="10" name="SK-3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2119" y="1122015"/>
            <a:ext cx="2631281" cy="304800"/>
          </a:xfrm>
          <a:prstGeom prst="rect">
            <a:avLst/>
          </a:prstGeom>
        </p:spPr>
      </p:pic>
      <p:pic>
        <p:nvPicPr>
          <p:cNvPr id="11" name="SK-3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" y="1426815"/>
            <a:ext cx="1760190" cy="566291"/>
          </a:xfrm>
          <a:prstGeom prst="rect">
            <a:avLst/>
          </a:prstGeom>
        </p:spPr>
      </p:pic>
      <p:pic>
        <p:nvPicPr>
          <p:cNvPr id="12" name="SK-3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88790" y="1426815"/>
            <a:ext cx="2491680" cy="566291"/>
          </a:xfrm>
          <a:prstGeom prst="rect">
            <a:avLst/>
          </a:prstGeom>
        </p:spPr>
      </p:pic>
      <p:pic>
        <p:nvPicPr>
          <p:cNvPr id="13" name="SK-3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0471" y="1426815"/>
            <a:ext cx="2391370" cy="566291"/>
          </a:xfrm>
          <a:prstGeom prst="rect">
            <a:avLst/>
          </a:prstGeom>
        </p:spPr>
      </p:pic>
      <p:pic>
        <p:nvPicPr>
          <p:cNvPr id="14" name="SK-3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71841" y="1426815"/>
            <a:ext cx="2460278" cy="566291"/>
          </a:xfrm>
          <a:prstGeom prst="rect">
            <a:avLst/>
          </a:prstGeom>
        </p:spPr>
      </p:pic>
      <p:pic>
        <p:nvPicPr>
          <p:cNvPr id="15" name="SK-3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32119" y="1426815"/>
            <a:ext cx="2631281" cy="566291"/>
          </a:xfrm>
          <a:prstGeom prst="rect">
            <a:avLst/>
          </a:prstGeom>
        </p:spPr>
      </p:pic>
      <p:pic>
        <p:nvPicPr>
          <p:cNvPr id="16" name="SK-36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" y="1993106"/>
            <a:ext cx="1760190" cy="566291"/>
          </a:xfrm>
          <a:prstGeom prst="rect">
            <a:avLst/>
          </a:prstGeom>
        </p:spPr>
      </p:pic>
      <p:pic>
        <p:nvPicPr>
          <p:cNvPr id="17" name="SK-36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88790" y="1993106"/>
            <a:ext cx="2491680" cy="566291"/>
          </a:xfrm>
          <a:prstGeom prst="rect">
            <a:avLst/>
          </a:prstGeom>
        </p:spPr>
      </p:pic>
      <p:pic>
        <p:nvPicPr>
          <p:cNvPr id="18" name="SK-36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0471" y="1993106"/>
            <a:ext cx="2391370" cy="566291"/>
          </a:xfrm>
          <a:prstGeom prst="rect">
            <a:avLst/>
          </a:prstGeom>
        </p:spPr>
      </p:pic>
      <p:pic>
        <p:nvPicPr>
          <p:cNvPr id="19" name="SK-36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71841" y="1993106"/>
            <a:ext cx="2460278" cy="566291"/>
          </a:xfrm>
          <a:prstGeom prst="rect">
            <a:avLst/>
          </a:prstGeom>
        </p:spPr>
      </p:pic>
      <p:pic>
        <p:nvPicPr>
          <p:cNvPr id="20" name="SK-36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32119" y="1993106"/>
            <a:ext cx="2631281" cy="566291"/>
          </a:xfrm>
          <a:prstGeom prst="rect">
            <a:avLst/>
          </a:prstGeom>
        </p:spPr>
      </p:pic>
      <p:pic>
        <p:nvPicPr>
          <p:cNvPr id="21" name="SK-36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8600" y="2559397"/>
            <a:ext cx="1760190" cy="566291"/>
          </a:xfrm>
          <a:prstGeom prst="rect">
            <a:avLst/>
          </a:prstGeom>
        </p:spPr>
      </p:pic>
      <p:pic>
        <p:nvPicPr>
          <p:cNvPr id="22" name="SK-36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88790" y="2559397"/>
            <a:ext cx="2491680" cy="566291"/>
          </a:xfrm>
          <a:prstGeom prst="rect">
            <a:avLst/>
          </a:prstGeom>
        </p:spPr>
      </p:pic>
      <p:pic>
        <p:nvPicPr>
          <p:cNvPr id="23" name="SK-36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0471" y="2559397"/>
            <a:ext cx="2391370" cy="566291"/>
          </a:xfrm>
          <a:prstGeom prst="rect">
            <a:avLst/>
          </a:prstGeom>
        </p:spPr>
      </p:pic>
      <p:pic>
        <p:nvPicPr>
          <p:cNvPr id="24" name="SK-36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71841" y="2559397"/>
            <a:ext cx="2460278" cy="566291"/>
          </a:xfrm>
          <a:prstGeom prst="rect">
            <a:avLst/>
          </a:prstGeom>
        </p:spPr>
      </p:pic>
      <p:pic>
        <p:nvPicPr>
          <p:cNvPr id="25" name="SK-36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32119" y="2559397"/>
            <a:ext cx="2631281" cy="566291"/>
          </a:xfrm>
          <a:prstGeom prst="rect">
            <a:avLst/>
          </a:prstGeom>
        </p:spPr>
      </p:pic>
      <p:pic>
        <p:nvPicPr>
          <p:cNvPr id="26" name="SK-36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8600" y="3125688"/>
            <a:ext cx="1760190" cy="566291"/>
          </a:xfrm>
          <a:prstGeom prst="rect">
            <a:avLst/>
          </a:prstGeom>
        </p:spPr>
      </p:pic>
      <p:pic>
        <p:nvPicPr>
          <p:cNvPr id="27" name="SK-36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88790" y="3125688"/>
            <a:ext cx="2491680" cy="566291"/>
          </a:xfrm>
          <a:prstGeom prst="rect">
            <a:avLst/>
          </a:prstGeom>
        </p:spPr>
      </p:pic>
      <p:pic>
        <p:nvPicPr>
          <p:cNvPr id="28" name="SK-36-img-2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0471" y="3125688"/>
            <a:ext cx="2391370" cy="566291"/>
          </a:xfrm>
          <a:prstGeom prst="rect">
            <a:avLst/>
          </a:prstGeom>
        </p:spPr>
      </p:pic>
      <p:pic>
        <p:nvPicPr>
          <p:cNvPr id="29" name="SK-36-img-2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71841" y="3125688"/>
            <a:ext cx="2460278" cy="566291"/>
          </a:xfrm>
          <a:prstGeom prst="rect">
            <a:avLst/>
          </a:prstGeom>
        </p:spPr>
      </p:pic>
      <p:pic>
        <p:nvPicPr>
          <p:cNvPr id="30" name="SK-36-img-2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32119" y="3125688"/>
            <a:ext cx="2631281" cy="566291"/>
          </a:xfrm>
          <a:prstGeom prst="rect">
            <a:avLst/>
          </a:prstGeom>
        </p:spPr>
      </p:pic>
      <p:pic>
        <p:nvPicPr>
          <p:cNvPr id="31" name="SK-36-img-3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8600" y="3691979"/>
            <a:ext cx="1760190" cy="566291"/>
          </a:xfrm>
          <a:prstGeom prst="rect">
            <a:avLst/>
          </a:prstGeom>
        </p:spPr>
      </p:pic>
      <p:pic>
        <p:nvPicPr>
          <p:cNvPr id="32" name="SK-36-img-3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88790" y="3691979"/>
            <a:ext cx="2491680" cy="566291"/>
          </a:xfrm>
          <a:prstGeom prst="rect">
            <a:avLst/>
          </a:prstGeom>
        </p:spPr>
      </p:pic>
      <p:pic>
        <p:nvPicPr>
          <p:cNvPr id="33" name="SK-36-img-3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0471" y="3691979"/>
            <a:ext cx="2391370" cy="566291"/>
          </a:xfrm>
          <a:prstGeom prst="rect">
            <a:avLst/>
          </a:prstGeom>
        </p:spPr>
      </p:pic>
      <p:pic>
        <p:nvPicPr>
          <p:cNvPr id="34" name="SK-36-img-3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71841" y="3691979"/>
            <a:ext cx="2460278" cy="566291"/>
          </a:xfrm>
          <a:prstGeom prst="rect">
            <a:avLst/>
          </a:prstGeom>
        </p:spPr>
      </p:pic>
      <p:pic>
        <p:nvPicPr>
          <p:cNvPr id="35" name="SK-36-img-3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32119" y="3691979"/>
            <a:ext cx="2631281" cy="566291"/>
          </a:xfrm>
          <a:prstGeom prst="rect">
            <a:avLst/>
          </a:prstGeom>
        </p:spPr>
      </p:pic>
      <p:pic>
        <p:nvPicPr>
          <p:cNvPr id="36" name="SK-36-img-3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8600" y="4258270"/>
            <a:ext cx="1760190" cy="566291"/>
          </a:xfrm>
          <a:prstGeom prst="rect">
            <a:avLst/>
          </a:prstGeom>
        </p:spPr>
      </p:pic>
      <p:pic>
        <p:nvPicPr>
          <p:cNvPr id="37" name="SK-36-img-3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88790" y="4258270"/>
            <a:ext cx="2491680" cy="566291"/>
          </a:xfrm>
          <a:prstGeom prst="rect">
            <a:avLst/>
          </a:prstGeom>
        </p:spPr>
      </p:pic>
      <p:pic>
        <p:nvPicPr>
          <p:cNvPr id="38" name="SK-36-img-3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80471" y="4258270"/>
            <a:ext cx="2391370" cy="566291"/>
          </a:xfrm>
          <a:prstGeom prst="rect">
            <a:avLst/>
          </a:prstGeom>
        </p:spPr>
      </p:pic>
      <p:pic>
        <p:nvPicPr>
          <p:cNvPr id="39" name="SK-36-img-3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871841" y="4258270"/>
            <a:ext cx="2460278" cy="566291"/>
          </a:xfrm>
          <a:prstGeom prst="rect">
            <a:avLst/>
          </a:prstGeom>
        </p:spPr>
      </p:pic>
      <p:pic>
        <p:nvPicPr>
          <p:cNvPr id="40" name="SK-36-img-3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332119" y="4258270"/>
            <a:ext cx="2631281" cy="566291"/>
          </a:xfrm>
          <a:prstGeom prst="rect">
            <a:avLst/>
          </a:prstGeom>
        </p:spPr>
      </p:pic>
      <p:pic>
        <p:nvPicPr>
          <p:cNvPr id="41" name="SK-36-img-4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8600" y="4824561"/>
            <a:ext cx="1760190" cy="566291"/>
          </a:xfrm>
          <a:prstGeom prst="rect">
            <a:avLst/>
          </a:prstGeom>
        </p:spPr>
      </p:pic>
      <p:pic>
        <p:nvPicPr>
          <p:cNvPr id="42" name="SK-36-img-4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88790" y="4824561"/>
            <a:ext cx="2491680" cy="566291"/>
          </a:xfrm>
          <a:prstGeom prst="rect">
            <a:avLst/>
          </a:prstGeom>
        </p:spPr>
      </p:pic>
      <p:pic>
        <p:nvPicPr>
          <p:cNvPr id="43" name="SK-36-img-4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0471" y="4824561"/>
            <a:ext cx="2391370" cy="566291"/>
          </a:xfrm>
          <a:prstGeom prst="rect">
            <a:avLst/>
          </a:prstGeom>
        </p:spPr>
      </p:pic>
      <p:pic>
        <p:nvPicPr>
          <p:cNvPr id="44" name="SK-36-img-4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71841" y="4824561"/>
            <a:ext cx="2460278" cy="566291"/>
          </a:xfrm>
          <a:prstGeom prst="rect">
            <a:avLst/>
          </a:prstGeom>
        </p:spPr>
      </p:pic>
      <p:pic>
        <p:nvPicPr>
          <p:cNvPr id="45" name="SK-36-img-4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32119" y="4824561"/>
            <a:ext cx="2631281" cy="566291"/>
          </a:xfrm>
          <a:prstGeom prst="rect">
            <a:avLst/>
          </a:prstGeom>
        </p:spPr>
      </p:pic>
      <p:pic>
        <p:nvPicPr>
          <p:cNvPr id="46" name="SK-36-img-4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8600" y="5390852"/>
            <a:ext cx="1760190" cy="566291"/>
          </a:xfrm>
          <a:prstGeom prst="rect">
            <a:avLst/>
          </a:prstGeom>
        </p:spPr>
      </p:pic>
      <p:pic>
        <p:nvPicPr>
          <p:cNvPr id="47" name="SK-36-img-4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88790" y="5390852"/>
            <a:ext cx="2491680" cy="566291"/>
          </a:xfrm>
          <a:prstGeom prst="rect">
            <a:avLst/>
          </a:prstGeom>
        </p:spPr>
      </p:pic>
      <p:pic>
        <p:nvPicPr>
          <p:cNvPr id="48" name="SK-36-img-4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0471" y="5390852"/>
            <a:ext cx="2391370" cy="566291"/>
          </a:xfrm>
          <a:prstGeom prst="rect">
            <a:avLst/>
          </a:prstGeom>
        </p:spPr>
      </p:pic>
      <p:pic>
        <p:nvPicPr>
          <p:cNvPr id="49" name="SK-36-img-4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71841" y="5390852"/>
            <a:ext cx="2460278" cy="566291"/>
          </a:xfrm>
          <a:prstGeom prst="rect">
            <a:avLst/>
          </a:prstGeom>
        </p:spPr>
      </p:pic>
      <p:pic>
        <p:nvPicPr>
          <p:cNvPr id="50" name="SK-36-img-4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32119" y="5390852"/>
            <a:ext cx="2631281" cy="566291"/>
          </a:xfrm>
          <a:prstGeom prst="rect">
            <a:avLst/>
          </a:prstGeom>
        </p:spPr>
      </p:pic>
      <p:pic>
        <p:nvPicPr>
          <p:cNvPr id="51" name="SK-36-img-5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8600" y="5957143"/>
            <a:ext cx="1760190" cy="567482"/>
          </a:xfrm>
          <a:prstGeom prst="rect">
            <a:avLst/>
          </a:prstGeom>
        </p:spPr>
      </p:pic>
      <p:pic>
        <p:nvPicPr>
          <p:cNvPr id="52" name="SK-36-img-5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88790" y="5957143"/>
            <a:ext cx="2491680" cy="567482"/>
          </a:xfrm>
          <a:prstGeom prst="rect">
            <a:avLst/>
          </a:prstGeom>
        </p:spPr>
      </p:pic>
      <p:pic>
        <p:nvPicPr>
          <p:cNvPr id="53" name="SK-36-img-5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0471" y="5957143"/>
            <a:ext cx="2391370" cy="567482"/>
          </a:xfrm>
          <a:prstGeom prst="rect">
            <a:avLst/>
          </a:prstGeom>
        </p:spPr>
      </p:pic>
      <p:pic>
        <p:nvPicPr>
          <p:cNvPr id="54" name="SK-36-img-5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71841" y="5957143"/>
            <a:ext cx="2460278" cy="567482"/>
          </a:xfrm>
          <a:prstGeom prst="rect">
            <a:avLst/>
          </a:prstGeom>
        </p:spPr>
      </p:pic>
      <p:pic>
        <p:nvPicPr>
          <p:cNvPr id="55" name="SK-36-img-5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32119" y="5957143"/>
            <a:ext cx="2631281" cy="567482"/>
          </a:xfrm>
          <a:prstGeom prst="rect">
            <a:avLst/>
          </a:prstGeom>
        </p:spPr>
      </p:pic>
      <p:pic>
        <p:nvPicPr>
          <p:cNvPr id="56" name="SK-36-img-55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581775"/>
            <a:ext cx="12192000" cy="276225"/>
          </a:xfrm>
          <a:prstGeom prst="rect">
            <a:avLst/>
          </a:prstGeom>
        </p:spPr>
      </p:pic>
      <p:sp>
        <p:nvSpPr>
          <p:cNvPr id="57" name="SK-36-text-56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58" name="SK-36-text-57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Quick Recall: High-Yield Summary Table</a:t>
            </a:r>
            <a:endParaRPr lang="en-US" sz="2550" dirty="0"/>
          </a:p>
        </p:txBody>
      </p:sp>
      <p:sp>
        <p:nvSpPr>
          <p:cNvPr id="59" name="SK-36-text-58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60" name="SK-36-text-59"/>
          <p:cNvSpPr/>
          <p:nvPr/>
        </p:nvSpPr>
        <p:spPr>
          <a:xfrm>
            <a:off x="342900" y="1122015"/>
            <a:ext cx="16077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5282"/>
                </a:solidFill>
              </a:rPr>
              <a:t>AGE</a:t>
            </a:r>
            <a:endParaRPr lang="en-US" sz="1200" dirty="0"/>
          </a:p>
        </p:txBody>
      </p:sp>
      <p:sp>
        <p:nvSpPr>
          <p:cNvPr id="61" name="SK-36-text-60"/>
          <p:cNvSpPr/>
          <p:nvPr/>
        </p:nvSpPr>
        <p:spPr>
          <a:xfrm>
            <a:off x="2103090" y="1122015"/>
            <a:ext cx="233928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5282"/>
                </a:solidFill>
              </a:rPr>
              <a:t>GROSS MOTOR</a:t>
            </a:r>
            <a:endParaRPr lang="en-US" sz="1200" dirty="0"/>
          </a:p>
        </p:txBody>
      </p:sp>
      <p:sp>
        <p:nvSpPr>
          <p:cNvPr id="62" name="SK-36-text-61"/>
          <p:cNvSpPr/>
          <p:nvPr/>
        </p:nvSpPr>
        <p:spPr>
          <a:xfrm>
            <a:off x="4594771" y="1122015"/>
            <a:ext cx="321875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5282"/>
                </a:solidFill>
              </a:rPr>
              <a:t>FINE MOTOR &amp; VISION</a:t>
            </a:r>
            <a:endParaRPr lang="en-US" sz="1200" dirty="0"/>
          </a:p>
        </p:txBody>
      </p:sp>
      <p:sp>
        <p:nvSpPr>
          <p:cNvPr id="63" name="SK-36-text-62"/>
          <p:cNvSpPr/>
          <p:nvPr/>
        </p:nvSpPr>
        <p:spPr>
          <a:xfrm>
            <a:off x="6986141" y="1122015"/>
            <a:ext cx="2307878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5282"/>
                </a:solidFill>
              </a:rPr>
              <a:t>LANGUAGE</a:t>
            </a:r>
            <a:endParaRPr lang="en-US" sz="1200" dirty="0"/>
          </a:p>
        </p:txBody>
      </p:sp>
      <p:sp>
        <p:nvSpPr>
          <p:cNvPr id="64" name="SK-36-text-63"/>
          <p:cNvSpPr/>
          <p:nvPr/>
        </p:nvSpPr>
        <p:spPr>
          <a:xfrm>
            <a:off x="9446419" y="1122015"/>
            <a:ext cx="274558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5282"/>
                </a:solidFill>
              </a:rPr>
              <a:t>SOCIAL &amp; EMOTIONAL</a:t>
            </a:r>
            <a:endParaRPr lang="en-US" sz="1200" dirty="0"/>
          </a:p>
        </p:txBody>
      </p:sp>
      <p:sp>
        <p:nvSpPr>
          <p:cNvPr id="65" name="SK-36-text-64"/>
          <p:cNvSpPr/>
          <p:nvPr/>
        </p:nvSpPr>
        <p:spPr>
          <a:xfrm>
            <a:off x="342900" y="1426815"/>
            <a:ext cx="1617315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Weeks</a:t>
            </a:r>
            <a:endParaRPr lang="en-US" sz="1350" dirty="0"/>
          </a:p>
        </p:txBody>
      </p:sp>
      <p:sp>
        <p:nvSpPr>
          <p:cNvPr id="66" name="SK-36-text-65"/>
          <p:cNvSpPr/>
          <p:nvPr/>
        </p:nvSpPr>
        <p:spPr>
          <a:xfrm>
            <a:off x="2103090" y="1426815"/>
            <a:ext cx="226308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Good head control (ventral suspension)</a:t>
            </a:r>
            <a:endParaRPr lang="en-US" sz="1350" dirty="0"/>
          </a:p>
        </p:txBody>
      </p:sp>
      <p:sp>
        <p:nvSpPr>
          <p:cNvPr id="67" name="SK-36-text-66"/>
          <p:cNvSpPr/>
          <p:nvPr/>
        </p:nvSpPr>
        <p:spPr>
          <a:xfrm>
            <a:off x="4594771" y="1426815"/>
            <a:ext cx="216277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Fixes/follows face 90°; hands open</a:t>
            </a:r>
            <a:endParaRPr lang="en-US" sz="1350" dirty="0"/>
          </a:p>
        </p:txBody>
      </p:sp>
      <p:sp>
        <p:nvSpPr>
          <p:cNvPr id="68" name="SK-36-text-67"/>
          <p:cNvSpPr/>
          <p:nvPr/>
        </p:nvSpPr>
        <p:spPr>
          <a:xfrm>
            <a:off x="6986141" y="1426815"/>
            <a:ext cx="2231678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Stills to voice; coos/gurgles</a:t>
            </a:r>
            <a:endParaRPr lang="en-US" sz="1350" dirty="0"/>
          </a:p>
        </p:txBody>
      </p:sp>
      <p:sp>
        <p:nvSpPr>
          <p:cNvPr id="69" name="SK-36-text-68"/>
          <p:cNvSpPr/>
          <p:nvPr/>
        </p:nvSpPr>
        <p:spPr>
          <a:xfrm>
            <a:off x="9446419" y="1426815"/>
            <a:ext cx="2488406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smile</a:t>
            </a:r>
            <a:endParaRPr lang="en-US" sz="1350" dirty="0"/>
          </a:p>
        </p:txBody>
      </p:sp>
      <p:sp>
        <p:nvSpPr>
          <p:cNvPr id="70" name="SK-36-text-69"/>
          <p:cNvSpPr/>
          <p:nvPr/>
        </p:nvSpPr>
        <p:spPr>
          <a:xfrm>
            <a:off x="342900" y="1993106"/>
            <a:ext cx="1637232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Months</a:t>
            </a:r>
            <a:endParaRPr lang="en-US" sz="1350" dirty="0"/>
          </a:p>
        </p:txBody>
      </p:sp>
      <p:sp>
        <p:nvSpPr>
          <p:cNvPr id="71" name="SK-36-text-70"/>
          <p:cNvSpPr/>
          <p:nvPr/>
        </p:nvSpPr>
        <p:spPr>
          <a:xfrm>
            <a:off x="2103090" y="1993106"/>
            <a:ext cx="226308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Sits with support (back rounded)</a:t>
            </a:r>
            <a:endParaRPr lang="en-US" sz="1350" dirty="0"/>
          </a:p>
        </p:txBody>
      </p:sp>
      <p:sp>
        <p:nvSpPr>
          <p:cNvPr id="72" name="SK-36-text-71"/>
          <p:cNvSpPr/>
          <p:nvPr/>
        </p:nvSpPr>
        <p:spPr>
          <a:xfrm>
            <a:off x="4594771" y="1993106"/>
            <a:ext cx="216277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Palmar grasp; transfers hand-to-hand</a:t>
            </a:r>
            <a:endParaRPr lang="en-US" sz="1350" dirty="0"/>
          </a:p>
        </p:txBody>
      </p:sp>
      <p:sp>
        <p:nvSpPr>
          <p:cNvPr id="73" name="SK-36-text-72"/>
          <p:cNvSpPr/>
          <p:nvPr/>
        </p:nvSpPr>
        <p:spPr>
          <a:xfrm>
            <a:off x="6986141" y="1993106"/>
            <a:ext cx="2231678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Babbles with consonants ("ba", "da")</a:t>
            </a:r>
            <a:endParaRPr lang="en-US" sz="1350" dirty="0"/>
          </a:p>
        </p:txBody>
      </p:sp>
      <p:sp>
        <p:nvSpPr>
          <p:cNvPr id="74" name="SK-36-text-73"/>
          <p:cNvSpPr/>
          <p:nvPr/>
        </p:nvSpPr>
        <p:spPr>
          <a:xfrm>
            <a:off x="9446419" y="1993106"/>
            <a:ext cx="240268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Stranger awareness; enjoys play</a:t>
            </a:r>
            <a:endParaRPr lang="en-US" sz="1350" dirty="0"/>
          </a:p>
        </p:txBody>
      </p:sp>
      <p:sp>
        <p:nvSpPr>
          <p:cNvPr id="75" name="SK-36-text-74"/>
          <p:cNvSpPr/>
          <p:nvPr/>
        </p:nvSpPr>
        <p:spPr>
          <a:xfrm>
            <a:off x="342900" y="2559397"/>
            <a:ext cx="1637232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 Months</a:t>
            </a:r>
            <a:endParaRPr lang="en-US" sz="1350" dirty="0"/>
          </a:p>
        </p:txBody>
      </p:sp>
      <p:sp>
        <p:nvSpPr>
          <p:cNvPr id="76" name="SK-36-text-75"/>
          <p:cNvSpPr/>
          <p:nvPr/>
        </p:nvSpPr>
        <p:spPr>
          <a:xfrm>
            <a:off x="2103090" y="2559397"/>
            <a:ext cx="226308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Sits unsupported; pulls to stand</a:t>
            </a:r>
            <a:endParaRPr lang="en-US" sz="1350" dirty="0"/>
          </a:p>
        </p:txBody>
      </p:sp>
      <p:sp>
        <p:nvSpPr>
          <p:cNvPr id="77" name="SK-36-text-76"/>
          <p:cNvSpPr/>
          <p:nvPr/>
        </p:nvSpPr>
        <p:spPr>
          <a:xfrm>
            <a:off x="4594771" y="2559397"/>
            <a:ext cx="216277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Immature pincer; finger feeds</a:t>
            </a:r>
            <a:endParaRPr lang="en-US" sz="1350" dirty="0"/>
          </a:p>
        </p:txBody>
      </p:sp>
      <p:sp>
        <p:nvSpPr>
          <p:cNvPr id="78" name="SK-36-text-77"/>
          <p:cNvSpPr/>
          <p:nvPr/>
        </p:nvSpPr>
        <p:spPr>
          <a:xfrm>
            <a:off x="6986141" y="2559397"/>
            <a:ext cx="2231678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"no"; "mama/dada" babble</a:t>
            </a:r>
            <a:endParaRPr lang="en-US" sz="1350" dirty="0"/>
          </a:p>
        </p:txBody>
      </p:sp>
      <p:sp>
        <p:nvSpPr>
          <p:cNvPr id="79" name="SK-36-text-78"/>
          <p:cNvSpPr/>
          <p:nvPr/>
        </p:nvSpPr>
        <p:spPr>
          <a:xfrm>
            <a:off x="9446419" y="2559397"/>
            <a:ext cx="240268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Waves "bye-bye"; peek-a-boo</a:t>
            </a:r>
            <a:endParaRPr lang="en-US" sz="1350" dirty="0"/>
          </a:p>
        </p:txBody>
      </p:sp>
      <p:sp>
        <p:nvSpPr>
          <p:cNvPr id="80" name="SK-36-text-79"/>
          <p:cNvSpPr/>
          <p:nvPr/>
        </p:nvSpPr>
        <p:spPr>
          <a:xfrm>
            <a:off x="342900" y="3125688"/>
            <a:ext cx="1935599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Months</a:t>
            </a:r>
            <a:endParaRPr lang="en-US" sz="1350" dirty="0"/>
          </a:p>
        </p:txBody>
      </p:sp>
      <p:sp>
        <p:nvSpPr>
          <p:cNvPr id="81" name="SK-36-text-80"/>
          <p:cNvSpPr/>
          <p:nvPr/>
        </p:nvSpPr>
        <p:spPr>
          <a:xfrm>
            <a:off x="2103090" y="3125688"/>
            <a:ext cx="226308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Cruises; first independent steps</a:t>
            </a:r>
            <a:endParaRPr lang="en-US" sz="1350" dirty="0"/>
          </a:p>
        </p:txBody>
      </p:sp>
      <p:sp>
        <p:nvSpPr>
          <p:cNvPr id="82" name="SK-36-text-81"/>
          <p:cNvSpPr/>
          <p:nvPr/>
        </p:nvSpPr>
        <p:spPr>
          <a:xfrm>
            <a:off x="4594771" y="3125688"/>
            <a:ext cx="343503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Mature pincer grip</a:t>
            </a:r>
            <a:endParaRPr lang="en-US" sz="1350" dirty="0"/>
          </a:p>
        </p:txBody>
      </p:sp>
      <p:sp>
        <p:nvSpPr>
          <p:cNvPr id="83" name="SK-36-text-82"/>
          <p:cNvSpPr/>
          <p:nvPr/>
        </p:nvSpPr>
        <p:spPr>
          <a:xfrm>
            <a:off x="6986141" y="3125688"/>
            <a:ext cx="444027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2–3 words with meaning</a:t>
            </a:r>
            <a:endParaRPr lang="en-US" sz="1350" dirty="0"/>
          </a:p>
        </p:txBody>
      </p:sp>
      <p:sp>
        <p:nvSpPr>
          <p:cNvPr id="84" name="SK-36-text-83"/>
          <p:cNvSpPr/>
          <p:nvPr/>
        </p:nvSpPr>
        <p:spPr>
          <a:xfrm>
            <a:off x="9446419" y="3125688"/>
            <a:ext cx="274558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Points to interest; shows toy</a:t>
            </a:r>
            <a:endParaRPr lang="en-US" sz="1350" dirty="0"/>
          </a:p>
        </p:txBody>
      </p:sp>
      <p:sp>
        <p:nvSpPr>
          <p:cNvPr id="85" name="SK-36-text-84"/>
          <p:cNvSpPr/>
          <p:nvPr/>
        </p:nvSpPr>
        <p:spPr>
          <a:xfrm>
            <a:off x="342900" y="3691979"/>
            <a:ext cx="1935599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Months</a:t>
            </a:r>
            <a:endParaRPr lang="en-US" sz="1350" dirty="0"/>
          </a:p>
        </p:txBody>
      </p:sp>
      <p:sp>
        <p:nvSpPr>
          <p:cNvPr id="86" name="SK-36-text-85"/>
          <p:cNvSpPr/>
          <p:nvPr/>
        </p:nvSpPr>
        <p:spPr>
          <a:xfrm>
            <a:off x="2103090" y="3691979"/>
            <a:ext cx="226308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Walks steadily; runs (unsteady)</a:t>
            </a:r>
            <a:endParaRPr lang="en-US" sz="1350" dirty="0"/>
          </a:p>
        </p:txBody>
      </p:sp>
      <p:sp>
        <p:nvSpPr>
          <p:cNvPr id="87" name="SK-36-text-86"/>
          <p:cNvSpPr/>
          <p:nvPr/>
        </p:nvSpPr>
        <p:spPr>
          <a:xfrm>
            <a:off x="4594771" y="3691979"/>
            <a:ext cx="216277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Tower of 3–4 blocks; scribbles</a:t>
            </a:r>
            <a:endParaRPr lang="en-US" sz="1350" dirty="0"/>
          </a:p>
        </p:txBody>
      </p:sp>
      <p:sp>
        <p:nvSpPr>
          <p:cNvPr id="88" name="SK-36-text-87"/>
          <p:cNvSpPr/>
          <p:nvPr/>
        </p:nvSpPr>
        <p:spPr>
          <a:xfrm>
            <a:off x="6986141" y="3691979"/>
            <a:ext cx="2231678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6–10 single words; points to body parts</a:t>
            </a:r>
            <a:endParaRPr lang="en-US" sz="1350" dirty="0"/>
          </a:p>
        </p:txBody>
      </p:sp>
      <p:sp>
        <p:nvSpPr>
          <p:cNvPr id="89" name="SK-36-text-88"/>
          <p:cNvSpPr/>
          <p:nvPr/>
        </p:nvSpPr>
        <p:spPr>
          <a:xfrm>
            <a:off x="9446419" y="3691979"/>
            <a:ext cx="240268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Parallel play; symbolic/pretend play</a:t>
            </a:r>
            <a:endParaRPr lang="en-US" sz="1350" dirty="0"/>
          </a:p>
        </p:txBody>
      </p:sp>
      <p:sp>
        <p:nvSpPr>
          <p:cNvPr id="90" name="SK-36-text-89"/>
          <p:cNvSpPr/>
          <p:nvPr/>
        </p:nvSpPr>
        <p:spPr>
          <a:xfrm>
            <a:off x="342900" y="4258270"/>
            <a:ext cx="1617315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Years</a:t>
            </a:r>
            <a:endParaRPr lang="en-US" sz="1350" dirty="0"/>
          </a:p>
        </p:txBody>
      </p:sp>
      <p:sp>
        <p:nvSpPr>
          <p:cNvPr id="91" name="SK-36-text-90"/>
          <p:cNvSpPr/>
          <p:nvPr/>
        </p:nvSpPr>
        <p:spPr>
          <a:xfrm>
            <a:off x="2103090" y="4258270"/>
            <a:ext cx="5131062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Runs well; stands on tiptoe</a:t>
            </a:r>
            <a:endParaRPr lang="en-US" sz="1350" dirty="0"/>
          </a:p>
        </p:txBody>
      </p:sp>
      <p:sp>
        <p:nvSpPr>
          <p:cNvPr id="92" name="SK-36-text-91"/>
          <p:cNvSpPr/>
          <p:nvPr/>
        </p:nvSpPr>
        <p:spPr>
          <a:xfrm>
            <a:off x="4594771" y="4258270"/>
            <a:ext cx="216277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Tower of 6 blocks; circular scribble</a:t>
            </a:r>
            <a:endParaRPr lang="en-US" sz="1350" dirty="0"/>
          </a:p>
        </p:txBody>
      </p:sp>
      <p:sp>
        <p:nvSpPr>
          <p:cNvPr id="93" name="SK-36-text-92"/>
          <p:cNvSpPr/>
          <p:nvPr/>
        </p:nvSpPr>
        <p:spPr>
          <a:xfrm>
            <a:off x="6986141" y="4258270"/>
            <a:ext cx="3755985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2-word combinations</a:t>
            </a:r>
            <a:endParaRPr lang="en-US" sz="1350" dirty="0"/>
          </a:p>
        </p:txBody>
      </p:sp>
      <p:sp>
        <p:nvSpPr>
          <p:cNvPr id="94" name="SK-36-text-93"/>
          <p:cNvSpPr/>
          <p:nvPr/>
        </p:nvSpPr>
        <p:spPr>
          <a:xfrm>
            <a:off x="9446419" y="4258270"/>
            <a:ext cx="240268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Imitates domestic activities; tantrums</a:t>
            </a:r>
            <a:endParaRPr lang="en-US" sz="1350" dirty="0"/>
          </a:p>
        </p:txBody>
      </p:sp>
      <p:sp>
        <p:nvSpPr>
          <p:cNvPr id="95" name="SK-36-text-94"/>
          <p:cNvSpPr/>
          <p:nvPr/>
        </p:nvSpPr>
        <p:spPr>
          <a:xfrm>
            <a:off x="342900" y="4824561"/>
            <a:ext cx="1617315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Years</a:t>
            </a:r>
            <a:endParaRPr lang="en-US" sz="1350" dirty="0"/>
          </a:p>
        </p:txBody>
      </p:sp>
      <p:sp>
        <p:nvSpPr>
          <p:cNvPr id="96" name="SK-36-text-95"/>
          <p:cNvSpPr/>
          <p:nvPr/>
        </p:nvSpPr>
        <p:spPr>
          <a:xfrm>
            <a:off x="2103090" y="4824561"/>
            <a:ext cx="226308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Walks upstairs 1 foot/step; tricycle</a:t>
            </a:r>
            <a:endParaRPr lang="en-US" sz="1350" dirty="0"/>
          </a:p>
        </p:txBody>
      </p:sp>
      <p:sp>
        <p:nvSpPr>
          <p:cNvPr id="97" name="SK-36-text-96"/>
          <p:cNvSpPr/>
          <p:nvPr/>
        </p:nvSpPr>
        <p:spPr>
          <a:xfrm>
            <a:off x="4594771" y="4824561"/>
            <a:ext cx="2504668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circle</a:t>
            </a:r>
            <a:endParaRPr lang="en-US" sz="1350" dirty="0"/>
          </a:p>
        </p:txBody>
      </p:sp>
      <p:sp>
        <p:nvSpPr>
          <p:cNvPr id="98" name="SK-36-text-97"/>
          <p:cNvSpPr/>
          <p:nvPr/>
        </p:nvSpPr>
        <p:spPr>
          <a:xfrm>
            <a:off x="6986141" y="4824561"/>
            <a:ext cx="2231678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3-word sentences; 75% intelligible</a:t>
            </a:r>
            <a:endParaRPr lang="en-US" sz="1350" dirty="0"/>
          </a:p>
        </p:txBody>
      </p:sp>
      <p:sp>
        <p:nvSpPr>
          <p:cNvPr id="99" name="SK-36-text-98"/>
          <p:cNvSpPr/>
          <p:nvPr/>
        </p:nvSpPr>
        <p:spPr>
          <a:xfrm>
            <a:off x="9446419" y="4824561"/>
            <a:ext cx="240268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Shares; cooperative play; bowel control</a:t>
            </a:r>
            <a:endParaRPr lang="en-US" sz="1350" dirty="0"/>
          </a:p>
        </p:txBody>
      </p:sp>
      <p:sp>
        <p:nvSpPr>
          <p:cNvPr id="100" name="SK-36-text-99"/>
          <p:cNvSpPr/>
          <p:nvPr/>
        </p:nvSpPr>
        <p:spPr>
          <a:xfrm>
            <a:off x="342900" y="5390852"/>
            <a:ext cx="1617315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Years</a:t>
            </a:r>
            <a:endParaRPr lang="en-US" sz="1350" dirty="0"/>
          </a:p>
        </p:txBody>
      </p:sp>
      <p:sp>
        <p:nvSpPr>
          <p:cNvPr id="101" name="SK-36-text-100"/>
          <p:cNvSpPr/>
          <p:nvPr/>
        </p:nvSpPr>
        <p:spPr>
          <a:xfrm>
            <a:off x="2103090" y="5390852"/>
            <a:ext cx="2263080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Hops on one foot; catches ball</a:t>
            </a:r>
            <a:endParaRPr lang="en-US" sz="1350" dirty="0"/>
          </a:p>
        </p:txBody>
      </p:sp>
      <p:sp>
        <p:nvSpPr>
          <p:cNvPr id="102" name="SK-36-text-101"/>
          <p:cNvSpPr/>
          <p:nvPr/>
        </p:nvSpPr>
        <p:spPr>
          <a:xfrm>
            <a:off x="4594771" y="5390852"/>
            <a:ext cx="3062886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cross (+)</a:t>
            </a:r>
            <a:endParaRPr lang="en-US" sz="1350" dirty="0"/>
          </a:p>
        </p:txBody>
      </p:sp>
      <p:sp>
        <p:nvSpPr>
          <p:cNvPr id="103" name="SK-36-text-102"/>
          <p:cNvSpPr/>
          <p:nvPr/>
        </p:nvSpPr>
        <p:spPr>
          <a:xfrm>
            <a:off x="6986141" y="5390852"/>
            <a:ext cx="2231678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Counts 0–10; 90% intelligible</a:t>
            </a:r>
            <a:endParaRPr lang="en-US" sz="1350" dirty="0"/>
          </a:p>
        </p:txBody>
      </p:sp>
      <p:sp>
        <p:nvSpPr>
          <p:cNvPr id="104" name="SK-36-text-103"/>
          <p:cNvSpPr/>
          <p:nvPr/>
        </p:nvSpPr>
        <p:spPr>
          <a:xfrm>
            <a:off x="9446419" y="5390852"/>
            <a:ext cx="2402681" cy="566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Imaginative play; understands rules</a:t>
            </a:r>
            <a:endParaRPr lang="en-US" sz="1350" dirty="0"/>
          </a:p>
        </p:txBody>
      </p:sp>
      <p:sp>
        <p:nvSpPr>
          <p:cNvPr id="105" name="SK-36-text-104"/>
          <p:cNvSpPr/>
          <p:nvPr/>
        </p:nvSpPr>
        <p:spPr>
          <a:xfrm>
            <a:off x="342900" y="5957143"/>
            <a:ext cx="1617315" cy="5674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Years</a:t>
            </a:r>
            <a:endParaRPr lang="en-US" sz="1350" dirty="0"/>
          </a:p>
        </p:txBody>
      </p:sp>
      <p:sp>
        <p:nvSpPr>
          <p:cNvPr id="106" name="SK-36-text-105"/>
          <p:cNvSpPr/>
          <p:nvPr/>
        </p:nvSpPr>
        <p:spPr>
          <a:xfrm>
            <a:off x="2103090" y="5957143"/>
            <a:ext cx="2263080" cy="5674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Skips; rides bicycle (no stabilisers)</a:t>
            </a:r>
            <a:endParaRPr lang="en-US" sz="1350" dirty="0"/>
          </a:p>
        </p:txBody>
      </p:sp>
      <p:sp>
        <p:nvSpPr>
          <p:cNvPr id="107" name="SK-36-text-106"/>
          <p:cNvSpPr/>
          <p:nvPr/>
        </p:nvSpPr>
        <p:spPr>
          <a:xfrm>
            <a:off x="4594771" y="5957143"/>
            <a:ext cx="2504668" cy="5674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square</a:t>
            </a:r>
            <a:endParaRPr lang="en-US" sz="1350" dirty="0"/>
          </a:p>
        </p:txBody>
      </p:sp>
      <p:sp>
        <p:nvSpPr>
          <p:cNvPr id="108" name="SK-36-text-107"/>
          <p:cNvSpPr/>
          <p:nvPr/>
        </p:nvSpPr>
        <p:spPr>
          <a:xfrm>
            <a:off x="6986141" y="5957143"/>
            <a:ext cx="5124557" cy="5674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Fluent, intelligible speech</a:t>
            </a:r>
            <a:endParaRPr lang="en-US" sz="1350" dirty="0"/>
          </a:p>
        </p:txBody>
      </p:sp>
      <p:sp>
        <p:nvSpPr>
          <p:cNvPr id="109" name="SK-36-text-108"/>
          <p:cNvSpPr/>
          <p:nvPr/>
        </p:nvSpPr>
        <p:spPr>
          <a:xfrm>
            <a:off x="9446419" y="5957143"/>
            <a:ext cx="2402681" cy="5674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 games; stable friendships</a:t>
            </a:r>
            <a:endParaRPr lang="en-US" sz="1350" dirty="0"/>
          </a:p>
        </p:txBody>
      </p:sp>
      <p:sp>
        <p:nvSpPr>
          <p:cNvPr id="110" name="SK-36-text-109"/>
          <p:cNvSpPr/>
          <p:nvPr/>
        </p:nvSpPr>
        <p:spPr>
          <a:xfrm>
            <a:off x="228600" y="66198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111" name="SK-36-text-110"/>
          <p:cNvSpPr/>
          <p:nvPr/>
        </p:nvSpPr>
        <p:spPr>
          <a:xfrm>
            <a:off x="8477250" y="6634163"/>
            <a:ext cx="37147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 / Healthy Child Programme 2025 Standards • June 2026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28625"/>
            <a:ext cx="11811000" cy="655290"/>
          </a:xfrm>
          <a:prstGeom prst="rect">
            <a:avLst/>
          </a:prstGeom>
        </p:spPr>
      </p:pic>
      <p:pic>
        <p:nvPicPr>
          <p:cNvPr id="6" name="SK-3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12515"/>
            <a:ext cx="5562600" cy="4812060"/>
          </a:xfrm>
          <a:prstGeom prst="rect">
            <a:avLst/>
          </a:prstGeom>
        </p:spPr>
      </p:pic>
      <p:pic>
        <p:nvPicPr>
          <p:cNvPr id="7" name="SK-3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674465"/>
            <a:ext cx="285750" cy="228600"/>
          </a:xfrm>
          <a:prstGeom prst="rect">
            <a:avLst/>
          </a:prstGeom>
        </p:spPr>
      </p:pic>
      <p:pic>
        <p:nvPicPr>
          <p:cNvPr id="8" name="SK-3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4829175"/>
            <a:ext cx="4953000" cy="990600"/>
          </a:xfrm>
          <a:prstGeom prst="rect">
            <a:avLst/>
          </a:prstGeom>
        </p:spPr>
      </p:pic>
      <p:pic>
        <p:nvPicPr>
          <p:cNvPr id="9" name="SK-3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8400" y="1312515"/>
            <a:ext cx="5562600" cy="4812060"/>
          </a:xfrm>
          <a:prstGeom prst="rect">
            <a:avLst/>
          </a:prstGeom>
        </p:spPr>
      </p:pic>
      <p:pic>
        <p:nvPicPr>
          <p:cNvPr id="10" name="SK-3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1674465"/>
            <a:ext cx="285750" cy="228600"/>
          </a:xfrm>
          <a:prstGeom prst="rect">
            <a:avLst/>
          </a:prstGeom>
        </p:spPr>
      </p:pic>
      <p:pic>
        <p:nvPicPr>
          <p:cNvPr id="11" name="SK-3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3200" y="2188815"/>
            <a:ext cx="214313" cy="175320"/>
          </a:xfrm>
          <a:prstGeom prst="rect">
            <a:avLst/>
          </a:prstGeom>
        </p:spPr>
      </p:pic>
      <p:pic>
        <p:nvPicPr>
          <p:cNvPr id="12" name="SK-3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3200" y="2817465"/>
            <a:ext cx="214313" cy="175320"/>
          </a:xfrm>
          <a:prstGeom prst="rect">
            <a:avLst/>
          </a:prstGeom>
        </p:spPr>
      </p:pic>
      <p:pic>
        <p:nvPicPr>
          <p:cNvPr id="13" name="SK-3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3200" y="3446115"/>
            <a:ext cx="214313" cy="175320"/>
          </a:xfrm>
          <a:prstGeom prst="rect">
            <a:avLst/>
          </a:prstGeom>
        </p:spPr>
      </p:pic>
      <p:pic>
        <p:nvPicPr>
          <p:cNvPr id="14" name="SK-3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3200" y="4074765"/>
            <a:ext cx="214313" cy="175320"/>
          </a:xfrm>
          <a:prstGeom prst="rect">
            <a:avLst/>
          </a:prstGeom>
        </p:spPr>
      </p:pic>
      <p:pic>
        <p:nvPicPr>
          <p:cNvPr id="15" name="SK-3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16" name="SK-37-text-15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7" name="SK-37-text-16"/>
          <p:cNvSpPr/>
          <p:nvPr/>
        </p:nvSpPr>
        <p:spPr>
          <a:xfrm>
            <a:off x="571500" y="4286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Final Disclaimer and Resources</a:t>
            </a:r>
            <a:endParaRPr lang="en-US" sz="2550" dirty="0"/>
          </a:p>
        </p:txBody>
      </p:sp>
      <p:sp>
        <p:nvSpPr>
          <p:cNvPr id="18" name="SK-37-text-17"/>
          <p:cNvSpPr/>
          <p:nvPr/>
        </p:nvSpPr>
        <p:spPr>
          <a:xfrm>
            <a:off x="571500" y="855315"/>
            <a:ext cx="11620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19" name="SK-37-text-18"/>
          <p:cNvSpPr/>
          <p:nvPr/>
        </p:nvSpPr>
        <p:spPr>
          <a:xfrm>
            <a:off x="1085850" y="1617315"/>
            <a:ext cx="52120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5282"/>
                </a:solidFill>
              </a:rPr>
              <a:t>Clinical Disclaimer</a:t>
            </a:r>
            <a:endParaRPr lang="en-US" sz="1800" dirty="0"/>
          </a:p>
        </p:txBody>
      </p:sp>
      <p:sp>
        <p:nvSpPr>
          <p:cNvPr id="20" name="SK-37-text-19"/>
          <p:cNvSpPr/>
          <p:nvPr/>
        </p:nvSpPr>
        <p:spPr>
          <a:xfrm>
            <a:off x="685800" y="2150715"/>
            <a:ext cx="4953000" cy="1097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teaching deck is designed for educational use by GP Trainees (ST1-ST3) and IMGs within the Bradford VTS. It is based on the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Healthy Child Programme (2025)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standards as of June 2026.</a:t>
            </a:r>
            <a:endParaRPr lang="en-US" sz="1350" dirty="0"/>
          </a:p>
        </p:txBody>
      </p:sp>
      <p:sp>
        <p:nvSpPr>
          <p:cNvPr id="21" name="SK-37-text-20"/>
          <p:cNvSpPr/>
          <p:nvPr/>
        </p:nvSpPr>
        <p:spPr>
          <a:xfrm>
            <a:off x="685800" y="3400276"/>
            <a:ext cx="49530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Medical knowledge and guidelines are subject to change. This content is a summary for training purposes and does not replace official national guidance or local trust protocols.</a:t>
            </a:r>
            <a:endParaRPr lang="en-US" sz="1350" dirty="0"/>
          </a:p>
        </p:txBody>
      </p:sp>
      <p:sp>
        <p:nvSpPr>
          <p:cNvPr id="22" name="SK-37-text-21"/>
          <p:cNvSpPr/>
          <p:nvPr/>
        </p:nvSpPr>
        <p:spPr>
          <a:xfrm>
            <a:off x="838200" y="4829175"/>
            <a:ext cx="46482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Individual clinical judgment must always be exercised. Always refer to the latest NICE/CKS guidance and local referral pathways in your current clinical setting.</a:t>
            </a:r>
            <a:endParaRPr lang="en-US" sz="1200" dirty="0"/>
          </a:p>
        </p:txBody>
      </p:sp>
      <p:sp>
        <p:nvSpPr>
          <p:cNvPr id="23" name="SK-37-text-22"/>
          <p:cNvSpPr/>
          <p:nvPr/>
        </p:nvSpPr>
        <p:spPr>
          <a:xfrm>
            <a:off x="6953250" y="1617315"/>
            <a:ext cx="52387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5282"/>
                </a:solidFill>
              </a:rPr>
              <a:t>Specialist Resources</a:t>
            </a:r>
            <a:endParaRPr lang="en-US" sz="1800" dirty="0"/>
          </a:p>
        </p:txBody>
      </p:sp>
      <p:sp>
        <p:nvSpPr>
          <p:cNvPr id="24" name="SK-37-text-23"/>
          <p:cNvSpPr/>
          <p:nvPr/>
        </p:nvSpPr>
        <p:spPr>
          <a:xfrm>
            <a:off x="6881813" y="2150715"/>
            <a:ext cx="4191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Online</a:t>
            </a:r>
            <a:endParaRPr lang="en-US" sz="1350" dirty="0"/>
          </a:p>
        </p:txBody>
      </p:sp>
      <p:sp>
        <p:nvSpPr>
          <p:cNvPr id="25" name="SK-37-text-24"/>
          <p:cNvSpPr/>
          <p:nvPr/>
        </p:nvSpPr>
        <p:spPr>
          <a:xfrm>
            <a:off x="6881813" y="2426940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preparation, mnemonics, and trainee support modules.</a:t>
            </a:r>
            <a:endParaRPr lang="en-US" sz="1125" dirty="0"/>
          </a:p>
        </p:txBody>
      </p:sp>
      <p:sp>
        <p:nvSpPr>
          <p:cNvPr id="26" name="SK-37-text-25"/>
          <p:cNvSpPr/>
          <p:nvPr/>
        </p:nvSpPr>
        <p:spPr>
          <a:xfrm>
            <a:off x="6881813" y="2779365"/>
            <a:ext cx="41338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NG142 &amp; CKS</a:t>
            </a:r>
            <a:endParaRPr lang="en-US" sz="1350" dirty="0"/>
          </a:p>
        </p:txBody>
      </p:sp>
      <p:sp>
        <p:nvSpPr>
          <p:cNvPr id="27" name="SK-37-text-26"/>
          <p:cNvSpPr/>
          <p:nvPr/>
        </p:nvSpPr>
        <p:spPr>
          <a:xfrm>
            <a:off x="6881813" y="3055590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Autism in under 19s: recognition, referral, and management.</a:t>
            </a:r>
            <a:endParaRPr lang="en-US" sz="1125" dirty="0"/>
          </a:p>
        </p:txBody>
      </p:sp>
      <p:sp>
        <p:nvSpPr>
          <p:cNvPr id="28" name="SK-37-text-27"/>
          <p:cNvSpPr/>
          <p:nvPr/>
        </p:nvSpPr>
        <p:spPr>
          <a:xfrm>
            <a:off x="6881813" y="3408015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Autistic Society</a:t>
            </a:r>
            <a:endParaRPr lang="en-US" sz="1350" dirty="0"/>
          </a:p>
        </p:txBody>
      </p:sp>
      <p:sp>
        <p:nvSpPr>
          <p:cNvPr id="29" name="SK-37-text-28"/>
          <p:cNvSpPr/>
          <p:nvPr/>
        </p:nvSpPr>
        <p:spPr>
          <a:xfrm>
            <a:off x="6881813" y="3684240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Information and support resources for parents and clinicians.</a:t>
            </a:r>
            <a:endParaRPr lang="en-US" sz="1125" dirty="0"/>
          </a:p>
        </p:txBody>
      </p:sp>
      <p:sp>
        <p:nvSpPr>
          <p:cNvPr id="30" name="SK-37-text-29"/>
          <p:cNvSpPr/>
          <p:nvPr/>
        </p:nvSpPr>
        <p:spPr>
          <a:xfrm>
            <a:off x="6881813" y="4036665"/>
            <a:ext cx="53101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RCPCH &amp; Healthy Child Programme</a:t>
            </a:r>
            <a:endParaRPr lang="en-US" sz="1350" dirty="0"/>
          </a:p>
        </p:txBody>
      </p:sp>
      <p:sp>
        <p:nvSpPr>
          <p:cNvPr id="31" name="SK-37-text-30"/>
          <p:cNvSpPr/>
          <p:nvPr/>
        </p:nvSpPr>
        <p:spPr>
          <a:xfrm>
            <a:off x="6881813" y="4312890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Standardized UK developmental surveillance schedules and tools.</a:t>
            </a:r>
            <a:endParaRPr lang="en-US" sz="1125" dirty="0"/>
          </a:p>
        </p:txBody>
      </p:sp>
      <p:sp>
        <p:nvSpPr>
          <p:cNvPr id="32" name="SK-37-text-31"/>
          <p:cNvSpPr/>
          <p:nvPr/>
        </p:nvSpPr>
        <p:spPr>
          <a:xfrm>
            <a:off x="381000" y="6553200"/>
            <a:ext cx="34366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u="sng" dirty="0">
                <a:solidFill>
                  <a:srgbClr val="F58220"/>
                </a:solidFill>
                <a:hlinkClick r:id="rId14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33" name="SK-37-text-31-link-hitbox-1">
            <a:hlinkClick r:id="rId14" tooltip="https://www.bradfordvts.co.uk/"/>
          </p:cNvPr>
          <p:cNvSpPr/>
          <p:nvPr/>
        </p:nvSpPr>
        <p:spPr>
          <a:xfrm>
            <a:off x="381000" y="6553200"/>
            <a:ext cx="3436620" cy="1714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K-37-text-32"/>
          <p:cNvSpPr/>
          <p:nvPr/>
        </p:nvSpPr>
        <p:spPr>
          <a:xfrm>
            <a:off x="8620125" y="6543675"/>
            <a:ext cx="3571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</a:rPr>
              <a:t>RCPCH / HCP 2025 STANDARDS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39639"/>
            <a:ext cx="6629400" cy="708422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03350"/>
            <a:ext cx="952500" cy="3810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4500" y="1800523"/>
            <a:ext cx="214313" cy="17532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500461"/>
            <a:ext cx="6629400" cy="70842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664172"/>
            <a:ext cx="952500" cy="3810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4500" y="2661345"/>
            <a:ext cx="214313" cy="17532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361283"/>
            <a:ext cx="6629400" cy="70842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3524994"/>
            <a:ext cx="952500" cy="3810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14500" y="3522166"/>
            <a:ext cx="214313" cy="17532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222105"/>
            <a:ext cx="6629400" cy="708422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385816"/>
            <a:ext cx="952500" cy="3810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14500" y="4382988"/>
            <a:ext cx="214313" cy="17532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082927"/>
            <a:ext cx="6629400" cy="8382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197227"/>
            <a:ext cx="952500" cy="6096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14500" y="5308699"/>
            <a:ext cx="214313" cy="17532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91400" y="1427708"/>
            <a:ext cx="4419600" cy="419100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91400" y="1427708"/>
            <a:ext cx="4419600" cy="4191000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4" name="SK-4-text-23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4-text-24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Gross Motor Milestones: Birth to 12 Months</a:t>
            </a:r>
            <a:endParaRPr lang="en-US" sz="2550" dirty="0"/>
          </a:p>
        </p:txBody>
      </p:sp>
      <p:sp>
        <p:nvSpPr>
          <p:cNvPr id="26" name="SK-4-text-25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533400" y="1803350"/>
            <a:ext cx="800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Birth</a:t>
            </a:r>
            <a:endParaRPr lang="en-US" sz="1200" dirty="0"/>
          </a:p>
        </p:txBody>
      </p:sp>
      <p:sp>
        <p:nvSpPr>
          <p:cNvPr id="28" name="SK-4-text-27"/>
          <p:cNvSpPr/>
          <p:nvPr/>
        </p:nvSpPr>
        <p:spPr>
          <a:xfrm>
            <a:off x="2090738" y="1753939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Reflex movements: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Moro, grasp, rooting, and stepping reflexes present.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533400" y="2664172"/>
            <a:ext cx="800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6 Weeks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2090738" y="2614761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 control: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Good control in ventral suspension; lifts head briefly when prone.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533400" y="3524994"/>
            <a:ext cx="800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6 Months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2090738" y="3475583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Sits with support: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Back is rounded; rolls front to back; bears weight on legs.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533400" y="4385816"/>
            <a:ext cx="800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9 Months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2090738" y="4336405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Sits alone: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Back straight; pulls to stand; crawls or bottom shuffles.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571500" y="5197227"/>
            <a:ext cx="7239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12 Months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2090738" y="5262116"/>
            <a:ext cx="5105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Cruises: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Walks holding furniture; stands alone; may take first independent steps.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7391400" y="5733008"/>
            <a:ext cx="4419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toddler demonstrating early independent walking and coordination skills.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381000" y="6581775"/>
            <a:ext cx="8763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2025 Standards</a:t>
            </a:r>
            <a:endParaRPr lang="en-US" sz="900" dirty="0"/>
          </a:p>
        </p:txBody>
      </p:sp>
      <p:sp>
        <p:nvSpPr>
          <p:cNvPr id="39" name="SK-4-text-38"/>
          <p:cNvSpPr/>
          <p:nvPr/>
        </p:nvSpPr>
        <p:spPr>
          <a:xfrm>
            <a:off x="10506075" y="6591300"/>
            <a:ext cx="168592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u="sng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4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900" dirty="0"/>
          </a:p>
        </p:txBody>
      </p:sp>
      <p:sp>
        <p:nvSpPr>
          <p:cNvPr id="40" name="SK-4-text-38-link-hitbox-1">
            <a:hlinkClick r:id="rId24" tooltip="https://www.bradfordvts.co.uk/"/>
          </p:cNvPr>
          <p:cNvSpPr/>
          <p:nvPr/>
        </p:nvSpPr>
        <p:spPr>
          <a:xfrm>
            <a:off x="10506075" y="6591300"/>
            <a:ext cx="1685925" cy="1428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11430000" cy="437599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274415"/>
            <a:ext cx="11430000" cy="5524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1274415"/>
            <a:ext cx="1714500" cy="55245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1826865"/>
            <a:ext cx="1714500" cy="764679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826865"/>
            <a:ext cx="9715500" cy="76467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0" y="2148185"/>
            <a:ext cx="190500" cy="1524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2591544"/>
            <a:ext cx="1714500" cy="76467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95500" y="2591544"/>
            <a:ext cx="9715500" cy="764679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86000" y="2912864"/>
            <a:ext cx="190500" cy="1524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356223"/>
            <a:ext cx="1714500" cy="764679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95500" y="3356223"/>
            <a:ext cx="9715500" cy="76467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86000" y="3677543"/>
            <a:ext cx="190500" cy="1524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120902"/>
            <a:ext cx="1714500" cy="764679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95500" y="4120902"/>
            <a:ext cx="9715500" cy="764679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86000" y="4442222"/>
            <a:ext cx="190500" cy="1524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4885581"/>
            <a:ext cx="1714500" cy="764828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95500" y="4885581"/>
            <a:ext cx="9715500" cy="764828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86000" y="5206901"/>
            <a:ext cx="190500" cy="15240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802809"/>
            <a:ext cx="11430000" cy="655141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1500" y="5987504"/>
            <a:ext cx="285750" cy="28575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57950"/>
            <a:ext cx="12192000" cy="400050"/>
          </a:xfrm>
          <a:prstGeom prst="rect">
            <a:avLst/>
          </a:prstGeom>
        </p:spPr>
      </p:pic>
      <p:sp>
        <p:nvSpPr>
          <p:cNvPr id="27" name="SK-5-text-26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8" name="SK-5-text-27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Gross Motor Milestones: 18 Months to 5 Years</a:t>
            </a:r>
            <a:endParaRPr lang="en-US" sz="2550" dirty="0"/>
          </a:p>
        </p:txBody>
      </p:sp>
      <p:sp>
        <p:nvSpPr>
          <p:cNvPr id="29" name="SK-5-text-28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571500" y="1274415"/>
            <a:ext cx="142875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5282"/>
                </a:solidFill>
              </a:rPr>
              <a:t>Age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2286000" y="1274415"/>
            <a:ext cx="942975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Key Physical Milestones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571500" y="1826865"/>
            <a:ext cx="1739265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Months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2571750" y="1826865"/>
            <a:ext cx="9620250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Walks independently and steadily; walks upstairs with two feet per step; runs (unsteady).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571500" y="2591544"/>
            <a:ext cx="1419225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Years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2571750" y="2591544"/>
            <a:ext cx="9620250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Runs well; kicks a ball; stands on tiptoe; walks up and down stairs (two feet per step).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571500" y="3356223"/>
            <a:ext cx="1419225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Years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2571750" y="3356223"/>
            <a:ext cx="9620250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Walks up stairs one foot per step; rides tricycle; jumps with both feet; runs well.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571500" y="4120902"/>
            <a:ext cx="1419225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Years</a:t>
            </a:r>
            <a:endParaRPr lang="en-US" sz="1350" dirty="0"/>
          </a:p>
        </p:txBody>
      </p:sp>
      <p:sp>
        <p:nvSpPr>
          <p:cNvPr id="39" name="SK-5-text-38"/>
          <p:cNvSpPr/>
          <p:nvPr/>
        </p:nvSpPr>
        <p:spPr>
          <a:xfrm>
            <a:off x="2571750" y="4120902"/>
            <a:ext cx="9620250" cy="7646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Hops on one foot; catches a ball; walks downstairs one foot per step.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571500" y="4885581"/>
            <a:ext cx="1419225" cy="7648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Years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2571750" y="4885581"/>
            <a:ext cx="9620250" cy="7648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Skips; stands on one foot for 10 seconds; rides bicycle without stabilisers (many).</a:t>
            </a:r>
            <a:endParaRPr lang="en-US" sz="1350" dirty="0"/>
          </a:p>
        </p:txBody>
      </p:sp>
      <p:sp>
        <p:nvSpPr>
          <p:cNvPr id="42" name="SK-5-text-41"/>
          <p:cNvSpPr/>
          <p:nvPr/>
        </p:nvSpPr>
        <p:spPr>
          <a:xfrm>
            <a:off x="1000125" y="5917109"/>
            <a:ext cx="106203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Insight: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Epiphyses fusion occurs at 16–18 years in girls and 18–21 years in boys. Note that boys typically enter their pubertal growth spurt approximately 2 years later than girls.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381000" y="6572250"/>
            <a:ext cx="8763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2025 Standards</a:t>
            </a:r>
            <a:endParaRPr lang="en-US" sz="900" dirty="0"/>
          </a:p>
        </p:txBody>
      </p:sp>
      <p:sp>
        <p:nvSpPr>
          <p:cNvPr id="44" name="SK-5-text-43"/>
          <p:cNvSpPr/>
          <p:nvPr/>
        </p:nvSpPr>
        <p:spPr>
          <a:xfrm>
            <a:off x="6838950" y="6572250"/>
            <a:ext cx="1996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 5 of 37</a:t>
            </a:r>
            <a:endParaRPr lang="en-US" sz="900" dirty="0"/>
          </a:p>
        </p:txBody>
      </p:sp>
      <p:sp>
        <p:nvSpPr>
          <p:cNvPr id="45" name="SK-5-text-44"/>
          <p:cNvSpPr/>
          <p:nvPr/>
        </p:nvSpPr>
        <p:spPr>
          <a:xfrm>
            <a:off x="10506075" y="6581775"/>
            <a:ext cx="168592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u="sng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6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900" dirty="0"/>
          </a:p>
        </p:txBody>
      </p:sp>
      <p:sp>
        <p:nvSpPr>
          <p:cNvPr id="46" name="SK-5-text-44-link-hitbox-1">
            <a:hlinkClick r:id="rId26" tooltip="https://www.bradfordvts.co.uk/"/>
          </p:cNvPr>
          <p:cNvSpPr/>
          <p:nvPr/>
        </p:nvSpPr>
        <p:spPr>
          <a:xfrm>
            <a:off x="10506075" y="6581775"/>
            <a:ext cx="1685925" cy="1428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2164110" cy="40957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798290"/>
            <a:ext cx="2164110" cy="444058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912590"/>
            <a:ext cx="1935510" cy="2381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1945928"/>
            <a:ext cx="166688" cy="1333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350865"/>
            <a:ext cx="1935510" cy="23812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384203"/>
            <a:ext cx="166688" cy="13335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97510" y="1274415"/>
            <a:ext cx="2164110" cy="40957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97510" y="1798290"/>
            <a:ext cx="2164110" cy="444058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1810" y="1912590"/>
            <a:ext cx="1935510" cy="23812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1810" y="1945928"/>
            <a:ext cx="166688" cy="13335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1810" y="2874615"/>
            <a:ext cx="1935510" cy="23812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810" y="2907953"/>
            <a:ext cx="166688" cy="13335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14020" y="1274415"/>
            <a:ext cx="2164110" cy="40957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14020" y="1798290"/>
            <a:ext cx="2164110" cy="444058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8320" y="1912590"/>
            <a:ext cx="1935510" cy="23812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8320" y="1945928"/>
            <a:ext cx="166688" cy="13335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8320" y="2874615"/>
            <a:ext cx="1935510" cy="23812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28320" y="2907953"/>
            <a:ext cx="166688" cy="13335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30529" y="1274415"/>
            <a:ext cx="2164110" cy="409575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0529" y="1798290"/>
            <a:ext cx="2164110" cy="4440585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44829" y="1912590"/>
            <a:ext cx="1935510" cy="238125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4829" y="1945928"/>
            <a:ext cx="166688" cy="133350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44829" y="3550890"/>
            <a:ext cx="1935510" cy="238125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44829" y="3584228"/>
            <a:ext cx="166688" cy="133350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47039" y="1274415"/>
            <a:ext cx="2164110" cy="409575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47039" y="1798290"/>
            <a:ext cx="2164110" cy="4440585"/>
          </a:xfrm>
          <a:prstGeom prst="rect">
            <a:avLst/>
          </a:prstGeom>
        </p:spPr>
      </p:pic>
      <p:pic>
        <p:nvPicPr>
          <p:cNvPr id="32" name="SK-6-img-3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61339" y="1912590"/>
            <a:ext cx="1935510" cy="238125"/>
          </a:xfrm>
          <a:prstGeom prst="rect">
            <a:avLst/>
          </a:prstGeom>
        </p:spPr>
      </p:pic>
      <p:pic>
        <p:nvPicPr>
          <p:cNvPr id="33" name="SK-6-img-3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61339" y="1945928"/>
            <a:ext cx="166688" cy="133350"/>
          </a:xfrm>
          <a:prstGeom prst="rect">
            <a:avLst/>
          </a:prstGeom>
        </p:spPr>
      </p:pic>
      <p:pic>
        <p:nvPicPr>
          <p:cNvPr id="34" name="SK-6-img-3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61339" y="3627090"/>
            <a:ext cx="1935510" cy="238125"/>
          </a:xfrm>
          <a:prstGeom prst="rect">
            <a:avLst/>
          </a:prstGeom>
        </p:spPr>
      </p:pic>
      <p:pic>
        <p:nvPicPr>
          <p:cNvPr id="35" name="SK-6-img-3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61339" y="3660428"/>
            <a:ext cx="166688" cy="133350"/>
          </a:xfrm>
          <a:prstGeom prst="rect">
            <a:avLst/>
          </a:prstGeom>
        </p:spPr>
      </p:pic>
      <p:pic>
        <p:nvPicPr>
          <p:cNvPr id="36" name="SK-6-img-3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37" name="SK-6-text-36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8" name="SK-6-text-37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Fine Motor and Vision: 6 Weeks to 12 Months</a:t>
            </a:r>
            <a:endParaRPr lang="en-US" sz="2550" dirty="0"/>
          </a:p>
        </p:txBody>
      </p:sp>
      <p:sp>
        <p:nvSpPr>
          <p:cNvPr id="39" name="SK-6-text-38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Development of visual fixing, reaching for objects, and the transition from palmar grasp to a mature pincer grip.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338138" y="1274415"/>
            <a:ext cx="209743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6 Weeks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738188" y="1912590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VISION</a:t>
            </a:r>
            <a:endParaRPr lang="en-US" sz="1050" dirty="0"/>
          </a:p>
        </p:txBody>
      </p:sp>
      <p:sp>
        <p:nvSpPr>
          <p:cNvPr id="42" name="SK-6-text-41"/>
          <p:cNvSpPr/>
          <p:nvPr/>
        </p:nvSpPr>
        <p:spPr>
          <a:xfrm>
            <a:off x="609600" y="2207865"/>
            <a:ext cx="28187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Fixes and follows</a:t>
            </a:r>
            <a:endParaRPr lang="en-US" sz="1125" dirty="0"/>
          </a:p>
        </p:txBody>
      </p:sp>
      <p:sp>
        <p:nvSpPr>
          <p:cNvPr id="43" name="SK-6-text-42"/>
          <p:cNvSpPr/>
          <p:nvPr/>
        </p:nvSpPr>
        <p:spPr>
          <a:xfrm>
            <a:off x="609600" y="2493615"/>
            <a:ext cx="26479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Face preference</a:t>
            </a:r>
            <a:endParaRPr lang="en-US" sz="1125" dirty="0"/>
          </a:p>
        </p:txBody>
      </p:sp>
      <p:sp>
        <p:nvSpPr>
          <p:cNvPr id="44" name="SK-6-text-43"/>
          <p:cNvSpPr/>
          <p:nvPr/>
        </p:nvSpPr>
        <p:spPr>
          <a:xfrm>
            <a:off x="609600" y="2760315"/>
            <a:ext cx="18212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Follows object 90° (past midline)</a:t>
            </a:r>
            <a:endParaRPr lang="en-US" sz="1125" dirty="0"/>
          </a:p>
        </p:txBody>
      </p:sp>
      <p:sp>
        <p:nvSpPr>
          <p:cNvPr id="45" name="SK-6-text-44"/>
          <p:cNvSpPr/>
          <p:nvPr/>
        </p:nvSpPr>
        <p:spPr>
          <a:xfrm>
            <a:off x="738188" y="3350865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FINE MOTOR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609600" y="3646140"/>
            <a:ext cx="314137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Hands mostly closed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609600" y="3922365"/>
            <a:ext cx="18212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Primitive grasp reflex persists</a:t>
            </a:r>
            <a:endParaRPr lang="en-US" sz="1125" dirty="0"/>
          </a:p>
        </p:txBody>
      </p:sp>
      <p:sp>
        <p:nvSpPr>
          <p:cNvPr id="48" name="SK-6-text-47"/>
          <p:cNvSpPr/>
          <p:nvPr/>
        </p:nvSpPr>
        <p:spPr>
          <a:xfrm>
            <a:off x="2654647" y="1274415"/>
            <a:ext cx="209743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3 Months</a:t>
            </a:r>
            <a:endParaRPr lang="en-US" sz="1350" dirty="0"/>
          </a:p>
        </p:txBody>
      </p:sp>
      <p:sp>
        <p:nvSpPr>
          <p:cNvPr id="49" name="SK-6-text-48"/>
          <p:cNvSpPr/>
          <p:nvPr/>
        </p:nvSpPr>
        <p:spPr>
          <a:xfrm>
            <a:off x="3054697" y="1912590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VISION</a:t>
            </a:r>
            <a:endParaRPr lang="en-US" sz="1050" dirty="0"/>
          </a:p>
        </p:txBody>
      </p:sp>
      <p:sp>
        <p:nvSpPr>
          <p:cNvPr id="50" name="SK-6-text-49"/>
          <p:cNvSpPr/>
          <p:nvPr/>
        </p:nvSpPr>
        <p:spPr>
          <a:xfrm>
            <a:off x="2926110" y="2207865"/>
            <a:ext cx="233475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Follows 180°</a:t>
            </a:r>
            <a:endParaRPr lang="en-US" sz="1125" dirty="0"/>
          </a:p>
        </p:txBody>
      </p:sp>
      <p:sp>
        <p:nvSpPr>
          <p:cNvPr id="51" name="SK-6-text-50"/>
          <p:cNvSpPr/>
          <p:nvPr/>
        </p:nvSpPr>
        <p:spPr>
          <a:xfrm>
            <a:off x="2926110" y="2484090"/>
            <a:ext cx="233475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Alert to faces</a:t>
            </a:r>
            <a:endParaRPr lang="en-US" sz="1125" dirty="0"/>
          </a:p>
        </p:txBody>
      </p:sp>
      <p:sp>
        <p:nvSpPr>
          <p:cNvPr id="52" name="SK-6-text-51"/>
          <p:cNvSpPr/>
          <p:nvPr/>
        </p:nvSpPr>
        <p:spPr>
          <a:xfrm>
            <a:off x="3054697" y="2874615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FINE MOTOR</a:t>
            </a:r>
            <a:endParaRPr lang="en-US" sz="1050" dirty="0"/>
          </a:p>
        </p:txBody>
      </p:sp>
      <p:sp>
        <p:nvSpPr>
          <p:cNvPr id="53" name="SK-6-text-52"/>
          <p:cNvSpPr/>
          <p:nvPr/>
        </p:nvSpPr>
        <p:spPr>
          <a:xfrm>
            <a:off x="2926110" y="3179415"/>
            <a:ext cx="17907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Hands open</a:t>
            </a:r>
            <a:endParaRPr lang="en-US" sz="1125" dirty="0"/>
          </a:p>
        </p:txBody>
      </p:sp>
      <p:sp>
        <p:nvSpPr>
          <p:cNvPr id="54" name="SK-6-text-53"/>
          <p:cNvSpPr/>
          <p:nvPr/>
        </p:nvSpPr>
        <p:spPr>
          <a:xfrm>
            <a:off x="2926110" y="3446115"/>
            <a:ext cx="28187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Swipes at objects</a:t>
            </a:r>
            <a:endParaRPr lang="en-US" sz="1125" dirty="0"/>
          </a:p>
        </p:txBody>
      </p:sp>
      <p:sp>
        <p:nvSpPr>
          <p:cNvPr id="55" name="SK-6-text-54"/>
          <p:cNvSpPr/>
          <p:nvPr/>
        </p:nvSpPr>
        <p:spPr>
          <a:xfrm>
            <a:off x="4971157" y="1274415"/>
            <a:ext cx="209743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6 Months</a:t>
            </a:r>
            <a:endParaRPr lang="en-US" sz="1350" dirty="0"/>
          </a:p>
        </p:txBody>
      </p:sp>
      <p:sp>
        <p:nvSpPr>
          <p:cNvPr id="56" name="SK-6-text-55"/>
          <p:cNvSpPr/>
          <p:nvPr/>
        </p:nvSpPr>
        <p:spPr>
          <a:xfrm>
            <a:off x="5371207" y="1912590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VISION</a:t>
            </a:r>
            <a:endParaRPr lang="en-US" sz="1050" dirty="0"/>
          </a:p>
        </p:txBody>
      </p:sp>
      <p:sp>
        <p:nvSpPr>
          <p:cNvPr id="57" name="SK-6-text-56"/>
          <p:cNvSpPr/>
          <p:nvPr/>
        </p:nvSpPr>
        <p:spPr>
          <a:xfrm>
            <a:off x="5242620" y="2207865"/>
            <a:ext cx="306517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Convergence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present</a:t>
            </a:r>
            <a:endParaRPr lang="en-US" sz="1125" dirty="0"/>
          </a:p>
        </p:txBody>
      </p:sp>
      <p:sp>
        <p:nvSpPr>
          <p:cNvPr id="58" name="SK-6-text-57"/>
          <p:cNvSpPr/>
          <p:nvPr/>
        </p:nvSpPr>
        <p:spPr>
          <a:xfrm>
            <a:off x="5242620" y="2484090"/>
            <a:ext cx="410932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Binocular vision maturing</a:t>
            </a:r>
            <a:endParaRPr lang="en-US" sz="1125" dirty="0"/>
          </a:p>
        </p:txBody>
      </p:sp>
      <p:sp>
        <p:nvSpPr>
          <p:cNvPr id="59" name="SK-6-text-58"/>
          <p:cNvSpPr/>
          <p:nvPr/>
        </p:nvSpPr>
        <p:spPr>
          <a:xfrm>
            <a:off x="5371207" y="2874615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FINE MOTOR</a:t>
            </a:r>
            <a:endParaRPr lang="en-US" sz="1050" dirty="0"/>
          </a:p>
        </p:txBody>
      </p:sp>
      <p:sp>
        <p:nvSpPr>
          <p:cNvPr id="60" name="SK-6-text-59"/>
          <p:cNvSpPr/>
          <p:nvPr/>
        </p:nvSpPr>
        <p:spPr>
          <a:xfrm>
            <a:off x="5242620" y="3179415"/>
            <a:ext cx="21336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Palmar grasp</a:t>
            </a:r>
            <a:endParaRPr lang="en-US" sz="1125" dirty="0"/>
          </a:p>
        </p:txBody>
      </p:sp>
      <p:sp>
        <p:nvSpPr>
          <p:cNvPr id="61" name="SK-6-text-60"/>
          <p:cNvSpPr/>
          <p:nvPr/>
        </p:nvSpPr>
        <p:spPr>
          <a:xfrm>
            <a:off x="5242620" y="3446115"/>
            <a:ext cx="362535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Transfers hand to hand</a:t>
            </a:r>
            <a:endParaRPr lang="en-US" sz="1125" dirty="0"/>
          </a:p>
        </p:txBody>
      </p:sp>
      <p:sp>
        <p:nvSpPr>
          <p:cNvPr id="62" name="SK-6-text-61"/>
          <p:cNvSpPr/>
          <p:nvPr/>
        </p:nvSpPr>
        <p:spPr>
          <a:xfrm>
            <a:off x="5242620" y="3722340"/>
            <a:ext cx="314137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Reaches for objects</a:t>
            </a:r>
            <a:endParaRPr lang="en-US" sz="1125" dirty="0"/>
          </a:p>
        </p:txBody>
      </p:sp>
      <p:sp>
        <p:nvSpPr>
          <p:cNvPr id="63" name="SK-6-text-62"/>
          <p:cNvSpPr/>
          <p:nvPr/>
        </p:nvSpPr>
        <p:spPr>
          <a:xfrm>
            <a:off x="5242620" y="3998565"/>
            <a:ext cx="217342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Shakes rattle</a:t>
            </a:r>
            <a:endParaRPr lang="en-US" sz="1125" dirty="0"/>
          </a:p>
        </p:txBody>
      </p:sp>
      <p:sp>
        <p:nvSpPr>
          <p:cNvPr id="64" name="SK-6-text-63"/>
          <p:cNvSpPr/>
          <p:nvPr/>
        </p:nvSpPr>
        <p:spPr>
          <a:xfrm>
            <a:off x="7287667" y="1274415"/>
            <a:ext cx="209743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9 Months</a:t>
            </a:r>
            <a:endParaRPr lang="en-US" sz="1350" dirty="0"/>
          </a:p>
        </p:txBody>
      </p:sp>
      <p:sp>
        <p:nvSpPr>
          <p:cNvPr id="65" name="SK-6-text-64"/>
          <p:cNvSpPr/>
          <p:nvPr/>
        </p:nvSpPr>
        <p:spPr>
          <a:xfrm>
            <a:off x="7687717" y="1912590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FINE MOTOR</a:t>
            </a:r>
            <a:endParaRPr lang="en-US" sz="1050" dirty="0"/>
          </a:p>
        </p:txBody>
      </p:sp>
      <p:sp>
        <p:nvSpPr>
          <p:cNvPr id="66" name="SK-6-text-65"/>
          <p:cNvSpPr/>
          <p:nvPr/>
        </p:nvSpPr>
        <p:spPr>
          <a:xfrm>
            <a:off x="7559129" y="2207865"/>
            <a:ext cx="18212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Immature pincer grip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emerging</a:t>
            </a:r>
            <a:endParaRPr lang="en-US" sz="1125" dirty="0"/>
          </a:p>
        </p:txBody>
      </p:sp>
      <p:sp>
        <p:nvSpPr>
          <p:cNvPr id="67" name="SK-6-text-66"/>
          <p:cNvSpPr/>
          <p:nvPr/>
        </p:nvSpPr>
        <p:spPr>
          <a:xfrm>
            <a:off x="7559129" y="2684115"/>
            <a:ext cx="18212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Finger feeds (self-feeding)</a:t>
            </a:r>
            <a:endParaRPr lang="en-US" sz="1125" dirty="0"/>
          </a:p>
        </p:txBody>
      </p:sp>
      <p:sp>
        <p:nvSpPr>
          <p:cNvPr id="68" name="SK-6-text-67"/>
          <p:cNvSpPr/>
          <p:nvPr/>
        </p:nvSpPr>
        <p:spPr>
          <a:xfrm>
            <a:off x="7559129" y="3160365"/>
            <a:ext cx="378667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Pokes with index finger</a:t>
            </a:r>
            <a:endParaRPr lang="en-US" sz="1125" dirty="0"/>
          </a:p>
        </p:txBody>
      </p:sp>
      <p:sp>
        <p:nvSpPr>
          <p:cNvPr id="69" name="SK-6-text-68"/>
          <p:cNvSpPr/>
          <p:nvPr/>
        </p:nvSpPr>
        <p:spPr>
          <a:xfrm>
            <a:off x="7687717" y="3550890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NOTE</a:t>
            </a:r>
            <a:endParaRPr lang="en-US" sz="1050" dirty="0"/>
          </a:p>
        </p:txBody>
      </p:sp>
      <p:sp>
        <p:nvSpPr>
          <p:cNvPr id="70" name="SK-6-text-69"/>
          <p:cNvSpPr/>
          <p:nvPr/>
        </p:nvSpPr>
        <p:spPr>
          <a:xfrm>
            <a:off x="7559129" y="3846165"/>
            <a:ext cx="182121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Increasing coordination between vision and hand movements.</a:t>
            </a:r>
            <a:endParaRPr lang="en-US" sz="1125" dirty="0"/>
          </a:p>
        </p:txBody>
      </p:sp>
      <p:sp>
        <p:nvSpPr>
          <p:cNvPr id="71" name="SK-6-text-70"/>
          <p:cNvSpPr/>
          <p:nvPr/>
        </p:nvSpPr>
        <p:spPr>
          <a:xfrm>
            <a:off x="9604177" y="1274415"/>
            <a:ext cx="209743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12 Months</a:t>
            </a:r>
            <a:endParaRPr lang="en-US" sz="1350" dirty="0"/>
          </a:p>
        </p:txBody>
      </p:sp>
      <p:sp>
        <p:nvSpPr>
          <p:cNvPr id="72" name="SK-6-text-71"/>
          <p:cNvSpPr/>
          <p:nvPr/>
        </p:nvSpPr>
        <p:spPr>
          <a:xfrm>
            <a:off x="10004227" y="1912590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FINE MOTOR</a:t>
            </a:r>
            <a:endParaRPr lang="en-US" sz="1050" dirty="0"/>
          </a:p>
        </p:txBody>
      </p:sp>
      <p:sp>
        <p:nvSpPr>
          <p:cNvPr id="73" name="SK-6-text-72"/>
          <p:cNvSpPr/>
          <p:nvPr/>
        </p:nvSpPr>
        <p:spPr>
          <a:xfrm>
            <a:off x="9875639" y="2207865"/>
            <a:ext cx="18212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Mature pincer grip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(index + thumb)</a:t>
            </a:r>
            <a:endParaRPr lang="en-US" sz="1125" dirty="0"/>
          </a:p>
        </p:txBody>
      </p:sp>
      <p:sp>
        <p:nvSpPr>
          <p:cNvPr id="74" name="SK-6-text-73"/>
          <p:cNvSpPr/>
          <p:nvPr/>
        </p:nvSpPr>
        <p:spPr>
          <a:xfrm>
            <a:off x="9875639" y="2684115"/>
            <a:ext cx="231636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Points with index finger</a:t>
            </a:r>
            <a:endParaRPr lang="en-US" sz="1125" dirty="0"/>
          </a:p>
        </p:txBody>
      </p:sp>
      <p:sp>
        <p:nvSpPr>
          <p:cNvPr id="75" name="SK-6-text-74"/>
          <p:cNvSpPr/>
          <p:nvPr/>
        </p:nvSpPr>
        <p:spPr>
          <a:xfrm>
            <a:off x="9875639" y="2960340"/>
            <a:ext cx="231636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Puts object in container</a:t>
            </a:r>
            <a:endParaRPr lang="en-US" sz="1125" dirty="0"/>
          </a:p>
        </p:txBody>
      </p:sp>
      <p:sp>
        <p:nvSpPr>
          <p:cNvPr id="76" name="SK-6-text-75"/>
          <p:cNvSpPr/>
          <p:nvPr/>
        </p:nvSpPr>
        <p:spPr>
          <a:xfrm>
            <a:off x="9875639" y="3236565"/>
            <a:ext cx="231636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Drops object intentionally</a:t>
            </a:r>
            <a:endParaRPr lang="en-US" sz="1125" dirty="0"/>
          </a:p>
        </p:txBody>
      </p:sp>
      <p:sp>
        <p:nvSpPr>
          <p:cNvPr id="77" name="SK-6-text-76"/>
          <p:cNvSpPr/>
          <p:nvPr/>
        </p:nvSpPr>
        <p:spPr>
          <a:xfrm>
            <a:off x="10004227" y="3627090"/>
            <a:ext cx="19355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AKT FACT</a:t>
            </a:r>
            <a:endParaRPr lang="en-US" sz="1050" dirty="0"/>
          </a:p>
        </p:txBody>
      </p:sp>
      <p:sp>
        <p:nvSpPr>
          <p:cNvPr id="78" name="SK-6-text-77"/>
          <p:cNvSpPr/>
          <p:nvPr/>
        </p:nvSpPr>
        <p:spPr>
          <a:xfrm>
            <a:off x="9875639" y="3922365"/>
            <a:ext cx="182121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Mature pincer grip is a high-yield 12-month milestone.</a:t>
            </a:r>
            <a:endParaRPr lang="en-US" sz="1125" dirty="0"/>
          </a:p>
        </p:txBody>
      </p:sp>
      <p:sp>
        <p:nvSpPr>
          <p:cNvPr id="79" name="SK-6-text-78"/>
          <p:cNvSpPr/>
          <p:nvPr/>
        </p:nvSpPr>
        <p:spPr>
          <a:xfrm>
            <a:off x="381000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58220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80" name="SK-6-text-79"/>
          <p:cNvSpPr/>
          <p:nvPr/>
        </p:nvSpPr>
        <p:spPr>
          <a:xfrm>
            <a:off x="8429625" y="6557963"/>
            <a:ext cx="37623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• June 2026 • RCPCH Standards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198215"/>
            <a:ext cx="5753100" cy="2372767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00" y="1312515"/>
            <a:ext cx="1276350" cy="23812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3723382"/>
            <a:ext cx="5753100" cy="2372767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" y="3837682"/>
            <a:ext cx="762000" cy="23812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198215"/>
            <a:ext cx="5753100" cy="22860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198215"/>
            <a:ext cx="5753100" cy="22860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3636615"/>
            <a:ext cx="5753100" cy="245938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3750915"/>
            <a:ext cx="981075" cy="23812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15" name="SK-7-text-14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6" name="SK-7-text-15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Fine Motor and Vision: 18 Months to 7 Years</a:t>
            </a:r>
            <a:endParaRPr lang="en-US" sz="2550" dirty="0"/>
          </a:p>
        </p:txBody>
      </p:sp>
      <p:sp>
        <p:nvSpPr>
          <p:cNvPr id="17" name="SK-7-text-16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Advanced manual dexterity milestones including building block towers, using scissors, and developing a tripod grip.</a:t>
            </a:r>
            <a:endParaRPr lang="en-US" sz="1200" dirty="0"/>
          </a:p>
        </p:txBody>
      </p:sp>
      <p:sp>
        <p:nvSpPr>
          <p:cNvPr id="18" name="SK-7-text-17"/>
          <p:cNvSpPr/>
          <p:nvPr/>
        </p:nvSpPr>
        <p:spPr>
          <a:xfrm>
            <a:off x="438150" y="1312515"/>
            <a:ext cx="234514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18 - 24 MONTHS</a:t>
            </a:r>
            <a:endParaRPr lang="en-US" sz="1050" dirty="0"/>
          </a:p>
        </p:txBody>
      </p:sp>
      <p:sp>
        <p:nvSpPr>
          <p:cNvPr id="19" name="SK-7-text-18"/>
          <p:cNvSpPr/>
          <p:nvPr/>
        </p:nvSpPr>
        <p:spPr>
          <a:xfrm>
            <a:off x="533400" y="1626840"/>
            <a:ext cx="912297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18m: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Tower of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3–4 blocks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scribbles spontaneously</a:t>
            </a:r>
            <a:endParaRPr lang="en-US" sz="1200" dirty="0"/>
          </a:p>
        </p:txBody>
      </p:sp>
      <p:sp>
        <p:nvSpPr>
          <p:cNvPr id="20" name="SK-7-text-19"/>
          <p:cNvSpPr/>
          <p:nvPr/>
        </p:nvSpPr>
        <p:spPr>
          <a:xfrm>
            <a:off x="533400" y="1897261"/>
            <a:ext cx="855174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Uses spoon (messy); turns multiple pages at once</a:t>
            </a:r>
            <a:endParaRPr lang="en-US" sz="1200" dirty="0"/>
          </a:p>
        </p:txBody>
      </p:sp>
      <p:sp>
        <p:nvSpPr>
          <p:cNvPr id="21" name="SK-7-text-20"/>
          <p:cNvSpPr/>
          <p:nvPr/>
        </p:nvSpPr>
        <p:spPr>
          <a:xfrm>
            <a:off x="533400" y="2167682"/>
            <a:ext cx="729838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Tower of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blocks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circular scribble</a:t>
            </a:r>
            <a:endParaRPr lang="en-US" sz="1200" dirty="0"/>
          </a:p>
        </p:txBody>
      </p:sp>
      <p:sp>
        <p:nvSpPr>
          <p:cNvPr id="22" name="SK-7-text-21"/>
          <p:cNvSpPr/>
          <p:nvPr/>
        </p:nvSpPr>
        <p:spPr>
          <a:xfrm>
            <a:off x="533400" y="2438102"/>
            <a:ext cx="802202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Uses spoon cleanly; turns pages one at a time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438150" y="3837682"/>
            <a:ext cx="99631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 YEARS</a:t>
            </a:r>
            <a:endParaRPr lang="en-US" sz="1050" dirty="0"/>
          </a:p>
        </p:txBody>
      </p:sp>
      <p:sp>
        <p:nvSpPr>
          <p:cNvPr id="24" name="SK-7-text-23"/>
          <p:cNvSpPr/>
          <p:nvPr/>
        </p:nvSpPr>
        <p:spPr>
          <a:xfrm>
            <a:off x="533400" y="4152007"/>
            <a:ext cx="5334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Tower of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 blocks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533400" y="4422428"/>
            <a:ext cx="776924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circle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(sequential shape acquisition)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533400" y="4692848"/>
            <a:ext cx="653323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Uses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scissors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 developing control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533400" y="4963269"/>
            <a:ext cx="653323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Tripod grip emerging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(dynamic tripod)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6419850" y="3750915"/>
            <a:ext cx="1666561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4 - 7 YEARS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6515100" y="4065240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Copies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 (+)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good tripod grip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6515100" y="4335661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Dresses and undresses with minor assistance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6515100" y="4606082"/>
            <a:ext cx="5676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Copies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square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dresses independently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6515100" y="4876502"/>
            <a:ext cx="5334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Copies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triangle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6515100" y="5146923"/>
            <a:ext cx="5334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Copies </a:t>
            </a:r>
            <a:r>
              <a:rPr lang="en-US" sz="1200" b="1" dirty="0">
                <a:solidFill>
                  <a:srgbClr val="2C52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diamond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228600" y="6581775"/>
            <a:ext cx="7711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 | RCPCH / Healthy Child Programme Standards</a:t>
            </a:r>
            <a:endParaRPr lang="en-US" sz="900" dirty="0"/>
          </a:p>
        </p:txBody>
      </p:sp>
      <p:sp>
        <p:nvSpPr>
          <p:cNvPr id="35" name="SK-7-text-34"/>
          <p:cNvSpPr/>
          <p:nvPr/>
        </p:nvSpPr>
        <p:spPr>
          <a:xfrm>
            <a:off x="5619750" y="6581775"/>
            <a:ext cx="6572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900" dirty="0"/>
          </a:p>
        </p:txBody>
      </p:sp>
      <p:sp>
        <p:nvSpPr>
          <p:cNvPr id="36" name="SK-7-text-35"/>
          <p:cNvSpPr/>
          <p:nvPr/>
        </p:nvSpPr>
        <p:spPr>
          <a:xfrm>
            <a:off x="10658475" y="6581775"/>
            <a:ext cx="15335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u="sng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16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900" dirty="0"/>
          </a:p>
        </p:txBody>
      </p:sp>
      <p:sp>
        <p:nvSpPr>
          <p:cNvPr id="37" name="SK-7-text-35-link-hitbox-1">
            <a:hlinkClick r:id="rId16" tooltip="https://www.bradfordvts.co.uk/"/>
          </p:cNvPr>
          <p:cNvSpPr/>
          <p:nvPr/>
        </p:nvSpPr>
        <p:spPr>
          <a:xfrm>
            <a:off x="10658475" y="6591300"/>
            <a:ext cx="1533525" cy="1428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26790"/>
            <a:ext cx="4419600" cy="3611761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438251"/>
            <a:ext cx="3810000" cy="221932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2885629"/>
            <a:ext cx="166688" cy="13722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3476179"/>
            <a:ext cx="166688" cy="13722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4066729"/>
            <a:ext cx="166688" cy="1372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067151"/>
            <a:ext cx="1743075" cy="9715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5210026"/>
            <a:ext cx="1514475" cy="6858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81600" y="1694408"/>
            <a:ext cx="6629400" cy="7620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87125" y="1961108"/>
            <a:ext cx="285750" cy="22860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1600" y="2551658"/>
            <a:ext cx="6629400" cy="7620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87125" y="2818358"/>
            <a:ext cx="285750" cy="2286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1600" y="3408908"/>
            <a:ext cx="6629400" cy="76200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87125" y="3675608"/>
            <a:ext cx="285750" cy="2286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1600" y="4266158"/>
            <a:ext cx="6629400" cy="76200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287125" y="4532858"/>
            <a:ext cx="285750" cy="22860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1600" y="5123408"/>
            <a:ext cx="6629400" cy="76200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87125" y="5390108"/>
            <a:ext cx="285750" cy="22860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72250"/>
            <a:ext cx="12192000" cy="285750"/>
          </a:xfrm>
          <a:prstGeom prst="rect">
            <a:avLst/>
          </a:prstGeom>
        </p:spPr>
      </p:pic>
      <p:sp>
        <p:nvSpPr>
          <p:cNvPr id="24" name="SK-8-text-23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8-text-24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Drawing &amp; Writing Progression</a:t>
            </a:r>
            <a:endParaRPr lang="en-US" sz="2550" dirty="0"/>
          </a:p>
        </p:txBody>
      </p:sp>
      <p:sp>
        <p:nvSpPr>
          <p:cNvPr id="26" name="SK-8-text-25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685800" y="1407765"/>
            <a:ext cx="4408170" cy="5447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F58220"/>
                </a:solidFill>
              </a:rPr>
              <a:t>DRAWING</a:t>
            </a:r>
            <a:endParaRPr lang="en-US" sz="3900" dirty="0"/>
          </a:p>
        </p:txBody>
      </p:sp>
      <p:sp>
        <p:nvSpPr>
          <p:cNvPr id="28" name="SK-8-text-27"/>
          <p:cNvSpPr/>
          <p:nvPr/>
        </p:nvSpPr>
        <p:spPr>
          <a:xfrm>
            <a:off x="685800" y="2019151"/>
            <a:ext cx="3905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2C5282"/>
                </a:solidFill>
              </a:rPr>
              <a:t>THE MNEMONIC</a:t>
            </a:r>
            <a:endParaRPr lang="en-US" sz="1500" dirty="0"/>
          </a:p>
        </p:txBody>
      </p:sp>
      <p:sp>
        <p:nvSpPr>
          <p:cNvPr id="29" name="SK-8-text-28"/>
          <p:cNvSpPr/>
          <p:nvPr/>
        </p:nvSpPr>
        <p:spPr>
          <a:xfrm>
            <a:off x="838200" y="2533501"/>
            <a:ext cx="3590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Straight Lines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838200" y="3124051"/>
            <a:ext cx="3590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Circle (O)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838200" y="3714601"/>
            <a:ext cx="3590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 (+)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838200" y="4305151"/>
            <a:ext cx="56407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Square / Triangle / Diamond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381000" y="6153001"/>
            <a:ext cx="6690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scribbling begins around 18 months</a:t>
            </a:r>
            <a:endParaRPr lang="en-US" sz="1050" dirty="0"/>
          </a:p>
        </p:txBody>
      </p:sp>
      <p:sp>
        <p:nvSpPr>
          <p:cNvPr id="34" name="SK-8-text-33"/>
          <p:cNvSpPr/>
          <p:nvPr/>
        </p:nvSpPr>
        <p:spPr>
          <a:xfrm>
            <a:off x="5372100" y="1918246"/>
            <a:ext cx="20326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3 YEARS</a:t>
            </a:r>
            <a:endParaRPr lang="en-US" sz="1650" dirty="0"/>
          </a:p>
        </p:txBody>
      </p:sp>
      <p:sp>
        <p:nvSpPr>
          <p:cNvPr id="35" name="SK-8-text-34"/>
          <p:cNvSpPr/>
          <p:nvPr/>
        </p:nvSpPr>
        <p:spPr>
          <a:xfrm>
            <a:off x="6934200" y="1818233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Vertical/Horizontal Lines &amp; Circle</a:t>
            </a:r>
            <a:endParaRPr lang="en-US" sz="1500" dirty="0"/>
          </a:p>
        </p:txBody>
      </p:sp>
      <p:sp>
        <p:nvSpPr>
          <p:cNvPr id="36" name="SK-8-text-35"/>
          <p:cNvSpPr/>
          <p:nvPr/>
        </p:nvSpPr>
        <p:spPr>
          <a:xfrm>
            <a:off x="6934200" y="2103983"/>
            <a:ext cx="5257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vertical ( | ) and horizontal ( — ) lines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5372100" y="2775496"/>
            <a:ext cx="20326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4 YEARS</a:t>
            </a:r>
            <a:endParaRPr lang="en-US" sz="1650" dirty="0"/>
          </a:p>
        </p:txBody>
      </p:sp>
      <p:sp>
        <p:nvSpPr>
          <p:cNvPr id="38" name="SK-8-text-37"/>
          <p:cNvSpPr/>
          <p:nvPr/>
        </p:nvSpPr>
        <p:spPr>
          <a:xfrm>
            <a:off x="6934200" y="2675483"/>
            <a:ext cx="41719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 (+)</a:t>
            </a:r>
            <a:endParaRPr lang="en-US" sz="1500" dirty="0"/>
          </a:p>
        </p:txBody>
      </p:sp>
      <p:sp>
        <p:nvSpPr>
          <p:cNvPr id="39" name="SK-8-text-38"/>
          <p:cNvSpPr/>
          <p:nvPr/>
        </p:nvSpPr>
        <p:spPr>
          <a:xfrm>
            <a:off x="6934200" y="2961233"/>
            <a:ext cx="5257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a simple cross; counts 0–10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5372100" y="3632746"/>
            <a:ext cx="20326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5 YEARS</a:t>
            </a:r>
            <a:endParaRPr lang="en-US" sz="1650" dirty="0"/>
          </a:p>
        </p:txBody>
      </p:sp>
      <p:sp>
        <p:nvSpPr>
          <p:cNvPr id="41" name="SK-8-text-40"/>
          <p:cNvSpPr/>
          <p:nvPr/>
        </p:nvSpPr>
        <p:spPr>
          <a:xfrm>
            <a:off x="6934200" y="3532733"/>
            <a:ext cx="41719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Square</a:t>
            </a:r>
            <a:endParaRPr lang="en-US" sz="1500" dirty="0"/>
          </a:p>
        </p:txBody>
      </p:sp>
      <p:sp>
        <p:nvSpPr>
          <p:cNvPr id="42" name="SK-8-text-41"/>
          <p:cNvSpPr/>
          <p:nvPr/>
        </p:nvSpPr>
        <p:spPr>
          <a:xfrm>
            <a:off x="6934200" y="3818483"/>
            <a:ext cx="5257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Copies a square; dresses independently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5372100" y="4489996"/>
            <a:ext cx="20326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6 YEARS</a:t>
            </a:r>
            <a:endParaRPr lang="en-US" sz="1650" dirty="0"/>
          </a:p>
        </p:txBody>
      </p:sp>
      <p:sp>
        <p:nvSpPr>
          <p:cNvPr id="44" name="SK-8-text-43"/>
          <p:cNvSpPr/>
          <p:nvPr/>
        </p:nvSpPr>
        <p:spPr>
          <a:xfrm>
            <a:off x="6934200" y="4389983"/>
            <a:ext cx="41719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Triangle</a:t>
            </a:r>
            <a:endParaRPr lang="en-US" sz="1500" dirty="0"/>
          </a:p>
        </p:txBody>
      </p:sp>
      <p:sp>
        <p:nvSpPr>
          <p:cNvPr id="45" name="SK-8-text-44"/>
          <p:cNvSpPr/>
          <p:nvPr/>
        </p:nvSpPr>
        <p:spPr>
          <a:xfrm>
            <a:off x="6934200" y="4675733"/>
            <a:ext cx="5257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Sequential maturation of fine motor control</a:t>
            </a:r>
            <a:endParaRPr lang="en-US" sz="1200" dirty="0"/>
          </a:p>
        </p:txBody>
      </p:sp>
      <p:sp>
        <p:nvSpPr>
          <p:cNvPr id="46" name="SK-8-text-45"/>
          <p:cNvSpPr/>
          <p:nvPr/>
        </p:nvSpPr>
        <p:spPr>
          <a:xfrm>
            <a:off x="5372100" y="5347246"/>
            <a:ext cx="20326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5282"/>
                </a:solidFill>
              </a:rPr>
              <a:t>7 YEARS</a:t>
            </a:r>
            <a:endParaRPr lang="en-US" sz="1650" dirty="0"/>
          </a:p>
        </p:txBody>
      </p:sp>
      <p:sp>
        <p:nvSpPr>
          <p:cNvPr id="47" name="SK-8-text-46"/>
          <p:cNvSpPr/>
          <p:nvPr/>
        </p:nvSpPr>
        <p:spPr>
          <a:xfrm>
            <a:off x="6934200" y="5247233"/>
            <a:ext cx="41719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Diamond</a:t>
            </a:r>
            <a:endParaRPr lang="en-US" sz="1500" dirty="0"/>
          </a:p>
        </p:txBody>
      </p:sp>
      <p:sp>
        <p:nvSpPr>
          <p:cNvPr id="48" name="SK-8-text-47"/>
          <p:cNvSpPr/>
          <p:nvPr/>
        </p:nvSpPr>
        <p:spPr>
          <a:xfrm>
            <a:off x="6934200" y="5532983"/>
            <a:ext cx="5257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Final stage of high-yield shape acquisition</a:t>
            </a:r>
            <a:endParaRPr lang="en-US" sz="1200" dirty="0"/>
          </a:p>
        </p:txBody>
      </p:sp>
      <p:sp>
        <p:nvSpPr>
          <p:cNvPr id="49" name="SK-8-text-48"/>
          <p:cNvSpPr/>
          <p:nvPr/>
        </p:nvSpPr>
        <p:spPr>
          <a:xfrm>
            <a:off x="381000" y="6629400"/>
            <a:ext cx="72999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GP Training Teaching Deck • June 2026</a:t>
            </a:r>
            <a:endParaRPr lang="en-US" sz="900" dirty="0"/>
          </a:p>
        </p:txBody>
      </p:sp>
      <p:sp>
        <p:nvSpPr>
          <p:cNvPr id="50" name="SK-8-text-49"/>
          <p:cNvSpPr/>
          <p:nvPr/>
        </p:nvSpPr>
        <p:spPr>
          <a:xfrm>
            <a:off x="10506075" y="662940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582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81325" cy="3143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8625"/>
            <a:ext cx="12192000" cy="65529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74415"/>
            <a:ext cx="5600700" cy="1079153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66267"/>
            <a:ext cx="495300" cy="4953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" y="1699617"/>
            <a:ext cx="285750" cy="2286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505968"/>
            <a:ext cx="5600700" cy="1079153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797820"/>
            <a:ext cx="495300" cy="4953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275" y="2931170"/>
            <a:ext cx="285750" cy="2286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737521"/>
            <a:ext cx="5600700" cy="1079153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29373"/>
            <a:ext cx="495300" cy="4953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6275" y="4162723"/>
            <a:ext cx="285750" cy="2286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4969073"/>
            <a:ext cx="5600700" cy="1079153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260925"/>
            <a:ext cx="495300" cy="49530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275" y="5394275"/>
            <a:ext cx="285750" cy="22860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274415"/>
            <a:ext cx="5600700" cy="1079153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1566267"/>
            <a:ext cx="495300" cy="49530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05575" y="1699617"/>
            <a:ext cx="285750" cy="22860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2505968"/>
            <a:ext cx="5600700" cy="1079153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2797820"/>
            <a:ext cx="495300" cy="49530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05575" y="2931170"/>
            <a:ext cx="285750" cy="228600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3737521"/>
            <a:ext cx="5600700" cy="1079153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4029373"/>
            <a:ext cx="495300" cy="495300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05575" y="4162723"/>
            <a:ext cx="285750" cy="228600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4969073"/>
            <a:ext cx="5600700" cy="1079153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5260925"/>
            <a:ext cx="495300" cy="495300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05575" y="5394275"/>
            <a:ext cx="285750" cy="228600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31" name="SK-9-text-30"/>
          <p:cNvSpPr/>
          <p:nvPr/>
        </p:nvSpPr>
        <p:spPr>
          <a:xfrm>
            <a:off x="190500" y="0"/>
            <a:ext cx="370502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2" name="SK-9-text-31"/>
          <p:cNvSpPr/>
          <p:nvPr/>
        </p:nvSpPr>
        <p:spPr>
          <a:xfrm>
            <a:off x="190500" y="428625"/>
            <a:ext cx="12001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Receptive Language Development</a:t>
            </a:r>
            <a:endParaRPr lang="en-US" sz="2550" dirty="0"/>
          </a:p>
        </p:txBody>
      </p:sp>
      <p:sp>
        <p:nvSpPr>
          <p:cNvPr id="33" name="SK-9-text-32"/>
          <p:cNvSpPr/>
          <p:nvPr/>
        </p:nvSpPr>
        <p:spPr>
          <a:xfrm>
            <a:off x="190500" y="855315"/>
            <a:ext cx="1200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Developmental Milestones • Clinical Guidance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1257300" y="1584424"/>
            <a:ext cx="3143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1 MONTH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1257300" y="1803499"/>
            <a:ext cx="810958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Stills to voice; alert to sudden sounds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1257300" y="2815977"/>
            <a:ext cx="3552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2 MONTHS</a:t>
            </a:r>
            <a:endParaRPr lang="en-US" sz="1050" dirty="0"/>
          </a:p>
        </p:txBody>
      </p:sp>
      <p:sp>
        <p:nvSpPr>
          <p:cNvPr id="37" name="SK-9-text-36"/>
          <p:cNvSpPr/>
          <p:nvPr/>
        </p:nvSpPr>
        <p:spPr>
          <a:xfrm>
            <a:off x="1257300" y="3035052"/>
            <a:ext cx="872680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Turns head toward the direction of a voice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1257300" y="4047530"/>
            <a:ext cx="4219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6 MONTHS</a:t>
            </a:r>
            <a:endParaRPr lang="en-US" sz="1050" dirty="0"/>
          </a:p>
        </p:txBody>
      </p:sp>
      <p:sp>
        <p:nvSpPr>
          <p:cNvPr id="39" name="SK-9-text-38"/>
          <p:cNvSpPr/>
          <p:nvPr/>
        </p:nvSpPr>
        <p:spPr>
          <a:xfrm>
            <a:off x="1257300" y="4266605"/>
            <a:ext cx="1078420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Turns to sound (specifically quiet or distal sounds)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1257300" y="5279082"/>
            <a:ext cx="3971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9 MONTHS</a:t>
            </a:r>
            <a:endParaRPr lang="en-US" sz="1050" dirty="0"/>
          </a:p>
        </p:txBody>
      </p:sp>
      <p:sp>
        <p:nvSpPr>
          <p:cNvPr id="41" name="SK-9-text-40"/>
          <p:cNvSpPr/>
          <p:nvPr/>
        </p:nvSpPr>
        <p:spPr>
          <a:xfrm>
            <a:off x="1257300" y="5498157"/>
            <a:ext cx="893254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Responds to name; understands the word "No"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7086600" y="1584424"/>
            <a:ext cx="4086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12 MONTHS</a:t>
            </a:r>
            <a:endParaRPr lang="en-US" sz="1050" dirty="0"/>
          </a:p>
        </p:txBody>
      </p:sp>
      <p:sp>
        <p:nvSpPr>
          <p:cNvPr id="43" name="SK-9-text-42"/>
          <p:cNvSpPr/>
          <p:nvPr/>
        </p:nvSpPr>
        <p:spPr>
          <a:xfrm>
            <a:off x="7086600" y="1803499"/>
            <a:ext cx="5105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Obeys 1-step command; points to named objects</a:t>
            </a:r>
            <a:endParaRPr lang="en-US" sz="1350" dirty="0"/>
          </a:p>
        </p:txBody>
      </p:sp>
      <p:sp>
        <p:nvSpPr>
          <p:cNvPr id="44" name="SK-9-text-43"/>
          <p:cNvSpPr/>
          <p:nvPr/>
        </p:nvSpPr>
        <p:spPr>
          <a:xfrm>
            <a:off x="7086600" y="2815977"/>
            <a:ext cx="361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18 MONTHS</a:t>
            </a:r>
            <a:endParaRPr lang="en-US" sz="1050" dirty="0"/>
          </a:p>
        </p:txBody>
      </p:sp>
      <p:sp>
        <p:nvSpPr>
          <p:cNvPr id="45" name="SK-9-text-44"/>
          <p:cNvSpPr/>
          <p:nvPr/>
        </p:nvSpPr>
        <p:spPr>
          <a:xfrm>
            <a:off x="7086600" y="3035052"/>
            <a:ext cx="51054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Points to 2–3 named body parts on request</a:t>
            </a:r>
            <a:endParaRPr lang="en-US" sz="1350" dirty="0"/>
          </a:p>
        </p:txBody>
      </p:sp>
      <p:sp>
        <p:nvSpPr>
          <p:cNvPr id="46" name="SK-9-text-45"/>
          <p:cNvSpPr/>
          <p:nvPr/>
        </p:nvSpPr>
        <p:spPr>
          <a:xfrm>
            <a:off x="7086600" y="3927574"/>
            <a:ext cx="4610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2 YEARS</a:t>
            </a:r>
            <a:endParaRPr lang="en-US" sz="1050" dirty="0"/>
          </a:p>
        </p:txBody>
      </p:sp>
      <p:sp>
        <p:nvSpPr>
          <p:cNvPr id="47" name="SK-9-text-46"/>
          <p:cNvSpPr/>
          <p:nvPr/>
        </p:nvSpPr>
        <p:spPr>
          <a:xfrm>
            <a:off x="7086600" y="4146649"/>
            <a:ext cx="45339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Follows 2-step instructions (e.g. "Get ball and put in box")</a:t>
            </a:r>
            <a:endParaRPr lang="en-US" sz="1350" dirty="0"/>
          </a:p>
        </p:txBody>
      </p:sp>
      <p:sp>
        <p:nvSpPr>
          <p:cNvPr id="48" name="SK-9-text-47"/>
          <p:cNvSpPr/>
          <p:nvPr/>
        </p:nvSpPr>
        <p:spPr>
          <a:xfrm>
            <a:off x="7086600" y="5159127"/>
            <a:ext cx="4610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C5282"/>
                </a:solidFill>
              </a:rPr>
              <a:t>3 YEARS</a:t>
            </a:r>
            <a:endParaRPr lang="en-US" sz="1050" dirty="0"/>
          </a:p>
        </p:txBody>
      </p:sp>
      <p:sp>
        <p:nvSpPr>
          <p:cNvPr id="49" name="SK-9-text-48"/>
          <p:cNvSpPr/>
          <p:nvPr/>
        </p:nvSpPr>
        <p:spPr>
          <a:xfrm>
            <a:off x="7086600" y="5378202"/>
            <a:ext cx="45339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Follows 3-step instructions; understands positional words</a:t>
            </a:r>
            <a:endParaRPr lang="en-US" sz="1350" dirty="0"/>
          </a:p>
        </p:txBody>
      </p:sp>
      <p:sp>
        <p:nvSpPr>
          <p:cNvPr id="50" name="SK-9-text-49"/>
          <p:cNvSpPr/>
          <p:nvPr/>
        </p:nvSpPr>
        <p:spPr>
          <a:xfrm>
            <a:off x="5362575" y="65436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3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51" name="SK-9-text-49-link-hitbox-1">
            <a:hlinkClick r:id="rId23" tooltip="https://www.bradfordvts.co.uk/"/>
          </p:cNvPr>
          <p:cNvSpPr/>
          <p:nvPr/>
        </p:nvSpPr>
        <p:spPr>
          <a:xfrm>
            <a:off x="5362575" y="6562725"/>
            <a:ext cx="343662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6303</Words>
  <Application>Microsoft Office PowerPoint</Application>
  <PresentationFormat>Widescreen</PresentationFormat>
  <Paragraphs>970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2026-07-01T16:36:44Z</dcterms:created>
  <dcterms:modified xsi:type="dcterms:W3CDTF">2026-07-01T16:50:10Z</dcterms:modified>
</cp:coreProperties>
</file>