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embeddedFontLst>
    <p:embeddedFont>
      <p:font typeface="Inter" panose="020B0604020202020204" charset="0"/>
      <p:regular r:id="rId18"/>
      <p:bold r:id="rId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4811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7.png"/><Relationship Id="rId18" Type="http://schemas.openxmlformats.org/officeDocument/2006/relationships/image" Target="../media/image152.png"/><Relationship Id="rId26" Type="http://schemas.openxmlformats.org/officeDocument/2006/relationships/image" Target="../media/image160.png"/><Relationship Id="rId3" Type="http://schemas.openxmlformats.org/officeDocument/2006/relationships/image" Target="../media/image30.png"/><Relationship Id="rId21" Type="http://schemas.openxmlformats.org/officeDocument/2006/relationships/image" Target="../media/image155.png"/><Relationship Id="rId34" Type="http://schemas.openxmlformats.org/officeDocument/2006/relationships/image" Target="../media/image82.png"/><Relationship Id="rId7" Type="http://schemas.openxmlformats.org/officeDocument/2006/relationships/image" Target="../media/image141.png"/><Relationship Id="rId12" Type="http://schemas.openxmlformats.org/officeDocument/2006/relationships/image" Target="../media/image146.png"/><Relationship Id="rId17" Type="http://schemas.openxmlformats.org/officeDocument/2006/relationships/image" Target="../media/image151.png"/><Relationship Id="rId25" Type="http://schemas.openxmlformats.org/officeDocument/2006/relationships/image" Target="../media/image159.png"/><Relationship Id="rId33" Type="http://schemas.openxmlformats.org/officeDocument/2006/relationships/image" Target="../media/image167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50.png"/><Relationship Id="rId20" Type="http://schemas.openxmlformats.org/officeDocument/2006/relationships/image" Target="../media/image154.png"/><Relationship Id="rId29" Type="http://schemas.openxmlformats.org/officeDocument/2006/relationships/image" Target="../media/image1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0.png"/><Relationship Id="rId11" Type="http://schemas.openxmlformats.org/officeDocument/2006/relationships/image" Target="../media/image145.png"/><Relationship Id="rId24" Type="http://schemas.openxmlformats.org/officeDocument/2006/relationships/image" Target="../media/image158.png"/><Relationship Id="rId32" Type="http://schemas.openxmlformats.org/officeDocument/2006/relationships/image" Target="../media/image166.png"/><Relationship Id="rId5" Type="http://schemas.openxmlformats.org/officeDocument/2006/relationships/image" Target="../media/image45.png"/><Relationship Id="rId15" Type="http://schemas.openxmlformats.org/officeDocument/2006/relationships/image" Target="../media/image149.png"/><Relationship Id="rId23" Type="http://schemas.openxmlformats.org/officeDocument/2006/relationships/image" Target="../media/image157.png"/><Relationship Id="rId28" Type="http://schemas.openxmlformats.org/officeDocument/2006/relationships/image" Target="../media/image162.png"/><Relationship Id="rId10" Type="http://schemas.openxmlformats.org/officeDocument/2006/relationships/image" Target="../media/image144.png"/><Relationship Id="rId19" Type="http://schemas.openxmlformats.org/officeDocument/2006/relationships/image" Target="../media/image153.png"/><Relationship Id="rId31" Type="http://schemas.openxmlformats.org/officeDocument/2006/relationships/image" Target="../media/image165.png"/><Relationship Id="rId4" Type="http://schemas.openxmlformats.org/officeDocument/2006/relationships/image" Target="../media/image1.png"/><Relationship Id="rId9" Type="http://schemas.openxmlformats.org/officeDocument/2006/relationships/image" Target="../media/image143.png"/><Relationship Id="rId14" Type="http://schemas.openxmlformats.org/officeDocument/2006/relationships/image" Target="../media/image148.png"/><Relationship Id="rId22" Type="http://schemas.openxmlformats.org/officeDocument/2006/relationships/image" Target="../media/image156.png"/><Relationship Id="rId27" Type="http://schemas.openxmlformats.org/officeDocument/2006/relationships/image" Target="../media/image161.png"/><Relationship Id="rId30" Type="http://schemas.openxmlformats.org/officeDocument/2006/relationships/image" Target="../media/image164.png"/><Relationship Id="rId8" Type="http://schemas.openxmlformats.org/officeDocument/2006/relationships/image" Target="../media/image1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13" Type="http://schemas.openxmlformats.org/officeDocument/2006/relationships/image" Target="../media/image175.png"/><Relationship Id="rId3" Type="http://schemas.openxmlformats.org/officeDocument/2006/relationships/image" Target="../media/image30.png"/><Relationship Id="rId7" Type="http://schemas.openxmlformats.org/officeDocument/2006/relationships/image" Target="../media/image169.png"/><Relationship Id="rId12" Type="http://schemas.openxmlformats.org/officeDocument/2006/relationships/image" Target="../media/image174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8.png"/><Relationship Id="rId11" Type="http://schemas.openxmlformats.org/officeDocument/2006/relationships/image" Target="../media/image173.png"/><Relationship Id="rId5" Type="http://schemas.openxmlformats.org/officeDocument/2006/relationships/image" Target="../media/image45.png"/><Relationship Id="rId15" Type="http://schemas.openxmlformats.org/officeDocument/2006/relationships/image" Target="../media/image116.png"/><Relationship Id="rId10" Type="http://schemas.openxmlformats.org/officeDocument/2006/relationships/image" Target="../media/image172.png"/><Relationship Id="rId4" Type="http://schemas.openxmlformats.org/officeDocument/2006/relationships/image" Target="../media/image1.png"/><Relationship Id="rId9" Type="http://schemas.openxmlformats.org/officeDocument/2006/relationships/image" Target="../media/image171.png"/><Relationship Id="rId14" Type="http://schemas.openxmlformats.org/officeDocument/2006/relationships/image" Target="../media/image17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png"/><Relationship Id="rId13" Type="http://schemas.openxmlformats.org/officeDocument/2006/relationships/image" Target="../media/image184.png"/><Relationship Id="rId3" Type="http://schemas.openxmlformats.org/officeDocument/2006/relationships/image" Target="../media/image30.png"/><Relationship Id="rId7" Type="http://schemas.openxmlformats.org/officeDocument/2006/relationships/image" Target="../media/image178.png"/><Relationship Id="rId12" Type="http://schemas.openxmlformats.org/officeDocument/2006/relationships/image" Target="../media/image183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11" Type="http://schemas.openxmlformats.org/officeDocument/2006/relationships/image" Target="../media/image182.png"/><Relationship Id="rId5" Type="http://schemas.openxmlformats.org/officeDocument/2006/relationships/image" Target="../media/image177.png"/><Relationship Id="rId15" Type="http://schemas.openxmlformats.org/officeDocument/2006/relationships/image" Target="../media/image185.png"/><Relationship Id="rId10" Type="http://schemas.openxmlformats.org/officeDocument/2006/relationships/image" Target="../media/image181.png"/><Relationship Id="rId4" Type="http://schemas.openxmlformats.org/officeDocument/2006/relationships/image" Target="../media/image1.png"/><Relationship Id="rId9" Type="http://schemas.openxmlformats.org/officeDocument/2006/relationships/image" Target="../media/image180.png"/><Relationship Id="rId14" Type="http://schemas.openxmlformats.org/officeDocument/2006/relationships/image" Target="../media/image7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png"/><Relationship Id="rId13" Type="http://schemas.openxmlformats.org/officeDocument/2006/relationships/image" Target="../media/image195.png"/><Relationship Id="rId18" Type="http://schemas.openxmlformats.org/officeDocument/2006/relationships/image" Target="../media/image200.png"/><Relationship Id="rId3" Type="http://schemas.openxmlformats.org/officeDocument/2006/relationships/image" Target="../media/image1.png"/><Relationship Id="rId7" Type="http://schemas.openxmlformats.org/officeDocument/2006/relationships/image" Target="../media/image189.png"/><Relationship Id="rId12" Type="http://schemas.openxmlformats.org/officeDocument/2006/relationships/image" Target="../media/image194.png"/><Relationship Id="rId17" Type="http://schemas.openxmlformats.org/officeDocument/2006/relationships/image" Target="../media/image199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98.png"/><Relationship Id="rId20" Type="http://schemas.openxmlformats.org/officeDocument/2006/relationships/image" Target="../media/image2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8.png"/><Relationship Id="rId11" Type="http://schemas.openxmlformats.org/officeDocument/2006/relationships/image" Target="../media/image193.png"/><Relationship Id="rId5" Type="http://schemas.openxmlformats.org/officeDocument/2006/relationships/image" Target="../media/image187.png"/><Relationship Id="rId15" Type="http://schemas.openxmlformats.org/officeDocument/2006/relationships/image" Target="../media/image197.png"/><Relationship Id="rId10" Type="http://schemas.openxmlformats.org/officeDocument/2006/relationships/image" Target="../media/image192.png"/><Relationship Id="rId19" Type="http://schemas.openxmlformats.org/officeDocument/2006/relationships/image" Target="../media/image201.png"/><Relationship Id="rId4" Type="http://schemas.openxmlformats.org/officeDocument/2006/relationships/image" Target="../media/image45.png"/><Relationship Id="rId9" Type="http://schemas.openxmlformats.org/officeDocument/2006/relationships/image" Target="../media/image191.png"/><Relationship Id="rId14" Type="http://schemas.openxmlformats.org/officeDocument/2006/relationships/image" Target="../media/image19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png"/><Relationship Id="rId13" Type="http://schemas.openxmlformats.org/officeDocument/2006/relationships/image" Target="../media/image209.png"/><Relationship Id="rId18" Type="http://schemas.openxmlformats.org/officeDocument/2006/relationships/image" Target="../media/image214.png"/><Relationship Id="rId3" Type="http://schemas.openxmlformats.org/officeDocument/2006/relationships/image" Target="../media/image30.png"/><Relationship Id="rId7" Type="http://schemas.openxmlformats.org/officeDocument/2006/relationships/image" Target="../media/image204.png"/><Relationship Id="rId12" Type="http://schemas.openxmlformats.org/officeDocument/2006/relationships/image" Target="../media/image156.png"/><Relationship Id="rId17" Type="http://schemas.openxmlformats.org/officeDocument/2006/relationships/image" Target="../media/image213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3.png"/><Relationship Id="rId11" Type="http://schemas.openxmlformats.org/officeDocument/2006/relationships/image" Target="../media/image208.png"/><Relationship Id="rId5" Type="http://schemas.openxmlformats.org/officeDocument/2006/relationships/image" Target="../media/image45.png"/><Relationship Id="rId15" Type="http://schemas.openxmlformats.org/officeDocument/2006/relationships/image" Target="../media/image211.png"/><Relationship Id="rId10" Type="http://schemas.openxmlformats.org/officeDocument/2006/relationships/image" Target="../media/image207.png"/><Relationship Id="rId19" Type="http://schemas.openxmlformats.org/officeDocument/2006/relationships/image" Target="../media/image215.png"/><Relationship Id="rId4" Type="http://schemas.openxmlformats.org/officeDocument/2006/relationships/image" Target="../media/image1.png"/><Relationship Id="rId9" Type="http://schemas.openxmlformats.org/officeDocument/2006/relationships/image" Target="../media/image206.png"/><Relationship Id="rId14" Type="http://schemas.openxmlformats.org/officeDocument/2006/relationships/image" Target="../media/image2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png"/><Relationship Id="rId13" Type="http://schemas.openxmlformats.org/officeDocument/2006/relationships/image" Target="../media/image223.png"/><Relationship Id="rId18" Type="http://schemas.openxmlformats.org/officeDocument/2006/relationships/image" Target="../media/image228.png"/><Relationship Id="rId3" Type="http://schemas.openxmlformats.org/officeDocument/2006/relationships/image" Target="../media/image56.png"/><Relationship Id="rId21" Type="http://schemas.openxmlformats.org/officeDocument/2006/relationships/image" Target="../media/image231.png"/><Relationship Id="rId7" Type="http://schemas.openxmlformats.org/officeDocument/2006/relationships/image" Target="../media/image217.png"/><Relationship Id="rId12" Type="http://schemas.openxmlformats.org/officeDocument/2006/relationships/image" Target="../media/image222.png"/><Relationship Id="rId17" Type="http://schemas.openxmlformats.org/officeDocument/2006/relationships/image" Target="../media/image227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26.png"/><Relationship Id="rId20" Type="http://schemas.openxmlformats.org/officeDocument/2006/relationships/image" Target="../media/image2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11" Type="http://schemas.openxmlformats.org/officeDocument/2006/relationships/image" Target="../media/image221.png"/><Relationship Id="rId5" Type="http://schemas.openxmlformats.org/officeDocument/2006/relationships/image" Target="../media/image216.png"/><Relationship Id="rId15" Type="http://schemas.openxmlformats.org/officeDocument/2006/relationships/image" Target="../media/image225.png"/><Relationship Id="rId10" Type="http://schemas.openxmlformats.org/officeDocument/2006/relationships/image" Target="../media/image220.png"/><Relationship Id="rId19" Type="http://schemas.openxmlformats.org/officeDocument/2006/relationships/image" Target="../media/image229.png"/><Relationship Id="rId4" Type="http://schemas.openxmlformats.org/officeDocument/2006/relationships/image" Target="../media/image1.png"/><Relationship Id="rId9" Type="http://schemas.openxmlformats.org/officeDocument/2006/relationships/image" Target="../media/image219.png"/><Relationship Id="rId14" Type="http://schemas.openxmlformats.org/officeDocument/2006/relationships/image" Target="../media/image224.png"/><Relationship Id="rId22" Type="http://schemas.openxmlformats.org/officeDocument/2006/relationships/hyperlink" Target="https://www.bradfordvts.co.uk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" Type="http://schemas.openxmlformats.org/officeDocument/2006/relationships/image" Target="../media/image4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29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1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hyperlink" Target="https://www.bradfordvts.co.uk/" TargetMode="External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4" Type="http://schemas.openxmlformats.org/officeDocument/2006/relationships/image" Target="../media/image1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5" Type="http://schemas.openxmlformats.org/officeDocument/2006/relationships/image" Target="../media/image55.png"/><Relationship Id="rId10" Type="http://schemas.openxmlformats.org/officeDocument/2006/relationships/image" Target="../media/image50.png"/><Relationship Id="rId4" Type="http://schemas.openxmlformats.org/officeDocument/2006/relationships/image" Target="../media/image1.png"/><Relationship Id="rId9" Type="http://schemas.openxmlformats.org/officeDocument/2006/relationships/image" Target="../media/image49.png"/><Relationship Id="rId14" Type="http://schemas.openxmlformats.org/officeDocument/2006/relationships/image" Target="../media/image5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18" Type="http://schemas.openxmlformats.org/officeDocument/2006/relationships/image" Target="../media/image69.png"/><Relationship Id="rId26" Type="http://schemas.openxmlformats.org/officeDocument/2006/relationships/image" Target="../media/image77.png"/><Relationship Id="rId3" Type="http://schemas.openxmlformats.org/officeDocument/2006/relationships/image" Target="../media/image56.png"/><Relationship Id="rId21" Type="http://schemas.openxmlformats.org/officeDocument/2006/relationships/image" Target="../media/image72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17" Type="http://schemas.openxmlformats.org/officeDocument/2006/relationships/image" Target="../media/image68.png"/><Relationship Id="rId25" Type="http://schemas.openxmlformats.org/officeDocument/2006/relationships/image" Target="../media/image76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7.png"/><Relationship Id="rId20" Type="http://schemas.openxmlformats.org/officeDocument/2006/relationships/image" Target="../media/image71.png"/><Relationship Id="rId29" Type="http://schemas.openxmlformats.org/officeDocument/2006/relationships/image" Target="../media/image8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24" Type="http://schemas.openxmlformats.org/officeDocument/2006/relationships/image" Target="../media/image75.png"/><Relationship Id="rId5" Type="http://schemas.openxmlformats.org/officeDocument/2006/relationships/image" Target="../media/image45.png"/><Relationship Id="rId15" Type="http://schemas.openxmlformats.org/officeDocument/2006/relationships/image" Target="../media/image66.png"/><Relationship Id="rId23" Type="http://schemas.openxmlformats.org/officeDocument/2006/relationships/image" Target="../media/image74.png"/><Relationship Id="rId28" Type="http://schemas.openxmlformats.org/officeDocument/2006/relationships/image" Target="../media/image79.png"/><Relationship Id="rId10" Type="http://schemas.openxmlformats.org/officeDocument/2006/relationships/image" Target="../media/image61.png"/><Relationship Id="rId19" Type="http://schemas.openxmlformats.org/officeDocument/2006/relationships/image" Target="../media/image70.png"/><Relationship Id="rId31" Type="http://schemas.openxmlformats.org/officeDocument/2006/relationships/image" Target="../media/image82.png"/><Relationship Id="rId4" Type="http://schemas.openxmlformats.org/officeDocument/2006/relationships/image" Target="../media/image1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Relationship Id="rId22" Type="http://schemas.openxmlformats.org/officeDocument/2006/relationships/image" Target="../media/image73.png"/><Relationship Id="rId27" Type="http://schemas.openxmlformats.org/officeDocument/2006/relationships/image" Target="../media/image78.png"/><Relationship Id="rId30" Type="http://schemas.openxmlformats.org/officeDocument/2006/relationships/image" Target="../media/image8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18" Type="http://schemas.openxmlformats.org/officeDocument/2006/relationships/image" Target="../media/image94.png"/><Relationship Id="rId3" Type="http://schemas.openxmlformats.org/officeDocument/2006/relationships/image" Target="../media/image30.png"/><Relationship Id="rId21" Type="http://schemas.openxmlformats.org/officeDocument/2006/relationships/image" Target="../media/image97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17" Type="http://schemas.openxmlformats.org/officeDocument/2006/relationships/image" Target="../media/image93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92.png"/><Relationship Id="rId20" Type="http://schemas.openxmlformats.org/officeDocument/2006/relationships/image" Target="../media/image9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11" Type="http://schemas.openxmlformats.org/officeDocument/2006/relationships/image" Target="../media/image87.png"/><Relationship Id="rId5" Type="http://schemas.openxmlformats.org/officeDocument/2006/relationships/image" Target="../media/image31.png"/><Relationship Id="rId15" Type="http://schemas.openxmlformats.org/officeDocument/2006/relationships/image" Target="../media/image91.png"/><Relationship Id="rId10" Type="http://schemas.openxmlformats.org/officeDocument/2006/relationships/image" Target="../media/image86.png"/><Relationship Id="rId19" Type="http://schemas.openxmlformats.org/officeDocument/2006/relationships/image" Target="../media/image95.png"/><Relationship Id="rId4" Type="http://schemas.openxmlformats.org/officeDocument/2006/relationships/image" Target="../media/image1.png"/><Relationship Id="rId9" Type="http://schemas.openxmlformats.org/officeDocument/2006/relationships/image" Target="../media/image85.png"/><Relationship Id="rId14" Type="http://schemas.openxmlformats.org/officeDocument/2006/relationships/image" Target="../media/image90.png"/><Relationship Id="rId22" Type="http://schemas.openxmlformats.org/officeDocument/2006/relationships/image" Target="../media/image9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06.png"/><Relationship Id="rId3" Type="http://schemas.openxmlformats.org/officeDocument/2006/relationships/image" Target="../media/image30.png"/><Relationship Id="rId7" Type="http://schemas.openxmlformats.org/officeDocument/2006/relationships/image" Target="../media/image100.png"/><Relationship Id="rId12" Type="http://schemas.openxmlformats.org/officeDocument/2006/relationships/image" Target="../media/image10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9.png"/><Relationship Id="rId11" Type="http://schemas.openxmlformats.org/officeDocument/2006/relationships/image" Target="../media/image104.png"/><Relationship Id="rId5" Type="http://schemas.openxmlformats.org/officeDocument/2006/relationships/image" Target="../media/image45.png"/><Relationship Id="rId10" Type="http://schemas.openxmlformats.org/officeDocument/2006/relationships/image" Target="../media/image103.png"/><Relationship Id="rId4" Type="http://schemas.openxmlformats.org/officeDocument/2006/relationships/image" Target="../media/image1.png"/><Relationship Id="rId9" Type="http://schemas.openxmlformats.org/officeDocument/2006/relationships/image" Target="../media/image102.png"/><Relationship Id="rId14" Type="http://schemas.openxmlformats.org/officeDocument/2006/relationships/image" Target="../media/image10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3" Type="http://schemas.openxmlformats.org/officeDocument/2006/relationships/image" Target="../media/image116.png"/><Relationship Id="rId18" Type="http://schemas.openxmlformats.org/officeDocument/2006/relationships/image" Target="../media/image121.png"/><Relationship Id="rId3" Type="http://schemas.openxmlformats.org/officeDocument/2006/relationships/image" Target="../media/image1.png"/><Relationship Id="rId7" Type="http://schemas.openxmlformats.org/officeDocument/2006/relationships/image" Target="../media/image110.png"/><Relationship Id="rId12" Type="http://schemas.openxmlformats.org/officeDocument/2006/relationships/image" Target="../media/image115.png"/><Relationship Id="rId17" Type="http://schemas.openxmlformats.org/officeDocument/2006/relationships/image" Target="../media/image120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19.png"/><Relationship Id="rId20" Type="http://schemas.openxmlformats.org/officeDocument/2006/relationships/image" Target="../media/image1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5" Type="http://schemas.openxmlformats.org/officeDocument/2006/relationships/image" Target="../media/image108.png"/><Relationship Id="rId15" Type="http://schemas.openxmlformats.org/officeDocument/2006/relationships/image" Target="../media/image118.png"/><Relationship Id="rId10" Type="http://schemas.openxmlformats.org/officeDocument/2006/relationships/image" Target="../media/image113.png"/><Relationship Id="rId19" Type="http://schemas.openxmlformats.org/officeDocument/2006/relationships/image" Target="../media/image122.png"/><Relationship Id="rId4" Type="http://schemas.openxmlformats.org/officeDocument/2006/relationships/image" Target="../media/image45.png"/><Relationship Id="rId9" Type="http://schemas.openxmlformats.org/officeDocument/2006/relationships/image" Target="../media/image112.png"/><Relationship Id="rId14" Type="http://schemas.openxmlformats.org/officeDocument/2006/relationships/image" Target="../media/image1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13" Type="http://schemas.openxmlformats.org/officeDocument/2006/relationships/image" Target="../media/image131.png"/><Relationship Id="rId18" Type="http://schemas.openxmlformats.org/officeDocument/2006/relationships/image" Target="../media/image136.png"/><Relationship Id="rId3" Type="http://schemas.openxmlformats.org/officeDocument/2006/relationships/image" Target="../media/image30.png"/><Relationship Id="rId21" Type="http://schemas.openxmlformats.org/officeDocument/2006/relationships/image" Target="../media/image139.png"/><Relationship Id="rId7" Type="http://schemas.openxmlformats.org/officeDocument/2006/relationships/image" Target="../media/image125.png"/><Relationship Id="rId12" Type="http://schemas.openxmlformats.org/officeDocument/2006/relationships/image" Target="../media/image130.png"/><Relationship Id="rId17" Type="http://schemas.openxmlformats.org/officeDocument/2006/relationships/image" Target="../media/image135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34.png"/><Relationship Id="rId20" Type="http://schemas.openxmlformats.org/officeDocument/2006/relationships/image" Target="../media/image1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4.png"/><Relationship Id="rId11" Type="http://schemas.openxmlformats.org/officeDocument/2006/relationships/image" Target="../media/image129.png"/><Relationship Id="rId5" Type="http://schemas.openxmlformats.org/officeDocument/2006/relationships/image" Target="../media/image45.png"/><Relationship Id="rId15" Type="http://schemas.openxmlformats.org/officeDocument/2006/relationships/image" Target="../media/image133.png"/><Relationship Id="rId10" Type="http://schemas.openxmlformats.org/officeDocument/2006/relationships/image" Target="../media/image128.png"/><Relationship Id="rId19" Type="http://schemas.openxmlformats.org/officeDocument/2006/relationships/image" Target="../media/image137.png"/><Relationship Id="rId4" Type="http://schemas.openxmlformats.org/officeDocument/2006/relationships/image" Target="../media/image1.png"/><Relationship Id="rId9" Type="http://schemas.openxmlformats.org/officeDocument/2006/relationships/image" Target="../media/image127.png"/><Relationship Id="rId14" Type="http://schemas.openxmlformats.org/officeDocument/2006/relationships/image" Target="../media/image1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028700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8483" y="4309021"/>
            <a:ext cx="4554885" cy="409575"/>
          </a:xfrm>
          <a:prstGeom prst="rect">
            <a:avLst/>
          </a:prstGeom>
        </p:spPr>
      </p:pic>
      <p:sp>
        <p:nvSpPr>
          <p:cNvPr id="5" name="SK-1-text-4"/>
          <p:cNvSpPr/>
          <p:nvPr/>
        </p:nvSpPr>
        <p:spPr>
          <a:xfrm>
            <a:off x="3568005" y="314325"/>
            <a:ext cx="845439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168" dirty="0">
                <a:solidFill>
                  <a:srgbClr val="FFFFFF"/>
                </a:solidFill>
              </a:rPr>
              <a:t>BRADFORD VTS TEACHING DECK</a:t>
            </a:r>
            <a:endParaRPr lang="en-US" sz="2100" dirty="0"/>
          </a:p>
        </p:txBody>
      </p:sp>
      <p:sp>
        <p:nvSpPr>
          <p:cNvPr id="6" name="SK-1-text-5"/>
          <p:cNvSpPr/>
          <p:nvPr/>
        </p:nvSpPr>
        <p:spPr>
          <a:xfrm>
            <a:off x="1809750" y="2215604"/>
            <a:ext cx="8572500" cy="13409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5280"/>
              </a:lnSpc>
              <a:buNone/>
            </a:pPr>
            <a:r>
              <a:rPr lang="en-US" sz="4800" b="1" dirty="0">
                <a:solidFill>
                  <a:srgbClr val="2D3436"/>
                </a:solidFill>
              </a:rPr>
              <a:t>Enuresis (Bedwetting) in Children</a:t>
            </a:r>
            <a:endParaRPr lang="en-US" sz="4800" dirty="0"/>
          </a:p>
        </p:txBody>
      </p:sp>
      <p:sp>
        <p:nvSpPr>
          <p:cNvPr id="7" name="SK-1-text-6"/>
          <p:cNvSpPr/>
          <p:nvPr/>
        </p:nvSpPr>
        <p:spPr>
          <a:xfrm>
            <a:off x="4138613" y="3785146"/>
            <a:ext cx="3914775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925"/>
              </a:lnSpc>
              <a:buNone/>
            </a:pPr>
            <a:r>
              <a:rPr lang="en-US" sz="195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GPs &amp; GP Trainees</a:t>
            </a:r>
            <a:endParaRPr lang="en-US" sz="1950" dirty="0"/>
          </a:p>
        </p:txBody>
      </p:sp>
      <p:sp>
        <p:nvSpPr>
          <p:cNvPr id="8" name="SK-1-text-7"/>
          <p:cNvSpPr/>
          <p:nvPr/>
        </p:nvSpPr>
        <p:spPr>
          <a:xfrm>
            <a:off x="3775621" y="4309021"/>
            <a:ext cx="425961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kern="0" spc="54" dirty="0">
                <a:solidFill>
                  <a:srgbClr val="FF8C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UPDATED TO CURRENT NICE CKS GUIDELINES</a:t>
            </a:r>
            <a:endParaRPr lang="en-US" sz="1350" dirty="0"/>
          </a:p>
        </p:txBody>
      </p:sp>
      <p:sp>
        <p:nvSpPr>
          <p:cNvPr id="9" name="SK-1-text-8"/>
          <p:cNvSpPr/>
          <p:nvPr/>
        </p:nvSpPr>
        <p:spPr>
          <a:xfrm>
            <a:off x="571500" y="6219825"/>
            <a:ext cx="44062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B2BEC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10" name="SK-1-text-9"/>
          <p:cNvSpPr/>
          <p:nvPr/>
        </p:nvSpPr>
        <p:spPr>
          <a:xfrm>
            <a:off x="10115550" y="6219825"/>
            <a:ext cx="20764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B2BEC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Created July 2026</a:t>
            </a:r>
            <a:endParaRPr lang="en-US" sz="1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61963"/>
            <a:ext cx="38100" cy="323850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33500"/>
            <a:ext cx="5951190" cy="2695575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409700"/>
            <a:ext cx="5722590" cy="333375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464915"/>
            <a:ext cx="214313" cy="175320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1838325"/>
            <a:ext cx="142875" cy="142875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2371725"/>
            <a:ext cx="142875" cy="131862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2905125"/>
            <a:ext cx="142875" cy="142875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3438525"/>
            <a:ext cx="142875" cy="142875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4124325"/>
            <a:ext cx="5951190" cy="2238375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4200525"/>
            <a:ext cx="5722590" cy="333375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5800" y="4255740"/>
            <a:ext cx="214313" cy="175320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5800" y="4610100"/>
            <a:ext cx="5722590" cy="209550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5800" y="4886325"/>
            <a:ext cx="5722590" cy="971550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5800" y="4886325"/>
            <a:ext cx="1957685" cy="323850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643485" y="4886325"/>
            <a:ext cx="1875532" cy="323850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519017" y="4886325"/>
            <a:ext cx="1889373" cy="323850"/>
          </a:xfrm>
          <a:prstGeom prst="rect">
            <a:avLst/>
          </a:prstGeom>
        </p:spPr>
      </p:pic>
      <p:pic>
        <p:nvPicPr>
          <p:cNvPr id="20" name="SK-10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85800" y="5210175"/>
            <a:ext cx="1957685" cy="323850"/>
          </a:xfrm>
          <a:prstGeom prst="rect">
            <a:avLst/>
          </a:prstGeom>
        </p:spPr>
      </p:pic>
      <p:pic>
        <p:nvPicPr>
          <p:cNvPr id="21" name="SK-10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643485" y="5210175"/>
            <a:ext cx="1875532" cy="323850"/>
          </a:xfrm>
          <a:prstGeom prst="rect">
            <a:avLst/>
          </a:prstGeom>
        </p:spPr>
      </p:pic>
      <p:pic>
        <p:nvPicPr>
          <p:cNvPr id="22" name="SK-10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519017" y="5210175"/>
            <a:ext cx="1889373" cy="323850"/>
          </a:xfrm>
          <a:prstGeom prst="rect">
            <a:avLst/>
          </a:prstGeom>
        </p:spPr>
      </p:pic>
      <p:pic>
        <p:nvPicPr>
          <p:cNvPr id="23" name="SK-10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85800" y="5534025"/>
            <a:ext cx="1957685" cy="323850"/>
          </a:xfrm>
          <a:prstGeom prst="rect">
            <a:avLst/>
          </a:prstGeom>
        </p:spPr>
      </p:pic>
      <p:pic>
        <p:nvPicPr>
          <p:cNvPr id="24" name="SK-10-img-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643485" y="5534025"/>
            <a:ext cx="1875532" cy="323850"/>
          </a:xfrm>
          <a:prstGeom prst="rect">
            <a:avLst/>
          </a:prstGeom>
        </p:spPr>
      </p:pic>
      <p:pic>
        <p:nvPicPr>
          <p:cNvPr id="25" name="SK-10-img-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519017" y="5534025"/>
            <a:ext cx="1889373" cy="323850"/>
          </a:xfrm>
          <a:prstGeom prst="rect">
            <a:avLst/>
          </a:prstGeom>
        </p:spPr>
      </p:pic>
      <p:pic>
        <p:nvPicPr>
          <p:cNvPr id="26" name="SK-10-img-25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85800" y="5969198"/>
            <a:ext cx="190500" cy="152400"/>
          </a:xfrm>
          <a:prstGeom prst="rect">
            <a:avLst/>
          </a:prstGeom>
        </p:spPr>
      </p:pic>
      <p:pic>
        <p:nvPicPr>
          <p:cNvPr id="27" name="SK-10-img-26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51290" y="1333500"/>
            <a:ext cx="4869210" cy="1931640"/>
          </a:xfrm>
          <a:prstGeom prst="rect">
            <a:avLst/>
          </a:prstGeom>
        </p:spPr>
      </p:pic>
      <p:pic>
        <p:nvPicPr>
          <p:cNvPr id="28" name="SK-10-img-27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941790" y="1433513"/>
            <a:ext cx="381000" cy="304800"/>
          </a:xfrm>
          <a:prstGeom prst="rect">
            <a:avLst/>
          </a:prstGeom>
        </p:spPr>
      </p:pic>
      <p:pic>
        <p:nvPicPr>
          <p:cNvPr id="29" name="SK-10-img-28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941790" y="2103090"/>
            <a:ext cx="202406" cy="172045"/>
          </a:xfrm>
          <a:prstGeom prst="rect">
            <a:avLst/>
          </a:prstGeom>
        </p:spPr>
      </p:pic>
      <p:pic>
        <p:nvPicPr>
          <p:cNvPr id="30" name="SK-10-img-29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941790" y="2636490"/>
            <a:ext cx="202406" cy="202406"/>
          </a:xfrm>
          <a:prstGeom prst="rect">
            <a:avLst/>
          </a:prstGeom>
        </p:spPr>
      </p:pic>
      <p:pic>
        <p:nvPicPr>
          <p:cNvPr id="31" name="SK-10-img-30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751290" y="3341340"/>
            <a:ext cx="4869210" cy="3021360"/>
          </a:xfrm>
          <a:prstGeom prst="rect">
            <a:avLst/>
          </a:prstGeom>
        </p:spPr>
      </p:pic>
      <p:pic>
        <p:nvPicPr>
          <p:cNvPr id="32" name="SK-10-img-31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865590" y="3417540"/>
            <a:ext cx="4640610" cy="333375"/>
          </a:xfrm>
          <a:prstGeom prst="rect">
            <a:avLst/>
          </a:prstGeom>
        </p:spPr>
      </p:pic>
      <p:pic>
        <p:nvPicPr>
          <p:cNvPr id="33" name="SK-10-img-32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865590" y="3472755"/>
            <a:ext cx="214313" cy="175320"/>
          </a:xfrm>
          <a:prstGeom prst="rect">
            <a:avLst/>
          </a:prstGeom>
        </p:spPr>
      </p:pic>
      <p:pic>
        <p:nvPicPr>
          <p:cNvPr id="34" name="SK-10-img-33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865590" y="3846165"/>
            <a:ext cx="142875" cy="114300"/>
          </a:xfrm>
          <a:prstGeom prst="rect">
            <a:avLst/>
          </a:prstGeom>
        </p:spPr>
      </p:pic>
      <p:pic>
        <p:nvPicPr>
          <p:cNvPr id="35" name="SK-10-img-34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865590" y="4136678"/>
            <a:ext cx="142875" cy="214313"/>
          </a:xfrm>
          <a:prstGeom prst="rect">
            <a:avLst/>
          </a:prstGeom>
        </p:spPr>
      </p:pic>
      <p:pic>
        <p:nvPicPr>
          <p:cNvPr id="36" name="SK-10-img-35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865590" y="4670078"/>
            <a:ext cx="142875" cy="155823"/>
          </a:xfrm>
          <a:prstGeom prst="rect">
            <a:avLst/>
          </a:prstGeom>
        </p:spPr>
      </p:pic>
      <p:pic>
        <p:nvPicPr>
          <p:cNvPr id="37" name="SK-10-img-36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865590" y="5203478"/>
            <a:ext cx="142875" cy="171450"/>
          </a:xfrm>
          <a:prstGeom prst="rect">
            <a:avLst/>
          </a:prstGeom>
        </p:spPr>
      </p:pic>
      <p:pic>
        <p:nvPicPr>
          <p:cNvPr id="38" name="SK-10-img-37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0" y="6562725"/>
            <a:ext cx="12192000" cy="295275"/>
          </a:xfrm>
          <a:prstGeom prst="rect">
            <a:avLst/>
          </a:prstGeom>
        </p:spPr>
      </p:pic>
      <p:sp>
        <p:nvSpPr>
          <p:cNvPr id="39" name="SK-10-text-38"/>
          <p:cNvSpPr/>
          <p:nvPr/>
        </p:nvSpPr>
        <p:spPr>
          <a:xfrm>
            <a:off x="723900" y="381000"/>
            <a:ext cx="114681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825"/>
              </a:lnSpc>
              <a:buNone/>
            </a:pPr>
            <a:r>
              <a:rPr lang="en-US" sz="2550" b="1" kern="0" spc="-41" dirty="0">
                <a:solidFill>
                  <a:srgbClr val="2D3436"/>
                </a:solidFill>
              </a:rPr>
              <a:t>Second-Line Treatment: Desmopressin</a:t>
            </a:r>
            <a:endParaRPr lang="en-US" sz="2550" dirty="0"/>
          </a:p>
        </p:txBody>
      </p:sp>
      <p:sp>
        <p:nvSpPr>
          <p:cNvPr id="40" name="SK-10-text-39"/>
          <p:cNvSpPr/>
          <p:nvPr/>
        </p:nvSpPr>
        <p:spPr>
          <a:xfrm>
            <a:off x="723900" y="942975"/>
            <a:ext cx="10972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FF8C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CKS CLINICAL GUIDANCE • JULY 2026</a:t>
            </a:r>
            <a:endParaRPr lang="en-US" sz="1050" dirty="0"/>
          </a:p>
        </p:txBody>
      </p:sp>
      <p:sp>
        <p:nvSpPr>
          <p:cNvPr id="41" name="SK-10-text-40"/>
          <p:cNvSpPr/>
          <p:nvPr/>
        </p:nvSpPr>
        <p:spPr>
          <a:xfrm>
            <a:off x="976312" y="1409700"/>
            <a:ext cx="53530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984E3"/>
                </a:solidFill>
              </a:rPr>
              <a:t>Mechanism &amp; Indications</a:t>
            </a:r>
            <a:endParaRPr lang="en-US" sz="1500" dirty="0"/>
          </a:p>
        </p:txBody>
      </p:sp>
      <p:sp>
        <p:nvSpPr>
          <p:cNvPr id="42" name="SK-10-text-41"/>
          <p:cNvSpPr/>
          <p:nvPr/>
        </p:nvSpPr>
        <p:spPr>
          <a:xfrm>
            <a:off x="923925" y="1819275"/>
            <a:ext cx="548446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Synthetic ADH Analogue: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Reduces nocturnal urine production by mimicking vasopressin.</a:t>
            </a:r>
            <a:endParaRPr lang="en-US" sz="1275" dirty="0"/>
          </a:p>
        </p:txBody>
      </p:sp>
      <p:sp>
        <p:nvSpPr>
          <p:cNvPr id="43" name="SK-10-text-42"/>
          <p:cNvSpPr/>
          <p:nvPr/>
        </p:nvSpPr>
        <p:spPr>
          <a:xfrm>
            <a:off x="923925" y="2352675"/>
            <a:ext cx="548446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Primary Use: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Children with </a:t>
            </a:r>
            <a:r>
              <a:rPr lang="en-US" sz="1275" i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nocturnal polyuria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component (voiding large volumes).</a:t>
            </a:r>
            <a:endParaRPr lang="en-US" sz="1275" dirty="0"/>
          </a:p>
        </p:txBody>
      </p:sp>
      <p:sp>
        <p:nvSpPr>
          <p:cNvPr id="44" name="SK-10-text-43"/>
          <p:cNvSpPr/>
          <p:nvPr/>
        </p:nvSpPr>
        <p:spPr>
          <a:xfrm>
            <a:off x="923925" y="2886075"/>
            <a:ext cx="548446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Short-Term Control: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Ideal for specific events like school trips, camps, or sleepovers.</a:t>
            </a:r>
            <a:endParaRPr lang="en-US" sz="1275" dirty="0"/>
          </a:p>
        </p:txBody>
      </p:sp>
      <p:sp>
        <p:nvSpPr>
          <p:cNvPr id="45" name="SK-10-text-44"/>
          <p:cNvSpPr/>
          <p:nvPr/>
        </p:nvSpPr>
        <p:spPr>
          <a:xfrm>
            <a:off x="923925" y="3419475"/>
            <a:ext cx="548446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CKS Position: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Second-line treatment or used in combination with an alarm for resistant cases.</a:t>
            </a:r>
            <a:endParaRPr lang="en-US" sz="1275" dirty="0"/>
          </a:p>
        </p:txBody>
      </p:sp>
      <p:sp>
        <p:nvSpPr>
          <p:cNvPr id="46" name="SK-10-text-45"/>
          <p:cNvSpPr/>
          <p:nvPr/>
        </p:nvSpPr>
        <p:spPr>
          <a:xfrm>
            <a:off x="976312" y="4200525"/>
            <a:ext cx="53530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984E3"/>
                </a:solidFill>
              </a:rPr>
              <a:t>Dosing &amp; Administration</a:t>
            </a:r>
            <a:endParaRPr lang="en-US" sz="1500" dirty="0"/>
          </a:p>
        </p:txBody>
      </p:sp>
      <p:sp>
        <p:nvSpPr>
          <p:cNvPr id="47" name="SK-10-text-46"/>
          <p:cNvSpPr/>
          <p:nvPr/>
        </p:nvSpPr>
        <p:spPr>
          <a:xfrm>
            <a:off x="762000" y="4610100"/>
            <a:ext cx="564639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PEARL</a:t>
            </a:r>
            <a:endParaRPr lang="en-US" sz="900" dirty="0"/>
          </a:p>
        </p:txBody>
      </p:sp>
      <p:sp>
        <p:nvSpPr>
          <p:cNvPr id="48" name="SK-10-text-47"/>
          <p:cNvSpPr/>
          <p:nvPr/>
        </p:nvSpPr>
        <p:spPr>
          <a:xfrm>
            <a:off x="800100" y="4886325"/>
            <a:ext cx="1852975" cy="323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Formulation</a:t>
            </a:r>
            <a:endParaRPr lang="en-US" sz="1200" dirty="0"/>
          </a:p>
        </p:txBody>
      </p:sp>
      <p:sp>
        <p:nvSpPr>
          <p:cNvPr id="49" name="SK-10-text-48"/>
          <p:cNvSpPr/>
          <p:nvPr/>
        </p:nvSpPr>
        <p:spPr>
          <a:xfrm>
            <a:off x="2757785" y="4886325"/>
            <a:ext cx="2163865" cy="323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Standard Dose</a:t>
            </a:r>
            <a:endParaRPr lang="en-US" sz="1200" dirty="0"/>
          </a:p>
        </p:txBody>
      </p:sp>
      <p:sp>
        <p:nvSpPr>
          <p:cNvPr id="50" name="SK-10-text-49"/>
          <p:cNvSpPr/>
          <p:nvPr/>
        </p:nvSpPr>
        <p:spPr>
          <a:xfrm>
            <a:off x="4633317" y="4886325"/>
            <a:ext cx="2165988" cy="323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Example Brand</a:t>
            </a:r>
            <a:endParaRPr lang="en-US" sz="1200" dirty="0"/>
          </a:p>
        </p:txBody>
      </p:sp>
      <p:sp>
        <p:nvSpPr>
          <p:cNvPr id="51" name="SK-10-text-50"/>
          <p:cNvSpPr/>
          <p:nvPr/>
        </p:nvSpPr>
        <p:spPr>
          <a:xfrm>
            <a:off x="800100" y="5276850"/>
            <a:ext cx="117348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Tablet</a:t>
            </a:r>
            <a:endParaRPr lang="en-US" sz="1200" dirty="0"/>
          </a:p>
        </p:txBody>
      </p:sp>
      <p:sp>
        <p:nvSpPr>
          <p:cNvPr id="52" name="SK-10-text-51"/>
          <p:cNvSpPr/>
          <p:nvPr/>
        </p:nvSpPr>
        <p:spPr>
          <a:xfrm>
            <a:off x="2757785" y="5210175"/>
            <a:ext cx="1723132" cy="323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200 mcg</a:t>
            </a:r>
            <a:endParaRPr lang="en-US" sz="1200" dirty="0"/>
          </a:p>
        </p:txBody>
      </p:sp>
      <p:sp>
        <p:nvSpPr>
          <p:cNvPr id="53" name="SK-10-text-52"/>
          <p:cNvSpPr/>
          <p:nvPr/>
        </p:nvSpPr>
        <p:spPr>
          <a:xfrm>
            <a:off x="4633317" y="5210175"/>
            <a:ext cx="1736973" cy="323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Nocutil</a:t>
            </a:r>
            <a:endParaRPr lang="en-US" sz="1200" dirty="0"/>
          </a:p>
        </p:txBody>
      </p:sp>
      <p:sp>
        <p:nvSpPr>
          <p:cNvPr id="54" name="SK-10-text-53"/>
          <p:cNvSpPr/>
          <p:nvPr/>
        </p:nvSpPr>
        <p:spPr>
          <a:xfrm>
            <a:off x="800100" y="5600700"/>
            <a:ext cx="28194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Sublingual Melt</a:t>
            </a:r>
            <a:endParaRPr lang="en-US" sz="1200" dirty="0"/>
          </a:p>
        </p:txBody>
      </p:sp>
      <p:sp>
        <p:nvSpPr>
          <p:cNvPr id="55" name="SK-10-text-54"/>
          <p:cNvSpPr/>
          <p:nvPr/>
        </p:nvSpPr>
        <p:spPr>
          <a:xfrm>
            <a:off x="2757785" y="5534025"/>
            <a:ext cx="1723132" cy="323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120 mcg</a:t>
            </a:r>
            <a:endParaRPr lang="en-US" sz="1200" dirty="0"/>
          </a:p>
        </p:txBody>
      </p:sp>
      <p:sp>
        <p:nvSpPr>
          <p:cNvPr id="56" name="SK-10-text-55"/>
          <p:cNvSpPr/>
          <p:nvPr/>
        </p:nvSpPr>
        <p:spPr>
          <a:xfrm>
            <a:off x="4633317" y="5534025"/>
            <a:ext cx="1736973" cy="323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Nocdurna</a:t>
            </a:r>
            <a:endParaRPr lang="en-US" sz="1200" dirty="0"/>
          </a:p>
        </p:txBody>
      </p:sp>
      <p:sp>
        <p:nvSpPr>
          <p:cNvPr id="57" name="SK-10-text-56"/>
          <p:cNvSpPr/>
          <p:nvPr/>
        </p:nvSpPr>
        <p:spPr>
          <a:xfrm>
            <a:off x="952500" y="5915025"/>
            <a:ext cx="6705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00" b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Timing:</a:t>
            </a:r>
            <a:r>
              <a:rPr lang="en-US" sz="120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Take 1 hour before bedtime.</a:t>
            </a:r>
            <a:endParaRPr lang="en-US" sz="1200" dirty="0"/>
          </a:p>
        </p:txBody>
      </p:sp>
      <p:sp>
        <p:nvSpPr>
          <p:cNvPr id="58" name="SK-10-text-57"/>
          <p:cNvSpPr/>
          <p:nvPr/>
        </p:nvSpPr>
        <p:spPr>
          <a:xfrm>
            <a:off x="7437090" y="1428750"/>
            <a:ext cx="38766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63031"/>
                </a:solidFill>
              </a:rPr>
              <a:t>CRITICAL SAFETY</a:t>
            </a:r>
            <a:endParaRPr lang="en-US" sz="1650" dirty="0"/>
          </a:p>
        </p:txBody>
      </p:sp>
      <p:sp>
        <p:nvSpPr>
          <p:cNvPr id="59" name="SK-10-text-58"/>
          <p:cNvSpPr/>
          <p:nvPr/>
        </p:nvSpPr>
        <p:spPr>
          <a:xfrm>
            <a:off x="6941790" y="1800225"/>
            <a:ext cx="525021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Fluid restriction is </a:t>
            </a:r>
            <a:r>
              <a:rPr lang="en-US" sz="1275" b="1" u="sng" dirty="0">
                <a:solidFill>
                  <a:srgbClr val="D630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MANDATORY</a:t>
            </a: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275" dirty="0"/>
          </a:p>
        </p:txBody>
      </p:sp>
      <p:sp>
        <p:nvSpPr>
          <p:cNvPr id="60" name="SK-10-text-59"/>
          <p:cNvSpPr/>
          <p:nvPr/>
        </p:nvSpPr>
        <p:spPr>
          <a:xfrm>
            <a:off x="7239446" y="2103090"/>
            <a:ext cx="4190554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Restrict fluids from </a:t>
            </a: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hour before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until </a:t>
            </a: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 hours after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dose.</a:t>
            </a:r>
            <a:endParaRPr lang="en-US" sz="1275" dirty="0"/>
          </a:p>
        </p:txBody>
      </p:sp>
      <p:sp>
        <p:nvSpPr>
          <p:cNvPr id="61" name="SK-10-text-60"/>
          <p:cNvSpPr/>
          <p:nvPr/>
        </p:nvSpPr>
        <p:spPr>
          <a:xfrm>
            <a:off x="7239446" y="2636490"/>
            <a:ext cx="4190554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Risk: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Dilutional hyponatraemia and water intoxication leading to </a:t>
            </a:r>
            <a:r>
              <a:rPr lang="en-US" sz="1275" b="1" dirty="0">
                <a:solidFill>
                  <a:srgbClr val="FF8C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seizures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275" dirty="0"/>
          </a:p>
        </p:txBody>
      </p:sp>
      <p:sp>
        <p:nvSpPr>
          <p:cNvPr id="62" name="SK-10-text-61"/>
          <p:cNvSpPr/>
          <p:nvPr/>
        </p:nvSpPr>
        <p:spPr>
          <a:xfrm>
            <a:off x="7156103" y="3417540"/>
            <a:ext cx="3981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984E3"/>
                </a:solidFill>
              </a:rPr>
              <a:t>Clinical Protocol</a:t>
            </a:r>
            <a:endParaRPr lang="en-US" sz="1500" dirty="0"/>
          </a:p>
        </p:txBody>
      </p:sp>
      <p:sp>
        <p:nvSpPr>
          <p:cNvPr id="63" name="SK-10-text-62"/>
          <p:cNvSpPr/>
          <p:nvPr/>
        </p:nvSpPr>
        <p:spPr>
          <a:xfrm>
            <a:off x="7103715" y="3827115"/>
            <a:ext cx="5088285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Age Limit: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Not recommended for children under 5 years.</a:t>
            </a:r>
            <a:endParaRPr lang="en-US" sz="1275" dirty="0"/>
          </a:p>
        </p:txBody>
      </p:sp>
      <p:sp>
        <p:nvSpPr>
          <p:cNvPr id="64" name="SK-10-text-63"/>
          <p:cNvSpPr/>
          <p:nvPr/>
        </p:nvSpPr>
        <p:spPr>
          <a:xfrm>
            <a:off x="7103715" y="4117628"/>
            <a:ext cx="440248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Review: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Assess response at 3 months. Perform a 1-week break every 3 months to check for spontaneous dryness.</a:t>
            </a:r>
            <a:endParaRPr lang="en-US" sz="1275" dirty="0"/>
          </a:p>
        </p:txBody>
      </p:sp>
      <p:sp>
        <p:nvSpPr>
          <p:cNvPr id="65" name="SK-10-text-64"/>
          <p:cNvSpPr/>
          <p:nvPr/>
        </p:nvSpPr>
        <p:spPr>
          <a:xfrm>
            <a:off x="7103715" y="4651028"/>
            <a:ext cx="440248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Relapse: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If bedwetting recurs after stopping, treatment may be repeated.</a:t>
            </a:r>
            <a:endParaRPr lang="en-US" sz="1275" dirty="0"/>
          </a:p>
        </p:txBody>
      </p:sp>
      <p:sp>
        <p:nvSpPr>
          <p:cNvPr id="66" name="SK-10-text-65"/>
          <p:cNvSpPr/>
          <p:nvPr/>
        </p:nvSpPr>
        <p:spPr>
          <a:xfrm>
            <a:off x="7103715" y="5184428"/>
            <a:ext cx="440248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Combined Therapy: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Can be used alongside an alarm if single therapy is insufficient.</a:t>
            </a:r>
            <a:endParaRPr lang="en-US" sz="1275" dirty="0"/>
          </a:p>
        </p:txBody>
      </p:sp>
      <p:sp>
        <p:nvSpPr>
          <p:cNvPr id="67" name="SK-10-text-66"/>
          <p:cNvSpPr/>
          <p:nvPr/>
        </p:nvSpPr>
        <p:spPr>
          <a:xfrm>
            <a:off x="571500" y="6610350"/>
            <a:ext cx="42367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TEACHING DECK</a:t>
            </a:r>
            <a:endParaRPr lang="en-US" sz="1050" dirty="0"/>
          </a:p>
        </p:txBody>
      </p:sp>
      <p:sp>
        <p:nvSpPr>
          <p:cNvPr id="68" name="SK-10-text-67"/>
          <p:cNvSpPr/>
          <p:nvPr/>
        </p:nvSpPr>
        <p:spPr>
          <a:xfrm>
            <a:off x="10115550" y="6610350"/>
            <a:ext cx="20764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61963"/>
            <a:ext cx="38100" cy="323850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33500"/>
            <a:ext cx="5372100" cy="4762500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1562100"/>
            <a:ext cx="4914900" cy="457200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1632942"/>
            <a:ext cx="285750" cy="228600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4754761"/>
            <a:ext cx="1022598" cy="276225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98898" y="4754761"/>
            <a:ext cx="1183332" cy="276225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58430" y="4754761"/>
            <a:ext cx="1279029" cy="276225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0100" y="5107186"/>
            <a:ext cx="1312962" cy="276225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8400" y="1333500"/>
            <a:ext cx="5372100" cy="4762500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7000" y="1562100"/>
            <a:ext cx="4914900" cy="457200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0" y="1632942"/>
            <a:ext cx="285750" cy="228600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4513213"/>
            <a:ext cx="4914900" cy="1354187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67500" y="4744641"/>
            <a:ext cx="214313" cy="175320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477000"/>
            <a:ext cx="12192000" cy="381000"/>
          </a:xfrm>
          <a:prstGeom prst="rect">
            <a:avLst/>
          </a:prstGeom>
        </p:spPr>
      </p:pic>
      <p:sp>
        <p:nvSpPr>
          <p:cNvPr id="18" name="SK-11-text-17"/>
          <p:cNvSpPr/>
          <p:nvPr/>
        </p:nvSpPr>
        <p:spPr>
          <a:xfrm>
            <a:off x="723900" y="381000"/>
            <a:ext cx="114681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825"/>
              </a:lnSpc>
              <a:buNone/>
            </a:pPr>
            <a:r>
              <a:rPr lang="en-US" sz="2550" b="1" kern="0" spc="-41" dirty="0">
                <a:solidFill>
                  <a:srgbClr val="2D3436"/>
                </a:solidFill>
              </a:rPr>
              <a:t>Overactive Bladder and Combined Therapy</a:t>
            </a:r>
            <a:endParaRPr lang="en-US" sz="2550" dirty="0"/>
          </a:p>
        </p:txBody>
      </p:sp>
      <p:sp>
        <p:nvSpPr>
          <p:cNvPr id="19" name="SK-11-text-18"/>
          <p:cNvSpPr/>
          <p:nvPr/>
        </p:nvSpPr>
        <p:spPr>
          <a:xfrm>
            <a:off x="723900" y="942975"/>
            <a:ext cx="10972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FF8C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CKS CLINICAL GUIDANCE • JULY 2026</a:t>
            </a:r>
            <a:endParaRPr lang="en-US" sz="1050" dirty="0"/>
          </a:p>
        </p:txBody>
      </p:sp>
      <p:sp>
        <p:nvSpPr>
          <p:cNvPr id="20" name="SK-11-text-19"/>
          <p:cNvSpPr/>
          <p:nvPr/>
        </p:nvSpPr>
        <p:spPr>
          <a:xfrm>
            <a:off x="1200150" y="1562100"/>
            <a:ext cx="77952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D3436"/>
                </a:solidFill>
              </a:rPr>
              <a:t>Oxybutynin (Anticholinergic)</a:t>
            </a:r>
            <a:endParaRPr lang="en-US" sz="1800" dirty="0"/>
          </a:p>
        </p:txBody>
      </p:sp>
      <p:sp>
        <p:nvSpPr>
          <p:cNvPr id="21" name="SK-11-text-20"/>
          <p:cNvSpPr/>
          <p:nvPr/>
        </p:nvSpPr>
        <p:spPr>
          <a:xfrm>
            <a:off x="800100" y="2209800"/>
            <a:ext cx="49911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984E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Indications:</a:t>
            </a:r>
            <a:endParaRPr lang="en-US" sz="1200" dirty="0"/>
          </a:p>
        </p:txBody>
      </p:sp>
      <p:sp>
        <p:nvSpPr>
          <p:cNvPr id="22" name="SK-11-text-21"/>
          <p:cNvSpPr/>
          <p:nvPr/>
        </p:nvSpPr>
        <p:spPr>
          <a:xfrm>
            <a:off x="1066800" y="2552700"/>
            <a:ext cx="8452485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Used for Overactive Bladder (OAB) component</a:t>
            </a:r>
            <a:endParaRPr lang="en-US" sz="1350" dirty="0"/>
          </a:p>
        </p:txBody>
      </p:sp>
      <p:sp>
        <p:nvSpPr>
          <p:cNvPr id="23" name="SK-11-text-22"/>
          <p:cNvSpPr/>
          <p:nvPr/>
        </p:nvSpPr>
        <p:spPr>
          <a:xfrm>
            <a:off x="1066800" y="2941290"/>
            <a:ext cx="728503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Targets daytime urgency and frequency</a:t>
            </a:r>
            <a:endParaRPr lang="en-US" sz="1350" dirty="0"/>
          </a:p>
        </p:txBody>
      </p:sp>
      <p:sp>
        <p:nvSpPr>
          <p:cNvPr id="24" name="SK-11-text-23"/>
          <p:cNvSpPr/>
          <p:nvPr/>
        </p:nvSpPr>
        <p:spPr>
          <a:xfrm>
            <a:off x="1066800" y="3329880"/>
            <a:ext cx="8452485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Addresses small functional bladder capacity</a:t>
            </a:r>
            <a:endParaRPr lang="en-US" sz="1350" dirty="0"/>
          </a:p>
        </p:txBody>
      </p:sp>
      <p:sp>
        <p:nvSpPr>
          <p:cNvPr id="25" name="SK-11-text-24"/>
          <p:cNvSpPr/>
          <p:nvPr/>
        </p:nvSpPr>
        <p:spPr>
          <a:xfrm>
            <a:off x="1066800" y="3718471"/>
            <a:ext cx="961994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Secondary option when alarm alone is insufficient</a:t>
            </a:r>
            <a:endParaRPr lang="en-US" sz="1350" dirty="0"/>
          </a:p>
        </p:txBody>
      </p:sp>
      <p:sp>
        <p:nvSpPr>
          <p:cNvPr id="26" name="SK-11-text-25"/>
          <p:cNvSpPr/>
          <p:nvPr/>
        </p:nvSpPr>
        <p:spPr>
          <a:xfrm>
            <a:off x="800100" y="4335661"/>
            <a:ext cx="49911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630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Common Side Effects:</a:t>
            </a:r>
            <a:endParaRPr lang="en-US" sz="1200" dirty="0"/>
          </a:p>
        </p:txBody>
      </p:sp>
      <p:sp>
        <p:nvSpPr>
          <p:cNvPr id="27" name="SK-11-text-26"/>
          <p:cNvSpPr/>
          <p:nvPr/>
        </p:nvSpPr>
        <p:spPr>
          <a:xfrm>
            <a:off x="914400" y="4754761"/>
            <a:ext cx="119443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984E3"/>
                </a:solidFill>
              </a:rPr>
              <a:t>Dry mouth</a:t>
            </a:r>
            <a:endParaRPr lang="en-US" sz="1050" dirty="0"/>
          </a:p>
        </p:txBody>
      </p:sp>
      <p:sp>
        <p:nvSpPr>
          <p:cNvPr id="28" name="SK-11-text-27"/>
          <p:cNvSpPr/>
          <p:nvPr/>
        </p:nvSpPr>
        <p:spPr>
          <a:xfrm>
            <a:off x="2013198" y="4754761"/>
            <a:ext cx="1625482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984E3"/>
                </a:solidFill>
              </a:rPr>
              <a:t>Constipation</a:t>
            </a:r>
            <a:endParaRPr lang="en-US" sz="1050" dirty="0"/>
          </a:p>
        </p:txBody>
      </p:sp>
      <p:sp>
        <p:nvSpPr>
          <p:cNvPr id="29" name="SK-11-text-28"/>
          <p:cNvSpPr/>
          <p:nvPr/>
        </p:nvSpPr>
        <p:spPr>
          <a:xfrm>
            <a:off x="3272730" y="4754761"/>
            <a:ext cx="1916076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984E3"/>
                </a:solidFill>
              </a:rPr>
              <a:t>Blurred vision</a:t>
            </a:r>
            <a:endParaRPr lang="en-US" sz="1050" dirty="0"/>
          </a:p>
        </p:txBody>
      </p:sp>
      <p:sp>
        <p:nvSpPr>
          <p:cNvPr id="30" name="SK-11-text-29"/>
          <p:cNvSpPr/>
          <p:nvPr/>
        </p:nvSpPr>
        <p:spPr>
          <a:xfrm>
            <a:off x="914400" y="5107186"/>
            <a:ext cx="2058583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984E3"/>
                </a:solidFill>
              </a:rPr>
              <a:t>Facial flushing</a:t>
            </a:r>
            <a:endParaRPr lang="en-US" sz="1050" dirty="0"/>
          </a:p>
        </p:txBody>
      </p:sp>
      <p:sp>
        <p:nvSpPr>
          <p:cNvPr id="31" name="SK-11-text-30"/>
          <p:cNvSpPr/>
          <p:nvPr/>
        </p:nvSpPr>
        <p:spPr>
          <a:xfrm>
            <a:off x="6877050" y="1562100"/>
            <a:ext cx="531495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D3436"/>
                </a:solidFill>
              </a:rPr>
              <a:t>Combined Therapy Approach</a:t>
            </a:r>
            <a:endParaRPr lang="en-US" sz="1800" dirty="0"/>
          </a:p>
        </p:txBody>
      </p:sp>
      <p:sp>
        <p:nvSpPr>
          <p:cNvPr id="32" name="SK-11-text-31"/>
          <p:cNvSpPr/>
          <p:nvPr/>
        </p:nvSpPr>
        <p:spPr>
          <a:xfrm>
            <a:off x="6743700" y="2209800"/>
            <a:ext cx="46482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Alarm + Desmopressin:</a:t>
            </a:r>
            <a:r>
              <a:rPr lang="en-US" sz="13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Synergistic effect for resistant cases</a:t>
            </a:r>
            <a:endParaRPr lang="en-US" sz="1350" dirty="0"/>
          </a:p>
        </p:txBody>
      </p:sp>
      <p:sp>
        <p:nvSpPr>
          <p:cNvPr id="33" name="SK-11-text-32"/>
          <p:cNvSpPr/>
          <p:nvPr/>
        </p:nvSpPr>
        <p:spPr>
          <a:xfrm>
            <a:off x="6743700" y="2872680"/>
            <a:ext cx="54483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More effective than either modality used alone</a:t>
            </a:r>
            <a:endParaRPr lang="en-US" sz="1350" dirty="0"/>
          </a:p>
        </p:txBody>
      </p:sp>
      <p:sp>
        <p:nvSpPr>
          <p:cNvPr id="34" name="SK-11-text-33"/>
          <p:cNvSpPr/>
          <p:nvPr/>
        </p:nvSpPr>
        <p:spPr>
          <a:xfrm>
            <a:off x="6743700" y="3261271"/>
            <a:ext cx="46482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Recommended for children who fail to respond to monotherapy after adequate trials</a:t>
            </a:r>
            <a:endParaRPr lang="en-US" sz="1350" dirty="0"/>
          </a:p>
        </p:txBody>
      </p:sp>
      <p:sp>
        <p:nvSpPr>
          <p:cNvPr id="35" name="SK-11-text-34"/>
          <p:cNvSpPr/>
          <p:nvPr/>
        </p:nvSpPr>
        <p:spPr>
          <a:xfrm>
            <a:off x="6743700" y="3924151"/>
            <a:ext cx="54483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Requires high motivation from child and parents</a:t>
            </a:r>
            <a:endParaRPr lang="en-US" sz="1350" dirty="0"/>
          </a:p>
        </p:txBody>
      </p:sp>
      <p:sp>
        <p:nvSpPr>
          <p:cNvPr id="36" name="SK-11-text-35"/>
          <p:cNvSpPr/>
          <p:nvPr/>
        </p:nvSpPr>
        <p:spPr>
          <a:xfrm>
            <a:off x="6958013" y="4703713"/>
            <a:ext cx="523398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8C00"/>
                </a:solidFill>
              </a:rPr>
              <a:t>PRESCRIBING SAFETY (AKT PEARL)</a:t>
            </a:r>
            <a:endParaRPr lang="en-US" sz="1350" dirty="0"/>
          </a:p>
        </p:txBody>
      </p:sp>
      <p:sp>
        <p:nvSpPr>
          <p:cNvPr id="37" name="SK-11-text-36"/>
          <p:cNvSpPr/>
          <p:nvPr/>
        </p:nvSpPr>
        <p:spPr>
          <a:xfrm>
            <a:off x="6667500" y="5037088"/>
            <a:ext cx="453390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 NOT prescribe from memory.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Always verify current doses for Oxybutynin and Desmopressin using the latest BNF for Children. Dosing varies significantly by age and formulation.</a:t>
            </a:r>
            <a:endParaRPr lang="en-US" sz="1200" dirty="0"/>
          </a:p>
        </p:txBody>
      </p:sp>
      <p:sp>
        <p:nvSpPr>
          <p:cNvPr id="38" name="SK-11-text-37"/>
          <p:cNvSpPr/>
          <p:nvPr/>
        </p:nvSpPr>
        <p:spPr>
          <a:xfrm>
            <a:off x="571500" y="6567488"/>
            <a:ext cx="42367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39" name="SK-11-text-38"/>
          <p:cNvSpPr/>
          <p:nvPr/>
        </p:nvSpPr>
        <p:spPr>
          <a:xfrm>
            <a:off x="9201150" y="6581775"/>
            <a:ext cx="29908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• Created July 2026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457200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823913"/>
            <a:ext cx="38100" cy="323850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647825"/>
            <a:ext cx="5410200" cy="881063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3900" y="1878806"/>
            <a:ext cx="419100" cy="419100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0341" y="1994892"/>
            <a:ext cx="226219" cy="186779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624138"/>
            <a:ext cx="5410200" cy="4033837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000" y="2769840"/>
            <a:ext cx="261937" cy="213420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2000" y="6048375"/>
            <a:ext cx="5029200" cy="514350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0300" y="1647825"/>
            <a:ext cx="5410200" cy="2978051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0800" y="1793528"/>
            <a:ext cx="261937" cy="213420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0300" y="4721126"/>
            <a:ext cx="5410200" cy="1936849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0800" y="4866829"/>
            <a:ext cx="261937" cy="213420"/>
          </a:xfrm>
          <a:prstGeom prst="rect">
            <a:avLst/>
          </a:prstGeom>
        </p:spPr>
      </p:pic>
      <p:sp>
        <p:nvSpPr>
          <p:cNvPr id="16" name="SK-12-text-15"/>
          <p:cNvSpPr/>
          <p:nvPr/>
        </p:nvSpPr>
        <p:spPr>
          <a:xfrm>
            <a:off x="571500" y="0"/>
            <a:ext cx="11144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500" dirty="0"/>
          </a:p>
        </p:txBody>
      </p:sp>
      <p:sp>
        <p:nvSpPr>
          <p:cNvPr id="17" name="SK-12-text-16"/>
          <p:cNvSpPr/>
          <p:nvPr/>
        </p:nvSpPr>
        <p:spPr>
          <a:xfrm>
            <a:off x="723900" y="742950"/>
            <a:ext cx="114681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825"/>
              </a:lnSpc>
              <a:buNone/>
            </a:pPr>
            <a:r>
              <a:rPr lang="en-US" sz="2550" b="1" kern="0" spc="-41" dirty="0">
                <a:solidFill>
                  <a:srgbClr val="2D3436"/>
                </a:solidFill>
              </a:rPr>
              <a:t>Secondary Enuresis: Key Considerations</a:t>
            </a:r>
            <a:endParaRPr lang="en-US" sz="2550" dirty="0"/>
          </a:p>
        </p:txBody>
      </p:sp>
      <p:sp>
        <p:nvSpPr>
          <p:cNvPr id="18" name="SK-12-text-17"/>
          <p:cNvSpPr/>
          <p:nvPr/>
        </p:nvSpPr>
        <p:spPr>
          <a:xfrm>
            <a:off x="723900" y="1304925"/>
            <a:ext cx="10972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FF8C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CKS CLINICAL GUIDANCE • JULY 2026</a:t>
            </a:r>
            <a:endParaRPr lang="en-US" sz="1050" dirty="0"/>
          </a:p>
        </p:txBody>
      </p:sp>
      <p:sp>
        <p:nvSpPr>
          <p:cNvPr id="19" name="SK-12-text-18"/>
          <p:cNvSpPr/>
          <p:nvPr/>
        </p:nvSpPr>
        <p:spPr>
          <a:xfrm>
            <a:off x="1295400" y="1724025"/>
            <a:ext cx="4533900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FF8C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Definition: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New-onset involuntary wetting after achieving dryness for </a:t>
            </a: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&gt;6 months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The fundamental clinical question is: </a:t>
            </a: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"What has changed?"</a:t>
            </a:r>
            <a:endParaRPr lang="en-US" sz="1200" dirty="0"/>
          </a:p>
        </p:txBody>
      </p:sp>
      <p:sp>
        <p:nvSpPr>
          <p:cNvPr id="20" name="SK-12-text-19"/>
          <p:cNvSpPr/>
          <p:nvPr/>
        </p:nvSpPr>
        <p:spPr>
          <a:xfrm>
            <a:off x="1119188" y="2719388"/>
            <a:ext cx="578358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FF8C00"/>
                </a:solidFill>
              </a:rPr>
              <a:t>Psychological Stressors</a:t>
            </a:r>
            <a:endParaRPr lang="en-US" sz="1650" dirty="0"/>
          </a:p>
        </p:txBody>
      </p:sp>
      <p:sp>
        <p:nvSpPr>
          <p:cNvPr id="21" name="SK-12-text-20"/>
          <p:cNvSpPr/>
          <p:nvPr/>
        </p:nvSpPr>
        <p:spPr>
          <a:xfrm>
            <a:off x="762000" y="3090863"/>
            <a:ext cx="50292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Regression is frequently triggered by significant life events or emotional distress:</a:t>
            </a:r>
            <a:endParaRPr lang="en-US" sz="1200" dirty="0"/>
          </a:p>
        </p:txBody>
      </p:sp>
      <p:sp>
        <p:nvSpPr>
          <p:cNvPr id="22" name="SK-12-text-21"/>
          <p:cNvSpPr/>
          <p:nvPr/>
        </p:nvSpPr>
        <p:spPr>
          <a:xfrm>
            <a:off x="1028700" y="3643313"/>
            <a:ext cx="47625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Family changes: New sibling, parental separation, or bereavement</a:t>
            </a:r>
            <a:endParaRPr lang="en-US" sz="1200" dirty="0"/>
          </a:p>
        </p:txBody>
      </p:sp>
      <p:sp>
        <p:nvSpPr>
          <p:cNvPr id="23" name="SK-12-text-22"/>
          <p:cNvSpPr/>
          <p:nvPr/>
        </p:nvSpPr>
        <p:spPr>
          <a:xfrm>
            <a:off x="1028700" y="4117479"/>
            <a:ext cx="1098665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Social/School: Bullying, change of school, or academic pressure</a:t>
            </a:r>
            <a:endParaRPr lang="en-US" sz="1200" dirty="0"/>
          </a:p>
        </p:txBody>
      </p:sp>
      <p:sp>
        <p:nvSpPr>
          <p:cNvPr id="24" name="SK-12-text-23"/>
          <p:cNvSpPr/>
          <p:nvPr/>
        </p:nvSpPr>
        <p:spPr>
          <a:xfrm>
            <a:off x="1028700" y="4378375"/>
            <a:ext cx="47625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Safeguarding: Always consider the possibility of emotional or physical abuse</a:t>
            </a:r>
            <a:endParaRPr lang="en-US" sz="1200" dirty="0"/>
          </a:p>
        </p:txBody>
      </p:sp>
      <p:sp>
        <p:nvSpPr>
          <p:cNvPr id="25" name="SK-12-text-24"/>
          <p:cNvSpPr/>
          <p:nvPr/>
        </p:nvSpPr>
        <p:spPr>
          <a:xfrm>
            <a:off x="1028700" y="4852541"/>
            <a:ext cx="942801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Mental Health: Anxiety or depression in older children</a:t>
            </a:r>
            <a:endParaRPr lang="en-US" sz="1200" dirty="0"/>
          </a:p>
        </p:txBody>
      </p:sp>
      <p:sp>
        <p:nvSpPr>
          <p:cNvPr id="26" name="SK-12-text-25"/>
          <p:cNvSpPr/>
          <p:nvPr/>
        </p:nvSpPr>
        <p:spPr>
          <a:xfrm>
            <a:off x="876300" y="6048375"/>
            <a:ext cx="48006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i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Prognosis:</a:t>
            </a:r>
            <a:r>
              <a:rPr lang="en-US" sz="1050" i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Secondary enuresis at age &gt;10 with an identified and supported cause has a high rate of resolution.</a:t>
            </a:r>
            <a:endParaRPr lang="en-US" sz="1050" dirty="0"/>
          </a:p>
        </p:txBody>
      </p:sp>
      <p:sp>
        <p:nvSpPr>
          <p:cNvPr id="27" name="SK-12-text-26"/>
          <p:cNvSpPr/>
          <p:nvPr/>
        </p:nvSpPr>
        <p:spPr>
          <a:xfrm>
            <a:off x="6757988" y="1743075"/>
            <a:ext cx="5434013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FF8C00"/>
                </a:solidFill>
              </a:rPr>
              <a:t>Medical &amp; Organic Triggers</a:t>
            </a:r>
            <a:endParaRPr lang="en-US" sz="1650" dirty="0"/>
          </a:p>
        </p:txBody>
      </p:sp>
      <p:sp>
        <p:nvSpPr>
          <p:cNvPr id="28" name="SK-12-text-27"/>
          <p:cNvSpPr/>
          <p:nvPr/>
        </p:nvSpPr>
        <p:spPr>
          <a:xfrm>
            <a:off x="6400800" y="2114550"/>
            <a:ext cx="5791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Systemic or local pathology can disrupt bladder control:</a:t>
            </a:r>
            <a:endParaRPr lang="en-US" sz="1200" dirty="0"/>
          </a:p>
        </p:txBody>
      </p:sp>
      <p:sp>
        <p:nvSpPr>
          <p:cNvPr id="29" name="SK-12-text-28"/>
          <p:cNvSpPr/>
          <p:nvPr/>
        </p:nvSpPr>
        <p:spPr>
          <a:xfrm>
            <a:off x="6762750" y="2400300"/>
            <a:ext cx="4762500" cy="4722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 FLAG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Type 1 Diabetes: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Presenting with polyuria, polydipsia, and new wetting. Check blood glucose immediately.</a:t>
            </a:r>
            <a:endParaRPr lang="en-US" sz="1200" dirty="0"/>
          </a:p>
        </p:txBody>
      </p:sp>
      <p:sp>
        <p:nvSpPr>
          <p:cNvPr id="30" name="SK-12-text-29"/>
          <p:cNvSpPr/>
          <p:nvPr/>
        </p:nvSpPr>
        <p:spPr>
          <a:xfrm>
            <a:off x="6667500" y="2920157"/>
            <a:ext cx="47625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Urinary Tract Infection (UTI):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New-onset frequency, urgency, or dysuria. Perform urine dipstick/MSU.</a:t>
            </a:r>
            <a:endParaRPr lang="en-US" sz="1200" dirty="0"/>
          </a:p>
        </p:txBody>
      </p:sp>
      <p:sp>
        <p:nvSpPr>
          <p:cNvPr id="31" name="SK-12-text-30"/>
          <p:cNvSpPr/>
          <p:nvPr/>
        </p:nvSpPr>
        <p:spPr>
          <a:xfrm>
            <a:off x="6667500" y="3394323"/>
            <a:ext cx="47625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Chronic Constipation: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Faecal loading reduces functional bladder capacity. Palpate abdomen.</a:t>
            </a:r>
            <a:endParaRPr lang="en-US" sz="1200" dirty="0"/>
          </a:p>
        </p:txBody>
      </p:sp>
      <p:sp>
        <p:nvSpPr>
          <p:cNvPr id="32" name="SK-12-text-31"/>
          <p:cNvSpPr/>
          <p:nvPr/>
        </p:nvSpPr>
        <p:spPr>
          <a:xfrm>
            <a:off x="6667500" y="3868489"/>
            <a:ext cx="47625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Neurological Change: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Though rare, consider spinal cord or renal pathology if other signs exist.</a:t>
            </a:r>
            <a:endParaRPr lang="en-US" sz="1200" dirty="0"/>
          </a:p>
        </p:txBody>
      </p:sp>
      <p:sp>
        <p:nvSpPr>
          <p:cNvPr id="33" name="SK-12-text-32"/>
          <p:cNvSpPr/>
          <p:nvPr/>
        </p:nvSpPr>
        <p:spPr>
          <a:xfrm>
            <a:off x="6757988" y="4816376"/>
            <a:ext cx="528066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984E3"/>
                </a:solidFill>
              </a:rPr>
              <a:t>Management &amp; Referral</a:t>
            </a:r>
            <a:endParaRPr lang="en-US" sz="1650" dirty="0"/>
          </a:p>
        </p:txBody>
      </p:sp>
      <p:sp>
        <p:nvSpPr>
          <p:cNvPr id="34" name="SK-12-text-33"/>
          <p:cNvSpPr/>
          <p:nvPr/>
        </p:nvSpPr>
        <p:spPr>
          <a:xfrm>
            <a:off x="6667500" y="5187851"/>
            <a:ext cx="47625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Address Triggers: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Treat UTI or constipation first; resolve medical causes.</a:t>
            </a:r>
            <a:endParaRPr lang="en-US" sz="1200" dirty="0"/>
          </a:p>
        </p:txBody>
      </p:sp>
      <p:sp>
        <p:nvSpPr>
          <p:cNvPr id="35" name="SK-12-text-34"/>
          <p:cNvSpPr/>
          <p:nvPr/>
        </p:nvSpPr>
        <p:spPr>
          <a:xfrm>
            <a:off x="6667500" y="5662017"/>
            <a:ext cx="47625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Psychological Support: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Refer to CAMHS or school counsellor if stressors are primary.</a:t>
            </a:r>
            <a:endParaRPr lang="en-US" sz="1200" dirty="0"/>
          </a:p>
        </p:txBody>
      </p:sp>
      <p:sp>
        <p:nvSpPr>
          <p:cNvPr id="36" name="SK-12-text-35"/>
          <p:cNvSpPr/>
          <p:nvPr/>
        </p:nvSpPr>
        <p:spPr>
          <a:xfrm>
            <a:off x="6667500" y="6136184"/>
            <a:ext cx="47625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Continence Clinic: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Early referral if secondary enuresis is persistent or involves daytime symptoms.</a:t>
            </a:r>
            <a:endParaRPr lang="en-US" sz="1200" dirty="0"/>
          </a:p>
        </p:txBody>
      </p:sp>
      <p:sp>
        <p:nvSpPr>
          <p:cNvPr id="37" name="SK-12-text-36"/>
          <p:cNvSpPr/>
          <p:nvPr/>
        </p:nvSpPr>
        <p:spPr>
          <a:xfrm>
            <a:off x="9144000" y="6648450"/>
            <a:ext cx="29718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B2BEC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| Created July 2026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461963"/>
            <a:ext cx="38100" cy="323850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333500"/>
            <a:ext cx="5410200" cy="4810125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5338" y="1601242"/>
            <a:ext cx="238125" cy="190500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1990725"/>
            <a:ext cx="202406" cy="679400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2784425"/>
            <a:ext cx="202406" cy="792659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3691384"/>
            <a:ext cx="202406" cy="594568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4400252"/>
            <a:ext cx="202406" cy="559594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000" y="5074146"/>
            <a:ext cx="5029200" cy="878979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0300" y="1333500"/>
            <a:ext cx="5410200" cy="4810125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34138" y="1601242"/>
            <a:ext cx="238125" cy="190500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0800" y="1990725"/>
            <a:ext cx="202406" cy="559594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0800" y="2664619"/>
            <a:ext cx="202406" cy="559594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0800" y="3338513"/>
            <a:ext cx="202406" cy="594568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0800" y="4047381"/>
            <a:ext cx="202406" cy="559594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00800" y="5074146"/>
            <a:ext cx="5029200" cy="878979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33400" y="6234857"/>
            <a:ext cx="11049000" cy="1438870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23900" y="6400800"/>
            <a:ext cx="1507480" cy="476250"/>
          </a:xfrm>
          <a:prstGeom prst="rect">
            <a:avLst/>
          </a:prstGeom>
        </p:spPr>
      </p:pic>
      <p:pic>
        <p:nvPicPr>
          <p:cNvPr id="20" name="SK-13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498080" y="6833443"/>
            <a:ext cx="190500" cy="163264"/>
          </a:xfrm>
          <a:prstGeom prst="rect">
            <a:avLst/>
          </a:prstGeom>
        </p:spPr>
      </p:pic>
      <p:pic>
        <p:nvPicPr>
          <p:cNvPr id="21" name="SK-13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541169" y="6833443"/>
            <a:ext cx="190500" cy="163264"/>
          </a:xfrm>
          <a:prstGeom prst="rect">
            <a:avLst/>
          </a:prstGeom>
        </p:spPr>
      </p:pic>
      <p:pic>
        <p:nvPicPr>
          <p:cNvPr id="22" name="SK-13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816578" y="6833443"/>
            <a:ext cx="190500" cy="163264"/>
          </a:xfrm>
          <a:prstGeom prst="rect">
            <a:avLst/>
          </a:prstGeom>
        </p:spPr>
      </p:pic>
      <p:sp>
        <p:nvSpPr>
          <p:cNvPr id="23" name="SK-13-text-22"/>
          <p:cNvSpPr/>
          <p:nvPr/>
        </p:nvSpPr>
        <p:spPr>
          <a:xfrm>
            <a:off x="723900" y="381000"/>
            <a:ext cx="114681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825"/>
              </a:lnSpc>
              <a:buNone/>
            </a:pPr>
            <a:r>
              <a:rPr lang="en-US" sz="2550" b="1" kern="0" spc="-41" dirty="0">
                <a:solidFill>
                  <a:srgbClr val="2D3436"/>
                </a:solidFill>
              </a:rPr>
              <a:t>The Consultation: SCA Communication Skills</a:t>
            </a:r>
            <a:endParaRPr lang="en-US" sz="2550" dirty="0"/>
          </a:p>
        </p:txBody>
      </p:sp>
      <p:sp>
        <p:nvSpPr>
          <p:cNvPr id="24" name="SK-13-text-23"/>
          <p:cNvSpPr/>
          <p:nvPr/>
        </p:nvSpPr>
        <p:spPr>
          <a:xfrm>
            <a:off x="723900" y="942975"/>
            <a:ext cx="10972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FF8C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CKS CLINICAL GUIDANCE • JULY 2026</a:t>
            </a:r>
            <a:endParaRPr lang="en-US" sz="1050" dirty="0"/>
          </a:p>
        </p:txBody>
      </p:sp>
      <p:sp>
        <p:nvSpPr>
          <p:cNvPr id="25" name="SK-13-text-24"/>
          <p:cNvSpPr/>
          <p:nvPr/>
        </p:nvSpPr>
        <p:spPr>
          <a:xfrm>
            <a:off x="1181100" y="1524000"/>
            <a:ext cx="463105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436"/>
                </a:solidFill>
              </a:rPr>
              <a:t>Focus on the Child</a:t>
            </a:r>
            <a:endParaRPr lang="en-US" sz="1650" dirty="0"/>
          </a:p>
        </p:txBody>
      </p:sp>
      <p:sp>
        <p:nvSpPr>
          <p:cNvPr id="26" name="SK-13-text-25"/>
          <p:cNvSpPr/>
          <p:nvPr/>
        </p:nvSpPr>
        <p:spPr>
          <a:xfrm>
            <a:off x="1059656" y="1990725"/>
            <a:ext cx="4731544" cy="679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Direct Address:</a:t>
            </a:r>
            <a:r>
              <a:rPr lang="en-US" sz="12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Speak to the child first. Avoid talking "over" them to the parent.</a:t>
            </a:r>
            <a:endParaRPr lang="en-US" sz="1275" dirty="0"/>
          </a:p>
        </p:txBody>
      </p:sp>
      <p:sp>
        <p:nvSpPr>
          <p:cNvPr id="27" name="SK-13-text-26"/>
          <p:cNvSpPr/>
          <p:nvPr/>
        </p:nvSpPr>
        <p:spPr>
          <a:xfrm>
            <a:off x="1059656" y="2784425"/>
            <a:ext cx="4731544" cy="7926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Normalize:</a:t>
            </a:r>
            <a:r>
              <a:rPr lang="en-US" sz="12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Frame enuresis as a common developmental phase (1 in 10 seven-year-olds).</a:t>
            </a:r>
            <a:endParaRPr lang="en-US" sz="1275" dirty="0"/>
          </a:p>
        </p:txBody>
      </p:sp>
      <p:sp>
        <p:nvSpPr>
          <p:cNvPr id="28" name="SK-13-text-27"/>
          <p:cNvSpPr/>
          <p:nvPr/>
        </p:nvSpPr>
        <p:spPr>
          <a:xfrm>
            <a:off x="1059656" y="3691384"/>
            <a:ext cx="4731544" cy="5945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Destigmatize:</a:t>
            </a:r>
            <a:r>
              <a:rPr lang="en-US" sz="12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Explicitly state it is not their fault to reduce shame and anxiety.</a:t>
            </a:r>
            <a:endParaRPr lang="en-US" sz="1275" dirty="0"/>
          </a:p>
        </p:txBody>
      </p:sp>
      <p:sp>
        <p:nvSpPr>
          <p:cNvPr id="29" name="SK-13-text-28"/>
          <p:cNvSpPr/>
          <p:nvPr/>
        </p:nvSpPr>
        <p:spPr>
          <a:xfrm>
            <a:off x="1059656" y="4400252"/>
            <a:ext cx="4731544" cy="5595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Language:</a:t>
            </a:r>
            <a:r>
              <a:rPr lang="en-US" sz="12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Use age-appropriate terminology without being patronizing.</a:t>
            </a:r>
            <a:endParaRPr lang="en-US" sz="1275" dirty="0"/>
          </a:p>
        </p:txBody>
      </p:sp>
      <p:sp>
        <p:nvSpPr>
          <p:cNvPr id="30" name="SK-13-text-29"/>
          <p:cNvSpPr/>
          <p:nvPr/>
        </p:nvSpPr>
        <p:spPr>
          <a:xfrm>
            <a:off x="914400" y="5188446"/>
            <a:ext cx="480060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8C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SCA PHRASE</a:t>
            </a:r>
            <a:endParaRPr lang="en-US" sz="975" dirty="0"/>
          </a:p>
        </p:txBody>
      </p:sp>
      <p:sp>
        <p:nvSpPr>
          <p:cNvPr id="31" name="SK-13-text-30"/>
          <p:cNvSpPr/>
          <p:nvPr/>
        </p:nvSpPr>
        <p:spPr>
          <a:xfrm>
            <a:off x="914400" y="5412284"/>
            <a:ext cx="47244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i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"I want to speak to you directly—this isn't your fault at all. Lots of children have this; you are not alone."</a:t>
            </a:r>
            <a:endParaRPr lang="en-US" sz="1200" dirty="0"/>
          </a:p>
        </p:txBody>
      </p:sp>
      <p:sp>
        <p:nvSpPr>
          <p:cNvPr id="32" name="SK-13-text-31"/>
          <p:cNvSpPr/>
          <p:nvPr/>
        </p:nvSpPr>
        <p:spPr>
          <a:xfrm>
            <a:off x="6819900" y="1524000"/>
            <a:ext cx="53721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436"/>
                </a:solidFill>
              </a:rPr>
              <a:t>Parental Support &amp; SDM</a:t>
            </a:r>
            <a:endParaRPr lang="en-US" sz="1650" dirty="0"/>
          </a:p>
        </p:txBody>
      </p:sp>
      <p:sp>
        <p:nvSpPr>
          <p:cNvPr id="33" name="SK-13-text-32"/>
          <p:cNvSpPr/>
          <p:nvPr/>
        </p:nvSpPr>
        <p:spPr>
          <a:xfrm>
            <a:off x="6698456" y="1990725"/>
            <a:ext cx="4731544" cy="5595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Empathy for Parents:</a:t>
            </a:r>
            <a:r>
              <a:rPr lang="en-US" sz="12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Acknowledge the stress and sleep deprivation involved for the family.</a:t>
            </a:r>
            <a:endParaRPr lang="en-US" sz="1275" dirty="0"/>
          </a:p>
        </p:txBody>
      </p:sp>
      <p:sp>
        <p:nvSpPr>
          <p:cNvPr id="34" name="SK-13-text-33"/>
          <p:cNvSpPr/>
          <p:nvPr/>
        </p:nvSpPr>
        <p:spPr>
          <a:xfrm>
            <a:off x="6698456" y="2664619"/>
            <a:ext cx="4731544" cy="5595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Shared Decision Making:</a:t>
            </a:r>
            <a:r>
              <a:rPr lang="en-US" sz="12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Involve the child in treatment choices (e.g., alarm vs. medication).</a:t>
            </a:r>
            <a:endParaRPr lang="en-US" sz="1275" dirty="0"/>
          </a:p>
        </p:txBody>
      </p:sp>
      <p:sp>
        <p:nvSpPr>
          <p:cNvPr id="35" name="SK-13-text-34"/>
          <p:cNvSpPr/>
          <p:nvPr/>
        </p:nvSpPr>
        <p:spPr>
          <a:xfrm>
            <a:off x="6698456" y="3338513"/>
            <a:ext cx="4731544" cy="5945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Set Expectations:</a:t>
            </a:r>
            <a:r>
              <a:rPr lang="en-US" sz="12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Be realistic—treatments often take 8-12 weeks to show full effect.</a:t>
            </a:r>
            <a:endParaRPr lang="en-US" sz="1275" dirty="0"/>
          </a:p>
        </p:txBody>
      </p:sp>
      <p:sp>
        <p:nvSpPr>
          <p:cNvPr id="36" name="SK-13-text-35"/>
          <p:cNvSpPr/>
          <p:nvPr/>
        </p:nvSpPr>
        <p:spPr>
          <a:xfrm>
            <a:off x="6698456" y="4047381"/>
            <a:ext cx="4731544" cy="5595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Written Info:</a:t>
            </a:r>
            <a:r>
              <a:rPr lang="en-US" sz="12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Always provide a leaflet or local pathway link for home reference.</a:t>
            </a:r>
            <a:endParaRPr lang="en-US" sz="1275" dirty="0"/>
          </a:p>
        </p:txBody>
      </p:sp>
      <p:sp>
        <p:nvSpPr>
          <p:cNvPr id="37" name="SK-13-text-36"/>
          <p:cNvSpPr/>
          <p:nvPr/>
        </p:nvSpPr>
        <p:spPr>
          <a:xfrm>
            <a:off x="6553200" y="5188446"/>
            <a:ext cx="480060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8C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EMPATHETIC BRIDGE</a:t>
            </a:r>
            <a:endParaRPr lang="en-US" sz="975" dirty="0"/>
          </a:p>
        </p:txBody>
      </p:sp>
      <p:sp>
        <p:nvSpPr>
          <p:cNvPr id="38" name="SK-13-text-37"/>
          <p:cNvSpPr/>
          <p:nvPr/>
        </p:nvSpPr>
        <p:spPr>
          <a:xfrm>
            <a:off x="6553200" y="5412284"/>
            <a:ext cx="47244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i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"I know how exhausting this is for the whole family. We'll support you through this process step-by-step."</a:t>
            </a:r>
            <a:endParaRPr lang="en-US" sz="1200" dirty="0"/>
          </a:p>
        </p:txBody>
      </p:sp>
      <p:sp>
        <p:nvSpPr>
          <p:cNvPr id="39" name="SK-13-text-38"/>
          <p:cNvSpPr/>
          <p:nvPr/>
        </p:nvSpPr>
        <p:spPr>
          <a:xfrm>
            <a:off x="914400" y="6323239"/>
            <a:ext cx="1278880" cy="4762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CONSULTATION PEARLS</a:t>
            </a:r>
            <a:endParaRPr lang="en-US" sz="1050" dirty="0"/>
          </a:p>
        </p:txBody>
      </p:sp>
      <p:sp>
        <p:nvSpPr>
          <p:cNvPr id="40" name="SK-13-text-39"/>
          <p:cNvSpPr/>
          <p:nvPr/>
        </p:nvSpPr>
        <p:spPr>
          <a:xfrm>
            <a:off x="2764780" y="6315075"/>
            <a:ext cx="2814489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Reward behaviors (drinking well), not dry nights.</a:t>
            </a:r>
            <a:endParaRPr lang="en-US" sz="1200" dirty="0"/>
          </a:p>
        </p:txBody>
      </p:sp>
      <p:sp>
        <p:nvSpPr>
          <p:cNvPr id="41" name="SK-13-text-40"/>
          <p:cNvSpPr/>
          <p:nvPr/>
        </p:nvSpPr>
        <p:spPr>
          <a:xfrm>
            <a:off x="5791200" y="6315075"/>
            <a:ext cx="3046809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Ask about school trips—key motivator for treatment.</a:t>
            </a:r>
            <a:endParaRPr lang="en-US" sz="1200" dirty="0"/>
          </a:p>
        </p:txBody>
      </p:sp>
      <p:sp>
        <p:nvSpPr>
          <p:cNvPr id="42" name="SK-13-text-41"/>
          <p:cNvSpPr/>
          <p:nvPr/>
        </p:nvSpPr>
        <p:spPr>
          <a:xfrm>
            <a:off x="9083278" y="6296025"/>
            <a:ext cx="2575322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Safety net for Daytime symptoms/DM signs.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61963"/>
            <a:ext cx="38100" cy="323850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33500"/>
            <a:ext cx="1333500" cy="5143500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00262" y="1438870"/>
            <a:ext cx="600075" cy="223838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6000" y="1884164"/>
            <a:ext cx="9334500" cy="340965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05050" y="1922264"/>
            <a:ext cx="190500" cy="152400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6000" y="2339429"/>
            <a:ext cx="9334500" cy="340965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05050" y="2377529"/>
            <a:ext cx="190500" cy="152400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86000" y="2794695"/>
            <a:ext cx="9334500" cy="340965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05050" y="2832795"/>
            <a:ext cx="190500" cy="152400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05050" y="3288060"/>
            <a:ext cx="190500" cy="152400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86000" y="3895725"/>
            <a:ext cx="9334500" cy="19050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38350" y="4256994"/>
            <a:ext cx="942975" cy="223838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86000" y="4695825"/>
            <a:ext cx="9334500" cy="340965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305050" y="4733925"/>
            <a:ext cx="190500" cy="152400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6000" y="5151090"/>
            <a:ext cx="9334500" cy="340965"/>
          </a:xfrm>
          <a:prstGeom prst="rect">
            <a:avLst/>
          </a:prstGeom>
        </p:spPr>
      </p:pic>
      <p:pic>
        <p:nvPicPr>
          <p:cNvPr id="19" name="SK-14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305050" y="5189190"/>
            <a:ext cx="190500" cy="152400"/>
          </a:xfrm>
          <a:prstGeom prst="rect">
            <a:avLst/>
          </a:prstGeom>
        </p:spPr>
      </p:pic>
      <p:pic>
        <p:nvPicPr>
          <p:cNvPr id="20" name="SK-14-img-1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6000" y="5606355"/>
            <a:ext cx="9334500" cy="340965"/>
          </a:xfrm>
          <a:prstGeom prst="rect">
            <a:avLst/>
          </a:prstGeom>
        </p:spPr>
      </p:pic>
      <p:pic>
        <p:nvPicPr>
          <p:cNvPr id="21" name="SK-14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305050" y="5644455"/>
            <a:ext cx="190500" cy="152400"/>
          </a:xfrm>
          <a:prstGeom prst="rect">
            <a:avLst/>
          </a:prstGeom>
        </p:spPr>
      </p:pic>
      <p:pic>
        <p:nvPicPr>
          <p:cNvPr id="22" name="SK-14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305050" y="6099721"/>
            <a:ext cx="190500" cy="152400"/>
          </a:xfrm>
          <a:prstGeom prst="rect">
            <a:avLst/>
          </a:prstGeom>
        </p:spPr>
      </p:pic>
      <p:sp>
        <p:nvSpPr>
          <p:cNvPr id="23" name="SK-14-text-22"/>
          <p:cNvSpPr/>
          <p:nvPr/>
        </p:nvSpPr>
        <p:spPr>
          <a:xfrm>
            <a:off x="723900" y="381000"/>
            <a:ext cx="1065466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825"/>
              </a:lnSpc>
              <a:buNone/>
            </a:pPr>
            <a:r>
              <a:rPr lang="en-US" sz="2550" b="1" kern="0" spc="-41" dirty="0">
                <a:solidFill>
                  <a:srgbClr val="2D3436"/>
                </a:solidFill>
              </a:rPr>
              <a:t>AKT and SCA Clinical Pearls</a:t>
            </a:r>
            <a:endParaRPr lang="en-US" sz="2550" dirty="0"/>
          </a:p>
        </p:txBody>
      </p:sp>
      <p:sp>
        <p:nvSpPr>
          <p:cNvPr id="24" name="SK-14-text-23"/>
          <p:cNvSpPr/>
          <p:nvPr/>
        </p:nvSpPr>
        <p:spPr>
          <a:xfrm>
            <a:off x="723900" y="942975"/>
            <a:ext cx="10972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FF8C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CKS CLINICAL GUIDANCE • JULY 2026</a:t>
            </a:r>
            <a:endParaRPr lang="en-US" sz="1050" dirty="0"/>
          </a:p>
        </p:txBody>
      </p:sp>
      <p:sp>
        <p:nvSpPr>
          <p:cNvPr id="25" name="SK-14-text-24"/>
          <p:cNvSpPr/>
          <p:nvPr/>
        </p:nvSpPr>
        <p:spPr>
          <a:xfrm>
            <a:off x="609600" y="1528763"/>
            <a:ext cx="1428750" cy="4752975"/>
          </a:xfrm>
          <a:prstGeom prst="rect">
            <a:avLst/>
          </a:prstGeom>
          <a:noFill/>
          <a:ln/>
        </p:spPr>
        <p:txBody>
          <a:bodyPr vert="vert" wrap="square" lIns="0" tIns="0" rIns="0" bIns="0" rtlCol="0" anchor="ctr"/>
          <a:lstStyle/>
          <a:p>
            <a:pPr marL="0" indent="0">
              <a:lnSpc>
                <a:spcPts val="11250"/>
              </a:lnSpc>
              <a:buNone/>
            </a:pPr>
            <a:r>
              <a:rPr lang="en-US" sz="7500" b="1" kern="0" spc="600" dirty="0">
                <a:solidFill>
                  <a:srgbClr val="B2BEC3">
                    <a:alpha val="20000"/>
                  </a:srgbClr>
                </a:solidFill>
              </a:rPr>
              <a:t>AKT/SCA</a:t>
            </a:r>
            <a:endParaRPr lang="en-US" sz="7500" dirty="0"/>
          </a:p>
        </p:txBody>
      </p:sp>
      <p:sp>
        <p:nvSpPr>
          <p:cNvPr id="26" name="SK-14-text-25"/>
          <p:cNvSpPr/>
          <p:nvPr/>
        </p:nvSpPr>
        <p:spPr>
          <a:xfrm>
            <a:off x="2233612" y="1417439"/>
            <a:ext cx="93345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984E3"/>
                </a:solidFill>
              </a:rPr>
              <a:t>EXAMS      </a:t>
            </a:r>
            <a:r>
              <a:rPr lang="en-US" sz="1500" b="1" dirty="0">
                <a:solidFill>
                  <a:srgbClr val="0984E3"/>
                </a:solidFill>
              </a:rPr>
              <a:t>AKT: Evidence-Based Clinical Facts</a:t>
            </a:r>
            <a:endParaRPr lang="en-US" sz="1500" dirty="0"/>
          </a:p>
        </p:txBody>
      </p:sp>
      <p:sp>
        <p:nvSpPr>
          <p:cNvPr id="27" name="SK-14-text-26"/>
          <p:cNvSpPr/>
          <p:nvPr/>
        </p:nvSpPr>
        <p:spPr>
          <a:xfrm>
            <a:off x="2657475" y="1884164"/>
            <a:ext cx="9534525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First-Line: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The </a:t>
            </a: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enuresis alarm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is the recommended first-line treatment (not desmopressin).</a:t>
            </a:r>
            <a:endParaRPr lang="en-US" sz="1275" dirty="0"/>
          </a:p>
        </p:txBody>
      </p:sp>
      <p:sp>
        <p:nvSpPr>
          <p:cNvPr id="28" name="SK-14-text-27"/>
          <p:cNvSpPr/>
          <p:nvPr/>
        </p:nvSpPr>
        <p:spPr>
          <a:xfrm>
            <a:off x="2657475" y="2339429"/>
            <a:ext cx="9534525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Desmopressin Safety: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Fluid restriction is </a:t>
            </a:r>
            <a:r>
              <a:rPr lang="en-US" sz="1275" b="1" dirty="0">
                <a:solidFill>
                  <a:srgbClr val="D630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MANDATORY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(1hr before to 8hrs after) to prevent hyponatraemia/seizures.</a:t>
            </a:r>
            <a:endParaRPr lang="en-US" sz="1275" dirty="0"/>
          </a:p>
        </p:txBody>
      </p:sp>
      <p:sp>
        <p:nvSpPr>
          <p:cNvPr id="29" name="SK-14-text-28"/>
          <p:cNvSpPr/>
          <p:nvPr/>
        </p:nvSpPr>
        <p:spPr>
          <a:xfrm>
            <a:off x="2657475" y="2794695"/>
            <a:ext cx="9534525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Referral Criteria: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Nocturnal enuresis from age </a:t>
            </a: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; Daytime wetting from age </a:t>
            </a: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275" dirty="0"/>
          </a:p>
        </p:txBody>
      </p:sp>
      <p:sp>
        <p:nvSpPr>
          <p:cNvPr id="30" name="SK-14-text-29"/>
          <p:cNvSpPr/>
          <p:nvPr/>
        </p:nvSpPr>
        <p:spPr>
          <a:xfrm>
            <a:off x="2657475" y="3249960"/>
            <a:ext cx="9534525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Behavioral Rules: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Use star charts for </a:t>
            </a: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controllable behaviors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(drinking well), never for dry nights.</a:t>
            </a:r>
            <a:endParaRPr lang="en-US" sz="1275" dirty="0"/>
          </a:p>
        </p:txBody>
      </p:sp>
      <p:sp>
        <p:nvSpPr>
          <p:cNvPr id="31" name="SK-14-text-30"/>
          <p:cNvSpPr/>
          <p:nvPr/>
        </p:nvSpPr>
        <p:spPr>
          <a:xfrm>
            <a:off x="2171700" y="4219574"/>
            <a:ext cx="93345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B894"/>
                </a:solidFill>
              </a:rPr>
              <a:t>CONSULTING      </a:t>
            </a:r>
            <a:r>
              <a:rPr lang="en-US" sz="1500" b="1" dirty="0">
                <a:solidFill>
                  <a:srgbClr val="00B894"/>
                </a:solidFill>
              </a:rPr>
              <a:t>SCA: Communication &amp; Consultation Skills</a:t>
            </a:r>
            <a:endParaRPr lang="en-US" sz="1500" dirty="0"/>
          </a:p>
        </p:txBody>
      </p:sp>
      <p:sp>
        <p:nvSpPr>
          <p:cNvPr id="32" name="SK-14-text-31"/>
          <p:cNvSpPr/>
          <p:nvPr/>
        </p:nvSpPr>
        <p:spPr>
          <a:xfrm>
            <a:off x="2657475" y="4695825"/>
            <a:ext cx="9534525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Address the Child: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Speak directly at the start: </a:t>
            </a:r>
            <a:r>
              <a:rPr lang="en-US" sz="1275" i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"I'm glad you came. This isn't your fault."</a:t>
            </a:r>
            <a:endParaRPr lang="en-US" sz="1275" dirty="0"/>
          </a:p>
        </p:txBody>
      </p:sp>
      <p:sp>
        <p:nvSpPr>
          <p:cNvPr id="33" name="SK-14-text-32"/>
          <p:cNvSpPr/>
          <p:nvPr/>
        </p:nvSpPr>
        <p:spPr>
          <a:xfrm>
            <a:off x="2657475" y="5151090"/>
            <a:ext cx="9534525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Parental Empathy: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Acknowledge stress: </a:t>
            </a:r>
            <a:r>
              <a:rPr lang="en-US" sz="1275" i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"I know how exhausting this can be for the whole family."</a:t>
            </a:r>
            <a:endParaRPr lang="en-US" sz="1275" dirty="0"/>
          </a:p>
        </p:txBody>
      </p:sp>
      <p:sp>
        <p:nvSpPr>
          <p:cNvPr id="34" name="SK-14-text-33"/>
          <p:cNvSpPr/>
          <p:nvPr/>
        </p:nvSpPr>
        <p:spPr>
          <a:xfrm>
            <a:off x="2657475" y="5606355"/>
            <a:ext cx="9534525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Shared Decision Making: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Involve the child in the plan: </a:t>
            </a:r>
            <a:r>
              <a:rPr lang="en-US" sz="1275" i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"Would you prefer the alarm or medicine?"</a:t>
            </a:r>
            <a:endParaRPr lang="en-US" sz="1275" dirty="0"/>
          </a:p>
        </p:txBody>
      </p:sp>
      <p:sp>
        <p:nvSpPr>
          <p:cNvPr id="35" name="SK-14-text-34"/>
          <p:cNvSpPr/>
          <p:nvPr/>
        </p:nvSpPr>
        <p:spPr>
          <a:xfrm>
            <a:off x="2657475" y="6061621"/>
            <a:ext cx="9534525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Safety Netting: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Counsel on red flags like </a:t>
            </a: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excessive thirst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(T1DM) or new </a:t>
            </a: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daytime accidents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27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210741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77453"/>
            <a:ext cx="38100" cy="323850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353741"/>
            <a:ext cx="4633020" cy="3773686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6300" y="3946327"/>
            <a:ext cx="4023420" cy="933450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8700" y="4317802"/>
            <a:ext cx="190500" cy="190500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85520" y="1353741"/>
            <a:ext cx="2960340" cy="1181695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60160" y="1353741"/>
            <a:ext cx="2960340" cy="1181695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85520" y="2649736"/>
            <a:ext cx="2960340" cy="1181695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660160" y="2649736"/>
            <a:ext cx="2960340" cy="1181695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85520" y="3945731"/>
            <a:ext cx="2960340" cy="1181695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660160" y="3945731"/>
            <a:ext cx="2960340" cy="1181695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1500" y="5432227"/>
            <a:ext cx="3555950" cy="835223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23900" y="5575102"/>
            <a:ext cx="238125" cy="264468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317950" y="5432227"/>
            <a:ext cx="3555950" cy="835223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470350" y="5575102"/>
            <a:ext cx="238125" cy="207020"/>
          </a:xfrm>
          <a:prstGeom prst="rect">
            <a:avLst/>
          </a:prstGeom>
        </p:spPr>
      </p:pic>
      <p:pic>
        <p:nvPicPr>
          <p:cNvPr id="19" name="SK-15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064401" y="5432227"/>
            <a:ext cx="3556099" cy="835223"/>
          </a:xfrm>
          <a:prstGeom prst="rect">
            <a:avLst/>
          </a:prstGeom>
        </p:spPr>
      </p:pic>
      <p:pic>
        <p:nvPicPr>
          <p:cNvPr id="20" name="SK-15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216801" y="5575102"/>
            <a:ext cx="238125" cy="280095"/>
          </a:xfrm>
          <a:prstGeom prst="rect">
            <a:avLst/>
          </a:prstGeom>
        </p:spPr>
      </p:pic>
      <p:sp>
        <p:nvSpPr>
          <p:cNvPr id="21" name="SK-15-text-20"/>
          <p:cNvSpPr/>
          <p:nvPr/>
        </p:nvSpPr>
        <p:spPr>
          <a:xfrm>
            <a:off x="571500" y="0"/>
            <a:ext cx="11125200" cy="2107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72" dirty="0">
                <a:solidFill>
                  <a:srgbClr val="FFFFFF"/>
                </a:solidFill>
              </a:rPr>
              <a:t>BRADFORD VTS TEACHING DECK</a:t>
            </a:r>
            <a:endParaRPr lang="en-US" sz="900" dirty="0"/>
          </a:p>
        </p:txBody>
      </p:sp>
      <p:sp>
        <p:nvSpPr>
          <p:cNvPr id="22" name="SK-15-text-21"/>
          <p:cNvSpPr/>
          <p:nvPr/>
        </p:nvSpPr>
        <p:spPr>
          <a:xfrm>
            <a:off x="723900" y="496491"/>
            <a:ext cx="114681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825"/>
              </a:lnSpc>
              <a:buNone/>
            </a:pPr>
            <a:r>
              <a:rPr lang="en-US" sz="2550" b="1" kern="0" spc="-41" dirty="0">
                <a:solidFill>
                  <a:srgbClr val="2D3436"/>
                </a:solidFill>
              </a:rPr>
              <a:t>Quick Recall and Safety Netting</a:t>
            </a:r>
            <a:endParaRPr lang="en-US" sz="2550" dirty="0"/>
          </a:p>
        </p:txBody>
      </p:sp>
      <p:sp>
        <p:nvSpPr>
          <p:cNvPr id="23" name="SK-15-text-22"/>
          <p:cNvSpPr/>
          <p:nvPr/>
        </p:nvSpPr>
        <p:spPr>
          <a:xfrm>
            <a:off x="723900" y="1058466"/>
            <a:ext cx="10972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FF8C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CKS CLINICAL GUIDANCE • JULY 2026</a:t>
            </a:r>
            <a:endParaRPr lang="en-US" sz="1050" dirty="0"/>
          </a:p>
        </p:txBody>
      </p:sp>
      <p:sp>
        <p:nvSpPr>
          <p:cNvPr id="24" name="SK-15-text-23"/>
          <p:cNvSpPr/>
          <p:nvPr/>
        </p:nvSpPr>
        <p:spPr>
          <a:xfrm>
            <a:off x="876300" y="1601391"/>
            <a:ext cx="4023420" cy="868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420"/>
              </a:lnSpc>
              <a:buNone/>
            </a:pPr>
            <a:r>
              <a:rPr lang="en-US" sz="2850" b="1" dirty="0">
                <a:solidFill>
                  <a:srgbClr val="2D3436"/>
                </a:solidFill>
              </a:rPr>
              <a:t>Empower, Normalise, and Safety-Net</a:t>
            </a:r>
            <a:endParaRPr lang="en-US" sz="2850" dirty="0"/>
          </a:p>
        </p:txBody>
      </p:sp>
      <p:sp>
        <p:nvSpPr>
          <p:cNvPr id="25" name="SK-15-text-24"/>
          <p:cNvSpPr/>
          <p:nvPr/>
        </p:nvSpPr>
        <p:spPr>
          <a:xfrm>
            <a:off x="876300" y="2622352"/>
            <a:ext cx="4023420" cy="1143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Management of enuresis requires a holistic approach that balances medical therapy with emotional support. Focus on child-led interventions and clear safety boundaries.</a:t>
            </a:r>
            <a:endParaRPr lang="en-US" sz="1500" dirty="0"/>
          </a:p>
        </p:txBody>
      </p:sp>
      <p:sp>
        <p:nvSpPr>
          <p:cNvPr id="26" name="SK-15-text-25"/>
          <p:cNvSpPr/>
          <p:nvPr/>
        </p:nvSpPr>
        <p:spPr>
          <a:xfrm>
            <a:off x="1333500" y="4070152"/>
            <a:ext cx="341382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630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SAFETY NET: Re-consult if daytime wetting occurs, excessive thirst develops, or sudden secondary onset.</a:t>
            </a:r>
            <a:endParaRPr lang="en-US" sz="1200" dirty="0"/>
          </a:p>
        </p:txBody>
      </p:sp>
      <p:sp>
        <p:nvSpPr>
          <p:cNvPr id="27" name="SK-15-text-26"/>
          <p:cNvSpPr/>
          <p:nvPr/>
        </p:nvSpPr>
        <p:spPr>
          <a:xfrm>
            <a:off x="5699820" y="1468041"/>
            <a:ext cx="28079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8C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1ST LINE THERAPY</a:t>
            </a:r>
            <a:endParaRPr lang="en-US" sz="1050" dirty="0"/>
          </a:p>
        </p:txBody>
      </p:sp>
      <p:sp>
        <p:nvSpPr>
          <p:cNvPr id="28" name="SK-15-text-27"/>
          <p:cNvSpPr/>
          <p:nvPr/>
        </p:nvSpPr>
        <p:spPr>
          <a:xfrm>
            <a:off x="5699820" y="1706166"/>
            <a:ext cx="273174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Enuresis alarm is the gold-standard NICE first-line treatment.</a:t>
            </a:r>
            <a:endParaRPr lang="en-US" sz="1200" dirty="0"/>
          </a:p>
        </p:txBody>
      </p:sp>
      <p:sp>
        <p:nvSpPr>
          <p:cNvPr id="29" name="SK-15-text-28"/>
          <p:cNvSpPr/>
          <p:nvPr/>
        </p:nvSpPr>
        <p:spPr>
          <a:xfrm>
            <a:off x="8774460" y="1468041"/>
            <a:ext cx="28079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8C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CO-FACTOR FIRST</a:t>
            </a:r>
            <a:endParaRPr lang="en-US" sz="1050" dirty="0"/>
          </a:p>
        </p:txBody>
      </p:sp>
      <p:sp>
        <p:nvSpPr>
          <p:cNvPr id="30" name="SK-15-text-29"/>
          <p:cNvSpPr/>
          <p:nvPr/>
        </p:nvSpPr>
        <p:spPr>
          <a:xfrm>
            <a:off x="8774460" y="1706166"/>
            <a:ext cx="273174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treat constipation first—it often resolves the enuresis.</a:t>
            </a:r>
            <a:endParaRPr lang="en-US" sz="1200" dirty="0"/>
          </a:p>
        </p:txBody>
      </p:sp>
      <p:sp>
        <p:nvSpPr>
          <p:cNvPr id="31" name="SK-15-text-30"/>
          <p:cNvSpPr/>
          <p:nvPr/>
        </p:nvSpPr>
        <p:spPr>
          <a:xfrm>
            <a:off x="5699820" y="2764036"/>
            <a:ext cx="28079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8C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REFERRAL AGE</a:t>
            </a:r>
            <a:endParaRPr lang="en-US" sz="1050" dirty="0"/>
          </a:p>
        </p:txBody>
      </p:sp>
      <p:sp>
        <p:nvSpPr>
          <p:cNvPr id="32" name="SK-15-text-31"/>
          <p:cNvSpPr/>
          <p:nvPr/>
        </p:nvSpPr>
        <p:spPr>
          <a:xfrm>
            <a:off x="5699820" y="3002161"/>
            <a:ext cx="273174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 nocturnal from age 5; daytime symptoms from age 3.</a:t>
            </a:r>
            <a:endParaRPr lang="en-US" sz="1200" dirty="0"/>
          </a:p>
        </p:txBody>
      </p:sp>
      <p:sp>
        <p:nvSpPr>
          <p:cNvPr id="33" name="SK-15-text-32"/>
          <p:cNvSpPr/>
          <p:nvPr/>
        </p:nvSpPr>
        <p:spPr>
          <a:xfrm>
            <a:off x="8774460" y="2764036"/>
            <a:ext cx="28079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8C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REWARD SYSTEMS</a:t>
            </a:r>
            <a:endParaRPr lang="en-US" sz="1050" dirty="0"/>
          </a:p>
        </p:txBody>
      </p:sp>
      <p:sp>
        <p:nvSpPr>
          <p:cNvPr id="34" name="SK-15-text-33"/>
          <p:cNvSpPr/>
          <p:nvPr/>
        </p:nvSpPr>
        <p:spPr>
          <a:xfrm>
            <a:off x="8774460" y="3002161"/>
            <a:ext cx="273174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Reward behaviors (fluids, toileting), never reward dry nights.</a:t>
            </a:r>
            <a:endParaRPr lang="en-US" sz="1200" dirty="0"/>
          </a:p>
        </p:txBody>
      </p:sp>
      <p:sp>
        <p:nvSpPr>
          <p:cNvPr id="35" name="SK-15-text-34"/>
          <p:cNvSpPr/>
          <p:nvPr/>
        </p:nvSpPr>
        <p:spPr>
          <a:xfrm>
            <a:off x="5699820" y="4060031"/>
            <a:ext cx="28079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8C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POLYURIA CHECK</a:t>
            </a:r>
            <a:endParaRPr lang="en-US" sz="1050" dirty="0"/>
          </a:p>
        </p:txBody>
      </p:sp>
      <p:sp>
        <p:nvSpPr>
          <p:cNvPr id="36" name="SK-15-text-35"/>
          <p:cNvSpPr/>
          <p:nvPr/>
        </p:nvSpPr>
        <p:spPr>
          <a:xfrm>
            <a:off x="5699820" y="4298156"/>
            <a:ext cx="273174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Polyuria + polydipsia = urgent blood glucose to exclude T1DM.</a:t>
            </a:r>
            <a:endParaRPr lang="en-US" sz="1200" dirty="0"/>
          </a:p>
        </p:txBody>
      </p:sp>
      <p:sp>
        <p:nvSpPr>
          <p:cNvPr id="37" name="SK-15-text-36"/>
          <p:cNvSpPr/>
          <p:nvPr/>
        </p:nvSpPr>
        <p:spPr>
          <a:xfrm>
            <a:off x="8774460" y="4060031"/>
            <a:ext cx="28079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8C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DESMOPRESSIN</a:t>
            </a:r>
            <a:endParaRPr lang="en-US" sz="1050" dirty="0"/>
          </a:p>
        </p:txBody>
      </p:sp>
      <p:sp>
        <p:nvSpPr>
          <p:cNvPr id="38" name="SK-15-text-37"/>
          <p:cNvSpPr/>
          <p:nvPr/>
        </p:nvSpPr>
        <p:spPr>
          <a:xfrm>
            <a:off x="8774460" y="4298156"/>
            <a:ext cx="273174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2nd line or short-term control. Mandatory fluid restriction.</a:t>
            </a:r>
            <a:endParaRPr lang="en-US" sz="1200" dirty="0"/>
          </a:p>
        </p:txBody>
      </p:sp>
      <p:sp>
        <p:nvSpPr>
          <p:cNvPr id="39" name="SK-15-text-38"/>
          <p:cNvSpPr/>
          <p:nvPr/>
        </p:nvSpPr>
        <p:spPr>
          <a:xfrm>
            <a:off x="1076325" y="5556052"/>
            <a:ext cx="297492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DOSE VERIFICATION</a:t>
            </a:r>
            <a:endParaRPr lang="en-US" sz="975" dirty="0"/>
          </a:p>
        </p:txBody>
      </p:sp>
      <p:sp>
        <p:nvSpPr>
          <p:cNvPr id="40" name="SK-15-text-39"/>
          <p:cNvSpPr/>
          <p:nvPr/>
        </p:nvSpPr>
        <p:spPr>
          <a:xfrm>
            <a:off x="1076325" y="5770364"/>
            <a:ext cx="2898725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Verify all drug doses with the latest BNF and NICE CKS guidance.</a:t>
            </a:r>
            <a:endParaRPr lang="en-US" sz="1050" dirty="0"/>
          </a:p>
        </p:txBody>
      </p:sp>
      <p:sp>
        <p:nvSpPr>
          <p:cNvPr id="41" name="SK-15-text-40"/>
          <p:cNvSpPr/>
          <p:nvPr/>
        </p:nvSpPr>
        <p:spPr>
          <a:xfrm>
            <a:off x="4822775" y="5556052"/>
            <a:ext cx="297492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FLUID RESTRICTION</a:t>
            </a:r>
            <a:endParaRPr lang="en-US" sz="975" dirty="0"/>
          </a:p>
        </p:txBody>
      </p:sp>
      <p:sp>
        <p:nvSpPr>
          <p:cNvPr id="42" name="SK-15-text-41"/>
          <p:cNvSpPr/>
          <p:nvPr/>
        </p:nvSpPr>
        <p:spPr>
          <a:xfrm>
            <a:off x="4822775" y="5770364"/>
            <a:ext cx="2898725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Mandatory 1hr pre to 8hrs post Desmopressin (Hyponatraemia risk).</a:t>
            </a:r>
            <a:endParaRPr lang="en-US" sz="1050" dirty="0"/>
          </a:p>
        </p:txBody>
      </p:sp>
      <p:sp>
        <p:nvSpPr>
          <p:cNvPr id="43" name="SK-15-text-42"/>
          <p:cNvSpPr/>
          <p:nvPr/>
        </p:nvSpPr>
        <p:spPr>
          <a:xfrm>
            <a:off x="8569226" y="5556052"/>
            <a:ext cx="2975074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PATHWAY CHECK</a:t>
            </a:r>
            <a:endParaRPr lang="en-US" sz="975" dirty="0"/>
          </a:p>
        </p:txBody>
      </p:sp>
      <p:sp>
        <p:nvSpPr>
          <p:cNvPr id="44" name="SK-15-text-43"/>
          <p:cNvSpPr/>
          <p:nvPr/>
        </p:nvSpPr>
        <p:spPr>
          <a:xfrm>
            <a:off x="8569226" y="5770364"/>
            <a:ext cx="2898874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Check local community paediatric continence pathways for referrals.</a:t>
            </a:r>
            <a:endParaRPr lang="en-US" sz="1050" dirty="0"/>
          </a:p>
        </p:txBody>
      </p:sp>
      <p:sp>
        <p:nvSpPr>
          <p:cNvPr id="45" name="SK-15-text-44"/>
          <p:cNvSpPr/>
          <p:nvPr/>
        </p:nvSpPr>
        <p:spPr>
          <a:xfrm>
            <a:off x="571500" y="6572250"/>
            <a:ext cx="67513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B2BEC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Created July 2026 | Bradford VTS Teaching Deck</a:t>
            </a:r>
            <a:endParaRPr lang="en-US" sz="900" dirty="0"/>
          </a:p>
        </p:txBody>
      </p:sp>
      <p:sp>
        <p:nvSpPr>
          <p:cNvPr id="46" name="SK-15-text-45"/>
          <p:cNvSpPr/>
          <p:nvPr/>
        </p:nvSpPr>
        <p:spPr>
          <a:xfrm>
            <a:off x="10325100" y="6572250"/>
            <a:ext cx="18669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u="sng" dirty="0">
                <a:solidFill>
                  <a:srgbClr val="0984E3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22" tooltip="https://www.bradfordvts.co.uk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www.bradfordvts.co.uk</a:t>
            </a:r>
            <a:endParaRPr lang="en-US" sz="900" dirty="0"/>
          </a:p>
        </p:txBody>
      </p:sp>
      <p:sp>
        <p:nvSpPr>
          <p:cNvPr id="47" name="SK-15-text-45-link-hitbox-1">
            <a:hlinkClick r:id="rId22" tooltip="https://www.bradfordvts.co.uk/"/>
          </p:cNvPr>
          <p:cNvSpPr/>
          <p:nvPr/>
        </p:nvSpPr>
        <p:spPr>
          <a:xfrm>
            <a:off x="10325100" y="6581775"/>
            <a:ext cx="1866900" cy="14287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37096"/>
            <a:ext cx="38100" cy="323850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102965"/>
            <a:ext cx="6265515" cy="1474143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1257449"/>
            <a:ext cx="178594" cy="148828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691408"/>
            <a:ext cx="6265515" cy="1197918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2812852"/>
            <a:ext cx="853529" cy="195263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984575"/>
            <a:ext cx="6265515" cy="1197918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4850" y="4106019"/>
            <a:ext cx="1056531" cy="195263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5296644"/>
            <a:ext cx="6265515" cy="544711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4850" y="5401419"/>
            <a:ext cx="166688" cy="137220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89415" y="1143149"/>
            <a:ext cx="178594" cy="148828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89415" y="1412528"/>
            <a:ext cx="4631085" cy="366713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41915" y="1548259"/>
            <a:ext cx="2983260" cy="95250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41915" y="1548259"/>
            <a:ext cx="2983260" cy="95250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989415" y="1845915"/>
            <a:ext cx="4631085" cy="366713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941915" y="1981646"/>
            <a:ext cx="3030885" cy="95250"/>
          </a:xfrm>
          <a:prstGeom prst="rect">
            <a:avLst/>
          </a:prstGeom>
        </p:spPr>
      </p:pic>
      <p:pic>
        <p:nvPicPr>
          <p:cNvPr id="19" name="SK-2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941915" y="1981646"/>
            <a:ext cx="1727597" cy="95250"/>
          </a:xfrm>
          <a:prstGeom prst="rect">
            <a:avLst/>
          </a:prstGeom>
        </p:spPr>
      </p:pic>
      <p:pic>
        <p:nvPicPr>
          <p:cNvPr id="20" name="SK-2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89415" y="2279303"/>
            <a:ext cx="4631085" cy="366713"/>
          </a:xfrm>
          <a:prstGeom prst="rect">
            <a:avLst/>
          </a:prstGeom>
        </p:spPr>
      </p:pic>
      <p:pic>
        <p:nvPicPr>
          <p:cNvPr id="21" name="SK-2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941915" y="2415034"/>
            <a:ext cx="3030885" cy="95250"/>
          </a:xfrm>
          <a:prstGeom prst="rect">
            <a:avLst/>
          </a:prstGeom>
        </p:spPr>
      </p:pic>
      <p:pic>
        <p:nvPicPr>
          <p:cNvPr id="22" name="SK-2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941915" y="2415034"/>
            <a:ext cx="909191" cy="95250"/>
          </a:xfrm>
          <a:prstGeom prst="rect">
            <a:avLst/>
          </a:prstGeom>
        </p:spPr>
      </p:pic>
      <p:pic>
        <p:nvPicPr>
          <p:cNvPr id="23" name="SK-2-img-2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989415" y="2712690"/>
            <a:ext cx="4631085" cy="366713"/>
          </a:xfrm>
          <a:prstGeom prst="rect">
            <a:avLst/>
          </a:prstGeom>
        </p:spPr>
      </p:pic>
      <p:pic>
        <p:nvPicPr>
          <p:cNvPr id="24" name="SK-2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008590" y="2848421"/>
            <a:ext cx="2964210" cy="95250"/>
          </a:xfrm>
          <a:prstGeom prst="rect">
            <a:avLst/>
          </a:prstGeom>
        </p:spPr>
      </p:pic>
      <p:pic>
        <p:nvPicPr>
          <p:cNvPr id="25" name="SK-2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008590" y="2848421"/>
            <a:ext cx="355699" cy="95250"/>
          </a:xfrm>
          <a:prstGeom prst="rect">
            <a:avLst/>
          </a:prstGeom>
        </p:spPr>
      </p:pic>
      <p:pic>
        <p:nvPicPr>
          <p:cNvPr id="26" name="SK-2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008465" y="3221236"/>
            <a:ext cx="154781" cy="125760"/>
          </a:xfrm>
          <a:prstGeom prst="rect">
            <a:avLst/>
          </a:prstGeom>
        </p:spPr>
      </p:pic>
      <p:pic>
        <p:nvPicPr>
          <p:cNvPr id="27" name="SK-2-img-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989415" y="3682454"/>
            <a:ext cx="178594" cy="148828"/>
          </a:xfrm>
          <a:prstGeom prst="rect">
            <a:avLst/>
          </a:prstGeom>
        </p:spPr>
      </p:pic>
      <p:pic>
        <p:nvPicPr>
          <p:cNvPr id="28" name="SK-2-img-27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989415" y="3923258"/>
            <a:ext cx="4631085" cy="409575"/>
          </a:xfrm>
          <a:prstGeom prst="rect">
            <a:avLst/>
          </a:prstGeom>
        </p:spPr>
      </p:pic>
      <p:pic>
        <p:nvPicPr>
          <p:cNvPr id="29" name="SK-2-img-28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989415" y="4389983"/>
            <a:ext cx="4631085" cy="409575"/>
          </a:xfrm>
          <a:prstGeom prst="rect">
            <a:avLst/>
          </a:prstGeom>
        </p:spPr>
      </p:pic>
      <p:pic>
        <p:nvPicPr>
          <p:cNvPr id="30" name="SK-2-img-29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989415" y="4856708"/>
            <a:ext cx="4631085" cy="409575"/>
          </a:xfrm>
          <a:prstGeom prst="rect">
            <a:avLst/>
          </a:prstGeom>
        </p:spPr>
      </p:pic>
      <p:pic>
        <p:nvPicPr>
          <p:cNvPr id="31" name="SK-2-img-30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989415" y="5342483"/>
            <a:ext cx="4631085" cy="498872"/>
          </a:xfrm>
          <a:prstGeom prst="rect">
            <a:avLst/>
          </a:prstGeom>
        </p:spPr>
      </p:pic>
      <p:pic>
        <p:nvPicPr>
          <p:cNvPr id="32" name="SK-2-img-31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103715" y="5437733"/>
            <a:ext cx="154781" cy="125760"/>
          </a:xfrm>
          <a:prstGeom prst="rect">
            <a:avLst/>
          </a:prstGeom>
        </p:spPr>
      </p:pic>
      <p:sp>
        <p:nvSpPr>
          <p:cNvPr id="33" name="SK-2-text-32"/>
          <p:cNvSpPr/>
          <p:nvPr/>
        </p:nvSpPr>
        <p:spPr>
          <a:xfrm>
            <a:off x="723900" y="304800"/>
            <a:ext cx="1026604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kern="0" spc="-41" dirty="0">
                <a:solidFill>
                  <a:srgbClr val="2D3436"/>
                </a:solidFill>
              </a:rPr>
              <a:t>Definitions and Prevalence</a:t>
            </a:r>
            <a:endParaRPr lang="en-US" sz="2550" dirty="0"/>
          </a:p>
        </p:txBody>
      </p:sp>
      <p:sp>
        <p:nvSpPr>
          <p:cNvPr id="34" name="SK-2-text-33"/>
          <p:cNvSpPr/>
          <p:nvPr/>
        </p:nvSpPr>
        <p:spPr>
          <a:xfrm>
            <a:off x="723900" y="750540"/>
            <a:ext cx="10972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FF8C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CKS CLINICAL GUIDANCE • JULY 2026</a:t>
            </a:r>
            <a:endParaRPr lang="en-US" sz="1050" dirty="0"/>
          </a:p>
        </p:txBody>
      </p:sp>
      <p:sp>
        <p:nvSpPr>
          <p:cNvPr id="35" name="SK-2-text-34"/>
          <p:cNvSpPr/>
          <p:nvPr/>
        </p:nvSpPr>
        <p:spPr>
          <a:xfrm>
            <a:off x="940594" y="1217265"/>
            <a:ext cx="599881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kern="0" spc="36" dirty="0">
                <a:solidFill>
                  <a:srgbClr val="FF8C00"/>
                </a:solidFill>
              </a:rPr>
              <a:t>WHAT IS ENURESIS?</a:t>
            </a:r>
            <a:endParaRPr lang="en-US" sz="1125" dirty="0"/>
          </a:p>
        </p:txBody>
      </p:sp>
      <p:sp>
        <p:nvSpPr>
          <p:cNvPr id="36" name="SK-2-text-35"/>
          <p:cNvSpPr/>
          <p:nvPr/>
        </p:nvSpPr>
        <p:spPr>
          <a:xfrm>
            <a:off x="704850" y="1488728"/>
            <a:ext cx="5998815" cy="6215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31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Enuresis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= involuntary wetting; commonly refers to </a:t>
            </a: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nocturnal enuresis (NE)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involuntary wetting during sleep. Males are affected more than females. Spontaneous resolution occurs at </a:t>
            </a: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~15% per year</a:t>
            </a: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without treatment.</a:t>
            </a:r>
            <a:endParaRPr lang="en-US" sz="1125" dirty="0"/>
          </a:p>
        </p:txBody>
      </p:sp>
      <p:sp>
        <p:nvSpPr>
          <p:cNvPr id="37" name="SK-2-text-36"/>
          <p:cNvSpPr/>
          <p:nvPr/>
        </p:nvSpPr>
        <p:spPr>
          <a:xfrm>
            <a:off x="781050" y="2812852"/>
            <a:ext cx="1109006" cy="195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kern="0" spc="40" dirty="0">
                <a:solidFill>
                  <a:srgbClr val="0984E3"/>
                </a:solidFill>
              </a:rPr>
              <a:t>PRIMARY NE</a:t>
            </a:r>
            <a:endParaRPr lang="en-US" sz="825" dirty="0"/>
          </a:p>
        </p:txBody>
      </p:sp>
      <p:sp>
        <p:nvSpPr>
          <p:cNvPr id="38" name="SK-2-text-37"/>
          <p:cNvSpPr/>
          <p:nvPr/>
        </p:nvSpPr>
        <p:spPr>
          <a:xfrm>
            <a:off x="1634579" y="2796183"/>
            <a:ext cx="40995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Never Achieved Dryness</a:t>
            </a:r>
            <a:endParaRPr lang="en-US" sz="1200" dirty="0"/>
          </a:p>
        </p:txBody>
      </p:sp>
      <p:sp>
        <p:nvSpPr>
          <p:cNvPr id="39" name="SK-2-text-38"/>
          <p:cNvSpPr/>
          <p:nvPr/>
        </p:nvSpPr>
        <p:spPr>
          <a:xfrm>
            <a:off x="704850" y="3072408"/>
            <a:ext cx="5998815" cy="3866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23"/>
              </a:lnSpc>
              <a:buNone/>
            </a:pPr>
            <a:r>
              <a:rPr lang="en-US" sz="105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Child has </a:t>
            </a:r>
            <a:r>
              <a:rPr lang="en-US" sz="10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never been dry for &gt;6 consecutive months</a:t>
            </a:r>
            <a:r>
              <a:rPr lang="en-US" sz="105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The most common presentation. No prior period of continence to reference.</a:t>
            </a:r>
            <a:endParaRPr lang="en-US" sz="1050" dirty="0"/>
          </a:p>
        </p:txBody>
      </p:sp>
      <p:sp>
        <p:nvSpPr>
          <p:cNvPr id="40" name="SK-2-text-39"/>
          <p:cNvSpPr/>
          <p:nvPr/>
        </p:nvSpPr>
        <p:spPr>
          <a:xfrm>
            <a:off x="781050" y="4106019"/>
            <a:ext cx="1367328" cy="195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kern="0" spc="40" dirty="0">
                <a:solidFill>
                  <a:srgbClr val="6C5CE7"/>
                </a:solidFill>
              </a:rPr>
              <a:t>SECONDARY NE</a:t>
            </a:r>
            <a:endParaRPr lang="en-US" sz="825" dirty="0"/>
          </a:p>
        </p:txBody>
      </p:sp>
      <p:sp>
        <p:nvSpPr>
          <p:cNvPr id="41" name="SK-2-text-40"/>
          <p:cNvSpPr/>
          <p:nvPr/>
        </p:nvSpPr>
        <p:spPr>
          <a:xfrm>
            <a:off x="1837581" y="4089350"/>
            <a:ext cx="44653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Regression After Dryness</a:t>
            </a:r>
            <a:endParaRPr lang="en-US" sz="1200" dirty="0"/>
          </a:p>
        </p:txBody>
      </p:sp>
      <p:sp>
        <p:nvSpPr>
          <p:cNvPr id="42" name="SK-2-text-41"/>
          <p:cNvSpPr/>
          <p:nvPr/>
        </p:nvSpPr>
        <p:spPr>
          <a:xfrm>
            <a:off x="704850" y="4365575"/>
            <a:ext cx="5998815" cy="3866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23"/>
              </a:lnSpc>
              <a:buNone/>
            </a:pPr>
            <a:r>
              <a:rPr lang="en-US" sz="105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Dryness </a:t>
            </a:r>
            <a:r>
              <a:rPr lang="en-US" sz="10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previously achieved for &gt;6 months</a:t>
            </a:r>
            <a:r>
              <a:rPr lang="en-US" sz="105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then wetting recurs. Always investigate for stressors, UTI, T1DM, or constipation.</a:t>
            </a:r>
            <a:endParaRPr lang="en-US" sz="1050" dirty="0"/>
          </a:p>
        </p:txBody>
      </p:sp>
      <p:sp>
        <p:nvSpPr>
          <p:cNvPr id="43" name="SK-2-text-42"/>
          <p:cNvSpPr/>
          <p:nvPr/>
        </p:nvSpPr>
        <p:spPr>
          <a:xfrm>
            <a:off x="947737" y="5382369"/>
            <a:ext cx="5755928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Diurnal enuresis</a:t>
            </a:r>
            <a:r>
              <a:rPr lang="en-US" sz="105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(daytime wetting) is a </a:t>
            </a:r>
            <a:r>
              <a:rPr lang="en-US" sz="10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separate entity</a:t>
            </a:r>
            <a:r>
              <a:rPr lang="en-US" sz="105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earlier referral threshold applies (from age 3), and requires independent assessment.</a:t>
            </a:r>
            <a:endParaRPr lang="en-US" sz="1050" dirty="0"/>
          </a:p>
        </p:txBody>
      </p:sp>
      <p:sp>
        <p:nvSpPr>
          <p:cNvPr id="44" name="SK-2-text-43"/>
          <p:cNvSpPr/>
          <p:nvPr/>
        </p:nvSpPr>
        <p:spPr>
          <a:xfrm>
            <a:off x="7225159" y="1102965"/>
            <a:ext cx="463108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kern="0" spc="45" dirty="0">
                <a:solidFill>
                  <a:srgbClr val="636E72"/>
                </a:solidFill>
              </a:rPr>
              <a:t>PREVALENCE BY AGE</a:t>
            </a:r>
            <a:endParaRPr lang="en-US" sz="1125" dirty="0"/>
          </a:p>
        </p:txBody>
      </p:sp>
      <p:sp>
        <p:nvSpPr>
          <p:cNvPr id="45" name="SK-2-text-44"/>
          <p:cNvSpPr/>
          <p:nvPr/>
        </p:nvSpPr>
        <p:spPr>
          <a:xfrm>
            <a:off x="7103715" y="1495871"/>
            <a:ext cx="9829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Age 5</a:t>
            </a:r>
            <a:endParaRPr lang="en-US" sz="1050" dirty="0"/>
          </a:p>
        </p:txBody>
      </p:sp>
      <p:sp>
        <p:nvSpPr>
          <p:cNvPr id="46" name="SK-2-text-45"/>
          <p:cNvSpPr/>
          <p:nvPr/>
        </p:nvSpPr>
        <p:spPr>
          <a:xfrm>
            <a:off x="10925175" y="1488728"/>
            <a:ext cx="5810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F8C00"/>
                </a:solidFill>
              </a:rPr>
              <a:t>15–20%</a:t>
            </a:r>
            <a:endParaRPr lang="en-US" sz="1125" dirty="0"/>
          </a:p>
        </p:txBody>
      </p:sp>
      <p:sp>
        <p:nvSpPr>
          <p:cNvPr id="47" name="SK-2-text-46"/>
          <p:cNvSpPr/>
          <p:nvPr/>
        </p:nvSpPr>
        <p:spPr>
          <a:xfrm>
            <a:off x="7103715" y="1929259"/>
            <a:ext cx="9829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Age 7</a:t>
            </a:r>
            <a:endParaRPr lang="en-US" sz="1050" dirty="0"/>
          </a:p>
        </p:txBody>
      </p:sp>
      <p:sp>
        <p:nvSpPr>
          <p:cNvPr id="48" name="SK-2-text-47"/>
          <p:cNvSpPr/>
          <p:nvPr/>
        </p:nvSpPr>
        <p:spPr>
          <a:xfrm>
            <a:off x="10972800" y="1922115"/>
            <a:ext cx="5334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F8C00"/>
                </a:solidFill>
              </a:rPr>
              <a:t>~10%</a:t>
            </a:r>
            <a:endParaRPr lang="en-US" sz="1125" dirty="0"/>
          </a:p>
        </p:txBody>
      </p:sp>
      <p:sp>
        <p:nvSpPr>
          <p:cNvPr id="49" name="SK-2-text-48"/>
          <p:cNvSpPr/>
          <p:nvPr/>
        </p:nvSpPr>
        <p:spPr>
          <a:xfrm>
            <a:off x="7103715" y="2362646"/>
            <a:ext cx="12496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Age 10</a:t>
            </a:r>
            <a:endParaRPr lang="en-US" sz="1050" dirty="0"/>
          </a:p>
        </p:txBody>
      </p:sp>
      <p:sp>
        <p:nvSpPr>
          <p:cNvPr id="50" name="SK-2-text-49"/>
          <p:cNvSpPr/>
          <p:nvPr/>
        </p:nvSpPr>
        <p:spPr>
          <a:xfrm>
            <a:off x="10972800" y="2355503"/>
            <a:ext cx="5334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F8C00"/>
                </a:solidFill>
              </a:rPr>
              <a:t>~5%</a:t>
            </a:r>
            <a:endParaRPr lang="en-US" sz="1125" dirty="0"/>
          </a:p>
        </p:txBody>
      </p:sp>
      <p:sp>
        <p:nvSpPr>
          <p:cNvPr id="51" name="SK-2-text-50"/>
          <p:cNvSpPr/>
          <p:nvPr/>
        </p:nvSpPr>
        <p:spPr>
          <a:xfrm>
            <a:off x="7103715" y="2796034"/>
            <a:ext cx="18364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Adolescence</a:t>
            </a:r>
            <a:endParaRPr lang="en-US" sz="1050" dirty="0"/>
          </a:p>
        </p:txBody>
      </p:sp>
      <p:sp>
        <p:nvSpPr>
          <p:cNvPr id="52" name="SK-2-text-51"/>
          <p:cNvSpPr/>
          <p:nvPr/>
        </p:nvSpPr>
        <p:spPr>
          <a:xfrm>
            <a:off x="10972800" y="2788890"/>
            <a:ext cx="5334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F8C00"/>
                </a:solidFill>
              </a:rPr>
              <a:t>1–2%</a:t>
            </a:r>
            <a:endParaRPr lang="en-US" sz="1125" dirty="0"/>
          </a:p>
        </p:txBody>
      </p:sp>
      <p:sp>
        <p:nvSpPr>
          <p:cNvPr id="53" name="SK-2-text-52"/>
          <p:cNvSpPr/>
          <p:nvPr/>
        </p:nvSpPr>
        <p:spPr>
          <a:xfrm>
            <a:off x="7163246" y="3155603"/>
            <a:ext cx="4612035" cy="3723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16"/>
              </a:lnSpc>
              <a:buNone/>
            </a:pPr>
            <a:r>
              <a:rPr lang="en-US" sz="9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1 in 10 seven-year-olds still wets the bed — a key normalising statistic for consultations.</a:t>
            </a:r>
            <a:endParaRPr lang="en-US" sz="975" dirty="0"/>
          </a:p>
        </p:txBody>
      </p:sp>
      <p:sp>
        <p:nvSpPr>
          <p:cNvPr id="54" name="SK-2-text-53"/>
          <p:cNvSpPr/>
          <p:nvPr/>
        </p:nvSpPr>
        <p:spPr>
          <a:xfrm>
            <a:off x="7225159" y="3642271"/>
            <a:ext cx="463108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kern="0" spc="45" dirty="0">
                <a:solidFill>
                  <a:srgbClr val="636E72"/>
                </a:solidFill>
              </a:rPr>
              <a:t>FAMILIAL TENDENCY</a:t>
            </a:r>
            <a:endParaRPr lang="en-US" sz="1125" dirty="0"/>
          </a:p>
        </p:txBody>
      </p:sp>
      <p:sp>
        <p:nvSpPr>
          <p:cNvPr id="55" name="SK-2-text-54"/>
          <p:cNvSpPr/>
          <p:nvPr/>
        </p:nvSpPr>
        <p:spPr>
          <a:xfrm>
            <a:off x="7103715" y="4035177"/>
            <a:ext cx="405958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Both parents had NE</a:t>
            </a:r>
            <a:endParaRPr lang="en-US" sz="975" dirty="0"/>
          </a:p>
        </p:txBody>
      </p:sp>
      <p:sp>
        <p:nvSpPr>
          <p:cNvPr id="56" name="SK-2-text-55"/>
          <p:cNvSpPr/>
          <p:nvPr/>
        </p:nvSpPr>
        <p:spPr>
          <a:xfrm>
            <a:off x="11163300" y="3999458"/>
            <a:ext cx="9772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63031"/>
                </a:solidFill>
              </a:rPr>
              <a:t>75%</a:t>
            </a:r>
            <a:endParaRPr lang="en-US" sz="1350" dirty="0"/>
          </a:p>
        </p:txBody>
      </p:sp>
      <p:sp>
        <p:nvSpPr>
          <p:cNvPr id="57" name="SK-2-text-56"/>
          <p:cNvSpPr/>
          <p:nvPr/>
        </p:nvSpPr>
        <p:spPr>
          <a:xfrm>
            <a:off x="7103715" y="4501902"/>
            <a:ext cx="405958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One parent had NE</a:t>
            </a:r>
            <a:endParaRPr lang="en-US" sz="975" dirty="0"/>
          </a:p>
        </p:txBody>
      </p:sp>
      <p:sp>
        <p:nvSpPr>
          <p:cNvPr id="58" name="SK-2-text-57"/>
          <p:cNvSpPr/>
          <p:nvPr/>
        </p:nvSpPr>
        <p:spPr>
          <a:xfrm>
            <a:off x="11163300" y="4466183"/>
            <a:ext cx="9772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DCB6E"/>
                </a:solidFill>
              </a:rPr>
              <a:t>44%</a:t>
            </a:r>
            <a:endParaRPr lang="en-US" sz="1350" dirty="0"/>
          </a:p>
        </p:txBody>
      </p:sp>
      <p:sp>
        <p:nvSpPr>
          <p:cNvPr id="59" name="SK-2-text-58"/>
          <p:cNvSpPr/>
          <p:nvPr/>
        </p:nvSpPr>
        <p:spPr>
          <a:xfrm>
            <a:off x="7103715" y="4968627"/>
            <a:ext cx="405958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Neither parent had NE</a:t>
            </a:r>
            <a:endParaRPr lang="en-US" sz="975" dirty="0"/>
          </a:p>
        </p:txBody>
      </p:sp>
      <p:sp>
        <p:nvSpPr>
          <p:cNvPr id="60" name="SK-2-text-59"/>
          <p:cNvSpPr/>
          <p:nvPr/>
        </p:nvSpPr>
        <p:spPr>
          <a:xfrm>
            <a:off x="11163300" y="4932908"/>
            <a:ext cx="9772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B894"/>
                </a:solidFill>
              </a:rPr>
              <a:t>15%</a:t>
            </a:r>
            <a:endParaRPr lang="en-US" sz="1350" dirty="0"/>
          </a:p>
        </p:txBody>
      </p:sp>
      <p:sp>
        <p:nvSpPr>
          <p:cNvPr id="61" name="SK-2-text-60"/>
          <p:cNvSpPr/>
          <p:nvPr/>
        </p:nvSpPr>
        <p:spPr>
          <a:xfrm>
            <a:off x="7334696" y="5418683"/>
            <a:ext cx="4171504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00B89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~15% per year</a:t>
            </a:r>
            <a:r>
              <a:rPr lang="en-US" sz="9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resolve spontaneously without treatment — reassuring but not a reason to delay referral.</a:t>
            </a:r>
            <a:endParaRPr lang="en-US" sz="97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352425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719138"/>
            <a:ext cx="38100" cy="323850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847850"/>
            <a:ext cx="5334000" cy="1352550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2063800"/>
            <a:ext cx="190500" cy="158651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390900"/>
            <a:ext cx="5334000" cy="1123950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3606850"/>
            <a:ext cx="190500" cy="158651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705350"/>
            <a:ext cx="5334000" cy="1123950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2000" y="4921300"/>
            <a:ext cx="190500" cy="158651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86500" y="1669256"/>
            <a:ext cx="5334000" cy="3619500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0800" y="2507456"/>
            <a:ext cx="5105400" cy="1943100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86500" y="5479256"/>
            <a:ext cx="5334000" cy="528638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732984" y="5668119"/>
            <a:ext cx="202406" cy="163711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372225"/>
            <a:ext cx="12192000" cy="485775"/>
          </a:xfrm>
          <a:prstGeom prst="rect">
            <a:avLst/>
          </a:prstGeom>
        </p:spPr>
      </p:pic>
      <p:sp>
        <p:nvSpPr>
          <p:cNvPr id="17" name="SK-3-text-16"/>
          <p:cNvSpPr/>
          <p:nvPr/>
        </p:nvSpPr>
        <p:spPr>
          <a:xfrm>
            <a:off x="571500" y="76200"/>
            <a:ext cx="42367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84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8" name="SK-3-text-17"/>
          <p:cNvSpPr/>
          <p:nvPr/>
        </p:nvSpPr>
        <p:spPr>
          <a:xfrm>
            <a:off x="9702105" y="76200"/>
            <a:ext cx="248989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84" dirty="0">
                <a:solidFill>
                  <a:srgbClr val="FFFFFF"/>
                </a:solidFill>
              </a:rPr>
              <a:t>AKT &amp; SCA PREPARATION</a:t>
            </a:r>
            <a:endParaRPr lang="en-US" sz="1050" dirty="0"/>
          </a:p>
        </p:txBody>
      </p:sp>
      <p:sp>
        <p:nvSpPr>
          <p:cNvPr id="19" name="SK-3-text-18"/>
          <p:cNvSpPr/>
          <p:nvPr/>
        </p:nvSpPr>
        <p:spPr>
          <a:xfrm>
            <a:off x="723900" y="638175"/>
            <a:ext cx="114681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825"/>
              </a:lnSpc>
              <a:buNone/>
            </a:pPr>
            <a:r>
              <a:rPr lang="en-US" sz="2550" b="1" kern="0" spc="-41" dirty="0">
                <a:solidFill>
                  <a:srgbClr val="2D3436"/>
                </a:solidFill>
              </a:rPr>
              <a:t>Aetiology: The Three Systems Approach</a:t>
            </a:r>
            <a:endParaRPr lang="en-US" sz="2550" dirty="0"/>
          </a:p>
        </p:txBody>
      </p:sp>
      <p:sp>
        <p:nvSpPr>
          <p:cNvPr id="20" name="SK-3-text-19"/>
          <p:cNvSpPr/>
          <p:nvPr/>
        </p:nvSpPr>
        <p:spPr>
          <a:xfrm>
            <a:off x="723900" y="1200150"/>
            <a:ext cx="10972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CKS CLINICAL GUIDANCE • JULY 2026</a:t>
            </a:r>
            <a:endParaRPr lang="en-US" sz="1050" dirty="0"/>
          </a:p>
        </p:txBody>
      </p:sp>
      <p:sp>
        <p:nvSpPr>
          <p:cNvPr id="21" name="SK-3-text-20"/>
          <p:cNvSpPr/>
          <p:nvPr/>
        </p:nvSpPr>
        <p:spPr>
          <a:xfrm>
            <a:off x="1066800" y="2000250"/>
            <a:ext cx="5276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1. Bladder Dysfunction</a:t>
            </a:r>
            <a:endParaRPr lang="en-US" sz="1500" dirty="0"/>
          </a:p>
        </p:txBody>
      </p:sp>
      <p:sp>
        <p:nvSpPr>
          <p:cNvPr id="22" name="SK-3-text-21"/>
          <p:cNvSpPr/>
          <p:nvPr/>
        </p:nvSpPr>
        <p:spPr>
          <a:xfrm>
            <a:off x="1104900" y="2362200"/>
            <a:ext cx="46101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Reduced functional bladder capacity or an </a:t>
            </a:r>
            <a:r>
              <a:rPr lang="en-US" sz="1200" b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overactive bladder (OAB)</a:t>
            </a:r>
            <a:r>
              <a:rPr lang="en-US" sz="120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Includes failure of the bladder to signal the brain effectively during sleep.</a:t>
            </a:r>
            <a:endParaRPr lang="en-US" sz="1200" dirty="0"/>
          </a:p>
        </p:txBody>
      </p:sp>
      <p:sp>
        <p:nvSpPr>
          <p:cNvPr id="23" name="SK-3-text-22"/>
          <p:cNvSpPr/>
          <p:nvPr/>
        </p:nvSpPr>
        <p:spPr>
          <a:xfrm>
            <a:off x="1066800" y="3543300"/>
            <a:ext cx="5048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2. Nocturnal Polyuria</a:t>
            </a:r>
            <a:endParaRPr lang="en-US" sz="1500" dirty="0"/>
          </a:p>
        </p:txBody>
      </p:sp>
      <p:sp>
        <p:nvSpPr>
          <p:cNvPr id="24" name="SK-3-text-23"/>
          <p:cNvSpPr/>
          <p:nvPr/>
        </p:nvSpPr>
        <p:spPr>
          <a:xfrm>
            <a:off x="1104900" y="3905250"/>
            <a:ext cx="46101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Overproduction of urine at night due to </a:t>
            </a:r>
            <a:r>
              <a:rPr lang="en-US" sz="1200" b="1" dirty="0">
                <a:solidFill>
                  <a:srgbClr val="E065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reduced ADH secretion</a:t>
            </a:r>
            <a:r>
              <a:rPr lang="en-US" sz="120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Often responds well to desmopressin treatment.</a:t>
            </a:r>
            <a:endParaRPr lang="en-US" sz="1200" dirty="0"/>
          </a:p>
        </p:txBody>
      </p:sp>
      <p:sp>
        <p:nvSpPr>
          <p:cNvPr id="25" name="SK-3-text-24"/>
          <p:cNvSpPr/>
          <p:nvPr/>
        </p:nvSpPr>
        <p:spPr>
          <a:xfrm>
            <a:off x="1066800" y="4857750"/>
            <a:ext cx="45910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3. Arousal Disorder</a:t>
            </a:r>
            <a:endParaRPr lang="en-US" sz="1500" dirty="0"/>
          </a:p>
        </p:txBody>
      </p:sp>
      <p:sp>
        <p:nvSpPr>
          <p:cNvPr id="26" name="SK-3-text-25"/>
          <p:cNvSpPr/>
          <p:nvPr/>
        </p:nvSpPr>
        <p:spPr>
          <a:xfrm>
            <a:off x="1104900" y="5219700"/>
            <a:ext cx="46101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failure of the child to wake from sleep in response to a full bladder. Targeted specifically by </a:t>
            </a:r>
            <a:r>
              <a:rPr lang="en-US" sz="1200" b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enuresis alarm therapy</a:t>
            </a:r>
            <a:r>
              <a:rPr lang="en-US" sz="120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200" dirty="0"/>
          </a:p>
        </p:txBody>
      </p:sp>
      <p:sp>
        <p:nvSpPr>
          <p:cNvPr id="27" name="SK-3-text-26"/>
          <p:cNvSpPr/>
          <p:nvPr/>
        </p:nvSpPr>
        <p:spPr>
          <a:xfrm>
            <a:off x="6971109" y="5622131"/>
            <a:ext cx="4458891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Most children have more than one contributing factor.</a:t>
            </a:r>
            <a:endParaRPr lang="en-US" sz="1275" dirty="0"/>
          </a:p>
        </p:txBody>
      </p:sp>
      <p:sp>
        <p:nvSpPr>
          <p:cNvPr id="28" name="SK-3-text-27"/>
          <p:cNvSpPr/>
          <p:nvPr/>
        </p:nvSpPr>
        <p:spPr>
          <a:xfrm>
            <a:off x="571500" y="6515100"/>
            <a:ext cx="3436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u="sng" dirty="0">
                <a:solidFill>
                  <a:srgbClr val="B2BEC3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18" tooltip="https://www.bradfordvts.co.uk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www.bradfordvts.co.uk</a:t>
            </a:r>
            <a:endParaRPr lang="en-US" sz="1050" dirty="0"/>
          </a:p>
        </p:txBody>
      </p:sp>
      <p:sp>
        <p:nvSpPr>
          <p:cNvPr id="29" name="SK-3-text-27-link-hitbox-1">
            <a:hlinkClick r:id="rId18" tooltip="https://www.bradfordvts.co.uk/"/>
          </p:cNvPr>
          <p:cNvSpPr/>
          <p:nvPr/>
        </p:nvSpPr>
        <p:spPr>
          <a:xfrm>
            <a:off x="571500" y="6534150"/>
            <a:ext cx="3436620" cy="16192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0" name="SK-3-text-28"/>
          <p:cNvSpPr/>
          <p:nvPr/>
        </p:nvSpPr>
        <p:spPr>
          <a:xfrm>
            <a:off x="10448925" y="6515100"/>
            <a:ext cx="17430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B2BEC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Created July 2026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61963"/>
            <a:ext cx="38100" cy="32385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33500"/>
            <a:ext cx="5410200" cy="2305050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447800"/>
            <a:ext cx="5181600" cy="333375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481138"/>
            <a:ext cx="228600" cy="190500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790950"/>
            <a:ext cx="5410200" cy="2305050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3905250"/>
            <a:ext cx="5181600" cy="333375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3938588"/>
            <a:ext cx="228600" cy="190500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4352925"/>
            <a:ext cx="1389757" cy="209550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0300" y="1333500"/>
            <a:ext cx="5410200" cy="2305050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4600" y="1447800"/>
            <a:ext cx="5181600" cy="333375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24600" y="1481138"/>
            <a:ext cx="228600" cy="190500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0300" y="3790950"/>
            <a:ext cx="5410200" cy="2305050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4600" y="3905250"/>
            <a:ext cx="5181600" cy="333375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24600" y="3938588"/>
            <a:ext cx="228600" cy="190500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24600" y="4876800"/>
            <a:ext cx="5181600" cy="647700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477000"/>
            <a:ext cx="12192000" cy="381000"/>
          </a:xfrm>
          <a:prstGeom prst="rect">
            <a:avLst/>
          </a:prstGeom>
        </p:spPr>
      </p:pic>
      <p:sp>
        <p:nvSpPr>
          <p:cNvPr id="20" name="SK-4-text-19"/>
          <p:cNvSpPr/>
          <p:nvPr/>
        </p:nvSpPr>
        <p:spPr>
          <a:xfrm>
            <a:off x="723900" y="381000"/>
            <a:ext cx="114681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825"/>
              </a:lnSpc>
              <a:buNone/>
            </a:pPr>
            <a:r>
              <a:rPr lang="en-US" sz="2550" b="1" kern="0" spc="-41" dirty="0">
                <a:solidFill>
                  <a:srgbClr val="2D3436"/>
                </a:solidFill>
              </a:rPr>
              <a:t>Clinical History: Key Assessment Areas</a:t>
            </a:r>
            <a:endParaRPr lang="en-US" sz="2550" dirty="0"/>
          </a:p>
        </p:txBody>
      </p:sp>
      <p:sp>
        <p:nvSpPr>
          <p:cNvPr id="21" name="SK-4-text-20"/>
          <p:cNvSpPr/>
          <p:nvPr/>
        </p:nvSpPr>
        <p:spPr>
          <a:xfrm>
            <a:off x="723900" y="942975"/>
            <a:ext cx="10972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FF8C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CKS CLINICAL GUIDANCE • JULY 2026</a:t>
            </a:r>
            <a:endParaRPr lang="en-US" sz="1050" dirty="0"/>
          </a:p>
        </p:txBody>
      </p:sp>
      <p:sp>
        <p:nvSpPr>
          <p:cNvPr id="22" name="SK-4-text-21"/>
          <p:cNvSpPr/>
          <p:nvPr/>
        </p:nvSpPr>
        <p:spPr>
          <a:xfrm>
            <a:off x="1009650" y="1447800"/>
            <a:ext cx="502348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Wetting Patterns &amp; Onset</a:t>
            </a:r>
            <a:endParaRPr lang="en-US" sz="1350" dirty="0"/>
          </a:p>
        </p:txBody>
      </p:sp>
      <p:sp>
        <p:nvSpPr>
          <p:cNvPr id="23" name="SK-4-text-22"/>
          <p:cNvSpPr/>
          <p:nvPr/>
        </p:nvSpPr>
        <p:spPr>
          <a:xfrm>
            <a:off x="685800" y="1876425"/>
            <a:ext cx="115062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Onset:</a:t>
            </a:r>
            <a:r>
              <a:rPr lang="en-US" sz="112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Primary (never dry &gt;6m) vs. Secondary (regression after dryness).</a:t>
            </a:r>
            <a:endParaRPr lang="en-US" sz="1125" dirty="0"/>
          </a:p>
        </p:txBody>
      </p:sp>
      <p:sp>
        <p:nvSpPr>
          <p:cNvPr id="24" name="SK-4-text-23"/>
          <p:cNvSpPr/>
          <p:nvPr/>
        </p:nvSpPr>
        <p:spPr>
          <a:xfrm>
            <a:off x="685800" y="2147888"/>
            <a:ext cx="61722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Frequency:</a:t>
            </a:r>
            <a:r>
              <a:rPr lang="en-US" sz="112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How many nights per week?</a:t>
            </a:r>
            <a:endParaRPr lang="en-US" sz="1125" dirty="0"/>
          </a:p>
        </p:txBody>
      </p:sp>
      <p:sp>
        <p:nvSpPr>
          <p:cNvPr id="25" name="SK-4-text-24"/>
          <p:cNvSpPr/>
          <p:nvPr/>
        </p:nvSpPr>
        <p:spPr>
          <a:xfrm>
            <a:off x="685800" y="2419350"/>
            <a:ext cx="51816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Daytime Symptoms:</a:t>
            </a:r>
            <a:endParaRPr lang="en-US" sz="1125" dirty="0"/>
          </a:p>
        </p:txBody>
      </p:sp>
      <p:sp>
        <p:nvSpPr>
          <p:cNvPr id="26" name="SK-4-text-25"/>
          <p:cNvSpPr/>
          <p:nvPr/>
        </p:nvSpPr>
        <p:spPr>
          <a:xfrm>
            <a:off x="857250" y="2690813"/>
            <a:ext cx="50863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Urgency and frequency</a:t>
            </a:r>
            <a:endParaRPr lang="en-US" sz="1050" dirty="0"/>
          </a:p>
        </p:txBody>
      </p:sp>
      <p:sp>
        <p:nvSpPr>
          <p:cNvPr id="27" name="SK-4-text-26"/>
          <p:cNvSpPr/>
          <p:nvPr/>
        </p:nvSpPr>
        <p:spPr>
          <a:xfrm>
            <a:off x="857250" y="2890838"/>
            <a:ext cx="50863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Diurnal (daytime) wetting</a:t>
            </a:r>
            <a:endParaRPr lang="en-US" sz="1050" dirty="0"/>
          </a:p>
        </p:txBody>
      </p:sp>
      <p:sp>
        <p:nvSpPr>
          <p:cNvPr id="28" name="SK-4-text-27"/>
          <p:cNvSpPr/>
          <p:nvPr/>
        </p:nvSpPr>
        <p:spPr>
          <a:xfrm>
            <a:off x="857250" y="3090863"/>
            <a:ext cx="549158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Intermittent or poor urinary stream</a:t>
            </a:r>
            <a:endParaRPr lang="en-US" sz="1050" dirty="0"/>
          </a:p>
        </p:txBody>
      </p:sp>
      <p:sp>
        <p:nvSpPr>
          <p:cNvPr id="29" name="SK-4-text-28"/>
          <p:cNvSpPr/>
          <p:nvPr/>
        </p:nvSpPr>
        <p:spPr>
          <a:xfrm>
            <a:off x="1009650" y="3905250"/>
            <a:ext cx="461200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Bowel &amp; Health History</a:t>
            </a:r>
            <a:endParaRPr lang="en-US" sz="1350" dirty="0"/>
          </a:p>
        </p:txBody>
      </p:sp>
      <p:sp>
        <p:nvSpPr>
          <p:cNvPr id="30" name="SK-4-text-29"/>
          <p:cNvSpPr/>
          <p:nvPr/>
        </p:nvSpPr>
        <p:spPr>
          <a:xfrm>
            <a:off x="762000" y="4352925"/>
            <a:ext cx="2152225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NICE CKS PRIORITY</a:t>
            </a:r>
            <a:endParaRPr lang="en-US" sz="900" dirty="0"/>
          </a:p>
        </p:txBody>
      </p:sp>
      <p:sp>
        <p:nvSpPr>
          <p:cNvPr id="31" name="SK-4-text-30"/>
          <p:cNvSpPr/>
          <p:nvPr/>
        </p:nvSpPr>
        <p:spPr>
          <a:xfrm>
            <a:off x="685800" y="4600575"/>
            <a:ext cx="51816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Bowel Function:</a:t>
            </a:r>
            <a:r>
              <a:rPr lang="en-US" sz="112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Check for constipation or soiling (major reversible co-factor).</a:t>
            </a:r>
            <a:endParaRPr lang="en-US" sz="1125" dirty="0"/>
          </a:p>
        </p:txBody>
      </p:sp>
      <p:sp>
        <p:nvSpPr>
          <p:cNvPr id="32" name="SK-4-text-31"/>
          <p:cNvSpPr/>
          <p:nvPr/>
        </p:nvSpPr>
        <p:spPr>
          <a:xfrm>
            <a:off x="685800" y="5086350"/>
            <a:ext cx="96012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Development:</a:t>
            </a:r>
            <a:r>
              <a:rPr lang="en-US" sz="112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Learning disabilities or ADHD associations.</a:t>
            </a:r>
            <a:endParaRPr lang="en-US" sz="1125" dirty="0"/>
          </a:p>
        </p:txBody>
      </p:sp>
      <p:sp>
        <p:nvSpPr>
          <p:cNvPr id="33" name="SK-4-text-32"/>
          <p:cNvSpPr/>
          <p:nvPr/>
        </p:nvSpPr>
        <p:spPr>
          <a:xfrm>
            <a:off x="685800" y="5357813"/>
            <a:ext cx="84582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Family History:</a:t>
            </a:r>
            <a:r>
              <a:rPr lang="en-US" sz="112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75% risk if both parents had NE.</a:t>
            </a:r>
            <a:endParaRPr lang="en-US" sz="1125" dirty="0"/>
          </a:p>
        </p:txBody>
      </p:sp>
      <p:sp>
        <p:nvSpPr>
          <p:cNvPr id="34" name="SK-4-text-33"/>
          <p:cNvSpPr/>
          <p:nvPr/>
        </p:nvSpPr>
        <p:spPr>
          <a:xfrm>
            <a:off x="6648450" y="1447800"/>
            <a:ext cx="42005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Fluids, Diet &amp; Sleep</a:t>
            </a:r>
            <a:endParaRPr lang="en-US" sz="1350" dirty="0"/>
          </a:p>
        </p:txBody>
      </p:sp>
      <p:sp>
        <p:nvSpPr>
          <p:cNvPr id="35" name="SK-4-text-34"/>
          <p:cNvSpPr/>
          <p:nvPr/>
        </p:nvSpPr>
        <p:spPr>
          <a:xfrm>
            <a:off x="6324600" y="1876425"/>
            <a:ext cx="58674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Fluid Intake:</a:t>
            </a:r>
            <a:r>
              <a:rPr lang="en-US" sz="112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Total daily volume and timing.</a:t>
            </a:r>
            <a:endParaRPr lang="en-US" sz="1125" dirty="0"/>
          </a:p>
        </p:txBody>
      </p:sp>
      <p:sp>
        <p:nvSpPr>
          <p:cNvPr id="36" name="SK-4-text-35"/>
          <p:cNvSpPr/>
          <p:nvPr/>
        </p:nvSpPr>
        <p:spPr>
          <a:xfrm>
            <a:off x="6496050" y="2147888"/>
            <a:ext cx="56959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Caffeine-containing drinks (cola, tea, energy drinks)</a:t>
            </a:r>
            <a:endParaRPr lang="en-US" sz="1050" dirty="0"/>
          </a:p>
        </p:txBody>
      </p:sp>
      <p:sp>
        <p:nvSpPr>
          <p:cNvPr id="37" name="SK-4-text-36"/>
          <p:cNvSpPr/>
          <p:nvPr/>
        </p:nvSpPr>
        <p:spPr>
          <a:xfrm>
            <a:off x="6496050" y="2347913"/>
            <a:ext cx="533685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Concentrated intake before bedtime</a:t>
            </a:r>
            <a:endParaRPr lang="en-US" sz="1050" dirty="0"/>
          </a:p>
        </p:txBody>
      </p:sp>
      <p:sp>
        <p:nvSpPr>
          <p:cNvPr id="38" name="SK-4-text-37"/>
          <p:cNvSpPr/>
          <p:nvPr/>
        </p:nvSpPr>
        <p:spPr>
          <a:xfrm>
            <a:off x="6324600" y="2547938"/>
            <a:ext cx="58674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Sleep Pattern:</a:t>
            </a:r>
            <a:r>
              <a:rPr lang="en-US" sz="112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Depth of sleep and difficulty waking (arousal disorder).</a:t>
            </a:r>
            <a:endParaRPr lang="en-US" sz="1125" dirty="0"/>
          </a:p>
        </p:txBody>
      </p:sp>
      <p:sp>
        <p:nvSpPr>
          <p:cNvPr id="39" name="SK-4-text-38"/>
          <p:cNvSpPr/>
          <p:nvPr/>
        </p:nvSpPr>
        <p:spPr>
          <a:xfrm>
            <a:off x="6324600" y="2819400"/>
            <a:ext cx="58674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Previous Attempts:</a:t>
            </a:r>
            <a:r>
              <a:rPr lang="en-US" sz="112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What has been tried before?</a:t>
            </a:r>
            <a:endParaRPr lang="en-US" sz="1125" dirty="0"/>
          </a:p>
        </p:txBody>
      </p:sp>
      <p:sp>
        <p:nvSpPr>
          <p:cNvPr id="40" name="SK-4-text-39"/>
          <p:cNvSpPr/>
          <p:nvPr/>
        </p:nvSpPr>
        <p:spPr>
          <a:xfrm>
            <a:off x="6648450" y="3905250"/>
            <a:ext cx="399478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Psychosocial Impact</a:t>
            </a:r>
            <a:endParaRPr lang="en-US" sz="1350" dirty="0"/>
          </a:p>
        </p:txBody>
      </p:sp>
      <p:sp>
        <p:nvSpPr>
          <p:cNvPr id="41" name="SK-4-text-40"/>
          <p:cNvSpPr/>
          <p:nvPr/>
        </p:nvSpPr>
        <p:spPr>
          <a:xfrm>
            <a:off x="6324600" y="4333875"/>
            <a:ext cx="58674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Child:</a:t>
            </a:r>
            <a:r>
              <a:rPr lang="en-US" sz="112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Level of distress, embarrassment, or social withdrawal.</a:t>
            </a:r>
            <a:endParaRPr lang="en-US" sz="1125" dirty="0"/>
          </a:p>
        </p:txBody>
      </p:sp>
      <p:sp>
        <p:nvSpPr>
          <p:cNvPr id="42" name="SK-4-text-41"/>
          <p:cNvSpPr/>
          <p:nvPr/>
        </p:nvSpPr>
        <p:spPr>
          <a:xfrm>
            <a:off x="6324600" y="4605338"/>
            <a:ext cx="58674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Family:</a:t>
            </a:r>
            <a:r>
              <a:rPr lang="en-US" sz="112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Parental frustration, sleep deprivation, and tolerance levels.</a:t>
            </a:r>
            <a:endParaRPr lang="en-US" sz="1125" dirty="0"/>
          </a:p>
        </p:txBody>
      </p:sp>
      <p:sp>
        <p:nvSpPr>
          <p:cNvPr id="43" name="SK-4-text-42"/>
          <p:cNvSpPr/>
          <p:nvPr/>
        </p:nvSpPr>
        <p:spPr>
          <a:xfrm>
            <a:off x="6419850" y="5000625"/>
            <a:ext cx="4972050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i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Secondary Enuresis?</a:t>
            </a:r>
            <a:r>
              <a:rPr lang="en-US" sz="1050" i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Always ask about life events, bullying, family changes, or bereavement.</a:t>
            </a:r>
            <a:endParaRPr lang="en-US" sz="1050" dirty="0"/>
          </a:p>
        </p:txBody>
      </p:sp>
      <p:sp>
        <p:nvSpPr>
          <p:cNvPr id="44" name="SK-4-text-43"/>
          <p:cNvSpPr/>
          <p:nvPr/>
        </p:nvSpPr>
        <p:spPr>
          <a:xfrm>
            <a:off x="571500" y="6567488"/>
            <a:ext cx="42367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45" name="SK-4-text-44"/>
          <p:cNvSpPr/>
          <p:nvPr/>
        </p:nvSpPr>
        <p:spPr>
          <a:xfrm>
            <a:off x="9667875" y="6581775"/>
            <a:ext cx="25241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• July 2026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61963"/>
            <a:ext cx="38100" cy="323850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524000"/>
            <a:ext cx="190500" cy="152400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038350"/>
            <a:ext cx="3028950" cy="932408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2192238"/>
            <a:ext cx="202406" cy="163711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14750" y="2038350"/>
            <a:ext cx="3028950" cy="932408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29050" y="2192238"/>
            <a:ext cx="202406" cy="163711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3085058"/>
            <a:ext cx="3028950" cy="882848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5800" y="3238946"/>
            <a:ext cx="202406" cy="163711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14750" y="3085058"/>
            <a:ext cx="3028950" cy="882848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29050" y="3238946"/>
            <a:ext cx="202406" cy="163711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4082207"/>
            <a:ext cx="3028950" cy="932408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5800" y="4236095"/>
            <a:ext cx="202406" cy="163711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714750" y="4082207"/>
            <a:ext cx="3028950" cy="932408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29050" y="4236095"/>
            <a:ext cx="202406" cy="163711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1500" y="5128915"/>
            <a:ext cx="6172200" cy="882848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85800" y="5282803"/>
            <a:ext cx="202406" cy="163711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315200" y="1333500"/>
            <a:ext cx="4876800" cy="5229225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696200" y="1564928"/>
            <a:ext cx="261937" cy="213420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696200" y="1981200"/>
            <a:ext cx="4114800" cy="742950"/>
          </a:xfrm>
          <a:prstGeom prst="rect">
            <a:avLst/>
          </a:prstGeom>
        </p:spPr>
      </p:pic>
      <p:pic>
        <p:nvPicPr>
          <p:cNvPr id="23" name="SK-5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873752" y="2093565"/>
            <a:ext cx="214313" cy="175320"/>
          </a:xfrm>
          <a:prstGeom prst="rect">
            <a:avLst/>
          </a:prstGeom>
        </p:spPr>
      </p:pic>
      <p:pic>
        <p:nvPicPr>
          <p:cNvPr id="24" name="SK-5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696200" y="2819400"/>
            <a:ext cx="4114800" cy="742950"/>
          </a:xfrm>
          <a:prstGeom prst="rect">
            <a:avLst/>
          </a:prstGeom>
        </p:spPr>
      </p:pic>
      <p:pic>
        <p:nvPicPr>
          <p:cNvPr id="25" name="SK-5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873305" y="2931765"/>
            <a:ext cx="214313" cy="175320"/>
          </a:xfrm>
          <a:prstGeom prst="rect">
            <a:avLst/>
          </a:prstGeom>
        </p:spPr>
      </p:pic>
      <p:pic>
        <p:nvPicPr>
          <p:cNvPr id="26" name="SK-5-img-2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696200" y="3657600"/>
            <a:ext cx="4114800" cy="742950"/>
          </a:xfrm>
          <a:prstGeom prst="rect">
            <a:avLst/>
          </a:prstGeom>
        </p:spPr>
      </p:pic>
      <p:pic>
        <p:nvPicPr>
          <p:cNvPr id="27" name="SK-5-img-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873008" y="3769965"/>
            <a:ext cx="214313" cy="175320"/>
          </a:xfrm>
          <a:prstGeom prst="rect">
            <a:avLst/>
          </a:prstGeom>
        </p:spPr>
      </p:pic>
      <p:pic>
        <p:nvPicPr>
          <p:cNvPr id="28" name="SK-5-img-27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696200" y="4495800"/>
            <a:ext cx="4114800" cy="542925"/>
          </a:xfrm>
          <a:prstGeom prst="rect">
            <a:avLst/>
          </a:prstGeom>
        </p:spPr>
      </p:pic>
      <p:pic>
        <p:nvPicPr>
          <p:cNvPr id="29" name="SK-5-img-28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884319" y="4608165"/>
            <a:ext cx="214313" cy="175320"/>
          </a:xfrm>
          <a:prstGeom prst="rect">
            <a:avLst/>
          </a:prstGeom>
        </p:spPr>
      </p:pic>
      <p:pic>
        <p:nvPicPr>
          <p:cNvPr id="30" name="SK-5-img-29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696200" y="5133975"/>
            <a:ext cx="4114800" cy="542925"/>
          </a:xfrm>
          <a:prstGeom prst="rect">
            <a:avLst/>
          </a:prstGeom>
        </p:spPr>
      </p:pic>
      <p:pic>
        <p:nvPicPr>
          <p:cNvPr id="31" name="SK-5-img-30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884319" y="5246340"/>
            <a:ext cx="214313" cy="175320"/>
          </a:xfrm>
          <a:prstGeom prst="rect">
            <a:avLst/>
          </a:prstGeom>
        </p:spPr>
      </p:pic>
      <p:pic>
        <p:nvPicPr>
          <p:cNvPr id="32" name="SK-5-img-31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696200" y="5772150"/>
            <a:ext cx="4114800" cy="542925"/>
          </a:xfrm>
          <a:prstGeom prst="rect">
            <a:avLst/>
          </a:prstGeom>
        </p:spPr>
      </p:pic>
      <p:pic>
        <p:nvPicPr>
          <p:cNvPr id="33" name="SK-5-img-32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7884319" y="5884515"/>
            <a:ext cx="214313" cy="175320"/>
          </a:xfrm>
          <a:prstGeom prst="rect">
            <a:avLst/>
          </a:prstGeom>
        </p:spPr>
      </p:pic>
      <p:pic>
        <p:nvPicPr>
          <p:cNvPr id="34" name="SK-5-img-33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6562725"/>
            <a:ext cx="12192000" cy="295275"/>
          </a:xfrm>
          <a:prstGeom prst="rect">
            <a:avLst/>
          </a:prstGeom>
        </p:spPr>
      </p:pic>
      <p:sp>
        <p:nvSpPr>
          <p:cNvPr id="35" name="SK-5-text-34"/>
          <p:cNvSpPr/>
          <p:nvPr/>
        </p:nvSpPr>
        <p:spPr>
          <a:xfrm>
            <a:off x="723900" y="381000"/>
            <a:ext cx="114681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825"/>
              </a:lnSpc>
              <a:buNone/>
            </a:pPr>
            <a:r>
              <a:rPr lang="en-US" sz="2550" b="1" kern="0" spc="-41" dirty="0">
                <a:solidFill>
                  <a:srgbClr val="2D3436"/>
                </a:solidFill>
              </a:rPr>
              <a:t>Red Flags and Physical Examination</a:t>
            </a:r>
            <a:endParaRPr lang="en-US" sz="2550" dirty="0"/>
          </a:p>
        </p:txBody>
      </p:sp>
      <p:sp>
        <p:nvSpPr>
          <p:cNvPr id="36" name="SK-5-text-35"/>
          <p:cNvSpPr/>
          <p:nvPr/>
        </p:nvSpPr>
        <p:spPr>
          <a:xfrm>
            <a:off x="723900" y="942975"/>
            <a:ext cx="10972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FF8C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CKS CLINICAL GUIDANCE • JULY 2026</a:t>
            </a:r>
            <a:endParaRPr lang="en-US" sz="1050" dirty="0"/>
          </a:p>
        </p:txBody>
      </p:sp>
      <p:sp>
        <p:nvSpPr>
          <p:cNvPr id="37" name="SK-5-text-36"/>
          <p:cNvSpPr/>
          <p:nvPr/>
        </p:nvSpPr>
        <p:spPr>
          <a:xfrm>
            <a:off x="857250" y="1428750"/>
            <a:ext cx="72466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D63031"/>
                </a:solidFill>
              </a:rPr>
              <a:t>URGENT CLINICAL EXCLUSIONS</a:t>
            </a:r>
            <a:endParaRPr lang="en-US" sz="1800" dirty="0"/>
          </a:p>
        </p:txBody>
      </p:sp>
      <p:sp>
        <p:nvSpPr>
          <p:cNvPr id="38" name="SK-5-text-37"/>
          <p:cNvSpPr/>
          <p:nvPr/>
        </p:nvSpPr>
        <p:spPr>
          <a:xfrm>
            <a:off x="964406" y="2152650"/>
            <a:ext cx="408051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Polyuria &amp; Polydipsia</a:t>
            </a:r>
            <a:endParaRPr lang="en-US" sz="1275" dirty="0"/>
          </a:p>
        </p:txBody>
      </p:sp>
      <p:sp>
        <p:nvSpPr>
          <p:cNvPr id="39" name="SK-5-text-38"/>
          <p:cNvSpPr/>
          <p:nvPr/>
        </p:nvSpPr>
        <p:spPr>
          <a:xfrm>
            <a:off x="685800" y="2433638"/>
            <a:ext cx="2800350" cy="42282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Consider Type 1 Diabetes or Diabetes Insipidus. </a:t>
            </a:r>
            <a:r>
              <a:rPr lang="en-US" sz="900" b="1" dirty="0">
                <a:solidFill>
                  <a:srgbClr val="D630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Check Blood Glucose</a:t>
            </a:r>
            <a:endParaRPr lang="en-US" sz="1050" dirty="0"/>
          </a:p>
        </p:txBody>
      </p:sp>
      <p:sp>
        <p:nvSpPr>
          <p:cNvPr id="40" name="SK-5-text-39"/>
          <p:cNvSpPr/>
          <p:nvPr/>
        </p:nvSpPr>
        <p:spPr>
          <a:xfrm>
            <a:off x="4107656" y="2152650"/>
            <a:ext cx="291465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Daytime Wetting</a:t>
            </a:r>
            <a:endParaRPr lang="en-US" sz="1275" dirty="0"/>
          </a:p>
        </p:txBody>
      </p:sp>
      <p:sp>
        <p:nvSpPr>
          <p:cNvPr id="41" name="SK-5-text-40"/>
          <p:cNvSpPr/>
          <p:nvPr/>
        </p:nvSpPr>
        <p:spPr>
          <a:xfrm>
            <a:off x="3829050" y="2433638"/>
            <a:ext cx="28003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Requires earlier referral (age 3+) and investigation for bladder dysfunction.</a:t>
            </a:r>
            <a:endParaRPr lang="en-US" sz="1050" dirty="0"/>
          </a:p>
        </p:txBody>
      </p:sp>
      <p:sp>
        <p:nvSpPr>
          <p:cNvPr id="42" name="SK-5-text-41"/>
          <p:cNvSpPr/>
          <p:nvPr/>
        </p:nvSpPr>
        <p:spPr>
          <a:xfrm>
            <a:off x="964406" y="3199358"/>
            <a:ext cx="349758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Secondary Enuresis</a:t>
            </a:r>
            <a:endParaRPr lang="en-US" sz="1275" dirty="0"/>
          </a:p>
        </p:txBody>
      </p:sp>
      <p:sp>
        <p:nvSpPr>
          <p:cNvPr id="43" name="SK-5-text-42"/>
          <p:cNvSpPr/>
          <p:nvPr/>
        </p:nvSpPr>
        <p:spPr>
          <a:xfrm>
            <a:off x="685800" y="3480346"/>
            <a:ext cx="28003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Sudden regression after &gt;6 months dry. Exclude UTI, DM, or significant stressor.</a:t>
            </a:r>
            <a:endParaRPr lang="en-US" sz="1050" dirty="0"/>
          </a:p>
        </p:txBody>
      </p:sp>
      <p:sp>
        <p:nvSpPr>
          <p:cNvPr id="44" name="SK-5-text-43"/>
          <p:cNvSpPr/>
          <p:nvPr/>
        </p:nvSpPr>
        <p:spPr>
          <a:xfrm>
            <a:off x="4107656" y="3199358"/>
            <a:ext cx="310896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Urinary Symptoms</a:t>
            </a:r>
            <a:endParaRPr lang="en-US" sz="1275" dirty="0"/>
          </a:p>
        </p:txBody>
      </p:sp>
      <p:sp>
        <p:nvSpPr>
          <p:cNvPr id="45" name="SK-5-text-44"/>
          <p:cNvSpPr/>
          <p:nvPr/>
        </p:nvSpPr>
        <p:spPr>
          <a:xfrm>
            <a:off x="3829050" y="3480346"/>
            <a:ext cx="28003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Dysuria, urgency, or haematuria suggesting UTI or renal pathology.</a:t>
            </a:r>
            <a:endParaRPr lang="en-US" sz="1050" dirty="0"/>
          </a:p>
        </p:txBody>
      </p:sp>
      <p:sp>
        <p:nvSpPr>
          <p:cNvPr id="46" name="SK-5-text-45"/>
          <p:cNvSpPr/>
          <p:nvPr/>
        </p:nvSpPr>
        <p:spPr>
          <a:xfrm>
            <a:off x="964406" y="4196507"/>
            <a:ext cx="330327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Poor Urine Stream</a:t>
            </a:r>
            <a:endParaRPr lang="en-US" sz="1275" dirty="0"/>
          </a:p>
        </p:txBody>
      </p:sp>
      <p:sp>
        <p:nvSpPr>
          <p:cNvPr id="47" name="SK-5-text-46"/>
          <p:cNvSpPr/>
          <p:nvPr/>
        </p:nvSpPr>
        <p:spPr>
          <a:xfrm>
            <a:off x="685800" y="4477494"/>
            <a:ext cx="2800350" cy="42282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boys, consider Posterior Urethral Valves (PUV). </a:t>
            </a:r>
            <a:r>
              <a:rPr lang="en-US" sz="900" b="1" dirty="0">
                <a:solidFill>
                  <a:srgbClr val="D630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Renal Referral</a:t>
            </a:r>
            <a:endParaRPr lang="en-US" sz="1050" dirty="0"/>
          </a:p>
        </p:txBody>
      </p:sp>
      <p:sp>
        <p:nvSpPr>
          <p:cNvPr id="48" name="SK-5-text-47"/>
          <p:cNvSpPr/>
          <p:nvPr/>
        </p:nvSpPr>
        <p:spPr>
          <a:xfrm>
            <a:off x="4107656" y="4196507"/>
            <a:ext cx="38862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Constipation/Soiling</a:t>
            </a:r>
            <a:endParaRPr lang="en-US" sz="1275" dirty="0"/>
          </a:p>
        </p:txBody>
      </p:sp>
      <p:sp>
        <p:nvSpPr>
          <p:cNvPr id="49" name="SK-5-text-48"/>
          <p:cNvSpPr/>
          <p:nvPr/>
        </p:nvSpPr>
        <p:spPr>
          <a:xfrm>
            <a:off x="3829050" y="4477494"/>
            <a:ext cx="28003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Faecal loading impairs bladder capacity; significant reversible co-factor.</a:t>
            </a:r>
            <a:endParaRPr lang="en-US" sz="1050" dirty="0"/>
          </a:p>
        </p:txBody>
      </p:sp>
      <p:sp>
        <p:nvSpPr>
          <p:cNvPr id="50" name="SK-5-text-49"/>
          <p:cNvSpPr/>
          <p:nvPr/>
        </p:nvSpPr>
        <p:spPr>
          <a:xfrm>
            <a:off x="964406" y="5243215"/>
            <a:ext cx="621792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Neurological &amp; Growth Indicators</a:t>
            </a:r>
            <a:endParaRPr lang="en-US" sz="1275" dirty="0"/>
          </a:p>
        </p:txBody>
      </p:sp>
      <p:sp>
        <p:nvSpPr>
          <p:cNvPr id="51" name="SK-5-text-50"/>
          <p:cNvSpPr/>
          <p:nvPr/>
        </p:nvSpPr>
        <p:spPr>
          <a:xfrm>
            <a:off x="685800" y="5524202"/>
            <a:ext cx="594360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Poor growth/FTT, abnormal gait, neurological symptoms, or snoring/sleep-disordered breathing affecting arousal.</a:t>
            </a:r>
            <a:endParaRPr lang="en-US" sz="1050" dirty="0"/>
          </a:p>
        </p:txBody>
      </p:sp>
      <p:sp>
        <p:nvSpPr>
          <p:cNvPr id="52" name="SK-5-text-51"/>
          <p:cNvSpPr/>
          <p:nvPr/>
        </p:nvSpPr>
        <p:spPr>
          <a:xfrm>
            <a:off x="8053387" y="1514475"/>
            <a:ext cx="4138613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FF8C00"/>
                </a:solidFill>
              </a:rPr>
              <a:t>Examination Focus</a:t>
            </a:r>
            <a:endParaRPr lang="en-US" sz="1650" dirty="0"/>
          </a:p>
        </p:txBody>
      </p:sp>
      <p:sp>
        <p:nvSpPr>
          <p:cNvPr id="53" name="SK-5-text-52"/>
          <p:cNvSpPr/>
          <p:nvPr/>
        </p:nvSpPr>
        <p:spPr>
          <a:xfrm>
            <a:off x="8265616" y="2028825"/>
            <a:ext cx="37338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Growth &amp; Development</a:t>
            </a:r>
            <a:endParaRPr lang="en-US" sz="1200" dirty="0"/>
          </a:p>
        </p:txBody>
      </p:sp>
      <p:sp>
        <p:nvSpPr>
          <p:cNvPr id="54" name="SK-5-text-53"/>
          <p:cNvSpPr/>
          <p:nvPr/>
        </p:nvSpPr>
        <p:spPr>
          <a:xfrm>
            <a:off x="8265616" y="2276475"/>
            <a:ext cx="354538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Weight/Height centiles; developmental history (ADHD links).</a:t>
            </a:r>
            <a:endParaRPr lang="en-US" sz="1050" dirty="0"/>
          </a:p>
        </p:txBody>
      </p:sp>
      <p:sp>
        <p:nvSpPr>
          <p:cNvPr id="55" name="SK-5-text-54"/>
          <p:cNvSpPr/>
          <p:nvPr/>
        </p:nvSpPr>
        <p:spPr>
          <a:xfrm>
            <a:off x="8264872" y="2867025"/>
            <a:ext cx="362232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Abdomen</a:t>
            </a:r>
            <a:endParaRPr lang="en-US" sz="1200" dirty="0"/>
          </a:p>
        </p:txBody>
      </p:sp>
      <p:sp>
        <p:nvSpPr>
          <p:cNvPr id="56" name="SK-5-text-55"/>
          <p:cNvSpPr/>
          <p:nvPr/>
        </p:nvSpPr>
        <p:spPr>
          <a:xfrm>
            <a:off x="8264872" y="3114675"/>
            <a:ext cx="354612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Palpate for faecal loading (constipation) or palpable bladder.</a:t>
            </a:r>
            <a:endParaRPr lang="en-US" sz="1050" dirty="0"/>
          </a:p>
        </p:txBody>
      </p:sp>
      <p:sp>
        <p:nvSpPr>
          <p:cNvPr id="57" name="SK-5-text-56"/>
          <p:cNvSpPr/>
          <p:nvPr/>
        </p:nvSpPr>
        <p:spPr>
          <a:xfrm>
            <a:off x="8264277" y="3705225"/>
            <a:ext cx="362292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Spine &amp; Lower Back</a:t>
            </a:r>
            <a:endParaRPr lang="en-US" sz="1200" dirty="0"/>
          </a:p>
        </p:txBody>
      </p:sp>
      <p:sp>
        <p:nvSpPr>
          <p:cNvPr id="58" name="SK-5-text-57"/>
          <p:cNvSpPr/>
          <p:nvPr/>
        </p:nvSpPr>
        <p:spPr>
          <a:xfrm>
            <a:off x="8264277" y="3952875"/>
            <a:ext cx="354672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Check for sacral dimple, hairy tuft, or scoliosis (dysraphism).</a:t>
            </a:r>
            <a:endParaRPr lang="en-US" sz="1050" dirty="0"/>
          </a:p>
        </p:txBody>
      </p:sp>
      <p:sp>
        <p:nvSpPr>
          <p:cNvPr id="59" name="SK-5-text-58"/>
          <p:cNvSpPr/>
          <p:nvPr/>
        </p:nvSpPr>
        <p:spPr>
          <a:xfrm>
            <a:off x="8286750" y="4543425"/>
            <a:ext cx="3048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Genitalia</a:t>
            </a:r>
            <a:endParaRPr lang="en-US" sz="1200" dirty="0"/>
          </a:p>
        </p:txBody>
      </p:sp>
      <p:sp>
        <p:nvSpPr>
          <p:cNvPr id="60" name="SK-5-text-59"/>
          <p:cNvSpPr/>
          <p:nvPr/>
        </p:nvSpPr>
        <p:spPr>
          <a:xfrm>
            <a:off x="8286750" y="4791075"/>
            <a:ext cx="39052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Inspect for structural abnormalities or irritation.</a:t>
            </a:r>
            <a:endParaRPr lang="en-US" sz="1050" dirty="0"/>
          </a:p>
        </p:txBody>
      </p:sp>
      <p:sp>
        <p:nvSpPr>
          <p:cNvPr id="61" name="SK-5-text-60"/>
          <p:cNvSpPr/>
          <p:nvPr/>
        </p:nvSpPr>
        <p:spPr>
          <a:xfrm>
            <a:off x="8286750" y="5181600"/>
            <a:ext cx="27622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Neurological</a:t>
            </a:r>
            <a:endParaRPr lang="en-US" sz="1200" dirty="0"/>
          </a:p>
        </p:txBody>
      </p:sp>
      <p:sp>
        <p:nvSpPr>
          <p:cNvPr id="62" name="SK-5-text-61"/>
          <p:cNvSpPr/>
          <p:nvPr/>
        </p:nvSpPr>
        <p:spPr>
          <a:xfrm>
            <a:off x="8286750" y="5429250"/>
            <a:ext cx="39052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Observe gait and lower limb tone/reflexes.</a:t>
            </a:r>
            <a:endParaRPr lang="en-US" sz="1050" dirty="0"/>
          </a:p>
        </p:txBody>
      </p:sp>
      <p:sp>
        <p:nvSpPr>
          <p:cNvPr id="63" name="SK-5-text-62"/>
          <p:cNvSpPr/>
          <p:nvPr/>
        </p:nvSpPr>
        <p:spPr>
          <a:xfrm>
            <a:off x="8286750" y="5819775"/>
            <a:ext cx="3238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Blood Pressure</a:t>
            </a:r>
            <a:endParaRPr lang="en-US" sz="1200" dirty="0"/>
          </a:p>
        </p:txBody>
      </p:sp>
      <p:sp>
        <p:nvSpPr>
          <p:cNvPr id="64" name="SK-5-text-63"/>
          <p:cNvSpPr/>
          <p:nvPr/>
        </p:nvSpPr>
        <p:spPr>
          <a:xfrm>
            <a:off x="8286750" y="6067425"/>
            <a:ext cx="39052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Mandatory screening for underlying renal disease.</a:t>
            </a:r>
            <a:endParaRPr lang="en-US" sz="1050" dirty="0"/>
          </a:p>
        </p:txBody>
      </p:sp>
      <p:sp>
        <p:nvSpPr>
          <p:cNvPr id="65" name="SK-5-text-64"/>
          <p:cNvSpPr/>
          <p:nvPr/>
        </p:nvSpPr>
        <p:spPr>
          <a:xfrm>
            <a:off x="571500" y="6610350"/>
            <a:ext cx="42367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66" name="SK-5-text-65"/>
          <p:cNvSpPr/>
          <p:nvPr/>
        </p:nvSpPr>
        <p:spPr>
          <a:xfrm>
            <a:off x="9563100" y="6610350"/>
            <a:ext cx="26289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www.bradfordvts.co.uk | July 2026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352425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719138"/>
            <a:ext cx="38100" cy="323850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590675"/>
            <a:ext cx="3555950" cy="4605338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1819275"/>
            <a:ext cx="457200" cy="457200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5825" y="1933575"/>
            <a:ext cx="285750" cy="228600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0100" y="5338763"/>
            <a:ext cx="3098750" cy="628650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4400" y="5492502"/>
            <a:ext cx="178594" cy="148828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17950" y="1590675"/>
            <a:ext cx="3555950" cy="4605338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46550" y="1819275"/>
            <a:ext cx="457200" cy="457200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32275" y="1933575"/>
            <a:ext cx="285750" cy="228600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46550" y="5338763"/>
            <a:ext cx="3098750" cy="628650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660850" y="5492502"/>
            <a:ext cx="178594" cy="148828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64401" y="1590675"/>
            <a:ext cx="3555950" cy="4605338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293001" y="1819275"/>
            <a:ext cx="457200" cy="457200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78726" y="1933575"/>
            <a:ext cx="285750" cy="228600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93001" y="5338763"/>
            <a:ext cx="3098750" cy="628650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407301" y="5492502"/>
            <a:ext cx="178594" cy="148828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6481763"/>
            <a:ext cx="12192000" cy="376238"/>
          </a:xfrm>
          <a:prstGeom prst="rect">
            <a:avLst/>
          </a:prstGeom>
        </p:spPr>
      </p:pic>
      <p:sp>
        <p:nvSpPr>
          <p:cNvPr id="22" name="SK-6-text-21"/>
          <p:cNvSpPr/>
          <p:nvPr/>
        </p:nvSpPr>
        <p:spPr>
          <a:xfrm>
            <a:off x="571500" y="0"/>
            <a:ext cx="1112520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84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3" name="SK-6-text-22"/>
          <p:cNvSpPr/>
          <p:nvPr/>
        </p:nvSpPr>
        <p:spPr>
          <a:xfrm>
            <a:off x="723900" y="638175"/>
            <a:ext cx="114681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825"/>
              </a:lnSpc>
              <a:buNone/>
            </a:pPr>
            <a:r>
              <a:rPr lang="en-US" sz="2550" b="1" kern="0" spc="-41" dirty="0">
                <a:solidFill>
                  <a:srgbClr val="2D3436"/>
                </a:solidFill>
              </a:rPr>
              <a:t>Initial Management: Support and Fluids</a:t>
            </a:r>
            <a:endParaRPr lang="en-US" sz="2550" dirty="0"/>
          </a:p>
        </p:txBody>
      </p:sp>
      <p:sp>
        <p:nvSpPr>
          <p:cNvPr id="24" name="SK-6-text-23"/>
          <p:cNvSpPr/>
          <p:nvPr/>
        </p:nvSpPr>
        <p:spPr>
          <a:xfrm>
            <a:off x="723900" y="1200150"/>
            <a:ext cx="10972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FF8C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CKS CLINICAL GUIDANCE • JULY 2026</a:t>
            </a:r>
            <a:endParaRPr lang="en-US" sz="1050" dirty="0"/>
          </a:p>
        </p:txBody>
      </p:sp>
      <p:sp>
        <p:nvSpPr>
          <p:cNvPr id="25" name="SK-6-text-24"/>
          <p:cNvSpPr/>
          <p:nvPr/>
        </p:nvSpPr>
        <p:spPr>
          <a:xfrm>
            <a:off x="1371600" y="1890713"/>
            <a:ext cx="488251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436"/>
                </a:solidFill>
              </a:rPr>
              <a:t>Supportive Approach</a:t>
            </a:r>
            <a:endParaRPr lang="en-US" sz="1650" dirty="0"/>
          </a:p>
        </p:txBody>
      </p:sp>
      <p:sp>
        <p:nvSpPr>
          <p:cNvPr id="26" name="SK-6-text-25"/>
          <p:cNvSpPr/>
          <p:nvPr/>
        </p:nvSpPr>
        <p:spPr>
          <a:xfrm>
            <a:off x="990600" y="2428875"/>
            <a:ext cx="2908250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Adopt a non-blaming, supportive, and encouraging approach to both child and parents.</a:t>
            </a:r>
            <a:endParaRPr lang="en-US" sz="1275" dirty="0"/>
          </a:p>
        </p:txBody>
      </p:sp>
      <p:sp>
        <p:nvSpPr>
          <p:cNvPr id="27" name="SK-6-text-26"/>
          <p:cNvSpPr/>
          <p:nvPr/>
        </p:nvSpPr>
        <p:spPr>
          <a:xfrm>
            <a:off x="990600" y="3271838"/>
            <a:ext cx="29082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Normalise: "This is very common—it affects 1 in 10 seven-year-olds."</a:t>
            </a:r>
            <a:endParaRPr lang="en-US" sz="1275" dirty="0"/>
          </a:p>
        </p:txBody>
      </p:sp>
      <p:sp>
        <p:nvSpPr>
          <p:cNvPr id="28" name="SK-6-text-27"/>
          <p:cNvSpPr/>
          <p:nvPr/>
        </p:nvSpPr>
        <p:spPr>
          <a:xfrm>
            <a:off x="990600" y="3871913"/>
            <a:ext cx="2908250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Acknowledge distress: validate child's frustration and parental exhaustion.</a:t>
            </a:r>
            <a:endParaRPr lang="en-US" sz="1275" dirty="0"/>
          </a:p>
        </p:txBody>
      </p:sp>
      <p:sp>
        <p:nvSpPr>
          <p:cNvPr id="29" name="SK-6-text-28"/>
          <p:cNvSpPr/>
          <p:nvPr/>
        </p:nvSpPr>
        <p:spPr>
          <a:xfrm>
            <a:off x="1150144" y="5453063"/>
            <a:ext cx="28701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Build self-esteem by emphasizing it is not the child's fault.</a:t>
            </a:r>
            <a:endParaRPr lang="en-US" sz="1125" dirty="0"/>
          </a:p>
        </p:txBody>
      </p:sp>
      <p:sp>
        <p:nvSpPr>
          <p:cNvPr id="30" name="SK-6-text-29"/>
          <p:cNvSpPr/>
          <p:nvPr/>
        </p:nvSpPr>
        <p:spPr>
          <a:xfrm>
            <a:off x="5118050" y="1890713"/>
            <a:ext cx="412813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436"/>
                </a:solidFill>
              </a:rPr>
              <a:t>Fluid Management</a:t>
            </a:r>
            <a:endParaRPr lang="en-US" sz="1650" dirty="0"/>
          </a:p>
        </p:txBody>
      </p:sp>
      <p:sp>
        <p:nvSpPr>
          <p:cNvPr id="31" name="SK-6-text-30"/>
          <p:cNvSpPr/>
          <p:nvPr/>
        </p:nvSpPr>
        <p:spPr>
          <a:xfrm>
            <a:off x="4737050" y="2428875"/>
            <a:ext cx="29082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Ensure adequate daytime intake: 1.5–2 litres total for school-age children.</a:t>
            </a:r>
            <a:endParaRPr lang="en-US" sz="1275" dirty="0"/>
          </a:p>
        </p:txBody>
      </p:sp>
      <p:sp>
        <p:nvSpPr>
          <p:cNvPr id="32" name="SK-6-text-31"/>
          <p:cNvSpPr/>
          <p:nvPr/>
        </p:nvSpPr>
        <p:spPr>
          <a:xfrm>
            <a:off x="4737050" y="3028950"/>
            <a:ext cx="2908250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Taper intake: Encourage fluids earlier and reduce volume in the 2 hours before bed.</a:t>
            </a:r>
            <a:endParaRPr lang="en-US" sz="1275" dirty="0"/>
          </a:p>
        </p:txBody>
      </p:sp>
      <p:sp>
        <p:nvSpPr>
          <p:cNvPr id="33" name="SK-6-text-32"/>
          <p:cNvSpPr/>
          <p:nvPr/>
        </p:nvSpPr>
        <p:spPr>
          <a:xfrm>
            <a:off x="4737050" y="3871913"/>
            <a:ext cx="2908250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 caffeine-containing drinks (cola, tea, energy drinks), especially in the evening.</a:t>
            </a:r>
            <a:endParaRPr lang="en-US" sz="1275" dirty="0"/>
          </a:p>
        </p:txBody>
      </p:sp>
      <p:sp>
        <p:nvSpPr>
          <p:cNvPr id="34" name="SK-6-text-33"/>
          <p:cNvSpPr/>
          <p:nvPr/>
        </p:nvSpPr>
        <p:spPr>
          <a:xfrm>
            <a:off x="4896594" y="5453063"/>
            <a:ext cx="28701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Do not restrict all fluids; it can worsen bladder dysfunction.</a:t>
            </a:r>
            <a:endParaRPr lang="en-US" sz="1125" dirty="0"/>
          </a:p>
        </p:txBody>
      </p:sp>
      <p:sp>
        <p:nvSpPr>
          <p:cNvPr id="35" name="SK-6-text-34"/>
          <p:cNvSpPr/>
          <p:nvPr/>
        </p:nvSpPr>
        <p:spPr>
          <a:xfrm>
            <a:off x="8864501" y="1890713"/>
            <a:ext cx="3327499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436"/>
                </a:solidFill>
              </a:rPr>
              <a:t>Bowel Management</a:t>
            </a:r>
            <a:endParaRPr lang="en-US" sz="1650" dirty="0"/>
          </a:p>
        </p:txBody>
      </p:sp>
      <p:sp>
        <p:nvSpPr>
          <p:cNvPr id="36" name="SK-6-text-35"/>
          <p:cNvSpPr/>
          <p:nvPr/>
        </p:nvSpPr>
        <p:spPr>
          <a:xfrm>
            <a:off x="8483501" y="2428875"/>
            <a:ext cx="2908250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Assess for constipation: A major reversible co-factor per NICE CKS guidelines.</a:t>
            </a:r>
            <a:endParaRPr lang="en-US" sz="1275" dirty="0"/>
          </a:p>
        </p:txBody>
      </p:sp>
      <p:sp>
        <p:nvSpPr>
          <p:cNvPr id="37" name="SK-6-text-36"/>
          <p:cNvSpPr/>
          <p:nvPr/>
        </p:nvSpPr>
        <p:spPr>
          <a:xfrm>
            <a:off x="8483501" y="3271838"/>
            <a:ext cx="2908250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First-line treatment: Use macrogol (Movicol paediatric) if faecal loading is suspected.</a:t>
            </a:r>
            <a:endParaRPr lang="en-US" sz="1275" dirty="0"/>
          </a:p>
        </p:txBody>
      </p:sp>
      <p:sp>
        <p:nvSpPr>
          <p:cNvPr id="38" name="SK-6-text-37"/>
          <p:cNvSpPr/>
          <p:nvPr/>
        </p:nvSpPr>
        <p:spPr>
          <a:xfrm>
            <a:off x="8483501" y="4114800"/>
            <a:ext cx="29082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Resolution of constipation alone often resolves enuresis in many cases.</a:t>
            </a:r>
            <a:endParaRPr lang="en-US" sz="1275" dirty="0"/>
          </a:p>
        </p:txBody>
      </p:sp>
      <p:sp>
        <p:nvSpPr>
          <p:cNvPr id="39" name="SK-6-text-38"/>
          <p:cNvSpPr/>
          <p:nvPr/>
        </p:nvSpPr>
        <p:spPr>
          <a:xfrm>
            <a:off x="8643045" y="5453063"/>
            <a:ext cx="28701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Always palpate the abdomen and ask about bowel habits.</a:t>
            </a:r>
            <a:endParaRPr lang="en-US" sz="1125" dirty="0"/>
          </a:p>
        </p:txBody>
      </p:sp>
      <p:sp>
        <p:nvSpPr>
          <p:cNvPr id="40" name="SK-6-text-39"/>
          <p:cNvSpPr/>
          <p:nvPr/>
        </p:nvSpPr>
        <p:spPr>
          <a:xfrm>
            <a:off x="571500" y="6577013"/>
            <a:ext cx="319659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B2BEC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75" dirty="0"/>
          </a:p>
        </p:txBody>
      </p:sp>
      <p:sp>
        <p:nvSpPr>
          <p:cNvPr id="41" name="SK-6-text-40"/>
          <p:cNvSpPr/>
          <p:nvPr/>
        </p:nvSpPr>
        <p:spPr>
          <a:xfrm>
            <a:off x="9696450" y="6577013"/>
            <a:ext cx="24955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B2BEC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Page 6 of 15 • Created July 2026</a:t>
            </a:r>
            <a:endParaRPr lang="en-US" sz="97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61963"/>
            <a:ext cx="38100" cy="323850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33500"/>
            <a:ext cx="5410200" cy="5219700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1562100"/>
            <a:ext cx="4953000" cy="457200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1619250"/>
            <a:ext cx="285750" cy="228600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2305199"/>
            <a:ext cx="133648" cy="106859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3495377"/>
            <a:ext cx="134689" cy="107752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4377035"/>
            <a:ext cx="121146" cy="96887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0100" y="5343525"/>
            <a:ext cx="4953000" cy="933450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0300" y="1333500"/>
            <a:ext cx="5410200" cy="5219700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8900" y="1562100"/>
            <a:ext cx="4953000" cy="457200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38900" y="1619250"/>
            <a:ext cx="285750" cy="228600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38900" y="2318147"/>
            <a:ext cx="101203" cy="80963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38900" y="3408462"/>
            <a:ext cx="101947" cy="81558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38900" y="4600873"/>
            <a:ext cx="97334" cy="77837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38900" y="5459909"/>
            <a:ext cx="140494" cy="112365"/>
          </a:xfrm>
          <a:prstGeom prst="rect">
            <a:avLst/>
          </a:prstGeom>
        </p:spPr>
      </p:pic>
      <p:sp>
        <p:nvSpPr>
          <p:cNvPr id="19" name="SK-7-text-18"/>
          <p:cNvSpPr/>
          <p:nvPr/>
        </p:nvSpPr>
        <p:spPr>
          <a:xfrm>
            <a:off x="723900" y="381000"/>
            <a:ext cx="114681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825"/>
              </a:lnSpc>
              <a:buNone/>
            </a:pPr>
            <a:r>
              <a:rPr lang="en-US" sz="2550" b="1" kern="0" spc="-41" dirty="0">
                <a:solidFill>
                  <a:srgbClr val="2D3436"/>
                </a:solidFill>
              </a:rPr>
              <a:t>Reward Systems and Behavioral Advice</a:t>
            </a:r>
            <a:endParaRPr lang="en-US" sz="2550" dirty="0"/>
          </a:p>
        </p:txBody>
      </p:sp>
      <p:sp>
        <p:nvSpPr>
          <p:cNvPr id="20" name="SK-7-text-19"/>
          <p:cNvSpPr/>
          <p:nvPr/>
        </p:nvSpPr>
        <p:spPr>
          <a:xfrm>
            <a:off x="723900" y="942975"/>
            <a:ext cx="10972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FF8C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CKS CLINICAL GUIDANCE • JULY 2026</a:t>
            </a:r>
            <a:endParaRPr lang="en-US" sz="1050" dirty="0"/>
          </a:p>
        </p:txBody>
      </p:sp>
      <p:sp>
        <p:nvSpPr>
          <p:cNvPr id="21" name="SK-7-text-20"/>
          <p:cNvSpPr/>
          <p:nvPr/>
        </p:nvSpPr>
        <p:spPr>
          <a:xfrm>
            <a:off x="1200150" y="1562100"/>
            <a:ext cx="64236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D3436"/>
                </a:solidFill>
              </a:rPr>
              <a:t>Positive Reward Systems</a:t>
            </a:r>
            <a:endParaRPr lang="en-US" sz="1800" dirty="0"/>
          </a:p>
        </p:txBody>
      </p:sp>
      <p:sp>
        <p:nvSpPr>
          <p:cNvPr id="22" name="SK-7-text-21"/>
          <p:cNvSpPr/>
          <p:nvPr/>
        </p:nvSpPr>
        <p:spPr>
          <a:xfrm>
            <a:off x="1067098" y="2238375"/>
            <a:ext cx="62579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Reward Controllable Behaviors:</a:t>
            </a:r>
            <a:endParaRPr lang="en-US" sz="1350" dirty="0"/>
          </a:p>
        </p:txBody>
      </p:sp>
      <p:sp>
        <p:nvSpPr>
          <p:cNvPr id="23" name="SK-7-text-22"/>
          <p:cNvSpPr/>
          <p:nvPr/>
        </p:nvSpPr>
        <p:spPr>
          <a:xfrm>
            <a:off x="1067098" y="2505075"/>
            <a:ext cx="4686002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star charts for drinking well during the day, toileting before bed, or helping to change sheets.</a:t>
            </a:r>
            <a:endParaRPr lang="en-US" sz="1125" dirty="0"/>
          </a:p>
        </p:txBody>
      </p:sp>
      <p:sp>
        <p:nvSpPr>
          <p:cNvPr id="24" name="SK-7-textBg-23"/>
          <p:cNvSpPr/>
          <p:nvPr/>
        </p:nvSpPr>
        <p:spPr>
          <a:xfrm>
            <a:off x="1067098" y="3009900"/>
            <a:ext cx="1514475" cy="238125"/>
          </a:xfrm>
          <a:prstGeom prst="roundRect">
            <a:avLst>
              <a:gd name="adj" fmla="val 8000"/>
            </a:avLst>
          </a:prstGeom>
          <a:solidFill>
            <a:srgbClr val="00B894">
              <a:alpha val="1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5" name="SK-7-text-24"/>
          <p:cNvSpPr/>
          <p:nvPr/>
        </p:nvSpPr>
        <p:spPr>
          <a:xfrm>
            <a:off x="1143298" y="3009900"/>
            <a:ext cx="2446595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B89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REINFORCES EFFORT</a:t>
            </a:r>
            <a:endParaRPr lang="en-US" sz="1050" dirty="0"/>
          </a:p>
        </p:txBody>
      </p:sp>
      <p:sp>
        <p:nvSpPr>
          <p:cNvPr id="26" name="SK-7-text-25"/>
          <p:cNvSpPr/>
          <p:nvPr/>
        </p:nvSpPr>
        <p:spPr>
          <a:xfrm>
            <a:off x="1068139" y="3429000"/>
            <a:ext cx="337756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Age Appropriate:</a:t>
            </a:r>
            <a:endParaRPr lang="en-US" sz="1350" dirty="0"/>
          </a:p>
        </p:txBody>
      </p:sp>
      <p:sp>
        <p:nvSpPr>
          <p:cNvPr id="27" name="SK-7-text-26"/>
          <p:cNvSpPr/>
          <p:nvPr/>
        </p:nvSpPr>
        <p:spPr>
          <a:xfrm>
            <a:off x="1068139" y="3695700"/>
            <a:ext cx="468496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Highly effective for children aged 5–7 as an initial management step before clinical intervention.</a:t>
            </a:r>
            <a:endParaRPr lang="en-US" sz="1125" dirty="0"/>
          </a:p>
        </p:txBody>
      </p:sp>
      <p:sp>
        <p:nvSpPr>
          <p:cNvPr id="28" name="SK-7-text-27"/>
          <p:cNvSpPr/>
          <p:nvPr/>
        </p:nvSpPr>
        <p:spPr>
          <a:xfrm>
            <a:off x="1054596" y="4305300"/>
            <a:ext cx="481774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Positive Reinforcement:</a:t>
            </a:r>
            <a:endParaRPr lang="en-US" sz="1350" dirty="0"/>
          </a:p>
        </p:txBody>
      </p:sp>
      <p:sp>
        <p:nvSpPr>
          <p:cNvPr id="29" name="SK-7-text-28"/>
          <p:cNvSpPr/>
          <p:nvPr/>
        </p:nvSpPr>
        <p:spPr>
          <a:xfrm>
            <a:off x="1054596" y="4572000"/>
            <a:ext cx="4698504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Reduces embarrassment and builds self-esteem; helps the child feel they are tackling the problem actively.</a:t>
            </a:r>
            <a:endParaRPr lang="en-US" sz="1125" dirty="0"/>
          </a:p>
        </p:txBody>
      </p:sp>
      <p:sp>
        <p:nvSpPr>
          <p:cNvPr id="30" name="SK-7-text-29"/>
          <p:cNvSpPr/>
          <p:nvPr/>
        </p:nvSpPr>
        <p:spPr>
          <a:xfrm>
            <a:off x="990600" y="5467350"/>
            <a:ext cx="45720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8C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Crucial Rule: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Do NOT reward dry nights. Dryness is outside the child's conscious control; failing to achieve it causes </a:t>
            </a:r>
            <a:r>
              <a:rPr lang="en-US" sz="1200" b="1" dirty="0">
                <a:solidFill>
                  <a:srgbClr val="FF8C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shame and anxiety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200" dirty="0"/>
          </a:p>
        </p:txBody>
      </p:sp>
      <p:sp>
        <p:nvSpPr>
          <p:cNvPr id="31" name="SK-7-text-30"/>
          <p:cNvSpPr/>
          <p:nvPr/>
        </p:nvSpPr>
        <p:spPr>
          <a:xfrm>
            <a:off x="6838950" y="1562100"/>
            <a:ext cx="535305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D3436"/>
                </a:solidFill>
              </a:rPr>
              <a:t>Ineffective &amp; Harmful Practices</a:t>
            </a:r>
            <a:endParaRPr lang="en-US" sz="1800" dirty="0"/>
          </a:p>
        </p:txBody>
      </p:sp>
      <p:sp>
        <p:nvSpPr>
          <p:cNvPr id="32" name="SK-7-text-31"/>
          <p:cNvSpPr/>
          <p:nvPr/>
        </p:nvSpPr>
        <p:spPr>
          <a:xfrm>
            <a:off x="6673453" y="2238375"/>
            <a:ext cx="5518547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"Lifting" (Waking to Void):</a:t>
            </a:r>
            <a:endParaRPr lang="en-US" sz="1350" dirty="0"/>
          </a:p>
        </p:txBody>
      </p:sp>
      <p:sp>
        <p:nvSpPr>
          <p:cNvPr id="33" name="SK-7-text-32"/>
          <p:cNvSpPr/>
          <p:nvPr/>
        </p:nvSpPr>
        <p:spPr>
          <a:xfrm>
            <a:off x="6673453" y="2505075"/>
            <a:ext cx="4718447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evidence of long-term cure. It disrupts the child's sleep architecture and prevents the bladder-brain connection from forming.</a:t>
            </a:r>
            <a:endParaRPr lang="en-US" sz="1125" dirty="0"/>
          </a:p>
        </p:txBody>
      </p:sp>
      <p:sp>
        <p:nvSpPr>
          <p:cNvPr id="34" name="SK-7-text-33"/>
          <p:cNvSpPr/>
          <p:nvPr/>
        </p:nvSpPr>
        <p:spPr>
          <a:xfrm>
            <a:off x="6674197" y="3328988"/>
            <a:ext cx="502348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Total Fluid Restriction:</a:t>
            </a:r>
            <a:endParaRPr lang="en-US" sz="1350" dirty="0"/>
          </a:p>
        </p:txBody>
      </p:sp>
      <p:sp>
        <p:nvSpPr>
          <p:cNvPr id="35" name="SK-7-text-34"/>
          <p:cNvSpPr/>
          <p:nvPr/>
        </p:nvSpPr>
        <p:spPr>
          <a:xfrm>
            <a:off x="6674197" y="3595688"/>
            <a:ext cx="471770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Restricting fluids all day is counterproductive. It reduces bladder capacity and can worsen Overactive Bladder (OAB) symptoms.</a:t>
            </a:r>
            <a:endParaRPr lang="en-US" sz="1125" dirty="0"/>
          </a:p>
        </p:txBody>
      </p:sp>
      <p:sp>
        <p:nvSpPr>
          <p:cNvPr id="36" name="SK-7-textBg-35"/>
          <p:cNvSpPr/>
          <p:nvPr/>
        </p:nvSpPr>
        <p:spPr>
          <a:xfrm>
            <a:off x="6674197" y="4100513"/>
            <a:ext cx="1657350" cy="238125"/>
          </a:xfrm>
          <a:prstGeom prst="roundRect">
            <a:avLst>
              <a:gd name="adj" fmla="val 8000"/>
            </a:avLst>
          </a:prstGeom>
          <a:solidFill>
            <a:srgbClr val="D63031">
              <a:alpha val="1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7" name="SK-7-text-36"/>
          <p:cNvSpPr/>
          <p:nvPr/>
        </p:nvSpPr>
        <p:spPr>
          <a:xfrm>
            <a:off x="6750397" y="4100513"/>
            <a:ext cx="2470194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630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COUNTERPRODUCTIVE</a:t>
            </a:r>
            <a:endParaRPr lang="en-US" sz="1050" dirty="0"/>
          </a:p>
        </p:txBody>
      </p:sp>
      <p:sp>
        <p:nvSpPr>
          <p:cNvPr id="38" name="SK-7-text-37"/>
          <p:cNvSpPr/>
          <p:nvPr/>
        </p:nvSpPr>
        <p:spPr>
          <a:xfrm>
            <a:off x="6669584" y="4519613"/>
            <a:ext cx="481774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Punishment or Scolding:</a:t>
            </a:r>
            <a:endParaRPr lang="en-US" sz="1350" dirty="0"/>
          </a:p>
        </p:txBody>
      </p:sp>
      <p:sp>
        <p:nvSpPr>
          <p:cNvPr id="39" name="SK-7-text-38"/>
          <p:cNvSpPr/>
          <p:nvPr/>
        </p:nvSpPr>
        <p:spPr>
          <a:xfrm>
            <a:off x="6669584" y="4786313"/>
            <a:ext cx="472231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Increases psychological stress and may lead to secondary enuresis or behavioral issues. Enuresis is a clinical condition, not a choice.</a:t>
            </a:r>
            <a:endParaRPr lang="en-US" sz="1125" dirty="0"/>
          </a:p>
        </p:txBody>
      </p:sp>
      <p:sp>
        <p:nvSpPr>
          <p:cNvPr id="40" name="SK-7-text-39"/>
          <p:cNvSpPr/>
          <p:nvPr/>
        </p:nvSpPr>
        <p:spPr>
          <a:xfrm>
            <a:off x="6712744" y="5395913"/>
            <a:ext cx="358330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"Waiting it out":</a:t>
            </a:r>
            <a:endParaRPr lang="en-US" sz="1350" dirty="0"/>
          </a:p>
        </p:txBody>
      </p:sp>
      <p:sp>
        <p:nvSpPr>
          <p:cNvPr id="41" name="SK-7-text-40"/>
          <p:cNvSpPr/>
          <p:nvPr/>
        </p:nvSpPr>
        <p:spPr>
          <a:xfrm>
            <a:off x="6712744" y="5662613"/>
            <a:ext cx="467915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CKS no longer recommends waiting indefinitely for spontaneous resolution after age 5.</a:t>
            </a:r>
            <a:endParaRPr lang="en-US" sz="11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461963"/>
            <a:ext cx="38100" cy="32385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333500"/>
            <a:ext cx="6492180" cy="3732163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1536353"/>
            <a:ext cx="261937" cy="213420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1924050"/>
            <a:ext cx="2979390" cy="642938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93790" y="1924050"/>
            <a:ext cx="2979390" cy="642938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3071813"/>
            <a:ext cx="202406" cy="166688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3393728"/>
            <a:ext cx="202406" cy="188863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3942308"/>
            <a:ext cx="202406" cy="166688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000" y="4264223"/>
            <a:ext cx="202406" cy="166688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5189488"/>
            <a:ext cx="6492180" cy="1135112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3900" y="5325666"/>
            <a:ext cx="214313" cy="175320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92280" y="1333500"/>
            <a:ext cx="4328220" cy="1708696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82780" y="1536353"/>
            <a:ext cx="261937" cy="213420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82780" y="1924050"/>
            <a:ext cx="202406" cy="166688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82780" y="2245965"/>
            <a:ext cx="202406" cy="166688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482780" y="2567880"/>
            <a:ext cx="202406" cy="166688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292280" y="3194596"/>
            <a:ext cx="4328220" cy="3130004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482780" y="5295900"/>
            <a:ext cx="3947220" cy="228600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6572250"/>
            <a:ext cx="12192000" cy="285750"/>
          </a:xfrm>
          <a:prstGeom prst="rect">
            <a:avLst/>
          </a:prstGeom>
        </p:spPr>
      </p:pic>
      <p:sp>
        <p:nvSpPr>
          <p:cNvPr id="22" name="SK-8-text-21"/>
          <p:cNvSpPr/>
          <p:nvPr/>
        </p:nvSpPr>
        <p:spPr>
          <a:xfrm>
            <a:off x="723900" y="381000"/>
            <a:ext cx="114681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825"/>
              </a:lnSpc>
              <a:buNone/>
            </a:pPr>
            <a:r>
              <a:rPr lang="en-US" sz="2550" b="1" kern="0" spc="-41" dirty="0">
                <a:solidFill>
                  <a:srgbClr val="2D3436"/>
                </a:solidFill>
              </a:rPr>
              <a:t>Referral to Specialist Clinics</a:t>
            </a:r>
            <a:endParaRPr lang="en-US" sz="2550" dirty="0"/>
          </a:p>
        </p:txBody>
      </p:sp>
      <p:sp>
        <p:nvSpPr>
          <p:cNvPr id="23" name="SK-8-text-22"/>
          <p:cNvSpPr/>
          <p:nvPr/>
        </p:nvSpPr>
        <p:spPr>
          <a:xfrm>
            <a:off x="723900" y="942975"/>
            <a:ext cx="10972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FF8C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CKS CLINICAL GUIDANCE • JULY 2026</a:t>
            </a:r>
            <a:endParaRPr lang="en-US" sz="1050" dirty="0"/>
          </a:p>
        </p:txBody>
      </p:sp>
      <p:sp>
        <p:nvSpPr>
          <p:cNvPr id="24" name="SK-8-text-23"/>
          <p:cNvSpPr/>
          <p:nvPr/>
        </p:nvSpPr>
        <p:spPr>
          <a:xfrm>
            <a:off x="1119188" y="1485900"/>
            <a:ext cx="729234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984E3"/>
                </a:solidFill>
              </a:rPr>
              <a:t>Age-Based Referral Thresholds</a:t>
            </a:r>
            <a:endParaRPr lang="en-US" sz="1650" dirty="0"/>
          </a:p>
        </p:txBody>
      </p:sp>
      <p:sp>
        <p:nvSpPr>
          <p:cNvPr id="25" name="SK-8-text-24"/>
          <p:cNvSpPr/>
          <p:nvPr/>
        </p:nvSpPr>
        <p:spPr>
          <a:xfrm>
            <a:off x="876300" y="2000250"/>
            <a:ext cx="282699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NOCTURNAL ENURESIS</a:t>
            </a:r>
            <a:endParaRPr lang="en-US" sz="975" dirty="0"/>
          </a:p>
        </p:txBody>
      </p:sp>
      <p:sp>
        <p:nvSpPr>
          <p:cNvPr id="26" name="SK-8-text-25"/>
          <p:cNvSpPr/>
          <p:nvPr/>
        </p:nvSpPr>
        <p:spPr>
          <a:xfrm>
            <a:off x="876300" y="2205038"/>
            <a:ext cx="284604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From Age 5+</a:t>
            </a:r>
            <a:endParaRPr lang="en-US" sz="1500" dirty="0"/>
          </a:p>
        </p:txBody>
      </p:sp>
      <p:sp>
        <p:nvSpPr>
          <p:cNvPr id="27" name="SK-8-text-26"/>
          <p:cNvSpPr/>
          <p:nvPr/>
        </p:nvSpPr>
        <p:spPr>
          <a:xfrm>
            <a:off x="4008090" y="2000250"/>
            <a:ext cx="282699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DAYTIME WETTING</a:t>
            </a:r>
            <a:endParaRPr lang="en-US" sz="975" dirty="0"/>
          </a:p>
        </p:txBody>
      </p:sp>
      <p:sp>
        <p:nvSpPr>
          <p:cNvPr id="28" name="SK-8-text-27"/>
          <p:cNvSpPr/>
          <p:nvPr/>
        </p:nvSpPr>
        <p:spPr>
          <a:xfrm>
            <a:off x="4008090" y="2205038"/>
            <a:ext cx="284604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From Age 3+</a:t>
            </a:r>
            <a:endParaRPr lang="en-US" sz="1500" dirty="0"/>
          </a:p>
        </p:txBody>
      </p:sp>
      <p:sp>
        <p:nvSpPr>
          <p:cNvPr id="29" name="SK-8-text-28"/>
          <p:cNvSpPr/>
          <p:nvPr/>
        </p:nvSpPr>
        <p:spPr>
          <a:xfrm>
            <a:off x="762000" y="2690813"/>
            <a:ext cx="68751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Clinical Indications for Referral</a:t>
            </a:r>
            <a:endParaRPr lang="en-US" sz="1350" dirty="0"/>
          </a:p>
        </p:txBody>
      </p:sp>
      <p:sp>
        <p:nvSpPr>
          <p:cNvPr id="30" name="SK-8-text-29"/>
          <p:cNvSpPr/>
          <p:nvPr/>
        </p:nvSpPr>
        <p:spPr>
          <a:xfrm>
            <a:off x="1078706" y="3071813"/>
            <a:ext cx="11113294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Persistent NE: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Not responding to simple measures after 4–6 weeks.</a:t>
            </a:r>
            <a:endParaRPr lang="en-US" sz="1275" dirty="0"/>
          </a:p>
        </p:txBody>
      </p:sp>
      <p:sp>
        <p:nvSpPr>
          <p:cNvPr id="31" name="SK-8-text-30"/>
          <p:cNvSpPr/>
          <p:nvPr/>
        </p:nvSpPr>
        <p:spPr>
          <a:xfrm>
            <a:off x="1078706" y="3393728"/>
            <a:ext cx="5794474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Secondary Enuresis: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Where a psychological stressor or specific concern is identified.</a:t>
            </a:r>
            <a:endParaRPr lang="en-US" sz="1275" dirty="0"/>
          </a:p>
        </p:txBody>
      </p:sp>
      <p:sp>
        <p:nvSpPr>
          <p:cNvPr id="32" name="SK-8-text-31"/>
          <p:cNvSpPr/>
          <p:nvPr/>
        </p:nvSpPr>
        <p:spPr>
          <a:xfrm>
            <a:off x="1078706" y="3942308"/>
            <a:ext cx="11113294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Mixed Symptoms: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Co-existing daytime and night-time symptoms.</a:t>
            </a:r>
            <a:endParaRPr lang="en-US" sz="1275" dirty="0"/>
          </a:p>
        </p:txBody>
      </p:sp>
      <p:sp>
        <p:nvSpPr>
          <p:cNvPr id="33" name="SK-8-text-32"/>
          <p:cNvSpPr/>
          <p:nvPr/>
        </p:nvSpPr>
        <p:spPr>
          <a:xfrm>
            <a:off x="1078706" y="4264223"/>
            <a:ext cx="5794474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Abnormal Findings:</a:t>
            </a: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Any red flags on examination or abnormal dipstick/MSU.</a:t>
            </a:r>
            <a:endParaRPr lang="en-US" sz="1275" dirty="0"/>
          </a:p>
        </p:txBody>
      </p:sp>
      <p:sp>
        <p:nvSpPr>
          <p:cNvPr id="34" name="SK-8-text-33"/>
          <p:cNvSpPr/>
          <p:nvPr/>
        </p:nvSpPr>
        <p:spPr>
          <a:xfrm>
            <a:off x="1014413" y="5284738"/>
            <a:ext cx="61873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8C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AKT/NICE Practice Update</a:t>
            </a:r>
            <a:endParaRPr lang="en-US" sz="1350" dirty="0"/>
          </a:p>
        </p:txBody>
      </p:sp>
      <p:sp>
        <p:nvSpPr>
          <p:cNvPr id="35" name="SK-8-text-34"/>
          <p:cNvSpPr/>
          <p:nvPr/>
        </p:nvSpPr>
        <p:spPr>
          <a:xfrm>
            <a:off x="723900" y="5589538"/>
            <a:ext cx="618738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traditional approach of </a:t>
            </a:r>
            <a:r>
              <a:rPr lang="en-US" sz="1200" b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"waiting for them to grow out of it"</a:t>
            </a:r>
            <a:r>
              <a:rPr lang="en-US" sz="1200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is no longer recommended. NICE CKS advocates for early intervention to minimize social and emotional impact.</a:t>
            </a:r>
            <a:endParaRPr lang="en-US" sz="1200" dirty="0"/>
          </a:p>
        </p:txBody>
      </p:sp>
      <p:sp>
        <p:nvSpPr>
          <p:cNvPr id="36" name="SK-8-text-35"/>
          <p:cNvSpPr/>
          <p:nvPr/>
        </p:nvSpPr>
        <p:spPr>
          <a:xfrm>
            <a:off x="7839968" y="1485900"/>
            <a:ext cx="394722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984E3"/>
                </a:solidFill>
              </a:rPr>
              <a:t>Where to Refer?</a:t>
            </a:r>
            <a:endParaRPr lang="en-US" sz="1650" dirty="0"/>
          </a:p>
        </p:txBody>
      </p:sp>
      <p:sp>
        <p:nvSpPr>
          <p:cNvPr id="37" name="SK-8-text-36"/>
          <p:cNvSpPr/>
          <p:nvPr/>
        </p:nvSpPr>
        <p:spPr>
          <a:xfrm>
            <a:off x="7799487" y="1924050"/>
            <a:ext cx="4392513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Specialist Paediatric Continence Clinic</a:t>
            </a:r>
            <a:endParaRPr lang="en-US" sz="1275" dirty="0"/>
          </a:p>
        </p:txBody>
      </p:sp>
      <p:sp>
        <p:nvSpPr>
          <p:cNvPr id="38" name="SK-8-text-37"/>
          <p:cNvSpPr/>
          <p:nvPr/>
        </p:nvSpPr>
        <p:spPr>
          <a:xfrm>
            <a:off x="7799487" y="2245965"/>
            <a:ext cx="4392513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Community Paediatric Service</a:t>
            </a:r>
            <a:endParaRPr lang="en-US" sz="1275" dirty="0"/>
          </a:p>
        </p:txBody>
      </p:sp>
      <p:sp>
        <p:nvSpPr>
          <p:cNvPr id="39" name="SK-8-text-38"/>
          <p:cNvSpPr/>
          <p:nvPr/>
        </p:nvSpPr>
        <p:spPr>
          <a:xfrm>
            <a:off x="7799487" y="2567880"/>
            <a:ext cx="4392513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NBPCT Local Pathway (Bradford)</a:t>
            </a:r>
            <a:endParaRPr lang="en-US" sz="1275" dirty="0"/>
          </a:p>
        </p:txBody>
      </p:sp>
      <p:sp>
        <p:nvSpPr>
          <p:cNvPr id="40" name="SK-8-text-39"/>
          <p:cNvSpPr/>
          <p:nvPr/>
        </p:nvSpPr>
        <p:spPr>
          <a:xfrm>
            <a:off x="7482780" y="3346996"/>
            <a:ext cx="463105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Local Pathway Note</a:t>
            </a:r>
            <a:endParaRPr lang="en-US" sz="1650" dirty="0"/>
          </a:p>
        </p:txBody>
      </p:sp>
      <p:sp>
        <p:nvSpPr>
          <p:cNvPr id="41" name="SK-8-text-40"/>
          <p:cNvSpPr/>
          <p:nvPr/>
        </p:nvSpPr>
        <p:spPr>
          <a:xfrm>
            <a:off x="7482780" y="3756571"/>
            <a:ext cx="3947220" cy="1143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>
                    <a:alpha val="9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Referrals should ideally be made to the local community paediatric continence service. Ensure a </a:t>
            </a:r>
            <a:r>
              <a:rPr lang="en-US" sz="1200" b="1" dirty="0">
                <a:solidFill>
                  <a:srgbClr val="FFFFFF">
                    <a:alpha val="9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Frequency-Volume Chart</a:t>
            </a:r>
            <a:r>
              <a:rPr lang="en-US" sz="1200" dirty="0">
                <a:solidFill>
                  <a:srgbClr val="FFFFFF">
                    <a:alpha val="9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(2 weeks) is completed prior to the appointment to facilitate specialist assessment.</a:t>
            </a:r>
            <a:endParaRPr lang="en-US" sz="1200" dirty="0"/>
          </a:p>
        </p:txBody>
      </p:sp>
      <p:sp>
        <p:nvSpPr>
          <p:cNvPr id="42" name="SK-8-text-41"/>
          <p:cNvSpPr/>
          <p:nvPr/>
        </p:nvSpPr>
        <p:spPr>
          <a:xfrm>
            <a:off x="7578030" y="5295900"/>
            <a:ext cx="38329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 COMMUNICATION TIP</a:t>
            </a:r>
            <a:endParaRPr lang="en-US" sz="900" dirty="0"/>
          </a:p>
        </p:txBody>
      </p:sp>
      <p:sp>
        <p:nvSpPr>
          <p:cNvPr id="43" name="SK-8-text-42"/>
          <p:cNvSpPr/>
          <p:nvPr/>
        </p:nvSpPr>
        <p:spPr>
          <a:xfrm>
            <a:off x="7482780" y="5572125"/>
            <a:ext cx="394722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"We have a specialist team who help lots of children with this. We'll send them a letter today so they can give us some extra support."</a:t>
            </a:r>
            <a:endParaRPr lang="en-US" sz="1050" dirty="0"/>
          </a:p>
        </p:txBody>
      </p:sp>
      <p:sp>
        <p:nvSpPr>
          <p:cNvPr id="44" name="SK-8-text-43"/>
          <p:cNvSpPr/>
          <p:nvPr/>
        </p:nvSpPr>
        <p:spPr>
          <a:xfrm>
            <a:off x="571500" y="6629400"/>
            <a:ext cx="2956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B2BEC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  <p:sp>
        <p:nvSpPr>
          <p:cNvPr id="45" name="SK-8-text-44"/>
          <p:cNvSpPr/>
          <p:nvPr/>
        </p:nvSpPr>
        <p:spPr>
          <a:xfrm>
            <a:off x="9324975" y="6629400"/>
            <a:ext cx="28670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B2BEC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Created July 2026 • GP Training Resource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61963"/>
            <a:ext cx="38100" cy="323850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33500"/>
            <a:ext cx="5410200" cy="4931271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1562100"/>
            <a:ext cx="381000" cy="381000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1538" y="1657350"/>
            <a:ext cx="238125" cy="190500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2095500"/>
            <a:ext cx="4953000" cy="276225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0100" y="2486025"/>
            <a:ext cx="166688" cy="916781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0100" y="3555206"/>
            <a:ext cx="166688" cy="1069479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0100" y="4777085"/>
            <a:ext cx="166688" cy="520898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0100" y="5297984"/>
            <a:ext cx="4953000" cy="738188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0300" y="1333500"/>
            <a:ext cx="5410200" cy="4931271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8900" y="1562100"/>
            <a:ext cx="381000" cy="381000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10338" y="1657350"/>
            <a:ext cx="238125" cy="190500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38900" y="2133600"/>
            <a:ext cx="166688" cy="694432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38900" y="2980432"/>
            <a:ext cx="166688" cy="757535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38900" y="3890367"/>
            <a:ext cx="166688" cy="754856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38900" y="4797623"/>
            <a:ext cx="4953000" cy="657225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91300" y="4951363"/>
            <a:ext cx="178594" cy="148828"/>
          </a:xfrm>
          <a:prstGeom prst="rect">
            <a:avLst/>
          </a:prstGeom>
        </p:spPr>
      </p:pic>
      <p:pic>
        <p:nvPicPr>
          <p:cNvPr id="21" name="SK-9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6645771"/>
            <a:ext cx="12192000" cy="212229"/>
          </a:xfrm>
          <a:prstGeom prst="rect">
            <a:avLst/>
          </a:prstGeom>
        </p:spPr>
      </p:pic>
      <p:sp>
        <p:nvSpPr>
          <p:cNvPr id="22" name="SK-9-text-21"/>
          <p:cNvSpPr/>
          <p:nvPr/>
        </p:nvSpPr>
        <p:spPr>
          <a:xfrm>
            <a:off x="723900" y="381000"/>
            <a:ext cx="114681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825"/>
              </a:lnSpc>
              <a:buNone/>
            </a:pPr>
            <a:r>
              <a:rPr lang="en-US" sz="2550" b="1" kern="0" spc="-41" dirty="0">
                <a:solidFill>
                  <a:srgbClr val="2D3436"/>
                </a:solidFill>
              </a:rPr>
              <a:t>First-Line Treatment: Enuresis Alarms</a:t>
            </a:r>
            <a:endParaRPr lang="en-US" sz="2550" dirty="0"/>
          </a:p>
        </p:txBody>
      </p:sp>
      <p:sp>
        <p:nvSpPr>
          <p:cNvPr id="23" name="SK-9-text-22"/>
          <p:cNvSpPr/>
          <p:nvPr/>
        </p:nvSpPr>
        <p:spPr>
          <a:xfrm>
            <a:off x="723900" y="942975"/>
            <a:ext cx="10972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FF8C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CKS CLINICAL GUIDANCE • JULY 2026</a:t>
            </a:r>
            <a:endParaRPr lang="en-US" sz="1050" dirty="0"/>
          </a:p>
        </p:txBody>
      </p:sp>
      <p:sp>
        <p:nvSpPr>
          <p:cNvPr id="24" name="SK-9-text-23"/>
          <p:cNvSpPr/>
          <p:nvPr/>
        </p:nvSpPr>
        <p:spPr>
          <a:xfrm>
            <a:off x="1295400" y="1581150"/>
            <a:ext cx="50520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D3436"/>
                </a:solidFill>
              </a:rPr>
              <a:t>Clinical Rationale</a:t>
            </a:r>
            <a:endParaRPr lang="en-US" sz="1800" dirty="0"/>
          </a:p>
        </p:txBody>
      </p:sp>
      <p:sp>
        <p:nvSpPr>
          <p:cNvPr id="25" name="SK-9-text-24"/>
          <p:cNvSpPr/>
          <p:nvPr/>
        </p:nvSpPr>
        <p:spPr>
          <a:xfrm>
            <a:off x="914400" y="2095500"/>
            <a:ext cx="480060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CKS GOLD STANDARD</a:t>
            </a:r>
            <a:endParaRPr lang="en-US" sz="1050" dirty="0"/>
          </a:p>
        </p:txBody>
      </p:sp>
      <p:sp>
        <p:nvSpPr>
          <p:cNvPr id="26" name="SK-9-text-25"/>
          <p:cNvSpPr/>
          <p:nvPr/>
        </p:nvSpPr>
        <p:spPr>
          <a:xfrm>
            <a:off x="1081088" y="2447925"/>
            <a:ext cx="4672013" cy="95488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First-Line Recommendation:</a:t>
            </a:r>
            <a:r>
              <a:rPr lang="en-US" sz="135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Should be offered as the primary intervention for all children with nocturnal enuresis.</a:t>
            </a:r>
            <a:endParaRPr lang="en-US" sz="1350" dirty="0"/>
          </a:p>
        </p:txBody>
      </p:sp>
      <p:sp>
        <p:nvSpPr>
          <p:cNvPr id="27" name="SK-9-text-26"/>
          <p:cNvSpPr/>
          <p:nvPr/>
        </p:nvSpPr>
        <p:spPr>
          <a:xfrm>
            <a:off x="1081088" y="3517106"/>
            <a:ext cx="4672013" cy="11075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Mechanism:</a:t>
            </a:r>
            <a:r>
              <a:rPr lang="en-US" sz="135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Conditioning therapy that trains the bladder to suppress contractions or wake the child at the first drop of urine.</a:t>
            </a:r>
            <a:endParaRPr lang="en-US" sz="1350" dirty="0"/>
          </a:p>
        </p:txBody>
      </p:sp>
      <p:sp>
        <p:nvSpPr>
          <p:cNvPr id="28" name="SK-9-text-27"/>
          <p:cNvSpPr/>
          <p:nvPr/>
        </p:nvSpPr>
        <p:spPr>
          <a:xfrm>
            <a:off x="1081088" y="4738985"/>
            <a:ext cx="4672013" cy="55899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Ideal Candidate:</a:t>
            </a:r>
            <a:r>
              <a:rPr lang="en-US" sz="135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Most effective for children with arousal disorders or large bladder capacities.</a:t>
            </a:r>
            <a:endParaRPr lang="en-US" sz="1350" dirty="0"/>
          </a:p>
        </p:txBody>
      </p:sp>
      <p:sp>
        <p:nvSpPr>
          <p:cNvPr id="29" name="SK-9-text-28"/>
          <p:cNvSpPr/>
          <p:nvPr/>
        </p:nvSpPr>
        <p:spPr>
          <a:xfrm>
            <a:off x="1493044" y="5450384"/>
            <a:ext cx="11811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0984E3"/>
                </a:solidFill>
              </a:rPr>
              <a:t>~70%</a:t>
            </a:r>
            <a:endParaRPr lang="en-US" sz="2100" dirty="0"/>
          </a:p>
        </p:txBody>
      </p:sp>
      <p:sp>
        <p:nvSpPr>
          <p:cNvPr id="30" name="SK-9-text-29"/>
          <p:cNvSpPr/>
          <p:nvPr/>
        </p:nvSpPr>
        <p:spPr>
          <a:xfrm>
            <a:off x="1521619" y="5850434"/>
            <a:ext cx="11239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B2BEC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INITIAL SUCCESS</a:t>
            </a:r>
            <a:endParaRPr lang="en-US" sz="975" dirty="0"/>
          </a:p>
        </p:txBody>
      </p:sp>
      <p:sp>
        <p:nvSpPr>
          <p:cNvPr id="31" name="SK-9-text-30"/>
          <p:cNvSpPr/>
          <p:nvPr/>
        </p:nvSpPr>
        <p:spPr>
          <a:xfrm>
            <a:off x="4060031" y="5450384"/>
            <a:ext cx="1000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0984E3"/>
                </a:solidFill>
              </a:rPr>
              <a:t>~30%</a:t>
            </a:r>
            <a:endParaRPr lang="en-US" sz="2100" dirty="0"/>
          </a:p>
        </p:txBody>
      </p:sp>
      <p:sp>
        <p:nvSpPr>
          <p:cNvPr id="32" name="SK-9-text-31"/>
          <p:cNvSpPr/>
          <p:nvPr/>
        </p:nvSpPr>
        <p:spPr>
          <a:xfrm>
            <a:off x="4088606" y="5850434"/>
            <a:ext cx="94297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B2BEC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RELAPSE RATE</a:t>
            </a:r>
            <a:endParaRPr lang="en-US" sz="975" dirty="0"/>
          </a:p>
        </p:txBody>
      </p:sp>
      <p:sp>
        <p:nvSpPr>
          <p:cNvPr id="33" name="SK-9-text-32"/>
          <p:cNvSpPr/>
          <p:nvPr/>
        </p:nvSpPr>
        <p:spPr>
          <a:xfrm>
            <a:off x="6934200" y="1581150"/>
            <a:ext cx="52578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D3436"/>
                </a:solidFill>
              </a:rPr>
              <a:t>Success Requirements</a:t>
            </a:r>
            <a:endParaRPr lang="en-US" sz="1800" dirty="0"/>
          </a:p>
        </p:txBody>
      </p:sp>
      <p:sp>
        <p:nvSpPr>
          <p:cNvPr id="34" name="SK-9-text-33"/>
          <p:cNvSpPr/>
          <p:nvPr/>
        </p:nvSpPr>
        <p:spPr>
          <a:xfrm>
            <a:off x="6719888" y="2095500"/>
            <a:ext cx="4672013" cy="7325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Treatment Window:</a:t>
            </a:r>
            <a:r>
              <a:rPr lang="en-US" sz="135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Typically takes 8–12 weeks to achieve full dryness. Do not expect instant results.</a:t>
            </a:r>
            <a:endParaRPr lang="en-US" sz="1350" dirty="0"/>
          </a:p>
        </p:txBody>
      </p:sp>
      <p:sp>
        <p:nvSpPr>
          <p:cNvPr id="35" name="SK-9-text-34"/>
          <p:cNvSpPr/>
          <p:nvPr/>
        </p:nvSpPr>
        <p:spPr>
          <a:xfrm>
            <a:off x="6719888" y="2942332"/>
            <a:ext cx="4672013" cy="79563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4-Week Rule:</a:t>
            </a:r>
            <a:r>
              <a:rPr lang="en-US" sz="135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Continue the trial for at least 4 weeks before considering it a failure or abandoning.</a:t>
            </a:r>
            <a:endParaRPr lang="en-US" sz="1350" dirty="0"/>
          </a:p>
        </p:txBody>
      </p:sp>
      <p:sp>
        <p:nvSpPr>
          <p:cNvPr id="36" name="SK-9-text-35"/>
          <p:cNvSpPr/>
          <p:nvPr/>
        </p:nvSpPr>
        <p:spPr>
          <a:xfrm>
            <a:off x="6719888" y="3852267"/>
            <a:ext cx="4672013" cy="7929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Commitment:</a:t>
            </a:r>
            <a:r>
              <a:rPr lang="en-US" sz="1350" dirty="0">
                <a:solidFill>
                  <a:srgbClr val="636E7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Requires high levels of motivation from both the child and parents (waking child when alarm sounds).</a:t>
            </a:r>
            <a:endParaRPr lang="en-US" sz="1350" dirty="0"/>
          </a:p>
        </p:txBody>
      </p:sp>
      <p:sp>
        <p:nvSpPr>
          <p:cNvPr id="37" name="SK-9-text-36"/>
          <p:cNvSpPr/>
          <p:nvPr/>
        </p:nvSpPr>
        <p:spPr>
          <a:xfrm>
            <a:off x="6846094" y="4797623"/>
            <a:ext cx="4648200" cy="657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2D343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GP Pearl: Success depends on the child taking "ownership" of the alarm process. Involve them in the setup and testing.</a:t>
            </a:r>
            <a:endParaRPr lang="en-US" sz="1125" dirty="0"/>
          </a:p>
        </p:txBody>
      </p:sp>
      <p:sp>
        <p:nvSpPr>
          <p:cNvPr id="38" name="SK-9-text-37"/>
          <p:cNvSpPr/>
          <p:nvPr/>
        </p:nvSpPr>
        <p:spPr>
          <a:xfrm>
            <a:off x="571500" y="6651873"/>
            <a:ext cx="42367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TEACHING DECK</a:t>
            </a:r>
            <a:endParaRPr lang="en-US" sz="1050" dirty="0"/>
          </a:p>
        </p:txBody>
      </p:sp>
      <p:sp>
        <p:nvSpPr>
          <p:cNvPr id="39" name="SK-9-text-38"/>
          <p:cNvSpPr/>
          <p:nvPr/>
        </p:nvSpPr>
        <p:spPr>
          <a:xfrm>
            <a:off x="10115550" y="6651873"/>
            <a:ext cx="20764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2793</Words>
  <Application>Microsoft Office PowerPoint</Application>
  <PresentationFormat>Widescreen</PresentationFormat>
  <Paragraphs>337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Inter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2026-07-01T17:34:22Z</dcterms:created>
  <dcterms:modified xsi:type="dcterms:W3CDTF">2026-07-01T17:51:19Z</dcterms:modified>
</cp:coreProperties>
</file>