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12192000"/>
  <p:embeddedFontLst>
    <p:embeddedFont>
      <p:font typeface="Open Sans" panose="020B060603050402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65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2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9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3" Type="http://schemas.openxmlformats.org/officeDocument/2006/relationships/image" Target="../media/image2.png"/><Relationship Id="rId7" Type="http://schemas.openxmlformats.org/officeDocument/2006/relationships/image" Target="../media/image157.png"/><Relationship Id="rId12" Type="http://schemas.openxmlformats.org/officeDocument/2006/relationships/image" Target="../media/image126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5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4.png"/><Relationship Id="rId10" Type="http://schemas.openxmlformats.org/officeDocument/2006/relationships/image" Target="../media/image160.png"/><Relationship Id="rId19" Type="http://schemas.openxmlformats.org/officeDocument/2006/relationships/image" Target="../media/image168.png"/><Relationship Id="rId4" Type="http://schemas.openxmlformats.org/officeDocument/2006/relationships/image" Target="../media/image9.png"/><Relationship Id="rId9" Type="http://schemas.openxmlformats.org/officeDocument/2006/relationships/image" Target="../media/image159.png"/><Relationship Id="rId14" Type="http://schemas.openxmlformats.org/officeDocument/2006/relationships/image" Target="../media/image1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8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9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9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4" Type="http://schemas.openxmlformats.org/officeDocument/2006/relationships/image" Target="../media/image2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8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9.png"/><Relationship Id="rId10" Type="http://schemas.openxmlformats.org/officeDocument/2006/relationships/image" Target="../media/image188.png"/><Relationship Id="rId4" Type="http://schemas.openxmlformats.org/officeDocument/2006/relationships/image" Target="../media/image2.png"/><Relationship Id="rId9" Type="http://schemas.openxmlformats.org/officeDocument/2006/relationships/image" Target="../media/image18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2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9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1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9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9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8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9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2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26" Type="http://schemas.openxmlformats.org/officeDocument/2006/relationships/image" Target="../media/image122.png"/><Relationship Id="rId3" Type="http://schemas.openxmlformats.org/officeDocument/2006/relationships/image" Target="../media/image8.pn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5" Type="http://schemas.openxmlformats.org/officeDocument/2006/relationships/image" Target="../media/image9.png"/><Relationship Id="rId15" Type="http://schemas.openxmlformats.org/officeDocument/2006/relationships/image" Target="../media/image111.png"/><Relationship Id="rId23" Type="http://schemas.openxmlformats.org/officeDocument/2006/relationships/image" Target="../media/image119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2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9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762000" cy="571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450" y="1333500"/>
            <a:ext cx="4419600" cy="40005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9450" y="1333500"/>
            <a:ext cx="4419600" cy="40005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810250"/>
            <a:ext cx="11049000" cy="62478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71500" y="180975"/>
            <a:ext cx="84543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84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10" name="SK-1-text-9"/>
          <p:cNvSpPr/>
          <p:nvPr/>
        </p:nvSpPr>
        <p:spPr>
          <a:xfrm>
            <a:off x="571500" y="1619250"/>
            <a:ext cx="607695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111827"/>
                </a:solidFill>
              </a:rPr>
              <a:t>Gastroenteritis</a:t>
            </a:r>
            <a:endParaRPr lang="en-US" sz="4800" dirty="0"/>
          </a:p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111827"/>
                </a:solidFill>
              </a:rPr>
              <a:t>in Children</a:t>
            </a:r>
            <a:endParaRPr lang="en-US" sz="4800" dirty="0"/>
          </a:p>
        </p:txBody>
      </p:sp>
      <p:sp>
        <p:nvSpPr>
          <p:cNvPr id="11" name="SK-1-text-10"/>
          <p:cNvSpPr/>
          <p:nvPr/>
        </p:nvSpPr>
        <p:spPr>
          <a:xfrm>
            <a:off x="571500" y="3188791"/>
            <a:ext cx="6076950" cy="6438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Care Assessment &amp; Management</a:t>
            </a:r>
            <a:endParaRPr lang="en-US" sz="1950" dirty="0"/>
          </a:p>
          <a:p>
            <a:pPr marL="0" indent="0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GPs &amp; Trainees</a:t>
            </a:r>
            <a:endParaRPr lang="en-US" sz="1950" dirty="0"/>
          </a:p>
        </p:txBody>
      </p:sp>
      <p:sp>
        <p:nvSpPr>
          <p:cNvPr id="12" name="SK-1-text-11"/>
          <p:cNvSpPr/>
          <p:nvPr/>
        </p:nvSpPr>
        <p:spPr>
          <a:xfrm>
            <a:off x="571500" y="4213622"/>
            <a:ext cx="906970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CKS (2024) &amp; NICE NG173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571500" y="4567833"/>
            <a:ext cx="616267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571500" y="4922044"/>
            <a:ext cx="616267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800100" y="5962650"/>
            <a:ext cx="105918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</a:t>
            </a: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This teaching deck is for educational purposes only. Always double check clinical advice, drug doses, and referral pathways with the latest NICE CKS, local Bradford ACE protocols, and the BNF.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04925"/>
            <a:ext cx="5372100" cy="517207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419225"/>
            <a:ext cx="5143500" cy="3619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66850"/>
            <a:ext cx="238125" cy="1905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95475"/>
            <a:ext cx="5143500" cy="773311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783086"/>
            <a:ext cx="5143500" cy="77331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670697"/>
            <a:ext cx="5143500" cy="58668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371677"/>
            <a:ext cx="5143500" cy="58668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1304925"/>
            <a:ext cx="5372100" cy="517207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8150" y="1438275"/>
            <a:ext cx="847725" cy="2476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1857375"/>
            <a:ext cx="5143500" cy="88106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004417"/>
            <a:ext cx="178594" cy="148828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2871788"/>
            <a:ext cx="5143500" cy="881063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018830"/>
            <a:ext cx="178594" cy="148828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3886200"/>
            <a:ext cx="5143500" cy="881063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033242"/>
            <a:ext cx="178594" cy="148828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5760839"/>
            <a:ext cx="5143500" cy="601861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894189"/>
            <a:ext cx="214313" cy="214313"/>
          </a:xfrm>
          <a:prstGeom prst="rect">
            <a:avLst/>
          </a:prstGeom>
        </p:spPr>
      </p:pic>
      <p:sp>
        <p:nvSpPr>
          <p:cNvPr id="21" name="SK-12-text-20"/>
          <p:cNvSpPr/>
          <p:nvPr/>
        </p:nvSpPr>
        <p:spPr>
          <a:xfrm>
            <a:off x="762000" y="381000"/>
            <a:ext cx="11125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DIFFERENTIAL DIAGNOSIS AND UTI</a:t>
            </a:r>
            <a:endParaRPr lang="en-US" sz="2400" dirty="0"/>
          </a:p>
        </p:txBody>
      </p:sp>
      <p:sp>
        <p:nvSpPr>
          <p:cNvPr id="22" name="SK-12-text-21"/>
          <p:cNvSpPr/>
          <p:nvPr/>
        </p:nvSpPr>
        <p:spPr>
          <a:xfrm>
            <a:off x="762000" y="876300"/>
            <a:ext cx="511313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3" name="SK-12-text-22"/>
          <p:cNvSpPr/>
          <p:nvPr/>
        </p:nvSpPr>
        <p:spPr>
          <a:xfrm>
            <a:off x="1038225" y="1419225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Alternative Diagnoses</a:t>
            </a:r>
            <a:endParaRPr lang="en-US" sz="1500" dirty="0"/>
          </a:p>
        </p:txBody>
      </p:sp>
      <p:sp>
        <p:nvSpPr>
          <p:cNvPr id="24" name="SK-12-text-23"/>
          <p:cNvSpPr/>
          <p:nvPr/>
        </p:nvSpPr>
        <p:spPr>
          <a:xfrm>
            <a:off x="800100" y="1971675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Surgical Emergencies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>
            <a:off x="800100" y="2219325"/>
            <a:ext cx="4914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Appendicitis: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Localised RIF pain, vomiting (diarrhoea common in children).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Intussusception: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Redcurrant jelly stools, colicky pain (&lt;2 years).</a:t>
            </a:r>
            <a:endParaRPr lang="en-US" sz="1050" dirty="0"/>
          </a:p>
        </p:txBody>
      </p:sp>
      <p:sp>
        <p:nvSpPr>
          <p:cNvPr id="26" name="SK-12-text-25"/>
          <p:cNvSpPr/>
          <p:nvPr/>
        </p:nvSpPr>
        <p:spPr>
          <a:xfrm>
            <a:off x="800100" y="2859286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Medical Emergencies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800100" y="3106936"/>
            <a:ext cx="4914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Meningitis: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vomiting, neck stiffness, photophobia, non-blanching rash.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DKA: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Vomiting, dehydration, polyuria, polydipsia (check BM).</a:t>
            </a:r>
            <a:endParaRPr lang="en-US" sz="1050" dirty="0"/>
          </a:p>
        </p:txBody>
      </p:sp>
      <p:sp>
        <p:nvSpPr>
          <p:cNvPr id="28" name="SK-12-text-27"/>
          <p:cNvSpPr/>
          <p:nvPr/>
        </p:nvSpPr>
        <p:spPr>
          <a:xfrm>
            <a:off x="800100" y="3746897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 Specifics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800100" y="3994547"/>
            <a:ext cx="113919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Pyloric Stenosis: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Projectile non-bilious vomiting (4–8 weeks), palpable 'olive'.</a:t>
            </a:r>
            <a:endParaRPr lang="en-US" sz="1050" dirty="0"/>
          </a:p>
        </p:txBody>
      </p:sp>
      <p:sp>
        <p:nvSpPr>
          <p:cNvPr id="30" name="SK-12-text-29"/>
          <p:cNvSpPr/>
          <p:nvPr/>
        </p:nvSpPr>
        <p:spPr>
          <a:xfrm>
            <a:off x="800100" y="4447877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Chronic GI Conditions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800100" y="4695527"/>
            <a:ext cx="113919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IBD/Coeliac: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Chronic diarrhoea, weight loss, anaemia, failure to thrive.</a:t>
            </a:r>
            <a:endParaRPr lang="en-US" sz="1050" dirty="0"/>
          </a:p>
        </p:txBody>
      </p:sp>
      <p:sp>
        <p:nvSpPr>
          <p:cNvPr id="32" name="SK-12-text-31"/>
          <p:cNvSpPr/>
          <p:nvPr/>
        </p:nvSpPr>
        <p:spPr>
          <a:xfrm>
            <a:off x="6362700" y="141922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Focus: UTI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8153400" y="1438275"/>
            <a:ext cx="13522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NG173</a:t>
            </a:r>
            <a:endParaRPr lang="en-US" sz="900" dirty="0"/>
          </a:p>
        </p:txBody>
      </p:sp>
      <p:sp>
        <p:nvSpPr>
          <p:cNvPr id="34" name="SK-12-text-33"/>
          <p:cNvSpPr/>
          <p:nvPr/>
        </p:nvSpPr>
        <p:spPr>
          <a:xfrm>
            <a:off x="6731794" y="1971675"/>
            <a:ext cx="4914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Diagnostic Trap</a:t>
            </a:r>
            <a:endParaRPr lang="en-US" sz="1125" dirty="0"/>
          </a:p>
        </p:txBody>
      </p:sp>
      <p:sp>
        <p:nvSpPr>
          <p:cNvPr id="35" name="SK-12-text-34"/>
          <p:cNvSpPr/>
          <p:nvPr/>
        </p:nvSpPr>
        <p:spPr>
          <a:xfrm>
            <a:off x="6477000" y="2224088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Urinary Tract Infection can mimic or co-exist with gastroenteritis. In children with </a:t>
            </a: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 + diarrhoea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UTI must be actively excluded.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6731794" y="2986088"/>
            <a:ext cx="4914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Temperature Threshold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6477000" y="3238500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ACE Pathway requirement: Check urine if </a:t>
            </a: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temperature &gt;38°C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Clean catch preferred; dipstick if MSU not feasible.</a:t>
            </a:r>
            <a:endParaRPr lang="en-US" sz="1050" dirty="0"/>
          </a:p>
        </p:txBody>
      </p:sp>
      <p:sp>
        <p:nvSpPr>
          <p:cNvPr id="38" name="SK-12-text-37"/>
          <p:cNvSpPr/>
          <p:nvPr/>
        </p:nvSpPr>
        <p:spPr>
          <a:xfrm>
            <a:off x="6731794" y="4000500"/>
            <a:ext cx="4914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 Actions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6477000" y="4252913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Infants &lt;3 months with UTI require </a:t>
            </a: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paediatric assessment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Older children: treat per local microbiology guidelines.</a:t>
            </a:r>
            <a:endParaRPr lang="en-US" sz="1050" dirty="0"/>
          </a:p>
        </p:txBody>
      </p:sp>
      <p:sp>
        <p:nvSpPr>
          <p:cNvPr id="40" name="SK-12-text-39"/>
          <p:cNvSpPr/>
          <p:nvPr/>
        </p:nvSpPr>
        <p:spPr>
          <a:xfrm>
            <a:off x="6786563" y="5875139"/>
            <a:ext cx="46053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PRACTICE PEARL: High fever (&gt;39°C) is atypical for viral GE. If present, reconsider the diagnosis and rigorously exclude UTI or sepsis.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7650"/>
            <a:ext cx="11049000" cy="69532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85850"/>
            <a:ext cx="5410200" cy="2751683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228725"/>
            <a:ext cx="238125" cy="1905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62100"/>
            <a:ext cx="5181600" cy="338138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900238"/>
            <a:ext cx="5181600" cy="33813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238375"/>
            <a:ext cx="5181600" cy="33813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89933"/>
            <a:ext cx="5410200" cy="2239417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132808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085850"/>
            <a:ext cx="5410200" cy="2928938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190625"/>
            <a:ext cx="285750" cy="2286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828800"/>
            <a:ext cx="5181600" cy="122872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2209651"/>
            <a:ext cx="214313" cy="17532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2485876"/>
            <a:ext cx="214313" cy="17532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762101"/>
            <a:ext cx="214313" cy="17532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3114675"/>
            <a:ext cx="5181600" cy="5334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0300" y="4138613"/>
            <a:ext cx="5410200" cy="2090738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4281488"/>
            <a:ext cx="190500" cy="15240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477000"/>
            <a:ext cx="11049000" cy="257175"/>
          </a:xfrm>
          <a:prstGeom prst="rect">
            <a:avLst/>
          </a:prstGeom>
        </p:spPr>
      </p:pic>
      <p:sp>
        <p:nvSpPr>
          <p:cNvPr id="21" name="SK-13-text-20"/>
          <p:cNvSpPr/>
          <p:nvPr/>
        </p:nvSpPr>
        <p:spPr>
          <a:xfrm>
            <a:off x="762000" y="24765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NOTIFIABLE DISEASES &amp; COMPLICATIONS</a:t>
            </a:r>
            <a:endParaRPr lang="en-US" sz="2400" dirty="0"/>
          </a:p>
        </p:txBody>
      </p:sp>
      <p:sp>
        <p:nvSpPr>
          <p:cNvPr id="22" name="SK-13-text-21"/>
          <p:cNvSpPr/>
          <p:nvPr/>
        </p:nvSpPr>
        <p:spPr>
          <a:xfrm>
            <a:off x="762000" y="742950"/>
            <a:ext cx="61113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1019175" y="1181100"/>
            <a:ext cx="649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Notifiable Pathogens (UKHSA)</a:t>
            </a:r>
            <a:endParaRPr lang="en-US" sz="1500" dirty="0"/>
          </a:p>
        </p:txBody>
      </p:sp>
      <p:sp>
        <p:nvSpPr>
          <p:cNvPr id="24" name="SK-13-text-23"/>
          <p:cNvSpPr/>
          <p:nvPr/>
        </p:nvSpPr>
        <p:spPr>
          <a:xfrm>
            <a:off x="685800" y="1562100"/>
            <a:ext cx="115062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E. coli O157 (VTEC):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Urgent notification required. High HUS risk.</a:t>
            </a:r>
            <a:endParaRPr lang="en-US" sz="1275" dirty="0"/>
          </a:p>
        </p:txBody>
      </p:sp>
      <p:sp>
        <p:nvSpPr>
          <p:cNvPr id="25" name="SK-13-text-24"/>
          <p:cNvSpPr/>
          <p:nvPr/>
        </p:nvSpPr>
        <p:spPr>
          <a:xfrm>
            <a:off x="685800" y="1900238"/>
            <a:ext cx="115062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Campylobacter: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Notify if part of a suspected outbreak/food poisoning.</a:t>
            </a:r>
            <a:endParaRPr lang="en-US" sz="1275" dirty="0"/>
          </a:p>
        </p:txBody>
      </p:sp>
      <p:sp>
        <p:nvSpPr>
          <p:cNvPr id="26" name="SK-13-text-25"/>
          <p:cNvSpPr/>
          <p:nvPr/>
        </p:nvSpPr>
        <p:spPr>
          <a:xfrm>
            <a:off x="685800" y="2238375"/>
            <a:ext cx="115062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Salmonella &amp; Shigella: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All cases are legally notifiable diseases.</a:t>
            </a:r>
            <a:endParaRPr lang="en-US" sz="1275" dirty="0"/>
          </a:p>
        </p:txBody>
      </p:sp>
      <p:sp>
        <p:nvSpPr>
          <p:cNvPr id="27" name="SK-13-text-26"/>
          <p:cNvSpPr/>
          <p:nvPr/>
        </p:nvSpPr>
        <p:spPr>
          <a:xfrm>
            <a:off x="685800" y="2576513"/>
            <a:ext cx="115062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Cryptosporidium: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Public health risk in pools and farm settings.</a:t>
            </a:r>
            <a:endParaRPr lang="en-US" sz="1275" dirty="0"/>
          </a:p>
        </p:txBody>
      </p:sp>
      <p:sp>
        <p:nvSpPr>
          <p:cNvPr id="28" name="SK-13-text-27"/>
          <p:cNvSpPr/>
          <p:nvPr/>
        </p:nvSpPr>
        <p:spPr>
          <a:xfrm>
            <a:off x="685800" y="2971800"/>
            <a:ext cx="51816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Notify the UK Health Security Agency (UKHSA) Health Protection Team immediately on clinical suspicion of food poisoning or specific pathogens.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1019175" y="4085183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Public Health Actions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876300" y="4523333"/>
            <a:ext cx="4991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Request stool culture for all suspected bacterial causes or travel history.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876300" y="5018633"/>
            <a:ext cx="4991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source: Farm visits, raw poultry, unpasteurised milk, or travel.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876300" y="5513933"/>
            <a:ext cx="4991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 Bradford Health Protection Team for local outbreak guidance.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6705600" y="116205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Haemolytic Uraemic Syndrome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6324600" y="1543050"/>
            <a:ext cx="5867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complication of E. coli O157 (VTEC)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438900" y="1905000"/>
            <a:ext cx="5029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HUS TRIAD (EMERGENCY)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6653213" y="2152650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Haemolytic Anaemia</a:t>
            </a:r>
            <a:endParaRPr lang="en-US" sz="1350" dirty="0"/>
          </a:p>
        </p:txBody>
      </p:sp>
      <p:sp>
        <p:nvSpPr>
          <p:cNvPr id="37" name="SK-13-text-36"/>
          <p:cNvSpPr/>
          <p:nvPr/>
        </p:nvSpPr>
        <p:spPr>
          <a:xfrm>
            <a:off x="6653213" y="2428875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Thrombocytopaenia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6653213" y="2705100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Acute Renal Failure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6324600" y="3114675"/>
            <a:ext cx="5181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 HUS if: Bloody diarrhoea + Pallor + Oliguria. Urgent Hospital Referral Required.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6610350" y="4214813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Exclusion Criteria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6324600" y="4595813"/>
            <a:ext cx="5257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GI EXCLUSION</a:t>
            </a:r>
            <a:endParaRPr lang="en-US" sz="1125" dirty="0"/>
          </a:p>
        </p:txBody>
      </p:sp>
      <p:sp>
        <p:nvSpPr>
          <p:cNvPr id="42" name="SK-13-text-41"/>
          <p:cNvSpPr/>
          <p:nvPr/>
        </p:nvSpPr>
        <p:spPr>
          <a:xfrm>
            <a:off x="6324600" y="4848225"/>
            <a:ext cx="5867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48 hours clear of last vomit or diarrhoea episode.</a:t>
            </a:r>
            <a:endParaRPr lang="en-US" sz="1125" dirty="0"/>
          </a:p>
        </p:txBody>
      </p:sp>
      <p:sp>
        <p:nvSpPr>
          <p:cNvPr id="43" name="SK-13-text-42"/>
          <p:cNvSpPr/>
          <p:nvPr/>
        </p:nvSpPr>
        <p:spPr>
          <a:xfrm>
            <a:off x="6324600" y="5114925"/>
            <a:ext cx="5257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VTEC / E. COLI O157</a:t>
            </a:r>
            <a:endParaRPr lang="en-US" sz="1125" dirty="0"/>
          </a:p>
        </p:txBody>
      </p:sp>
      <p:sp>
        <p:nvSpPr>
          <p:cNvPr id="44" name="SK-13-text-43"/>
          <p:cNvSpPr/>
          <p:nvPr/>
        </p:nvSpPr>
        <p:spPr>
          <a:xfrm>
            <a:off x="6324600" y="5367338"/>
            <a:ext cx="5867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Exclude from childcare until 2 consecutive negative stool cultures.</a:t>
            </a:r>
            <a:endParaRPr lang="en-US" sz="1125" dirty="0"/>
          </a:p>
        </p:txBody>
      </p:sp>
      <p:sp>
        <p:nvSpPr>
          <p:cNvPr id="45" name="SK-13-text-44"/>
          <p:cNvSpPr/>
          <p:nvPr/>
        </p:nvSpPr>
        <p:spPr>
          <a:xfrm>
            <a:off x="6324600" y="5634038"/>
            <a:ext cx="5257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CRYPTOSPORIDIUM</a:t>
            </a:r>
            <a:endParaRPr lang="en-US" sz="1125" dirty="0"/>
          </a:p>
        </p:txBody>
      </p:sp>
      <p:sp>
        <p:nvSpPr>
          <p:cNvPr id="46" name="SK-13-text-45"/>
          <p:cNvSpPr/>
          <p:nvPr/>
        </p:nvSpPr>
        <p:spPr>
          <a:xfrm>
            <a:off x="6324600" y="5886450"/>
            <a:ext cx="5867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use swimming pools for 14 days after symptoms resolve.</a:t>
            </a:r>
            <a:endParaRPr lang="en-US" sz="1125" dirty="0"/>
          </a:p>
        </p:txBody>
      </p:sp>
      <p:sp>
        <p:nvSpPr>
          <p:cNvPr id="47" name="SK-13-text-46"/>
          <p:cNvSpPr/>
          <p:nvPr/>
        </p:nvSpPr>
        <p:spPr>
          <a:xfrm>
            <a:off x="571500" y="6477000"/>
            <a:ext cx="11620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CKS Diarrhoea and Vomiting in Children | UKHSA Notifiable Diseases Guidance (2024)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4925"/>
            <a:ext cx="7213550" cy="766763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598563"/>
            <a:ext cx="285750" cy="2286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85988"/>
            <a:ext cx="7213550" cy="766763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2479625"/>
            <a:ext cx="285750" cy="2286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67050"/>
            <a:ext cx="7213550" cy="76676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3360688"/>
            <a:ext cx="285750" cy="2286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948112"/>
            <a:ext cx="7213550" cy="76676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4241750"/>
            <a:ext cx="285750" cy="2286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829175"/>
            <a:ext cx="7213550" cy="766763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625" y="5122813"/>
            <a:ext cx="285750" cy="2286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710238"/>
            <a:ext cx="7213550" cy="766763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" y="6003875"/>
            <a:ext cx="285750" cy="2286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13650" y="1304925"/>
            <a:ext cx="3606850" cy="5172075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2250" y="1533525"/>
            <a:ext cx="3149650" cy="428625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42250" y="1583978"/>
            <a:ext cx="261937" cy="21342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2250" y="2190750"/>
            <a:ext cx="3149650" cy="1000869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42250" y="3344019"/>
            <a:ext cx="3149650" cy="1000869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42250" y="4497288"/>
            <a:ext cx="3149650" cy="1000869"/>
          </a:xfrm>
          <a:prstGeom prst="rect">
            <a:avLst/>
          </a:prstGeom>
        </p:spPr>
      </p:pic>
      <p:sp>
        <p:nvSpPr>
          <p:cNvPr id="23" name="SK-14-text-22"/>
          <p:cNvSpPr/>
          <p:nvPr/>
        </p:nvSpPr>
        <p:spPr>
          <a:xfrm>
            <a:off x="762000" y="381000"/>
            <a:ext cx="67360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CLINICAL RED FLAGS</a:t>
            </a:r>
            <a:endParaRPr lang="en-US" sz="2400" dirty="0"/>
          </a:p>
        </p:txBody>
      </p:sp>
      <p:sp>
        <p:nvSpPr>
          <p:cNvPr id="24" name="SK-14-text-23"/>
          <p:cNvSpPr/>
          <p:nvPr/>
        </p:nvSpPr>
        <p:spPr>
          <a:xfrm>
            <a:off x="762000" y="876300"/>
            <a:ext cx="4716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1295400" y="1443038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Bilious Vomiting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1295400" y="1747838"/>
            <a:ext cx="107061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Green/Yellow fluid indicates potential intestinal obstruction.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1295400" y="2324100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Redcurrant Jelly Stools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1295400" y="2628900"/>
            <a:ext cx="10896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Bloody mucus + colicky pain in &lt;2 years; suggests intussusception.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1295400" y="3205163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Severe Dehydration / Shock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1295400" y="3509963"/>
            <a:ext cx="10896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Capillary refill &gt;2 sec, mottled skin, tachycardia, poor responsiveness.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1295400" y="4086225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Bloody Diarrhoea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1295400" y="4391025"/>
            <a:ext cx="105346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VTEC (E. coli O157), HUS risk, or surgical causes.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1295400" y="4967288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High Fever (&gt;39°C)</a:t>
            </a:r>
            <a:endParaRPr lang="en-US" sz="1500" dirty="0"/>
          </a:p>
        </p:txBody>
      </p:sp>
      <p:sp>
        <p:nvSpPr>
          <p:cNvPr id="34" name="SK-14-text-33"/>
          <p:cNvSpPr/>
          <p:nvPr/>
        </p:nvSpPr>
        <p:spPr>
          <a:xfrm>
            <a:off x="1295400" y="5272088"/>
            <a:ext cx="10896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Reconsider diagnosis; exclude UTI, sepsis, or invasive bacterial GE.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1295400" y="5848350"/>
            <a:ext cx="639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HUS Triad Signs</a:t>
            </a:r>
            <a:endParaRPr lang="en-US" sz="1500" dirty="0"/>
          </a:p>
        </p:txBody>
      </p:sp>
      <p:sp>
        <p:nvSpPr>
          <p:cNvPr id="36" name="SK-14-text-35"/>
          <p:cNvSpPr/>
          <p:nvPr/>
        </p:nvSpPr>
        <p:spPr>
          <a:xfrm>
            <a:off x="1295400" y="6153150"/>
            <a:ext cx="10896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Pallor + Oliguria + Bloody Diarrhoea (Post-E. coli O157 infection).</a:t>
            </a:r>
            <a:endParaRPr lang="en-US" sz="1125" dirty="0"/>
          </a:p>
        </p:txBody>
      </p:sp>
      <p:sp>
        <p:nvSpPr>
          <p:cNvPr id="37" name="SK-14-text-36"/>
          <p:cNvSpPr/>
          <p:nvPr/>
        </p:nvSpPr>
        <p:spPr>
          <a:xfrm>
            <a:off x="8599438" y="1533525"/>
            <a:ext cx="359256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6" dirty="0">
                <a:solidFill>
                  <a:srgbClr val="FFFFFF"/>
                </a:solidFill>
              </a:rPr>
              <a:t>ACTION REQUIRED</a:t>
            </a:r>
            <a:endParaRPr lang="en-US" sz="1650" dirty="0"/>
          </a:p>
        </p:txBody>
      </p:sp>
      <p:sp>
        <p:nvSpPr>
          <p:cNvPr id="38" name="SK-14-text-37"/>
          <p:cNvSpPr/>
          <p:nvPr/>
        </p:nvSpPr>
        <p:spPr>
          <a:xfrm>
            <a:off x="8394650" y="2343150"/>
            <a:ext cx="37973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OBSTRUCTION / INTUSSUSCEPTION / SHOCK</a:t>
            </a:r>
            <a:endParaRPr lang="en-US" sz="975" dirty="0"/>
          </a:p>
        </p:txBody>
      </p:sp>
      <p:sp>
        <p:nvSpPr>
          <p:cNvPr id="39" name="SK-14-text-38"/>
          <p:cNvSpPr/>
          <p:nvPr/>
        </p:nvSpPr>
        <p:spPr>
          <a:xfrm>
            <a:off x="8394650" y="2566988"/>
            <a:ext cx="2959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Call 999</a:t>
            </a:r>
            <a:endParaRPr lang="en-US" sz="1800" dirty="0"/>
          </a:p>
        </p:txBody>
      </p:sp>
      <p:sp>
        <p:nvSpPr>
          <p:cNvPr id="40" name="SK-14-text-39"/>
          <p:cNvSpPr/>
          <p:nvPr/>
        </p:nvSpPr>
        <p:spPr>
          <a:xfrm>
            <a:off x="8394650" y="3496419"/>
            <a:ext cx="30480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HUS / VTEC</a:t>
            </a:r>
            <a:endParaRPr lang="en-US" sz="975" dirty="0"/>
          </a:p>
        </p:txBody>
      </p:sp>
      <p:sp>
        <p:nvSpPr>
          <p:cNvPr id="41" name="SK-14-text-40"/>
          <p:cNvSpPr/>
          <p:nvPr/>
        </p:nvSpPr>
        <p:spPr>
          <a:xfrm>
            <a:off x="8394650" y="3720257"/>
            <a:ext cx="37973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Emergency Referral</a:t>
            </a:r>
            <a:endParaRPr lang="en-US" sz="1800" dirty="0"/>
          </a:p>
        </p:txBody>
      </p:sp>
      <p:sp>
        <p:nvSpPr>
          <p:cNvPr id="42" name="SK-14-text-41"/>
          <p:cNvSpPr/>
          <p:nvPr/>
        </p:nvSpPr>
        <p:spPr>
          <a:xfrm>
            <a:off x="8394650" y="4649688"/>
            <a:ext cx="37414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&lt;1Y WITH DEHYDRATION</a:t>
            </a:r>
            <a:endParaRPr lang="en-US" sz="975" dirty="0"/>
          </a:p>
        </p:txBody>
      </p:sp>
      <p:sp>
        <p:nvSpPr>
          <p:cNvPr id="43" name="SK-14-text-42"/>
          <p:cNvSpPr/>
          <p:nvPr/>
        </p:nvSpPr>
        <p:spPr>
          <a:xfrm>
            <a:off x="8394650" y="4873526"/>
            <a:ext cx="37973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Paediatric Admit</a:t>
            </a:r>
            <a:endParaRPr lang="en-US" sz="1800" dirty="0"/>
          </a:p>
        </p:txBody>
      </p:sp>
      <p:sp>
        <p:nvSpPr>
          <p:cNvPr id="44" name="SK-14-text-43"/>
          <p:cNvSpPr/>
          <p:nvPr/>
        </p:nvSpPr>
        <p:spPr>
          <a:xfrm>
            <a:off x="8242250" y="5688509"/>
            <a:ext cx="3149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FFFFFF">
                    <a:alpha val="8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 net: Instruct parents to seek immediate review if urine output drops or child becomes difficult to rouse.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53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1100"/>
            <a:ext cx="11049000" cy="168175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81100"/>
            <a:ext cx="952500" cy="1681758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1381125"/>
            <a:ext cx="238125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015258"/>
            <a:ext cx="11049000" cy="168175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15258"/>
            <a:ext cx="952500" cy="1681758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2600" y="3215283"/>
            <a:ext cx="238125" cy="1905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849416"/>
            <a:ext cx="11049000" cy="1681758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849416"/>
            <a:ext cx="952500" cy="168175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2600" y="5049441"/>
            <a:ext cx="238125" cy="190500"/>
          </a:xfrm>
          <a:prstGeom prst="rect">
            <a:avLst/>
          </a:prstGeom>
        </p:spPr>
      </p:pic>
      <p:sp>
        <p:nvSpPr>
          <p:cNvPr id="14" name="SK-15-text-13"/>
          <p:cNvSpPr/>
          <p:nvPr/>
        </p:nvSpPr>
        <p:spPr>
          <a:xfrm>
            <a:off x="762000" y="304800"/>
            <a:ext cx="8199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AKT AND SCA KEY PEARLS</a:t>
            </a:r>
            <a:endParaRPr lang="en-US" sz="2400" dirty="0"/>
          </a:p>
        </p:txBody>
      </p:sp>
      <p:sp>
        <p:nvSpPr>
          <p:cNvPr id="15" name="SK-15-text-14"/>
          <p:cNvSpPr/>
          <p:nvPr/>
        </p:nvSpPr>
        <p:spPr>
          <a:xfrm>
            <a:off x="762000" y="800100"/>
            <a:ext cx="4716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16" name="SK-15-text-15"/>
          <p:cNvSpPr/>
          <p:nvPr/>
        </p:nvSpPr>
        <p:spPr>
          <a:xfrm>
            <a:off x="790575" y="1679079"/>
            <a:ext cx="2057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01</a:t>
            </a:r>
            <a:endParaRPr lang="en-US" sz="3600" dirty="0"/>
          </a:p>
        </p:txBody>
      </p:sp>
      <p:sp>
        <p:nvSpPr>
          <p:cNvPr id="17" name="SK-15-text-16"/>
          <p:cNvSpPr/>
          <p:nvPr/>
        </p:nvSpPr>
        <p:spPr>
          <a:xfrm>
            <a:off x="2105025" y="1333500"/>
            <a:ext cx="6953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AKT: HIGH-YIELD CLINICAL FACTS</a:t>
            </a:r>
            <a:endParaRPr lang="en-US" sz="1500" dirty="0"/>
          </a:p>
        </p:txBody>
      </p:sp>
      <p:sp>
        <p:nvSpPr>
          <p:cNvPr id="18" name="SK-15-text-17"/>
          <p:cNvSpPr/>
          <p:nvPr/>
        </p:nvSpPr>
        <p:spPr>
          <a:xfrm>
            <a:off x="1943100" y="1714500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Low-Osmolarity ORS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(e.g., Dioralyte) is the definitive first-line for mild-moderate dehydration.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1943100" y="1975396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HUS Triad: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Microangiopathic haemolytic anaemia + Thrombocytopaenia + Acute renal failure.</a:t>
            </a:r>
            <a:endParaRPr lang="en-US" sz="1200" dirty="0"/>
          </a:p>
        </p:txBody>
      </p:sp>
      <p:sp>
        <p:nvSpPr>
          <p:cNvPr id="20" name="SK-15-text-19"/>
          <p:cNvSpPr/>
          <p:nvPr/>
        </p:nvSpPr>
        <p:spPr>
          <a:xfrm>
            <a:off x="1943100" y="2236291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Intussusception: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Peak age &lt;2 years; presents with colicky pain and "redcurrant jelly" stools.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1943100" y="2497187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Medication Rule: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Anti-diarrhoeals (Loperamide) are strictly contraindicated in children under 12.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790575" y="3513237"/>
            <a:ext cx="2057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02</a:t>
            </a:r>
            <a:endParaRPr lang="en-US" sz="3600" dirty="0"/>
          </a:p>
        </p:txBody>
      </p:sp>
      <p:sp>
        <p:nvSpPr>
          <p:cNvPr id="23" name="SK-15-text-22"/>
          <p:cNvSpPr/>
          <p:nvPr/>
        </p:nvSpPr>
        <p:spPr>
          <a:xfrm>
            <a:off x="2105025" y="3167658"/>
            <a:ext cx="8096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SCA: COMMUNICATION &amp; SAFETY NETTING</a:t>
            </a:r>
            <a:endParaRPr lang="en-US" sz="1500" dirty="0"/>
          </a:p>
        </p:txBody>
      </p:sp>
      <p:sp>
        <p:nvSpPr>
          <p:cNvPr id="24" name="SK-15-text-23"/>
          <p:cNvSpPr/>
          <p:nvPr/>
        </p:nvSpPr>
        <p:spPr>
          <a:xfrm>
            <a:off x="1943100" y="3548658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i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"Small sips frequently: try 5ml every 5 minutes using this 20ml syringe."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(Practical technique)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1943100" y="3809554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i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the vomiting becomes green (bilious) or there is blood, call 999 immediately."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(Red flag advice)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1943100" y="4070449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ACE Explanation: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"I'm referring you to a specialist home-visiting team who will call you within 2 hours."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1943100" y="4331345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Dehydration Check: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Teach parents to monitor wet nappies and alertness as key markers of stability.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90575" y="5347395"/>
            <a:ext cx="2057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03</a:t>
            </a:r>
            <a:endParaRPr lang="en-US" sz="3600" dirty="0"/>
          </a:p>
        </p:txBody>
      </p:sp>
      <p:sp>
        <p:nvSpPr>
          <p:cNvPr id="29" name="SK-15-text-28"/>
          <p:cNvSpPr/>
          <p:nvPr/>
        </p:nvSpPr>
        <p:spPr>
          <a:xfrm>
            <a:off x="2105025" y="5001816"/>
            <a:ext cx="649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PUBLIC HEALTH &amp; SAFETY RULES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1943100" y="5382816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48-Hour Rule: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Children must stay off school/nursery until 48h after the </a:t>
            </a: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last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episode of GI symptoms.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1943100" y="5643711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Swimming Ban: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Cryptosporidium cases must avoid swimming pools for </a:t>
            </a: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 days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after symptoms resolve.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1943100" y="5904607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Febrile Child: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exclude UTI if temp &gt;38°C (NICE NG173); check urine even if GI symptoms are present.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1943100" y="6165503"/>
            <a:ext cx="10248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Vaccination:</a:t>
            </a:r>
            <a:r>
              <a:rPr lang="en-US" sz="12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Rotavirus vaccine is oral (2 doses); 1st dose must be given before 15 weeks of age.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4925"/>
            <a:ext cx="11049000" cy="8667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547813"/>
            <a:ext cx="381000" cy="3810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76500"/>
            <a:ext cx="3530650" cy="40005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733675"/>
            <a:ext cx="285750" cy="2286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0750" y="2476500"/>
            <a:ext cx="3530650" cy="40005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350" y="2733675"/>
            <a:ext cx="285750" cy="2286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9999" y="2476500"/>
            <a:ext cx="3530650" cy="40005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8599" y="2733675"/>
            <a:ext cx="285750" cy="2286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18599" y="4776788"/>
            <a:ext cx="3073450" cy="485775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762000" y="3810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OVERVIEW OF PEDIATRIC GASTROENTERITIS</a:t>
            </a:r>
            <a:endParaRPr lang="en-US" sz="2400" dirty="0"/>
          </a:p>
        </p:txBody>
      </p:sp>
      <p:sp>
        <p:nvSpPr>
          <p:cNvPr id="15" name="SK-2-text-14"/>
          <p:cNvSpPr/>
          <p:nvPr/>
        </p:nvSpPr>
        <p:spPr>
          <a:xfrm>
            <a:off x="762000" y="876300"/>
            <a:ext cx="6632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16" name="SK-2-text-15"/>
          <p:cNvSpPr/>
          <p:nvPr/>
        </p:nvSpPr>
        <p:spPr>
          <a:xfrm>
            <a:off x="1428750" y="1495425"/>
            <a:ext cx="9906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Gastroenteritis is a leading cause of childhood morbidity. Most cases are self-limiting, but clinical assessment must focus on identifying those at risk of complications.</a:t>
            </a:r>
            <a:endParaRPr lang="en-US" sz="1275" dirty="0"/>
          </a:p>
        </p:txBody>
      </p:sp>
      <p:sp>
        <p:nvSpPr>
          <p:cNvPr id="17" name="SK-2-text-16"/>
          <p:cNvSpPr/>
          <p:nvPr/>
        </p:nvSpPr>
        <p:spPr>
          <a:xfrm>
            <a:off x="1200150" y="270510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CLINICAL DEFINITION</a:t>
            </a:r>
            <a:endParaRPr lang="en-US" sz="1500" dirty="0"/>
          </a:p>
        </p:txBody>
      </p:sp>
      <p:sp>
        <p:nvSpPr>
          <p:cNvPr id="18" name="SK-2-text-17"/>
          <p:cNvSpPr/>
          <p:nvPr/>
        </p:nvSpPr>
        <p:spPr>
          <a:xfrm>
            <a:off x="800100" y="3143250"/>
            <a:ext cx="30734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Acute Gastroenteritis: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Intestinal infection resulting in acute diarrhoea, with or without vomiting.</a:t>
            </a:r>
            <a:endParaRPr lang="en-US" sz="1275" dirty="0"/>
          </a:p>
        </p:txBody>
      </p:sp>
      <p:sp>
        <p:nvSpPr>
          <p:cNvPr id="19" name="SK-2-text-18"/>
          <p:cNvSpPr/>
          <p:nvPr/>
        </p:nvSpPr>
        <p:spPr>
          <a:xfrm>
            <a:off x="800100" y="3986213"/>
            <a:ext cx="30734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Aetiology: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Primarily viral (e.g., Rotavirus, Norovirus), though bacterial causes are significant.</a:t>
            </a:r>
            <a:endParaRPr lang="en-US" sz="1275" dirty="0"/>
          </a:p>
        </p:txBody>
      </p:sp>
      <p:sp>
        <p:nvSpPr>
          <p:cNvPr id="20" name="SK-2-text-19"/>
          <p:cNvSpPr/>
          <p:nvPr/>
        </p:nvSpPr>
        <p:spPr>
          <a:xfrm>
            <a:off x="4959400" y="270510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EPIDEMIOLOGY &amp; COURSE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4559350" y="3143250"/>
            <a:ext cx="30734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Prevalence: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Extremely common; children typically experience 2–3 episodes per year.</a:t>
            </a:r>
            <a:endParaRPr lang="en-US" sz="1275" dirty="0"/>
          </a:p>
        </p:txBody>
      </p:sp>
      <p:sp>
        <p:nvSpPr>
          <p:cNvPr id="22" name="SK-2-text-21"/>
          <p:cNvSpPr/>
          <p:nvPr/>
        </p:nvSpPr>
        <p:spPr>
          <a:xfrm>
            <a:off x="4559350" y="3986213"/>
            <a:ext cx="30734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Peak Age: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Affects children &lt;5 years, with highest incidence in those &lt;2 years.</a:t>
            </a:r>
            <a:endParaRPr lang="en-US" sz="1275" dirty="0"/>
          </a:p>
        </p:txBody>
      </p:sp>
      <p:sp>
        <p:nvSpPr>
          <p:cNvPr id="23" name="SK-2-text-22"/>
          <p:cNvSpPr/>
          <p:nvPr/>
        </p:nvSpPr>
        <p:spPr>
          <a:xfrm>
            <a:off x="4559350" y="4586288"/>
            <a:ext cx="30734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Duration: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Usually self-limiting, resolving within 3–7 days.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8718649" y="2705100"/>
            <a:ext cx="34733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MANAGEMENT PRIORITY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8318599" y="3143250"/>
            <a:ext cx="30734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primary risk associated with pediatric gastroenteritis is systemic </a:t>
            </a: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Dehydration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6" name="SK-2-text-25"/>
          <p:cNvSpPr/>
          <p:nvPr/>
        </p:nvSpPr>
        <p:spPr>
          <a:xfrm>
            <a:off x="8318599" y="3743325"/>
            <a:ext cx="30734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recognition and aggressive fluid management are the cornerstones of pediatric care.</a:t>
            </a:r>
            <a:endParaRPr lang="en-US" sz="1275" dirty="0"/>
          </a:p>
        </p:txBody>
      </p:sp>
      <p:sp>
        <p:nvSpPr>
          <p:cNvPr id="27" name="SK-2-text-26"/>
          <p:cNvSpPr/>
          <p:nvPr/>
        </p:nvSpPr>
        <p:spPr>
          <a:xfrm>
            <a:off x="8275737" y="4776788"/>
            <a:ext cx="28543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KEY TARGET: DEHYDRATION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53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1100"/>
            <a:ext cx="3555950" cy="53721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333500"/>
            <a:ext cx="3174950" cy="6477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400175"/>
            <a:ext cx="419100" cy="4191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88" y="1514475"/>
            <a:ext cx="238125" cy="1905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5400" y="1676400"/>
            <a:ext cx="1191667" cy="2095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925913"/>
            <a:ext cx="3174950" cy="9906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17950" y="1181100"/>
            <a:ext cx="3555950" cy="53721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8450" y="1333500"/>
            <a:ext cx="3174950" cy="6477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8450" y="1400175"/>
            <a:ext cx="419100" cy="4191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8938" y="1514475"/>
            <a:ext cx="238125" cy="1905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41850" y="1676400"/>
            <a:ext cx="2059632" cy="2095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08450" y="5112544"/>
            <a:ext cx="3174950" cy="79057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64401" y="1181100"/>
            <a:ext cx="3555950" cy="53721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54901" y="1333500"/>
            <a:ext cx="3174950" cy="6477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54901" y="1400175"/>
            <a:ext cx="419100" cy="4191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45388" y="1514475"/>
            <a:ext cx="238125" cy="19050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88301" y="1676400"/>
            <a:ext cx="1723430" cy="20955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54901" y="3651647"/>
            <a:ext cx="3174950" cy="990600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762000" y="3048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AETIOLOGY: VIRAL, BACTERIAL, &amp; PARASITIC</a:t>
            </a:r>
            <a:endParaRPr lang="en-US" sz="2400" dirty="0"/>
          </a:p>
        </p:txBody>
      </p:sp>
      <p:sp>
        <p:nvSpPr>
          <p:cNvPr id="24" name="SK-3-text-23"/>
          <p:cNvSpPr/>
          <p:nvPr/>
        </p:nvSpPr>
        <p:spPr>
          <a:xfrm>
            <a:off x="762000" y="800100"/>
            <a:ext cx="651897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5" name="SK-3-text-24"/>
          <p:cNvSpPr/>
          <p:nvPr/>
        </p:nvSpPr>
        <p:spPr>
          <a:xfrm>
            <a:off x="1295400" y="1333500"/>
            <a:ext cx="31222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Viral Causes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1371600" y="1676400"/>
            <a:ext cx="179073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~80% OF CASES</a:t>
            </a:r>
            <a:endParaRPr lang="en-US" sz="900" dirty="0"/>
          </a:p>
        </p:txBody>
      </p:sp>
      <p:sp>
        <p:nvSpPr>
          <p:cNvPr id="27" name="SK-3-text-26"/>
          <p:cNvSpPr/>
          <p:nvPr/>
        </p:nvSpPr>
        <p:spPr>
          <a:xfrm>
            <a:off x="762000" y="2105025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Rotavirus</a:t>
            </a:r>
            <a:endParaRPr lang="en-US" sz="1275" dirty="0"/>
          </a:p>
        </p:txBody>
      </p:sp>
      <p:sp>
        <p:nvSpPr>
          <p:cNvPr id="28" name="SK-3-text-27"/>
          <p:cNvSpPr/>
          <p:nvPr/>
        </p:nvSpPr>
        <p:spPr>
          <a:xfrm>
            <a:off x="762000" y="2366963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 in infants/toddlers. Now largely prevented by UK vaccination schedule.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762000" y="2835473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Norovirus</a:t>
            </a:r>
            <a:endParaRPr lang="en-US" sz="1275" dirty="0"/>
          </a:p>
        </p:txBody>
      </p:sp>
      <p:sp>
        <p:nvSpPr>
          <p:cNvPr id="30" name="SK-3-text-29"/>
          <p:cNvSpPr/>
          <p:nvPr/>
        </p:nvSpPr>
        <p:spPr>
          <a:xfrm>
            <a:off x="762000" y="3097411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"Winter vomiting bug." Highly contagious across all ages; common in outbreaks.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762000" y="3565922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Adenovirus</a:t>
            </a:r>
            <a:endParaRPr lang="en-US" sz="1275" dirty="0"/>
          </a:p>
        </p:txBody>
      </p:sp>
      <p:sp>
        <p:nvSpPr>
          <p:cNvPr id="32" name="SK-3-text-31"/>
          <p:cNvSpPr/>
          <p:nvPr/>
        </p:nvSpPr>
        <p:spPr>
          <a:xfrm>
            <a:off x="762000" y="3827859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Often presents with concurrent respiratory symptoms and GI involvement.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762000" y="4296370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Others</a:t>
            </a:r>
            <a:endParaRPr lang="en-US" sz="1275" dirty="0"/>
          </a:p>
        </p:txBody>
      </p:sp>
      <p:sp>
        <p:nvSpPr>
          <p:cNvPr id="34" name="SK-3-text-33"/>
          <p:cNvSpPr/>
          <p:nvPr/>
        </p:nvSpPr>
        <p:spPr>
          <a:xfrm>
            <a:off x="762000" y="4558308"/>
            <a:ext cx="66370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Sapovirus, Astrovirus, and Caliciviruses.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876300" y="4925913"/>
            <a:ext cx="294635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TIP</a:t>
            </a:r>
            <a:r>
              <a:rPr lang="en-US" sz="105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Viral causes are usually self-limiting (3–7 days) and require supportive ORT as the mainstay.</a:t>
            </a:r>
            <a:endParaRPr lang="en-US" sz="1050" dirty="0"/>
          </a:p>
        </p:txBody>
      </p:sp>
      <p:sp>
        <p:nvSpPr>
          <p:cNvPr id="36" name="SK-3-text-35"/>
          <p:cNvSpPr/>
          <p:nvPr/>
        </p:nvSpPr>
        <p:spPr>
          <a:xfrm>
            <a:off x="5041850" y="1333500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Bacterial Causes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5118050" y="1676400"/>
            <a:ext cx="325147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CONSIDER SYSTEMIC ILLNESS</a:t>
            </a:r>
            <a:endParaRPr lang="en-US" sz="900" dirty="0"/>
          </a:p>
        </p:txBody>
      </p:sp>
      <p:sp>
        <p:nvSpPr>
          <p:cNvPr id="38" name="SK-3-text-37"/>
          <p:cNvSpPr/>
          <p:nvPr/>
        </p:nvSpPr>
        <p:spPr>
          <a:xfrm>
            <a:off x="4508450" y="2105025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Campylobacter</a:t>
            </a:r>
            <a:endParaRPr lang="en-US" sz="1275" dirty="0"/>
          </a:p>
        </p:txBody>
      </p:sp>
      <p:sp>
        <p:nvSpPr>
          <p:cNvPr id="39" name="SK-3-text-38"/>
          <p:cNvSpPr/>
          <p:nvPr/>
        </p:nvSpPr>
        <p:spPr>
          <a:xfrm>
            <a:off x="4508450" y="2366963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 bacterial cause in UK. Often poultry-related; may cause bloody stools.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4508450" y="2835473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Salmonella</a:t>
            </a:r>
            <a:endParaRPr lang="en-US" sz="1275" dirty="0"/>
          </a:p>
        </p:txBody>
      </p:sp>
      <p:sp>
        <p:nvSpPr>
          <p:cNvPr id="41" name="SK-3-text-40"/>
          <p:cNvSpPr/>
          <p:nvPr/>
        </p:nvSpPr>
        <p:spPr>
          <a:xfrm>
            <a:off x="4508450" y="3097411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Associated with raw eggs, poultry, and reptile contact. High fever common.</a:t>
            </a:r>
            <a:endParaRPr lang="en-US" sz="1050" dirty="0"/>
          </a:p>
        </p:txBody>
      </p:sp>
      <p:sp>
        <p:nvSpPr>
          <p:cNvPr id="42" name="SK-3-text-41"/>
          <p:cNvSpPr/>
          <p:nvPr/>
        </p:nvSpPr>
        <p:spPr>
          <a:xfrm>
            <a:off x="4508450" y="3565922"/>
            <a:ext cx="416147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E. coli O157 (VTEC)</a:t>
            </a:r>
            <a:endParaRPr lang="en-US" sz="1275" dirty="0"/>
          </a:p>
        </p:txBody>
      </p:sp>
      <p:sp>
        <p:nvSpPr>
          <p:cNvPr id="43" name="SK-3-text-42"/>
          <p:cNvSpPr/>
          <p:nvPr/>
        </p:nvSpPr>
        <p:spPr>
          <a:xfrm>
            <a:off x="4508450" y="3827859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Undercooked beef/farm visits. High risk of </a:t>
            </a:r>
            <a:r>
              <a:rPr lang="en-US" sz="10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HUS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(Emergency).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4508450" y="4296370"/>
            <a:ext cx="357854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Shigella / C. Diff</a:t>
            </a:r>
            <a:endParaRPr lang="en-US" sz="1275" dirty="0"/>
          </a:p>
        </p:txBody>
      </p:sp>
      <p:sp>
        <p:nvSpPr>
          <p:cNvPr id="45" name="SK-3-text-44"/>
          <p:cNvSpPr/>
          <p:nvPr/>
        </p:nvSpPr>
        <p:spPr>
          <a:xfrm>
            <a:off x="4508450" y="4558308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Shigella (person-to-person); C. Diff (antibiotic-associated).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4622750" y="5112544"/>
            <a:ext cx="2946350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FLAG TRIGGERS</a:t>
            </a:r>
            <a:r>
              <a:rPr lang="en-US" sz="105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Bloody stools, high fever (&gt;39°C), severe abdominal pain, or recent travel history.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8788301" y="1333500"/>
            <a:ext cx="340369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Parasitic Causes</a:t>
            </a:r>
            <a:endParaRPr lang="en-US" sz="1650" dirty="0"/>
          </a:p>
        </p:txBody>
      </p:sp>
      <p:sp>
        <p:nvSpPr>
          <p:cNvPr id="48" name="SK-3-text-47"/>
          <p:cNvSpPr/>
          <p:nvPr/>
        </p:nvSpPr>
        <p:spPr>
          <a:xfrm>
            <a:off x="8864501" y="1676400"/>
            <a:ext cx="232676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PROLONGED SYMPTOMS</a:t>
            </a:r>
            <a:endParaRPr lang="en-US" sz="900" dirty="0"/>
          </a:p>
        </p:txBody>
      </p:sp>
      <p:sp>
        <p:nvSpPr>
          <p:cNvPr id="49" name="SK-3-text-48"/>
          <p:cNvSpPr/>
          <p:nvPr/>
        </p:nvSpPr>
        <p:spPr>
          <a:xfrm>
            <a:off x="8254901" y="2105025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Giardia lamblia</a:t>
            </a:r>
            <a:endParaRPr lang="en-US" sz="1275" dirty="0"/>
          </a:p>
        </p:txBody>
      </p:sp>
      <p:sp>
        <p:nvSpPr>
          <p:cNvPr id="50" name="SK-3-text-49"/>
          <p:cNvSpPr/>
          <p:nvPr/>
        </p:nvSpPr>
        <p:spPr>
          <a:xfrm>
            <a:off x="8254901" y="2366963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Waterborne or travel-related. Often causes bloating and foul-smelling stools.</a:t>
            </a:r>
            <a:endParaRPr lang="en-US" sz="1050" dirty="0"/>
          </a:p>
        </p:txBody>
      </p:sp>
      <p:sp>
        <p:nvSpPr>
          <p:cNvPr id="51" name="SK-3-text-50"/>
          <p:cNvSpPr/>
          <p:nvPr/>
        </p:nvSpPr>
        <p:spPr>
          <a:xfrm>
            <a:off x="8254901" y="2835473"/>
            <a:ext cx="32559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Cryptosporidium</a:t>
            </a:r>
            <a:endParaRPr lang="en-US" sz="1275" dirty="0"/>
          </a:p>
        </p:txBody>
      </p:sp>
      <p:sp>
        <p:nvSpPr>
          <p:cNvPr id="52" name="SK-3-text-51"/>
          <p:cNvSpPr/>
          <p:nvPr/>
        </p:nvSpPr>
        <p:spPr>
          <a:xfrm>
            <a:off x="8254901" y="3097411"/>
            <a:ext cx="3174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Associated with farm animal contact and contaminated water (pools).</a:t>
            </a:r>
            <a:endParaRPr lang="en-US" sz="1050" dirty="0"/>
          </a:p>
        </p:txBody>
      </p:sp>
      <p:sp>
        <p:nvSpPr>
          <p:cNvPr id="53" name="SK-3-text-52"/>
          <p:cNvSpPr/>
          <p:nvPr/>
        </p:nvSpPr>
        <p:spPr>
          <a:xfrm>
            <a:off x="8369201" y="3651647"/>
            <a:ext cx="294635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TO SUSPECT</a:t>
            </a:r>
            <a:r>
              <a:rPr lang="en-US" sz="105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 parasites if diarrhoea is </a:t>
            </a:r>
            <a:r>
              <a:rPr lang="en-US" sz="105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prolonged (&gt;14 days)</a:t>
            </a:r>
            <a:r>
              <a:rPr lang="en-US" sz="105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if there is a specific environmental exposure (farm/travel).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04925"/>
            <a:ext cx="3555950" cy="44577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238375"/>
            <a:ext cx="3098750" cy="2762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103" y="2278112"/>
            <a:ext cx="178594" cy="148828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609850"/>
            <a:ext cx="3098750" cy="2762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103" y="2649587"/>
            <a:ext cx="178594" cy="148828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981325"/>
            <a:ext cx="3098750" cy="2762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103" y="3021062"/>
            <a:ext cx="178594" cy="14882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352800"/>
            <a:ext cx="3098750" cy="27622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103" y="3392537"/>
            <a:ext cx="178594" cy="148828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724275"/>
            <a:ext cx="3098750" cy="27622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103" y="3764012"/>
            <a:ext cx="178594" cy="148828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4095750"/>
            <a:ext cx="3098750" cy="27622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103" y="4135487"/>
            <a:ext cx="178594" cy="148828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103" y="4506962"/>
            <a:ext cx="178594" cy="148828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7950" y="1304925"/>
            <a:ext cx="3555950" cy="44577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2238375"/>
            <a:ext cx="3098750" cy="27622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1554" y="2278112"/>
            <a:ext cx="178594" cy="148828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2609850"/>
            <a:ext cx="3098750" cy="276225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1554" y="2649587"/>
            <a:ext cx="178594" cy="148828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2981325"/>
            <a:ext cx="3098750" cy="276225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1554" y="3021062"/>
            <a:ext cx="178594" cy="148828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3352800"/>
            <a:ext cx="3098750" cy="276225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71554" y="3392537"/>
            <a:ext cx="178594" cy="148828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3724275"/>
            <a:ext cx="3098750" cy="276225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71554" y="3764012"/>
            <a:ext cx="178594" cy="148828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50" y="4095750"/>
            <a:ext cx="3098750" cy="276225"/>
          </a:xfrm>
          <a:prstGeom prst="rect">
            <a:avLst/>
          </a:prstGeom>
        </p:spPr>
      </p:pic>
      <p:pic>
        <p:nvPicPr>
          <p:cNvPr id="31" name="SK-4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1554" y="4135487"/>
            <a:ext cx="178594" cy="148828"/>
          </a:xfrm>
          <a:prstGeom prst="rect">
            <a:avLst/>
          </a:prstGeom>
        </p:spPr>
      </p:pic>
      <p:pic>
        <p:nvPicPr>
          <p:cNvPr id="32" name="SK-4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71554" y="4506962"/>
            <a:ext cx="178594" cy="148828"/>
          </a:xfrm>
          <a:prstGeom prst="rect">
            <a:avLst/>
          </a:prstGeom>
        </p:spPr>
      </p:pic>
      <p:pic>
        <p:nvPicPr>
          <p:cNvPr id="33" name="SK-4-img-3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64401" y="1304925"/>
            <a:ext cx="3555950" cy="4457700"/>
          </a:xfrm>
          <a:prstGeom prst="rect">
            <a:avLst/>
          </a:prstGeom>
        </p:spPr>
      </p:pic>
      <p:pic>
        <p:nvPicPr>
          <p:cNvPr id="34" name="SK-4-img-3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2238375"/>
            <a:ext cx="3098750" cy="276225"/>
          </a:xfrm>
          <a:prstGeom prst="rect">
            <a:avLst/>
          </a:prstGeom>
        </p:spPr>
      </p:pic>
      <p:pic>
        <p:nvPicPr>
          <p:cNvPr id="35" name="SK-4-img-3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18004" y="2278112"/>
            <a:ext cx="178594" cy="148828"/>
          </a:xfrm>
          <a:prstGeom prst="rect">
            <a:avLst/>
          </a:prstGeom>
        </p:spPr>
      </p:pic>
      <p:pic>
        <p:nvPicPr>
          <p:cNvPr id="36" name="SK-4-img-3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2609850"/>
            <a:ext cx="3098750" cy="276225"/>
          </a:xfrm>
          <a:prstGeom prst="rect">
            <a:avLst/>
          </a:prstGeom>
        </p:spPr>
      </p:pic>
      <p:pic>
        <p:nvPicPr>
          <p:cNvPr id="37" name="SK-4-img-3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18004" y="2649587"/>
            <a:ext cx="178594" cy="148828"/>
          </a:xfrm>
          <a:prstGeom prst="rect">
            <a:avLst/>
          </a:prstGeom>
        </p:spPr>
      </p:pic>
      <p:pic>
        <p:nvPicPr>
          <p:cNvPr id="38" name="SK-4-img-3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2981325"/>
            <a:ext cx="3098750" cy="276225"/>
          </a:xfrm>
          <a:prstGeom prst="rect">
            <a:avLst/>
          </a:prstGeom>
        </p:spPr>
      </p:pic>
      <p:pic>
        <p:nvPicPr>
          <p:cNvPr id="39" name="SK-4-img-3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18004" y="3021062"/>
            <a:ext cx="178594" cy="148828"/>
          </a:xfrm>
          <a:prstGeom prst="rect">
            <a:avLst/>
          </a:prstGeom>
        </p:spPr>
      </p:pic>
      <p:pic>
        <p:nvPicPr>
          <p:cNvPr id="40" name="SK-4-img-3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3352800"/>
            <a:ext cx="3098750" cy="276225"/>
          </a:xfrm>
          <a:prstGeom prst="rect">
            <a:avLst/>
          </a:prstGeom>
        </p:spPr>
      </p:pic>
      <p:pic>
        <p:nvPicPr>
          <p:cNvPr id="41" name="SK-4-img-4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18004" y="3392537"/>
            <a:ext cx="178594" cy="148828"/>
          </a:xfrm>
          <a:prstGeom prst="rect">
            <a:avLst/>
          </a:prstGeom>
        </p:spPr>
      </p:pic>
      <p:pic>
        <p:nvPicPr>
          <p:cNvPr id="42" name="SK-4-img-4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3724275"/>
            <a:ext cx="3098750" cy="276225"/>
          </a:xfrm>
          <a:prstGeom prst="rect">
            <a:avLst/>
          </a:prstGeom>
        </p:spPr>
      </p:pic>
      <p:pic>
        <p:nvPicPr>
          <p:cNvPr id="43" name="SK-4-img-4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18004" y="3764012"/>
            <a:ext cx="178594" cy="148828"/>
          </a:xfrm>
          <a:prstGeom prst="rect">
            <a:avLst/>
          </a:prstGeom>
        </p:spPr>
      </p:pic>
      <p:pic>
        <p:nvPicPr>
          <p:cNvPr id="44" name="SK-4-img-4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4095750"/>
            <a:ext cx="3098750" cy="276225"/>
          </a:xfrm>
          <a:prstGeom prst="rect">
            <a:avLst/>
          </a:prstGeom>
        </p:spPr>
      </p:pic>
      <p:pic>
        <p:nvPicPr>
          <p:cNvPr id="45" name="SK-4-img-44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318004" y="4135487"/>
            <a:ext cx="178594" cy="148828"/>
          </a:xfrm>
          <a:prstGeom prst="rect">
            <a:avLst/>
          </a:prstGeom>
        </p:spPr>
      </p:pic>
      <p:pic>
        <p:nvPicPr>
          <p:cNvPr id="46" name="SK-4-img-45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18004" y="4506962"/>
            <a:ext cx="178594" cy="148828"/>
          </a:xfrm>
          <a:prstGeom prst="rect">
            <a:avLst/>
          </a:prstGeom>
        </p:spPr>
      </p:pic>
      <p:pic>
        <p:nvPicPr>
          <p:cNvPr id="47" name="SK-4-img-46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1500" y="6143625"/>
            <a:ext cx="11049000" cy="428625"/>
          </a:xfrm>
          <a:prstGeom prst="rect">
            <a:avLst/>
          </a:prstGeom>
        </p:spPr>
      </p:pic>
      <p:pic>
        <p:nvPicPr>
          <p:cNvPr id="48" name="SK-4-img-47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62000" y="6289328"/>
            <a:ext cx="166688" cy="137220"/>
          </a:xfrm>
          <a:prstGeom prst="rect">
            <a:avLst/>
          </a:prstGeom>
        </p:spPr>
      </p:pic>
      <p:sp>
        <p:nvSpPr>
          <p:cNvPr id="49" name="SK-4-text-48"/>
          <p:cNvSpPr/>
          <p:nvPr/>
        </p:nvSpPr>
        <p:spPr>
          <a:xfrm>
            <a:off x="762000" y="3810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ASSESSMENT OF DEHYDRATION STATUS</a:t>
            </a:r>
            <a:endParaRPr lang="en-US" sz="2400" dirty="0"/>
          </a:p>
        </p:txBody>
      </p:sp>
      <p:sp>
        <p:nvSpPr>
          <p:cNvPr id="50" name="SK-4-text-49"/>
          <p:cNvSpPr/>
          <p:nvPr/>
        </p:nvSpPr>
        <p:spPr>
          <a:xfrm>
            <a:off x="762000" y="876300"/>
            <a:ext cx="597723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800100" y="1533525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59669"/>
                </a:solidFill>
              </a:rPr>
              <a:t>NO DEHYDRATION</a:t>
            </a:r>
            <a:endParaRPr lang="en-US" sz="1500" dirty="0"/>
          </a:p>
        </p:txBody>
      </p:sp>
      <p:sp>
        <p:nvSpPr>
          <p:cNvPr id="52" name="SK-4-text-51"/>
          <p:cNvSpPr/>
          <p:nvPr/>
        </p:nvSpPr>
        <p:spPr>
          <a:xfrm>
            <a:off x="800100" y="1857375"/>
            <a:ext cx="3855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&lt;3% Body Weight Loss</a:t>
            </a:r>
            <a:endParaRPr lang="en-US" sz="1200" dirty="0"/>
          </a:p>
        </p:txBody>
      </p:sp>
      <p:sp>
        <p:nvSpPr>
          <p:cNvPr id="53" name="SK-4-text-52"/>
          <p:cNvSpPr/>
          <p:nvPr/>
        </p:nvSpPr>
        <p:spPr>
          <a:xfrm>
            <a:off x="1104900" y="2238375"/>
            <a:ext cx="39433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Appears well and alert</a:t>
            </a:r>
            <a:endParaRPr lang="en-US" sz="1125" dirty="0"/>
          </a:p>
        </p:txBody>
      </p:sp>
      <p:sp>
        <p:nvSpPr>
          <p:cNvPr id="54" name="SK-4-text-53"/>
          <p:cNvSpPr/>
          <p:nvPr/>
        </p:nvSpPr>
        <p:spPr>
          <a:xfrm>
            <a:off x="1104900" y="2609850"/>
            <a:ext cx="32575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skin turgor</a:t>
            </a:r>
            <a:endParaRPr lang="en-US" sz="1125" dirty="0"/>
          </a:p>
        </p:txBody>
      </p:sp>
      <p:sp>
        <p:nvSpPr>
          <p:cNvPr id="55" name="SK-4-text-54"/>
          <p:cNvSpPr/>
          <p:nvPr/>
        </p:nvSpPr>
        <p:spPr>
          <a:xfrm>
            <a:off x="1104900" y="2981325"/>
            <a:ext cx="39433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Moist mucous membranes</a:t>
            </a:r>
            <a:endParaRPr lang="en-US" sz="1125" dirty="0"/>
          </a:p>
        </p:txBody>
      </p:sp>
      <p:sp>
        <p:nvSpPr>
          <p:cNvPr id="56" name="SK-4-text-55"/>
          <p:cNvSpPr/>
          <p:nvPr/>
        </p:nvSpPr>
        <p:spPr>
          <a:xfrm>
            <a:off x="1104900" y="3352800"/>
            <a:ext cx="32575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Eyes appear normal</a:t>
            </a:r>
            <a:endParaRPr lang="en-US" sz="1125" dirty="0"/>
          </a:p>
        </p:txBody>
      </p:sp>
      <p:sp>
        <p:nvSpPr>
          <p:cNvPr id="57" name="SK-4-text-56"/>
          <p:cNvSpPr/>
          <p:nvPr/>
        </p:nvSpPr>
        <p:spPr>
          <a:xfrm>
            <a:off x="1104900" y="3724275"/>
            <a:ext cx="30987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HR and BP</a:t>
            </a:r>
            <a:endParaRPr lang="en-US" sz="1125" dirty="0"/>
          </a:p>
        </p:txBody>
      </p:sp>
      <p:sp>
        <p:nvSpPr>
          <p:cNvPr id="58" name="SK-4-text-57"/>
          <p:cNvSpPr/>
          <p:nvPr/>
        </p:nvSpPr>
        <p:spPr>
          <a:xfrm>
            <a:off x="1104900" y="4095750"/>
            <a:ext cx="49149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Capillary refill &lt;2 seconds</a:t>
            </a:r>
            <a:endParaRPr lang="en-US" sz="1125" dirty="0"/>
          </a:p>
        </p:txBody>
      </p:sp>
      <p:sp>
        <p:nvSpPr>
          <p:cNvPr id="59" name="SK-4-text-58"/>
          <p:cNvSpPr/>
          <p:nvPr/>
        </p:nvSpPr>
        <p:spPr>
          <a:xfrm>
            <a:off x="1104900" y="4467225"/>
            <a:ext cx="3429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urine output</a:t>
            </a:r>
            <a:endParaRPr lang="en-US" sz="1125" dirty="0"/>
          </a:p>
        </p:txBody>
      </p:sp>
      <p:sp>
        <p:nvSpPr>
          <p:cNvPr id="60" name="SK-4-text-59"/>
          <p:cNvSpPr/>
          <p:nvPr/>
        </p:nvSpPr>
        <p:spPr>
          <a:xfrm>
            <a:off x="4546550" y="1533525"/>
            <a:ext cx="3194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97706"/>
                </a:solidFill>
              </a:rPr>
              <a:t>MILD-MODERATE</a:t>
            </a:r>
            <a:endParaRPr lang="en-US" sz="1500" dirty="0"/>
          </a:p>
        </p:txBody>
      </p:sp>
      <p:sp>
        <p:nvSpPr>
          <p:cNvPr id="61" name="SK-4-text-60"/>
          <p:cNvSpPr/>
          <p:nvPr/>
        </p:nvSpPr>
        <p:spPr>
          <a:xfrm>
            <a:off x="4546550" y="1857375"/>
            <a:ext cx="4160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3–9% Body Weight Loss</a:t>
            </a:r>
            <a:endParaRPr lang="en-US" sz="1200" dirty="0"/>
          </a:p>
        </p:txBody>
      </p:sp>
      <p:sp>
        <p:nvSpPr>
          <p:cNvPr id="62" name="SK-4-text-61"/>
          <p:cNvSpPr/>
          <p:nvPr/>
        </p:nvSpPr>
        <p:spPr>
          <a:xfrm>
            <a:off x="4851350" y="2238375"/>
            <a:ext cx="39433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Lethargic but rousable</a:t>
            </a:r>
            <a:endParaRPr lang="en-US" sz="1125" dirty="0"/>
          </a:p>
        </p:txBody>
      </p:sp>
      <p:sp>
        <p:nvSpPr>
          <p:cNvPr id="63" name="SK-4-text-62"/>
          <p:cNvSpPr/>
          <p:nvPr/>
        </p:nvSpPr>
        <p:spPr>
          <a:xfrm>
            <a:off x="4851350" y="2609850"/>
            <a:ext cx="3429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Reduced skin turgor</a:t>
            </a:r>
            <a:endParaRPr lang="en-US" sz="1125" dirty="0"/>
          </a:p>
        </p:txBody>
      </p:sp>
      <p:sp>
        <p:nvSpPr>
          <p:cNvPr id="64" name="SK-4-text-63"/>
          <p:cNvSpPr/>
          <p:nvPr/>
        </p:nvSpPr>
        <p:spPr>
          <a:xfrm>
            <a:off x="4851350" y="2981325"/>
            <a:ext cx="36004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Dry mucous membranes</a:t>
            </a:r>
            <a:endParaRPr lang="en-US" sz="1125" dirty="0"/>
          </a:p>
        </p:txBody>
      </p:sp>
      <p:sp>
        <p:nvSpPr>
          <p:cNvPr id="65" name="SK-4-text-64"/>
          <p:cNvSpPr/>
          <p:nvPr/>
        </p:nvSpPr>
        <p:spPr>
          <a:xfrm>
            <a:off x="4851350" y="3352800"/>
            <a:ext cx="42862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Sunken eyes / fontanelle</a:t>
            </a:r>
            <a:endParaRPr lang="en-US" sz="1125" dirty="0"/>
          </a:p>
        </p:txBody>
      </p:sp>
      <p:sp>
        <p:nvSpPr>
          <p:cNvPr id="66" name="SK-4-text-65"/>
          <p:cNvSpPr/>
          <p:nvPr/>
        </p:nvSpPr>
        <p:spPr>
          <a:xfrm>
            <a:off x="4851350" y="3724275"/>
            <a:ext cx="3429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HR elevated for age</a:t>
            </a:r>
            <a:endParaRPr lang="en-US" sz="1125" dirty="0"/>
          </a:p>
        </p:txBody>
      </p:sp>
      <p:sp>
        <p:nvSpPr>
          <p:cNvPr id="67" name="SK-4-text-66"/>
          <p:cNvSpPr/>
          <p:nvPr/>
        </p:nvSpPr>
        <p:spPr>
          <a:xfrm>
            <a:off x="4851350" y="4095750"/>
            <a:ext cx="49149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Capillary refill &lt;2 seconds</a:t>
            </a:r>
            <a:endParaRPr lang="en-US" sz="1125" dirty="0"/>
          </a:p>
        </p:txBody>
      </p:sp>
      <p:sp>
        <p:nvSpPr>
          <p:cNvPr id="68" name="SK-4-text-67"/>
          <p:cNvSpPr/>
          <p:nvPr/>
        </p:nvSpPr>
        <p:spPr>
          <a:xfrm>
            <a:off x="4851350" y="4467225"/>
            <a:ext cx="39433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Decreased urine output</a:t>
            </a:r>
            <a:endParaRPr lang="en-US" sz="1125" dirty="0"/>
          </a:p>
        </p:txBody>
      </p:sp>
      <p:sp>
        <p:nvSpPr>
          <p:cNvPr id="69" name="SK-4-text-68"/>
          <p:cNvSpPr/>
          <p:nvPr/>
        </p:nvSpPr>
        <p:spPr>
          <a:xfrm>
            <a:off x="8293001" y="1533525"/>
            <a:ext cx="389899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SEVERE DEHYDRATION</a:t>
            </a:r>
            <a:endParaRPr lang="en-US" sz="1500" dirty="0"/>
          </a:p>
        </p:txBody>
      </p:sp>
      <p:sp>
        <p:nvSpPr>
          <p:cNvPr id="70" name="SK-4-text-69"/>
          <p:cNvSpPr/>
          <p:nvPr/>
        </p:nvSpPr>
        <p:spPr>
          <a:xfrm>
            <a:off x="8293001" y="1857375"/>
            <a:ext cx="3855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&gt;9% Body Weight Loss</a:t>
            </a:r>
            <a:endParaRPr lang="en-US" sz="1200" dirty="0"/>
          </a:p>
        </p:txBody>
      </p:sp>
      <p:sp>
        <p:nvSpPr>
          <p:cNvPr id="71" name="SK-4-text-70"/>
          <p:cNvSpPr/>
          <p:nvPr/>
        </p:nvSpPr>
        <p:spPr>
          <a:xfrm>
            <a:off x="8597801" y="2238375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Lethargy / poor responsiveness</a:t>
            </a:r>
            <a:endParaRPr lang="en-US" sz="1125" dirty="0"/>
          </a:p>
        </p:txBody>
      </p:sp>
      <p:sp>
        <p:nvSpPr>
          <p:cNvPr id="72" name="SK-4-text-71"/>
          <p:cNvSpPr/>
          <p:nvPr/>
        </p:nvSpPr>
        <p:spPr>
          <a:xfrm>
            <a:off x="8597801" y="2609850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Markedly reduced turgor</a:t>
            </a:r>
            <a:endParaRPr lang="en-US" sz="1125" dirty="0"/>
          </a:p>
        </p:txBody>
      </p:sp>
      <p:sp>
        <p:nvSpPr>
          <p:cNvPr id="73" name="SK-4-text-72"/>
          <p:cNvSpPr/>
          <p:nvPr/>
        </p:nvSpPr>
        <p:spPr>
          <a:xfrm>
            <a:off x="8597801" y="2981325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Cold extremities / hypotension</a:t>
            </a:r>
            <a:endParaRPr lang="en-US" sz="1125" dirty="0"/>
          </a:p>
        </p:txBody>
      </p:sp>
      <p:sp>
        <p:nvSpPr>
          <p:cNvPr id="74" name="SK-4-text-73"/>
          <p:cNvSpPr/>
          <p:nvPr/>
        </p:nvSpPr>
        <p:spPr>
          <a:xfrm>
            <a:off x="8597801" y="3352800"/>
            <a:ext cx="30987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Very sunken eyes</a:t>
            </a:r>
            <a:endParaRPr lang="en-US" sz="1125" dirty="0"/>
          </a:p>
        </p:txBody>
      </p:sp>
      <p:sp>
        <p:nvSpPr>
          <p:cNvPr id="75" name="SK-4-text-74"/>
          <p:cNvSpPr/>
          <p:nvPr/>
        </p:nvSpPr>
        <p:spPr>
          <a:xfrm>
            <a:off x="8597801" y="3724275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Tachypnoea (rapid breathing)</a:t>
            </a:r>
            <a:endParaRPr lang="en-US" sz="1125" dirty="0"/>
          </a:p>
        </p:txBody>
      </p:sp>
      <p:sp>
        <p:nvSpPr>
          <p:cNvPr id="76" name="SK-4-text-75"/>
          <p:cNvSpPr/>
          <p:nvPr/>
        </p:nvSpPr>
        <p:spPr>
          <a:xfrm>
            <a:off x="8597801" y="4095750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Capillary refill &gt;2 seconds</a:t>
            </a:r>
            <a:endParaRPr lang="en-US" sz="1125" dirty="0"/>
          </a:p>
        </p:txBody>
      </p:sp>
      <p:sp>
        <p:nvSpPr>
          <p:cNvPr id="77" name="SK-4-text-76"/>
          <p:cNvSpPr/>
          <p:nvPr/>
        </p:nvSpPr>
        <p:spPr>
          <a:xfrm>
            <a:off x="8597801" y="4467225"/>
            <a:ext cx="35941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Markedly reduced / no urine</a:t>
            </a:r>
            <a:endParaRPr lang="en-US" sz="1125" dirty="0"/>
          </a:p>
        </p:txBody>
      </p:sp>
      <p:sp>
        <p:nvSpPr>
          <p:cNvPr id="78" name="SK-4-text-77"/>
          <p:cNvSpPr/>
          <p:nvPr/>
        </p:nvSpPr>
        <p:spPr>
          <a:xfrm>
            <a:off x="1042988" y="6257925"/>
            <a:ext cx="111490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CKS 2024 Guidance: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Clinical assessment remains the gold standard. Always consider the child's baseline and social circumstances when categorizing risk.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953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8765" y="1704975"/>
            <a:ext cx="1242120" cy="25717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2287935"/>
            <a:ext cx="154781" cy="14361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3578572"/>
            <a:ext cx="154781" cy="14361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4669185"/>
            <a:ext cx="154781" cy="14361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150" y="1457325"/>
            <a:ext cx="9525" cy="449103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7309" y="1685925"/>
            <a:ext cx="1437382" cy="25717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3425" y="2268885"/>
            <a:ext cx="154781" cy="14361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3425" y="3559522"/>
            <a:ext cx="154781" cy="14361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3425" y="4850160"/>
            <a:ext cx="154781" cy="143619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4325" y="1457325"/>
            <a:ext cx="9525" cy="4491038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3484" y="1685925"/>
            <a:ext cx="1437382" cy="25717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2268885"/>
            <a:ext cx="154781" cy="14361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0" y="3559522"/>
            <a:ext cx="154781" cy="143619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29600" y="4650135"/>
            <a:ext cx="154781" cy="143619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319838"/>
            <a:ext cx="11049000" cy="4381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6458248"/>
            <a:ext cx="238125" cy="190500"/>
          </a:xfrm>
          <a:prstGeom prst="rect">
            <a:avLst/>
          </a:prstGeom>
        </p:spPr>
      </p:pic>
      <p:sp>
        <p:nvSpPr>
          <p:cNvPr id="21" name="SK-5-text-20"/>
          <p:cNvSpPr/>
          <p:nvPr/>
        </p:nvSpPr>
        <p:spPr>
          <a:xfrm>
            <a:off x="762000" y="24765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CLINICAL PARAMETERS FOR DEHYDRATION</a:t>
            </a:r>
            <a:endParaRPr lang="en-US" sz="2400" dirty="0"/>
          </a:p>
        </p:txBody>
      </p:sp>
      <p:sp>
        <p:nvSpPr>
          <p:cNvPr id="22" name="SK-5-text-21"/>
          <p:cNvSpPr/>
          <p:nvPr/>
        </p:nvSpPr>
        <p:spPr>
          <a:xfrm>
            <a:off x="762000" y="742950"/>
            <a:ext cx="638755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800100" y="1304925"/>
            <a:ext cx="32194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Infant</a:t>
            </a:r>
            <a:endParaRPr lang="en-US" sz="1800" dirty="0"/>
          </a:p>
        </p:txBody>
      </p:sp>
      <p:sp>
        <p:nvSpPr>
          <p:cNvPr id="24" name="SK-5-text-23"/>
          <p:cNvSpPr/>
          <p:nvPr/>
        </p:nvSpPr>
        <p:spPr>
          <a:xfrm>
            <a:off x="1750665" y="1704975"/>
            <a:ext cx="1089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 1 YEAR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1088231" y="2266950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RESPIRATORY RATE</a:t>
            </a:r>
            <a:endParaRPr lang="en-US" sz="975" dirty="0"/>
          </a:p>
        </p:txBody>
      </p:sp>
      <p:sp>
        <p:nvSpPr>
          <p:cNvPr id="26" name="SK-5-text-25"/>
          <p:cNvSpPr/>
          <p:nvPr/>
        </p:nvSpPr>
        <p:spPr>
          <a:xfrm>
            <a:off x="857250" y="2481263"/>
            <a:ext cx="3238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30 – 40</a:t>
            </a:r>
            <a:endParaRPr lang="en-US" sz="2100" dirty="0"/>
          </a:p>
        </p:txBody>
      </p:sp>
      <p:sp>
        <p:nvSpPr>
          <p:cNvPr id="27" name="SK-5-text-26"/>
          <p:cNvSpPr/>
          <p:nvPr/>
        </p:nvSpPr>
        <p:spPr>
          <a:xfrm>
            <a:off x="857250" y="2909888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hospital if any dehydration present in this age group.</a:t>
            </a:r>
            <a:endParaRPr lang="en-US" sz="1125" dirty="0"/>
          </a:p>
        </p:txBody>
      </p:sp>
      <p:sp>
        <p:nvSpPr>
          <p:cNvPr id="28" name="SK-5-text-27"/>
          <p:cNvSpPr/>
          <p:nvPr/>
        </p:nvSpPr>
        <p:spPr>
          <a:xfrm>
            <a:off x="1088231" y="3557588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HEART RATE</a:t>
            </a:r>
            <a:endParaRPr lang="en-US" sz="975" dirty="0"/>
          </a:p>
        </p:txBody>
      </p:sp>
      <p:sp>
        <p:nvSpPr>
          <p:cNvPr id="29" name="SK-5-text-28"/>
          <p:cNvSpPr/>
          <p:nvPr/>
        </p:nvSpPr>
        <p:spPr>
          <a:xfrm>
            <a:off x="857250" y="3771900"/>
            <a:ext cx="42938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110 – 160</a:t>
            </a:r>
            <a:endParaRPr lang="en-US" sz="2100" dirty="0"/>
          </a:p>
        </p:txBody>
      </p:sp>
      <p:sp>
        <p:nvSpPr>
          <p:cNvPr id="30" name="SK-5-text-29"/>
          <p:cNvSpPr/>
          <p:nvPr/>
        </p:nvSpPr>
        <p:spPr>
          <a:xfrm>
            <a:off x="857250" y="4200525"/>
            <a:ext cx="5734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baseline for assessment.</a:t>
            </a:r>
            <a:endParaRPr lang="en-US" sz="1125" dirty="0"/>
          </a:p>
        </p:txBody>
      </p:sp>
      <p:sp>
        <p:nvSpPr>
          <p:cNvPr id="31" name="SK-5-text-30"/>
          <p:cNvSpPr/>
          <p:nvPr/>
        </p:nvSpPr>
        <p:spPr>
          <a:xfrm>
            <a:off x="1088231" y="4648200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MENTAL STATE</a:t>
            </a:r>
            <a:endParaRPr lang="en-US" sz="975" dirty="0"/>
          </a:p>
        </p:txBody>
      </p:sp>
      <p:sp>
        <p:nvSpPr>
          <p:cNvPr id="32" name="SK-5-text-31"/>
          <p:cNvSpPr/>
          <p:nvPr/>
        </p:nvSpPr>
        <p:spPr>
          <a:xfrm>
            <a:off x="857250" y="4862513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Assess for sunken fontanelle and dry mucous membranes.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4486275" y="1285875"/>
            <a:ext cx="32194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Toddler</a:t>
            </a:r>
            <a:endParaRPr lang="en-US" sz="1800" dirty="0"/>
          </a:p>
        </p:txBody>
      </p:sp>
      <p:sp>
        <p:nvSpPr>
          <p:cNvPr id="34" name="SK-5-text-33"/>
          <p:cNvSpPr/>
          <p:nvPr/>
        </p:nvSpPr>
        <p:spPr>
          <a:xfrm>
            <a:off x="5339209" y="1685925"/>
            <a:ext cx="128498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– 2 YEARS (ACE)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4774406" y="2247900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RESPIRATORY RATE</a:t>
            </a:r>
            <a:endParaRPr lang="en-US" sz="975" dirty="0"/>
          </a:p>
        </p:txBody>
      </p:sp>
      <p:sp>
        <p:nvSpPr>
          <p:cNvPr id="36" name="SK-5-text-35"/>
          <p:cNvSpPr/>
          <p:nvPr/>
        </p:nvSpPr>
        <p:spPr>
          <a:xfrm>
            <a:off x="4543425" y="2462213"/>
            <a:ext cx="3238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25 – 35</a:t>
            </a:r>
            <a:endParaRPr lang="en-US" sz="2100" dirty="0"/>
          </a:p>
        </p:txBody>
      </p:sp>
      <p:sp>
        <p:nvSpPr>
          <p:cNvPr id="37" name="SK-5-text-36"/>
          <p:cNvSpPr/>
          <p:nvPr/>
        </p:nvSpPr>
        <p:spPr>
          <a:xfrm>
            <a:off x="4543425" y="2890838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ACE mild-to-moderate parameter threshold.</a:t>
            </a:r>
            <a:endParaRPr lang="en-US" sz="1125" dirty="0"/>
          </a:p>
        </p:txBody>
      </p:sp>
      <p:sp>
        <p:nvSpPr>
          <p:cNvPr id="38" name="SK-5-text-37"/>
          <p:cNvSpPr/>
          <p:nvPr/>
        </p:nvSpPr>
        <p:spPr>
          <a:xfrm>
            <a:off x="4774406" y="3538538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HEART RATE</a:t>
            </a:r>
            <a:endParaRPr lang="en-US" sz="975" dirty="0"/>
          </a:p>
        </p:txBody>
      </p:sp>
      <p:sp>
        <p:nvSpPr>
          <p:cNvPr id="39" name="SK-5-text-38"/>
          <p:cNvSpPr/>
          <p:nvPr/>
        </p:nvSpPr>
        <p:spPr>
          <a:xfrm>
            <a:off x="4543425" y="3752850"/>
            <a:ext cx="42938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100 – 150</a:t>
            </a:r>
            <a:endParaRPr lang="en-US" sz="2100" dirty="0"/>
          </a:p>
        </p:txBody>
      </p:sp>
      <p:sp>
        <p:nvSpPr>
          <p:cNvPr id="40" name="SK-5-text-39"/>
          <p:cNvSpPr/>
          <p:nvPr/>
        </p:nvSpPr>
        <p:spPr>
          <a:xfrm>
            <a:off x="4543425" y="4181475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Elevation indicates mild-to-moderate dehydration status.</a:t>
            </a:r>
            <a:endParaRPr lang="en-US" sz="1125" dirty="0"/>
          </a:p>
        </p:txBody>
      </p:sp>
      <p:sp>
        <p:nvSpPr>
          <p:cNvPr id="41" name="SK-5-text-40"/>
          <p:cNvSpPr/>
          <p:nvPr/>
        </p:nvSpPr>
        <p:spPr>
          <a:xfrm>
            <a:off x="4774406" y="4829175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CAPILLARY REFILL</a:t>
            </a:r>
            <a:endParaRPr lang="en-US" sz="975" dirty="0"/>
          </a:p>
        </p:txBody>
      </p:sp>
      <p:sp>
        <p:nvSpPr>
          <p:cNvPr id="42" name="SK-5-text-41"/>
          <p:cNvSpPr/>
          <p:nvPr/>
        </p:nvSpPr>
        <p:spPr>
          <a:xfrm>
            <a:off x="4543425" y="5043488"/>
            <a:ext cx="3867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&lt; 2 Seconds</a:t>
            </a:r>
            <a:endParaRPr lang="en-US" sz="2100" dirty="0"/>
          </a:p>
        </p:txBody>
      </p:sp>
      <p:sp>
        <p:nvSpPr>
          <p:cNvPr id="43" name="SK-5-text-42"/>
          <p:cNvSpPr/>
          <p:nvPr/>
        </p:nvSpPr>
        <p:spPr>
          <a:xfrm>
            <a:off x="4543425" y="5472113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 range; &gt;2s indicates severe dehydration/shock.</a:t>
            </a:r>
            <a:endParaRPr lang="en-US" sz="1125" dirty="0"/>
          </a:p>
        </p:txBody>
      </p:sp>
      <p:sp>
        <p:nvSpPr>
          <p:cNvPr id="44" name="SK-5-text-43"/>
          <p:cNvSpPr/>
          <p:nvPr/>
        </p:nvSpPr>
        <p:spPr>
          <a:xfrm>
            <a:off x="8172450" y="1285875"/>
            <a:ext cx="32194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Child</a:t>
            </a:r>
            <a:endParaRPr lang="en-US" sz="1800" dirty="0"/>
          </a:p>
        </p:txBody>
      </p:sp>
      <p:sp>
        <p:nvSpPr>
          <p:cNvPr id="45" name="SK-5-text-44"/>
          <p:cNvSpPr/>
          <p:nvPr/>
        </p:nvSpPr>
        <p:spPr>
          <a:xfrm>
            <a:off x="9025384" y="1685925"/>
            <a:ext cx="128498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– 5 YEARS (ACE)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8460581" y="2247900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RESPIRATORY RATE</a:t>
            </a:r>
            <a:endParaRPr lang="en-US" sz="975" dirty="0"/>
          </a:p>
        </p:txBody>
      </p:sp>
      <p:sp>
        <p:nvSpPr>
          <p:cNvPr id="47" name="SK-5-text-46"/>
          <p:cNvSpPr/>
          <p:nvPr/>
        </p:nvSpPr>
        <p:spPr>
          <a:xfrm>
            <a:off x="8229600" y="2462213"/>
            <a:ext cx="3238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20 – 30</a:t>
            </a:r>
            <a:endParaRPr lang="en-US" sz="2100" dirty="0"/>
          </a:p>
        </p:txBody>
      </p:sp>
      <p:sp>
        <p:nvSpPr>
          <p:cNvPr id="48" name="SK-5-text-47"/>
          <p:cNvSpPr/>
          <p:nvPr/>
        </p:nvSpPr>
        <p:spPr>
          <a:xfrm>
            <a:off x="8229600" y="2890838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ACE mild-to-moderate parameter threshold.</a:t>
            </a:r>
            <a:endParaRPr lang="en-US" sz="1125" dirty="0"/>
          </a:p>
        </p:txBody>
      </p:sp>
      <p:sp>
        <p:nvSpPr>
          <p:cNvPr id="49" name="SK-5-text-48"/>
          <p:cNvSpPr/>
          <p:nvPr/>
        </p:nvSpPr>
        <p:spPr>
          <a:xfrm>
            <a:off x="8460581" y="3538538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HEART RATE</a:t>
            </a:r>
            <a:endParaRPr lang="en-US" sz="975" dirty="0"/>
          </a:p>
        </p:txBody>
      </p:sp>
      <p:sp>
        <p:nvSpPr>
          <p:cNvPr id="50" name="SK-5-text-49"/>
          <p:cNvSpPr/>
          <p:nvPr/>
        </p:nvSpPr>
        <p:spPr>
          <a:xfrm>
            <a:off x="8229600" y="3752850"/>
            <a:ext cx="37604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11827"/>
                </a:solidFill>
              </a:rPr>
              <a:t>95 – 140</a:t>
            </a:r>
            <a:endParaRPr lang="en-US" sz="2100" dirty="0"/>
          </a:p>
        </p:txBody>
      </p:sp>
      <p:sp>
        <p:nvSpPr>
          <p:cNvPr id="51" name="SK-5-text-50"/>
          <p:cNvSpPr/>
          <p:nvPr/>
        </p:nvSpPr>
        <p:spPr>
          <a:xfrm>
            <a:off x="8229600" y="4181475"/>
            <a:ext cx="396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Tachycardia for age is a key clinical indicator.</a:t>
            </a:r>
            <a:endParaRPr lang="en-US" sz="1125" dirty="0"/>
          </a:p>
        </p:txBody>
      </p:sp>
      <p:sp>
        <p:nvSpPr>
          <p:cNvPr id="52" name="SK-5-text-51"/>
          <p:cNvSpPr/>
          <p:nvPr/>
        </p:nvSpPr>
        <p:spPr>
          <a:xfrm>
            <a:off x="8460581" y="4629150"/>
            <a:ext cx="3105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OUTPUT &amp; STATE</a:t>
            </a:r>
            <a:endParaRPr lang="en-US" sz="975" dirty="0"/>
          </a:p>
        </p:txBody>
      </p:sp>
      <p:sp>
        <p:nvSpPr>
          <p:cNvPr id="53" name="SK-5-text-52"/>
          <p:cNvSpPr/>
          <p:nvPr/>
        </p:nvSpPr>
        <p:spPr>
          <a:xfrm>
            <a:off x="8229600" y="4843463"/>
            <a:ext cx="3105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Slightly lethargic but </a:t>
            </a: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rousable</a:t>
            </a:r>
            <a:r>
              <a:rPr lang="en-US" sz="112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Normal to slightly decreased urine output.</a:t>
            </a:r>
            <a:endParaRPr lang="en-US" sz="1125" dirty="0"/>
          </a:p>
        </p:txBody>
      </p:sp>
      <p:sp>
        <p:nvSpPr>
          <p:cNvPr id="54" name="SK-5-text-53"/>
          <p:cNvSpPr/>
          <p:nvPr/>
        </p:nvSpPr>
        <p:spPr>
          <a:xfrm>
            <a:off x="1152525" y="6431756"/>
            <a:ext cx="110394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MANDATORY ACTION:</a:t>
            </a:r>
            <a:r>
              <a:rPr lang="en-US" sz="112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Weigh child immediately. Accurate weight is essential for dehydration assessment and ORS dosing for ACE referral.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4925"/>
            <a:ext cx="11049000" cy="5143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82477"/>
            <a:ext cx="238125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09775"/>
            <a:ext cx="3530650" cy="44672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281238"/>
            <a:ext cx="285750" cy="2286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367338"/>
            <a:ext cx="3073450" cy="88106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0750" y="2009775"/>
            <a:ext cx="3530650" cy="44672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9350" y="2281238"/>
            <a:ext cx="285750" cy="2286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2705100"/>
            <a:ext cx="3073450" cy="6572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3650" y="2819400"/>
            <a:ext cx="22860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3476625"/>
            <a:ext cx="3073450" cy="6572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73650" y="3590925"/>
            <a:ext cx="228600" cy="2286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4248150"/>
            <a:ext cx="3073450" cy="6572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3650" y="4362450"/>
            <a:ext cx="228600" cy="2286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5019675"/>
            <a:ext cx="3073450" cy="65722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3650" y="5133975"/>
            <a:ext cx="228600" cy="22860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9999" y="2009775"/>
            <a:ext cx="3530650" cy="44672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2281238"/>
            <a:ext cx="285750" cy="22860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8599" y="5367338"/>
            <a:ext cx="3073450" cy="881063"/>
          </a:xfrm>
          <a:prstGeom prst="rect">
            <a:avLst/>
          </a:prstGeom>
        </p:spPr>
      </p:pic>
      <p:sp>
        <p:nvSpPr>
          <p:cNvPr id="23" name="SK-6-text-22"/>
          <p:cNvSpPr/>
          <p:nvPr/>
        </p:nvSpPr>
        <p:spPr>
          <a:xfrm>
            <a:off x="762000" y="381000"/>
            <a:ext cx="11125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ORAL REHYDRATION THERAPY (ORT)</a:t>
            </a:r>
            <a:endParaRPr lang="en-US" sz="2400" dirty="0"/>
          </a:p>
        </p:txBody>
      </p:sp>
      <p:sp>
        <p:nvSpPr>
          <p:cNvPr id="24" name="SK-6-text-23"/>
          <p:cNvSpPr/>
          <p:nvPr/>
        </p:nvSpPr>
        <p:spPr>
          <a:xfrm>
            <a:off x="762000" y="876300"/>
            <a:ext cx="541793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5" name="SK-6-text-24"/>
          <p:cNvSpPr/>
          <p:nvPr/>
        </p:nvSpPr>
        <p:spPr>
          <a:xfrm>
            <a:off x="1190625" y="1447800"/>
            <a:ext cx="11001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PEARL: Low-osmolarity ORS (e.g., Dioralyte) is the cornerstone first-line management for mild-moderate dehydration.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1200150" y="223837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Management Basics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1066800" y="2705100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</a:t>
            </a: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low-osmolarity ORS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(Dioralyte, Electrolade).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1066800" y="3305175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NICE: Avoid plain water, fruit juice, or fizzy drinks (osmotic risk).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1066800" y="3905250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goal: Rehydration within 4 hours.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1066800" y="4505325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Probiotics: Limited evidence; not routinely recommended by NICE.</a:t>
            </a:r>
            <a:endParaRPr lang="en-US" sz="1275" dirty="0"/>
          </a:p>
        </p:txBody>
      </p:sp>
      <p:sp>
        <p:nvSpPr>
          <p:cNvPr id="31" name="SK-6-text-30"/>
          <p:cNvSpPr/>
          <p:nvPr/>
        </p:nvSpPr>
        <p:spPr>
          <a:xfrm>
            <a:off x="914400" y="5481638"/>
            <a:ext cx="2921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MAINTENANCE TIP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914400" y="5734050"/>
            <a:ext cx="28448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children without dehydration, encourage normal fluid intake and diet.</a:t>
            </a:r>
            <a:endParaRPr lang="en-US" sz="1050" dirty="0"/>
          </a:p>
        </p:txBody>
      </p:sp>
      <p:sp>
        <p:nvSpPr>
          <p:cNvPr id="33" name="SK-6-text-32"/>
          <p:cNvSpPr/>
          <p:nvPr/>
        </p:nvSpPr>
        <p:spPr>
          <a:xfrm>
            <a:off x="4959400" y="2238375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Administration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4749850" y="2819400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1050" dirty="0"/>
          </a:p>
        </p:txBody>
      </p:sp>
      <p:sp>
        <p:nvSpPr>
          <p:cNvPr id="35" name="SK-6-text-34"/>
          <p:cNvSpPr/>
          <p:nvPr/>
        </p:nvSpPr>
        <p:spPr>
          <a:xfrm>
            <a:off x="5016550" y="2819400"/>
            <a:ext cx="2501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a </a:t>
            </a:r>
            <a:r>
              <a:rPr lang="en-US" sz="112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ml syringe</a:t>
            </a: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precise measurement.</a:t>
            </a:r>
            <a:endParaRPr lang="en-US" sz="1125" dirty="0"/>
          </a:p>
        </p:txBody>
      </p:sp>
      <p:sp>
        <p:nvSpPr>
          <p:cNvPr id="36" name="SK-6-text-35"/>
          <p:cNvSpPr/>
          <p:nvPr/>
        </p:nvSpPr>
        <p:spPr>
          <a:xfrm>
            <a:off x="4749850" y="3590925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5016550" y="3590925"/>
            <a:ext cx="2501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Give </a:t>
            </a:r>
            <a:r>
              <a:rPr lang="en-US" sz="112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ml every 5 minutes</a:t>
            </a: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(frequent small amounts).</a:t>
            </a:r>
            <a:endParaRPr lang="en-US" sz="1125" dirty="0"/>
          </a:p>
        </p:txBody>
      </p:sp>
      <p:sp>
        <p:nvSpPr>
          <p:cNvPr id="38" name="SK-6-text-37"/>
          <p:cNvSpPr/>
          <p:nvPr/>
        </p:nvSpPr>
        <p:spPr>
          <a:xfrm>
            <a:off x="4749850" y="4362450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5016550" y="4362450"/>
            <a:ext cx="2501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vomiting: Wait 10 mins, then restart more slowly.</a:t>
            </a:r>
            <a:endParaRPr lang="en-US" sz="1125" dirty="0"/>
          </a:p>
        </p:txBody>
      </p:sp>
      <p:sp>
        <p:nvSpPr>
          <p:cNvPr id="40" name="SK-6-text-39"/>
          <p:cNvSpPr/>
          <p:nvPr/>
        </p:nvSpPr>
        <p:spPr>
          <a:xfrm>
            <a:off x="4749850" y="5133975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1050" dirty="0"/>
          </a:p>
        </p:txBody>
      </p:sp>
      <p:sp>
        <p:nvSpPr>
          <p:cNvPr id="41" name="SK-6-text-40"/>
          <p:cNvSpPr/>
          <p:nvPr/>
        </p:nvSpPr>
        <p:spPr>
          <a:xfrm>
            <a:off x="5016550" y="5133975"/>
            <a:ext cx="2501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Gradually increase volume as tolerated.</a:t>
            </a:r>
            <a:endParaRPr lang="en-US" sz="1125" dirty="0"/>
          </a:p>
        </p:txBody>
      </p:sp>
      <p:sp>
        <p:nvSpPr>
          <p:cNvPr id="42" name="SK-6-text-41"/>
          <p:cNvSpPr/>
          <p:nvPr/>
        </p:nvSpPr>
        <p:spPr>
          <a:xfrm>
            <a:off x="8718649" y="2238375"/>
            <a:ext cx="347335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Feeding Advice</a:t>
            </a:r>
            <a:endParaRPr lang="en-US" sz="1650" dirty="0"/>
          </a:p>
        </p:txBody>
      </p:sp>
      <p:sp>
        <p:nvSpPr>
          <p:cNvPr id="43" name="SK-6-text-42"/>
          <p:cNvSpPr/>
          <p:nvPr/>
        </p:nvSpPr>
        <p:spPr>
          <a:xfrm>
            <a:off x="8585299" y="2705100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Breastfeeding: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Continue throughout ORT process.</a:t>
            </a:r>
            <a:endParaRPr lang="en-US" sz="1275" dirty="0"/>
          </a:p>
        </p:txBody>
      </p:sp>
      <p:sp>
        <p:nvSpPr>
          <p:cNvPr id="44" name="SK-6-text-43"/>
          <p:cNvSpPr/>
          <p:nvPr/>
        </p:nvSpPr>
        <p:spPr>
          <a:xfrm>
            <a:off x="8585299" y="3305175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Restart once rehydrated (usually 4h).</a:t>
            </a:r>
            <a:endParaRPr lang="en-US" sz="1275" dirty="0"/>
          </a:p>
        </p:txBody>
      </p:sp>
      <p:sp>
        <p:nvSpPr>
          <p:cNvPr id="45" name="SK-6-text-44"/>
          <p:cNvSpPr/>
          <p:nvPr/>
        </p:nvSpPr>
        <p:spPr>
          <a:xfrm>
            <a:off x="8585299" y="3905250"/>
            <a:ext cx="2806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Older Children: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Continue normal diet alongside ORS.</a:t>
            </a:r>
            <a:endParaRPr lang="en-US" sz="1275" dirty="0"/>
          </a:p>
        </p:txBody>
      </p:sp>
      <p:sp>
        <p:nvSpPr>
          <p:cNvPr id="46" name="SK-6-text-45"/>
          <p:cNvSpPr/>
          <p:nvPr/>
        </p:nvSpPr>
        <p:spPr>
          <a:xfrm>
            <a:off x="8432899" y="5481638"/>
            <a:ext cx="3333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CRUCIAL RESTRICTION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8432899" y="5734050"/>
            <a:ext cx="28448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</a:t>
            </a:r>
            <a:r>
              <a:rPr lang="en-US" sz="105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anti-diarrhoeal drugs (e.g., loperamide) in children under 12 years.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80975"/>
            <a:ext cx="11049000" cy="6953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81075"/>
            <a:ext cx="5410200" cy="264318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047750"/>
            <a:ext cx="5181600" cy="36195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109663"/>
            <a:ext cx="238125" cy="1905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757613"/>
            <a:ext cx="5410200" cy="264318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824288"/>
            <a:ext cx="5181600" cy="36195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886200"/>
            <a:ext cx="238125" cy="190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981075"/>
            <a:ext cx="5410200" cy="42672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047750"/>
            <a:ext cx="5181600" cy="3619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109663"/>
            <a:ext cx="238125" cy="19050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3714750"/>
            <a:ext cx="5181600" cy="119598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838575"/>
            <a:ext cx="238125" cy="1905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5353050"/>
            <a:ext cx="5410200" cy="104775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5419725"/>
            <a:ext cx="5181600" cy="36195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5481638"/>
            <a:ext cx="238125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81775"/>
            <a:ext cx="12192000" cy="276225"/>
          </a:xfrm>
          <a:prstGeom prst="rect">
            <a:avLst/>
          </a:prstGeom>
        </p:spPr>
      </p:pic>
      <p:sp>
        <p:nvSpPr>
          <p:cNvPr id="20" name="SK-7-text-19"/>
          <p:cNvSpPr/>
          <p:nvPr/>
        </p:nvSpPr>
        <p:spPr>
          <a:xfrm>
            <a:off x="762000" y="180975"/>
            <a:ext cx="11125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MAINTENANCE &amp; HYGIENE GUIDANCE</a:t>
            </a:r>
            <a:endParaRPr lang="en-US" sz="2400" dirty="0"/>
          </a:p>
        </p:txBody>
      </p:sp>
      <p:sp>
        <p:nvSpPr>
          <p:cNvPr id="21" name="SK-7-text-20"/>
          <p:cNvSpPr/>
          <p:nvPr/>
        </p:nvSpPr>
        <p:spPr>
          <a:xfrm>
            <a:off x="762000" y="676275"/>
            <a:ext cx="552271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22" name="SK-7-text-21"/>
          <p:cNvSpPr/>
          <p:nvPr/>
        </p:nvSpPr>
        <p:spPr>
          <a:xfrm>
            <a:off x="1038225" y="1047750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Maintenance Fluids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685800" y="1476375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Encourage Adequate Intake: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Offer water, milk, or diluted fruit juice frequently.</a:t>
            </a:r>
            <a:endParaRPr lang="en-US" sz="1275" dirty="0"/>
          </a:p>
        </p:txBody>
      </p:sp>
      <p:sp>
        <p:nvSpPr>
          <p:cNvPr id="24" name="SK-7-text-23"/>
          <p:cNvSpPr/>
          <p:nvPr/>
        </p:nvSpPr>
        <p:spPr>
          <a:xfrm>
            <a:off x="685800" y="2038350"/>
            <a:ext cx="11506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Breastfeeding: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Should continue as normal throughout the illness.</a:t>
            </a:r>
            <a:endParaRPr lang="en-US" sz="1275" dirty="0"/>
          </a:p>
        </p:txBody>
      </p:sp>
      <p:sp>
        <p:nvSpPr>
          <p:cNvPr id="25" name="SK-7-text-24"/>
          <p:cNvSpPr/>
          <p:nvPr/>
        </p:nvSpPr>
        <p:spPr>
          <a:xfrm>
            <a:off x="685800" y="2357438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High-Sugar Drinks: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Fizzy drinks and undiluted juices can worsen osmotic diarrhoea.</a:t>
            </a:r>
            <a:endParaRPr lang="en-US" sz="1275" dirty="0"/>
          </a:p>
        </p:txBody>
      </p:sp>
      <p:sp>
        <p:nvSpPr>
          <p:cNvPr id="26" name="SK-7-text-25"/>
          <p:cNvSpPr/>
          <p:nvPr/>
        </p:nvSpPr>
        <p:spPr>
          <a:xfrm>
            <a:off x="685800" y="2919413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ORS Usage: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low-osmolarity ORS if there are signs of dehydration or ongoing high output.</a:t>
            </a:r>
            <a:endParaRPr lang="en-US" sz="1275" dirty="0"/>
          </a:p>
        </p:txBody>
      </p:sp>
      <p:sp>
        <p:nvSpPr>
          <p:cNvPr id="27" name="SK-7-text-26"/>
          <p:cNvSpPr/>
          <p:nvPr/>
        </p:nvSpPr>
        <p:spPr>
          <a:xfrm>
            <a:off x="1038225" y="3824288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Dietary Advice</a:t>
            </a:r>
            <a:endParaRPr lang="en-US" sz="1650" dirty="0"/>
          </a:p>
        </p:txBody>
      </p:sp>
      <p:sp>
        <p:nvSpPr>
          <p:cNvPr id="28" name="SK-7-text-27"/>
          <p:cNvSpPr/>
          <p:nvPr/>
        </p:nvSpPr>
        <p:spPr>
          <a:xfrm>
            <a:off x="685800" y="4252913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Continue Normal Diet: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Resume solid foods as soon as rehydrated and vomiting has settled.</a:t>
            </a:r>
            <a:endParaRPr lang="en-US" sz="1275" dirty="0"/>
          </a:p>
        </p:txBody>
      </p:sp>
      <p:sp>
        <p:nvSpPr>
          <p:cNvPr id="29" name="SK-7-text-28"/>
          <p:cNvSpPr/>
          <p:nvPr/>
        </p:nvSpPr>
        <p:spPr>
          <a:xfrm>
            <a:off x="685800" y="4814888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"Resting the Bowel":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Early re-feeding promotes intestinal recovery.</a:t>
            </a:r>
            <a:endParaRPr lang="en-US" sz="1275" dirty="0"/>
          </a:p>
        </p:txBody>
      </p:sp>
      <p:sp>
        <p:nvSpPr>
          <p:cNvPr id="30" name="SK-7-text-29"/>
          <p:cNvSpPr/>
          <p:nvPr/>
        </p:nvSpPr>
        <p:spPr>
          <a:xfrm>
            <a:off x="685800" y="5376863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Small Portions: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Offer simple, bland foods if the child has a reduced appetite.</a:t>
            </a:r>
            <a:endParaRPr lang="en-US" sz="1275" dirty="0"/>
          </a:p>
        </p:txBody>
      </p:sp>
      <p:sp>
        <p:nvSpPr>
          <p:cNvPr id="31" name="SK-7-text-30"/>
          <p:cNvSpPr/>
          <p:nvPr/>
        </p:nvSpPr>
        <p:spPr>
          <a:xfrm>
            <a:off x="6677025" y="1047750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Infection Control</a:t>
            </a:r>
            <a:endParaRPr lang="en-US" sz="1650" dirty="0"/>
          </a:p>
        </p:txBody>
      </p:sp>
      <p:sp>
        <p:nvSpPr>
          <p:cNvPr id="32" name="SK-7-text-31"/>
          <p:cNvSpPr/>
          <p:nvPr/>
        </p:nvSpPr>
        <p:spPr>
          <a:xfrm>
            <a:off x="6324600" y="1476375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Hand Hygiene: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Thorough washing with soap and water after nappy changes or using the toilet.</a:t>
            </a:r>
            <a:endParaRPr lang="en-US" sz="1275" dirty="0"/>
          </a:p>
        </p:txBody>
      </p:sp>
      <p:sp>
        <p:nvSpPr>
          <p:cNvPr id="33" name="SK-7-text-32"/>
          <p:cNvSpPr/>
          <p:nvPr/>
        </p:nvSpPr>
        <p:spPr>
          <a:xfrm>
            <a:off x="6324600" y="2038350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Separate Items: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individual towels and flannels for the affected child.</a:t>
            </a:r>
            <a:endParaRPr lang="en-US" sz="1275" dirty="0"/>
          </a:p>
        </p:txBody>
      </p:sp>
      <p:sp>
        <p:nvSpPr>
          <p:cNvPr id="34" name="SK-7-text-33"/>
          <p:cNvSpPr/>
          <p:nvPr/>
        </p:nvSpPr>
        <p:spPr>
          <a:xfrm>
            <a:off x="6324600" y="2600325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Environmental Cleaning: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Regularly disinfect toilet handles, taps, and changing mats.</a:t>
            </a:r>
            <a:endParaRPr lang="en-US" sz="1275" dirty="0"/>
          </a:p>
        </p:txBody>
      </p:sp>
      <p:sp>
        <p:nvSpPr>
          <p:cNvPr id="35" name="SK-7-text-34"/>
          <p:cNvSpPr/>
          <p:nvPr/>
        </p:nvSpPr>
        <p:spPr>
          <a:xfrm>
            <a:off x="6324600" y="3162300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Laundry: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Wash soiled clothes and bedding separately at high temperatures (60°C+).</a:t>
            </a:r>
            <a:endParaRPr lang="en-US" sz="1275" dirty="0"/>
          </a:p>
        </p:txBody>
      </p:sp>
      <p:sp>
        <p:nvSpPr>
          <p:cNvPr id="36" name="SK-7-text-35"/>
          <p:cNvSpPr/>
          <p:nvPr/>
        </p:nvSpPr>
        <p:spPr>
          <a:xfrm>
            <a:off x="6810375" y="3790950"/>
            <a:ext cx="4876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37021"/>
                </a:solidFill>
              </a:rPr>
              <a:t>THE 48-HOUR RULE</a:t>
            </a:r>
            <a:endParaRPr lang="en-US" sz="1500" dirty="0"/>
          </a:p>
        </p:txBody>
      </p:sp>
      <p:sp>
        <p:nvSpPr>
          <p:cNvPr id="37" name="SK-7-text-36"/>
          <p:cNvSpPr/>
          <p:nvPr/>
        </p:nvSpPr>
        <p:spPr>
          <a:xfrm>
            <a:off x="6477000" y="4114800"/>
            <a:ext cx="4876800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must be excluded from school or nursery until at least 48 hours after the last episode of vomiting or diarrhoea.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6677025" y="5419725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11827"/>
                </a:solidFill>
              </a:rPr>
              <a:t>Swimming Precautions</a:t>
            </a:r>
            <a:endParaRPr lang="en-US" sz="1650" dirty="0"/>
          </a:p>
        </p:txBody>
      </p:sp>
      <p:sp>
        <p:nvSpPr>
          <p:cNvPr id="39" name="SK-7-text-38"/>
          <p:cNvSpPr/>
          <p:nvPr/>
        </p:nvSpPr>
        <p:spPr>
          <a:xfrm>
            <a:off x="6324600" y="5848350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Cryptosporidium Risk: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Avoid swimming pools for 14 days after symptoms resolve to prevent waterborne outbreaks.</a:t>
            </a:r>
            <a:endParaRPr lang="en-US" sz="1275" dirty="0"/>
          </a:p>
        </p:txBody>
      </p:sp>
      <p:sp>
        <p:nvSpPr>
          <p:cNvPr id="40" name="SK-7-text-39"/>
          <p:cNvSpPr/>
          <p:nvPr/>
        </p:nvSpPr>
        <p:spPr>
          <a:xfrm>
            <a:off x="571500" y="6619875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6205538" y="66198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11039475" y="6619875"/>
            <a:ext cx="1152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July 2026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28600"/>
            <a:ext cx="11049000" cy="69532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57275"/>
            <a:ext cx="5381625" cy="52006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123950"/>
            <a:ext cx="5153025" cy="36195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174403"/>
            <a:ext cx="261937" cy="2134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581150"/>
            <a:ext cx="202406" cy="17710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143125"/>
            <a:ext cx="202406" cy="202406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705100"/>
            <a:ext cx="202406" cy="17710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267075"/>
            <a:ext cx="202406" cy="20240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5800725"/>
            <a:ext cx="5153025" cy="39052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57275"/>
            <a:ext cx="5381625" cy="2347913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3175" y="1123950"/>
            <a:ext cx="2676525" cy="38100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5575" y="1234827"/>
            <a:ext cx="238125" cy="1905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1871663"/>
            <a:ext cx="5153025" cy="32385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957388"/>
            <a:ext cx="190500" cy="15240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2252663"/>
            <a:ext cx="5153025" cy="32385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338388"/>
            <a:ext cx="190500" cy="15240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2633663"/>
            <a:ext cx="5153025" cy="32385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719388"/>
            <a:ext cx="190500" cy="1524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3014663"/>
            <a:ext cx="5153025" cy="32385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100388"/>
            <a:ext cx="190500" cy="15240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519488"/>
            <a:ext cx="5381625" cy="2738438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53175" y="3586163"/>
            <a:ext cx="5153025" cy="36195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53175" y="3636615"/>
            <a:ext cx="261937" cy="213420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53175" y="4043363"/>
            <a:ext cx="202406" cy="157311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53175" y="4605338"/>
            <a:ext cx="202406" cy="141684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53175" y="4924425"/>
            <a:ext cx="202406" cy="149126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53175" y="5486400"/>
            <a:ext cx="202406" cy="141684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500" y="6486525"/>
            <a:ext cx="11049000" cy="257175"/>
          </a:xfrm>
          <a:prstGeom prst="rect">
            <a:avLst/>
          </a:prstGeom>
        </p:spPr>
      </p:pic>
      <p:sp>
        <p:nvSpPr>
          <p:cNvPr id="32" name="SK-8-text-31"/>
          <p:cNvSpPr/>
          <p:nvPr/>
        </p:nvSpPr>
        <p:spPr>
          <a:xfrm>
            <a:off x="762000" y="2286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MANAGING SEVERE DEHYDRATION AND SHOCK</a:t>
            </a:r>
            <a:endParaRPr lang="en-US" sz="2400" dirty="0"/>
          </a:p>
        </p:txBody>
      </p:sp>
      <p:sp>
        <p:nvSpPr>
          <p:cNvPr id="33" name="SK-8-text-32"/>
          <p:cNvSpPr/>
          <p:nvPr/>
        </p:nvSpPr>
        <p:spPr>
          <a:xfrm>
            <a:off x="762000" y="723900"/>
            <a:ext cx="6956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PATHWAY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1062038" y="1123950"/>
            <a:ext cx="5153025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Emergency Management</a:t>
            </a:r>
            <a:endParaRPr lang="en-US" sz="1650" dirty="0"/>
          </a:p>
        </p:txBody>
      </p:sp>
      <p:sp>
        <p:nvSpPr>
          <p:cNvPr id="35" name="SK-8-text-34"/>
          <p:cNvSpPr/>
          <p:nvPr/>
        </p:nvSpPr>
        <p:spPr>
          <a:xfrm>
            <a:off x="1002506" y="1581150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IV Fluid Resuscitation: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0.9% Sodium Chloride bolus at 20 ml/kg (immediate action).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1002506" y="2143125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Nasogastric (NG) Rehydration: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if dehydration is severe but IV access cannot be established immediately.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1002506" y="2705100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Hospital Admission: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Mandatory for all children presenting with clinical shock or severe dehydration (&gt;9%).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1002506" y="3267075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Reassessment: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Continuous monitoring of heart rate, blood pressure, and responsiveness during bolus therapy.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642938" y="5800725"/>
            <a:ext cx="50101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 LINE: 20ml/kg 0.9% NaCl Bolus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6743700" y="1123950"/>
            <a:ext cx="465904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CALL 999 IMMEDIATELY</a:t>
            </a:r>
            <a:endParaRPr lang="en-US" sz="1500" dirty="0"/>
          </a:p>
        </p:txBody>
      </p:sp>
      <p:sp>
        <p:nvSpPr>
          <p:cNvPr id="41" name="SK-8-text-40"/>
          <p:cNvSpPr/>
          <p:nvPr/>
        </p:nvSpPr>
        <p:spPr>
          <a:xfrm>
            <a:off x="6353175" y="1562100"/>
            <a:ext cx="58388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the child is shocked or clinically very unwell.</a:t>
            </a:r>
            <a:endParaRPr lang="en-US" sz="1275" dirty="0"/>
          </a:p>
        </p:txBody>
      </p:sp>
      <p:sp>
        <p:nvSpPr>
          <p:cNvPr id="42" name="SK-8-text-41"/>
          <p:cNvSpPr/>
          <p:nvPr/>
        </p:nvSpPr>
        <p:spPr>
          <a:xfrm>
            <a:off x="6753225" y="1871663"/>
            <a:ext cx="5438775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Severe Dehydration (&gt;9% Weight Loss)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6753225" y="2252663"/>
            <a:ext cx="5438775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Capillary Refill Time &gt;2 Seconds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6753225" y="2633663"/>
            <a:ext cx="5438775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Hypotension / Significant Tachycardia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6753225" y="3014663"/>
            <a:ext cx="5417778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Lethargy or Poor Responsiveness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6729413" y="3586163"/>
            <a:ext cx="5462588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Criteria for Hospital Referral</a:t>
            </a:r>
            <a:endParaRPr lang="en-US" sz="1650" dirty="0"/>
          </a:p>
        </p:txBody>
      </p:sp>
      <p:sp>
        <p:nvSpPr>
          <p:cNvPr id="47" name="SK-8-text-46"/>
          <p:cNvSpPr/>
          <p:nvPr/>
        </p:nvSpPr>
        <p:spPr>
          <a:xfrm>
            <a:off x="6669881" y="4043363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&lt;1 Year: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Any degree of dehydration requires hospital assessment.</a:t>
            </a:r>
            <a:endParaRPr lang="en-US" sz="1275" dirty="0"/>
          </a:p>
        </p:txBody>
      </p:sp>
      <p:sp>
        <p:nvSpPr>
          <p:cNvPr id="48" name="SK-8-text-47"/>
          <p:cNvSpPr/>
          <p:nvPr/>
        </p:nvSpPr>
        <p:spPr>
          <a:xfrm>
            <a:off x="6669881" y="4605338"/>
            <a:ext cx="55221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Bloody Diarrhea: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Consider VTEC/HUS or surgical causes.</a:t>
            </a:r>
            <a:endParaRPr lang="en-US" sz="1275" dirty="0"/>
          </a:p>
        </p:txBody>
      </p:sp>
      <p:sp>
        <p:nvSpPr>
          <p:cNvPr id="49" name="SK-8-text-48"/>
          <p:cNvSpPr/>
          <p:nvPr/>
        </p:nvSpPr>
        <p:spPr>
          <a:xfrm>
            <a:off x="6669881" y="4924425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Bilious Vomiting: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Green vomit is a surgical emergency (obstruction).</a:t>
            </a:r>
            <a:endParaRPr lang="en-US" sz="1275" dirty="0"/>
          </a:p>
        </p:txBody>
      </p:sp>
      <p:sp>
        <p:nvSpPr>
          <p:cNvPr id="50" name="SK-8-text-49"/>
          <p:cNvSpPr/>
          <p:nvPr/>
        </p:nvSpPr>
        <p:spPr>
          <a:xfrm>
            <a:off x="6669881" y="5486400"/>
            <a:ext cx="48363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Treatment Failure:</a:t>
            </a:r>
            <a:r>
              <a:rPr lang="en-US" sz="1275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Unable to tolerate ORT or persistent vomiting.</a:t>
            </a:r>
            <a:endParaRPr lang="en-US" sz="1275" dirty="0"/>
          </a:p>
        </p:txBody>
      </p:sp>
      <p:sp>
        <p:nvSpPr>
          <p:cNvPr id="51" name="SK-8-text-50"/>
          <p:cNvSpPr/>
          <p:nvPr/>
        </p:nvSpPr>
        <p:spPr>
          <a:xfrm>
            <a:off x="571500" y="6486525"/>
            <a:ext cx="11125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CKS Diarrhoea and Vomiting in Children | NG173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4925"/>
            <a:ext cx="5372100" cy="471487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95425"/>
            <a:ext cx="4991100" cy="40005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562100"/>
            <a:ext cx="190500" cy="1524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047875"/>
            <a:ext cx="202406" cy="202406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615505"/>
            <a:ext cx="202406" cy="202406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183136"/>
            <a:ext cx="202406" cy="202406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750766"/>
            <a:ext cx="202406" cy="20240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5172075"/>
            <a:ext cx="4991100" cy="65722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300" y="5411391"/>
            <a:ext cx="178594" cy="178594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1304925"/>
            <a:ext cx="5372100" cy="471487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495425"/>
            <a:ext cx="4991100" cy="40005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1562100"/>
            <a:ext cx="190500" cy="1524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2047875"/>
            <a:ext cx="202406" cy="188863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615505"/>
            <a:ext cx="202406" cy="236041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3183136"/>
            <a:ext cx="202406" cy="202406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3750766"/>
            <a:ext cx="202406" cy="202406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4318397"/>
            <a:ext cx="202406" cy="202406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400800"/>
            <a:ext cx="11049000" cy="266700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762000" y="381000"/>
            <a:ext cx="11125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11827"/>
                </a:solidFill>
              </a:rPr>
              <a:t>CRITERIA FOR HOSPITAL REFERRAL</a:t>
            </a:r>
            <a:endParaRPr lang="en-US" sz="2400" dirty="0"/>
          </a:p>
        </p:txBody>
      </p:sp>
      <p:sp>
        <p:nvSpPr>
          <p:cNvPr id="24" name="SK-11-text-23"/>
          <p:cNvSpPr/>
          <p:nvPr/>
        </p:nvSpPr>
        <p:spPr>
          <a:xfrm>
            <a:off x="762000" y="876300"/>
            <a:ext cx="529411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endParaRPr lang="en-US" sz="1050" dirty="0"/>
          </a:p>
        </p:txBody>
      </p:sp>
      <p:sp>
        <p:nvSpPr>
          <p:cNvPr id="25" name="SK-11-text-24"/>
          <p:cNvSpPr/>
          <p:nvPr/>
        </p:nvSpPr>
        <p:spPr>
          <a:xfrm>
            <a:off x="1066800" y="1495425"/>
            <a:ext cx="6724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2626"/>
                </a:solidFill>
              </a:rPr>
              <a:t>Immediate / Emergency (999)</a:t>
            </a:r>
            <a:endParaRPr lang="en-US" sz="1500" dirty="0"/>
          </a:p>
        </p:txBody>
      </p:sp>
      <p:sp>
        <p:nvSpPr>
          <p:cNvPr id="26" name="SK-11-text-25"/>
          <p:cNvSpPr/>
          <p:nvPr/>
        </p:nvSpPr>
        <p:spPr>
          <a:xfrm>
            <a:off x="1078706" y="2047875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Shock or Severe Dehydration: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Weight loss &gt;9%, prolonged capillary refill (&gt;2s), hypotension.</a:t>
            </a:r>
            <a:endParaRPr lang="en-US" sz="1275" dirty="0"/>
          </a:p>
        </p:txBody>
      </p:sp>
      <p:sp>
        <p:nvSpPr>
          <p:cNvPr id="27" name="SK-11-text-26"/>
          <p:cNvSpPr/>
          <p:nvPr/>
        </p:nvSpPr>
        <p:spPr>
          <a:xfrm>
            <a:off x="1078706" y="2615505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Bilious (Green) Vomiting: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suspicion of intestinal obstruction or surgical cause.</a:t>
            </a:r>
            <a:endParaRPr lang="en-US" sz="1275" dirty="0"/>
          </a:p>
        </p:txBody>
      </p:sp>
      <p:sp>
        <p:nvSpPr>
          <p:cNvPr id="28" name="SK-11-text-27"/>
          <p:cNvSpPr/>
          <p:nvPr/>
        </p:nvSpPr>
        <p:spPr>
          <a:xfrm>
            <a:off x="1078706" y="3183136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Redcurrant Jelly Stools: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any bloody diarrhoea (consider Intussusception or VTEC/HUS).</a:t>
            </a:r>
            <a:endParaRPr lang="en-US" sz="1275" dirty="0"/>
          </a:p>
        </p:txBody>
      </p:sp>
      <p:sp>
        <p:nvSpPr>
          <p:cNvPr id="29" name="SK-11-text-28"/>
          <p:cNvSpPr/>
          <p:nvPr/>
        </p:nvSpPr>
        <p:spPr>
          <a:xfrm>
            <a:off x="1078706" y="3750766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Surgical Abdomen: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Tender, rigid, or guarded abdomen on clinical examination.</a:t>
            </a:r>
            <a:endParaRPr lang="en-US" sz="1275" dirty="0"/>
          </a:p>
        </p:txBody>
      </p:sp>
      <p:sp>
        <p:nvSpPr>
          <p:cNvPr id="30" name="SK-11-text-29"/>
          <p:cNvSpPr/>
          <p:nvPr/>
        </p:nvSpPr>
        <p:spPr>
          <a:xfrm>
            <a:off x="1131094" y="5286375"/>
            <a:ext cx="4762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PEARL:Bilious vomiting in a child is a surgical emergency until proven otherwise.</a:t>
            </a:r>
            <a:endParaRPr lang="en-US" sz="1125" dirty="0"/>
          </a:p>
        </p:txBody>
      </p:sp>
      <p:sp>
        <p:nvSpPr>
          <p:cNvPr id="31" name="SK-11-text-30"/>
          <p:cNvSpPr/>
          <p:nvPr/>
        </p:nvSpPr>
        <p:spPr>
          <a:xfrm>
            <a:off x="6743700" y="1495425"/>
            <a:ext cx="54483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Clinical Referral Indications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6755606" y="2047875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&lt;1 Year: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Referral required for  level of clinical dehydration.</a:t>
            </a:r>
            <a:endParaRPr lang="en-US" sz="1275" dirty="0"/>
          </a:p>
        </p:txBody>
      </p:sp>
      <p:sp>
        <p:nvSpPr>
          <p:cNvPr id="33" name="SK-11-text-32"/>
          <p:cNvSpPr/>
          <p:nvPr/>
        </p:nvSpPr>
        <p:spPr>
          <a:xfrm>
            <a:off x="6755606" y="2615505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ORT Failure: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Persistent vomiting or inability to tolerate oral rehydration therapy.</a:t>
            </a:r>
            <a:endParaRPr lang="en-US" sz="1275" dirty="0"/>
          </a:p>
        </p:txBody>
      </p:sp>
      <p:sp>
        <p:nvSpPr>
          <p:cNvPr id="34" name="SK-11-text-33"/>
          <p:cNvSpPr/>
          <p:nvPr/>
        </p:nvSpPr>
        <p:spPr>
          <a:xfrm>
            <a:off x="6755606" y="3183136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Deterioration: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Worsening symptoms despite appropriate home/ACE management.</a:t>
            </a:r>
            <a:endParaRPr lang="en-US" sz="1275" dirty="0"/>
          </a:p>
        </p:txBody>
      </p:sp>
      <p:sp>
        <p:nvSpPr>
          <p:cNvPr id="35" name="SK-11-text-34"/>
          <p:cNvSpPr/>
          <p:nvPr/>
        </p:nvSpPr>
        <p:spPr>
          <a:xfrm>
            <a:off x="6755606" y="3750766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Fever (&gt;39°C):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Reconsider diagnosis; exclude Sepsis, Meningitis, or UTI.</a:t>
            </a:r>
            <a:endParaRPr lang="en-US" sz="1275" dirty="0"/>
          </a:p>
        </p:txBody>
      </p:sp>
      <p:sp>
        <p:nvSpPr>
          <p:cNvPr id="36" name="SK-11-text-35"/>
          <p:cNvSpPr/>
          <p:nvPr/>
        </p:nvSpPr>
        <p:spPr>
          <a:xfrm>
            <a:off x="6755606" y="4318397"/>
            <a:ext cx="46743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Safety/Social:</a:t>
            </a:r>
            <a:r>
              <a:rPr lang="en-US" sz="1275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Concerns about parental ability to monitor or manage at home.</a:t>
            </a:r>
            <a:endParaRPr lang="en-US" sz="1275" dirty="0"/>
          </a:p>
        </p:txBody>
      </p:sp>
      <p:sp>
        <p:nvSpPr>
          <p:cNvPr id="37" name="SK-11-text-36"/>
          <p:cNvSpPr/>
          <p:nvPr/>
        </p:nvSpPr>
        <p:spPr>
          <a:xfrm>
            <a:off x="6438900" y="4886027"/>
            <a:ext cx="4991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Also consider: Immunocompromised children or those with complex underlying co-morbidities (Renal/Metabolic/Cardiac).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571500" y="6496050"/>
            <a:ext cx="60655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July 2026</a:t>
            </a:r>
            <a:endParaRPr lang="en-US" sz="900" dirty="0"/>
          </a:p>
        </p:txBody>
      </p:sp>
      <p:sp>
        <p:nvSpPr>
          <p:cNvPr id="39" name="SK-11-text-38"/>
          <p:cNvSpPr/>
          <p:nvPr/>
        </p:nvSpPr>
        <p:spPr>
          <a:xfrm>
            <a:off x="9867900" y="6496050"/>
            <a:ext cx="2324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2427</Words>
  <Application>Microsoft Office PowerPoint</Application>
  <PresentationFormat>Widescreen</PresentationFormat>
  <Paragraphs>306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2026-07-01T17:33:49Z</dcterms:created>
  <dcterms:modified xsi:type="dcterms:W3CDTF">2026-07-01T17:57:52Z</dcterms:modified>
</cp:coreProperties>
</file>