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12192000" cy="6858000"/>
  <p:notesSz cx="6858000" cy="12192000"/>
  <p:embeddedFontLst>
    <p:embeddedFont>
      <p:font typeface="Inter" panose="020B0604020202020204" charset="0"/>
      <p:regular r:id="rId38"/>
      <p:bold r:id="rId39"/>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1982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hyperlink" Target="https://www.bradfordvts.co.uk/" TargetMode="External"/><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119.png"/><Relationship Id="rId13" Type="http://schemas.openxmlformats.org/officeDocument/2006/relationships/image" Target="../media/image124.png"/><Relationship Id="rId18" Type="http://schemas.openxmlformats.org/officeDocument/2006/relationships/image" Target="../media/image129.png"/><Relationship Id="rId3" Type="http://schemas.openxmlformats.org/officeDocument/2006/relationships/image" Target="../media/image1.png"/><Relationship Id="rId7" Type="http://schemas.openxmlformats.org/officeDocument/2006/relationships/image" Target="../media/image118.png"/><Relationship Id="rId12" Type="http://schemas.openxmlformats.org/officeDocument/2006/relationships/image" Target="../media/image123.png"/><Relationship Id="rId17" Type="http://schemas.openxmlformats.org/officeDocument/2006/relationships/image" Target="../media/image128.png"/><Relationship Id="rId2" Type="http://schemas.openxmlformats.org/officeDocument/2006/relationships/notesSlide" Target="../notesSlides/notesSlide10.xml"/><Relationship Id="rId16" Type="http://schemas.openxmlformats.org/officeDocument/2006/relationships/image" Target="../media/image127.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22.png"/><Relationship Id="rId5" Type="http://schemas.openxmlformats.org/officeDocument/2006/relationships/image" Target="../media/image9.png"/><Relationship Id="rId15" Type="http://schemas.openxmlformats.org/officeDocument/2006/relationships/image" Target="../media/image126.png"/><Relationship Id="rId10" Type="http://schemas.openxmlformats.org/officeDocument/2006/relationships/image" Target="../media/image121.png"/><Relationship Id="rId4" Type="http://schemas.openxmlformats.org/officeDocument/2006/relationships/image" Target="../media/image2.png"/><Relationship Id="rId9" Type="http://schemas.openxmlformats.org/officeDocument/2006/relationships/image" Target="../media/image120.png"/><Relationship Id="rId14" Type="http://schemas.openxmlformats.org/officeDocument/2006/relationships/image" Target="../media/image125.png"/></Relationships>
</file>

<file path=ppt/slides/_rels/slide11.xml.rels><?xml version="1.0" encoding="UTF-8" standalone="yes"?>
<Relationships xmlns="http://schemas.openxmlformats.org/package/2006/relationships"><Relationship Id="rId8" Type="http://schemas.openxmlformats.org/officeDocument/2006/relationships/image" Target="../media/image132.png"/><Relationship Id="rId13" Type="http://schemas.openxmlformats.org/officeDocument/2006/relationships/image" Target="../media/image137.png"/><Relationship Id="rId18" Type="http://schemas.openxmlformats.org/officeDocument/2006/relationships/image" Target="../media/image142.png"/><Relationship Id="rId3" Type="http://schemas.openxmlformats.org/officeDocument/2006/relationships/image" Target="../media/image2.png"/><Relationship Id="rId21" Type="http://schemas.openxmlformats.org/officeDocument/2006/relationships/image" Target="../media/image145.png"/><Relationship Id="rId7" Type="http://schemas.openxmlformats.org/officeDocument/2006/relationships/image" Target="../media/image131.png"/><Relationship Id="rId12" Type="http://schemas.openxmlformats.org/officeDocument/2006/relationships/image" Target="../media/image136.png"/><Relationship Id="rId17" Type="http://schemas.openxmlformats.org/officeDocument/2006/relationships/image" Target="../media/image141.png"/><Relationship Id="rId2" Type="http://schemas.openxmlformats.org/officeDocument/2006/relationships/notesSlide" Target="../notesSlides/notesSlide11.xml"/><Relationship Id="rId16" Type="http://schemas.openxmlformats.org/officeDocument/2006/relationships/image" Target="../media/image140.png"/><Relationship Id="rId20" Type="http://schemas.openxmlformats.org/officeDocument/2006/relationships/image" Target="../media/image144.png"/><Relationship Id="rId1" Type="http://schemas.openxmlformats.org/officeDocument/2006/relationships/slideLayout" Target="../slideLayouts/slideLayout1.xml"/><Relationship Id="rId6" Type="http://schemas.openxmlformats.org/officeDocument/2006/relationships/image" Target="../media/image130.png"/><Relationship Id="rId11" Type="http://schemas.openxmlformats.org/officeDocument/2006/relationships/image" Target="../media/image135.png"/><Relationship Id="rId5" Type="http://schemas.openxmlformats.org/officeDocument/2006/relationships/image" Target="../media/image10.png"/><Relationship Id="rId15" Type="http://schemas.openxmlformats.org/officeDocument/2006/relationships/image" Target="../media/image139.png"/><Relationship Id="rId23" Type="http://schemas.openxmlformats.org/officeDocument/2006/relationships/image" Target="../media/image16.png"/><Relationship Id="rId10" Type="http://schemas.openxmlformats.org/officeDocument/2006/relationships/image" Target="../media/image134.png"/><Relationship Id="rId19" Type="http://schemas.openxmlformats.org/officeDocument/2006/relationships/image" Target="../media/image143.png"/><Relationship Id="rId4" Type="http://schemas.openxmlformats.org/officeDocument/2006/relationships/image" Target="../media/image9.png"/><Relationship Id="rId9" Type="http://schemas.openxmlformats.org/officeDocument/2006/relationships/image" Target="../media/image133.png"/><Relationship Id="rId14" Type="http://schemas.openxmlformats.org/officeDocument/2006/relationships/image" Target="../media/image138.png"/><Relationship Id="rId22" Type="http://schemas.openxmlformats.org/officeDocument/2006/relationships/image" Target="../media/image146.png"/></Relationships>
</file>

<file path=ppt/slides/_rels/slide12.xml.rels><?xml version="1.0" encoding="UTF-8" standalone="yes"?>
<Relationships xmlns="http://schemas.openxmlformats.org/package/2006/relationships"><Relationship Id="rId8" Type="http://schemas.openxmlformats.org/officeDocument/2006/relationships/image" Target="../media/image149.png"/><Relationship Id="rId13" Type="http://schemas.openxmlformats.org/officeDocument/2006/relationships/image" Target="../media/image154.png"/><Relationship Id="rId18" Type="http://schemas.openxmlformats.org/officeDocument/2006/relationships/image" Target="../media/image159.png"/><Relationship Id="rId3" Type="http://schemas.openxmlformats.org/officeDocument/2006/relationships/image" Target="../media/image2.png"/><Relationship Id="rId7" Type="http://schemas.openxmlformats.org/officeDocument/2006/relationships/image" Target="../media/image148.png"/><Relationship Id="rId12" Type="http://schemas.openxmlformats.org/officeDocument/2006/relationships/image" Target="../media/image153.png"/><Relationship Id="rId17" Type="http://schemas.openxmlformats.org/officeDocument/2006/relationships/image" Target="../media/image158.png"/><Relationship Id="rId2" Type="http://schemas.openxmlformats.org/officeDocument/2006/relationships/notesSlide" Target="../notesSlides/notesSlide12.xml"/><Relationship Id="rId16" Type="http://schemas.openxmlformats.org/officeDocument/2006/relationships/image" Target="../media/image157.png"/><Relationship Id="rId20" Type="http://schemas.openxmlformats.org/officeDocument/2006/relationships/image" Target="../media/image161.png"/><Relationship Id="rId1" Type="http://schemas.openxmlformats.org/officeDocument/2006/relationships/slideLayout" Target="../slideLayouts/slideLayout1.xml"/><Relationship Id="rId6" Type="http://schemas.openxmlformats.org/officeDocument/2006/relationships/image" Target="../media/image147.png"/><Relationship Id="rId11" Type="http://schemas.openxmlformats.org/officeDocument/2006/relationships/image" Target="../media/image152.png"/><Relationship Id="rId5" Type="http://schemas.openxmlformats.org/officeDocument/2006/relationships/image" Target="../media/image10.png"/><Relationship Id="rId15" Type="http://schemas.openxmlformats.org/officeDocument/2006/relationships/image" Target="../media/image156.png"/><Relationship Id="rId10" Type="http://schemas.openxmlformats.org/officeDocument/2006/relationships/image" Target="../media/image151.png"/><Relationship Id="rId19" Type="http://schemas.openxmlformats.org/officeDocument/2006/relationships/image" Target="../media/image160.png"/><Relationship Id="rId4" Type="http://schemas.openxmlformats.org/officeDocument/2006/relationships/image" Target="../media/image9.png"/><Relationship Id="rId9" Type="http://schemas.openxmlformats.org/officeDocument/2006/relationships/image" Target="../media/image150.png"/><Relationship Id="rId14" Type="http://schemas.openxmlformats.org/officeDocument/2006/relationships/image" Target="../media/image155.png"/></Relationships>
</file>

<file path=ppt/slides/_rels/slide13.xml.rels><?xml version="1.0" encoding="UTF-8" standalone="yes"?>
<Relationships xmlns="http://schemas.openxmlformats.org/package/2006/relationships"><Relationship Id="rId8" Type="http://schemas.openxmlformats.org/officeDocument/2006/relationships/image" Target="../media/image163.png"/><Relationship Id="rId13" Type="http://schemas.openxmlformats.org/officeDocument/2006/relationships/image" Target="../media/image167.png"/><Relationship Id="rId3" Type="http://schemas.openxmlformats.org/officeDocument/2006/relationships/image" Target="../media/image8.png"/><Relationship Id="rId7" Type="http://schemas.openxmlformats.org/officeDocument/2006/relationships/image" Target="../media/image162.png"/><Relationship Id="rId12" Type="http://schemas.openxmlformats.org/officeDocument/2006/relationships/image" Target="../media/image166.png"/><Relationship Id="rId17" Type="http://schemas.openxmlformats.org/officeDocument/2006/relationships/image" Target="../media/image16.png"/><Relationship Id="rId2" Type="http://schemas.openxmlformats.org/officeDocument/2006/relationships/notesSlide" Target="../notesSlides/notesSlide13.xml"/><Relationship Id="rId16" Type="http://schemas.openxmlformats.org/officeDocument/2006/relationships/image" Target="../media/image170.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65.png"/><Relationship Id="rId5" Type="http://schemas.openxmlformats.org/officeDocument/2006/relationships/image" Target="../media/image9.png"/><Relationship Id="rId15" Type="http://schemas.openxmlformats.org/officeDocument/2006/relationships/image" Target="../media/image169.png"/><Relationship Id="rId10" Type="http://schemas.openxmlformats.org/officeDocument/2006/relationships/image" Target="../media/image164.png"/><Relationship Id="rId4" Type="http://schemas.openxmlformats.org/officeDocument/2006/relationships/image" Target="../media/image2.png"/><Relationship Id="rId9" Type="http://schemas.openxmlformats.org/officeDocument/2006/relationships/image" Target="../media/image48.png"/><Relationship Id="rId14" Type="http://schemas.openxmlformats.org/officeDocument/2006/relationships/image" Target="../media/image168.png"/></Relationships>
</file>

<file path=ppt/slides/_rels/slide14.xml.rels><?xml version="1.0" encoding="UTF-8" standalone="yes"?>
<Relationships xmlns="http://schemas.openxmlformats.org/package/2006/relationships"><Relationship Id="rId8" Type="http://schemas.openxmlformats.org/officeDocument/2006/relationships/image" Target="../media/image172.png"/><Relationship Id="rId13" Type="http://schemas.openxmlformats.org/officeDocument/2006/relationships/image" Target="../media/image177.png"/><Relationship Id="rId18" Type="http://schemas.openxmlformats.org/officeDocument/2006/relationships/image" Target="../media/image182.png"/><Relationship Id="rId3" Type="http://schemas.openxmlformats.org/officeDocument/2006/relationships/image" Target="../media/image1.png"/><Relationship Id="rId7" Type="http://schemas.openxmlformats.org/officeDocument/2006/relationships/image" Target="../media/image171.png"/><Relationship Id="rId12" Type="http://schemas.openxmlformats.org/officeDocument/2006/relationships/image" Target="../media/image176.png"/><Relationship Id="rId17" Type="http://schemas.openxmlformats.org/officeDocument/2006/relationships/image" Target="../media/image181.png"/><Relationship Id="rId2" Type="http://schemas.openxmlformats.org/officeDocument/2006/relationships/notesSlide" Target="../notesSlides/notesSlide14.xml"/><Relationship Id="rId16" Type="http://schemas.openxmlformats.org/officeDocument/2006/relationships/image" Target="../media/image180.png"/><Relationship Id="rId20" Type="http://schemas.openxmlformats.org/officeDocument/2006/relationships/image" Target="../media/image184.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75.png"/><Relationship Id="rId5" Type="http://schemas.openxmlformats.org/officeDocument/2006/relationships/image" Target="../media/image9.png"/><Relationship Id="rId15" Type="http://schemas.openxmlformats.org/officeDocument/2006/relationships/image" Target="../media/image179.png"/><Relationship Id="rId10" Type="http://schemas.openxmlformats.org/officeDocument/2006/relationships/image" Target="../media/image174.png"/><Relationship Id="rId19" Type="http://schemas.openxmlformats.org/officeDocument/2006/relationships/image" Target="../media/image183.png"/><Relationship Id="rId4" Type="http://schemas.openxmlformats.org/officeDocument/2006/relationships/image" Target="../media/image2.png"/><Relationship Id="rId9" Type="http://schemas.openxmlformats.org/officeDocument/2006/relationships/image" Target="../media/image173.png"/><Relationship Id="rId14" Type="http://schemas.openxmlformats.org/officeDocument/2006/relationships/image" Target="../media/image178.png"/></Relationships>
</file>

<file path=ppt/slides/_rels/slide15.xml.rels><?xml version="1.0" encoding="UTF-8" standalone="yes"?>
<Relationships xmlns="http://schemas.openxmlformats.org/package/2006/relationships"><Relationship Id="rId8" Type="http://schemas.openxmlformats.org/officeDocument/2006/relationships/image" Target="../media/image186.png"/><Relationship Id="rId13" Type="http://schemas.openxmlformats.org/officeDocument/2006/relationships/image" Target="../media/image191.png"/><Relationship Id="rId18" Type="http://schemas.openxmlformats.org/officeDocument/2006/relationships/image" Target="../media/image196.png"/><Relationship Id="rId3" Type="http://schemas.openxmlformats.org/officeDocument/2006/relationships/image" Target="../media/image1.png"/><Relationship Id="rId21" Type="http://schemas.openxmlformats.org/officeDocument/2006/relationships/image" Target="../media/image199.png"/><Relationship Id="rId7" Type="http://schemas.openxmlformats.org/officeDocument/2006/relationships/image" Target="../media/image185.png"/><Relationship Id="rId12" Type="http://schemas.openxmlformats.org/officeDocument/2006/relationships/image" Target="../media/image190.png"/><Relationship Id="rId17" Type="http://schemas.openxmlformats.org/officeDocument/2006/relationships/image" Target="../media/image195.png"/><Relationship Id="rId2" Type="http://schemas.openxmlformats.org/officeDocument/2006/relationships/notesSlide" Target="../notesSlides/notesSlide15.xml"/><Relationship Id="rId16" Type="http://schemas.openxmlformats.org/officeDocument/2006/relationships/image" Target="../media/image194.png"/><Relationship Id="rId20" Type="http://schemas.openxmlformats.org/officeDocument/2006/relationships/image" Target="../media/image198.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89.png"/><Relationship Id="rId5" Type="http://schemas.openxmlformats.org/officeDocument/2006/relationships/image" Target="../media/image9.png"/><Relationship Id="rId15" Type="http://schemas.openxmlformats.org/officeDocument/2006/relationships/image" Target="../media/image193.png"/><Relationship Id="rId23" Type="http://schemas.openxmlformats.org/officeDocument/2006/relationships/image" Target="../media/image16.png"/><Relationship Id="rId10" Type="http://schemas.openxmlformats.org/officeDocument/2006/relationships/image" Target="../media/image188.png"/><Relationship Id="rId19" Type="http://schemas.openxmlformats.org/officeDocument/2006/relationships/image" Target="../media/image197.png"/><Relationship Id="rId4" Type="http://schemas.openxmlformats.org/officeDocument/2006/relationships/image" Target="../media/image2.png"/><Relationship Id="rId9" Type="http://schemas.openxmlformats.org/officeDocument/2006/relationships/image" Target="../media/image187.png"/><Relationship Id="rId14" Type="http://schemas.openxmlformats.org/officeDocument/2006/relationships/image" Target="../media/image192.png"/><Relationship Id="rId22" Type="http://schemas.openxmlformats.org/officeDocument/2006/relationships/image" Target="../media/image200.png"/></Relationships>
</file>

<file path=ppt/slides/_rels/slide16.xml.rels><?xml version="1.0" encoding="UTF-8" standalone="yes"?>
<Relationships xmlns="http://schemas.openxmlformats.org/package/2006/relationships"><Relationship Id="rId8" Type="http://schemas.openxmlformats.org/officeDocument/2006/relationships/image" Target="../media/image203.png"/><Relationship Id="rId13" Type="http://schemas.openxmlformats.org/officeDocument/2006/relationships/image" Target="../media/image208.png"/><Relationship Id="rId3" Type="http://schemas.openxmlformats.org/officeDocument/2006/relationships/image" Target="../media/image8.png"/><Relationship Id="rId7" Type="http://schemas.openxmlformats.org/officeDocument/2006/relationships/image" Target="../media/image202.png"/><Relationship Id="rId12" Type="http://schemas.openxmlformats.org/officeDocument/2006/relationships/image" Target="../media/image207.png"/><Relationship Id="rId2" Type="http://schemas.openxmlformats.org/officeDocument/2006/relationships/notesSlide" Target="../notesSlides/notesSlide16.xml"/><Relationship Id="rId16" Type="http://schemas.openxmlformats.org/officeDocument/2006/relationships/image" Target="../media/image211.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206.png"/><Relationship Id="rId5" Type="http://schemas.openxmlformats.org/officeDocument/2006/relationships/image" Target="../media/image201.png"/><Relationship Id="rId15" Type="http://schemas.openxmlformats.org/officeDocument/2006/relationships/image" Target="../media/image210.png"/><Relationship Id="rId10" Type="http://schemas.openxmlformats.org/officeDocument/2006/relationships/image" Target="../media/image205.png"/><Relationship Id="rId4" Type="http://schemas.openxmlformats.org/officeDocument/2006/relationships/image" Target="../media/image2.png"/><Relationship Id="rId9" Type="http://schemas.openxmlformats.org/officeDocument/2006/relationships/image" Target="../media/image204.png"/><Relationship Id="rId14" Type="http://schemas.openxmlformats.org/officeDocument/2006/relationships/image" Target="../media/image209.png"/></Relationships>
</file>

<file path=ppt/slides/_rels/slide17.xml.rels><?xml version="1.0" encoding="UTF-8" standalone="yes"?>
<Relationships xmlns="http://schemas.openxmlformats.org/package/2006/relationships"><Relationship Id="rId8" Type="http://schemas.openxmlformats.org/officeDocument/2006/relationships/image" Target="../media/image213.png"/><Relationship Id="rId13" Type="http://schemas.openxmlformats.org/officeDocument/2006/relationships/image" Target="../media/image217.png"/><Relationship Id="rId18" Type="http://schemas.openxmlformats.org/officeDocument/2006/relationships/image" Target="../media/image222.png"/><Relationship Id="rId3" Type="http://schemas.openxmlformats.org/officeDocument/2006/relationships/image" Target="../media/image8.png"/><Relationship Id="rId21" Type="http://schemas.openxmlformats.org/officeDocument/2006/relationships/image" Target="../media/image225.png"/><Relationship Id="rId7" Type="http://schemas.openxmlformats.org/officeDocument/2006/relationships/image" Target="../media/image212.png"/><Relationship Id="rId12" Type="http://schemas.openxmlformats.org/officeDocument/2006/relationships/image" Target="../media/image216.png"/><Relationship Id="rId17" Type="http://schemas.openxmlformats.org/officeDocument/2006/relationships/image" Target="../media/image221.png"/><Relationship Id="rId2" Type="http://schemas.openxmlformats.org/officeDocument/2006/relationships/notesSlide" Target="../notesSlides/notesSlide17.xml"/><Relationship Id="rId16" Type="http://schemas.openxmlformats.org/officeDocument/2006/relationships/image" Target="../media/image220.png"/><Relationship Id="rId20" Type="http://schemas.openxmlformats.org/officeDocument/2006/relationships/image" Target="../media/image224.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215.png"/><Relationship Id="rId5" Type="http://schemas.openxmlformats.org/officeDocument/2006/relationships/image" Target="../media/image9.png"/><Relationship Id="rId15" Type="http://schemas.openxmlformats.org/officeDocument/2006/relationships/image" Target="../media/image219.png"/><Relationship Id="rId10" Type="http://schemas.openxmlformats.org/officeDocument/2006/relationships/image" Target="../media/image214.png"/><Relationship Id="rId19" Type="http://schemas.openxmlformats.org/officeDocument/2006/relationships/image" Target="../media/image223.png"/><Relationship Id="rId4" Type="http://schemas.openxmlformats.org/officeDocument/2006/relationships/image" Target="../media/image2.png"/><Relationship Id="rId9" Type="http://schemas.openxmlformats.org/officeDocument/2006/relationships/image" Target="../media/image61.png"/><Relationship Id="rId14" Type="http://schemas.openxmlformats.org/officeDocument/2006/relationships/image" Target="../media/image218.png"/><Relationship Id="rId22" Type="http://schemas.openxmlformats.org/officeDocument/2006/relationships/image" Target="../media/image16.png"/></Relationships>
</file>

<file path=ppt/slides/_rels/slide18.xml.rels><?xml version="1.0" encoding="UTF-8" standalone="yes"?>
<Relationships xmlns="http://schemas.openxmlformats.org/package/2006/relationships"><Relationship Id="rId8" Type="http://schemas.openxmlformats.org/officeDocument/2006/relationships/image" Target="../media/image227.png"/><Relationship Id="rId13" Type="http://schemas.openxmlformats.org/officeDocument/2006/relationships/image" Target="../media/image232.png"/><Relationship Id="rId18" Type="http://schemas.openxmlformats.org/officeDocument/2006/relationships/image" Target="../media/image237.png"/><Relationship Id="rId3" Type="http://schemas.openxmlformats.org/officeDocument/2006/relationships/image" Target="../media/image1.png"/><Relationship Id="rId21" Type="http://schemas.openxmlformats.org/officeDocument/2006/relationships/image" Target="../media/image240.png"/><Relationship Id="rId7" Type="http://schemas.openxmlformats.org/officeDocument/2006/relationships/image" Target="../media/image226.png"/><Relationship Id="rId12" Type="http://schemas.openxmlformats.org/officeDocument/2006/relationships/image" Target="../media/image231.png"/><Relationship Id="rId17" Type="http://schemas.openxmlformats.org/officeDocument/2006/relationships/image" Target="../media/image236.png"/><Relationship Id="rId2" Type="http://schemas.openxmlformats.org/officeDocument/2006/relationships/notesSlide" Target="../notesSlides/notesSlide18.xml"/><Relationship Id="rId16" Type="http://schemas.openxmlformats.org/officeDocument/2006/relationships/image" Target="../media/image235.png"/><Relationship Id="rId20" Type="http://schemas.openxmlformats.org/officeDocument/2006/relationships/image" Target="../media/image239.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230.png"/><Relationship Id="rId24" Type="http://schemas.openxmlformats.org/officeDocument/2006/relationships/image" Target="../media/image243.png"/><Relationship Id="rId5" Type="http://schemas.openxmlformats.org/officeDocument/2006/relationships/image" Target="../media/image9.png"/><Relationship Id="rId15" Type="http://schemas.openxmlformats.org/officeDocument/2006/relationships/image" Target="../media/image234.png"/><Relationship Id="rId23" Type="http://schemas.openxmlformats.org/officeDocument/2006/relationships/image" Target="../media/image242.png"/><Relationship Id="rId10" Type="http://schemas.openxmlformats.org/officeDocument/2006/relationships/image" Target="../media/image229.png"/><Relationship Id="rId19" Type="http://schemas.openxmlformats.org/officeDocument/2006/relationships/image" Target="../media/image238.png"/><Relationship Id="rId4" Type="http://schemas.openxmlformats.org/officeDocument/2006/relationships/image" Target="../media/image2.png"/><Relationship Id="rId9" Type="http://schemas.openxmlformats.org/officeDocument/2006/relationships/image" Target="../media/image228.png"/><Relationship Id="rId14" Type="http://schemas.openxmlformats.org/officeDocument/2006/relationships/image" Target="../media/image233.png"/><Relationship Id="rId22" Type="http://schemas.openxmlformats.org/officeDocument/2006/relationships/image" Target="../media/image241.png"/></Relationships>
</file>

<file path=ppt/slides/_rels/slide19.xml.rels><?xml version="1.0" encoding="UTF-8" standalone="yes"?>
<Relationships xmlns="http://schemas.openxmlformats.org/package/2006/relationships"><Relationship Id="rId13" Type="http://schemas.openxmlformats.org/officeDocument/2006/relationships/image" Target="../media/image249.png"/><Relationship Id="rId18" Type="http://schemas.openxmlformats.org/officeDocument/2006/relationships/image" Target="../media/image254.png"/><Relationship Id="rId26" Type="http://schemas.openxmlformats.org/officeDocument/2006/relationships/image" Target="../media/image262.png"/><Relationship Id="rId21" Type="http://schemas.openxmlformats.org/officeDocument/2006/relationships/image" Target="../media/image257.png"/><Relationship Id="rId34" Type="http://schemas.openxmlformats.org/officeDocument/2006/relationships/image" Target="../media/image270.png"/><Relationship Id="rId7" Type="http://schemas.openxmlformats.org/officeDocument/2006/relationships/image" Target="../media/image244.png"/><Relationship Id="rId12" Type="http://schemas.openxmlformats.org/officeDocument/2006/relationships/image" Target="../media/image248.png"/><Relationship Id="rId17" Type="http://schemas.openxmlformats.org/officeDocument/2006/relationships/image" Target="../media/image253.png"/><Relationship Id="rId25" Type="http://schemas.openxmlformats.org/officeDocument/2006/relationships/image" Target="../media/image261.png"/><Relationship Id="rId33" Type="http://schemas.openxmlformats.org/officeDocument/2006/relationships/image" Target="../media/image269.png"/><Relationship Id="rId2" Type="http://schemas.openxmlformats.org/officeDocument/2006/relationships/notesSlide" Target="../notesSlides/notesSlide19.xml"/><Relationship Id="rId16" Type="http://schemas.openxmlformats.org/officeDocument/2006/relationships/image" Target="../media/image252.png"/><Relationship Id="rId20" Type="http://schemas.openxmlformats.org/officeDocument/2006/relationships/image" Target="../media/image256.png"/><Relationship Id="rId29" Type="http://schemas.openxmlformats.org/officeDocument/2006/relationships/image" Target="../media/image265.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247.png"/><Relationship Id="rId24" Type="http://schemas.openxmlformats.org/officeDocument/2006/relationships/image" Target="../media/image260.png"/><Relationship Id="rId32" Type="http://schemas.openxmlformats.org/officeDocument/2006/relationships/image" Target="../media/image268.png"/><Relationship Id="rId37" Type="http://schemas.openxmlformats.org/officeDocument/2006/relationships/image" Target="../media/image16.png"/><Relationship Id="rId5" Type="http://schemas.openxmlformats.org/officeDocument/2006/relationships/image" Target="../media/image9.png"/><Relationship Id="rId15" Type="http://schemas.openxmlformats.org/officeDocument/2006/relationships/image" Target="../media/image251.png"/><Relationship Id="rId23" Type="http://schemas.openxmlformats.org/officeDocument/2006/relationships/image" Target="../media/image259.png"/><Relationship Id="rId28" Type="http://schemas.openxmlformats.org/officeDocument/2006/relationships/image" Target="../media/image264.png"/><Relationship Id="rId36" Type="http://schemas.openxmlformats.org/officeDocument/2006/relationships/image" Target="../media/image272.png"/><Relationship Id="rId10" Type="http://schemas.openxmlformats.org/officeDocument/2006/relationships/image" Target="../media/image246.png"/><Relationship Id="rId19" Type="http://schemas.openxmlformats.org/officeDocument/2006/relationships/image" Target="../media/image255.png"/><Relationship Id="rId31" Type="http://schemas.openxmlformats.org/officeDocument/2006/relationships/image" Target="../media/image267.png"/><Relationship Id="rId4" Type="http://schemas.openxmlformats.org/officeDocument/2006/relationships/image" Target="../media/image2.png"/><Relationship Id="rId9" Type="http://schemas.openxmlformats.org/officeDocument/2006/relationships/image" Target="../media/image188.png"/><Relationship Id="rId14" Type="http://schemas.openxmlformats.org/officeDocument/2006/relationships/image" Target="../media/image250.png"/><Relationship Id="rId22" Type="http://schemas.openxmlformats.org/officeDocument/2006/relationships/image" Target="../media/image258.png"/><Relationship Id="rId27" Type="http://schemas.openxmlformats.org/officeDocument/2006/relationships/image" Target="../media/image263.png"/><Relationship Id="rId30" Type="http://schemas.openxmlformats.org/officeDocument/2006/relationships/image" Target="../media/image266.png"/><Relationship Id="rId35" Type="http://schemas.openxmlformats.org/officeDocument/2006/relationships/image" Target="../media/image271.png"/><Relationship Id="rId8" Type="http://schemas.openxmlformats.org/officeDocument/2006/relationships/image" Target="../media/image245.png"/><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2.png"/><Relationship Id="rId9" Type="http://schemas.openxmlformats.org/officeDocument/2006/relationships/image" Target="../media/image13.png"/></Relationships>
</file>

<file path=ppt/slides/_rels/slide20.xml.rels><?xml version="1.0" encoding="UTF-8" standalone="yes"?>
<Relationships xmlns="http://schemas.openxmlformats.org/package/2006/relationships"><Relationship Id="rId8" Type="http://schemas.openxmlformats.org/officeDocument/2006/relationships/image" Target="../media/image274.png"/><Relationship Id="rId13" Type="http://schemas.openxmlformats.org/officeDocument/2006/relationships/image" Target="../media/image279.png"/><Relationship Id="rId18" Type="http://schemas.openxmlformats.org/officeDocument/2006/relationships/image" Target="../media/image284.png"/><Relationship Id="rId3" Type="http://schemas.openxmlformats.org/officeDocument/2006/relationships/image" Target="../media/image8.png"/><Relationship Id="rId7" Type="http://schemas.openxmlformats.org/officeDocument/2006/relationships/image" Target="../media/image273.png"/><Relationship Id="rId12" Type="http://schemas.openxmlformats.org/officeDocument/2006/relationships/image" Target="../media/image278.png"/><Relationship Id="rId17" Type="http://schemas.openxmlformats.org/officeDocument/2006/relationships/image" Target="../media/image283.png"/><Relationship Id="rId2" Type="http://schemas.openxmlformats.org/officeDocument/2006/relationships/notesSlide" Target="../notesSlides/notesSlide20.xml"/><Relationship Id="rId16" Type="http://schemas.openxmlformats.org/officeDocument/2006/relationships/image" Target="../media/image282.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277.png"/><Relationship Id="rId5" Type="http://schemas.openxmlformats.org/officeDocument/2006/relationships/image" Target="../media/image9.png"/><Relationship Id="rId15" Type="http://schemas.openxmlformats.org/officeDocument/2006/relationships/image" Target="../media/image281.png"/><Relationship Id="rId10" Type="http://schemas.openxmlformats.org/officeDocument/2006/relationships/image" Target="../media/image276.png"/><Relationship Id="rId4" Type="http://schemas.openxmlformats.org/officeDocument/2006/relationships/image" Target="../media/image2.png"/><Relationship Id="rId9" Type="http://schemas.openxmlformats.org/officeDocument/2006/relationships/image" Target="../media/image275.png"/><Relationship Id="rId14" Type="http://schemas.openxmlformats.org/officeDocument/2006/relationships/image" Target="../media/image280.png"/></Relationships>
</file>

<file path=ppt/slides/_rels/slide21.xml.rels><?xml version="1.0" encoding="UTF-8" standalone="yes"?>
<Relationships xmlns="http://schemas.openxmlformats.org/package/2006/relationships"><Relationship Id="rId8" Type="http://schemas.openxmlformats.org/officeDocument/2006/relationships/image" Target="../media/image286.png"/><Relationship Id="rId13" Type="http://schemas.openxmlformats.org/officeDocument/2006/relationships/image" Target="../media/image291.png"/><Relationship Id="rId18" Type="http://schemas.openxmlformats.org/officeDocument/2006/relationships/image" Target="../media/image296.png"/><Relationship Id="rId3" Type="http://schemas.openxmlformats.org/officeDocument/2006/relationships/image" Target="../media/image1.png"/><Relationship Id="rId21" Type="http://schemas.openxmlformats.org/officeDocument/2006/relationships/image" Target="../media/image299.png"/><Relationship Id="rId7" Type="http://schemas.openxmlformats.org/officeDocument/2006/relationships/image" Target="../media/image285.png"/><Relationship Id="rId12" Type="http://schemas.openxmlformats.org/officeDocument/2006/relationships/image" Target="../media/image290.png"/><Relationship Id="rId17" Type="http://schemas.openxmlformats.org/officeDocument/2006/relationships/image" Target="../media/image295.png"/><Relationship Id="rId2" Type="http://schemas.openxmlformats.org/officeDocument/2006/relationships/notesSlide" Target="../notesSlides/notesSlide21.xml"/><Relationship Id="rId16" Type="http://schemas.openxmlformats.org/officeDocument/2006/relationships/image" Target="../media/image294.png"/><Relationship Id="rId20" Type="http://schemas.openxmlformats.org/officeDocument/2006/relationships/image" Target="../media/image298.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289.png"/><Relationship Id="rId5" Type="http://schemas.openxmlformats.org/officeDocument/2006/relationships/image" Target="../media/image9.png"/><Relationship Id="rId15" Type="http://schemas.openxmlformats.org/officeDocument/2006/relationships/image" Target="../media/image293.png"/><Relationship Id="rId10" Type="http://schemas.openxmlformats.org/officeDocument/2006/relationships/image" Target="../media/image288.png"/><Relationship Id="rId19" Type="http://schemas.openxmlformats.org/officeDocument/2006/relationships/image" Target="../media/image297.png"/><Relationship Id="rId4" Type="http://schemas.openxmlformats.org/officeDocument/2006/relationships/image" Target="../media/image2.png"/><Relationship Id="rId9" Type="http://schemas.openxmlformats.org/officeDocument/2006/relationships/image" Target="../media/image287.png"/><Relationship Id="rId14" Type="http://schemas.openxmlformats.org/officeDocument/2006/relationships/image" Target="../media/image292.png"/><Relationship Id="rId22" Type="http://schemas.openxmlformats.org/officeDocument/2006/relationships/image" Target="../media/image95.png"/></Relationships>
</file>

<file path=ppt/slides/_rels/slide22.xml.rels><?xml version="1.0" encoding="UTF-8" standalone="yes"?>
<Relationships xmlns="http://schemas.openxmlformats.org/package/2006/relationships"><Relationship Id="rId8" Type="http://schemas.openxmlformats.org/officeDocument/2006/relationships/image" Target="../media/image301.png"/><Relationship Id="rId13" Type="http://schemas.openxmlformats.org/officeDocument/2006/relationships/image" Target="../media/image306.png"/><Relationship Id="rId3" Type="http://schemas.openxmlformats.org/officeDocument/2006/relationships/image" Target="../media/image1.png"/><Relationship Id="rId7" Type="http://schemas.openxmlformats.org/officeDocument/2006/relationships/image" Target="../media/image300.png"/><Relationship Id="rId12" Type="http://schemas.openxmlformats.org/officeDocument/2006/relationships/image" Target="../media/image305.png"/><Relationship Id="rId17" Type="http://schemas.openxmlformats.org/officeDocument/2006/relationships/image" Target="../media/image309.png"/><Relationship Id="rId2" Type="http://schemas.openxmlformats.org/officeDocument/2006/relationships/notesSlide" Target="../notesSlides/notesSlide22.xml"/><Relationship Id="rId16" Type="http://schemas.openxmlformats.org/officeDocument/2006/relationships/image" Target="../media/image308.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304.png"/><Relationship Id="rId5" Type="http://schemas.openxmlformats.org/officeDocument/2006/relationships/image" Target="../media/image9.png"/><Relationship Id="rId15" Type="http://schemas.openxmlformats.org/officeDocument/2006/relationships/image" Target="../media/image307.png"/><Relationship Id="rId10" Type="http://schemas.openxmlformats.org/officeDocument/2006/relationships/image" Target="../media/image303.png"/><Relationship Id="rId4" Type="http://schemas.openxmlformats.org/officeDocument/2006/relationships/image" Target="../media/image2.png"/><Relationship Id="rId9" Type="http://schemas.openxmlformats.org/officeDocument/2006/relationships/image" Target="../media/image302.png"/><Relationship Id="rId14" Type="http://schemas.openxmlformats.org/officeDocument/2006/relationships/image" Target="../media/image214.png"/></Relationships>
</file>

<file path=ppt/slides/_rels/slide23.xml.rels><?xml version="1.0" encoding="UTF-8" standalone="yes"?>
<Relationships xmlns="http://schemas.openxmlformats.org/package/2006/relationships"><Relationship Id="rId8" Type="http://schemas.openxmlformats.org/officeDocument/2006/relationships/image" Target="../media/image311.png"/><Relationship Id="rId13" Type="http://schemas.openxmlformats.org/officeDocument/2006/relationships/image" Target="../media/image316.png"/><Relationship Id="rId18" Type="http://schemas.openxmlformats.org/officeDocument/2006/relationships/image" Target="../media/image321.png"/><Relationship Id="rId3" Type="http://schemas.openxmlformats.org/officeDocument/2006/relationships/image" Target="../media/image1.png"/><Relationship Id="rId7" Type="http://schemas.openxmlformats.org/officeDocument/2006/relationships/image" Target="../media/image310.png"/><Relationship Id="rId12" Type="http://schemas.openxmlformats.org/officeDocument/2006/relationships/image" Target="../media/image315.png"/><Relationship Id="rId17" Type="http://schemas.openxmlformats.org/officeDocument/2006/relationships/image" Target="../media/image320.png"/><Relationship Id="rId2" Type="http://schemas.openxmlformats.org/officeDocument/2006/relationships/notesSlide" Target="../notesSlides/notesSlide23.xml"/><Relationship Id="rId16" Type="http://schemas.openxmlformats.org/officeDocument/2006/relationships/image" Target="../media/image319.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314.png"/><Relationship Id="rId5" Type="http://schemas.openxmlformats.org/officeDocument/2006/relationships/image" Target="../media/image9.png"/><Relationship Id="rId15" Type="http://schemas.openxmlformats.org/officeDocument/2006/relationships/image" Target="../media/image318.png"/><Relationship Id="rId10" Type="http://schemas.openxmlformats.org/officeDocument/2006/relationships/image" Target="../media/image313.png"/><Relationship Id="rId19" Type="http://schemas.openxmlformats.org/officeDocument/2006/relationships/image" Target="../media/image16.png"/><Relationship Id="rId4" Type="http://schemas.openxmlformats.org/officeDocument/2006/relationships/image" Target="../media/image2.png"/><Relationship Id="rId9" Type="http://schemas.openxmlformats.org/officeDocument/2006/relationships/image" Target="../media/image312.png"/><Relationship Id="rId14" Type="http://schemas.openxmlformats.org/officeDocument/2006/relationships/image" Target="../media/image317.png"/></Relationships>
</file>

<file path=ppt/slides/_rels/slide24.xml.rels><?xml version="1.0" encoding="UTF-8" standalone="yes"?>
<Relationships xmlns="http://schemas.openxmlformats.org/package/2006/relationships"><Relationship Id="rId8" Type="http://schemas.openxmlformats.org/officeDocument/2006/relationships/image" Target="../media/image323.png"/><Relationship Id="rId13" Type="http://schemas.openxmlformats.org/officeDocument/2006/relationships/image" Target="../media/image328.png"/><Relationship Id="rId3" Type="http://schemas.openxmlformats.org/officeDocument/2006/relationships/image" Target="../media/image1.png"/><Relationship Id="rId7" Type="http://schemas.openxmlformats.org/officeDocument/2006/relationships/image" Target="../media/image322.png"/><Relationship Id="rId12" Type="http://schemas.openxmlformats.org/officeDocument/2006/relationships/image" Target="../media/image327.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326.png"/><Relationship Id="rId5" Type="http://schemas.openxmlformats.org/officeDocument/2006/relationships/image" Target="../media/image201.png"/><Relationship Id="rId15" Type="http://schemas.openxmlformats.org/officeDocument/2006/relationships/image" Target="../media/image330.png"/><Relationship Id="rId10" Type="http://schemas.openxmlformats.org/officeDocument/2006/relationships/image" Target="../media/image325.png"/><Relationship Id="rId4" Type="http://schemas.openxmlformats.org/officeDocument/2006/relationships/image" Target="../media/image2.png"/><Relationship Id="rId9" Type="http://schemas.openxmlformats.org/officeDocument/2006/relationships/image" Target="../media/image324.png"/><Relationship Id="rId14" Type="http://schemas.openxmlformats.org/officeDocument/2006/relationships/image" Target="../media/image329.png"/></Relationships>
</file>

<file path=ppt/slides/_rels/slide25.xml.rels><?xml version="1.0" encoding="UTF-8" standalone="yes"?>
<Relationships xmlns="http://schemas.openxmlformats.org/package/2006/relationships"><Relationship Id="rId8" Type="http://schemas.openxmlformats.org/officeDocument/2006/relationships/image" Target="../media/image332.png"/><Relationship Id="rId13" Type="http://schemas.openxmlformats.org/officeDocument/2006/relationships/image" Target="../media/image337.png"/><Relationship Id="rId18" Type="http://schemas.openxmlformats.org/officeDocument/2006/relationships/image" Target="../media/image16.png"/><Relationship Id="rId3" Type="http://schemas.openxmlformats.org/officeDocument/2006/relationships/image" Target="../media/image8.png"/><Relationship Id="rId7" Type="http://schemas.openxmlformats.org/officeDocument/2006/relationships/image" Target="../media/image331.png"/><Relationship Id="rId12" Type="http://schemas.openxmlformats.org/officeDocument/2006/relationships/image" Target="../media/image336.png"/><Relationship Id="rId17" Type="http://schemas.openxmlformats.org/officeDocument/2006/relationships/image" Target="../media/image341.png"/><Relationship Id="rId2" Type="http://schemas.openxmlformats.org/officeDocument/2006/relationships/notesSlide" Target="../notesSlides/notesSlide25.xml"/><Relationship Id="rId16" Type="http://schemas.openxmlformats.org/officeDocument/2006/relationships/image" Target="../media/image340.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335.png"/><Relationship Id="rId5" Type="http://schemas.openxmlformats.org/officeDocument/2006/relationships/image" Target="../media/image9.png"/><Relationship Id="rId15" Type="http://schemas.openxmlformats.org/officeDocument/2006/relationships/image" Target="../media/image339.png"/><Relationship Id="rId10" Type="http://schemas.openxmlformats.org/officeDocument/2006/relationships/image" Target="../media/image334.png"/><Relationship Id="rId4" Type="http://schemas.openxmlformats.org/officeDocument/2006/relationships/image" Target="../media/image2.png"/><Relationship Id="rId9" Type="http://schemas.openxmlformats.org/officeDocument/2006/relationships/image" Target="../media/image333.png"/><Relationship Id="rId14" Type="http://schemas.openxmlformats.org/officeDocument/2006/relationships/image" Target="../media/image338.png"/></Relationships>
</file>

<file path=ppt/slides/_rels/slide26.xml.rels><?xml version="1.0" encoding="UTF-8" standalone="yes"?>
<Relationships xmlns="http://schemas.openxmlformats.org/package/2006/relationships"><Relationship Id="rId8" Type="http://schemas.openxmlformats.org/officeDocument/2006/relationships/image" Target="../media/image343.png"/><Relationship Id="rId13" Type="http://schemas.openxmlformats.org/officeDocument/2006/relationships/image" Target="../media/image348.png"/><Relationship Id="rId18" Type="http://schemas.openxmlformats.org/officeDocument/2006/relationships/image" Target="../media/image353.png"/><Relationship Id="rId3" Type="http://schemas.openxmlformats.org/officeDocument/2006/relationships/image" Target="../media/image8.png"/><Relationship Id="rId21" Type="http://schemas.openxmlformats.org/officeDocument/2006/relationships/image" Target="../media/image95.png"/><Relationship Id="rId7" Type="http://schemas.openxmlformats.org/officeDocument/2006/relationships/image" Target="../media/image342.png"/><Relationship Id="rId12" Type="http://schemas.openxmlformats.org/officeDocument/2006/relationships/image" Target="../media/image347.png"/><Relationship Id="rId17" Type="http://schemas.openxmlformats.org/officeDocument/2006/relationships/image" Target="../media/image352.png"/><Relationship Id="rId2" Type="http://schemas.openxmlformats.org/officeDocument/2006/relationships/notesSlide" Target="../notesSlides/notesSlide26.xml"/><Relationship Id="rId16" Type="http://schemas.openxmlformats.org/officeDocument/2006/relationships/image" Target="../media/image351.png"/><Relationship Id="rId20" Type="http://schemas.openxmlformats.org/officeDocument/2006/relationships/image" Target="../media/image355.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346.png"/><Relationship Id="rId5" Type="http://schemas.openxmlformats.org/officeDocument/2006/relationships/image" Target="../media/image9.png"/><Relationship Id="rId15" Type="http://schemas.openxmlformats.org/officeDocument/2006/relationships/image" Target="../media/image350.png"/><Relationship Id="rId10" Type="http://schemas.openxmlformats.org/officeDocument/2006/relationships/image" Target="../media/image345.png"/><Relationship Id="rId19" Type="http://schemas.openxmlformats.org/officeDocument/2006/relationships/image" Target="../media/image354.png"/><Relationship Id="rId4" Type="http://schemas.openxmlformats.org/officeDocument/2006/relationships/image" Target="../media/image2.png"/><Relationship Id="rId9" Type="http://schemas.openxmlformats.org/officeDocument/2006/relationships/image" Target="../media/image344.png"/><Relationship Id="rId14" Type="http://schemas.openxmlformats.org/officeDocument/2006/relationships/image" Target="../media/image349.png"/></Relationships>
</file>

<file path=ppt/slides/_rels/slide27.xml.rels><?xml version="1.0" encoding="UTF-8" standalone="yes"?>
<Relationships xmlns="http://schemas.openxmlformats.org/package/2006/relationships"><Relationship Id="rId8" Type="http://schemas.openxmlformats.org/officeDocument/2006/relationships/image" Target="../media/image357.png"/><Relationship Id="rId13" Type="http://schemas.openxmlformats.org/officeDocument/2006/relationships/image" Target="../media/image362.png"/><Relationship Id="rId18" Type="http://schemas.openxmlformats.org/officeDocument/2006/relationships/image" Target="../media/image367.png"/><Relationship Id="rId3" Type="http://schemas.openxmlformats.org/officeDocument/2006/relationships/image" Target="../media/image8.png"/><Relationship Id="rId7" Type="http://schemas.openxmlformats.org/officeDocument/2006/relationships/image" Target="../media/image356.png"/><Relationship Id="rId12" Type="http://schemas.openxmlformats.org/officeDocument/2006/relationships/image" Target="../media/image361.png"/><Relationship Id="rId17" Type="http://schemas.openxmlformats.org/officeDocument/2006/relationships/image" Target="../media/image366.png"/><Relationship Id="rId2" Type="http://schemas.openxmlformats.org/officeDocument/2006/relationships/notesSlide" Target="../notesSlides/notesSlide27.xml"/><Relationship Id="rId16" Type="http://schemas.openxmlformats.org/officeDocument/2006/relationships/image" Target="../media/image365.png"/><Relationship Id="rId20"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360.png"/><Relationship Id="rId5" Type="http://schemas.openxmlformats.org/officeDocument/2006/relationships/image" Target="../media/image9.png"/><Relationship Id="rId15" Type="http://schemas.openxmlformats.org/officeDocument/2006/relationships/image" Target="../media/image364.png"/><Relationship Id="rId10" Type="http://schemas.openxmlformats.org/officeDocument/2006/relationships/image" Target="../media/image359.png"/><Relationship Id="rId19" Type="http://schemas.openxmlformats.org/officeDocument/2006/relationships/image" Target="../media/image368.png"/><Relationship Id="rId4" Type="http://schemas.openxmlformats.org/officeDocument/2006/relationships/image" Target="../media/image2.png"/><Relationship Id="rId9" Type="http://schemas.openxmlformats.org/officeDocument/2006/relationships/image" Target="../media/image358.png"/><Relationship Id="rId14" Type="http://schemas.openxmlformats.org/officeDocument/2006/relationships/image" Target="../media/image363.png"/></Relationships>
</file>

<file path=ppt/slides/_rels/slide28.xml.rels><?xml version="1.0" encoding="UTF-8" standalone="yes"?>
<Relationships xmlns="http://schemas.openxmlformats.org/package/2006/relationships"><Relationship Id="rId8" Type="http://schemas.openxmlformats.org/officeDocument/2006/relationships/image" Target="../media/image301.png"/><Relationship Id="rId13" Type="http://schemas.openxmlformats.org/officeDocument/2006/relationships/image" Target="../media/image373.png"/><Relationship Id="rId18" Type="http://schemas.openxmlformats.org/officeDocument/2006/relationships/image" Target="../media/image378.png"/><Relationship Id="rId3" Type="http://schemas.openxmlformats.org/officeDocument/2006/relationships/image" Target="../media/image8.png"/><Relationship Id="rId7" Type="http://schemas.openxmlformats.org/officeDocument/2006/relationships/image" Target="../media/image369.png"/><Relationship Id="rId12" Type="http://schemas.openxmlformats.org/officeDocument/2006/relationships/image" Target="../media/image304.png"/><Relationship Id="rId17" Type="http://schemas.openxmlformats.org/officeDocument/2006/relationships/image" Target="../media/image377.png"/><Relationship Id="rId2" Type="http://schemas.openxmlformats.org/officeDocument/2006/relationships/notesSlide" Target="../notesSlides/notesSlide28.xml"/><Relationship Id="rId16" Type="http://schemas.openxmlformats.org/officeDocument/2006/relationships/image" Target="../media/image376.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372.png"/><Relationship Id="rId5" Type="http://schemas.openxmlformats.org/officeDocument/2006/relationships/image" Target="../media/image9.png"/><Relationship Id="rId15" Type="http://schemas.openxmlformats.org/officeDocument/2006/relationships/image" Target="../media/image375.png"/><Relationship Id="rId10" Type="http://schemas.openxmlformats.org/officeDocument/2006/relationships/image" Target="../media/image371.png"/><Relationship Id="rId19" Type="http://schemas.openxmlformats.org/officeDocument/2006/relationships/image" Target="../media/image33.png"/><Relationship Id="rId4" Type="http://schemas.openxmlformats.org/officeDocument/2006/relationships/image" Target="../media/image2.png"/><Relationship Id="rId9" Type="http://schemas.openxmlformats.org/officeDocument/2006/relationships/image" Target="../media/image370.png"/><Relationship Id="rId14" Type="http://schemas.openxmlformats.org/officeDocument/2006/relationships/image" Target="../media/image374.png"/></Relationships>
</file>

<file path=ppt/slides/_rels/slide29.xml.rels><?xml version="1.0" encoding="UTF-8" standalone="yes"?>
<Relationships xmlns="http://schemas.openxmlformats.org/package/2006/relationships"><Relationship Id="rId8" Type="http://schemas.openxmlformats.org/officeDocument/2006/relationships/image" Target="../media/image380.png"/><Relationship Id="rId13" Type="http://schemas.openxmlformats.org/officeDocument/2006/relationships/image" Target="../media/image384.png"/><Relationship Id="rId18" Type="http://schemas.openxmlformats.org/officeDocument/2006/relationships/image" Target="../media/image389.png"/><Relationship Id="rId3" Type="http://schemas.openxmlformats.org/officeDocument/2006/relationships/image" Target="../media/image2.png"/><Relationship Id="rId21" Type="http://schemas.openxmlformats.org/officeDocument/2006/relationships/image" Target="../media/image33.png"/><Relationship Id="rId7" Type="http://schemas.openxmlformats.org/officeDocument/2006/relationships/image" Target="../media/image301.png"/><Relationship Id="rId12" Type="http://schemas.openxmlformats.org/officeDocument/2006/relationships/image" Target="../media/image383.png"/><Relationship Id="rId17" Type="http://schemas.openxmlformats.org/officeDocument/2006/relationships/image" Target="../media/image388.png"/><Relationship Id="rId2" Type="http://schemas.openxmlformats.org/officeDocument/2006/relationships/notesSlide" Target="../notesSlides/notesSlide29.xml"/><Relationship Id="rId16" Type="http://schemas.openxmlformats.org/officeDocument/2006/relationships/image" Target="../media/image387.png"/><Relationship Id="rId20" Type="http://schemas.openxmlformats.org/officeDocument/2006/relationships/image" Target="../media/image391.png"/><Relationship Id="rId1" Type="http://schemas.openxmlformats.org/officeDocument/2006/relationships/slideLayout" Target="../slideLayouts/slideLayout1.xml"/><Relationship Id="rId6" Type="http://schemas.openxmlformats.org/officeDocument/2006/relationships/image" Target="../media/image379.png"/><Relationship Id="rId11" Type="http://schemas.openxmlformats.org/officeDocument/2006/relationships/image" Target="../media/image382.png"/><Relationship Id="rId5" Type="http://schemas.openxmlformats.org/officeDocument/2006/relationships/image" Target="../media/image10.png"/><Relationship Id="rId15" Type="http://schemas.openxmlformats.org/officeDocument/2006/relationships/image" Target="../media/image386.png"/><Relationship Id="rId10" Type="http://schemas.openxmlformats.org/officeDocument/2006/relationships/image" Target="../media/image381.png"/><Relationship Id="rId19" Type="http://schemas.openxmlformats.org/officeDocument/2006/relationships/image" Target="../media/image390.png"/><Relationship Id="rId4" Type="http://schemas.openxmlformats.org/officeDocument/2006/relationships/image" Target="../media/image9.png"/><Relationship Id="rId9" Type="http://schemas.openxmlformats.org/officeDocument/2006/relationships/image" Target="../media/image155.png"/><Relationship Id="rId14" Type="http://schemas.openxmlformats.org/officeDocument/2006/relationships/image" Target="../media/image385.png"/></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18" Type="http://schemas.openxmlformats.org/officeDocument/2006/relationships/image" Target="../media/image28.png"/><Relationship Id="rId3" Type="http://schemas.openxmlformats.org/officeDocument/2006/relationships/image" Target="../media/image8.png"/><Relationship Id="rId21" Type="http://schemas.openxmlformats.org/officeDocument/2006/relationships/image" Target="../media/image31.png"/><Relationship Id="rId7" Type="http://schemas.openxmlformats.org/officeDocument/2006/relationships/image" Target="../media/image17.png"/><Relationship Id="rId12" Type="http://schemas.openxmlformats.org/officeDocument/2006/relationships/image" Target="../media/image22.png"/><Relationship Id="rId17" Type="http://schemas.openxmlformats.org/officeDocument/2006/relationships/image" Target="../media/image27.png"/><Relationship Id="rId2" Type="http://schemas.openxmlformats.org/officeDocument/2006/relationships/notesSlide" Target="../notesSlides/notesSlide3.xml"/><Relationship Id="rId16" Type="http://schemas.openxmlformats.org/officeDocument/2006/relationships/image" Target="../media/image26.png"/><Relationship Id="rId20" Type="http://schemas.openxmlformats.org/officeDocument/2006/relationships/image" Target="../media/image30.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21.png"/><Relationship Id="rId5" Type="http://schemas.openxmlformats.org/officeDocument/2006/relationships/image" Target="../media/image9.png"/><Relationship Id="rId15" Type="http://schemas.openxmlformats.org/officeDocument/2006/relationships/image" Target="../media/image25.png"/><Relationship Id="rId23" Type="http://schemas.openxmlformats.org/officeDocument/2006/relationships/image" Target="../media/image33.png"/><Relationship Id="rId10" Type="http://schemas.openxmlformats.org/officeDocument/2006/relationships/image" Target="../media/image20.png"/><Relationship Id="rId19" Type="http://schemas.openxmlformats.org/officeDocument/2006/relationships/image" Target="../media/image29.png"/><Relationship Id="rId4" Type="http://schemas.openxmlformats.org/officeDocument/2006/relationships/image" Target="../media/image2.png"/><Relationship Id="rId9" Type="http://schemas.openxmlformats.org/officeDocument/2006/relationships/image" Target="../media/image19.png"/><Relationship Id="rId14" Type="http://schemas.openxmlformats.org/officeDocument/2006/relationships/image" Target="../media/image24.png"/><Relationship Id="rId22" Type="http://schemas.openxmlformats.org/officeDocument/2006/relationships/image" Target="../media/image32.png"/></Relationships>
</file>

<file path=ppt/slides/_rels/slide30.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2.png"/><Relationship Id="rId7" Type="http://schemas.openxmlformats.org/officeDocument/2006/relationships/image" Target="../media/image393.png"/><Relationship Id="rId12"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392.png"/><Relationship Id="rId11" Type="http://schemas.openxmlformats.org/officeDocument/2006/relationships/image" Target="../media/image397.png"/><Relationship Id="rId5" Type="http://schemas.openxmlformats.org/officeDocument/2006/relationships/image" Target="../media/image10.png"/><Relationship Id="rId10" Type="http://schemas.openxmlformats.org/officeDocument/2006/relationships/image" Target="../media/image396.png"/><Relationship Id="rId4" Type="http://schemas.openxmlformats.org/officeDocument/2006/relationships/image" Target="../media/image9.png"/><Relationship Id="rId9" Type="http://schemas.openxmlformats.org/officeDocument/2006/relationships/image" Target="../media/image395.png"/></Relationships>
</file>

<file path=ppt/slides/_rels/slide31.xml.rels><?xml version="1.0" encoding="UTF-8" standalone="yes"?>
<Relationships xmlns="http://schemas.openxmlformats.org/package/2006/relationships"><Relationship Id="rId8" Type="http://schemas.openxmlformats.org/officeDocument/2006/relationships/image" Target="../media/image399.png"/><Relationship Id="rId13" Type="http://schemas.openxmlformats.org/officeDocument/2006/relationships/image" Target="../media/image296.png"/><Relationship Id="rId18" Type="http://schemas.openxmlformats.org/officeDocument/2006/relationships/image" Target="../media/image407.png"/><Relationship Id="rId3" Type="http://schemas.openxmlformats.org/officeDocument/2006/relationships/image" Target="../media/image8.png"/><Relationship Id="rId7" Type="http://schemas.openxmlformats.org/officeDocument/2006/relationships/image" Target="../media/image398.png"/><Relationship Id="rId12" Type="http://schemas.openxmlformats.org/officeDocument/2006/relationships/image" Target="../media/image402.png"/><Relationship Id="rId17" Type="http://schemas.openxmlformats.org/officeDocument/2006/relationships/image" Target="../media/image406.png"/><Relationship Id="rId2" Type="http://schemas.openxmlformats.org/officeDocument/2006/relationships/notesSlide" Target="../notesSlides/notesSlide31.xml"/><Relationship Id="rId16" Type="http://schemas.openxmlformats.org/officeDocument/2006/relationships/image" Target="../media/image405.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294.png"/><Relationship Id="rId5" Type="http://schemas.openxmlformats.org/officeDocument/2006/relationships/image" Target="../media/image9.png"/><Relationship Id="rId15" Type="http://schemas.openxmlformats.org/officeDocument/2006/relationships/image" Target="../media/image404.png"/><Relationship Id="rId10" Type="http://schemas.openxmlformats.org/officeDocument/2006/relationships/image" Target="../media/image401.png"/><Relationship Id="rId4" Type="http://schemas.openxmlformats.org/officeDocument/2006/relationships/image" Target="../media/image2.png"/><Relationship Id="rId9" Type="http://schemas.openxmlformats.org/officeDocument/2006/relationships/image" Target="../media/image400.png"/><Relationship Id="rId14" Type="http://schemas.openxmlformats.org/officeDocument/2006/relationships/image" Target="../media/image403.png"/></Relationships>
</file>

<file path=ppt/slides/_rels/slide32.xml.rels><?xml version="1.0" encoding="UTF-8" standalone="yes"?>
<Relationships xmlns="http://schemas.openxmlformats.org/package/2006/relationships"><Relationship Id="rId8" Type="http://schemas.openxmlformats.org/officeDocument/2006/relationships/image" Target="../media/image412.png"/><Relationship Id="rId13" Type="http://schemas.openxmlformats.org/officeDocument/2006/relationships/image" Target="../media/image417.png"/><Relationship Id="rId18" Type="http://schemas.openxmlformats.org/officeDocument/2006/relationships/image" Target="../media/image422.png"/><Relationship Id="rId3" Type="http://schemas.openxmlformats.org/officeDocument/2006/relationships/image" Target="../media/image2.png"/><Relationship Id="rId21" Type="http://schemas.openxmlformats.org/officeDocument/2006/relationships/image" Target="../media/image425.png"/><Relationship Id="rId7" Type="http://schemas.openxmlformats.org/officeDocument/2006/relationships/image" Target="../media/image411.png"/><Relationship Id="rId12" Type="http://schemas.openxmlformats.org/officeDocument/2006/relationships/image" Target="../media/image416.png"/><Relationship Id="rId17" Type="http://schemas.openxmlformats.org/officeDocument/2006/relationships/image" Target="../media/image421.png"/><Relationship Id="rId2" Type="http://schemas.openxmlformats.org/officeDocument/2006/relationships/notesSlide" Target="../notesSlides/notesSlide32.xml"/><Relationship Id="rId16" Type="http://schemas.openxmlformats.org/officeDocument/2006/relationships/image" Target="../media/image420.png"/><Relationship Id="rId20" Type="http://schemas.openxmlformats.org/officeDocument/2006/relationships/image" Target="../media/image424.png"/><Relationship Id="rId1" Type="http://schemas.openxmlformats.org/officeDocument/2006/relationships/slideLayout" Target="../slideLayouts/slideLayout1.xml"/><Relationship Id="rId6" Type="http://schemas.openxmlformats.org/officeDocument/2006/relationships/image" Target="../media/image410.png"/><Relationship Id="rId11" Type="http://schemas.openxmlformats.org/officeDocument/2006/relationships/image" Target="../media/image415.png"/><Relationship Id="rId5" Type="http://schemas.openxmlformats.org/officeDocument/2006/relationships/image" Target="../media/image409.png"/><Relationship Id="rId15" Type="http://schemas.openxmlformats.org/officeDocument/2006/relationships/image" Target="../media/image419.png"/><Relationship Id="rId23" Type="http://schemas.openxmlformats.org/officeDocument/2006/relationships/image" Target="../media/image16.png"/><Relationship Id="rId10" Type="http://schemas.openxmlformats.org/officeDocument/2006/relationships/image" Target="../media/image414.png"/><Relationship Id="rId19" Type="http://schemas.openxmlformats.org/officeDocument/2006/relationships/image" Target="../media/image423.png"/><Relationship Id="rId4" Type="http://schemas.openxmlformats.org/officeDocument/2006/relationships/image" Target="../media/image408.png"/><Relationship Id="rId9" Type="http://schemas.openxmlformats.org/officeDocument/2006/relationships/image" Target="../media/image413.png"/><Relationship Id="rId14" Type="http://schemas.openxmlformats.org/officeDocument/2006/relationships/image" Target="../media/image418.png"/><Relationship Id="rId22" Type="http://schemas.openxmlformats.org/officeDocument/2006/relationships/image" Target="../media/image426.png"/></Relationships>
</file>

<file path=ppt/slides/_rels/slide33.xml.rels><?xml version="1.0" encoding="UTF-8" standalone="yes"?>
<Relationships xmlns="http://schemas.openxmlformats.org/package/2006/relationships"><Relationship Id="rId8" Type="http://schemas.openxmlformats.org/officeDocument/2006/relationships/image" Target="../media/image428.png"/><Relationship Id="rId13" Type="http://schemas.openxmlformats.org/officeDocument/2006/relationships/image" Target="../media/image433.png"/><Relationship Id="rId18" Type="http://schemas.openxmlformats.org/officeDocument/2006/relationships/image" Target="../media/image436.png"/><Relationship Id="rId3" Type="http://schemas.openxmlformats.org/officeDocument/2006/relationships/image" Target="../media/image1.png"/><Relationship Id="rId21" Type="http://schemas.openxmlformats.org/officeDocument/2006/relationships/image" Target="../media/image439.png"/><Relationship Id="rId7" Type="http://schemas.openxmlformats.org/officeDocument/2006/relationships/image" Target="../media/image427.png"/><Relationship Id="rId12" Type="http://schemas.openxmlformats.org/officeDocument/2006/relationships/image" Target="../media/image432.png"/><Relationship Id="rId17" Type="http://schemas.openxmlformats.org/officeDocument/2006/relationships/image" Target="../media/image435.png"/><Relationship Id="rId2" Type="http://schemas.openxmlformats.org/officeDocument/2006/relationships/notesSlide" Target="../notesSlides/notesSlide33.xml"/><Relationship Id="rId16" Type="http://schemas.openxmlformats.org/officeDocument/2006/relationships/image" Target="../media/image380.png"/><Relationship Id="rId20" Type="http://schemas.openxmlformats.org/officeDocument/2006/relationships/image" Target="../media/image438.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431.png"/><Relationship Id="rId24" Type="http://schemas.openxmlformats.org/officeDocument/2006/relationships/image" Target="../media/image16.png"/><Relationship Id="rId5" Type="http://schemas.openxmlformats.org/officeDocument/2006/relationships/image" Target="../media/image9.png"/><Relationship Id="rId15" Type="http://schemas.openxmlformats.org/officeDocument/2006/relationships/image" Target="../media/image434.png"/><Relationship Id="rId23" Type="http://schemas.openxmlformats.org/officeDocument/2006/relationships/image" Target="../media/image441.png"/><Relationship Id="rId10" Type="http://schemas.openxmlformats.org/officeDocument/2006/relationships/image" Target="../media/image430.png"/><Relationship Id="rId19" Type="http://schemas.openxmlformats.org/officeDocument/2006/relationships/image" Target="../media/image437.png"/><Relationship Id="rId4" Type="http://schemas.openxmlformats.org/officeDocument/2006/relationships/image" Target="../media/image2.png"/><Relationship Id="rId9" Type="http://schemas.openxmlformats.org/officeDocument/2006/relationships/image" Target="../media/image429.png"/><Relationship Id="rId14" Type="http://schemas.openxmlformats.org/officeDocument/2006/relationships/image" Target="../media/image155.png"/><Relationship Id="rId22" Type="http://schemas.openxmlformats.org/officeDocument/2006/relationships/image" Target="../media/image440.png"/></Relationships>
</file>

<file path=ppt/slides/_rels/slide34.xml.rels><?xml version="1.0" encoding="UTF-8" standalone="yes"?>
<Relationships xmlns="http://schemas.openxmlformats.org/package/2006/relationships"><Relationship Id="rId8" Type="http://schemas.openxmlformats.org/officeDocument/2006/relationships/image" Target="../media/image443.png"/><Relationship Id="rId13" Type="http://schemas.openxmlformats.org/officeDocument/2006/relationships/image" Target="../media/image448.png"/><Relationship Id="rId3" Type="http://schemas.openxmlformats.org/officeDocument/2006/relationships/image" Target="../media/image76.png"/><Relationship Id="rId7" Type="http://schemas.openxmlformats.org/officeDocument/2006/relationships/image" Target="../media/image442.png"/><Relationship Id="rId12" Type="http://schemas.openxmlformats.org/officeDocument/2006/relationships/image" Target="../media/image447.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409.png"/><Relationship Id="rId11" Type="http://schemas.openxmlformats.org/officeDocument/2006/relationships/image" Target="../media/image446.png"/><Relationship Id="rId5" Type="http://schemas.openxmlformats.org/officeDocument/2006/relationships/image" Target="../media/image408.png"/><Relationship Id="rId15" Type="http://schemas.openxmlformats.org/officeDocument/2006/relationships/image" Target="../media/image16.png"/><Relationship Id="rId10" Type="http://schemas.openxmlformats.org/officeDocument/2006/relationships/image" Target="../media/image445.png"/><Relationship Id="rId4" Type="http://schemas.openxmlformats.org/officeDocument/2006/relationships/image" Target="../media/image2.png"/><Relationship Id="rId9" Type="http://schemas.openxmlformats.org/officeDocument/2006/relationships/image" Target="../media/image444.png"/><Relationship Id="rId14" Type="http://schemas.openxmlformats.org/officeDocument/2006/relationships/image" Target="../media/image449.png"/></Relationships>
</file>

<file path=ppt/slides/_rels/slide35.xml.rels><?xml version="1.0" encoding="UTF-8" standalone="yes"?>
<Relationships xmlns="http://schemas.openxmlformats.org/package/2006/relationships"><Relationship Id="rId8" Type="http://schemas.openxmlformats.org/officeDocument/2006/relationships/image" Target="../media/image451.png"/><Relationship Id="rId13" Type="http://schemas.openxmlformats.org/officeDocument/2006/relationships/image" Target="../media/image456.png"/><Relationship Id="rId3" Type="http://schemas.openxmlformats.org/officeDocument/2006/relationships/image" Target="../media/image1.png"/><Relationship Id="rId7" Type="http://schemas.openxmlformats.org/officeDocument/2006/relationships/image" Target="../media/image450.png"/><Relationship Id="rId12" Type="http://schemas.openxmlformats.org/officeDocument/2006/relationships/image" Target="../media/image455.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454.png"/><Relationship Id="rId5" Type="http://schemas.openxmlformats.org/officeDocument/2006/relationships/image" Target="../media/image9.png"/><Relationship Id="rId15" Type="http://schemas.openxmlformats.org/officeDocument/2006/relationships/image" Target="../media/image407.png"/><Relationship Id="rId10" Type="http://schemas.openxmlformats.org/officeDocument/2006/relationships/image" Target="../media/image453.png"/><Relationship Id="rId4" Type="http://schemas.openxmlformats.org/officeDocument/2006/relationships/image" Target="../media/image2.png"/><Relationship Id="rId9" Type="http://schemas.openxmlformats.org/officeDocument/2006/relationships/image" Target="../media/image452.png"/><Relationship Id="rId14" Type="http://schemas.openxmlformats.org/officeDocument/2006/relationships/image" Target="../media/image457.png"/></Relationships>
</file>

<file path=ppt/slides/_rels/slide4.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18" Type="http://schemas.openxmlformats.org/officeDocument/2006/relationships/image" Target="../media/image45.png"/><Relationship Id="rId3" Type="http://schemas.openxmlformats.org/officeDocument/2006/relationships/image" Target="../media/image1.png"/><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44.png"/><Relationship Id="rId2" Type="http://schemas.openxmlformats.org/officeDocument/2006/relationships/notesSlide" Target="../notesSlides/notesSlide4.xml"/><Relationship Id="rId16" Type="http://schemas.openxmlformats.org/officeDocument/2006/relationships/image" Target="../media/image43.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38.png"/><Relationship Id="rId5" Type="http://schemas.openxmlformats.org/officeDocument/2006/relationships/image" Target="../media/image9.png"/><Relationship Id="rId15" Type="http://schemas.openxmlformats.org/officeDocument/2006/relationships/image" Target="../media/image42.png"/><Relationship Id="rId10" Type="http://schemas.openxmlformats.org/officeDocument/2006/relationships/image" Target="../media/image37.png"/><Relationship Id="rId19" Type="http://schemas.openxmlformats.org/officeDocument/2006/relationships/image" Target="../media/image16.png"/><Relationship Id="rId4" Type="http://schemas.openxmlformats.org/officeDocument/2006/relationships/image" Target="../media/image2.png"/><Relationship Id="rId9" Type="http://schemas.openxmlformats.org/officeDocument/2006/relationships/image" Target="../media/image36.png"/><Relationship Id="rId14" Type="http://schemas.openxmlformats.org/officeDocument/2006/relationships/image" Target="../media/image41.png"/></Relationships>
</file>

<file path=ppt/slides/_rels/slide5.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png"/><Relationship Id="rId3" Type="http://schemas.openxmlformats.org/officeDocument/2006/relationships/image" Target="../media/image1.png"/><Relationship Id="rId7" Type="http://schemas.openxmlformats.org/officeDocument/2006/relationships/image" Target="../media/image46.png"/><Relationship Id="rId12" Type="http://schemas.openxmlformats.org/officeDocument/2006/relationships/image" Target="../media/image51.png"/><Relationship Id="rId17" Type="http://schemas.openxmlformats.org/officeDocument/2006/relationships/image" Target="../media/image16.png"/><Relationship Id="rId2" Type="http://schemas.openxmlformats.org/officeDocument/2006/relationships/notesSlide" Target="../notesSlides/notesSlide5.xml"/><Relationship Id="rId16" Type="http://schemas.openxmlformats.org/officeDocument/2006/relationships/image" Target="../media/image55.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50.png"/><Relationship Id="rId5" Type="http://schemas.openxmlformats.org/officeDocument/2006/relationships/image" Target="../media/image9.png"/><Relationship Id="rId15" Type="http://schemas.openxmlformats.org/officeDocument/2006/relationships/image" Target="../media/image54.png"/><Relationship Id="rId10" Type="http://schemas.openxmlformats.org/officeDocument/2006/relationships/image" Target="../media/image49.png"/><Relationship Id="rId4" Type="http://schemas.openxmlformats.org/officeDocument/2006/relationships/image" Target="../media/image2.png"/><Relationship Id="rId9" Type="http://schemas.openxmlformats.org/officeDocument/2006/relationships/image" Target="../media/image48.png"/><Relationship Id="rId14" Type="http://schemas.openxmlformats.org/officeDocument/2006/relationships/image" Target="../media/image53.png"/></Relationships>
</file>

<file path=ppt/slides/_rels/slide6.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3.png"/><Relationship Id="rId18" Type="http://schemas.openxmlformats.org/officeDocument/2006/relationships/image" Target="../media/image68.png"/><Relationship Id="rId26" Type="http://schemas.openxmlformats.org/officeDocument/2006/relationships/image" Target="../media/image16.png"/><Relationship Id="rId3" Type="http://schemas.openxmlformats.org/officeDocument/2006/relationships/image" Target="../media/image1.png"/><Relationship Id="rId21" Type="http://schemas.openxmlformats.org/officeDocument/2006/relationships/image" Target="../media/image71.png"/><Relationship Id="rId7" Type="http://schemas.openxmlformats.org/officeDocument/2006/relationships/image" Target="../media/image57.png"/><Relationship Id="rId12" Type="http://schemas.openxmlformats.org/officeDocument/2006/relationships/image" Target="../media/image62.png"/><Relationship Id="rId17" Type="http://schemas.openxmlformats.org/officeDocument/2006/relationships/image" Target="../media/image67.png"/><Relationship Id="rId25" Type="http://schemas.openxmlformats.org/officeDocument/2006/relationships/image" Target="../media/image75.png"/><Relationship Id="rId2" Type="http://schemas.openxmlformats.org/officeDocument/2006/relationships/notesSlide" Target="../notesSlides/notesSlide6.xml"/><Relationship Id="rId16" Type="http://schemas.openxmlformats.org/officeDocument/2006/relationships/image" Target="../media/image66.png"/><Relationship Id="rId20" Type="http://schemas.openxmlformats.org/officeDocument/2006/relationships/image" Target="../media/image70.png"/><Relationship Id="rId1" Type="http://schemas.openxmlformats.org/officeDocument/2006/relationships/slideLayout" Target="../slideLayouts/slideLayout1.xml"/><Relationship Id="rId6" Type="http://schemas.openxmlformats.org/officeDocument/2006/relationships/image" Target="../media/image56.png"/><Relationship Id="rId11" Type="http://schemas.openxmlformats.org/officeDocument/2006/relationships/image" Target="../media/image61.png"/><Relationship Id="rId24" Type="http://schemas.openxmlformats.org/officeDocument/2006/relationships/image" Target="../media/image74.png"/><Relationship Id="rId5" Type="http://schemas.openxmlformats.org/officeDocument/2006/relationships/image" Target="../media/image9.png"/><Relationship Id="rId15" Type="http://schemas.openxmlformats.org/officeDocument/2006/relationships/image" Target="../media/image65.png"/><Relationship Id="rId23" Type="http://schemas.openxmlformats.org/officeDocument/2006/relationships/image" Target="../media/image73.png"/><Relationship Id="rId10" Type="http://schemas.openxmlformats.org/officeDocument/2006/relationships/image" Target="../media/image60.png"/><Relationship Id="rId19" Type="http://schemas.openxmlformats.org/officeDocument/2006/relationships/image" Target="../media/image69.png"/><Relationship Id="rId4" Type="http://schemas.openxmlformats.org/officeDocument/2006/relationships/image" Target="../media/image2.png"/><Relationship Id="rId9" Type="http://schemas.openxmlformats.org/officeDocument/2006/relationships/image" Target="../media/image59.png"/><Relationship Id="rId14" Type="http://schemas.openxmlformats.org/officeDocument/2006/relationships/image" Target="../media/image64.png"/><Relationship Id="rId22" Type="http://schemas.openxmlformats.org/officeDocument/2006/relationships/image" Target="../media/image72.png"/></Relationships>
</file>

<file path=ppt/slides/_rels/slide7.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18" Type="http://schemas.openxmlformats.org/officeDocument/2006/relationships/image" Target="../media/image88.png"/><Relationship Id="rId3" Type="http://schemas.openxmlformats.org/officeDocument/2006/relationships/image" Target="../media/image76.png"/><Relationship Id="rId21" Type="http://schemas.openxmlformats.org/officeDocument/2006/relationships/image" Target="../media/image91.png"/><Relationship Id="rId7" Type="http://schemas.openxmlformats.org/officeDocument/2006/relationships/image" Target="../media/image77.png"/><Relationship Id="rId12" Type="http://schemas.openxmlformats.org/officeDocument/2006/relationships/image" Target="../media/image82.png"/><Relationship Id="rId17" Type="http://schemas.openxmlformats.org/officeDocument/2006/relationships/image" Target="../media/image87.png"/><Relationship Id="rId25" Type="http://schemas.openxmlformats.org/officeDocument/2006/relationships/image" Target="../media/image95.png"/><Relationship Id="rId2" Type="http://schemas.openxmlformats.org/officeDocument/2006/relationships/notesSlide" Target="../notesSlides/notesSlide7.xml"/><Relationship Id="rId16" Type="http://schemas.openxmlformats.org/officeDocument/2006/relationships/image" Target="../media/image86.png"/><Relationship Id="rId20" Type="http://schemas.openxmlformats.org/officeDocument/2006/relationships/image" Target="../media/image90.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81.png"/><Relationship Id="rId24" Type="http://schemas.openxmlformats.org/officeDocument/2006/relationships/image" Target="../media/image94.png"/><Relationship Id="rId5" Type="http://schemas.openxmlformats.org/officeDocument/2006/relationships/image" Target="../media/image9.png"/><Relationship Id="rId15" Type="http://schemas.openxmlformats.org/officeDocument/2006/relationships/image" Target="../media/image85.png"/><Relationship Id="rId23" Type="http://schemas.openxmlformats.org/officeDocument/2006/relationships/image" Target="../media/image93.png"/><Relationship Id="rId10" Type="http://schemas.openxmlformats.org/officeDocument/2006/relationships/image" Target="../media/image80.png"/><Relationship Id="rId19" Type="http://schemas.openxmlformats.org/officeDocument/2006/relationships/image" Target="../media/image89.png"/><Relationship Id="rId4" Type="http://schemas.openxmlformats.org/officeDocument/2006/relationships/image" Target="../media/image2.png"/><Relationship Id="rId9" Type="http://schemas.openxmlformats.org/officeDocument/2006/relationships/image" Target="../media/image79.png"/><Relationship Id="rId14" Type="http://schemas.openxmlformats.org/officeDocument/2006/relationships/image" Target="../media/image84.png"/><Relationship Id="rId22" Type="http://schemas.openxmlformats.org/officeDocument/2006/relationships/image" Target="../media/image92.png"/></Relationships>
</file>

<file path=ppt/slides/_rels/slide8.xml.rels><?xml version="1.0" encoding="UTF-8" standalone="yes"?>
<Relationships xmlns="http://schemas.openxmlformats.org/package/2006/relationships"><Relationship Id="rId8" Type="http://schemas.openxmlformats.org/officeDocument/2006/relationships/image" Target="../media/image97.png"/><Relationship Id="rId13" Type="http://schemas.openxmlformats.org/officeDocument/2006/relationships/image" Target="../media/image102.png"/><Relationship Id="rId3" Type="http://schemas.openxmlformats.org/officeDocument/2006/relationships/image" Target="../media/image1.png"/><Relationship Id="rId7" Type="http://schemas.openxmlformats.org/officeDocument/2006/relationships/image" Target="../media/image96.png"/><Relationship Id="rId12" Type="http://schemas.openxmlformats.org/officeDocument/2006/relationships/image" Target="../media/image101.png"/><Relationship Id="rId17" Type="http://schemas.openxmlformats.org/officeDocument/2006/relationships/image" Target="../media/image106.png"/><Relationship Id="rId2" Type="http://schemas.openxmlformats.org/officeDocument/2006/relationships/notesSlide" Target="../notesSlides/notesSlide8.xml"/><Relationship Id="rId16" Type="http://schemas.openxmlformats.org/officeDocument/2006/relationships/image" Target="../media/image105.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00.png"/><Relationship Id="rId5" Type="http://schemas.openxmlformats.org/officeDocument/2006/relationships/image" Target="../media/image9.png"/><Relationship Id="rId15" Type="http://schemas.openxmlformats.org/officeDocument/2006/relationships/image" Target="../media/image104.png"/><Relationship Id="rId10" Type="http://schemas.openxmlformats.org/officeDocument/2006/relationships/image" Target="../media/image99.png"/><Relationship Id="rId4" Type="http://schemas.openxmlformats.org/officeDocument/2006/relationships/image" Target="../media/image2.png"/><Relationship Id="rId9" Type="http://schemas.openxmlformats.org/officeDocument/2006/relationships/image" Target="../media/image98.png"/><Relationship Id="rId14" Type="http://schemas.openxmlformats.org/officeDocument/2006/relationships/image" Target="../media/image103.png"/></Relationships>
</file>

<file path=ppt/slides/_rels/slide9.xml.rels><?xml version="1.0" encoding="UTF-8" standalone="yes"?>
<Relationships xmlns="http://schemas.openxmlformats.org/package/2006/relationships"><Relationship Id="rId8" Type="http://schemas.openxmlformats.org/officeDocument/2006/relationships/image" Target="../media/image108.png"/><Relationship Id="rId13" Type="http://schemas.openxmlformats.org/officeDocument/2006/relationships/image" Target="../media/image113.png"/><Relationship Id="rId18" Type="http://schemas.openxmlformats.org/officeDocument/2006/relationships/image" Target="../media/image16.png"/><Relationship Id="rId3" Type="http://schemas.openxmlformats.org/officeDocument/2006/relationships/image" Target="../media/image1.png"/><Relationship Id="rId7" Type="http://schemas.openxmlformats.org/officeDocument/2006/relationships/image" Target="../media/image107.png"/><Relationship Id="rId12" Type="http://schemas.openxmlformats.org/officeDocument/2006/relationships/image" Target="../media/image112.png"/><Relationship Id="rId17" Type="http://schemas.openxmlformats.org/officeDocument/2006/relationships/image" Target="../media/image117.png"/><Relationship Id="rId2" Type="http://schemas.openxmlformats.org/officeDocument/2006/relationships/notesSlide" Target="../notesSlides/notesSlide9.xml"/><Relationship Id="rId16" Type="http://schemas.openxmlformats.org/officeDocument/2006/relationships/image" Target="../media/image116.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11.png"/><Relationship Id="rId5" Type="http://schemas.openxmlformats.org/officeDocument/2006/relationships/image" Target="../media/image9.png"/><Relationship Id="rId15" Type="http://schemas.openxmlformats.org/officeDocument/2006/relationships/image" Target="../media/image115.png"/><Relationship Id="rId10" Type="http://schemas.openxmlformats.org/officeDocument/2006/relationships/image" Target="../media/image110.png"/><Relationship Id="rId19" Type="http://schemas.openxmlformats.org/officeDocument/2006/relationships/hyperlink" Target="https://www.bradfordvts.co.uk/" TargetMode="External"/><Relationship Id="rId4" Type="http://schemas.openxmlformats.org/officeDocument/2006/relationships/image" Target="../media/image2.png"/><Relationship Id="rId9" Type="http://schemas.openxmlformats.org/officeDocument/2006/relationships/image" Target="../media/image109.png"/><Relationship Id="rId14" Type="http://schemas.openxmlformats.org/officeDocument/2006/relationships/image" Target="../media/image114.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img-3" descr="preencoded.png"/>
          <p:cNvPicPr>
            <a:picLocks noChangeAspect="1"/>
          </p:cNvPicPr>
          <p:nvPr/>
        </p:nvPicPr>
        <p:blipFill>
          <a:blip r:embed="rId5"/>
          <a:stretch>
            <a:fillRect/>
          </a:stretch>
        </p:blipFill>
        <p:spPr>
          <a:xfrm>
            <a:off x="762000" y="571500"/>
            <a:ext cx="3409950" cy="428625"/>
          </a:xfrm>
          <a:prstGeom prst="rect">
            <a:avLst/>
          </a:prstGeom>
        </p:spPr>
      </p:pic>
      <p:pic>
        <p:nvPicPr>
          <p:cNvPr id="5" name="SK-1-img-4" descr="preencoded.png"/>
          <p:cNvPicPr>
            <a:picLocks noChangeAspect="1"/>
          </p:cNvPicPr>
          <p:nvPr/>
        </p:nvPicPr>
        <p:blipFill>
          <a:blip r:embed="rId6"/>
          <a:stretch>
            <a:fillRect/>
          </a:stretch>
        </p:blipFill>
        <p:spPr>
          <a:xfrm>
            <a:off x="762000" y="3243858"/>
            <a:ext cx="5181600" cy="628650"/>
          </a:xfrm>
          <a:prstGeom prst="rect">
            <a:avLst/>
          </a:prstGeom>
        </p:spPr>
      </p:pic>
      <p:pic>
        <p:nvPicPr>
          <p:cNvPr id="6" name="SK-1-img-5" descr="preencoded.png"/>
          <p:cNvPicPr>
            <a:picLocks noChangeAspect="1"/>
          </p:cNvPicPr>
          <p:nvPr/>
        </p:nvPicPr>
        <p:blipFill>
          <a:blip r:embed="rId7"/>
          <a:stretch>
            <a:fillRect/>
          </a:stretch>
        </p:blipFill>
        <p:spPr>
          <a:xfrm>
            <a:off x="6705600" y="0"/>
            <a:ext cx="5486400" cy="6858000"/>
          </a:xfrm>
          <a:prstGeom prst="rect">
            <a:avLst/>
          </a:prstGeom>
        </p:spPr>
      </p:pic>
      <p:pic>
        <p:nvPicPr>
          <p:cNvPr id="7" name="SK-1-img-6" descr="preencoded.png"/>
          <p:cNvPicPr>
            <a:picLocks noChangeAspect="1"/>
          </p:cNvPicPr>
          <p:nvPr/>
        </p:nvPicPr>
        <p:blipFill>
          <a:blip r:embed="rId8"/>
          <a:stretch>
            <a:fillRect/>
          </a:stretch>
        </p:blipFill>
        <p:spPr>
          <a:xfrm>
            <a:off x="6705600" y="0"/>
            <a:ext cx="5486400" cy="6858000"/>
          </a:xfrm>
          <a:prstGeom prst="rect">
            <a:avLst/>
          </a:prstGeom>
        </p:spPr>
      </p:pic>
      <p:pic>
        <p:nvPicPr>
          <p:cNvPr id="8" name="SK-1-img-7" descr="preencoded.png"/>
          <p:cNvPicPr>
            <a:picLocks noChangeAspect="1"/>
          </p:cNvPicPr>
          <p:nvPr/>
        </p:nvPicPr>
        <p:blipFill>
          <a:blip r:embed="rId9"/>
          <a:stretch>
            <a:fillRect/>
          </a:stretch>
        </p:blipFill>
        <p:spPr>
          <a:xfrm>
            <a:off x="990600" y="4084439"/>
            <a:ext cx="4465320" cy="868561"/>
          </a:xfrm>
          <a:prstGeom prst="rect">
            <a:avLst/>
          </a:prstGeom>
        </p:spPr>
      </p:pic>
      <p:sp>
        <p:nvSpPr>
          <p:cNvPr id="9" name="SK-1-text-8"/>
          <p:cNvSpPr/>
          <p:nvPr/>
        </p:nvSpPr>
        <p:spPr>
          <a:xfrm>
            <a:off x="990600" y="685800"/>
            <a:ext cx="4831080" cy="190500"/>
          </a:xfrm>
          <a:prstGeom prst="rect">
            <a:avLst/>
          </a:prstGeom>
          <a:noFill/>
          <a:ln/>
        </p:spPr>
        <p:txBody>
          <a:bodyPr vert="horz" wrap="square" lIns="0" tIns="0" rIns="0" bIns="0" rtlCol="0" anchor="ctr"/>
          <a:lstStyle/>
          <a:p>
            <a:pPr marL="0" indent="0">
              <a:lnSpc>
                <a:spcPts val="1800"/>
              </a:lnSpc>
              <a:buNone/>
            </a:pPr>
            <a:r>
              <a:rPr lang="en-US" sz="1200" b="1" kern="0" spc="90" dirty="0">
                <a:solidFill>
                  <a:srgbClr val="FFFFFF"/>
                </a:solidFill>
              </a:rPr>
              <a:t>BRADFORD VTS TEACHING DECK</a:t>
            </a:r>
            <a:endParaRPr lang="en-US" sz="1200" dirty="0"/>
          </a:p>
        </p:txBody>
      </p:sp>
      <p:sp>
        <p:nvSpPr>
          <p:cNvPr id="10" name="SK-1-text-9"/>
          <p:cNvSpPr/>
          <p:nvPr/>
        </p:nvSpPr>
        <p:spPr>
          <a:xfrm>
            <a:off x="710837" y="1503759"/>
            <a:ext cx="5796643" cy="1634133"/>
          </a:xfrm>
          <a:prstGeom prst="rect">
            <a:avLst/>
          </a:prstGeom>
          <a:noFill/>
          <a:ln/>
        </p:spPr>
        <p:txBody>
          <a:bodyPr vert="horz" wrap="square" lIns="0" tIns="0" rIns="0" bIns="0" rtlCol="0" anchor="ctr"/>
          <a:lstStyle/>
          <a:p>
            <a:pPr marL="0" indent="0">
              <a:lnSpc>
                <a:spcPts val="4290"/>
              </a:lnSpc>
              <a:buNone/>
            </a:pPr>
            <a:r>
              <a:rPr lang="en-US" sz="3900" b="1" dirty="0">
                <a:solidFill>
                  <a:srgbClr val="1A1C1E"/>
                </a:solidFill>
              </a:rPr>
              <a:t>Growth</a:t>
            </a:r>
            <a:r>
              <a:rPr lang="en-US" sz="3900" dirty="0"/>
              <a:t> </a:t>
            </a:r>
            <a:r>
              <a:rPr lang="en-US" sz="3900" b="1">
                <a:solidFill>
                  <a:srgbClr val="1A1C1E"/>
                </a:solidFill>
              </a:rPr>
              <a:t>Assessment of </a:t>
            </a:r>
            <a:br>
              <a:rPr lang="en-US" sz="3900" b="1">
                <a:solidFill>
                  <a:srgbClr val="1A1C1E"/>
                </a:solidFill>
              </a:rPr>
            </a:br>
            <a:r>
              <a:rPr lang="en-US" sz="3900" b="1">
                <a:solidFill>
                  <a:srgbClr val="1A1C1E"/>
                </a:solidFill>
              </a:rPr>
              <a:t>the Child</a:t>
            </a:r>
            <a:endParaRPr lang="en-US" sz="3900" dirty="0"/>
          </a:p>
        </p:txBody>
      </p:sp>
      <p:sp>
        <p:nvSpPr>
          <p:cNvPr id="11" name="SK-1-text-10"/>
          <p:cNvSpPr/>
          <p:nvPr/>
        </p:nvSpPr>
        <p:spPr>
          <a:xfrm>
            <a:off x="990600" y="3243858"/>
            <a:ext cx="4953000" cy="628650"/>
          </a:xfrm>
          <a:prstGeom prst="rect">
            <a:avLst/>
          </a:prstGeom>
          <a:noFill/>
          <a:ln/>
        </p:spPr>
        <p:txBody>
          <a:bodyPr vert="horz" wrap="square" lIns="0" tIns="0" rIns="0" bIns="0" rtlCol="0" anchor="ctr"/>
          <a:lstStyle/>
          <a:p>
            <a:pPr marL="0" indent="0">
              <a:lnSpc>
                <a:spcPts val="2475"/>
              </a:lnSpc>
              <a:buNone/>
            </a:pPr>
            <a:r>
              <a:rPr lang="en-US" sz="1650" b="1" dirty="0">
                <a:solidFill>
                  <a:srgbClr val="44474E"/>
                </a:solidFill>
                <a:latin typeface="Inter" pitchFamily="34" charset="0"/>
                <a:ea typeface="Inter" pitchFamily="34" charset="-122"/>
                <a:cs typeface="Inter" pitchFamily="34" charset="-120"/>
              </a:rPr>
              <a:t>Comprehensive Clinical Training for</a:t>
            </a:r>
            <a:endParaRPr lang="en-US" sz="1650" dirty="0"/>
          </a:p>
          <a:p>
            <a:pPr marL="0" indent="0">
              <a:lnSpc>
                <a:spcPts val="2475"/>
              </a:lnSpc>
              <a:buNone/>
            </a:pPr>
            <a:r>
              <a:rPr lang="en-US" sz="1650" b="1" dirty="0">
                <a:solidFill>
                  <a:srgbClr val="44474E"/>
                </a:solidFill>
                <a:latin typeface="Inter" pitchFamily="34" charset="0"/>
                <a:ea typeface="Inter" pitchFamily="34" charset="-122"/>
                <a:cs typeface="Inter" pitchFamily="34" charset="-120"/>
              </a:rPr>
              <a:t>GPs &amp; Trainees</a:t>
            </a:r>
            <a:endParaRPr lang="en-US" sz="1650" dirty="0"/>
          </a:p>
        </p:txBody>
      </p:sp>
      <p:sp>
        <p:nvSpPr>
          <p:cNvPr id="12" name="SK-1-text-11"/>
          <p:cNvSpPr/>
          <p:nvPr/>
        </p:nvSpPr>
        <p:spPr>
          <a:xfrm>
            <a:off x="1127760" y="4590752"/>
            <a:ext cx="981456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F58220"/>
                </a:solidFill>
                <a:latin typeface="Inter" pitchFamily="34" charset="0"/>
                <a:ea typeface="Inter" pitchFamily="34" charset="-122"/>
                <a:cs typeface="Inter" pitchFamily="34" charset="-120"/>
              </a:rPr>
              <a:t>Standards:</a:t>
            </a:r>
            <a:r>
              <a:rPr lang="en-US" sz="1200" dirty="0">
                <a:solidFill>
                  <a:srgbClr val="74777F"/>
                </a:solidFill>
                <a:latin typeface="Inter" pitchFamily="34" charset="0"/>
                <a:ea typeface="Inter" pitchFamily="34" charset="-122"/>
                <a:cs typeface="Inter" pitchFamily="34" charset="-120"/>
              </a:rPr>
              <a:t>NICE NG75 (2017) • RCPCH UK-WHO 2025</a:t>
            </a:r>
            <a:endParaRPr lang="en-US" sz="1200" dirty="0"/>
          </a:p>
        </p:txBody>
      </p:sp>
      <p:sp>
        <p:nvSpPr>
          <p:cNvPr id="13" name="SK-1-text-12"/>
          <p:cNvSpPr/>
          <p:nvPr/>
        </p:nvSpPr>
        <p:spPr>
          <a:xfrm>
            <a:off x="1127760" y="4223296"/>
            <a:ext cx="51816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F58220"/>
                </a:solidFill>
                <a:latin typeface="Inter" pitchFamily="34" charset="0"/>
                <a:ea typeface="Inter" pitchFamily="34" charset="-122"/>
                <a:cs typeface="Inter" pitchFamily="34" charset="-120"/>
              </a:rPr>
              <a:t>Updated:</a:t>
            </a:r>
            <a:r>
              <a:rPr lang="en-US" sz="1200" dirty="0">
                <a:solidFill>
                  <a:srgbClr val="74777F"/>
                </a:solidFill>
                <a:latin typeface="Inter" pitchFamily="34" charset="0"/>
                <a:ea typeface="Inter" pitchFamily="34" charset="-122"/>
                <a:cs typeface="Inter" pitchFamily="34" charset="-120"/>
              </a:rPr>
              <a:t>June 2026</a:t>
            </a:r>
            <a:endParaRPr lang="en-US" sz="1200" dirty="0"/>
          </a:p>
        </p:txBody>
      </p:sp>
      <p:sp>
        <p:nvSpPr>
          <p:cNvPr id="14" name="SK-1-text-13"/>
          <p:cNvSpPr/>
          <p:nvPr/>
        </p:nvSpPr>
        <p:spPr>
          <a:xfrm>
            <a:off x="2808514" y="5785544"/>
            <a:ext cx="3581400" cy="868561"/>
          </a:xfrm>
          <a:prstGeom prst="rect">
            <a:avLst/>
          </a:prstGeom>
          <a:noFill/>
          <a:ln/>
        </p:spPr>
        <p:txBody>
          <a:bodyPr vert="horz" wrap="square" lIns="0" tIns="0" rIns="0" bIns="0" rtlCol="0" anchor="ctr"/>
          <a:lstStyle/>
          <a:p>
            <a:pPr marL="0" indent="0">
              <a:lnSpc>
                <a:spcPts val="1260"/>
              </a:lnSpc>
              <a:buNone/>
            </a:pPr>
            <a:r>
              <a:rPr lang="en-US" sz="900" b="1" dirty="0">
                <a:solidFill>
                  <a:srgbClr val="74777F"/>
                </a:solidFill>
                <a:latin typeface="Inter" pitchFamily="34" charset="0"/>
                <a:ea typeface="Inter" pitchFamily="34" charset="-122"/>
                <a:cs typeface="Inter" pitchFamily="34" charset="-120"/>
              </a:rPr>
              <a:t>Clinical Disclaimer:</a:t>
            </a:r>
            <a:r>
              <a:rPr lang="en-US" sz="900" dirty="0">
                <a:solidFill>
                  <a:srgbClr val="74777F"/>
                </a:solidFill>
                <a:latin typeface="Inter" pitchFamily="34" charset="0"/>
                <a:ea typeface="Inter" pitchFamily="34" charset="-122"/>
                <a:cs typeface="Inter" pitchFamily="34" charset="-120"/>
              </a:rPr>
              <a:t> This deck is for educational purposes for healthcare professionals. Clinical decisions should be based on individual patient assessment and the most recent national guidelines.</a:t>
            </a:r>
            <a:endParaRPr lang="en-US" sz="900" dirty="0"/>
          </a:p>
        </p:txBody>
      </p:sp>
      <p:sp>
        <p:nvSpPr>
          <p:cNvPr id="15" name="SK-1-text-14"/>
          <p:cNvSpPr/>
          <p:nvPr/>
        </p:nvSpPr>
        <p:spPr>
          <a:xfrm>
            <a:off x="9963150" y="6372225"/>
            <a:ext cx="2228850" cy="200025"/>
          </a:xfrm>
          <a:prstGeom prst="rect">
            <a:avLst/>
          </a:prstGeom>
          <a:noFill/>
          <a:ln/>
        </p:spPr>
        <p:txBody>
          <a:bodyPr vert="horz" wrap="square" lIns="0" tIns="0" rIns="0" bIns="0" rtlCol="0" anchor="ctr"/>
          <a:lstStyle/>
          <a:p>
            <a:pPr marL="0" indent="0">
              <a:lnSpc>
                <a:spcPts val="1575"/>
              </a:lnSpc>
              <a:buNone/>
            </a:pPr>
            <a:r>
              <a:rPr lang="en-US" sz="1050" u="sng" dirty="0">
                <a:solidFill>
                  <a:srgbClr val="74777F"/>
                </a:solidFill>
                <a:latin typeface="Inter" pitchFamily="34" charset="0"/>
                <a:ea typeface="Inter" pitchFamily="34" charset="-122"/>
                <a:cs typeface="Inter" pitchFamily="34" charset="-120"/>
                <a:hlinkClick r:id="rId10" tooltip="https://www.bradfordvts.co.uk/">
                  <a:extLst>
                    <a:ext uri="{A12FA001-AC4F-418D-AE19-62706E023703}">
                      <ahyp:hlinkClr xmlns:ahyp="http://schemas.microsoft.com/office/drawing/2018/hyperlinkcolor" val="tx"/>
                    </a:ext>
                  </a:extLst>
                </a:hlinkClick>
              </a:rPr>
              <a:t>www.bradfordvts.co.uk</a:t>
            </a:r>
            <a:endParaRPr lang="en-US" sz="1050" dirty="0"/>
          </a:p>
        </p:txBody>
      </p:sp>
      <p:sp>
        <p:nvSpPr>
          <p:cNvPr id="16" name="SK-1-text-14-link-hitbox-1">
            <a:hlinkClick r:id="rId10" tooltip="https://www.bradfordvts.co.uk/"/>
          </p:cNvPr>
          <p:cNvSpPr/>
          <p:nvPr/>
        </p:nvSpPr>
        <p:spPr>
          <a:xfrm>
            <a:off x="9963150" y="6391275"/>
            <a:ext cx="2228850" cy="161925"/>
          </a:xfrm>
          <a:prstGeom prst="rect">
            <a:avLst/>
          </a:prstGeom>
          <a:solidFill>
            <a:srgbClr val="FFFFFF">
              <a:alpha val="0"/>
            </a:srgbClr>
          </a:solidFill>
          <a:ln w="12700">
            <a:solidFill>
              <a:srgbClr val="333333">
                <a:alpha val="0"/>
              </a:srgbClr>
            </a:solidFill>
            <a:prstDash val="solid"/>
          </a:ln>
        </p:spPr>
        <p:txBody>
          <a:bodyPr/>
          <a:lstStyle/>
          <a:p>
            <a:endParaRPr lang="en-GB"/>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0-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0-img-3" descr="preencoded.png"/>
          <p:cNvPicPr>
            <a:picLocks noChangeAspect="1"/>
          </p:cNvPicPr>
          <p:nvPr/>
        </p:nvPicPr>
        <p:blipFill>
          <a:blip r:embed="rId5"/>
          <a:stretch>
            <a:fillRect/>
          </a:stretch>
        </p:blipFill>
        <p:spPr>
          <a:xfrm>
            <a:off x="0" y="0"/>
            <a:ext cx="12192000" cy="381000"/>
          </a:xfrm>
          <a:prstGeom prst="rect">
            <a:avLst/>
          </a:prstGeom>
        </p:spPr>
      </p:pic>
      <p:pic>
        <p:nvPicPr>
          <p:cNvPr id="5" name="SK-10-img-4" descr="preencoded.png"/>
          <p:cNvPicPr>
            <a:picLocks noChangeAspect="1"/>
          </p:cNvPicPr>
          <p:nvPr/>
        </p:nvPicPr>
        <p:blipFill>
          <a:blip r:embed="rId6"/>
          <a:stretch>
            <a:fillRect/>
          </a:stretch>
        </p:blipFill>
        <p:spPr>
          <a:xfrm>
            <a:off x="0" y="381000"/>
            <a:ext cx="12192000" cy="1007715"/>
          </a:xfrm>
          <a:prstGeom prst="rect">
            <a:avLst/>
          </a:prstGeom>
        </p:spPr>
      </p:pic>
      <p:pic>
        <p:nvPicPr>
          <p:cNvPr id="6" name="SK-10-img-5" descr="preencoded.png"/>
          <p:cNvPicPr>
            <a:picLocks noChangeAspect="1"/>
          </p:cNvPicPr>
          <p:nvPr/>
        </p:nvPicPr>
        <p:blipFill>
          <a:blip r:embed="rId7"/>
          <a:stretch>
            <a:fillRect/>
          </a:stretch>
        </p:blipFill>
        <p:spPr>
          <a:xfrm>
            <a:off x="381000" y="1474440"/>
            <a:ext cx="5562600" cy="2640360"/>
          </a:xfrm>
          <a:prstGeom prst="rect">
            <a:avLst/>
          </a:prstGeom>
        </p:spPr>
      </p:pic>
      <p:pic>
        <p:nvPicPr>
          <p:cNvPr id="7" name="SK-10-img-6" descr="preencoded.png"/>
          <p:cNvPicPr>
            <a:picLocks noChangeAspect="1"/>
          </p:cNvPicPr>
          <p:nvPr/>
        </p:nvPicPr>
        <p:blipFill>
          <a:blip r:embed="rId8"/>
          <a:stretch>
            <a:fillRect/>
          </a:stretch>
        </p:blipFill>
        <p:spPr>
          <a:xfrm>
            <a:off x="609600" y="1617315"/>
            <a:ext cx="285750" cy="228600"/>
          </a:xfrm>
          <a:prstGeom prst="rect">
            <a:avLst/>
          </a:prstGeom>
        </p:spPr>
      </p:pic>
      <p:pic>
        <p:nvPicPr>
          <p:cNvPr id="8" name="SK-10-img-7" descr="preencoded.png"/>
          <p:cNvPicPr>
            <a:picLocks noChangeAspect="1"/>
          </p:cNvPicPr>
          <p:nvPr/>
        </p:nvPicPr>
        <p:blipFill>
          <a:blip r:embed="rId9"/>
          <a:stretch>
            <a:fillRect/>
          </a:stretch>
        </p:blipFill>
        <p:spPr>
          <a:xfrm>
            <a:off x="678656" y="3695402"/>
            <a:ext cx="5105400" cy="323850"/>
          </a:xfrm>
          <a:prstGeom prst="rect">
            <a:avLst/>
          </a:prstGeom>
        </p:spPr>
      </p:pic>
      <p:pic>
        <p:nvPicPr>
          <p:cNvPr id="9" name="SK-10-img-8" descr="preencoded.png"/>
          <p:cNvPicPr>
            <a:picLocks noChangeAspect="1"/>
          </p:cNvPicPr>
          <p:nvPr/>
        </p:nvPicPr>
        <p:blipFill>
          <a:blip r:embed="rId10"/>
          <a:stretch>
            <a:fillRect/>
          </a:stretch>
        </p:blipFill>
        <p:spPr>
          <a:xfrm>
            <a:off x="808789" y="3789503"/>
            <a:ext cx="166688" cy="137220"/>
          </a:xfrm>
          <a:prstGeom prst="rect">
            <a:avLst/>
          </a:prstGeom>
        </p:spPr>
      </p:pic>
      <p:pic>
        <p:nvPicPr>
          <p:cNvPr id="10" name="SK-10-img-9" descr="preencoded.png"/>
          <p:cNvPicPr>
            <a:picLocks noChangeAspect="1"/>
          </p:cNvPicPr>
          <p:nvPr/>
        </p:nvPicPr>
        <p:blipFill>
          <a:blip r:embed="rId11"/>
          <a:stretch>
            <a:fillRect/>
          </a:stretch>
        </p:blipFill>
        <p:spPr>
          <a:xfrm>
            <a:off x="381000" y="4724400"/>
            <a:ext cx="5562600" cy="1752600"/>
          </a:xfrm>
          <a:prstGeom prst="rect">
            <a:avLst/>
          </a:prstGeom>
        </p:spPr>
      </p:pic>
      <p:pic>
        <p:nvPicPr>
          <p:cNvPr id="11" name="SK-10-img-10" descr="preencoded.png"/>
          <p:cNvPicPr>
            <a:picLocks noChangeAspect="1"/>
          </p:cNvPicPr>
          <p:nvPr/>
        </p:nvPicPr>
        <p:blipFill>
          <a:blip r:embed="rId12"/>
          <a:stretch>
            <a:fillRect/>
          </a:stretch>
        </p:blipFill>
        <p:spPr>
          <a:xfrm>
            <a:off x="433388" y="4130959"/>
            <a:ext cx="5562600" cy="1752600"/>
          </a:xfrm>
          <a:prstGeom prst="rect">
            <a:avLst/>
          </a:prstGeom>
        </p:spPr>
      </p:pic>
      <p:pic>
        <p:nvPicPr>
          <p:cNvPr id="12" name="SK-10-img-11" descr="preencoded.png"/>
          <p:cNvPicPr>
            <a:picLocks noChangeAspect="1"/>
          </p:cNvPicPr>
          <p:nvPr/>
        </p:nvPicPr>
        <p:blipFill>
          <a:blip r:embed="rId13"/>
          <a:stretch>
            <a:fillRect/>
          </a:stretch>
        </p:blipFill>
        <p:spPr>
          <a:xfrm>
            <a:off x="6248400" y="1474440"/>
            <a:ext cx="5562600" cy="2640360"/>
          </a:xfrm>
          <a:prstGeom prst="rect">
            <a:avLst/>
          </a:prstGeom>
        </p:spPr>
      </p:pic>
      <p:pic>
        <p:nvPicPr>
          <p:cNvPr id="13" name="SK-10-img-12" descr="preencoded.png"/>
          <p:cNvPicPr>
            <a:picLocks noChangeAspect="1"/>
          </p:cNvPicPr>
          <p:nvPr/>
        </p:nvPicPr>
        <p:blipFill>
          <a:blip r:embed="rId14"/>
          <a:stretch>
            <a:fillRect/>
          </a:stretch>
        </p:blipFill>
        <p:spPr>
          <a:xfrm>
            <a:off x="6477000" y="1617315"/>
            <a:ext cx="285750" cy="228600"/>
          </a:xfrm>
          <a:prstGeom prst="rect">
            <a:avLst/>
          </a:prstGeom>
        </p:spPr>
      </p:pic>
      <p:pic>
        <p:nvPicPr>
          <p:cNvPr id="14" name="SK-10-img-13" descr="preencoded.png"/>
          <p:cNvPicPr>
            <a:picLocks noChangeAspect="1"/>
          </p:cNvPicPr>
          <p:nvPr/>
        </p:nvPicPr>
        <p:blipFill>
          <a:blip r:embed="rId15"/>
          <a:stretch>
            <a:fillRect/>
          </a:stretch>
        </p:blipFill>
        <p:spPr>
          <a:xfrm>
            <a:off x="6477000" y="3705225"/>
            <a:ext cx="5105400" cy="323850"/>
          </a:xfrm>
          <a:prstGeom prst="rect">
            <a:avLst/>
          </a:prstGeom>
        </p:spPr>
      </p:pic>
      <p:pic>
        <p:nvPicPr>
          <p:cNvPr id="15" name="SK-10-img-14" descr="preencoded.png"/>
          <p:cNvPicPr>
            <a:picLocks noChangeAspect="1"/>
          </p:cNvPicPr>
          <p:nvPr/>
        </p:nvPicPr>
        <p:blipFill>
          <a:blip r:embed="rId16"/>
          <a:stretch>
            <a:fillRect/>
          </a:stretch>
        </p:blipFill>
        <p:spPr>
          <a:xfrm>
            <a:off x="6629400" y="3809702"/>
            <a:ext cx="166688" cy="137220"/>
          </a:xfrm>
          <a:prstGeom prst="rect">
            <a:avLst/>
          </a:prstGeom>
        </p:spPr>
      </p:pic>
      <p:pic>
        <p:nvPicPr>
          <p:cNvPr id="16" name="SK-10-img-15" descr="preencoded.png"/>
          <p:cNvPicPr>
            <a:picLocks noChangeAspect="1"/>
          </p:cNvPicPr>
          <p:nvPr/>
        </p:nvPicPr>
        <p:blipFill>
          <a:blip r:embed="rId17"/>
          <a:stretch>
            <a:fillRect/>
          </a:stretch>
        </p:blipFill>
        <p:spPr>
          <a:xfrm>
            <a:off x="6248400" y="4191000"/>
            <a:ext cx="5562600" cy="2286000"/>
          </a:xfrm>
          <a:prstGeom prst="rect">
            <a:avLst/>
          </a:prstGeom>
        </p:spPr>
      </p:pic>
      <p:pic>
        <p:nvPicPr>
          <p:cNvPr id="17" name="SK-10-img-16" descr="preencoded.png"/>
          <p:cNvPicPr>
            <a:picLocks noChangeAspect="1"/>
          </p:cNvPicPr>
          <p:nvPr/>
        </p:nvPicPr>
        <p:blipFill>
          <a:blip r:embed="rId18"/>
          <a:stretch>
            <a:fillRect/>
          </a:stretch>
        </p:blipFill>
        <p:spPr>
          <a:xfrm>
            <a:off x="381000" y="6553200"/>
            <a:ext cx="11430000" cy="304800"/>
          </a:xfrm>
          <a:prstGeom prst="rect">
            <a:avLst/>
          </a:prstGeom>
        </p:spPr>
      </p:pic>
      <p:sp>
        <p:nvSpPr>
          <p:cNvPr id="18" name="SK-10-text-17"/>
          <p:cNvSpPr/>
          <p:nvPr/>
        </p:nvSpPr>
        <p:spPr>
          <a:xfrm>
            <a:off x="228600" y="104775"/>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19" name="SK-10-text-18"/>
          <p:cNvSpPr/>
          <p:nvPr/>
        </p:nvSpPr>
        <p:spPr>
          <a:xfrm>
            <a:off x="228600" y="571500"/>
            <a:ext cx="11963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Measuring Technique: Length and Weight</a:t>
            </a:r>
            <a:endParaRPr lang="en-US" sz="2550" dirty="0"/>
          </a:p>
        </p:txBody>
      </p:sp>
      <p:sp>
        <p:nvSpPr>
          <p:cNvPr id="20" name="SK-10-text-19"/>
          <p:cNvSpPr/>
          <p:nvPr/>
        </p:nvSpPr>
        <p:spPr>
          <a:xfrm>
            <a:off x="228600" y="998190"/>
            <a:ext cx="11811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21" name="SK-10-text-20"/>
          <p:cNvSpPr/>
          <p:nvPr/>
        </p:nvSpPr>
        <p:spPr>
          <a:xfrm>
            <a:off x="1009650" y="1560165"/>
            <a:ext cx="505206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A1C1E"/>
                </a:solidFill>
              </a:rPr>
              <a:t>Weight Measurement</a:t>
            </a:r>
            <a:endParaRPr lang="en-US" sz="1800" dirty="0"/>
          </a:p>
        </p:txBody>
      </p:sp>
      <p:sp>
        <p:nvSpPr>
          <p:cNvPr id="22" name="SK-10-text-21"/>
          <p:cNvSpPr/>
          <p:nvPr/>
        </p:nvSpPr>
        <p:spPr>
          <a:xfrm>
            <a:off x="876300" y="1960215"/>
            <a:ext cx="9359635" cy="228600"/>
          </a:xfrm>
          <a:prstGeom prst="rect">
            <a:avLst/>
          </a:prstGeom>
          <a:noFill/>
          <a:ln/>
        </p:spPr>
        <p:txBody>
          <a:bodyPr vert="horz" wrap="square" lIns="0" tIns="0" rIns="0" bIns="0" rtlCol="0" anchor="ctr"/>
          <a:lstStyle/>
          <a:p>
            <a:pPr marL="0" indent="0">
              <a:lnSpc>
                <a:spcPts val="1800"/>
              </a:lnSpc>
              <a:buNone/>
            </a:pPr>
            <a:r>
              <a:rPr lang="en-US" sz="1200" dirty="0">
                <a:solidFill>
                  <a:srgbClr val="44474E"/>
                </a:solidFill>
                <a:latin typeface="Inter" pitchFamily="34" charset="0"/>
                <a:ea typeface="Inter" pitchFamily="34" charset="-122"/>
                <a:cs typeface="Inter" pitchFamily="34" charset="-120"/>
              </a:rPr>
              <a:t>Use </a:t>
            </a:r>
            <a:r>
              <a:rPr lang="en-US" sz="1200" b="1" dirty="0">
                <a:solidFill>
                  <a:srgbClr val="44474E"/>
                </a:solidFill>
                <a:latin typeface="Inter" pitchFamily="34" charset="0"/>
                <a:ea typeface="Inter" pitchFamily="34" charset="-122"/>
                <a:cs typeface="Inter" pitchFamily="34" charset="-120"/>
              </a:rPr>
              <a:t>Class III electronic scales</a:t>
            </a:r>
            <a:r>
              <a:rPr lang="en-US" sz="1200" dirty="0">
                <a:solidFill>
                  <a:srgbClr val="44474E"/>
                </a:solidFill>
                <a:latin typeface="Inter" pitchFamily="34" charset="0"/>
                <a:ea typeface="Inter" pitchFamily="34" charset="-122"/>
                <a:cs typeface="Inter" pitchFamily="34" charset="-120"/>
              </a:rPr>
              <a:t> (calibrated annually).</a:t>
            </a:r>
            <a:endParaRPr lang="en-US" sz="1200" dirty="0"/>
          </a:p>
        </p:txBody>
      </p:sp>
      <p:sp>
        <p:nvSpPr>
          <p:cNvPr id="23" name="SK-10-text-22"/>
          <p:cNvSpPr/>
          <p:nvPr/>
        </p:nvSpPr>
        <p:spPr>
          <a:xfrm>
            <a:off x="876300" y="2236440"/>
            <a:ext cx="9186308"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44474E"/>
                </a:solidFill>
                <a:latin typeface="Inter" pitchFamily="34" charset="0"/>
                <a:ea typeface="Inter" pitchFamily="34" charset="-122"/>
                <a:cs typeface="Inter" pitchFamily="34" charset="-120"/>
              </a:rPr>
              <a:t>Babies:</a:t>
            </a:r>
            <a:r>
              <a:rPr lang="en-US" sz="1200" dirty="0">
                <a:solidFill>
                  <a:srgbClr val="44474E"/>
                </a:solidFill>
                <a:latin typeface="Inter" pitchFamily="34" charset="0"/>
                <a:ea typeface="Inter" pitchFamily="34" charset="-122"/>
                <a:cs typeface="Inter" pitchFamily="34" charset="-120"/>
              </a:rPr>
              <a:t> Must be weighed completely naked (no diaper).</a:t>
            </a:r>
            <a:endParaRPr lang="en-US" sz="1200" dirty="0"/>
          </a:p>
        </p:txBody>
      </p:sp>
      <p:sp>
        <p:nvSpPr>
          <p:cNvPr id="24" name="SK-10-text-23"/>
          <p:cNvSpPr/>
          <p:nvPr/>
        </p:nvSpPr>
        <p:spPr>
          <a:xfrm>
            <a:off x="876300" y="2512665"/>
            <a:ext cx="10919574"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44474E"/>
                </a:solidFill>
                <a:latin typeface="Inter" pitchFamily="34" charset="0"/>
                <a:ea typeface="Inter" pitchFamily="34" charset="-122"/>
                <a:cs typeface="Inter" pitchFamily="34" charset="-120"/>
              </a:rPr>
              <a:t>Toddlers:</a:t>
            </a:r>
            <a:r>
              <a:rPr lang="en-US" sz="1200" dirty="0">
                <a:solidFill>
                  <a:srgbClr val="44474E"/>
                </a:solidFill>
                <a:latin typeface="Inter" pitchFamily="34" charset="0"/>
                <a:ea typeface="Inter" pitchFamily="34" charset="-122"/>
                <a:cs typeface="Inter" pitchFamily="34" charset="-120"/>
              </a:rPr>
              <a:t> Vest and pants only; remove shoes and heavy clothing.</a:t>
            </a:r>
            <a:endParaRPr lang="en-US" sz="1200" dirty="0"/>
          </a:p>
        </p:txBody>
      </p:sp>
      <p:sp>
        <p:nvSpPr>
          <p:cNvPr id="25" name="SK-10-text-24"/>
          <p:cNvSpPr/>
          <p:nvPr/>
        </p:nvSpPr>
        <p:spPr>
          <a:xfrm>
            <a:off x="876300" y="2788890"/>
            <a:ext cx="8569202" cy="228600"/>
          </a:xfrm>
          <a:prstGeom prst="rect">
            <a:avLst/>
          </a:prstGeom>
          <a:noFill/>
          <a:ln/>
        </p:spPr>
        <p:txBody>
          <a:bodyPr vert="horz" wrap="square" lIns="0" tIns="0" rIns="0" bIns="0" rtlCol="0" anchor="ctr"/>
          <a:lstStyle/>
          <a:p>
            <a:pPr marL="0" indent="0">
              <a:lnSpc>
                <a:spcPts val="1800"/>
              </a:lnSpc>
              <a:buNone/>
            </a:pPr>
            <a:r>
              <a:rPr lang="en-US" sz="1200" dirty="0">
                <a:solidFill>
                  <a:srgbClr val="44474E"/>
                </a:solidFill>
                <a:latin typeface="Inter" pitchFamily="34" charset="0"/>
                <a:ea typeface="Inter" pitchFamily="34" charset="-122"/>
                <a:cs typeface="Inter" pitchFamily="34" charset="-120"/>
              </a:rPr>
              <a:t>Ensure empty bladder before weighing if possible.</a:t>
            </a:r>
            <a:endParaRPr lang="en-US" sz="1200" dirty="0"/>
          </a:p>
        </p:txBody>
      </p:sp>
      <p:sp>
        <p:nvSpPr>
          <p:cNvPr id="26" name="SK-10-text-25"/>
          <p:cNvSpPr/>
          <p:nvPr/>
        </p:nvSpPr>
        <p:spPr>
          <a:xfrm>
            <a:off x="876300" y="3065115"/>
            <a:ext cx="10880223" cy="228600"/>
          </a:xfrm>
          <a:prstGeom prst="rect">
            <a:avLst/>
          </a:prstGeom>
          <a:noFill/>
          <a:ln/>
        </p:spPr>
        <p:txBody>
          <a:bodyPr vert="horz" wrap="square" lIns="0" tIns="0" rIns="0" bIns="0" rtlCol="0" anchor="ctr"/>
          <a:lstStyle/>
          <a:p>
            <a:pPr marL="0" indent="0">
              <a:lnSpc>
                <a:spcPts val="1800"/>
              </a:lnSpc>
              <a:buNone/>
            </a:pPr>
            <a:r>
              <a:rPr lang="en-US" sz="1200" dirty="0">
                <a:solidFill>
                  <a:srgbClr val="44474E"/>
                </a:solidFill>
                <a:latin typeface="Inter" pitchFamily="34" charset="0"/>
                <a:ea typeface="Inter" pitchFamily="34" charset="-122"/>
                <a:cs typeface="Inter" pitchFamily="34" charset="-120"/>
              </a:rPr>
              <a:t>Record to the nearest 0.1 kg on the growth chart immediately.</a:t>
            </a:r>
            <a:endParaRPr lang="en-US" sz="1200" dirty="0"/>
          </a:p>
        </p:txBody>
      </p:sp>
      <p:sp>
        <p:nvSpPr>
          <p:cNvPr id="27" name="SK-10-text-26"/>
          <p:cNvSpPr/>
          <p:nvPr/>
        </p:nvSpPr>
        <p:spPr>
          <a:xfrm>
            <a:off x="995547" y="3770710"/>
            <a:ext cx="9121140" cy="161925"/>
          </a:xfrm>
          <a:prstGeom prst="rect">
            <a:avLst/>
          </a:prstGeom>
          <a:noFill/>
          <a:ln/>
        </p:spPr>
        <p:txBody>
          <a:bodyPr vert="horz" wrap="square" lIns="0" tIns="0" rIns="0" bIns="0" rtlCol="0" anchor="ctr"/>
          <a:lstStyle/>
          <a:p>
            <a:pPr marL="0" indent="0">
              <a:lnSpc>
                <a:spcPts val="1575"/>
              </a:lnSpc>
              <a:buNone/>
            </a:pPr>
            <a:r>
              <a:rPr lang="en-US" sz="1050" b="1" dirty="0">
                <a:solidFill>
                  <a:srgbClr val="F58220"/>
                </a:solidFill>
                <a:latin typeface="Inter" pitchFamily="34" charset="0"/>
                <a:ea typeface="Inter" pitchFamily="34" charset="-122"/>
                <a:cs typeface="Inter" pitchFamily="34" charset="-120"/>
              </a:rPr>
              <a:t> Standardized equipment is essential for serial accuracy.</a:t>
            </a:r>
            <a:endParaRPr lang="en-US" sz="1050" dirty="0"/>
          </a:p>
        </p:txBody>
      </p:sp>
      <p:sp>
        <p:nvSpPr>
          <p:cNvPr id="28" name="SK-10-text-27"/>
          <p:cNvSpPr/>
          <p:nvPr/>
        </p:nvSpPr>
        <p:spPr>
          <a:xfrm>
            <a:off x="6877050" y="1560165"/>
            <a:ext cx="531495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A1C1E"/>
                </a:solidFill>
              </a:rPr>
              <a:t>Supine Length (Under Age 2)</a:t>
            </a:r>
            <a:endParaRPr lang="en-US" sz="1800" dirty="0"/>
          </a:p>
        </p:txBody>
      </p:sp>
      <p:sp>
        <p:nvSpPr>
          <p:cNvPr id="29" name="SK-10-text-28"/>
          <p:cNvSpPr/>
          <p:nvPr/>
        </p:nvSpPr>
        <p:spPr>
          <a:xfrm>
            <a:off x="6743700" y="1960215"/>
            <a:ext cx="5448300" cy="228600"/>
          </a:xfrm>
          <a:prstGeom prst="rect">
            <a:avLst/>
          </a:prstGeom>
          <a:noFill/>
          <a:ln/>
        </p:spPr>
        <p:txBody>
          <a:bodyPr vert="horz" wrap="square" lIns="0" tIns="0" rIns="0" bIns="0" rtlCol="0" anchor="ctr"/>
          <a:lstStyle/>
          <a:p>
            <a:pPr marL="0" indent="0">
              <a:lnSpc>
                <a:spcPts val="1800"/>
              </a:lnSpc>
              <a:buNone/>
            </a:pPr>
            <a:r>
              <a:rPr lang="en-US" sz="1200" dirty="0">
                <a:solidFill>
                  <a:srgbClr val="44474E"/>
                </a:solidFill>
                <a:latin typeface="Inter" pitchFamily="34" charset="0"/>
                <a:ea typeface="Inter" pitchFamily="34" charset="-122"/>
                <a:cs typeface="Inter" pitchFamily="34" charset="-120"/>
              </a:rPr>
              <a:t>Requires </a:t>
            </a:r>
            <a:r>
              <a:rPr lang="en-US" sz="1200" b="1" dirty="0">
                <a:solidFill>
                  <a:srgbClr val="44474E"/>
                </a:solidFill>
                <a:latin typeface="Inter" pitchFamily="34" charset="0"/>
                <a:ea typeface="Inter" pitchFamily="34" charset="-122"/>
                <a:cs typeface="Inter" pitchFamily="34" charset="-120"/>
              </a:rPr>
              <a:t>two observers</a:t>
            </a:r>
            <a:r>
              <a:rPr lang="en-US" sz="1200" dirty="0">
                <a:solidFill>
                  <a:srgbClr val="44474E"/>
                </a:solidFill>
                <a:latin typeface="Inter" pitchFamily="34" charset="0"/>
                <a:ea typeface="Inter" pitchFamily="34" charset="-122"/>
                <a:cs typeface="Inter" pitchFamily="34" charset="-120"/>
              </a:rPr>
              <a:t> for an accurate measurement.</a:t>
            </a:r>
            <a:endParaRPr lang="en-US" sz="1200" dirty="0"/>
          </a:p>
        </p:txBody>
      </p:sp>
      <p:sp>
        <p:nvSpPr>
          <p:cNvPr id="30" name="SK-10-text-29"/>
          <p:cNvSpPr/>
          <p:nvPr/>
        </p:nvSpPr>
        <p:spPr>
          <a:xfrm>
            <a:off x="6743700" y="2236440"/>
            <a:ext cx="5448300" cy="228600"/>
          </a:xfrm>
          <a:prstGeom prst="rect">
            <a:avLst/>
          </a:prstGeom>
          <a:noFill/>
          <a:ln/>
        </p:spPr>
        <p:txBody>
          <a:bodyPr vert="horz" wrap="square" lIns="0" tIns="0" rIns="0" bIns="0" rtlCol="0" anchor="ctr"/>
          <a:lstStyle/>
          <a:p>
            <a:pPr marL="0" indent="0">
              <a:lnSpc>
                <a:spcPts val="1800"/>
              </a:lnSpc>
              <a:buNone/>
            </a:pPr>
            <a:r>
              <a:rPr lang="en-US" sz="1200" dirty="0">
                <a:solidFill>
                  <a:srgbClr val="44474E"/>
                </a:solidFill>
                <a:latin typeface="Inter" pitchFamily="34" charset="0"/>
                <a:ea typeface="Inter" pitchFamily="34" charset="-122"/>
                <a:cs typeface="Inter" pitchFamily="34" charset="-120"/>
              </a:rPr>
              <a:t>Observer 1: Holds head securely against the fixed headboard.</a:t>
            </a:r>
            <a:endParaRPr lang="en-US" sz="1200" dirty="0"/>
          </a:p>
        </p:txBody>
      </p:sp>
      <p:sp>
        <p:nvSpPr>
          <p:cNvPr id="31" name="SK-10-text-30"/>
          <p:cNvSpPr/>
          <p:nvPr/>
        </p:nvSpPr>
        <p:spPr>
          <a:xfrm>
            <a:off x="6743700" y="2512665"/>
            <a:ext cx="5448300" cy="228600"/>
          </a:xfrm>
          <a:prstGeom prst="rect">
            <a:avLst/>
          </a:prstGeom>
          <a:noFill/>
          <a:ln/>
        </p:spPr>
        <p:txBody>
          <a:bodyPr vert="horz" wrap="square" lIns="0" tIns="0" rIns="0" bIns="0" rtlCol="0" anchor="ctr"/>
          <a:lstStyle/>
          <a:p>
            <a:pPr marL="0" indent="0">
              <a:lnSpc>
                <a:spcPts val="1800"/>
              </a:lnSpc>
              <a:buNone/>
            </a:pPr>
            <a:r>
              <a:rPr lang="en-US" sz="1200" dirty="0">
                <a:solidFill>
                  <a:srgbClr val="44474E"/>
                </a:solidFill>
                <a:latin typeface="Inter" pitchFamily="34" charset="0"/>
                <a:ea typeface="Inter" pitchFamily="34" charset="-122"/>
                <a:cs typeface="Inter" pitchFamily="34" charset="-120"/>
              </a:rPr>
              <a:t>Observer 2: Straightens legs and brings sliding board to the heels.</a:t>
            </a:r>
            <a:endParaRPr lang="en-US" sz="1200" dirty="0"/>
          </a:p>
        </p:txBody>
      </p:sp>
      <p:sp>
        <p:nvSpPr>
          <p:cNvPr id="32" name="SK-10-text-31"/>
          <p:cNvSpPr/>
          <p:nvPr/>
        </p:nvSpPr>
        <p:spPr>
          <a:xfrm>
            <a:off x="6743700" y="2788890"/>
            <a:ext cx="5448300" cy="228600"/>
          </a:xfrm>
          <a:prstGeom prst="rect">
            <a:avLst/>
          </a:prstGeom>
          <a:noFill/>
          <a:ln/>
        </p:spPr>
        <p:txBody>
          <a:bodyPr vert="horz" wrap="square" lIns="0" tIns="0" rIns="0" bIns="0" rtlCol="0" anchor="ctr"/>
          <a:lstStyle/>
          <a:p>
            <a:pPr marL="0" indent="0">
              <a:lnSpc>
                <a:spcPts val="1800"/>
              </a:lnSpc>
              <a:buNone/>
            </a:pPr>
            <a:r>
              <a:rPr lang="en-US" sz="1200" dirty="0">
                <a:solidFill>
                  <a:srgbClr val="44474E"/>
                </a:solidFill>
                <a:latin typeface="Inter" pitchFamily="34" charset="0"/>
                <a:ea typeface="Inter" pitchFamily="34" charset="-122"/>
                <a:cs typeface="Inter" pitchFamily="34" charset="-120"/>
              </a:rPr>
              <a:t>Child must be lying flat on a firm, horizontal surface.</a:t>
            </a:r>
            <a:endParaRPr lang="en-US" sz="1200" dirty="0"/>
          </a:p>
        </p:txBody>
      </p:sp>
      <p:sp>
        <p:nvSpPr>
          <p:cNvPr id="33" name="SK-10-text-32"/>
          <p:cNvSpPr/>
          <p:nvPr/>
        </p:nvSpPr>
        <p:spPr>
          <a:xfrm>
            <a:off x="6743700" y="3065115"/>
            <a:ext cx="5448300" cy="228600"/>
          </a:xfrm>
          <a:prstGeom prst="rect">
            <a:avLst/>
          </a:prstGeom>
          <a:noFill/>
          <a:ln/>
        </p:spPr>
        <p:txBody>
          <a:bodyPr vert="horz" wrap="square" lIns="0" tIns="0" rIns="0" bIns="0" rtlCol="0" anchor="ctr"/>
          <a:lstStyle/>
          <a:p>
            <a:pPr marL="0" indent="0">
              <a:lnSpc>
                <a:spcPts val="1800"/>
              </a:lnSpc>
              <a:buNone/>
            </a:pPr>
            <a:r>
              <a:rPr lang="en-US" sz="1200" dirty="0">
                <a:solidFill>
                  <a:srgbClr val="44474E"/>
                </a:solidFill>
                <a:latin typeface="Inter" pitchFamily="34" charset="0"/>
                <a:ea typeface="Inter" pitchFamily="34" charset="-122"/>
                <a:cs typeface="Inter" pitchFamily="34" charset="-120"/>
              </a:rPr>
              <a:t>Measure to the nearest 0.1 cm.</a:t>
            </a:r>
            <a:endParaRPr lang="en-US" sz="1200" dirty="0"/>
          </a:p>
        </p:txBody>
      </p:sp>
      <p:sp>
        <p:nvSpPr>
          <p:cNvPr id="34" name="SK-10-text-33"/>
          <p:cNvSpPr/>
          <p:nvPr/>
        </p:nvSpPr>
        <p:spPr>
          <a:xfrm>
            <a:off x="6796088" y="3781425"/>
            <a:ext cx="5395913" cy="161925"/>
          </a:xfrm>
          <a:prstGeom prst="rect">
            <a:avLst/>
          </a:prstGeom>
          <a:noFill/>
          <a:ln/>
        </p:spPr>
        <p:txBody>
          <a:bodyPr vert="horz" wrap="square" lIns="0" tIns="0" rIns="0" bIns="0" rtlCol="0" anchor="ctr"/>
          <a:lstStyle/>
          <a:p>
            <a:pPr marL="0" indent="0">
              <a:lnSpc>
                <a:spcPts val="1575"/>
              </a:lnSpc>
              <a:buNone/>
            </a:pPr>
            <a:r>
              <a:rPr lang="en-US" sz="1050" b="1" dirty="0">
                <a:solidFill>
                  <a:srgbClr val="F58220"/>
                </a:solidFill>
                <a:latin typeface="Inter" pitchFamily="34" charset="0"/>
                <a:ea typeface="Inter" pitchFamily="34" charset="-122"/>
                <a:cs typeface="Inter" pitchFamily="34" charset="-120"/>
              </a:rPr>
              <a:t> Never attempt single-person infant length measurements.</a:t>
            </a:r>
            <a:endParaRPr lang="en-US" sz="1050" dirty="0"/>
          </a:p>
        </p:txBody>
      </p:sp>
      <p:sp>
        <p:nvSpPr>
          <p:cNvPr id="35" name="SK-10-text-34"/>
          <p:cNvSpPr/>
          <p:nvPr/>
        </p:nvSpPr>
        <p:spPr>
          <a:xfrm>
            <a:off x="6438900" y="4869656"/>
            <a:ext cx="52673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Clinical Correlation</a:t>
            </a:r>
            <a:endParaRPr lang="en-US" sz="1350" dirty="0"/>
          </a:p>
        </p:txBody>
      </p:sp>
      <p:sp>
        <p:nvSpPr>
          <p:cNvPr id="36" name="SK-10-text-35"/>
          <p:cNvSpPr/>
          <p:nvPr/>
        </p:nvSpPr>
        <p:spPr>
          <a:xfrm>
            <a:off x="6438900" y="5155406"/>
            <a:ext cx="5181600" cy="642938"/>
          </a:xfrm>
          <a:prstGeom prst="rect">
            <a:avLst/>
          </a:prstGeom>
          <a:noFill/>
          <a:ln/>
        </p:spPr>
        <p:txBody>
          <a:bodyPr vert="horz" wrap="square" lIns="0" tIns="0" rIns="0" bIns="0" rtlCol="0" anchor="ctr"/>
          <a:lstStyle/>
          <a:p>
            <a:pPr marL="0" indent="0">
              <a:lnSpc>
                <a:spcPts val="1688"/>
              </a:lnSpc>
              <a:buNone/>
            </a:pPr>
            <a:r>
              <a:rPr lang="en-US" sz="1125" b="1" dirty="0">
                <a:solidFill>
                  <a:srgbClr val="44474E"/>
                </a:solidFill>
                <a:latin typeface="Inter" pitchFamily="34" charset="0"/>
                <a:ea typeface="Inter" pitchFamily="34" charset="-122"/>
                <a:cs typeface="Inter" pitchFamily="34" charset="-120"/>
              </a:rPr>
              <a:t>Supine length</a:t>
            </a:r>
            <a:r>
              <a:rPr lang="en-US" sz="1125" dirty="0">
                <a:solidFill>
                  <a:srgbClr val="44474E"/>
                </a:solidFill>
                <a:latin typeface="Inter" pitchFamily="34" charset="0"/>
                <a:ea typeface="Inter" pitchFamily="34" charset="-122"/>
                <a:cs typeface="Inter" pitchFamily="34" charset="-120"/>
              </a:rPr>
              <a:t> is typically </a:t>
            </a:r>
            <a:r>
              <a:rPr lang="en-US" sz="1125" b="1" dirty="0">
                <a:solidFill>
                  <a:srgbClr val="44474E"/>
                </a:solidFill>
                <a:latin typeface="Inter" pitchFamily="34" charset="0"/>
                <a:ea typeface="Inter" pitchFamily="34" charset="-122"/>
                <a:cs typeface="Inter" pitchFamily="34" charset="-120"/>
              </a:rPr>
              <a:t>~1 cm greater</a:t>
            </a:r>
            <a:r>
              <a:rPr lang="en-US" sz="1125" dirty="0">
                <a:solidFill>
                  <a:srgbClr val="44474E"/>
                </a:solidFill>
                <a:latin typeface="Inter" pitchFamily="34" charset="0"/>
                <a:ea typeface="Inter" pitchFamily="34" charset="-122"/>
                <a:cs typeface="Inter" pitchFamily="34" charset="-120"/>
              </a:rPr>
              <a:t> than standing height. There is a transition overlap at age 2–3 years; always document whether length or height was measured to avoid "false" growth faltering on the chart.</a:t>
            </a:r>
            <a:endParaRPr lang="en-US" sz="1125" dirty="0"/>
          </a:p>
        </p:txBody>
      </p:sp>
      <p:sp>
        <p:nvSpPr>
          <p:cNvPr id="37" name="SK-10-text-36"/>
          <p:cNvSpPr/>
          <p:nvPr/>
        </p:nvSpPr>
        <p:spPr>
          <a:xfrm>
            <a:off x="381000" y="6610350"/>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www.bradfordvts.co.uk</a:t>
            </a:r>
            <a:endParaRPr lang="en-US" sz="900" dirty="0"/>
          </a:p>
        </p:txBody>
      </p:sp>
      <p:sp>
        <p:nvSpPr>
          <p:cNvPr id="38" name="SK-10-text-37"/>
          <p:cNvSpPr/>
          <p:nvPr/>
        </p:nvSpPr>
        <p:spPr>
          <a:xfrm>
            <a:off x="11391900" y="6610350"/>
            <a:ext cx="80010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Slide 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1-img-2" descr="preencoded.png"/>
          <p:cNvPicPr>
            <a:picLocks noChangeAspect="1"/>
          </p:cNvPicPr>
          <p:nvPr/>
        </p:nvPicPr>
        <p:blipFill>
          <a:blip r:embed="rId4"/>
          <a:stretch>
            <a:fillRect/>
          </a:stretch>
        </p:blipFill>
        <p:spPr>
          <a:xfrm>
            <a:off x="0" y="0"/>
            <a:ext cx="12192000" cy="381000"/>
          </a:xfrm>
          <a:prstGeom prst="rect">
            <a:avLst/>
          </a:prstGeom>
        </p:spPr>
      </p:pic>
      <p:pic>
        <p:nvPicPr>
          <p:cNvPr id="4" name="SK-11-img-3" descr="preencoded.png"/>
          <p:cNvPicPr>
            <a:picLocks noChangeAspect="1"/>
          </p:cNvPicPr>
          <p:nvPr/>
        </p:nvPicPr>
        <p:blipFill>
          <a:blip r:embed="rId5"/>
          <a:stretch>
            <a:fillRect/>
          </a:stretch>
        </p:blipFill>
        <p:spPr>
          <a:xfrm>
            <a:off x="0" y="381000"/>
            <a:ext cx="12192000" cy="1007715"/>
          </a:xfrm>
          <a:prstGeom prst="rect">
            <a:avLst/>
          </a:prstGeom>
        </p:spPr>
      </p:pic>
      <p:pic>
        <p:nvPicPr>
          <p:cNvPr id="5" name="SK-11-img-4" descr="preencoded.png"/>
          <p:cNvPicPr>
            <a:picLocks noChangeAspect="1"/>
          </p:cNvPicPr>
          <p:nvPr/>
        </p:nvPicPr>
        <p:blipFill>
          <a:blip r:embed="rId6"/>
          <a:stretch>
            <a:fillRect/>
          </a:stretch>
        </p:blipFill>
        <p:spPr>
          <a:xfrm>
            <a:off x="381000" y="1693515"/>
            <a:ext cx="3657600" cy="4592985"/>
          </a:xfrm>
          <a:prstGeom prst="rect">
            <a:avLst/>
          </a:prstGeom>
        </p:spPr>
      </p:pic>
      <p:pic>
        <p:nvPicPr>
          <p:cNvPr id="6" name="SK-11-img-5" descr="preencoded.png"/>
          <p:cNvPicPr>
            <a:picLocks noChangeAspect="1"/>
          </p:cNvPicPr>
          <p:nvPr/>
        </p:nvPicPr>
        <p:blipFill>
          <a:blip r:embed="rId7"/>
          <a:stretch>
            <a:fillRect/>
          </a:stretch>
        </p:blipFill>
        <p:spPr>
          <a:xfrm>
            <a:off x="495300" y="1807815"/>
            <a:ext cx="3429000" cy="390525"/>
          </a:xfrm>
          <a:prstGeom prst="rect">
            <a:avLst/>
          </a:prstGeom>
        </p:spPr>
      </p:pic>
      <p:pic>
        <p:nvPicPr>
          <p:cNvPr id="7" name="SK-11-img-6" descr="preencoded.png"/>
          <p:cNvPicPr>
            <a:picLocks noChangeAspect="1"/>
          </p:cNvPicPr>
          <p:nvPr/>
        </p:nvPicPr>
        <p:blipFill>
          <a:blip r:embed="rId8"/>
          <a:stretch>
            <a:fillRect/>
          </a:stretch>
        </p:blipFill>
        <p:spPr>
          <a:xfrm>
            <a:off x="495300" y="1850678"/>
            <a:ext cx="285750" cy="228600"/>
          </a:xfrm>
          <a:prstGeom prst="rect">
            <a:avLst/>
          </a:prstGeom>
        </p:spPr>
      </p:pic>
      <p:pic>
        <p:nvPicPr>
          <p:cNvPr id="8" name="SK-11-img-7" descr="preencoded.png"/>
          <p:cNvPicPr>
            <a:picLocks noChangeAspect="1"/>
          </p:cNvPicPr>
          <p:nvPr/>
        </p:nvPicPr>
        <p:blipFill>
          <a:blip r:embed="rId9"/>
          <a:stretch>
            <a:fillRect/>
          </a:stretch>
        </p:blipFill>
        <p:spPr>
          <a:xfrm>
            <a:off x="495300" y="3722340"/>
            <a:ext cx="3429000" cy="1047750"/>
          </a:xfrm>
          <a:prstGeom prst="rect">
            <a:avLst/>
          </a:prstGeom>
        </p:spPr>
      </p:pic>
      <p:pic>
        <p:nvPicPr>
          <p:cNvPr id="9" name="SK-11-img-8" descr="preencoded.png"/>
          <p:cNvPicPr>
            <a:picLocks noChangeAspect="1"/>
          </p:cNvPicPr>
          <p:nvPr/>
        </p:nvPicPr>
        <p:blipFill>
          <a:blip r:embed="rId10"/>
          <a:stretch>
            <a:fillRect/>
          </a:stretch>
        </p:blipFill>
        <p:spPr>
          <a:xfrm>
            <a:off x="495300" y="4969818"/>
            <a:ext cx="166688" cy="137220"/>
          </a:xfrm>
          <a:prstGeom prst="rect">
            <a:avLst/>
          </a:prstGeom>
        </p:spPr>
      </p:pic>
      <p:pic>
        <p:nvPicPr>
          <p:cNvPr id="10" name="SK-11-img-9" descr="preencoded.png"/>
          <p:cNvPicPr>
            <a:picLocks noChangeAspect="1"/>
          </p:cNvPicPr>
          <p:nvPr/>
        </p:nvPicPr>
        <p:blipFill>
          <a:blip r:embed="rId6"/>
          <a:stretch>
            <a:fillRect/>
          </a:stretch>
        </p:blipFill>
        <p:spPr>
          <a:xfrm>
            <a:off x="4267200" y="1693515"/>
            <a:ext cx="3657600" cy="4592985"/>
          </a:xfrm>
          <a:prstGeom prst="rect">
            <a:avLst/>
          </a:prstGeom>
        </p:spPr>
      </p:pic>
      <p:pic>
        <p:nvPicPr>
          <p:cNvPr id="11" name="SK-11-img-10" descr="preencoded.png"/>
          <p:cNvPicPr>
            <a:picLocks noChangeAspect="1"/>
          </p:cNvPicPr>
          <p:nvPr/>
        </p:nvPicPr>
        <p:blipFill>
          <a:blip r:embed="rId7"/>
          <a:stretch>
            <a:fillRect/>
          </a:stretch>
        </p:blipFill>
        <p:spPr>
          <a:xfrm>
            <a:off x="4381500" y="1807815"/>
            <a:ext cx="3429000" cy="390525"/>
          </a:xfrm>
          <a:prstGeom prst="rect">
            <a:avLst/>
          </a:prstGeom>
        </p:spPr>
      </p:pic>
      <p:pic>
        <p:nvPicPr>
          <p:cNvPr id="12" name="SK-11-img-11" descr="preencoded.png"/>
          <p:cNvPicPr>
            <a:picLocks noChangeAspect="1"/>
          </p:cNvPicPr>
          <p:nvPr/>
        </p:nvPicPr>
        <p:blipFill>
          <a:blip r:embed="rId11"/>
          <a:stretch>
            <a:fillRect/>
          </a:stretch>
        </p:blipFill>
        <p:spPr>
          <a:xfrm>
            <a:off x="4381500" y="1850678"/>
            <a:ext cx="285750" cy="228600"/>
          </a:xfrm>
          <a:prstGeom prst="rect">
            <a:avLst/>
          </a:prstGeom>
        </p:spPr>
      </p:pic>
      <p:pic>
        <p:nvPicPr>
          <p:cNvPr id="13" name="SK-11-img-12" descr="preencoded.png"/>
          <p:cNvPicPr>
            <a:picLocks noChangeAspect="1"/>
          </p:cNvPicPr>
          <p:nvPr/>
        </p:nvPicPr>
        <p:blipFill>
          <a:blip r:embed="rId12"/>
          <a:stretch>
            <a:fillRect/>
          </a:stretch>
        </p:blipFill>
        <p:spPr>
          <a:xfrm>
            <a:off x="4381500" y="2350740"/>
            <a:ext cx="304800" cy="304800"/>
          </a:xfrm>
          <a:prstGeom prst="rect">
            <a:avLst/>
          </a:prstGeom>
        </p:spPr>
      </p:pic>
      <p:pic>
        <p:nvPicPr>
          <p:cNvPr id="14" name="SK-11-img-13" descr="preencoded.png"/>
          <p:cNvPicPr>
            <a:picLocks noChangeAspect="1"/>
          </p:cNvPicPr>
          <p:nvPr/>
        </p:nvPicPr>
        <p:blipFill>
          <a:blip r:embed="rId13"/>
          <a:stretch>
            <a:fillRect/>
          </a:stretch>
        </p:blipFill>
        <p:spPr>
          <a:xfrm>
            <a:off x="4450556" y="2434530"/>
            <a:ext cx="166688" cy="137220"/>
          </a:xfrm>
          <a:prstGeom prst="rect">
            <a:avLst/>
          </a:prstGeom>
        </p:spPr>
      </p:pic>
      <p:pic>
        <p:nvPicPr>
          <p:cNvPr id="15" name="SK-11-img-14" descr="preencoded.png"/>
          <p:cNvPicPr>
            <a:picLocks noChangeAspect="1"/>
          </p:cNvPicPr>
          <p:nvPr/>
        </p:nvPicPr>
        <p:blipFill>
          <a:blip r:embed="rId14"/>
          <a:stretch>
            <a:fillRect/>
          </a:stretch>
        </p:blipFill>
        <p:spPr>
          <a:xfrm>
            <a:off x="4381500" y="2927003"/>
            <a:ext cx="304800" cy="304800"/>
          </a:xfrm>
          <a:prstGeom prst="rect">
            <a:avLst/>
          </a:prstGeom>
        </p:spPr>
      </p:pic>
      <p:pic>
        <p:nvPicPr>
          <p:cNvPr id="16" name="SK-11-img-15" descr="preencoded.png"/>
          <p:cNvPicPr>
            <a:picLocks noChangeAspect="1"/>
          </p:cNvPicPr>
          <p:nvPr/>
        </p:nvPicPr>
        <p:blipFill>
          <a:blip r:embed="rId15"/>
          <a:stretch>
            <a:fillRect/>
          </a:stretch>
        </p:blipFill>
        <p:spPr>
          <a:xfrm>
            <a:off x="4450556" y="3010793"/>
            <a:ext cx="166688" cy="137220"/>
          </a:xfrm>
          <a:prstGeom prst="rect">
            <a:avLst/>
          </a:prstGeom>
        </p:spPr>
      </p:pic>
      <p:pic>
        <p:nvPicPr>
          <p:cNvPr id="17" name="SK-11-img-16" descr="preencoded.png"/>
          <p:cNvPicPr>
            <a:picLocks noChangeAspect="1"/>
          </p:cNvPicPr>
          <p:nvPr/>
        </p:nvPicPr>
        <p:blipFill>
          <a:blip r:embed="rId12"/>
          <a:stretch>
            <a:fillRect/>
          </a:stretch>
        </p:blipFill>
        <p:spPr>
          <a:xfrm>
            <a:off x="4381500" y="3503265"/>
            <a:ext cx="304800" cy="304800"/>
          </a:xfrm>
          <a:prstGeom prst="rect">
            <a:avLst/>
          </a:prstGeom>
        </p:spPr>
      </p:pic>
      <p:pic>
        <p:nvPicPr>
          <p:cNvPr id="18" name="SK-11-img-17" descr="preencoded.png"/>
          <p:cNvPicPr>
            <a:picLocks noChangeAspect="1"/>
          </p:cNvPicPr>
          <p:nvPr/>
        </p:nvPicPr>
        <p:blipFill>
          <a:blip r:embed="rId16"/>
          <a:stretch>
            <a:fillRect/>
          </a:stretch>
        </p:blipFill>
        <p:spPr>
          <a:xfrm>
            <a:off x="4450556" y="3587055"/>
            <a:ext cx="166688" cy="137220"/>
          </a:xfrm>
          <a:prstGeom prst="rect">
            <a:avLst/>
          </a:prstGeom>
        </p:spPr>
      </p:pic>
      <p:pic>
        <p:nvPicPr>
          <p:cNvPr id="19" name="SK-11-img-18" descr="preencoded.png"/>
          <p:cNvPicPr>
            <a:picLocks noChangeAspect="1"/>
          </p:cNvPicPr>
          <p:nvPr/>
        </p:nvPicPr>
        <p:blipFill>
          <a:blip r:embed="rId14"/>
          <a:stretch>
            <a:fillRect/>
          </a:stretch>
        </p:blipFill>
        <p:spPr>
          <a:xfrm>
            <a:off x="4381500" y="4079528"/>
            <a:ext cx="304800" cy="304800"/>
          </a:xfrm>
          <a:prstGeom prst="rect">
            <a:avLst/>
          </a:prstGeom>
        </p:spPr>
      </p:pic>
      <p:pic>
        <p:nvPicPr>
          <p:cNvPr id="20" name="SK-11-img-19" descr="preencoded.png"/>
          <p:cNvPicPr>
            <a:picLocks noChangeAspect="1"/>
          </p:cNvPicPr>
          <p:nvPr/>
        </p:nvPicPr>
        <p:blipFill>
          <a:blip r:embed="rId17"/>
          <a:stretch>
            <a:fillRect/>
          </a:stretch>
        </p:blipFill>
        <p:spPr>
          <a:xfrm>
            <a:off x="4450556" y="4163318"/>
            <a:ext cx="166688" cy="137220"/>
          </a:xfrm>
          <a:prstGeom prst="rect">
            <a:avLst/>
          </a:prstGeom>
        </p:spPr>
      </p:pic>
      <p:pic>
        <p:nvPicPr>
          <p:cNvPr id="21" name="SK-11-img-20" descr="preencoded.png"/>
          <p:cNvPicPr>
            <a:picLocks noChangeAspect="1"/>
          </p:cNvPicPr>
          <p:nvPr/>
        </p:nvPicPr>
        <p:blipFill>
          <a:blip r:embed="rId12"/>
          <a:stretch>
            <a:fillRect/>
          </a:stretch>
        </p:blipFill>
        <p:spPr>
          <a:xfrm>
            <a:off x="4381500" y="4884390"/>
            <a:ext cx="304800" cy="304800"/>
          </a:xfrm>
          <a:prstGeom prst="rect">
            <a:avLst/>
          </a:prstGeom>
        </p:spPr>
      </p:pic>
      <p:pic>
        <p:nvPicPr>
          <p:cNvPr id="22" name="SK-11-img-21" descr="preencoded.png"/>
          <p:cNvPicPr>
            <a:picLocks noChangeAspect="1"/>
          </p:cNvPicPr>
          <p:nvPr/>
        </p:nvPicPr>
        <p:blipFill>
          <a:blip r:embed="rId18"/>
          <a:stretch>
            <a:fillRect/>
          </a:stretch>
        </p:blipFill>
        <p:spPr>
          <a:xfrm>
            <a:off x="4450556" y="4968180"/>
            <a:ext cx="166688" cy="137220"/>
          </a:xfrm>
          <a:prstGeom prst="rect">
            <a:avLst/>
          </a:prstGeom>
        </p:spPr>
      </p:pic>
      <p:pic>
        <p:nvPicPr>
          <p:cNvPr id="23" name="SK-11-img-22" descr="preencoded.png"/>
          <p:cNvPicPr>
            <a:picLocks noChangeAspect="1"/>
          </p:cNvPicPr>
          <p:nvPr/>
        </p:nvPicPr>
        <p:blipFill>
          <a:blip r:embed="rId6"/>
          <a:stretch>
            <a:fillRect/>
          </a:stretch>
        </p:blipFill>
        <p:spPr>
          <a:xfrm>
            <a:off x="8153400" y="1693515"/>
            <a:ext cx="3657600" cy="4592985"/>
          </a:xfrm>
          <a:prstGeom prst="rect">
            <a:avLst/>
          </a:prstGeom>
        </p:spPr>
      </p:pic>
      <p:pic>
        <p:nvPicPr>
          <p:cNvPr id="24" name="SK-11-img-23" descr="preencoded.png"/>
          <p:cNvPicPr>
            <a:picLocks noChangeAspect="1"/>
          </p:cNvPicPr>
          <p:nvPr/>
        </p:nvPicPr>
        <p:blipFill>
          <a:blip r:embed="rId7"/>
          <a:stretch>
            <a:fillRect/>
          </a:stretch>
        </p:blipFill>
        <p:spPr>
          <a:xfrm>
            <a:off x="8267700" y="1807815"/>
            <a:ext cx="3429000" cy="390525"/>
          </a:xfrm>
          <a:prstGeom prst="rect">
            <a:avLst/>
          </a:prstGeom>
        </p:spPr>
      </p:pic>
      <p:pic>
        <p:nvPicPr>
          <p:cNvPr id="25" name="SK-11-img-24" descr="preencoded.png"/>
          <p:cNvPicPr>
            <a:picLocks noChangeAspect="1"/>
          </p:cNvPicPr>
          <p:nvPr/>
        </p:nvPicPr>
        <p:blipFill>
          <a:blip r:embed="rId19"/>
          <a:stretch>
            <a:fillRect/>
          </a:stretch>
        </p:blipFill>
        <p:spPr>
          <a:xfrm>
            <a:off x="8267700" y="1850678"/>
            <a:ext cx="285750" cy="228600"/>
          </a:xfrm>
          <a:prstGeom prst="rect">
            <a:avLst/>
          </a:prstGeom>
        </p:spPr>
      </p:pic>
      <p:pic>
        <p:nvPicPr>
          <p:cNvPr id="26" name="SK-11-img-25" descr="preencoded.png"/>
          <p:cNvPicPr>
            <a:picLocks noChangeAspect="1"/>
          </p:cNvPicPr>
          <p:nvPr/>
        </p:nvPicPr>
        <p:blipFill>
          <a:blip r:embed="rId20"/>
          <a:stretch>
            <a:fillRect/>
          </a:stretch>
        </p:blipFill>
        <p:spPr>
          <a:xfrm>
            <a:off x="9248775" y="2769840"/>
            <a:ext cx="2095500" cy="247650"/>
          </a:xfrm>
          <a:prstGeom prst="rect">
            <a:avLst/>
          </a:prstGeom>
        </p:spPr>
      </p:pic>
      <p:pic>
        <p:nvPicPr>
          <p:cNvPr id="27" name="SK-11-img-26" descr="preencoded.png"/>
          <p:cNvPicPr>
            <a:picLocks noChangeAspect="1"/>
          </p:cNvPicPr>
          <p:nvPr/>
        </p:nvPicPr>
        <p:blipFill>
          <a:blip r:embed="rId21"/>
          <a:stretch>
            <a:fillRect/>
          </a:stretch>
        </p:blipFill>
        <p:spPr>
          <a:xfrm>
            <a:off x="8267700" y="5334000"/>
            <a:ext cx="3429000" cy="838200"/>
          </a:xfrm>
          <a:prstGeom prst="rect">
            <a:avLst/>
          </a:prstGeom>
        </p:spPr>
      </p:pic>
      <p:pic>
        <p:nvPicPr>
          <p:cNvPr id="28" name="SK-11-img-27" descr="preencoded.png"/>
          <p:cNvPicPr>
            <a:picLocks noChangeAspect="1"/>
          </p:cNvPicPr>
          <p:nvPr/>
        </p:nvPicPr>
        <p:blipFill>
          <a:blip r:embed="rId22"/>
          <a:stretch>
            <a:fillRect/>
          </a:stretch>
        </p:blipFill>
        <p:spPr>
          <a:xfrm>
            <a:off x="8382000" y="5495627"/>
            <a:ext cx="166688" cy="137220"/>
          </a:xfrm>
          <a:prstGeom prst="rect">
            <a:avLst/>
          </a:prstGeom>
        </p:spPr>
      </p:pic>
      <p:pic>
        <p:nvPicPr>
          <p:cNvPr id="29" name="SK-11-img-28" descr="preencoded.png"/>
          <p:cNvPicPr>
            <a:picLocks noChangeAspect="1"/>
          </p:cNvPicPr>
          <p:nvPr/>
        </p:nvPicPr>
        <p:blipFill>
          <a:blip r:embed="rId23"/>
          <a:stretch>
            <a:fillRect/>
          </a:stretch>
        </p:blipFill>
        <p:spPr>
          <a:xfrm>
            <a:off x="381000" y="6400800"/>
            <a:ext cx="11430000" cy="266700"/>
          </a:xfrm>
          <a:prstGeom prst="rect">
            <a:avLst/>
          </a:prstGeom>
        </p:spPr>
      </p:pic>
      <p:sp>
        <p:nvSpPr>
          <p:cNvPr id="30" name="SK-11-text-29"/>
          <p:cNvSpPr/>
          <p:nvPr/>
        </p:nvSpPr>
        <p:spPr>
          <a:xfrm>
            <a:off x="228600" y="114300"/>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31" name="SK-11-text-30"/>
          <p:cNvSpPr/>
          <p:nvPr/>
        </p:nvSpPr>
        <p:spPr>
          <a:xfrm>
            <a:off x="228600" y="571500"/>
            <a:ext cx="11963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Clinical Assessment: History Taking</a:t>
            </a:r>
            <a:endParaRPr lang="en-US" sz="2550" dirty="0"/>
          </a:p>
        </p:txBody>
      </p:sp>
      <p:sp>
        <p:nvSpPr>
          <p:cNvPr id="32" name="SK-11-text-31"/>
          <p:cNvSpPr/>
          <p:nvPr/>
        </p:nvSpPr>
        <p:spPr>
          <a:xfrm>
            <a:off x="228600" y="998190"/>
            <a:ext cx="11811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33" name="SK-11-text-32"/>
          <p:cNvSpPr/>
          <p:nvPr/>
        </p:nvSpPr>
        <p:spPr>
          <a:xfrm>
            <a:off x="895350" y="1807815"/>
            <a:ext cx="437959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Parental Concerns</a:t>
            </a:r>
            <a:endParaRPr lang="en-US" sz="1650" dirty="0"/>
          </a:p>
        </p:txBody>
      </p:sp>
      <p:sp>
        <p:nvSpPr>
          <p:cNvPr id="34" name="SK-11-text-33"/>
          <p:cNvSpPr/>
          <p:nvPr/>
        </p:nvSpPr>
        <p:spPr>
          <a:xfrm>
            <a:off x="495300" y="2465040"/>
            <a:ext cx="342900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1A1C1E"/>
                </a:solidFill>
                <a:latin typeface="Inter" pitchFamily="34" charset="0"/>
                <a:ea typeface="Inter" pitchFamily="34" charset="-122"/>
                <a:cs typeface="Inter" pitchFamily="34" charset="-120"/>
              </a:rPr>
              <a:t>Context:</a:t>
            </a:r>
            <a:r>
              <a:rPr lang="en-US" sz="1200" dirty="0">
                <a:solidFill>
                  <a:srgbClr val="44474E"/>
                </a:solidFill>
                <a:latin typeface="Inter" pitchFamily="34" charset="0"/>
                <a:ea typeface="Inter" pitchFamily="34" charset="-122"/>
                <a:cs typeface="Inter" pitchFamily="34" charset="-120"/>
              </a:rPr>
              <a:t> Distinguish between parental height anxiety vs. genuine clinical concern.</a:t>
            </a:r>
            <a:endParaRPr lang="en-US" sz="1200" dirty="0"/>
          </a:p>
        </p:txBody>
      </p:sp>
      <p:sp>
        <p:nvSpPr>
          <p:cNvPr id="35" name="SK-11-text-34"/>
          <p:cNvSpPr/>
          <p:nvPr/>
        </p:nvSpPr>
        <p:spPr>
          <a:xfrm>
            <a:off x="495300" y="3036540"/>
            <a:ext cx="342900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1A1C1E"/>
                </a:solidFill>
                <a:latin typeface="Inter" pitchFamily="34" charset="0"/>
                <a:ea typeface="Inter" pitchFamily="34" charset="-122"/>
                <a:cs typeface="Inter" pitchFamily="34" charset="-120"/>
              </a:rPr>
              <a:t>ICE Framework:</a:t>
            </a:r>
            <a:r>
              <a:rPr lang="en-US" sz="1200" dirty="0">
                <a:solidFill>
                  <a:srgbClr val="44474E"/>
                </a:solidFill>
                <a:latin typeface="Inter" pitchFamily="34" charset="0"/>
                <a:ea typeface="Inter" pitchFamily="34" charset="-122"/>
                <a:cs typeface="Inter" pitchFamily="34" charset="-120"/>
              </a:rPr>
              <a:t> "What's made you worry? How does [child] compare to peers?"</a:t>
            </a:r>
            <a:endParaRPr lang="en-US" sz="1200" dirty="0"/>
          </a:p>
        </p:txBody>
      </p:sp>
      <p:sp>
        <p:nvSpPr>
          <p:cNvPr id="36" name="SK-11-text-35"/>
          <p:cNvSpPr/>
          <p:nvPr/>
        </p:nvSpPr>
        <p:spPr>
          <a:xfrm>
            <a:off x="647700" y="3874740"/>
            <a:ext cx="320040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58220"/>
                </a:solidFill>
                <a:latin typeface="Inter" pitchFamily="34" charset="0"/>
                <a:ea typeface="Inter" pitchFamily="34" charset="-122"/>
                <a:cs typeface="Inter" pitchFamily="34" charset="-120"/>
              </a:rPr>
              <a:t>KEY SCREENING QUESTION</a:t>
            </a:r>
            <a:endParaRPr lang="en-US" sz="900" dirty="0"/>
          </a:p>
        </p:txBody>
      </p:sp>
      <p:sp>
        <p:nvSpPr>
          <p:cNvPr id="37" name="SK-11-text-36"/>
          <p:cNvSpPr/>
          <p:nvPr/>
        </p:nvSpPr>
        <p:spPr>
          <a:xfrm>
            <a:off x="647700" y="4084290"/>
            <a:ext cx="3124200" cy="533400"/>
          </a:xfrm>
          <a:prstGeom prst="rect">
            <a:avLst/>
          </a:prstGeom>
          <a:noFill/>
          <a:ln/>
        </p:spPr>
        <p:txBody>
          <a:bodyPr vert="horz" wrap="square" lIns="0" tIns="0" rIns="0" bIns="0" rtlCol="0" anchor="ctr"/>
          <a:lstStyle/>
          <a:p>
            <a:pPr marL="0" indent="0">
              <a:lnSpc>
                <a:spcPts val="2100"/>
              </a:lnSpc>
              <a:buNone/>
            </a:pPr>
            <a:r>
              <a:rPr lang="en-US" sz="1500" b="1" i="1" dirty="0">
                <a:solidFill>
                  <a:srgbClr val="1A1C1E"/>
                </a:solidFill>
              </a:rPr>
              <a:t>"Is the child growing out of their trousers or shoes?"</a:t>
            </a:r>
            <a:endParaRPr lang="en-US" sz="1500" dirty="0"/>
          </a:p>
        </p:txBody>
      </p:sp>
      <p:sp>
        <p:nvSpPr>
          <p:cNvPr id="38" name="SK-11-text-37"/>
          <p:cNvSpPr/>
          <p:nvPr/>
        </p:nvSpPr>
        <p:spPr>
          <a:xfrm>
            <a:off x="719138" y="4922490"/>
            <a:ext cx="3429000" cy="400050"/>
          </a:xfrm>
          <a:prstGeom prst="rect">
            <a:avLst/>
          </a:prstGeom>
          <a:noFill/>
          <a:ln/>
        </p:spPr>
        <p:txBody>
          <a:bodyPr vert="horz" wrap="square" lIns="0" tIns="0" rIns="0" bIns="0" rtlCol="0" anchor="ctr"/>
          <a:lstStyle/>
          <a:p>
            <a:pPr marL="0" indent="0">
              <a:lnSpc>
                <a:spcPts val="1575"/>
              </a:lnSpc>
              <a:buNone/>
            </a:pPr>
            <a:r>
              <a:rPr lang="en-US" sz="1050" dirty="0">
                <a:solidFill>
                  <a:srgbClr val="44474E"/>
                </a:solidFill>
                <a:latin typeface="Inter" pitchFamily="34" charset="0"/>
                <a:ea typeface="Inter" pitchFamily="34" charset="-122"/>
                <a:cs typeface="Inter" pitchFamily="34" charset="-120"/>
              </a:rPr>
              <a:t> Practical and highly effective for identifying growth velocity issues in primary care.</a:t>
            </a:r>
            <a:endParaRPr lang="en-US" sz="1050" dirty="0"/>
          </a:p>
        </p:txBody>
      </p:sp>
      <p:sp>
        <p:nvSpPr>
          <p:cNvPr id="39" name="SK-11-text-38"/>
          <p:cNvSpPr/>
          <p:nvPr/>
        </p:nvSpPr>
        <p:spPr>
          <a:xfrm>
            <a:off x="4781550" y="1807815"/>
            <a:ext cx="362521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Systems Review</a:t>
            </a:r>
            <a:endParaRPr lang="en-US" sz="1650" dirty="0"/>
          </a:p>
        </p:txBody>
      </p:sp>
      <p:sp>
        <p:nvSpPr>
          <p:cNvPr id="40" name="SK-11-text-39"/>
          <p:cNvSpPr/>
          <p:nvPr/>
        </p:nvSpPr>
        <p:spPr>
          <a:xfrm>
            <a:off x="4800600" y="2350740"/>
            <a:ext cx="30861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1A1C1E"/>
                </a:solidFill>
                <a:latin typeface="Inter" pitchFamily="34" charset="0"/>
                <a:ea typeface="Inter" pitchFamily="34" charset="-122"/>
                <a:cs typeface="Inter" pitchFamily="34" charset="-120"/>
              </a:rPr>
              <a:t>Gut</a:t>
            </a:r>
            <a:endParaRPr lang="en-US" sz="1125" dirty="0"/>
          </a:p>
        </p:txBody>
      </p:sp>
      <p:sp>
        <p:nvSpPr>
          <p:cNvPr id="41" name="SK-11-text-40"/>
          <p:cNvSpPr/>
          <p:nvPr/>
        </p:nvSpPr>
        <p:spPr>
          <a:xfrm>
            <a:off x="4800600" y="2603153"/>
            <a:ext cx="5836920" cy="1619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Malabsorption, Coeliac, IBD symptoms</a:t>
            </a:r>
            <a:endParaRPr lang="en-US" sz="1050" dirty="0"/>
          </a:p>
        </p:txBody>
      </p:sp>
      <p:sp>
        <p:nvSpPr>
          <p:cNvPr id="42" name="SK-11-text-41"/>
          <p:cNvSpPr/>
          <p:nvPr/>
        </p:nvSpPr>
        <p:spPr>
          <a:xfrm>
            <a:off x="4800600" y="2927003"/>
            <a:ext cx="30861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1A1C1E"/>
                </a:solidFill>
                <a:latin typeface="Inter" pitchFamily="34" charset="0"/>
                <a:ea typeface="Inter" pitchFamily="34" charset="-122"/>
                <a:cs typeface="Inter" pitchFamily="34" charset="-120"/>
              </a:rPr>
              <a:t>Heart &amp; Chest</a:t>
            </a:r>
            <a:endParaRPr lang="en-US" sz="1125" dirty="0"/>
          </a:p>
        </p:txBody>
      </p:sp>
      <p:sp>
        <p:nvSpPr>
          <p:cNvPr id="43" name="SK-11-text-42"/>
          <p:cNvSpPr/>
          <p:nvPr/>
        </p:nvSpPr>
        <p:spPr>
          <a:xfrm>
            <a:off x="4800600" y="3179415"/>
            <a:ext cx="7391400" cy="1619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Congenital disease, chronic respiratory issues</a:t>
            </a:r>
            <a:endParaRPr lang="en-US" sz="1050" dirty="0"/>
          </a:p>
        </p:txBody>
      </p:sp>
      <p:sp>
        <p:nvSpPr>
          <p:cNvPr id="44" name="SK-11-text-43"/>
          <p:cNvSpPr/>
          <p:nvPr/>
        </p:nvSpPr>
        <p:spPr>
          <a:xfrm>
            <a:off x="4800600" y="3503265"/>
            <a:ext cx="30861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1A1C1E"/>
                </a:solidFill>
                <a:latin typeface="Inter" pitchFamily="34" charset="0"/>
                <a:ea typeface="Inter" pitchFamily="34" charset="-122"/>
                <a:cs typeface="Inter" pitchFamily="34" charset="-120"/>
              </a:rPr>
              <a:t>Renal</a:t>
            </a:r>
            <a:endParaRPr lang="en-US" sz="1125" dirty="0"/>
          </a:p>
        </p:txBody>
      </p:sp>
      <p:sp>
        <p:nvSpPr>
          <p:cNvPr id="45" name="SK-11-text-44"/>
          <p:cNvSpPr/>
          <p:nvPr/>
        </p:nvSpPr>
        <p:spPr>
          <a:xfrm>
            <a:off x="4800600" y="3755678"/>
            <a:ext cx="6156960" cy="1619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Chronic Kidney Disease (CKD), polyuria</a:t>
            </a:r>
            <a:endParaRPr lang="en-US" sz="1050" dirty="0"/>
          </a:p>
        </p:txBody>
      </p:sp>
      <p:sp>
        <p:nvSpPr>
          <p:cNvPr id="46" name="SK-11-text-45"/>
          <p:cNvSpPr/>
          <p:nvPr/>
        </p:nvSpPr>
        <p:spPr>
          <a:xfrm>
            <a:off x="4800600" y="4079528"/>
            <a:ext cx="30861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1A1C1E"/>
                </a:solidFill>
                <a:latin typeface="Inter" pitchFamily="34" charset="0"/>
                <a:ea typeface="Inter" pitchFamily="34" charset="-122"/>
                <a:cs typeface="Inter" pitchFamily="34" charset="-120"/>
              </a:rPr>
              <a:t>CNS</a:t>
            </a:r>
            <a:endParaRPr lang="en-US" sz="1125" dirty="0"/>
          </a:p>
        </p:txBody>
      </p:sp>
      <p:sp>
        <p:nvSpPr>
          <p:cNvPr id="47" name="SK-11-text-46"/>
          <p:cNvSpPr/>
          <p:nvPr/>
        </p:nvSpPr>
        <p:spPr>
          <a:xfrm>
            <a:off x="4800600" y="4331940"/>
            <a:ext cx="1704975" cy="3905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Headaches, vision changes (Craniopharyngioma)</a:t>
            </a:r>
            <a:endParaRPr lang="en-US" sz="1050" dirty="0"/>
          </a:p>
        </p:txBody>
      </p:sp>
      <p:sp>
        <p:nvSpPr>
          <p:cNvPr id="48" name="SK-11-text-47"/>
          <p:cNvSpPr/>
          <p:nvPr/>
        </p:nvSpPr>
        <p:spPr>
          <a:xfrm>
            <a:off x="4800600" y="4884390"/>
            <a:ext cx="30861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1A1C1E"/>
                </a:solidFill>
                <a:latin typeface="Inter" pitchFamily="34" charset="0"/>
                <a:ea typeface="Inter" pitchFamily="34" charset="-122"/>
                <a:cs typeface="Inter" pitchFamily="34" charset="-120"/>
              </a:rPr>
              <a:t>Medications</a:t>
            </a:r>
            <a:endParaRPr lang="en-US" sz="1125" dirty="0"/>
          </a:p>
        </p:txBody>
      </p:sp>
      <p:sp>
        <p:nvSpPr>
          <p:cNvPr id="49" name="SK-11-text-48"/>
          <p:cNvSpPr/>
          <p:nvPr/>
        </p:nvSpPr>
        <p:spPr>
          <a:xfrm>
            <a:off x="4800600" y="5136803"/>
            <a:ext cx="5996940" cy="1619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Long-term steroid use (asthma/eczema)</a:t>
            </a:r>
            <a:endParaRPr lang="en-US" sz="1050" dirty="0"/>
          </a:p>
        </p:txBody>
      </p:sp>
      <p:sp>
        <p:nvSpPr>
          <p:cNvPr id="50" name="SK-11-text-49"/>
          <p:cNvSpPr/>
          <p:nvPr/>
        </p:nvSpPr>
        <p:spPr>
          <a:xfrm>
            <a:off x="8667750" y="1807815"/>
            <a:ext cx="352425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Background History</a:t>
            </a:r>
            <a:endParaRPr lang="en-US" sz="1650" dirty="0"/>
          </a:p>
        </p:txBody>
      </p:sp>
      <p:sp>
        <p:nvSpPr>
          <p:cNvPr id="51" name="SK-11-text-50"/>
          <p:cNvSpPr/>
          <p:nvPr/>
        </p:nvSpPr>
        <p:spPr>
          <a:xfrm>
            <a:off x="8267700" y="2465040"/>
            <a:ext cx="3429000" cy="552450"/>
          </a:xfrm>
          <a:prstGeom prst="rect">
            <a:avLst/>
          </a:prstGeom>
          <a:noFill/>
          <a:ln/>
        </p:spPr>
        <p:txBody>
          <a:bodyPr vert="horz" wrap="square" lIns="0" tIns="0" rIns="0" bIns="0" rtlCol="0" anchor="ctr"/>
          <a:lstStyle/>
          <a:p>
            <a:pPr marL="0" indent="0">
              <a:lnSpc>
                <a:spcPts val="1800"/>
              </a:lnSpc>
              <a:buNone/>
            </a:pPr>
            <a:r>
              <a:rPr lang="en-US" sz="1200" b="1" dirty="0">
                <a:solidFill>
                  <a:srgbClr val="1A1C1E"/>
                </a:solidFill>
                <a:latin typeface="Inter" pitchFamily="34" charset="0"/>
                <a:ea typeface="Inter" pitchFamily="34" charset="-122"/>
                <a:cs typeface="Inter" pitchFamily="34" charset="-120"/>
              </a:rPr>
              <a:t>Birth &amp; Gestation:</a:t>
            </a:r>
            <a:r>
              <a:rPr lang="en-US" sz="1200" dirty="0">
                <a:solidFill>
                  <a:srgbClr val="44474E"/>
                </a:solidFill>
                <a:latin typeface="Inter" pitchFamily="34" charset="0"/>
                <a:ea typeface="Inter" pitchFamily="34" charset="-122"/>
                <a:cs typeface="Inter" pitchFamily="34" charset="-120"/>
              </a:rPr>
              <a:t> Birth weight, gestation, and IUGR history. </a:t>
            </a:r>
            <a:r>
              <a:rPr lang="en-US" sz="900" b="1" dirty="0">
                <a:solidFill>
                  <a:srgbClr val="74777F"/>
                </a:solidFill>
                <a:latin typeface="Inter" pitchFamily="34" charset="0"/>
                <a:ea typeface="Inter" pitchFamily="34" charset="-122"/>
                <a:cs typeface="Inter" pitchFamily="34" charset="-120"/>
              </a:rPr>
              <a:t>Correct for prematurity up to age 2</a:t>
            </a:r>
            <a:endParaRPr lang="en-US" sz="1200" dirty="0"/>
          </a:p>
        </p:txBody>
      </p:sp>
      <p:sp>
        <p:nvSpPr>
          <p:cNvPr id="52" name="SK-11-text-51"/>
          <p:cNvSpPr/>
          <p:nvPr/>
        </p:nvSpPr>
        <p:spPr>
          <a:xfrm>
            <a:off x="8267700" y="3131790"/>
            <a:ext cx="342900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1A1C1E"/>
                </a:solidFill>
                <a:latin typeface="Inter" pitchFamily="34" charset="0"/>
                <a:ea typeface="Inter" pitchFamily="34" charset="-122"/>
                <a:cs typeface="Inter" pitchFamily="34" charset="-120"/>
              </a:rPr>
              <a:t>Nutritional History:</a:t>
            </a:r>
            <a:r>
              <a:rPr lang="en-US" sz="1200" dirty="0">
                <a:solidFill>
                  <a:srgbClr val="44474E"/>
                </a:solidFill>
                <a:latin typeface="Inter" pitchFamily="34" charset="0"/>
                <a:ea typeface="Inter" pitchFamily="34" charset="-122"/>
                <a:cs typeface="Inter" pitchFamily="34" charset="-120"/>
              </a:rPr>
              <a:t> Feeding patterns, dietary intake, and social environmental clues.</a:t>
            </a:r>
            <a:endParaRPr lang="en-US" sz="1200" dirty="0"/>
          </a:p>
        </p:txBody>
      </p:sp>
      <p:sp>
        <p:nvSpPr>
          <p:cNvPr id="53" name="SK-11-text-52"/>
          <p:cNvSpPr/>
          <p:nvPr/>
        </p:nvSpPr>
        <p:spPr>
          <a:xfrm>
            <a:off x="8267700" y="3703290"/>
            <a:ext cx="342900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1A1C1E"/>
                </a:solidFill>
                <a:latin typeface="Inter" pitchFamily="34" charset="0"/>
                <a:ea typeface="Inter" pitchFamily="34" charset="-122"/>
                <a:cs typeface="Inter" pitchFamily="34" charset="-120"/>
              </a:rPr>
              <a:t>Medical/Surgical:</a:t>
            </a:r>
            <a:r>
              <a:rPr lang="en-US" sz="1200" dirty="0">
                <a:solidFill>
                  <a:srgbClr val="44474E"/>
                </a:solidFill>
                <a:latin typeface="Inter" pitchFamily="34" charset="0"/>
                <a:ea typeface="Inter" pitchFamily="34" charset="-122"/>
                <a:cs typeface="Inter" pitchFamily="34" charset="-120"/>
              </a:rPr>
              <a:t> Past illnesses, hospital admissions, and surgical interventions.</a:t>
            </a:r>
            <a:endParaRPr lang="en-US" sz="1200" dirty="0"/>
          </a:p>
        </p:txBody>
      </p:sp>
      <p:sp>
        <p:nvSpPr>
          <p:cNvPr id="54" name="SK-11-text-53"/>
          <p:cNvSpPr/>
          <p:nvPr/>
        </p:nvSpPr>
        <p:spPr>
          <a:xfrm>
            <a:off x="8267700" y="4274790"/>
            <a:ext cx="342900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1A1C1E"/>
                </a:solidFill>
                <a:latin typeface="Inter" pitchFamily="34" charset="0"/>
                <a:ea typeface="Inter" pitchFamily="34" charset="-122"/>
                <a:cs typeface="Inter" pitchFamily="34" charset="-120"/>
              </a:rPr>
              <a:t>Family History:</a:t>
            </a:r>
            <a:r>
              <a:rPr lang="en-US" sz="1200" dirty="0">
                <a:solidFill>
                  <a:srgbClr val="44474E"/>
                </a:solidFill>
                <a:latin typeface="Inter" pitchFamily="34" charset="0"/>
                <a:ea typeface="Inter" pitchFamily="34" charset="-122"/>
                <a:cs typeface="Inter" pitchFamily="34" charset="-120"/>
              </a:rPr>
              <a:t> Parental heights (essential for MPH), timing of puberty in parents.</a:t>
            </a:r>
            <a:endParaRPr lang="en-US" sz="1200" dirty="0"/>
          </a:p>
        </p:txBody>
      </p:sp>
      <p:sp>
        <p:nvSpPr>
          <p:cNvPr id="55" name="SK-11-text-54"/>
          <p:cNvSpPr/>
          <p:nvPr/>
        </p:nvSpPr>
        <p:spPr>
          <a:xfrm>
            <a:off x="8548688" y="5448300"/>
            <a:ext cx="32004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DA1E28"/>
                </a:solidFill>
                <a:latin typeface="Inter" pitchFamily="34" charset="0"/>
                <a:ea typeface="Inter" pitchFamily="34" charset="-122"/>
                <a:cs typeface="Inter" pitchFamily="34" charset="-120"/>
              </a:rPr>
              <a:t> RED FLAG ALERT</a:t>
            </a:r>
            <a:endParaRPr lang="en-US" sz="1050" dirty="0"/>
          </a:p>
        </p:txBody>
      </p:sp>
      <p:sp>
        <p:nvSpPr>
          <p:cNvPr id="56" name="SK-11-text-55"/>
          <p:cNvSpPr/>
          <p:nvPr/>
        </p:nvSpPr>
        <p:spPr>
          <a:xfrm>
            <a:off x="8382000" y="5686425"/>
            <a:ext cx="3200400" cy="371475"/>
          </a:xfrm>
          <a:prstGeom prst="rect">
            <a:avLst/>
          </a:prstGeom>
          <a:noFill/>
          <a:ln/>
        </p:spPr>
        <p:txBody>
          <a:bodyPr vert="horz" wrap="square" lIns="0" tIns="0" rIns="0" bIns="0" rtlCol="0" anchor="ctr"/>
          <a:lstStyle/>
          <a:p>
            <a:pPr marL="0" indent="0">
              <a:lnSpc>
                <a:spcPts val="1463"/>
              </a:lnSpc>
              <a:buNone/>
            </a:pPr>
            <a:r>
              <a:rPr lang="en-US" sz="975" dirty="0">
                <a:solidFill>
                  <a:srgbClr val="44474E"/>
                </a:solidFill>
                <a:latin typeface="Inter" pitchFamily="34" charset="0"/>
                <a:ea typeface="Inter" pitchFamily="34" charset="-122"/>
                <a:cs typeface="Inter" pitchFamily="34" charset="-120"/>
              </a:rPr>
              <a:t>Growth failure + Headaches = Urgent CNS screening (Craniopharyngioma).</a:t>
            </a:r>
            <a:endParaRPr lang="en-US" sz="975" dirty="0"/>
          </a:p>
        </p:txBody>
      </p:sp>
      <p:sp>
        <p:nvSpPr>
          <p:cNvPr id="57" name="SK-11-text-56"/>
          <p:cNvSpPr/>
          <p:nvPr/>
        </p:nvSpPr>
        <p:spPr>
          <a:xfrm>
            <a:off x="381000" y="6496050"/>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www.bradfordvts.co.uk</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2-img-2" descr="preencoded.png"/>
          <p:cNvPicPr>
            <a:picLocks noChangeAspect="1"/>
          </p:cNvPicPr>
          <p:nvPr/>
        </p:nvPicPr>
        <p:blipFill>
          <a:blip r:embed="rId4"/>
          <a:stretch>
            <a:fillRect/>
          </a:stretch>
        </p:blipFill>
        <p:spPr>
          <a:xfrm>
            <a:off x="0" y="0"/>
            <a:ext cx="12192000" cy="381000"/>
          </a:xfrm>
          <a:prstGeom prst="rect">
            <a:avLst/>
          </a:prstGeom>
        </p:spPr>
      </p:pic>
      <p:pic>
        <p:nvPicPr>
          <p:cNvPr id="4" name="SK-12-img-3" descr="preencoded.png"/>
          <p:cNvPicPr>
            <a:picLocks noChangeAspect="1"/>
          </p:cNvPicPr>
          <p:nvPr/>
        </p:nvPicPr>
        <p:blipFill>
          <a:blip r:embed="rId5"/>
          <a:stretch>
            <a:fillRect/>
          </a:stretch>
        </p:blipFill>
        <p:spPr>
          <a:xfrm>
            <a:off x="0" y="381000"/>
            <a:ext cx="12192000" cy="1007715"/>
          </a:xfrm>
          <a:prstGeom prst="rect">
            <a:avLst/>
          </a:prstGeom>
        </p:spPr>
      </p:pic>
      <p:pic>
        <p:nvPicPr>
          <p:cNvPr id="5" name="SK-12-img-4" descr="preencoded.png"/>
          <p:cNvPicPr>
            <a:picLocks noChangeAspect="1"/>
          </p:cNvPicPr>
          <p:nvPr/>
        </p:nvPicPr>
        <p:blipFill>
          <a:blip r:embed="rId6"/>
          <a:stretch>
            <a:fillRect/>
          </a:stretch>
        </p:blipFill>
        <p:spPr>
          <a:xfrm>
            <a:off x="4288185" y="2723108"/>
            <a:ext cx="2143125" cy="2571750"/>
          </a:xfrm>
          <a:prstGeom prst="rect">
            <a:avLst/>
          </a:prstGeom>
        </p:spPr>
      </p:pic>
      <p:pic>
        <p:nvPicPr>
          <p:cNvPr id="6" name="SK-12-img-5" descr="preencoded.png"/>
          <p:cNvPicPr>
            <a:picLocks noChangeAspect="1"/>
          </p:cNvPicPr>
          <p:nvPr/>
        </p:nvPicPr>
        <p:blipFill>
          <a:blip r:embed="rId7"/>
          <a:stretch>
            <a:fillRect/>
          </a:stretch>
        </p:blipFill>
        <p:spPr>
          <a:xfrm>
            <a:off x="381000" y="2254448"/>
            <a:ext cx="309563" cy="251520"/>
          </a:xfrm>
          <a:prstGeom prst="rect">
            <a:avLst/>
          </a:prstGeom>
        </p:spPr>
      </p:pic>
      <p:pic>
        <p:nvPicPr>
          <p:cNvPr id="7" name="SK-12-img-6" descr="preencoded.png"/>
          <p:cNvPicPr>
            <a:picLocks noChangeAspect="1"/>
          </p:cNvPicPr>
          <p:nvPr/>
        </p:nvPicPr>
        <p:blipFill>
          <a:blip r:embed="rId8"/>
          <a:stretch>
            <a:fillRect/>
          </a:stretch>
        </p:blipFill>
        <p:spPr>
          <a:xfrm>
            <a:off x="381000" y="2794546"/>
            <a:ext cx="5783610" cy="1362075"/>
          </a:xfrm>
          <a:prstGeom prst="rect">
            <a:avLst/>
          </a:prstGeom>
        </p:spPr>
      </p:pic>
      <p:pic>
        <p:nvPicPr>
          <p:cNvPr id="8" name="SK-12-img-7" descr="preencoded.png"/>
          <p:cNvPicPr>
            <a:picLocks noChangeAspect="1"/>
          </p:cNvPicPr>
          <p:nvPr/>
        </p:nvPicPr>
        <p:blipFill>
          <a:blip r:embed="rId9"/>
          <a:stretch>
            <a:fillRect/>
          </a:stretch>
        </p:blipFill>
        <p:spPr>
          <a:xfrm>
            <a:off x="571500" y="3023146"/>
            <a:ext cx="190500" cy="152400"/>
          </a:xfrm>
          <a:prstGeom prst="rect">
            <a:avLst/>
          </a:prstGeom>
        </p:spPr>
      </p:pic>
      <p:pic>
        <p:nvPicPr>
          <p:cNvPr id="9" name="SK-12-img-8" descr="preencoded.png"/>
          <p:cNvPicPr>
            <a:picLocks noChangeAspect="1"/>
          </p:cNvPicPr>
          <p:nvPr/>
        </p:nvPicPr>
        <p:blipFill>
          <a:blip r:embed="rId10"/>
          <a:stretch>
            <a:fillRect/>
          </a:stretch>
        </p:blipFill>
        <p:spPr>
          <a:xfrm>
            <a:off x="381000" y="4309021"/>
            <a:ext cx="5783610" cy="1362075"/>
          </a:xfrm>
          <a:prstGeom prst="rect">
            <a:avLst/>
          </a:prstGeom>
        </p:spPr>
      </p:pic>
      <p:pic>
        <p:nvPicPr>
          <p:cNvPr id="10" name="SK-12-img-9" descr="preencoded.png"/>
          <p:cNvPicPr>
            <a:picLocks noChangeAspect="1"/>
          </p:cNvPicPr>
          <p:nvPr/>
        </p:nvPicPr>
        <p:blipFill>
          <a:blip r:embed="rId11"/>
          <a:stretch>
            <a:fillRect/>
          </a:stretch>
        </p:blipFill>
        <p:spPr>
          <a:xfrm>
            <a:off x="571500" y="4537621"/>
            <a:ext cx="190500" cy="152400"/>
          </a:xfrm>
          <a:prstGeom prst="rect">
            <a:avLst/>
          </a:prstGeom>
        </p:spPr>
      </p:pic>
      <p:pic>
        <p:nvPicPr>
          <p:cNvPr id="11" name="SK-12-img-10" descr="preencoded.png"/>
          <p:cNvPicPr>
            <a:picLocks noChangeAspect="1"/>
          </p:cNvPicPr>
          <p:nvPr/>
        </p:nvPicPr>
        <p:blipFill>
          <a:blip r:embed="rId12"/>
          <a:stretch>
            <a:fillRect/>
          </a:stretch>
        </p:blipFill>
        <p:spPr>
          <a:xfrm>
            <a:off x="6621810" y="1617315"/>
            <a:ext cx="5189190" cy="4783485"/>
          </a:xfrm>
          <a:prstGeom prst="rect">
            <a:avLst/>
          </a:prstGeom>
        </p:spPr>
      </p:pic>
      <p:pic>
        <p:nvPicPr>
          <p:cNvPr id="12" name="SK-12-img-11" descr="preencoded.png"/>
          <p:cNvPicPr>
            <a:picLocks noChangeAspect="1"/>
          </p:cNvPicPr>
          <p:nvPr/>
        </p:nvPicPr>
        <p:blipFill>
          <a:blip r:embed="rId13"/>
          <a:stretch>
            <a:fillRect/>
          </a:stretch>
        </p:blipFill>
        <p:spPr>
          <a:xfrm>
            <a:off x="7079010" y="2231678"/>
            <a:ext cx="381000" cy="381000"/>
          </a:xfrm>
          <a:prstGeom prst="rect">
            <a:avLst/>
          </a:prstGeom>
        </p:spPr>
      </p:pic>
      <p:pic>
        <p:nvPicPr>
          <p:cNvPr id="13" name="SK-12-img-12" descr="preencoded.png"/>
          <p:cNvPicPr>
            <a:picLocks noChangeAspect="1"/>
          </p:cNvPicPr>
          <p:nvPr/>
        </p:nvPicPr>
        <p:blipFill>
          <a:blip r:embed="rId14"/>
          <a:stretch>
            <a:fillRect/>
          </a:stretch>
        </p:blipFill>
        <p:spPr>
          <a:xfrm>
            <a:off x="7162354" y="2334518"/>
            <a:ext cx="214313" cy="175320"/>
          </a:xfrm>
          <a:prstGeom prst="rect">
            <a:avLst/>
          </a:prstGeom>
        </p:spPr>
      </p:pic>
      <p:pic>
        <p:nvPicPr>
          <p:cNvPr id="14" name="SK-12-img-13" descr="preencoded.png"/>
          <p:cNvPicPr>
            <a:picLocks noChangeAspect="1"/>
          </p:cNvPicPr>
          <p:nvPr/>
        </p:nvPicPr>
        <p:blipFill>
          <a:blip r:embed="rId15"/>
          <a:stretch>
            <a:fillRect/>
          </a:stretch>
        </p:blipFill>
        <p:spPr>
          <a:xfrm>
            <a:off x="7079010" y="3203228"/>
            <a:ext cx="381000" cy="381000"/>
          </a:xfrm>
          <a:prstGeom prst="rect">
            <a:avLst/>
          </a:prstGeom>
        </p:spPr>
      </p:pic>
      <p:pic>
        <p:nvPicPr>
          <p:cNvPr id="15" name="SK-12-img-14" descr="preencoded.png"/>
          <p:cNvPicPr>
            <a:picLocks noChangeAspect="1"/>
          </p:cNvPicPr>
          <p:nvPr/>
        </p:nvPicPr>
        <p:blipFill>
          <a:blip r:embed="rId16"/>
          <a:stretch>
            <a:fillRect/>
          </a:stretch>
        </p:blipFill>
        <p:spPr>
          <a:xfrm>
            <a:off x="7162354" y="3306068"/>
            <a:ext cx="214313" cy="175320"/>
          </a:xfrm>
          <a:prstGeom prst="rect">
            <a:avLst/>
          </a:prstGeom>
        </p:spPr>
      </p:pic>
      <p:pic>
        <p:nvPicPr>
          <p:cNvPr id="16" name="SK-12-img-15" descr="preencoded.png"/>
          <p:cNvPicPr>
            <a:picLocks noChangeAspect="1"/>
          </p:cNvPicPr>
          <p:nvPr/>
        </p:nvPicPr>
        <p:blipFill>
          <a:blip r:embed="rId15"/>
          <a:stretch>
            <a:fillRect/>
          </a:stretch>
        </p:blipFill>
        <p:spPr>
          <a:xfrm>
            <a:off x="7079010" y="4174778"/>
            <a:ext cx="381000" cy="381000"/>
          </a:xfrm>
          <a:prstGeom prst="rect">
            <a:avLst/>
          </a:prstGeom>
        </p:spPr>
      </p:pic>
      <p:pic>
        <p:nvPicPr>
          <p:cNvPr id="17" name="SK-12-img-16" descr="preencoded.png"/>
          <p:cNvPicPr>
            <a:picLocks noChangeAspect="1"/>
          </p:cNvPicPr>
          <p:nvPr/>
        </p:nvPicPr>
        <p:blipFill>
          <a:blip r:embed="rId17"/>
          <a:stretch>
            <a:fillRect/>
          </a:stretch>
        </p:blipFill>
        <p:spPr>
          <a:xfrm>
            <a:off x="7162354" y="4277618"/>
            <a:ext cx="214313" cy="175320"/>
          </a:xfrm>
          <a:prstGeom prst="rect">
            <a:avLst/>
          </a:prstGeom>
        </p:spPr>
      </p:pic>
      <p:pic>
        <p:nvPicPr>
          <p:cNvPr id="18" name="SK-12-img-17" descr="preencoded.png"/>
          <p:cNvPicPr>
            <a:picLocks noChangeAspect="1"/>
          </p:cNvPicPr>
          <p:nvPr/>
        </p:nvPicPr>
        <p:blipFill>
          <a:blip r:embed="rId18"/>
          <a:stretch>
            <a:fillRect/>
          </a:stretch>
        </p:blipFill>
        <p:spPr>
          <a:xfrm>
            <a:off x="7079010" y="5184428"/>
            <a:ext cx="4731990" cy="601861"/>
          </a:xfrm>
          <a:prstGeom prst="rect">
            <a:avLst/>
          </a:prstGeom>
        </p:spPr>
      </p:pic>
      <p:pic>
        <p:nvPicPr>
          <p:cNvPr id="19" name="SK-12-img-18" descr="preencoded.png"/>
          <p:cNvPicPr>
            <a:picLocks noChangeAspect="1"/>
          </p:cNvPicPr>
          <p:nvPr/>
        </p:nvPicPr>
        <p:blipFill>
          <a:blip r:embed="rId19"/>
          <a:stretch>
            <a:fillRect/>
          </a:stretch>
        </p:blipFill>
        <p:spPr>
          <a:xfrm>
            <a:off x="7231410" y="5366296"/>
            <a:ext cx="238125" cy="238125"/>
          </a:xfrm>
          <a:prstGeom prst="rect">
            <a:avLst/>
          </a:prstGeom>
        </p:spPr>
      </p:pic>
      <p:pic>
        <p:nvPicPr>
          <p:cNvPr id="20" name="SK-12-img-19" descr="preencoded.png"/>
          <p:cNvPicPr>
            <a:picLocks noChangeAspect="1"/>
          </p:cNvPicPr>
          <p:nvPr/>
        </p:nvPicPr>
        <p:blipFill>
          <a:blip r:embed="rId20"/>
          <a:stretch>
            <a:fillRect/>
          </a:stretch>
        </p:blipFill>
        <p:spPr>
          <a:xfrm>
            <a:off x="0" y="6400800"/>
            <a:ext cx="12192000" cy="266700"/>
          </a:xfrm>
          <a:prstGeom prst="rect">
            <a:avLst/>
          </a:prstGeom>
        </p:spPr>
      </p:pic>
      <p:sp>
        <p:nvSpPr>
          <p:cNvPr id="21" name="SK-12-text-20"/>
          <p:cNvSpPr/>
          <p:nvPr/>
        </p:nvSpPr>
        <p:spPr>
          <a:xfrm>
            <a:off x="228600" y="114300"/>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2" name="SK-12-text-21"/>
          <p:cNvSpPr/>
          <p:nvPr/>
        </p:nvSpPr>
        <p:spPr>
          <a:xfrm>
            <a:off x="228600" y="571500"/>
            <a:ext cx="11963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Mid-Parental Height Calculation</a:t>
            </a:r>
            <a:endParaRPr lang="en-US" sz="2550" dirty="0"/>
          </a:p>
        </p:txBody>
      </p:sp>
      <p:sp>
        <p:nvSpPr>
          <p:cNvPr id="23" name="SK-12-text-22"/>
          <p:cNvSpPr/>
          <p:nvPr/>
        </p:nvSpPr>
        <p:spPr>
          <a:xfrm>
            <a:off x="228600" y="998190"/>
            <a:ext cx="11811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24" name="SK-12-text-23"/>
          <p:cNvSpPr/>
          <p:nvPr/>
        </p:nvSpPr>
        <p:spPr>
          <a:xfrm>
            <a:off x="804863" y="2194471"/>
            <a:ext cx="6364605" cy="371475"/>
          </a:xfrm>
          <a:prstGeom prst="rect">
            <a:avLst/>
          </a:prstGeom>
          <a:noFill/>
          <a:ln/>
        </p:spPr>
        <p:txBody>
          <a:bodyPr vert="horz" wrap="square" lIns="0" tIns="0" rIns="0" bIns="0" rtlCol="0" anchor="ctr"/>
          <a:lstStyle/>
          <a:p>
            <a:pPr marL="0" indent="0">
              <a:lnSpc>
                <a:spcPts val="2925"/>
              </a:lnSpc>
              <a:buNone/>
            </a:pPr>
            <a:r>
              <a:rPr lang="en-US" sz="1950" b="1" dirty="0">
                <a:solidFill>
                  <a:srgbClr val="005EB8"/>
                </a:solidFill>
              </a:rPr>
              <a:t>The Standard Formulas</a:t>
            </a:r>
            <a:endParaRPr lang="en-US" sz="1950" dirty="0"/>
          </a:p>
        </p:txBody>
      </p:sp>
      <p:sp>
        <p:nvSpPr>
          <p:cNvPr id="25" name="SK-12-text-24"/>
          <p:cNvSpPr/>
          <p:nvPr/>
        </p:nvSpPr>
        <p:spPr>
          <a:xfrm>
            <a:off x="838200" y="2985046"/>
            <a:ext cx="540261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5EB8"/>
                </a:solidFill>
              </a:rPr>
              <a:t>BOYS</a:t>
            </a:r>
            <a:endParaRPr lang="en-US" sz="1200" dirty="0"/>
          </a:p>
        </p:txBody>
      </p:sp>
      <p:sp>
        <p:nvSpPr>
          <p:cNvPr id="26" name="SK-12-text-25"/>
          <p:cNvSpPr/>
          <p:nvPr/>
        </p:nvSpPr>
        <p:spPr>
          <a:xfrm>
            <a:off x="571500" y="3289846"/>
            <a:ext cx="83439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A1C1E"/>
                </a:solidFill>
              </a:rPr>
              <a:t>[(Father + Mother + 13) ÷ 2]</a:t>
            </a:r>
            <a:endParaRPr lang="en-US" sz="1800" dirty="0"/>
          </a:p>
        </p:txBody>
      </p:sp>
      <p:sp>
        <p:nvSpPr>
          <p:cNvPr id="27" name="SK-12-text-26"/>
          <p:cNvSpPr/>
          <p:nvPr/>
        </p:nvSpPr>
        <p:spPr>
          <a:xfrm>
            <a:off x="571500" y="3708946"/>
            <a:ext cx="548833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44474E"/>
                </a:solidFill>
                <a:latin typeface="Inter" pitchFamily="34" charset="0"/>
                <a:ea typeface="Inter" pitchFamily="34" charset="-122"/>
                <a:cs typeface="Inter" pitchFamily="34" charset="-120"/>
              </a:rPr>
              <a:t>± 8.5 cm Range</a:t>
            </a:r>
            <a:endParaRPr lang="en-US" sz="1350" dirty="0"/>
          </a:p>
        </p:txBody>
      </p:sp>
      <p:sp>
        <p:nvSpPr>
          <p:cNvPr id="28" name="SK-12-text-27"/>
          <p:cNvSpPr/>
          <p:nvPr/>
        </p:nvSpPr>
        <p:spPr>
          <a:xfrm>
            <a:off x="838200" y="4499521"/>
            <a:ext cx="540261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F58220"/>
                </a:solidFill>
              </a:rPr>
              <a:t>GIRLS</a:t>
            </a:r>
            <a:endParaRPr lang="en-US" sz="1200" dirty="0"/>
          </a:p>
        </p:txBody>
      </p:sp>
      <p:sp>
        <p:nvSpPr>
          <p:cNvPr id="29" name="SK-12-text-28"/>
          <p:cNvSpPr/>
          <p:nvPr/>
        </p:nvSpPr>
        <p:spPr>
          <a:xfrm>
            <a:off x="571500" y="4804321"/>
            <a:ext cx="83439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A1C1E"/>
                </a:solidFill>
              </a:rPr>
              <a:t>[(Father + Mother − 13) ÷ 2]</a:t>
            </a:r>
            <a:endParaRPr lang="en-US" sz="1800" dirty="0"/>
          </a:p>
        </p:txBody>
      </p:sp>
      <p:sp>
        <p:nvSpPr>
          <p:cNvPr id="30" name="SK-12-text-29"/>
          <p:cNvSpPr/>
          <p:nvPr/>
        </p:nvSpPr>
        <p:spPr>
          <a:xfrm>
            <a:off x="571500" y="5223421"/>
            <a:ext cx="548833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44474E"/>
                </a:solidFill>
                <a:latin typeface="Inter" pitchFamily="34" charset="0"/>
                <a:ea typeface="Inter" pitchFamily="34" charset="-122"/>
                <a:cs typeface="Inter" pitchFamily="34" charset="-120"/>
              </a:rPr>
              <a:t>± 8.5 cm Range</a:t>
            </a:r>
            <a:endParaRPr lang="en-US" sz="1350" dirty="0"/>
          </a:p>
        </p:txBody>
      </p:sp>
      <p:sp>
        <p:nvSpPr>
          <p:cNvPr id="31" name="SK-12-text-30"/>
          <p:cNvSpPr/>
          <p:nvPr/>
        </p:nvSpPr>
        <p:spPr>
          <a:xfrm>
            <a:off x="7612410" y="2231678"/>
            <a:ext cx="44386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C1E"/>
                </a:solidFill>
              </a:rPr>
              <a:t>Plot Target Centile</a:t>
            </a:r>
            <a:endParaRPr lang="en-US" sz="1500" dirty="0"/>
          </a:p>
        </p:txBody>
      </p:sp>
      <p:sp>
        <p:nvSpPr>
          <p:cNvPr id="32" name="SK-12-text-31"/>
          <p:cNvSpPr/>
          <p:nvPr/>
        </p:nvSpPr>
        <p:spPr>
          <a:xfrm>
            <a:off x="7612410" y="2555528"/>
            <a:ext cx="4198590" cy="457200"/>
          </a:xfrm>
          <a:prstGeom prst="rect">
            <a:avLst/>
          </a:prstGeom>
          <a:noFill/>
          <a:ln/>
        </p:spPr>
        <p:txBody>
          <a:bodyPr vert="horz" wrap="square" lIns="0" tIns="0" rIns="0" bIns="0" rtlCol="0" anchor="ctr"/>
          <a:lstStyle/>
          <a:p>
            <a:pPr marL="0" indent="0">
              <a:lnSpc>
                <a:spcPts val="1800"/>
              </a:lnSpc>
              <a:buNone/>
            </a:pPr>
            <a:r>
              <a:rPr lang="en-US" sz="1200" dirty="0">
                <a:solidFill>
                  <a:srgbClr val="44474E"/>
                </a:solidFill>
                <a:latin typeface="Inter" pitchFamily="34" charset="0"/>
                <a:ea typeface="Inter" pitchFamily="34" charset="-122"/>
                <a:cs typeface="Inter" pitchFamily="34" charset="-120"/>
              </a:rPr>
              <a:t>Plot the calculated MPH result at </a:t>
            </a:r>
            <a:r>
              <a:rPr lang="en-US" sz="1200" b="1" dirty="0">
                <a:solidFill>
                  <a:srgbClr val="44474E"/>
                </a:solidFill>
                <a:latin typeface="Inter" pitchFamily="34" charset="0"/>
                <a:ea typeface="Inter" pitchFamily="34" charset="-122"/>
                <a:cs typeface="Inter" pitchFamily="34" charset="-120"/>
              </a:rPr>
              <a:t>Age 20</a:t>
            </a:r>
            <a:r>
              <a:rPr lang="en-US" sz="1200" dirty="0">
                <a:solidFill>
                  <a:srgbClr val="44474E"/>
                </a:solidFill>
                <a:latin typeface="Inter" pitchFamily="34" charset="0"/>
                <a:ea typeface="Inter" pitchFamily="34" charset="-122"/>
                <a:cs typeface="Inter" pitchFamily="34" charset="-120"/>
              </a:rPr>
              <a:t> on the growth chart to identify the genetic target centile.</a:t>
            </a:r>
            <a:endParaRPr lang="en-US" sz="1200" dirty="0"/>
          </a:p>
        </p:txBody>
      </p:sp>
      <p:sp>
        <p:nvSpPr>
          <p:cNvPr id="33" name="SK-12-text-32"/>
          <p:cNvSpPr/>
          <p:nvPr/>
        </p:nvSpPr>
        <p:spPr>
          <a:xfrm>
            <a:off x="7612410" y="3203228"/>
            <a:ext cx="429384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C1E"/>
                </a:solidFill>
              </a:rPr>
              <a:t>Expected Range</a:t>
            </a:r>
            <a:endParaRPr lang="en-US" sz="1500" dirty="0"/>
          </a:p>
        </p:txBody>
      </p:sp>
      <p:sp>
        <p:nvSpPr>
          <p:cNvPr id="34" name="SK-12-text-33"/>
          <p:cNvSpPr/>
          <p:nvPr/>
        </p:nvSpPr>
        <p:spPr>
          <a:xfrm>
            <a:off x="7612410" y="3527078"/>
            <a:ext cx="4198590" cy="457200"/>
          </a:xfrm>
          <a:prstGeom prst="rect">
            <a:avLst/>
          </a:prstGeom>
          <a:noFill/>
          <a:ln/>
        </p:spPr>
        <p:txBody>
          <a:bodyPr vert="horz" wrap="square" lIns="0" tIns="0" rIns="0" bIns="0" rtlCol="0" anchor="ctr"/>
          <a:lstStyle/>
          <a:p>
            <a:pPr marL="0" indent="0">
              <a:lnSpc>
                <a:spcPts val="1800"/>
              </a:lnSpc>
              <a:buNone/>
            </a:pPr>
            <a:r>
              <a:rPr lang="en-US" sz="1200" dirty="0">
                <a:solidFill>
                  <a:srgbClr val="44474E"/>
                </a:solidFill>
                <a:latin typeface="Inter" pitchFamily="34" charset="0"/>
                <a:ea typeface="Inter" pitchFamily="34" charset="-122"/>
                <a:cs typeface="Inter" pitchFamily="34" charset="-120"/>
              </a:rPr>
              <a:t>95% of children reach a final height within </a:t>
            </a:r>
            <a:r>
              <a:rPr lang="en-US" sz="1200" b="1" dirty="0">
                <a:solidFill>
                  <a:srgbClr val="44474E"/>
                </a:solidFill>
                <a:latin typeface="Inter" pitchFamily="34" charset="0"/>
                <a:ea typeface="Inter" pitchFamily="34" charset="-122"/>
                <a:cs typeface="Inter" pitchFamily="34" charset="-120"/>
              </a:rPr>
              <a:t>± 8–10 cm</a:t>
            </a:r>
            <a:r>
              <a:rPr lang="en-US" sz="1200" dirty="0">
                <a:solidFill>
                  <a:srgbClr val="44474E"/>
                </a:solidFill>
                <a:latin typeface="Inter" pitchFamily="34" charset="0"/>
                <a:ea typeface="Inter" pitchFamily="34" charset="-122"/>
                <a:cs typeface="Inter" pitchFamily="34" charset="-120"/>
              </a:rPr>
              <a:t> (approx. 2 centile spaces) of the MPH centile.</a:t>
            </a:r>
            <a:endParaRPr lang="en-US" sz="1200" dirty="0"/>
          </a:p>
        </p:txBody>
      </p:sp>
      <p:sp>
        <p:nvSpPr>
          <p:cNvPr id="35" name="SK-12-text-34"/>
          <p:cNvSpPr/>
          <p:nvPr/>
        </p:nvSpPr>
        <p:spPr>
          <a:xfrm>
            <a:off x="7612410" y="4174778"/>
            <a:ext cx="457959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C1E"/>
                </a:solidFill>
              </a:rPr>
              <a:t>Contextual Assessment</a:t>
            </a:r>
            <a:endParaRPr lang="en-US" sz="1500" dirty="0"/>
          </a:p>
        </p:txBody>
      </p:sp>
      <p:sp>
        <p:nvSpPr>
          <p:cNvPr id="36" name="SK-12-text-35"/>
          <p:cNvSpPr/>
          <p:nvPr/>
        </p:nvSpPr>
        <p:spPr>
          <a:xfrm>
            <a:off x="7612410" y="4498628"/>
            <a:ext cx="4198590" cy="457200"/>
          </a:xfrm>
          <a:prstGeom prst="rect">
            <a:avLst/>
          </a:prstGeom>
          <a:noFill/>
          <a:ln/>
        </p:spPr>
        <p:txBody>
          <a:bodyPr vert="horz" wrap="square" lIns="0" tIns="0" rIns="0" bIns="0" rtlCol="0" anchor="ctr"/>
          <a:lstStyle/>
          <a:p>
            <a:pPr marL="0" indent="0">
              <a:lnSpc>
                <a:spcPts val="1800"/>
              </a:lnSpc>
              <a:buNone/>
            </a:pPr>
            <a:r>
              <a:rPr lang="en-US" sz="1200" dirty="0">
                <a:solidFill>
                  <a:srgbClr val="44474E"/>
                </a:solidFill>
                <a:latin typeface="Inter" pitchFamily="34" charset="0"/>
                <a:ea typeface="Inter" pitchFamily="34" charset="-122"/>
                <a:cs typeface="Inter" pitchFamily="34" charset="-120"/>
              </a:rPr>
              <a:t>Compare current centile tracking with MPH centile. Discrepancy suggests possible growth pathology.</a:t>
            </a:r>
            <a:endParaRPr lang="en-US" sz="1200" dirty="0"/>
          </a:p>
        </p:txBody>
      </p:sp>
      <p:sp>
        <p:nvSpPr>
          <p:cNvPr id="37" name="SK-12-text-36"/>
          <p:cNvSpPr/>
          <p:nvPr/>
        </p:nvSpPr>
        <p:spPr>
          <a:xfrm>
            <a:off x="7583835" y="5298728"/>
            <a:ext cx="4074765" cy="373261"/>
          </a:xfrm>
          <a:prstGeom prst="rect">
            <a:avLst/>
          </a:prstGeom>
          <a:noFill/>
          <a:ln/>
        </p:spPr>
        <p:txBody>
          <a:bodyPr vert="horz" wrap="square" lIns="0" tIns="0" rIns="0" bIns="0" rtlCol="0" anchor="ctr"/>
          <a:lstStyle/>
          <a:p>
            <a:pPr marL="0" indent="0">
              <a:lnSpc>
                <a:spcPts val="1470"/>
              </a:lnSpc>
              <a:buNone/>
            </a:pPr>
            <a:r>
              <a:rPr lang="en-US" sz="1050" b="1" dirty="0">
                <a:solidFill>
                  <a:srgbClr val="7D5F00"/>
                </a:solidFill>
                <a:latin typeface="Inter" pitchFamily="34" charset="0"/>
                <a:ea typeface="Inter" pitchFamily="34" charset="-122"/>
                <a:cs typeface="Inter" pitchFamily="34" charset="-120"/>
              </a:rPr>
              <a:t>Important: Rule out growth disorders or skeletal dysplasias in parents before using their heights as a reference point.</a:t>
            </a:r>
            <a:endParaRPr lang="en-US" sz="1050" dirty="0"/>
          </a:p>
        </p:txBody>
      </p:sp>
      <p:sp>
        <p:nvSpPr>
          <p:cNvPr id="38" name="SK-12-text-37"/>
          <p:cNvSpPr/>
          <p:nvPr/>
        </p:nvSpPr>
        <p:spPr>
          <a:xfrm>
            <a:off x="381000" y="6496050"/>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www.bradfordvts.co.uk</a:t>
            </a:r>
            <a:endParaRPr lang="en-US" sz="900" dirty="0"/>
          </a:p>
        </p:txBody>
      </p:sp>
      <p:sp>
        <p:nvSpPr>
          <p:cNvPr id="39" name="SK-12-text-38"/>
          <p:cNvSpPr/>
          <p:nvPr/>
        </p:nvSpPr>
        <p:spPr>
          <a:xfrm>
            <a:off x="9353550" y="6496050"/>
            <a:ext cx="283845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Assessing Child Growth — GP Training Report</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3-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3-img-3" descr="preencoded.png"/>
          <p:cNvPicPr>
            <a:picLocks noChangeAspect="1"/>
          </p:cNvPicPr>
          <p:nvPr/>
        </p:nvPicPr>
        <p:blipFill>
          <a:blip r:embed="rId5"/>
          <a:stretch>
            <a:fillRect/>
          </a:stretch>
        </p:blipFill>
        <p:spPr>
          <a:xfrm>
            <a:off x="0" y="0"/>
            <a:ext cx="12192000" cy="381000"/>
          </a:xfrm>
          <a:prstGeom prst="rect">
            <a:avLst/>
          </a:prstGeom>
        </p:spPr>
      </p:pic>
      <p:pic>
        <p:nvPicPr>
          <p:cNvPr id="5" name="SK-13-img-4" descr="preencoded.png"/>
          <p:cNvPicPr>
            <a:picLocks noChangeAspect="1"/>
          </p:cNvPicPr>
          <p:nvPr/>
        </p:nvPicPr>
        <p:blipFill>
          <a:blip r:embed="rId6"/>
          <a:stretch>
            <a:fillRect/>
          </a:stretch>
        </p:blipFill>
        <p:spPr>
          <a:xfrm>
            <a:off x="0" y="381000"/>
            <a:ext cx="12192000" cy="1007715"/>
          </a:xfrm>
          <a:prstGeom prst="rect">
            <a:avLst/>
          </a:prstGeom>
        </p:spPr>
      </p:pic>
      <p:pic>
        <p:nvPicPr>
          <p:cNvPr id="6" name="SK-13-img-5" descr="preencoded.png"/>
          <p:cNvPicPr>
            <a:picLocks noChangeAspect="1"/>
          </p:cNvPicPr>
          <p:nvPr/>
        </p:nvPicPr>
        <p:blipFill>
          <a:blip r:embed="rId7"/>
          <a:stretch>
            <a:fillRect/>
          </a:stretch>
        </p:blipFill>
        <p:spPr>
          <a:xfrm>
            <a:off x="381000" y="1617315"/>
            <a:ext cx="5600700" cy="4478685"/>
          </a:xfrm>
          <a:prstGeom prst="rect">
            <a:avLst/>
          </a:prstGeom>
        </p:spPr>
      </p:pic>
      <p:pic>
        <p:nvPicPr>
          <p:cNvPr id="7" name="SK-13-img-6" descr="preencoded.png"/>
          <p:cNvPicPr>
            <a:picLocks noChangeAspect="1"/>
          </p:cNvPicPr>
          <p:nvPr/>
        </p:nvPicPr>
        <p:blipFill>
          <a:blip r:embed="rId8"/>
          <a:stretch>
            <a:fillRect/>
          </a:stretch>
        </p:blipFill>
        <p:spPr>
          <a:xfrm>
            <a:off x="609600" y="1888778"/>
            <a:ext cx="304800" cy="228600"/>
          </a:xfrm>
          <a:prstGeom prst="rect">
            <a:avLst/>
          </a:prstGeom>
        </p:spPr>
      </p:pic>
      <p:pic>
        <p:nvPicPr>
          <p:cNvPr id="8" name="SK-13-img-7" descr="preencoded.png"/>
          <p:cNvPicPr>
            <a:picLocks noChangeAspect="1"/>
          </p:cNvPicPr>
          <p:nvPr/>
        </p:nvPicPr>
        <p:blipFill>
          <a:blip r:embed="rId9"/>
          <a:stretch>
            <a:fillRect/>
          </a:stretch>
        </p:blipFill>
        <p:spPr>
          <a:xfrm>
            <a:off x="609600" y="2312640"/>
            <a:ext cx="214313" cy="214313"/>
          </a:xfrm>
          <a:prstGeom prst="rect">
            <a:avLst/>
          </a:prstGeom>
        </p:spPr>
      </p:pic>
      <p:pic>
        <p:nvPicPr>
          <p:cNvPr id="9" name="SK-13-img-8" descr="preencoded.png"/>
          <p:cNvPicPr>
            <a:picLocks noChangeAspect="1"/>
          </p:cNvPicPr>
          <p:nvPr/>
        </p:nvPicPr>
        <p:blipFill>
          <a:blip r:embed="rId9"/>
          <a:stretch>
            <a:fillRect/>
          </a:stretch>
        </p:blipFill>
        <p:spPr>
          <a:xfrm>
            <a:off x="609600" y="3249811"/>
            <a:ext cx="214313" cy="214313"/>
          </a:xfrm>
          <a:prstGeom prst="rect">
            <a:avLst/>
          </a:prstGeom>
        </p:spPr>
      </p:pic>
      <p:pic>
        <p:nvPicPr>
          <p:cNvPr id="10" name="SK-13-img-9" descr="preencoded.png"/>
          <p:cNvPicPr>
            <a:picLocks noChangeAspect="1"/>
          </p:cNvPicPr>
          <p:nvPr/>
        </p:nvPicPr>
        <p:blipFill>
          <a:blip r:embed="rId9"/>
          <a:stretch>
            <a:fillRect/>
          </a:stretch>
        </p:blipFill>
        <p:spPr>
          <a:xfrm>
            <a:off x="609600" y="3912691"/>
            <a:ext cx="214313" cy="214313"/>
          </a:xfrm>
          <a:prstGeom prst="rect">
            <a:avLst/>
          </a:prstGeom>
        </p:spPr>
      </p:pic>
      <p:pic>
        <p:nvPicPr>
          <p:cNvPr id="11" name="SK-13-img-10" descr="preencoded.png"/>
          <p:cNvPicPr>
            <a:picLocks noChangeAspect="1"/>
          </p:cNvPicPr>
          <p:nvPr/>
        </p:nvPicPr>
        <p:blipFill>
          <a:blip r:embed="rId10"/>
          <a:stretch>
            <a:fillRect/>
          </a:stretch>
        </p:blipFill>
        <p:spPr>
          <a:xfrm>
            <a:off x="609600" y="5105400"/>
            <a:ext cx="5143500" cy="762000"/>
          </a:xfrm>
          <a:prstGeom prst="rect">
            <a:avLst/>
          </a:prstGeom>
        </p:spPr>
      </p:pic>
      <p:pic>
        <p:nvPicPr>
          <p:cNvPr id="12" name="SK-13-img-11" descr="preencoded.png"/>
          <p:cNvPicPr>
            <a:picLocks noChangeAspect="1"/>
          </p:cNvPicPr>
          <p:nvPr/>
        </p:nvPicPr>
        <p:blipFill>
          <a:blip r:embed="rId11"/>
          <a:stretch>
            <a:fillRect/>
          </a:stretch>
        </p:blipFill>
        <p:spPr>
          <a:xfrm>
            <a:off x="762000" y="5311378"/>
            <a:ext cx="190500" cy="152400"/>
          </a:xfrm>
          <a:prstGeom prst="rect">
            <a:avLst/>
          </a:prstGeom>
        </p:spPr>
      </p:pic>
      <p:pic>
        <p:nvPicPr>
          <p:cNvPr id="13" name="SK-13-img-12" descr="preencoded.png"/>
          <p:cNvPicPr>
            <a:picLocks noChangeAspect="1"/>
          </p:cNvPicPr>
          <p:nvPr/>
        </p:nvPicPr>
        <p:blipFill>
          <a:blip r:embed="rId7"/>
          <a:stretch>
            <a:fillRect/>
          </a:stretch>
        </p:blipFill>
        <p:spPr>
          <a:xfrm>
            <a:off x="6210300" y="1617315"/>
            <a:ext cx="5600700" cy="4478685"/>
          </a:xfrm>
          <a:prstGeom prst="rect">
            <a:avLst/>
          </a:prstGeom>
        </p:spPr>
      </p:pic>
      <p:pic>
        <p:nvPicPr>
          <p:cNvPr id="14" name="SK-13-img-13" descr="preencoded.png"/>
          <p:cNvPicPr>
            <a:picLocks noChangeAspect="1"/>
          </p:cNvPicPr>
          <p:nvPr/>
        </p:nvPicPr>
        <p:blipFill>
          <a:blip r:embed="rId12"/>
          <a:stretch>
            <a:fillRect/>
          </a:stretch>
        </p:blipFill>
        <p:spPr>
          <a:xfrm>
            <a:off x="6438900" y="1888778"/>
            <a:ext cx="304800" cy="228600"/>
          </a:xfrm>
          <a:prstGeom prst="rect">
            <a:avLst/>
          </a:prstGeom>
        </p:spPr>
      </p:pic>
      <p:pic>
        <p:nvPicPr>
          <p:cNvPr id="15" name="SK-13-img-14" descr="preencoded.png"/>
          <p:cNvPicPr>
            <a:picLocks noChangeAspect="1"/>
          </p:cNvPicPr>
          <p:nvPr/>
        </p:nvPicPr>
        <p:blipFill>
          <a:blip r:embed="rId13"/>
          <a:stretch>
            <a:fillRect/>
          </a:stretch>
        </p:blipFill>
        <p:spPr>
          <a:xfrm>
            <a:off x="6438900" y="2407890"/>
            <a:ext cx="2514600" cy="752475"/>
          </a:xfrm>
          <a:prstGeom prst="rect">
            <a:avLst/>
          </a:prstGeom>
        </p:spPr>
      </p:pic>
      <p:pic>
        <p:nvPicPr>
          <p:cNvPr id="16" name="SK-13-img-15" descr="preencoded.png"/>
          <p:cNvPicPr>
            <a:picLocks noChangeAspect="1"/>
          </p:cNvPicPr>
          <p:nvPr/>
        </p:nvPicPr>
        <p:blipFill>
          <a:blip r:embed="rId13"/>
          <a:stretch>
            <a:fillRect/>
          </a:stretch>
        </p:blipFill>
        <p:spPr>
          <a:xfrm>
            <a:off x="9067800" y="2407890"/>
            <a:ext cx="2514600" cy="752475"/>
          </a:xfrm>
          <a:prstGeom prst="rect">
            <a:avLst/>
          </a:prstGeom>
        </p:spPr>
      </p:pic>
      <p:pic>
        <p:nvPicPr>
          <p:cNvPr id="17" name="SK-13-img-16" descr="preencoded.png"/>
          <p:cNvPicPr>
            <a:picLocks noChangeAspect="1"/>
          </p:cNvPicPr>
          <p:nvPr/>
        </p:nvPicPr>
        <p:blipFill>
          <a:blip r:embed="rId14"/>
          <a:stretch>
            <a:fillRect/>
          </a:stretch>
        </p:blipFill>
        <p:spPr>
          <a:xfrm>
            <a:off x="6438900" y="3431828"/>
            <a:ext cx="304800" cy="228600"/>
          </a:xfrm>
          <a:prstGeom prst="rect">
            <a:avLst/>
          </a:prstGeom>
        </p:spPr>
      </p:pic>
      <p:pic>
        <p:nvPicPr>
          <p:cNvPr id="18" name="SK-13-img-17" descr="preencoded.png"/>
          <p:cNvPicPr>
            <a:picLocks noChangeAspect="1"/>
          </p:cNvPicPr>
          <p:nvPr/>
        </p:nvPicPr>
        <p:blipFill>
          <a:blip r:embed="rId15"/>
          <a:stretch>
            <a:fillRect/>
          </a:stretch>
        </p:blipFill>
        <p:spPr>
          <a:xfrm>
            <a:off x="6438900" y="3855690"/>
            <a:ext cx="214313" cy="214313"/>
          </a:xfrm>
          <a:prstGeom prst="rect">
            <a:avLst/>
          </a:prstGeom>
        </p:spPr>
      </p:pic>
      <p:pic>
        <p:nvPicPr>
          <p:cNvPr id="19" name="SK-13-img-18" descr="preencoded.png"/>
          <p:cNvPicPr>
            <a:picLocks noChangeAspect="1"/>
          </p:cNvPicPr>
          <p:nvPr/>
        </p:nvPicPr>
        <p:blipFill>
          <a:blip r:embed="rId16"/>
          <a:stretch>
            <a:fillRect/>
          </a:stretch>
        </p:blipFill>
        <p:spPr>
          <a:xfrm>
            <a:off x="6438900" y="4518571"/>
            <a:ext cx="214313" cy="214313"/>
          </a:xfrm>
          <a:prstGeom prst="rect">
            <a:avLst/>
          </a:prstGeom>
        </p:spPr>
      </p:pic>
      <p:pic>
        <p:nvPicPr>
          <p:cNvPr id="20" name="SK-13-img-19" descr="preencoded.png"/>
          <p:cNvPicPr>
            <a:picLocks noChangeAspect="1"/>
          </p:cNvPicPr>
          <p:nvPr/>
        </p:nvPicPr>
        <p:blipFill>
          <a:blip r:embed="rId17"/>
          <a:stretch>
            <a:fillRect/>
          </a:stretch>
        </p:blipFill>
        <p:spPr>
          <a:xfrm>
            <a:off x="381000" y="6400800"/>
            <a:ext cx="11430000" cy="266700"/>
          </a:xfrm>
          <a:prstGeom prst="rect">
            <a:avLst/>
          </a:prstGeom>
        </p:spPr>
      </p:pic>
      <p:sp>
        <p:nvSpPr>
          <p:cNvPr id="21" name="SK-13-text-20"/>
          <p:cNvSpPr/>
          <p:nvPr/>
        </p:nvSpPr>
        <p:spPr>
          <a:xfrm>
            <a:off x="228600" y="104775"/>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2" name="SK-13-text-21"/>
          <p:cNvSpPr/>
          <p:nvPr/>
        </p:nvSpPr>
        <p:spPr>
          <a:xfrm>
            <a:off x="228600" y="571500"/>
            <a:ext cx="11963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Growth Velocity and Past Records</a:t>
            </a:r>
            <a:endParaRPr lang="en-US" sz="2550" dirty="0"/>
          </a:p>
        </p:txBody>
      </p:sp>
      <p:sp>
        <p:nvSpPr>
          <p:cNvPr id="23" name="SK-13-text-22"/>
          <p:cNvSpPr/>
          <p:nvPr/>
        </p:nvSpPr>
        <p:spPr>
          <a:xfrm>
            <a:off x="228600" y="998190"/>
            <a:ext cx="11811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24" name="SK-13-text-23"/>
          <p:cNvSpPr/>
          <p:nvPr/>
        </p:nvSpPr>
        <p:spPr>
          <a:xfrm>
            <a:off x="1028700" y="1845915"/>
            <a:ext cx="664273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Velocity vs. Single Points</a:t>
            </a:r>
            <a:endParaRPr lang="en-US" sz="1650" dirty="0"/>
          </a:p>
        </p:txBody>
      </p:sp>
      <p:sp>
        <p:nvSpPr>
          <p:cNvPr id="25" name="SK-13-text-24"/>
          <p:cNvSpPr/>
          <p:nvPr/>
        </p:nvSpPr>
        <p:spPr>
          <a:xfrm>
            <a:off x="919162" y="2312640"/>
            <a:ext cx="4833938" cy="822871"/>
          </a:xfrm>
          <a:prstGeom prst="rect">
            <a:avLst/>
          </a:prstGeom>
          <a:noFill/>
          <a:ln/>
        </p:spPr>
        <p:txBody>
          <a:bodyPr vert="horz" wrap="square" lIns="0" tIns="0" rIns="0" bIns="0" rtlCol="0" anchor="ctr"/>
          <a:lstStyle/>
          <a:p>
            <a:pPr marL="0" indent="0">
              <a:lnSpc>
                <a:spcPts val="2160"/>
              </a:lnSpc>
              <a:buNone/>
            </a:pPr>
            <a:r>
              <a:rPr lang="en-US" sz="1350" dirty="0">
                <a:solidFill>
                  <a:srgbClr val="44474E"/>
                </a:solidFill>
                <a:latin typeface="Inter" pitchFamily="34" charset="0"/>
                <a:ea typeface="Inter" pitchFamily="34" charset="-122"/>
                <a:cs typeface="Inter" pitchFamily="34" charset="-120"/>
              </a:rPr>
              <a:t>Serial measurements over time are vastly superior for identifying </a:t>
            </a:r>
            <a:r>
              <a:rPr lang="en-US" sz="1350" b="1" dirty="0">
                <a:solidFill>
                  <a:srgbClr val="44474E"/>
                </a:solidFill>
                <a:latin typeface="Inter" pitchFamily="34" charset="0"/>
                <a:ea typeface="Inter" pitchFamily="34" charset="-122"/>
                <a:cs typeface="Inter" pitchFamily="34" charset="-120"/>
              </a:rPr>
              <a:t>abnormal trajectories</a:t>
            </a:r>
            <a:r>
              <a:rPr lang="en-US" sz="1350" dirty="0">
                <a:solidFill>
                  <a:srgbClr val="44474E"/>
                </a:solidFill>
                <a:latin typeface="Inter" pitchFamily="34" charset="0"/>
                <a:ea typeface="Inter" pitchFamily="34" charset="-122"/>
                <a:cs typeface="Inter" pitchFamily="34" charset="-120"/>
              </a:rPr>
              <a:t> than any single snapshot.</a:t>
            </a:r>
            <a:endParaRPr lang="en-US" sz="1350" dirty="0"/>
          </a:p>
        </p:txBody>
      </p:sp>
      <p:sp>
        <p:nvSpPr>
          <p:cNvPr id="26" name="SK-13-text-25"/>
          <p:cNvSpPr/>
          <p:nvPr/>
        </p:nvSpPr>
        <p:spPr>
          <a:xfrm>
            <a:off x="919162" y="3249811"/>
            <a:ext cx="4833938" cy="548580"/>
          </a:xfrm>
          <a:prstGeom prst="rect">
            <a:avLst/>
          </a:prstGeom>
          <a:noFill/>
          <a:ln/>
        </p:spPr>
        <p:txBody>
          <a:bodyPr vert="horz" wrap="square" lIns="0" tIns="0" rIns="0" bIns="0" rtlCol="0" anchor="ctr"/>
          <a:lstStyle/>
          <a:p>
            <a:pPr marL="0" indent="0">
              <a:lnSpc>
                <a:spcPts val="2160"/>
              </a:lnSpc>
              <a:buNone/>
            </a:pPr>
            <a:r>
              <a:rPr lang="en-US" sz="1350" dirty="0">
                <a:solidFill>
                  <a:srgbClr val="44474E"/>
                </a:solidFill>
                <a:latin typeface="Inter" pitchFamily="34" charset="0"/>
                <a:ea typeface="Inter" pitchFamily="34" charset="-122"/>
                <a:cs typeface="Inter" pitchFamily="34" charset="-120"/>
              </a:rPr>
              <a:t>Always aim to </a:t>
            </a:r>
            <a:r>
              <a:rPr lang="en-US" sz="1350" b="1" dirty="0">
                <a:solidFill>
                  <a:srgbClr val="44474E"/>
                </a:solidFill>
                <a:latin typeface="Inter" pitchFamily="34" charset="0"/>
                <a:ea typeface="Inter" pitchFamily="34" charset="-122"/>
                <a:cs typeface="Inter" pitchFamily="34" charset="-120"/>
              </a:rPr>
              <a:t>obtain past records</a:t>
            </a:r>
            <a:r>
              <a:rPr lang="en-US" sz="1350" dirty="0">
                <a:solidFill>
                  <a:srgbClr val="44474E"/>
                </a:solidFill>
                <a:latin typeface="Inter" pitchFamily="34" charset="0"/>
                <a:ea typeface="Inter" pitchFamily="34" charset="-122"/>
                <a:cs typeface="Inter" pitchFamily="34" charset="-120"/>
              </a:rPr>
              <a:t> (Personal Child Health Record) before making a diagnostic decision.</a:t>
            </a:r>
            <a:endParaRPr lang="en-US" sz="1350" dirty="0"/>
          </a:p>
        </p:txBody>
      </p:sp>
      <p:sp>
        <p:nvSpPr>
          <p:cNvPr id="27" name="SK-13-text-26"/>
          <p:cNvSpPr/>
          <p:nvPr/>
        </p:nvSpPr>
        <p:spPr>
          <a:xfrm>
            <a:off x="919162" y="3912691"/>
            <a:ext cx="4833938" cy="548580"/>
          </a:xfrm>
          <a:prstGeom prst="rect">
            <a:avLst/>
          </a:prstGeom>
          <a:noFill/>
          <a:ln/>
        </p:spPr>
        <p:txBody>
          <a:bodyPr vert="horz" wrap="square" lIns="0" tIns="0" rIns="0" bIns="0" rtlCol="0" anchor="ctr"/>
          <a:lstStyle/>
          <a:p>
            <a:pPr marL="0" indent="0">
              <a:lnSpc>
                <a:spcPts val="2160"/>
              </a:lnSpc>
              <a:buNone/>
            </a:pPr>
            <a:r>
              <a:rPr lang="en-US" sz="1350" dirty="0">
                <a:solidFill>
                  <a:srgbClr val="44474E"/>
                </a:solidFill>
                <a:latin typeface="Inter" pitchFamily="34" charset="0"/>
                <a:ea typeface="Inter" pitchFamily="34" charset="-122"/>
                <a:cs typeface="Inter" pitchFamily="34" charset="-120"/>
              </a:rPr>
              <a:t>Take at least </a:t>
            </a:r>
            <a:r>
              <a:rPr lang="en-US" sz="1350" b="1" dirty="0">
                <a:solidFill>
                  <a:srgbClr val="44474E"/>
                </a:solidFill>
                <a:latin typeface="Inter" pitchFamily="34" charset="0"/>
                <a:ea typeface="Inter" pitchFamily="34" charset="-122"/>
                <a:cs typeface="Inter" pitchFamily="34" charset="-120"/>
              </a:rPr>
              <a:t>two measurements ≥12 months apart</a:t>
            </a:r>
            <a:r>
              <a:rPr lang="en-US" sz="1350" dirty="0">
                <a:solidFill>
                  <a:srgbClr val="44474E"/>
                </a:solidFill>
                <a:latin typeface="Inter" pitchFamily="34" charset="0"/>
                <a:ea typeface="Inter" pitchFamily="34" charset="-122"/>
                <a:cs typeface="Inter" pitchFamily="34" charset="-120"/>
              </a:rPr>
              <a:t> to calculate a reliable annual growth velocity.</a:t>
            </a:r>
            <a:endParaRPr lang="en-US" sz="1350" dirty="0"/>
          </a:p>
        </p:txBody>
      </p:sp>
      <p:sp>
        <p:nvSpPr>
          <p:cNvPr id="28" name="SK-13-text-27"/>
          <p:cNvSpPr/>
          <p:nvPr/>
        </p:nvSpPr>
        <p:spPr>
          <a:xfrm>
            <a:off x="1028700" y="5257800"/>
            <a:ext cx="483870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1A1C1E"/>
                </a:solidFill>
                <a:latin typeface="Inter" pitchFamily="34" charset="0"/>
                <a:ea typeface="Inter" pitchFamily="34" charset="-122"/>
                <a:cs typeface="Inter" pitchFamily="34" charset="-120"/>
              </a:rPr>
              <a:t> Short-term measurements (e.g., 3 months) are prone to seasonal variation and measurement error.</a:t>
            </a:r>
            <a:endParaRPr lang="en-US" sz="1200" dirty="0"/>
          </a:p>
        </p:txBody>
      </p:sp>
      <p:sp>
        <p:nvSpPr>
          <p:cNvPr id="29" name="SK-13-text-28"/>
          <p:cNvSpPr/>
          <p:nvPr/>
        </p:nvSpPr>
        <p:spPr>
          <a:xfrm>
            <a:off x="6858000" y="1845915"/>
            <a:ext cx="53340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Normal Annual Height Gain</a:t>
            </a:r>
            <a:endParaRPr lang="en-US" sz="1650" dirty="0"/>
          </a:p>
        </p:txBody>
      </p:sp>
      <p:sp>
        <p:nvSpPr>
          <p:cNvPr id="30" name="SK-13-text-29"/>
          <p:cNvSpPr/>
          <p:nvPr/>
        </p:nvSpPr>
        <p:spPr>
          <a:xfrm>
            <a:off x="6505575" y="2522190"/>
            <a:ext cx="2381250" cy="285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F58220"/>
                </a:solidFill>
              </a:rPr>
              <a:t>5–7 cm</a:t>
            </a:r>
            <a:endParaRPr lang="en-US" sz="1500" dirty="0"/>
          </a:p>
        </p:txBody>
      </p:sp>
      <p:sp>
        <p:nvSpPr>
          <p:cNvPr id="31" name="SK-13-text-30"/>
          <p:cNvSpPr/>
          <p:nvPr/>
        </p:nvSpPr>
        <p:spPr>
          <a:xfrm>
            <a:off x="6515100" y="2846040"/>
            <a:ext cx="2362200" cy="200025"/>
          </a:xfrm>
          <a:prstGeom prst="rect">
            <a:avLst/>
          </a:prstGeom>
          <a:noFill/>
          <a:ln/>
        </p:spPr>
        <p:txBody>
          <a:bodyPr vert="horz" wrap="square" lIns="0" tIns="0" rIns="0" bIns="0" rtlCol="0" anchor="ctr"/>
          <a:lstStyle/>
          <a:p>
            <a:pPr marL="0" indent="0" algn="ctr">
              <a:lnSpc>
                <a:spcPts val="1575"/>
              </a:lnSpc>
              <a:buNone/>
            </a:pPr>
            <a:r>
              <a:rPr lang="en-US" sz="1050" dirty="0">
                <a:solidFill>
                  <a:srgbClr val="74777F"/>
                </a:solidFill>
                <a:latin typeface="Inter" pitchFamily="34" charset="0"/>
                <a:ea typeface="Inter" pitchFamily="34" charset="-122"/>
                <a:cs typeface="Inter" pitchFamily="34" charset="-120"/>
              </a:rPr>
              <a:t>School Age (Typical)</a:t>
            </a:r>
            <a:endParaRPr lang="en-US" sz="1050" dirty="0"/>
          </a:p>
        </p:txBody>
      </p:sp>
      <p:sp>
        <p:nvSpPr>
          <p:cNvPr id="32" name="SK-13-text-31"/>
          <p:cNvSpPr/>
          <p:nvPr/>
        </p:nvSpPr>
        <p:spPr>
          <a:xfrm>
            <a:off x="9134475" y="2522190"/>
            <a:ext cx="2381250" cy="285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F58220"/>
                </a:solidFill>
              </a:rPr>
              <a:t>Up to 10 cm</a:t>
            </a:r>
            <a:endParaRPr lang="en-US" sz="1500" dirty="0"/>
          </a:p>
        </p:txBody>
      </p:sp>
      <p:sp>
        <p:nvSpPr>
          <p:cNvPr id="33" name="SK-13-text-32"/>
          <p:cNvSpPr/>
          <p:nvPr/>
        </p:nvSpPr>
        <p:spPr>
          <a:xfrm>
            <a:off x="9144000" y="2846040"/>
            <a:ext cx="2362200" cy="200025"/>
          </a:xfrm>
          <a:prstGeom prst="rect">
            <a:avLst/>
          </a:prstGeom>
          <a:noFill/>
          <a:ln/>
        </p:spPr>
        <p:txBody>
          <a:bodyPr vert="horz" wrap="square" lIns="0" tIns="0" rIns="0" bIns="0" rtlCol="0" anchor="ctr"/>
          <a:lstStyle/>
          <a:p>
            <a:pPr marL="0" indent="0" algn="ctr">
              <a:lnSpc>
                <a:spcPts val="1575"/>
              </a:lnSpc>
              <a:buNone/>
            </a:pPr>
            <a:r>
              <a:rPr lang="en-US" sz="1050" dirty="0">
                <a:solidFill>
                  <a:srgbClr val="74777F"/>
                </a:solidFill>
                <a:latin typeface="Inter" pitchFamily="34" charset="0"/>
                <a:ea typeface="Inter" pitchFamily="34" charset="-122"/>
                <a:cs typeface="Inter" pitchFamily="34" charset="-120"/>
              </a:rPr>
              <a:t>Pubertal Spurt</a:t>
            </a:r>
            <a:endParaRPr lang="en-US" sz="1050" dirty="0"/>
          </a:p>
        </p:txBody>
      </p:sp>
      <p:sp>
        <p:nvSpPr>
          <p:cNvPr id="34" name="SK-13-text-33"/>
          <p:cNvSpPr/>
          <p:nvPr/>
        </p:nvSpPr>
        <p:spPr>
          <a:xfrm>
            <a:off x="6858000" y="3388965"/>
            <a:ext cx="337375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DA1E28"/>
                </a:solidFill>
              </a:rPr>
              <a:t>When to Worry</a:t>
            </a:r>
            <a:endParaRPr lang="en-US" sz="1650" dirty="0"/>
          </a:p>
        </p:txBody>
      </p:sp>
      <p:sp>
        <p:nvSpPr>
          <p:cNvPr id="35" name="SK-13-text-34"/>
          <p:cNvSpPr/>
          <p:nvPr/>
        </p:nvSpPr>
        <p:spPr>
          <a:xfrm>
            <a:off x="6748463" y="3855690"/>
            <a:ext cx="4833938" cy="548580"/>
          </a:xfrm>
          <a:prstGeom prst="rect">
            <a:avLst/>
          </a:prstGeom>
          <a:noFill/>
          <a:ln/>
        </p:spPr>
        <p:txBody>
          <a:bodyPr vert="horz" wrap="square" lIns="0" tIns="0" rIns="0" bIns="0" rtlCol="0" anchor="ctr"/>
          <a:lstStyle/>
          <a:p>
            <a:pPr marL="0" indent="0">
              <a:lnSpc>
                <a:spcPts val="2160"/>
              </a:lnSpc>
              <a:buNone/>
            </a:pPr>
            <a:r>
              <a:rPr lang="en-US" sz="1350" b="1" dirty="0">
                <a:solidFill>
                  <a:srgbClr val="44474E"/>
                </a:solidFill>
                <a:latin typeface="Inter" pitchFamily="34" charset="0"/>
                <a:ea typeface="Inter" pitchFamily="34" charset="-122"/>
                <a:cs typeface="Inter" pitchFamily="34" charset="-120"/>
              </a:rPr>
              <a:t>Centile Crossing:</a:t>
            </a:r>
            <a:r>
              <a:rPr lang="en-US" sz="1350" dirty="0">
                <a:solidFill>
                  <a:srgbClr val="44474E"/>
                </a:solidFill>
                <a:latin typeface="Inter" pitchFamily="34" charset="0"/>
                <a:ea typeface="Inter" pitchFamily="34" charset="-122"/>
                <a:cs typeface="Inter" pitchFamily="34" charset="-120"/>
              </a:rPr>
              <a:t> Downward movement across </a:t>
            </a:r>
            <a:r>
              <a:rPr lang="en-US" sz="1350" b="1" dirty="0">
                <a:solidFill>
                  <a:srgbClr val="44474E"/>
                </a:solidFill>
                <a:latin typeface="Inter" pitchFamily="34" charset="0"/>
                <a:ea typeface="Inter" pitchFamily="34" charset="-122"/>
                <a:cs typeface="Inter" pitchFamily="34" charset="-120"/>
              </a:rPr>
              <a:t>≥2 centile spaces</a:t>
            </a:r>
            <a:r>
              <a:rPr lang="en-US" sz="1350" dirty="0">
                <a:solidFill>
                  <a:srgbClr val="44474E"/>
                </a:solidFill>
                <a:latin typeface="Inter" pitchFamily="34" charset="0"/>
                <a:ea typeface="Inter" pitchFamily="34" charset="-122"/>
                <a:cs typeface="Inter" pitchFamily="34" charset="-120"/>
              </a:rPr>
              <a:t> over 12+ months.</a:t>
            </a:r>
            <a:endParaRPr lang="en-US" sz="1350" dirty="0"/>
          </a:p>
        </p:txBody>
      </p:sp>
      <p:sp>
        <p:nvSpPr>
          <p:cNvPr id="36" name="SK-13-text-35"/>
          <p:cNvSpPr/>
          <p:nvPr/>
        </p:nvSpPr>
        <p:spPr>
          <a:xfrm>
            <a:off x="6748463" y="4518571"/>
            <a:ext cx="4833938" cy="548580"/>
          </a:xfrm>
          <a:prstGeom prst="rect">
            <a:avLst/>
          </a:prstGeom>
          <a:noFill/>
          <a:ln/>
        </p:spPr>
        <p:txBody>
          <a:bodyPr vert="horz" wrap="square" lIns="0" tIns="0" rIns="0" bIns="0" rtlCol="0" anchor="ctr"/>
          <a:lstStyle/>
          <a:p>
            <a:pPr marL="0" indent="0">
              <a:lnSpc>
                <a:spcPts val="2160"/>
              </a:lnSpc>
              <a:buNone/>
            </a:pPr>
            <a:r>
              <a:rPr lang="en-US" sz="1350" dirty="0">
                <a:solidFill>
                  <a:srgbClr val="44474E"/>
                </a:solidFill>
                <a:latin typeface="Inter" pitchFamily="34" charset="0"/>
                <a:ea typeface="Inter" pitchFamily="34" charset="-122"/>
                <a:cs typeface="Inter" pitchFamily="34" charset="-120"/>
              </a:rPr>
              <a:t>Persistent failure to follow the established trajectory despite normal absolute height.</a:t>
            </a:r>
            <a:endParaRPr lang="en-US" sz="1350" dirty="0"/>
          </a:p>
        </p:txBody>
      </p:sp>
      <p:sp>
        <p:nvSpPr>
          <p:cNvPr id="37" name="SK-13-text-36"/>
          <p:cNvSpPr/>
          <p:nvPr/>
        </p:nvSpPr>
        <p:spPr>
          <a:xfrm>
            <a:off x="381000" y="6496050"/>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www.bradfordvts.co.uk</a:t>
            </a:r>
            <a:endParaRPr lang="en-US" sz="900" dirty="0"/>
          </a:p>
        </p:txBody>
      </p:sp>
      <p:sp>
        <p:nvSpPr>
          <p:cNvPr id="38" name="SK-13-text-37"/>
          <p:cNvSpPr/>
          <p:nvPr/>
        </p:nvSpPr>
        <p:spPr>
          <a:xfrm>
            <a:off x="11401425" y="6496050"/>
            <a:ext cx="790575"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Slide 13</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4-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4-img-3" descr="preencoded.png"/>
          <p:cNvPicPr>
            <a:picLocks noChangeAspect="1"/>
          </p:cNvPicPr>
          <p:nvPr/>
        </p:nvPicPr>
        <p:blipFill>
          <a:blip r:embed="rId5"/>
          <a:stretch>
            <a:fillRect/>
          </a:stretch>
        </p:blipFill>
        <p:spPr>
          <a:xfrm>
            <a:off x="0" y="0"/>
            <a:ext cx="12192000" cy="381000"/>
          </a:xfrm>
          <a:prstGeom prst="rect">
            <a:avLst/>
          </a:prstGeom>
        </p:spPr>
      </p:pic>
      <p:pic>
        <p:nvPicPr>
          <p:cNvPr id="5" name="SK-14-img-4" descr="preencoded.png"/>
          <p:cNvPicPr>
            <a:picLocks noChangeAspect="1"/>
          </p:cNvPicPr>
          <p:nvPr/>
        </p:nvPicPr>
        <p:blipFill>
          <a:blip r:embed="rId6"/>
          <a:stretch>
            <a:fillRect/>
          </a:stretch>
        </p:blipFill>
        <p:spPr>
          <a:xfrm>
            <a:off x="0" y="381000"/>
            <a:ext cx="12192000" cy="1007715"/>
          </a:xfrm>
          <a:prstGeom prst="rect">
            <a:avLst/>
          </a:prstGeom>
        </p:spPr>
      </p:pic>
      <p:pic>
        <p:nvPicPr>
          <p:cNvPr id="6" name="SK-14-img-5" descr="preencoded.png"/>
          <p:cNvPicPr>
            <a:picLocks noChangeAspect="1"/>
          </p:cNvPicPr>
          <p:nvPr/>
        </p:nvPicPr>
        <p:blipFill>
          <a:blip r:embed="rId7"/>
          <a:stretch>
            <a:fillRect/>
          </a:stretch>
        </p:blipFill>
        <p:spPr>
          <a:xfrm>
            <a:off x="381000" y="1617315"/>
            <a:ext cx="11430000" cy="742950"/>
          </a:xfrm>
          <a:prstGeom prst="rect">
            <a:avLst/>
          </a:prstGeom>
        </p:spPr>
      </p:pic>
      <p:pic>
        <p:nvPicPr>
          <p:cNvPr id="7" name="SK-14-img-6" descr="preencoded.png"/>
          <p:cNvPicPr>
            <a:picLocks noChangeAspect="1"/>
          </p:cNvPicPr>
          <p:nvPr/>
        </p:nvPicPr>
        <p:blipFill>
          <a:blip r:embed="rId8"/>
          <a:stretch>
            <a:fillRect/>
          </a:stretch>
        </p:blipFill>
        <p:spPr>
          <a:xfrm>
            <a:off x="571500" y="1920032"/>
            <a:ext cx="206276" cy="164902"/>
          </a:xfrm>
          <a:prstGeom prst="rect">
            <a:avLst/>
          </a:prstGeom>
        </p:spPr>
      </p:pic>
      <p:pic>
        <p:nvPicPr>
          <p:cNvPr id="8" name="SK-14-img-7" descr="preencoded.png"/>
          <p:cNvPicPr>
            <a:picLocks noChangeAspect="1"/>
          </p:cNvPicPr>
          <p:nvPr/>
        </p:nvPicPr>
        <p:blipFill>
          <a:blip r:embed="rId9"/>
          <a:stretch>
            <a:fillRect/>
          </a:stretch>
        </p:blipFill>
        <p:spPr>
          <a:xfrm>
            <a:off x="381000" y="2550765"/>
            <a:ext cx="11430000" cy="3379291"/>
          </a:xfrm>
          <a:prstGeom prst="rect">
            <a:avLst/>
          </a:prstGeom>
        </p:spPr>
      </p:pic>
      <p:pic>
        <p:nvPicPr>
          <p:cNvPr id="9" name="SK-14-img-8" descr="preencoded.png"/>
          <p:cNvPicPr>
            <a:picLocks noChangeAspect="1"/>
          </p:cNvPicPr>
          <p:nvPr/>
        </p:nvPicPr>
        <p:blipFill>
          <a:blip r:embed="rId10"/>
          <a:stretch>
            <a:fillRect/>
          </a:stretch>
        </p:blipFill>
        <p:spPr>
          <a:xfrm>
            <a:off x="381000" y="2550765"/>
            <a:ext cx="11430000" cy="590550"/>
          </a:xfrm>
          <a:prstGeom prst="rect">
            <a:avLst/>
          </a:prstGeom>
        </p:spPr>
      </p:pic>
      <p:pic>
        <p:nvPicPr>
          <p:cNvPr id="10" name="SK-14-img-9" descr="preencoded.png"/>
          <p:cNvPicPr>
            <a:picLocks noChangeAspect="1"/>
          </p:cNvPicPr>
          <p:nvPr/>
        </p:nvPicPr>
        <p:blipFill>
          <a:blip r:embed="rId11"/>
          <a:stretch>
            <a:fillRect/>
          </a:stretch>
        </p:blipFill>
        <p:spPr>
          <a:xfrm>
            <a:off x="381000" y="3141315"/>
            <a:ext cx="4000500" cy="929580"/>
          </a:xfrm>
          <a:prstGeom prst="rect">
            <a:avLst/>
          </a:prstGeom>
        </p:spPr>
      </p:pic>
      <p:pic>
        <p:nvPicPr>
          <p:cNvPr id="11" name="SK-14-img-10" descr="preencoded.png"/>
          <p:cNvPicPr>
            <a:picLocks noChangeAspect="1"/>
          </p:cNvPicPr>
          <p:nvPr/>
        </p:nvPicPr>
        <p:blipFill>
          <a:blip r:embed="rId12"/>
          <a:stretch>
            <a:fillRect/>
          </a:stretch>
        </p:blipFill>
        <p:spPr>
          <a:xfrm>
            <a:off x="609600" y="3501182"/>
            <a:ext cx="214313" cy="175320"/>
          </a:xfrm>
          <a:prstGeom prst="rect">
            <a:avLst/>
          </a:prstGeom>
        </p:spPr>
      </p:pic>
      <p:pic>
        <p:nvPicPr>
          <p:cNvPr id="12" name="SK-14-img-11" descr="preencoded.png"/>
          <p:cNvPicPr>
            <a:picLocks noChangeAspect="1"/>
          </p:cNvPicPr>
          <p:nvPr/>
        </p:nvPicPr>
        <p:blipFill>
          <a:blip r:embed="rId13"/>
          <a:stretch>
            <a:fillRect/>
          </a:stretch>
        </p:blipFill>
        <p:spPr>
          <a:xfrm>
            <a:off x="4381500" y="3141315"/>
            <a:ext cx="7429500" cy="929580"/>
          </a:xfrm>
          <a:prstGeom prst="rect">
            <a:avLst/>
          </a:prstGeom>
        </p:spPr>
      </p:pic>
      <p:pic>
        <p:nvPicPr>
          <p:cNvPr id="13" name="SK-14-img-12" descr="preencoded.png"/>
          <p:cNvPicPr>
            <a:picLocks noChangeAspect="1"/>
          </p:cNvPicPr>
          <p:nvPr/>
        </p:nvPicPr>
        <p:blipFill>
          <a:blip r:embed="rId14"/>
          <a:stretch>
            <a:fillRect/>
          </a:stretch>
        </p:blipFill>
        <p:spPr>
          <a:xfrm>
            <a:off x="381000" y="4070896"/>
            <a:ext cx="4000500" cy="929580"/>
          </a:xfrm>
          <a:prstGeom prst="rect">
            <a:avLst/>
          </a:prstGeom>
        </p:spPr>
      </p:pic>
      <p:pic>
        <p:nvPicPr>
          <p:cNvPr id="14" name="SK-14-img-13" descr="preencoded.png"/>
          <p:cNvPicPr>
            <a:picLocks noChangeAspect="1"/>
          </p:cNvPicPr>
          <p:nvPr/>
        </p:nvPicPr>
        <p:blipFill>
          <a:blip r:embed="rId15"/>
          <a:stretch>
            <a:fillRect/>
          </a:stretch>
        </p:blipFill>
        <p:spPr>
          <a:xfrm>
            <a:off x="609600" y="4430762"/>
            <a:ext cx="214313" cy="175320"/>
          </a:xfrm>
          <a:prstGeom prst="rect">
            <a:avLst/>
          </a:prstGeom>
        </p:spPr>
      </p:pic>
      <p:pic>
        <p:nvPicPr>
          <p:cNvPr id="15" name="SK-14-img-14" descr="preencoded.png"/>
          <p:cNvPicPr>
            <a:picLocks noChangeAspect="1"/>
          </p:cNvPicPr>
          <p:nvPr/>
        </p:nvPicPr>
        <p:blipFill>
          <a:blip r:embed="rId16"/>
          <a:stretch>
            <a:fillRect/>
          </a:stretch>
        </p:blipFill>
        <p:spPr>
          <a:xfrm>
            <a:off x="4381500" y="4070896"/>
            <a:ext cx="7429500" cy="929580"/>
          </a:xfrm>
          <a:prstGeom prst="rect">
            <a:avLst/>
          </a:prstGeom>
        </p:spPr>
      </p:pic>
      <p:pic>
        <p:nvPicPr>
          <p:cNvPr id="16" name="SK-14-img-15" descr="preencoded.png"/>
          <p:cNvPicPr>
            <a:picLocks noChangeAspect="1"/>
          </p:cNvPicPr>
          <p:nvPr/>
        </p:nvPicPr>
        <p:blipFill>
          <a:blip r:embed="rId17"/>
          <a:stretch>
            <a:fillRect/>
          </a:stretch>
        </p:blipFill>
        <p:spPr>
          <a:xfrm>
            <a:off x="381000" y="5000476"/>
            <a:ext cx="4000500" cy="929580"/>
          </a:xfrm>
          <a:prstGeom prst="rect">
            <a:avLst/>
          </a:prstGeom>
        </p:spPr>
      </p:pic>
      <p:pic>
        <p:nvPicPr>
          <p:cNvPr id="17" name="SK-14-img-16" descr="preencoded.png"/>
          <p:cNvPicPr>
            <a:picLocks noChangeAspect="1"/>
          </p:cNvPicPr>
          <p:nvPr/>
        </p:nvPicPr>
        <p:blipFill>
          <a:blip r:embed="rId18"/>
          <a:stretch>
            <a:fillRect/>
          </a:stretch>
        </p:blipFill>
        <p:spPr>
          <a:xfrm>
            <a:off x="609600" y="5360343"/>
            <a:ext cx="214313" cy="175320"/>
          </a:xfrm>
          <a:prstGeom prst="rect">
            <a:avLst/>
          </a:prstGeom>
        </p:spPr>
      </p:pic>
      <p:pic>
        <p:nvPicPr>
          <p:cNvPr id="18" name="SK-14-img-17" descr="preencoded.png"/>
          <p:cNvPicPr>
            <a:picLocks noChangeAspect="1"/>
          </p:cNvPicPr>
          <p:nvPr/>
        </p:nvPicPr>
        <p:blipFill>
          <a:blip r:embed="rId19"/>
          <a:stretch>
            <a:fillRect/>
          </a:stretch>
        </p:blipFill>
        <p:spPr>
          <a:xfrm>
            <a:off x="4381500" y="5000476"/>
            <a:ext cx="7429500" cy="929580"/>
          </a:xfrm>
          <a:prstGeom prst="rect">
            <a:avLst/>
          </a:prstGeom>
        </p:spPr>
      </p:pic>
      <p:pic>
        <p:nvPicPr>
          <p:cNvPr id="19" name="SK-14-img-18" descr="preencoded.png"/>
          <p:cNvPicPr>
            <a:picLocks noChangeAspect="1"/>
          </p:cNvPicPr>
          <p:nvPr/>
        </p:nvPicPr>
        <p:blipFill>
          <a:blip r:embed="rId20"/>
          <a:stretch>
            <a:fillRect/>
          </a:stretch>
        </p:blipFill>
        <p:spPr>
          <a:xfrm>
            <a:off x="381000" y="6501557"/>
            <a:ext cx="11430000" cy="266700"/>
          </a:xfrm>
          <a:prstGeom prst="rect">
            <a:avLst/>
          </a:prstGeom>
        </p:spPr>
      </p:pic>
      <p:sp>
        <p:nvSpPr>
          <p:cNvPr id="20" name="SK-14-text-19"/>
          <p:cNvSpPr/>
          <p:nvPr/>
        </p:nvSpPr>
        <p:spPr>
          <a:xfrm>
            <a:off x="228600" y="104775"/>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1" name="SK-14-text-20"/>
          <p:cNvSpPr/>
          <p:nvPr/>
        </p:nvSpPr>
        <p:spPr>
          <a:xfrm>
            <a:off x="228600" y="571500"/>
            <a:ext cx="11963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Comparing Height and Weight Centiles</a:t>
            </a:r>
            <a:endParaRPr lang="en-US" sz="2550" dirty="0"/>
          </a:p>
        </p:txBody>
      </p:sp>
      <p:sp>
        <p:nvSpPr>
          <p:cNvPr id="22" name="SK-14-text-21"/>
          <p:cNvSpPr/>
          <p:nvPr/>
        </p:nvSpPr>
        <p:spPr>
          <a:xfrm>
            <a:off x="228600" y="998190"/>
            <a:ext cx="11811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23" name="SK-14-text-22"/>
          <p:cNvSpPr/>
          <p:nvPr/>
        </p:nvSpPr>
        <p:spPr>
          <a:xfrm>
            <a:off x="930176" y="1731615"/>
            <a:ext cx="10690324" cy="514350"/>
          </a:xfrm>
          <a:prstGeom prst="rect">
            <a:avLst/>
          </a:prstGeom>
          <a:noFill/>
          <a:ln/>
        </p:spPr>
        <p:txBody>
          <a:bodyPr vert="horz" wrap="square" lIns="0" tIns="0" rIns="0" bIns="0" rtlCol="0" anchor="ctr"/>
          <a:lstStyle/>
          <a:p>
            <a:pPr marL="0" indent="0">
              <a:lnSpc>
                <a:spcPts val="2025"/>
              </a:lnSpc>
              <a:buNone/>
            </a:pPr>
            <a:r>
              <a:rPr lang="en-US" sz="1350" dirty="0">
                <a:solidFill>
                  <a:srgbClr val="1A1C1E"/>
                </a:solidFill>
                <a:latin typeface="Inter" pitchFamily="34" charset="0"/>
                <a:ea typeface="Inter" pitchFamily="34" charset="-122"/>
                <a:cs typeface="Inter" pitchFamily="34" charset="-120"/>
              </a:rPr>
              <a:t>The relationship between height and weight centiles is a critical diagnostic tool to differentiate between </a:t>
            </a:r>
            <a:r>
              <a:rPr lang="en-US" sz="1350" b="1" dirty="0">
                <a:solidFill>
                  <a:srgbClr val="1A1C1E"/>
                </a:solidFill>
                <a:latin typeface="Inter" pitchFamily="34" charset="0"/>
                <a:ea typeface="Inter" pitchFamily="34" charset="-122"/>
                <a:cs typeface="Inter" pitchFamily="34" charset="-120"/>
              </a:rPr>
              <a:t>primary growth disorders</a:t>
            </a:r>
            <a:r>
              <a:rPr lang="en-US" sz="1350" dirty="0">
                <a:solidFill>
                  <a:srgbClr val="1A1C1E"/>
                </a:solidFill>
                <a:latin typeface="Inter" pitchFamily="34" charset="0"/>
                <a:ea typeface="Inter" pitchFamily="34" charset="-122"/>
                <a:cs typeface="Inter" pitchFamily="34" charset="-120"/>
              </a:rPr>
              <a:t> and </a:t>
            </a:r>
            <a:r>
              <a:rPr lang="en-US" sz="1350" b="1" dirty="0">
                <a:solidFill>
                  <a:srgbClr val="1A1C1E"/>
                </a:solidFill>
                <a:latin typeface="Inter" pitchFamily="34" charset="0"/>
                <a:ea typeface="Inter" pitchFamily="34" charset="-122"/>
                <a:cs typeface="Inter" pitchFamily="34" charset="-120"/>
              </a:rPr>
              <a:t>secondary systemic/environmental factors</a:t>
            </a:r>
            <a:r>
              <a:rPr lang="en-US" sz="1350" dirty="0">
                <a:solidFill>
                  <a:srgbClr val="1A1C1E"/>
                </a:solidFill>
                <a:latin typeface="Inter" pitchFamily="34" charset="0"/>
                <a:ea typeface="Inter" pitchFamily="34" charset="-122"/>
                <a:cs typeface="Inter" pitchFamily="34" charset="-120"/>
              </a:rPr>
              <a:t>.</a:t>
            </a:r>
            <a:endParaRPr lang="en-US" sz="1350" dirty="0"/>
          </a:p>
        </p:txBody>
      </p:sp>
      <p:sp>
        <p:nvSpPr>
          <p:cNvPr id="24" name="SK-14-text-23"/>
          <p:cNvSpPr/>
          <p:nvPr/>
        </p:nvSpPr>
        <p:spPr>
          <a:xfrm>
            <a:off x="609600" y="2550765"/>
            <a:ext cx="3638550" cy="590550"/>
          </a:xfrm>
          <a:prstGeom prst="rect">
            <a:avLst/>
          </a:prstGeom>
          <a:noFill/>
          <a:ln/>
        </p:spPr>
        <p:txBody>
          <a:bodyPr vert="horz" wrap="square" lIns="0" tIns="0" rIns="0" bIns="0" rtlCol="0" anchor="ctr"/>
          <a:lstStyle/>
          <a:p>
            <a:pPr marL="0" indent="0" algn="l">
              <a:lnSpc>
                <a:spcPts val="2250"/>
              </a:lnSpc>
              <a:buNone/>
            </a:pPr>
            <a:r>
              <a:rPr lang="en-US" sz="1500" b="1" dirty="0">
                <a:solidFill>
                  <a:srgbClr val="1A1C1E"/>
                </a:solidFill>
              </a:rPr>
              <a:t>Centile Pattern</a:t>
            </a:r>
            <a:endParaRPr lang="en-US" sz="1500" dirty="0"/>
          </a:p>
        </p:txBody>
      </p:sp>
      <p:sp>
        <p:nvSpPr>
          <p:cNvPr id="25" name="SK-14-text-24"/>
          <p:cNvSpPr/>
          <p:nvPr/>
        </p:nvSpPr>
        <p:spPr>
          <a:xfrm>
            <a:off x="4610100" y="2550765"/>
            <a:ext cx="7067550" cy="590550"/>
          </a:xfrm>
          <a:prstGeom prst="rect">
            <a:avLst/>
          </a:prstGeom>
          <a:noFill/>
          <a:ln/>
        </p:spPr>
        <p:txBody>
          <a:bodyPr vert="horz" wrap="square" lIns="0" tIns="0" rIns="0" bIns="0" rtlCol="0" anchor="ctr"/>
          <a:lstStyle/>
          <a:p>
            <a:pPr marL="0" indent="0" algn="l">
              <a:lnSpc>
                <a:spcPts val="2250"/>
              </a:lnSpc>
              <a:buNone/>
            </a:pPr>
            <a:r>
              <a:rPr lang="en-US" sz="1500" b="1" dirty="0">
                <a:solidFill>
                  <a:srgbClr val="1A1C1E"/>
                </a:solidFill>
              </a:rPr>
              <a:t>Clinical Interpretation</a:t>
            </a:r>
            <a:endParaRPr lang="en-US" sz="1500" dirty="0"/>
          </a:p>
        </p:txBody>
      </p:sp>
      <p:sp>
        <p:nvSpPr>
          <p:cNvPr id="26" name="SK-14-text-25"/>
          <p:cNvSpPr/>
          <p:nvPr/>
        </p:nvSpPr>
        <p:spPr>
          <a:xfrm>
            <a:off x="919162" y="3451771"/>
            <a:ext cx="6463665" cy="274290"/>
          </a:xfrm>
          <a:prstGeom prst="rect">
            <a:avLst/>
          </a:prstGeom>
          <a:noFill/>
          <a:ln/>
        </p:spPr>
        <p:txBody>
          <a:bodyPr vert="horz" wrap="square" lIns="0" tIns="0" rIns="0" bIns="0" rtlCol="0" anchor="ctr"/>
          <a:lstStyle/>
          <a:p>
            <a:pPr marL="0" indent="0">
              <a:lnSpc>
                <a:spcPts val="2160"/>
              </a:lnSpc>
              <a:buNone/>
            </a:pPr>
            <a:r>
              <a:rPr lang="en-US" sz="1350" b="1" dirty="0">
                <a:solidFill>
                  <a:srgbClr val="005EB8"/>
                </a:solidFill>
                <a:latin typeface="Inter" pitchFamily="34" charset="0"/>
                <a:ea typeface="Inter" pitchFamily="34" charset="-122"/>
                <a:cs typeface="Inter" pitchFamily="34" charset="-120"/>
              </a:rPr>
              <a:t>Weight Centile &gt; Height Centile</a:t>
            </a:r>
            <a:endParaRPr lang="en-US" sz="1350" dirty="0"/>
          </a:p>
        </p:txBody>
      </p:sp>
      <p:sp>
        <p:nvSpPr>
          <p:cNvPr id="27" name="SK-14-text-26"/>
          <p:cNvSpPr/>
          <p:nvPr/>
        </p:nvSpPr>
        <p:spPr>
          <a:xfrm>
            <a:off x="4610100" y="3141315"/>
            <a:ext cx="6972300" cy="929580"/>
          </a:xfrm>
          <a:prstGeom prst="rect">
            <a:avLst/>
          </a:prstGeom>
          <a:noFill/>
          <a:ln/>
        </p:spPr>
        <p:txBody>
          <a:bodyPr vert="horz" wrap="square" lIns="0" tIns="0" rIns="0" bIns="0" rtlCol="0" anchor="ctr"/>
          <a:lstStyle/>
          <a:p>
            <a:pPr marL="0" indent="0">
              <a:lnSpc>
                <a:spcPts val="2160"/>
              </a:lnSpc>
              <a:buNone/>
            </a:pPr>
            <a:r>
              <a:rPr lang="en-US" sz="1350" b="1" dirty="0">
                <a:solidFill>
                  <a:srgbClr val="44474E"/>
                </a:solidFill>
                <a:latin typeface="Inter" pitchFamily="34" charset="0"/>
                <a:ea typeface="Inter" pitchFamily="34" charset="-122"/>
                <a:cs typeface="Inter" pitchFamily="34" charset="-120"/>
              </a:rPr>
              <a:t>Primary growth problem likely.</a:t>
            </a:r>
            <a:r>
              <a:rPr lang="en-US" sz="1350" dirty="0">
                <a:solidFill>
                  <a:srgbClr val="44474E"/>
                </a:solidFill>
                <a:latin typeface="Inter" pitchFamily="34" charset="0"/>
                <a:ea typeface="Inter" pitchFamily="34" charset="-122"/>
                <a:cs typeface="Inter" pitchFamily="34" charset="-120"/>
              </a:rPr>
              <a:t> Consider familial/genetic factors, bone dysplasia, syndromes (e.g., Turner, Silver-Russell), or hormonal causes (Hypothyroidism, GHD).</a:t>
            </a:r>
            <a:endParaRPr lang="en-US" sz="1350" dirty="0"/>
          </a:p>
        </p:txBody>
      </p:sp>
      <p:sp>
        <p:nvSpPr>
          <p:cNvPr id="28" name="SK-14-text-27"/>
          <p:cNvSpPr/>
          <p:nvPr/>
        </p:nvSpPr>
        <p:spPr>
          <a:xfrm>
            <a:off x="919162" y="4381351"/>
            <a:ext cx="6463665" cy="274290"/>
          </a:xfrm>
          <a:prstGeom prst="rect">
            <a:avLst/>
          </a:prstGeom>
          <a:noFill/>
          <a:ln/>
        </p:spPr>
        <p:txBody>
          <a:bodyPr vert="horz" wrap="square" lIns="0" tIns="0" rIns="0" bIns="0" rtlCol="0" anchor="ctr"/>
          <a:lstStyle/>
          <a:p>
            <a:pPr marL="0" indent="0">
              <a:lnSpc>
                <a:spcPts val="2160"/>
              </a:lnSpc>
              <a:buNone/>
            </a:pPr>
            <a:r>
              <a:rPr lang="en-US" sz="1350" b="1" dirty="0">
                <a:solidFill>
                  <a:srgbClr val="005EB8"/>
                </a:solidFill>
                <a:latin typeface="Inter" pitchFamily="34" charset="0"/>
                <a:ea typeface="Inter" pitchFamily="34" charset="-122"/>
                <a:cs typeface="Inter" pitchFamily="34" charset="-120"/>
              </a:rPr>
              <a:t>Weight Centile ≈ Height Centile</a:t>
            </a:r>
            <a:endParaRPr lang="en-US" sz="1350" dirty="0"/>
          </a:p>
        </p:txBody>
      </p:sp>
      <p:sp>
        <p:nvSpPr>
          <p:cNvPr id="29" name="SK-14-text-28"/>
          <p:cNvSpPr/>
          <p:nvPr/>
        </p:nvSpPr>
        <p:spPr>
          <a:xfrm>
            <a:off x="4610100" y="4070896"/>
            <a:ext cx="6972300" cy="929580"/>
          </a:xfrm>
          <a:prstGeom prst="rect">
            <a:avLst/>
          </a:prstGeom>
          <a:noFill/>
          <a:ln/>
        </p:spPr>
        <p:txBody>
          <a:bodyPr vert="horz" wrap="square" lIns="0" tIns="0" rIns="0" bIns="0" rtlCol="0" anchor="ctr"/>
          <a:lstStyle/>
          <a:p>
            <a:pPr marL="0" indent="0">
              <a:lnSpc>
                <a:spcPts val="2160"/>
              </a:lnSpc>
              <a:buNone/>
            </a:pPr>
            <a:r>
              <a:rPr lang="en-US" sz="1350" b="1" dirty="0">
                <a:solidFill>
                  <a:srgbClr val="44474E"/>
                </a:solidFill>
                <a:latin typeface="Inter" pitchFamily="34" charset="0"/>
                <a:ea typeface="Inter" pitchFamily="34" charset="-122"/>
                <a:cs typeface="Inter" pitchFamily="34" charset="-120"/>
              </a:rPr>
              <a:t>Primary growth problem possible.</a:t>
            </a:r>
            <a:r>
              <a:rPr lang="en-US" sz="1350" dirty="0">
                <a:solidFill>
                  <a:srgbClr val="44474E"/>
                </a:solidFill>
                <a:latin typeface="Inter" pitchFamily="34" charset="0"/>
                <a:ea typeface="Inter" pitchFamily="34" charset="-122"/>
                <a:cs typeface="Inter" pitchFamily="34" charset="-120"/>
              </a:rPr>
              <a:t> Requires further investigation and plotting of mid-parental height to determine if the child is tracking their genetic potential.</a:t>
            </a:r>
            <a:endParaRPr lang="en-US" sz="1350" dirty="0"/>
          </a:p>
        </p:txBody>
      </p:sp>
      <p:sp>
        <p:nvSpPr>
          <p:cNvPr id="30" name="SK-14-text-29"/>
          <p:cNvSpPr/>
          <p:nvPr/>
        </p:nvSpPr>
        <p:spPr>
          <a:xfrm>
            <a:off x="919162" y="5310932"/>
            <a:ext cx="6463665" cy="274290"/>
          </a:xfrm>
          <a:prstGeom prst="rect">
            <a:avLst/>
          </a:prstGeom>
          <a:noFill/>
          <a:ln/>
        </p:spPr>
        <p:txBody>
          <a:bodyPr vert="horz" wrap="square" lIns="0" tIns="0" rIns="0" bIns="0" rtlCol="0" anchor="ctr"/>
          <a:lstStyle/>
          <a:p>
            <a:pPr marL="0" indent="0">
              <a:lnSpc>
                <a:spcPts val="2160"/>
              </a:lnSpc>
              <a:buNone/>
            </a:pPr>
            <a:r>
              <a:rPr lang="en-US" sz="1350" b="1" dirty="0">
                <a:solidFill>
                  <a:srgbClr val="005EB8"/>
                </a:solidFill>
                <a:latin typeface="Inter" pitchFamily="34" charset="0"/>
                <a:ea typeface="Inter" pitchFamily="34" charset="-122"/>
                <a:cs typeface="Inter" pitchFamily="34" charset="-120"/>
              </a:rPr>
              <a:t>Weight Centile &lt; Height Centile</a:t>
            </a:r>
            <a:endParaRPr lang="en-US" sz="1350" dirty="0"/>
          </a:p>
        </p:txBody>
      </p:sp>
      <p:sp>
        <p:nvSpPr>
          <p:cNvPr id="31" name="SK-14-text-30"/>
          <p:cNvSpPr/>
          <p:nvPr/>
        </p:nvSpPr>
        <p:spPr>
          <a:xfrm>
            <a:off x="4610100" y="5000476"/>
            <a:ext cx="6972300" cy="929580"/>
          </a:xfrm>
          <a:prstGeom prst="rect">
            <a:avLst/>
          </a:prstGeom>
          <a:noFill/>
          <a:ln/>
        </p:spPr>
        <p:txBody>
          <a:bodyPr vert="horz" wrap="square" lIns="0" tIns="0" rIns="0" bIns="0" rtlCol="0" anchor="ctr"/>
          <a:lstStyle/>
          <a:p>
            <a:pPr marL="0" indent="0">
              <a:lnSpc>
                <a:spcPts val="2160"/>
              </a:lnSpc>
              <a:buNone/>
            </a:pPr>
            <a:r>
              <a:rPr lang="en-US" sz="1350" b="1" dirty="0">
                <a:solidFill>
                  <a:srgbClr val="44474E"/>
                </a:solidFill>
                <a:latin typeface="Inter" pitchFamily="34" charset="0"/>
                <a:ea typeface="Inter" pitchFamily="34" charset="-122"/>
                <a:cs typeface="Inter" pitchFamily="34" charset="-120"/>
              </a:rPr>
              <a:t>Primary growth problem unlikely.</a:t>
            </a:r>
            <a:r>
              <a:rPr lang="en-US" sz="1350" dirty="0">
                <a:solidFill>
                  <a:srgbClr val="44474E"/>
                </a:solidFill>
                <a:latin typeface="Inter" pitchFamily="34" charset="0"/>
                <a:ea typeface="Inter" pitchFamily="34" charset="-122"/>
                <a:cs typeface="Inter" pitchFamily="34" charset="-120"/>
              </a:rPr>
              <a:t> Suggests a secondary cause: malnutrition, psychosocial deprivation, or systemic illness (Coeliac, IBD, CKD, cystic fibrosis).</a:t>
            </a:r>
            <a:endParaRPr lang="en-US" sz="1350" dirty="0"/>
          </a:p>
        </p:txBody>
      </p:sp>
      <p:sp>
        <p:nvSpPr>
          <p:cNvPr id="32" name="SK-14-text-31"/>
          <p:cNvSpPr/>
          <p:nvPr/>
        </p:nvSpPr>
        <p:spPr>
          <a:xfrm>
            <a:off x="381000" y="6596807"/>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www.bradfordvts.co.uk</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5-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5-img-3" descr="preencoded.png"/>
          <p:cNvPicPr>
            <a:picLocks noChangeAspect="1"/>
          </p:cNvPicPr>
          <p:nvPr/>
        </p:nvPicPr>
        <p:blipFill>
          <a:blip r:embed="rId5"/>
          <a:stretch>
            <a:fillRect/>
          </a:stretch>
        </p:blipFill>
        <p:spPr>
          <a:xfrm>
            <a:off x="0" y="0"/>
            <a:ext cx="12192000" cy="381000"/>
          </a:xfrm>
          <a:prstGeom prst="rect">
            <a:avLst/>
          </a:prstGeom>
        </p:spPr>
      </p:pic>
      <p:pic>
        <p:nvPicPr>
          <p:cNvPr id="5" name="SK-15-img-4" descr="preencoded.png"/>
          <p:cNvPicPr>
            <a:picLocks noChangeAspect="1"/>
          </p:cNvPicPr>
          <p:nvPr/>
        </p:nvPicPr>
        <p:blipFill>
          <a:blip r:embed="rId6"/>
          <a:stretch>
            <a:fillRect/>
          </a:stretch>
        </p:blipFill>
        <p:spPr>
          <a:xfrm>
            <a:off x="0" y="381000"/>
            <a:ext cx="12192000" cy="1007715"/>
          </a:xfrm>
          <a:prstGeom prst="rect">
            <a:avLst/>
          </a:prstGeom>
        </p:spPr>
      </p:pic>
      <p:pic>
        <p:nvPicPr>
          <p:cNvPr id="6" name="SK-15-img-5" descr="preencoded.png"/>
          <p:cNvPicPr>
            <a:picLocks noChangeAspect="1"/>
          </p:cNvPicPr>
          <p:nvPr/>
        </p:nvPicPr>
        <p:blipFill>
          <a:blip r:embed="rId7"/>
          <a:stretch>
            <a:fillRect/>
          </a:stretch>
        </p:blipFill>
        <p:spPr>
          <a:xfrm>
            <a:off x="381000" y="1693515"/>
            <a:ext cx="5600700" cy="4402485"/>
          </a:xfrm>
          <a:prstGeom prst="rect">
            <a:avLst/>
          </a:prstGeom>
        </p:spPr>
      </p:pic>
      <p:pic>
        <p:nvPicPr>
          <p:cNvPr id="7" name="SK-15-img-6" descr="preencoded.png"/>
          <p:cNvPicPr>
            <a:picLocks noChangeAspect="1"/>
          </p:cNvPicPr>
          <p:nvPr/>
        </p:nvPicPr>
        <p:blipFill>
          <a:blip r:embed="rId8"/>
          <a:stretch>
            <a:fillRect/>
          </a:stretch>
        </p:blipFill>
        <p:spPr>
          <a:xfrm>
            <a:off x="609600" y="1922115"/>
            <a:ext cx="5143500" cy="657225"/>
          </a:xfrm>
          <a:prstGeom prst="rect">
            <a:avLst/>
          </a:prstGeom>
        </p:spPr>
      </p:pic>
      <p:pic>
        <p:nvPicPr>
          <p:cNvPr id="8" name="SK-15-img-7" descr="preencoded.png"/>
          <p:cNvPicPr>
            <a:picLocks noChangeAspect="1"/>
          </p:cNvPicPr>
          <p:nvPr/>
        </p:nvPicPr>
        <p:blipFill>
          <a:blip r:embed="rId9"/>
          <a:stretch>
            <a:fillRect/>
          </a:stretch>
        </p:blipFill>
        <p:spPr>
          <a:xfrm>
            <a:off x="609600" y="1964978"/>
            <a:ext cx="457200" cy="457200"/>
          </a:xfrm>
          <a:prstGeom prst="rect">
            <a:avLst/>
          </a:prstGeom>
        </p:spPr>
      </p:pic>
      <p:pic>
        <p:nvPicPr>
          <p:cNvPr id="9" name="SK-15-img-8" descr="preencoded.png"/>
          <p:cNvPicPr>
            <a:picLocks noChangeAspect="1"/>
          </p:cNvPicPr>
          <p:nvPr/>
        </p:nvPicPr>
        <p:blipFill>
          <a:blip r:embed="rId10"/>
          <a:stretch>
            <a:fillRect/>
          </a:stretch>
        </p:blipFill>
        <p:spPr>
          <a:xfrm>
            <a:off x="695325" y="2079278"/>
            <a:ext cx="285750" cy="228600"/>
          </a:xfrm>
          <a:prstGeom prst="rect">
            <a:avLst/>
          </a:prstGeom>
        </p:spPr>
      </p:pic>
      <p:pic>
        <p:nvPicPr>
          <p:cNvPr id="10" name="SK-15-img-9" descr="preencoded.png"/>
          <p:cNvPicPr>
            <a:picLocks noChangeAspect="1"/>
          </p:cNvPicPr>
          <p:nvPr/>
        </p:nvPicPr>
        <p:blipFill>
          <a:blip r:embed="rId11"/>
          <a:stretch>
            <a:fillRect/>
          </a:stretch>
        </p:blipFill>
        <p:spPr>
          <a:xfrm>
            <a:off x="609600" y="2807940"/>
            <a:ext cx="190500" cy="152400"/>
          </a:xfrm>
          <a:prstGeom prst="rect">
            <a:avLst/>
          </a:prstGeom>
        </p:spPr>
      </p:pic>
      <p:pic>
        <p:nvPicPr>
          <p:cNvPr id="11" name="SK-15-img-10" descr="preencoded.png"/>
          <p:cNvPicPr>
            <a:picLocks noChangeAspect="1"/>
          </p:cNvPicPr>
          <p:nvPr/>
        </p:nvPicPr>
        <p:blipFill>
          <a:blip r:embed="rId12"/>
          <a:stretch>
            <a:fillRect/>
          </a:stretch>
        </p:blipFill>
        <p:spPr>
          <a:xfrm>
            <a:off x="609600" y="3417540"/>
            <a:ext cx="190500" cy="152400"/>
          </a:xfrm>
          <a:prstGeom prst="rect">
            <a:avLst/>
          </a:prstGeom>
        </p:spPr>
      </p:pic>
      <p:pic>
        <p:nvPicPr>
          <p:cNvPr id="12" name="SK-15-img-11" descr="preencoded.png"/>
          <p:cNvPicPr>
            <a:picLocks noChangeAspect="1"/>
          </p:cNvPicPr>
          <p:nvPr/>
        </p:nvPicPr>
        <p:blipFill>
          <a:blip r:embed="rId13"/>
          <a:stretch>
            <a:fillRect/>
          </a:stretch>
        </p:blipFill>
        <p:spPr>
          <a:xfrm>
            <a:off x="609600" y="4027140"/>
            <a:ext cx="190500" cy="152400"/>
          </a:xfrm>
          <a:prstGeom prst="rect">
            <a:avLst/>
          </a:prstGeom>
        </p:spPr>
      </p:pic>
      <p:pic>
        <p:nvPicPr>
          <p:cNvPr id="13" name="SK-15-img-12" descr="preencoded.png"/>
          <p:cNvPicPr>
            <a:picLocks noChangeAspect="1"/>
          </p:cNvPicPr>
          <p:nvPr/>
        </p:nvPicPr>
        <p:blipFill>
          <a:blip r:embed="rId14"/>
          <a:stretch>
            <a:fillRect/>
          </a:stretch>
        </p:blipFill>
        <p:spPr>
          <a:xfrm>
            <a:off x="609600" y="4636740"/>
            <a:ext cx="190500" cy="152400"/>
          </a:xfrm>
          <a:prstGeom prst="rect">
            <a:avLst/>
          </a:prstGeom>
        </p:spPr>
      </p:pic>
      <p:pic>
        <p:nvPicPr>
          <p:cNvPr id="14" name="SK-15-img-13" descr="preencoded.png"/>
          <p:cNvPicPr>
            <a:picLocks noChangeAspect="1"/>
          </p:cNvPicPr>
          <p:nvPr/>
        </p:nvPicPr>
        <p:blipFill>
          <a:blip r:embed="rId15"/>
          <a:stretch>
            <a:fillRect/>
          </a:stretch>
        </p:blipFill>
        <p:spPr>
          <a:xfrm>
            <a:off x="609600" y="5438775"/>
            <a:ext cx="5143500" cy="428625"/>
          </a:xfrm>
          <a:prstGeom prst="rect">
            <a:avLst/>
          </a:prstGeom>
        </p:spPr>
      </p:pic>
      <p:pic>
        <p:nvPicPr>
          <p:cNvPr id="15" name="SK-15-img-14" descr="preencoded.png"/>
          <p:cNvPicPr>
            <a:picLocks noChangeAspect="1"/>
          </p:cNvPicPr>
          <p:nvPr/>
        </p:nvPicPr>
        <p:blipFill>
          <a:blip r:embed="rId16"/>
          <a:stretch>
            <a:fillRect/>
          </a:stretch>
        </p:blipFill>
        <p:spPr>
          <a:xfrm>
            <a:off x="762000" y="5576888"/>
            <a:ext cx="190500" cy="152400"/>
          </a:xfrm>
          <a:prstGeom prst="rect">
            <a:avLst/>
          </a:prstGeom>
        </p:spPr>
      </p:pic>
      <p:pic>
        <p:nvPicPr>
          <p:cNvPr id="16" name="SK-15-img-15" descr="preencoded.png"/>
          <p:cNvPicPr>
            <a:picLocks noChangeAspect="1"/>
          </p:cNvPicPr>
          <p:nvPr/>
        </p:nvPicPr>
        <p:blipFill>
          <a:blip r:embed="rId7"/>
          <a:stretch>
            <a:fillRect/>
          </a:stretch>
        </p:blipFill>
        <p:spPr>
          <a:xfrm>
            <a:off x="6210300" y="1693515"/>
            <a:ext cx="5600700" cy="4402485"/>
          </a:xfrm>
          <a:prstGeom prst="rect">
            <a:avLst/>
          </a:prstGeom>
        </p:spPr>
      </p:pic>
      <p:pic>
        <p:nvPicPr>
          <p:cNvPr id="17" name="SK-15-img-16" descr="preencoded.png"/>
          <p:cNvPicPr>
            <a:picLocks noChangeAspect="1"/>
          </p:cNvPicPr>
          <p:nvPr/>
        </p:nvPicPr>
        <p:blipFill>
          <a:blip r:embed="rId8"/>
          <a:stretch>
            <a:fillRect/>
          </a:stretch>
        </p:blipFill>
        <p:spPr>
          <a:xfrm>
            <a:off x="6438900" y="1922115"/>
            <a:ext cx="5143500" cy="657225"/>
          </a:xfrm>
          <a:prstGeom prst="rect">
            <a:avLst/>
          </a:prstGeom>
        </p:spPr>
      </p:pic>
      <p:pic>
        <p:nvPicPr>
          <p:cNvPr id="18" name="SK-15-img-17" descr="preencoded.png"/>
          <p:cNvPicPr>
            <a:picLocks noChangeAspect="1"/>
          </p:cNvPicPr>
          <p:nvPr/>
        </p:nvPicPr>
        <p:blipFill>
          <a:blip r:embed="rId9"/>
          <a:stretch>
            <a:fillRect/>
          </a:stretch>
        </p:blipFill>
        <p:spPr>
          <a:xfrm>
            <a:off x="6438900" y="1964978"/>
            <a:ext cx="457200" cy="457200"/>
          </a:xfrm>
          <a:prstGeom prst="rect">
            <a:avLst/>
          </a:prstGeom>
        </p:spPr>
      </p:pic>
      <p:pic>
        <p:nvPicPr>
          <p:cNvPr id="19" name="SK-15-img-18" descr="preencoded.png"/>
          <p:cNvPicPr>
            <a:picLocks noChangeAspect="1"/>
          </p:cNvPicPr>
          <p:nvPr/>
        </p:nvPicPr>
        <p:blipFill>
          <a:blip r:embed="rId17"/>
          <a:stretch>
            <a:fillRect/>
          </a:stretch>
        </p:blipFill>
        <p:spPr>
          <a:xfrm>
            <a:off x="6524625" y="2079278"/>
            <a:ext cx="285750" cy="228600"/>
          </a:xfrm>
          <a:prstGeom prst="rect">
            <a:avLst/>
          </a:prstGeom>
        </p:spPr>
      </p:pic>
      <p:pic>
        <p:nvPicPr>
          <p:cNvPr id="20" name="SK-15-img-19" descr="preencoded.png"/>
          <p:cNvPicPr>
            <a:picLocks noChangeAspect="1"/>
          </p:cNvPicPr>
          <p:nvPr/>
        </p:nvPicPr>
        <p:blipFill>
          <a:blip r:embed="rId18"/>
          <a:stretch>
            <a:fillRect/>
          </a:stretch>
        </p:blipFill>
        <p:spPr>
          <a:xfrm>
            <a:off x="6438900" y="2807940"/>
            <a:ext cx="190500" cy="152400"/>
          </a:xfrm>
          <a:prstGeom prst="rect">
            <a:avLst/>
          </a:prstGeom>
        </p:spPr>
      </p:pic>
      <p:pic>
        <p:nvPicPr>
          <p:cNvPr id="21" name="SK-15-img-20" descr="preencoded.png"/>
          <p:cNvPicPr>
            <a:picLocks noChangeAspect="1"/>
          </p:cNvPicPr>
          <p:nvPr/>
        </p:nvPicPr>
        <p:blipFill>
          <a:blip r:embed="rId19"/>
          <a:stretch>
            <a:fillRect/>
          </a:stretch>
        </p:blipFill>
        <p:spPr>
          <a:xfrm>
            <a:off x="6438900" y="3417540"/>
            <a:ext cx="190500" cy="152400"/>
          </a:xfrm>
          <a:prstGeom prst="rect">
            <a:avLst/>
          </a:prstGeom>
        </p:spPr>
      </p:pic>
      <p:pic>
        <p:nvPicPr>
          <p:cNvPr id="22" name="SK-15-img-21" descr="preencoded.png"/>
          <p:cNvPicPr>
            <a:picLocks noChangeAspect="1"/>
          </p:cNvPicPr>
          <p:nvPr/>
        </p:nvPicPr>
        <p:blipFill>
          <a:blip r:embed="rId20"/>
          <a:stretch>
            <a:fillRect/>
          </a:stretch>
        </p:blipFill>
        <p:spPr>
          <a:xfrm>
            <a:off x="6438900" y="4027140"/>
            <a:ext cx="190500" cy="152400"/>
          </a:xfrm>
          <a:prstGeom prst="rect">
            <a:avLst/>
          </a:prstGeom>
        </p:spPr>
      </p:pic>
      <p:pic>
        <p:nvPicPr>
          <p:cNvPr id="23" name="SK-15-img-22" descr="preencoded.png"/>
          <p:cNvPicPr>
            <a:picLocks noChangeAspect="1"/>
          </p:cNvPicPr>
          <p:nvPr/>
        </p:nvPicPr>
        <p:blipFill>
          <a:blip r:embed="rId21"/>
          <a:stretch>
            <a:fillRect/>
          </a:stretch>
        </p:blipFill>
        <p:spPr>
          <a:xfrm>
            <a:off x="6438900" y="4636740"/>
            <a:ext cx="190500" cy="152400"/>
          </a:xfrm>
          <a:prstGeom prst="rect">
            <a:avLst/>
          </a:prstGeom>
        </p:spPr>
      </p:pic>
      <p:pic>
        <p:nvPicPr>
          <p:cNvPr id="24" name="SK-15-img-23" descr="preencoded.png"/>
          <p:cNvPicPr>
            <a:picLocks noChangeAspect="1"/>
          </p:cNvPicPr>
          <p:nvPr/>
        </p:nvPicPr>
        <p:blipFill>
          <a:blip r:embed="rId15"/>
          <a:stretch>
            <a:fillRect/>
          </a:stretch>
        </p:blipFill>
        <p:spPr>
          <a:xfrm>
            <a:off x="6438900" y="5438775"/>
            <a:ext cx="5143500" cy="428625"/>
          </a:xfrm>
          <a:prstGeom prst="rect">
            <a:avLst/>
          </a:prstGeom>
        </p:spPr>
      </p:pic>
      <p:pic>
        <p:nvPicPr>
          <p:cNvPr id="25" name="SK-15-img-24" descr="preencoded.png"/>
          <p:cNvPicPr>
            <a:picLocks noChangeAspect="1"/>
          </p:cNvPicPr>
          <p:nvPr/>
        </p:nvPicPr>
        <p:blipFill>
          <a:blip r:embed="rId22"/>
          <a:stretch>
            <a:fillRect/>
          </a:stretch>
        </p:blipFill>
        <p:spPr>
          <a:xfrm>
            <a:off x="6591300" y="5576888"/>
            <a:ext cx="190500" cy="152400"/>
          </a:xfrm>
          <a:prstGeom prst="rect">
            <a:avLst/>
          </a:prstGeom>
        </p:spPr>
      </p:pic>
      <p:pic>
        <p:nvPicPr>
          <p:cNvPr id="26" name="SK-15-img-25" descr="preencoded.png"/>
          <p:cNvPicPr>
            <a:picLocks noChangeAspect="1"/>
          </p:cNvPicPr>
          <p:nvPr/>
        </p:nvPicPr>
        <p:blipFill>
          <a:blip r:embed="rId23"/>
          <a:stretch>
            <a:fillRect/>
          </a:stretch>
        </p:blipFill>
        <p:spPr>
          <a:xfrm>
            <a:off x="381000" y="6400800"/>
            <a:ext cx="11430000" cy="266700"/>
          </a:xfrm>
          <a:prstGeom prst="rect">
            <a:avLst/>
          </a:prstGeom>
        </p:spPr>
      </p:pic>
      <p:sp>
        <p:nvSpPr>
          <p:cNvPr id="27" name="SK-15-text-26"/>
          <p:cNvSpPr/>
          <p:nvPr/>
        </p:nvSpPr>
        <p:spPr>
          <a:xfrm>
            <a:off x="228600" y="104775"/>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8" name="SK-15-text-27"/>
          <p:cNvSpPr/>
          <p:nvPr/>
        </p:nvSpPr>
        <p:spPr>
          <a:xfrm>
            <a:off x="228600" y="571500"/>
            <a:ext cx="11963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Physical Examination: Dysmorphic Features</a:t>
            </a:r>
            <a:endParaRPr lang="en-US" sz="2550" dirty="0"/>
          </a:p>
        </p:txBody>
      </p:sp>
      <p:sp>
        <p:nvSpPr>
          <p:cNvPr id="29" name="SK-15-text-28"/>
          <p:cNvSpPr/>
          <p:nvPr/>
        </p:nvSpPr>
        <p:spPr>
          <a:xfrm>
            <a:off x="228600" y="998190"/>
            <a:ext cx="11811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30" name="SK-15-text-29"/>
          <p:cNvSpPr/>
          <p:nvPr/>
        </p:nvSpPr>
        <p:spPr>
          <a:xfrm>
            <a:off x="1219200" y="1922115"/>
            <a:ext cx="3000375"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74777F"/>
                </a:solidFill>
                <a:latin typeface="Inter" pitchFamily="34" charset="0"/>
                <a:ea typeface="Inter" pitchFamily="34" charset="-122"/>
                <a:cs typeface="Inter" pitchFamily="34" charset="-120"/>
              </a:rPr>
              <a:t>GENETIC SCREENING</a:t>
            </a:r>
            <a:endParaRPr lang="en-US" sz="1050" dirty="0"/>
          </a:p>
        </p:txBody>
      </p:sp>
      <p:sp>
        <p:nvSpPr>
          <p:cNvPr id="31" name="SK-15-text-30"/>
          <p:cNvSpPr/>
          <p:nvPr/>
        </p:nvSpPr>
        <p:spPr>
          <a:xfrm>
            <a:off x="1219200" y="2122140"/>
            <a:ext cx="69723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005EB8"/>
                </a:solidFill>
              </a:rPr>
              <a:t>Turner Syndrome (45,X0)</a:t>
            </a:r>
            <a:endParaRPr lang="en-US" sz="1800" dirty="0"/>
          </a:p>
        </p:txBody>
      </p:sp>
      <p:sp>
        <p:nvSpPr>
          <p:cNvPr id="32" name="SK-15-text-31"/>
          <p:cNvSpPr/>
          <p:nvPr/>
        </p:nvSpPr>
        <p:spPr>
          <a:xfrm>
            <a:off x="914400" y="2769840"/>
            <a:ext cx="543496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C1E"/>
                </a:solidFill>
                <a:latin typeface="Inter" pitchFamily="34" charset="0"/>
                <a:ea typeface="Inter" pitchFamily="34" charset="-122"/>
                <a:cs typeface="Inter" pitchFamily="34" charset="-120"/>
              </a:rPr>
              <a:t>Webbed Neck &amp; Low Hairline</a:t>
            </a:r>
            <a:endParaRPr lang="en-US" sz="1350" dirty="0"/>
          </a:p>
        </p:txBody>
      </p:sp>
      <p:sp>
        <p:nvSpPr>
          <p:cNvPr id="33" name="SK-15-text-32"/>
          <p:cNvSpPr/>
          <p:nvPr/>
        </p:nvSpPr>
        <p:spPr>
          <a:xfrm>
            <a:off x="914400" y="3027015"/>
            <a:ext cx="11277600" cy="200025"/>
          </a:xfrm>
          <a:prstGeom prst="rect">
            <a:avLst/>
          </a:prstGeom>
          <a:noFill/>
          <a:ln/>
        </p:spPr>
        <p:txBody>
          <a:bodyPr vert="horz" wrap="square" lIns="0" tIns="0" rIns="0" bIns="0" rtlCol="0" anchor="ctr"/>
          <a:lstStyle/>
          <a:p>
            <a:pPr marL="0" indent="0">
              <a:lnSpc>
                <a:spcPts val="1575"/>
              </a:lnSpc>
              <a:buNone/>
            </a:pPr>
            <a:r>
              <a:rPr lang="en-US" sz="1125" dirty="0">
                <a:solidFill>
                  <a:srgbClr val="44474E"/>
                </a:solidFill>
                <a:latin typeface="Inter" pitchFamily="34" charset="0"/>
                <a:ea typeface="Inter" pitchFamily="34" charset="-122"/>
                <a:cs typeface="Inter" pitchFamily="34" charset="-120"/>
              </a:rPr>
              <a:t>Prominent skin folds (pterygium colli) and low posterior hairline.</a:t>
            </a:r>
            <a:endParaRPr lang="en-US" sz="1125" dirty="0"/>
          </a:p>
        </p:txBody>
      </p:sp>
      <p:sp>
        <p:nvSpPr>
          <p:cNvPr id="34" name="SK-15-text-33"/>
          <p:cNvSpPr/>
          <p:nvPr/>
        </p:nvSpPr>
        <p:spPr>
          <a:xfrm>
            <a:off x="914400" y="3379440"/>
            <a:ext cx="749236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C1E"/>
                </a:solidFill>
                <a:latin typeface="Inter" pitchFamily="34" charset="0"/>
                <a:ea typeface="Inter" pitchFamily="34" charset="-122"/>
                <a:cs typeface="Inter" pitchFamily="34" charset="-120"/>
              </a:rPr>
              <a:t>Shield Chest &amp; Widely Spaced Nipples</a:t>
            </a:r>
            <a:endParaRPr lang="en-US" sz="1350" dirty="0"/>
          </a:p>
        </p:txBody>
      </p:sp>
      <p:sp>
        <p:nvSpPr>
          <p:cNvPr id="35" name="SK-15-text-34"/>
          <p:cNvSpPr/>
          <p:nvPr/>
        </p:nvSpPr>
        <p:spPr>
          <a:xfrm>
            <a:off x="914400" y="3636615"/>
            <a:ext cx="8991600" cy="200025"/>
          </a:xfrm>
          <a:prstGeom prst="rect">
            <a:avLst/>
          </a:prstGeom>
          <a:noFill/>
          <a:ln/>
        </p:spPr>
        <p:txBody>
          <a:bodyPr vert="horz" wrap="square" lIns="0" tIns="0" rIns="0" bIns="0" rtlCol="0" anchor="ctr"/>
          <a:lstStyle/>
          <a:p>
            <a:pPr marL="0" indent="0">
              <a:lnSpc>
                <a:spcPts val="1575"/>
              </a:lnSpc>
              <a:buNone/>
            </a:pPr>
            <a:r>
              <a:rPr lang="en-US" sz="1125" dirty="0">
                <a:solidFill>
                  <a:srgbClr val="44474E"/>
                </a:solidFill>
                <a:latin typeface="Inter" pitchFamily="34" charset="0"/>
                <a:ea typeface="Inter" pitchFamily="34" charset="-122"/>
                <a:cs typeface="Inter" pitchFamily="34" charset="-120"/>
              </a:rPr>
              <a:t>Broad chest with increased distance between nipples.</a:t>
            </a:r>
            <a:endParaRPr lang="en-US" sz="1125" dirty="0"/>
          </a:p>
        </p:txBody>
      </p:sp>
      <p:sp>
        <p:nvSpPr>
          <p:cNvPr id="36" name="SK-15-text-35"/>
          <p:cNvSpPr/>
          <p:nvPr/>
        </p:nvSpPr>
        <p:spPr>
          <a:xfrm>
            <a:off x="914400" y="3989040"/>
            <a:ext cx="49244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C1E"/>
                </a:solidFill>
                <a:latin typeface="Inter" pitchFamily="34" charset="0"/>
                <a:ea typeface="Inter" pitchFamily="34" charset="-122"/>
                <a:cs typeface="Inter" pitchFamily="34" charset="-120"/>
              </a:rPr>
              <a:t>Cubitus Valgus</a:t>
            </a:r>
            <a:endParaRPr lang="en-US" sz="1350" dirty="0"/>
          </a:p>
        </p:txBody>
      </p:sp>
      <p:sp>
        <p:nvSpPr>
          <p:cNvPr id="37" name="SK-15-text-36"/>
          <p:cNvSpPr/>
          <p:nvPr/>
        </p:nvSpPr>
        <p:spPr>
          <a:xfrm>
            <a:off x="914400" y="4246215"/>
            <a:ext cx="11277600" cy="200025"/>
          </a:xfrm>
          <a:prstGeom prst="rect">
            <a:avLst/>
          </a:prstGeom>
          <a:noFill/>
          <a:ln/>
        </p:spPr>
        <p:txBody>
          <a:bodyPr vert="horz" wrap="square" lIns="0" tIns="0" rIns="0" bIns="0" rtlCol="0" anchor="ctr"/>
          <a:lstStyle/>
          <a:p>
            <a:pPr marL="0" indent="0">
              <a:lnSpc>
                <a:spcPts val="1575"/>
              </a:lnSpc>
              <a:buNone/>
            </a:pPr>
            <a:r>
              <a:rPr lang="en-US" sz="1125" dirty="0">
                <a:solidFill>
                  <a:srgbClr val="44474E"/>
                </a:solidFill>
                <a:latin typeface="Inter" pitchFamily="34" charset="0"/>
                <a:ea typeface="Inter" pitchFamily="34" charset="-122"/>
                <a:cs typeface="Inter" pitchFamily="34" charset="-120"/>
              </a:rPr>
              <a:t>Increased carrying angle at the elbow; forearm deviates laterally.</a:t>
            </a:r>
            <a:endParaRPr lang="en-US" sz="1125" dirty="0"/>
          </a:p>
        </p:txBody>
      </p:sp>
      <p:sp>
        <p:nvSpPr>
          <p:cNvPr id="38" name="SK-15-text-37"/>
          <p:cNvSpPr/>
          <p:nvPr/>
        </p:nvSpPr>
        <p:spPr>
          <a:xfrm>
            <a:off x="914400" y="4598640"/>
            <a:ext cx="49244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C1E"/>
                </a:solidFill>
                <a:latin typeface="Inter" pitchFamily="34" charset="0"/>
                <a:ea typeface="Inter" pitchFamily="34" charset="-122"/>
                <a:cs typeface="Inter" pitchFamily="34" charset="-120"/>
              </a:rPr>
              <a:t>Spoon-Shaped Nails</a:t>
            </a:r>
            <a:endParaRPr lang="en-US" sz="1350" dirty="0"/>
          </a:p>
        </p:txBody>
      </p:sp>
      <p:sp>
        <p:nvSpPr>
          <p:cNvPr id="39" name="SK-15-text-38"/>
          <p:cNvSpPr/>
          <p:nvPr/>
        </p:nvSpPr>
        <p:spPr>
          <a:xfrm>
            <a:off x="914400" y="4855815"/>
            <a:ext cx="8820150" cy="200025"/>
          </a:xfrm>
          <a:prstGeom prst="rect">
            <a:avLst/>
          </a:prstGeom>
          <a:noFill/>
          <a:ln/>
        </p:spPr>
        <p:txBody>
          <a:bodyPr vert="horz" wrap="square" lIns="0" tIns="0" rIns="0" bIns="0" rtlCol="0" anchor="ctr"/>
          <a:lstStyle/>
          <a:p>
            <a:pPr marL="0" indent="0">
              <a:lnSpc>
                <a:spcPts val="1575"/>
              </a:lnSpc>
              <a:buNone/>
            </a:pPr>
            <a:r>
              <a:rPr lang="en-US" sz="1125" dirty="0">
                <a:solidFill>
                  <a:srgbClr val="44474E"/>
                </a:solidFill>
                <a:latin typeface="Inter" pitchFamily="34" charset="0"/>
                <a:ea typeface="Inter" pitchFamily="34" charset="-122"/>
                <a:cs typeface="Inter" pitchFamily="34" charset="-120"/>
              </a:rPr>
              <a:t>Upward curving (koilonychia) of finger or toenails.</a:t>
            </a:r>
            <a:endParaRPr lang="en-US" sz="1125" dirty="0"/>
          </a:p>
        </p:txBody>
      </p:sp>
      <p:sp>
        <p:nvSpPr>
          <p:cNvPr id="40" name="SK-15-text-39"/>
          <p:cNvSpPr/>
          <p:nvPr/>
        </p:nvSpPr>
        <p:spPr>
          <a:xfrm>
            <a:off x="1066800" y="5553075"/>
            <a:ext cx="951738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44474E"/>
                </a:solidFill>
                <a:latin typeface="Inter" pitchFamily="34" charset="0"/>
                <a:ea typeface="Inter" pitchFamily="34" charset="-122"/>
                <a:cs typeface="Inter" pitchFamily="34" charset="-120"/>
              </a:rPr>
              <a:t>Action: Karyotype all girls with unexplained short stature.</a:t>
            </a:r>
            <a:endParaRPr lang="en-US" sz="1050" dirty="0"/>
          </a:p>
        </p:txBody>
      </p:sp>
      <p:sp>
        <p:nvSpPr>
          <p:cNvPr id="41" name="SK-15-text-40"/>
          <p:cNvSpPr/>
          <p:nvPr/>
        </p:nvSpPr>
        <p:spPr>
          <a:xfrm>
            <a:off x="7048500" y="1922115"/>
            <a:ext cx="327660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74777F"/>
                </a:solidFill>
                <a:latin typeface="Inter" pitchFamily="34" charset="0"/>
                <a:ea typeface="Inter" pitchFamily="34" charset="-122"/>
                <a:cs typeface="Inter" pitchFamily="34" charset="-120"/>
              </a:rPr>
              <a:t>EPIGENETIC SCREENING</a:t>
            </a:r>
            <a:endParaRPr lang="en-US" sz="1050" dirty="0"/>
          </a:p>
        </p:txBody>
      </p:sp>
      <p:sp>
        <p:nvSpPr>
          <p:cNvPr id="42" name="SK-15-text-41"/>
          <p:cNvSpPr/>
          <p:nvPr/>
        </p:nvSpPr>
        <p:spPr>
          <a:xfrm>
            <a:off x="7048500" y="2122140"/>
            <a:ext cx="51435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005EB8"/>
                </a:solidFill>
              </a:rPr>
              <a:t>Silver-Russell Syndrome</a:t>
            </a:r>
            <a:endParaRPr lang="en-US" sz="1800" dirty="0"/>
          </a:p>
        </p:txBody>
      </p:sp>
      <p:sp>
        <p:nvSpPr>
          <p:cNvPr id="43" name="SK-15-text-42"/>
          <p:cNvSpPr/>
          <p:nvPr/>
        </p:nvSpPr>
        <p:spPr>
          <a:xfrm>
            <a:off x="6743700" y="2769840"/>
            <a:ext cx="49244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C1E"/>
                </a:solidFill>
                <a:latin typeface="Inter" pitchFamily="34" charset="0"/>
                <a:ea typeface="Inter" pitchFamily="34" charset="-122"/>
                <a:cs typeface="Inter" pitchFamily="34" charset="-120"/>
              </a:rPr>
              <a:t>Triangular Facies</a:t>
            </a:r>
            <a:endParaRPr lang="en-US" sz="1350" dirty="0"/>
          </a:p>
        </p:txBody>
      </p:sp>
      <p:sp>
        <p:nvSpPr>
          <p:cNvPr id="44" name="SK-15-text-43"/>
          <p:cNvSpPr/>
          <p:nvPr/>
        </p:nvSpPr>
        <p:spPr>
          <a:xfrm>
            <a:off x="6743700" y="3027015"/>
            <a:ext cx="5448300" cy="200025"/>
          </a:xfrm>
          <a:prstGeom prst="rect">
            <a:avLst/>
          </a:prstGeom>
          <a:noFill/>
          <a:ln/>
        </p:spPr>
        <p:txBody>
          <a:bodyPr vert="horz" wrap="square" lIns="0" tIns="0" rIns="0" bIns="0" rtlCol="0" anchor="ctr"/>
          <a:lstStyle/>
          <a:p>
            <a:pPr marL="0" indent="0">
              <a:lnSpc>
                <a:spcPts val="1575"/>
              </a:lnSpc>
              <a:buNone/>
            </a:pPr>
            <a:r>
              <a:rPr lang="en-US" sz="1125" dirty="0">
                <a:solidFill>
                  <a:srgbClr val="44474E"/>
                </a:solidFill>
                <a:latin typeface="Inter" pitchFamily="34" charset="0"/>
                <a:ea typeface="Inter" pitchFamily="34" charset="-122"/>
                <a:cs typeface="Inter" pitchFamily="34" charset="-120"/>
              </a:rPr>
              <a:t>Small, pointed chin with a broad forehead (inverted triangle).</a:t>
            </a:r>
            <a:endParaRPr lang="en-US" sz="1125" dirty="0"/>
          </a:p>
        </p:txBody>
      </p:sp>
      <p:sp>
        <p:nvSpPr>
          <p:cNvPr id="45" name="SK-15-text-44"/>
          <p:cNvSpPr/>
          <p:nvPr/>
        </p:nvSpPr>
        <p:spPr>
          <a:xfrm>
            <a:off x="6743700" y="3379440"/>
            <a:ext cx="49244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C1E"/>
                </a:solidFill>
                <a:latin typeface="Inter" pitchFamily="34" charset="0"/>
                <a:ea typeface="Inter" pitchFamily="34" charset="-122"/>
                <a:cs typeface="Inter" pitchFamily="34" charset="-120"/>
              </a:rPr>
              <a:t>Clinodactyly</a:t>
            </a:r>
            <a:endParaRPr lang="en-US" sz="1350" dirty="0"/>
          </a:p>
        </p:txBody>
      </p:sp>
      <p:sp>
        <p:nvSpPr>
          <p:cNvPr id="46" name="SK-15-text-45"/>
          <p:cNvSpPr/>
          <p:nvPr/>
        </p:nvSpPr>
        <p:spPr>
          <a:xfrm>
            <a:off x="6743700" y="3636615"/>
            <a:ext cx="5448300" cy="200025"/>
          </a:xfrm>
          <a:prstGeom prst="rect">
            <a:avLst/>
          </a:prstGeom>
          <a:noFill/>
          <a:ln/>
        </p:spPr>
        <p:txBody>
          <a:bodyPr vert="horz" wrap="square" lIns="0" tIns="0" rIns="0" bIns="0" rtlCol="0" anchor="ctr"/>
          <a:lstStyle/>
          <a:p>
            <a:pPr marL="0" indent="0">
              <a:lnSpc>
                <a:spcPts val="1575"/>
              </a:lnSpc>
              <a:buNone/>
            </a:pPr>
            <a:r>
              <a:rPr lang="en-US" sz="1125" dirty="0">
                <a:solidFill>
                  <a:srgbClr val="44474E"/>
                </a:solidFill>
                <a:latin typeface="Inter" pitchFamily="34" charset="0"/>
                <a:ea typeface="Inter" pitchFamily="34" charset="-122"/>
                <a:cs typeface="Inter" pitchFamily="34" charset="-120"/>
              </a:rPr>
              <a:t>Inward curvature of the 5th finger toward the 4th finger.</a:t>
            </a:r>
            <a:endParaRPr lang="en-US" sz="1125" dirty="0"/>
          </a:p>
        </p:txBody>
      </p:sp>
      <p:sp>
        <p:nvSpPr>
          <p:cNvPr id="47" name="SK-15-text-46"/>
          <p:cNvSpPr/>
          <p:nvPr/>
        </p:nvSpPr>
        <p:spPr>
          <a:xfrm>
            <a:off x="6743700" y="3989040"/>
            <a:ext cx="49244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C1E"/>
                </a:solidFill>
                <a:latin typeface="Inter" pitchFamily="34" charset="0"/>
                <a:ea typeface="Inter" pitchFamily="34" charset="-122"/>
                <a:cs typeface="Inter" pitchFamily="34" charset="-120"/>
              </a:rPr>
              <a:t>Body Asymmetry</a:t>
            </a:r>
            <a:endParaRPr lang="en-US" sz="1350" dirty="0"/>
          </a:p>
        </p:txBody>
      </p:sp>
      <p:sp>
        <p:nvSpPr>
          <p:cNvPr id="48" name="SK-15-text-47"/>
          <p:cNvSpPr/>
          <p:nvPr/>
        </p:nvSpPr>
        <p:spPr>
          <a:xfrm>
            <a:off x="6743700" y="4246215"/>
            <a:ext cx="5448300" cy="200025"/>
          </a:xfrm>
          <a:prstGeom prst="rect">
            <a:avLst/>
          </a:prstGeom>
          <a:noFill/>
          <a:ln/>
        </p:spPr>
        <p:txBody>
          <a:bodyPr vert="horz" wrap="square" lIns="0" tIns="0" rIns="0" bIns="0" rtlCol="0" anchor="ctr"/>
          <a:lstStyle/>
          <a:p>
            <a:pPr marL="0" indent="0">
              <a:lnSpc>
                <a:spcPts val="1575"/>
              </a:lnSpc>
              <a:buNone/>
            </a:pPr>
            <a:r>
              <a:rPr lang="en-US" sz="1125" dirty="0">
                <a:solidFill>
                  <a:srgbClr val="44474E"/>
                </a:solidFill>
                <a:latin typeface="Inter" pitchFamily="34" charset="0"/>
                <a:ea typeface="Inter" pitchFamily="34" charset="-122"/>
                <a:cs typeface="Inter" pitchFamily="34" charset="-120"/>
              </a:rPr>
              <a:t>Hemi-hypotrophy (one side of the body appears smaller).</a:t>
            </a:r>
            <a:endParaRPr lang="en-US" sz="1125" dirty="0"/>
          </a:p>
        </p:txBody>
      </p:sp>
      <p:sp>
        <p:nvSpPr>
          <p:cNvPr id="49" name="SK-15-text-48"/>
          <p:cNvSpPr/>
          <p:nvPr/>
        </p:nvSpPr>
        <p:spPr>
          <a:xfrm>
            <a:off x="6743700" y="4598640"/>
            <a:ext cx="49244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C1E"/>
                </a:solidFill>
                <a:latin typeface="Inter" pitchFamily="34" charset="0"/>
                <a:ea typeface="Inter" pitchFamily="34" charset="-122"/>
                <a:cs typeface="Inter" pitchFamily="34" charset="-120"/>
              </a:rPr>
              <a:t>Relative Macrocephaly</a:t>
            </a:r>
            <a:endParaRPr lang="en-US" sz="1350" dirty="0"/>
          </a:p>
        </p:txBody>
      </p:sp>
      <p:sp>
        <p:nvSpPr>
          <p:cNvPr id="50" name="SK-15-text-49"/>
          <p:cNvSpPr/>
          <p:nvPr/>
        </p:nvSpPr>
        <p:spPr>
          <a:xfrm>
            <a:off x="6743700" y="4855815"/>
            <a:ext cx="5448300" cy="200025"/>
          </a:xfrm>
          <a:prstGeom prst="rect">
            <a:avLst/>
          </a:prstGeom>
          <a:noFill/>
          <a:ln/>
        </p:spPr>
        <p:txBody>
          <a:bodyPr vert="horz" wrap="square" lIns="0" tIns="0" rIns="0" bIns="0" rtlCol="0" anchor="ctr"/>
          <a:lstStyle/>
          <a:p>
            <a:pPr marL="0" indent="0">
              <a:lnSpc>
                <a:spcPts val="1575"/>
              </a:lnSpc>
              <a:buNone/>
            </a:pPr>
            <a:r>
              <a:rPr lang="en-US" sz="1125" dirty="0">
                <a:solidFill>
                  <a:srgbClr val="44474E"/>
                </a:solidFill>
                <a:latin typeface="Inter" pitchFamily="34" charset="0"/>
                <a:ea typeface="Inter" pitchFamily="34" charset="-122"/>
                <a:cs typeface="Inter" pitchFamily="34" charset="-120"/>
              </a:rPr>
              <a:t>Head circumference centile significantly higher than height/weight.</a:t>
            </a:r>
            <a:endParaRPr lang="en-US" sz="1125" dirty="0"/>
          </a:p>
        </p:txBody>
      </p:sp>
      <p:sp>
        <p:nvSpPr>
          <p:cNvPr id="51" name="SK-15-text-50"/>
          <p:cNvSpPr/>
          <p:nvPr/>
        </p:nvSpPr>
        <p:spPr>
          <a:xfrm>
            <a:off x="6896100" y="5553075"/>
            <a:ext cx="52959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44474E"/>
                </a:solidFill>
                <a:latin typeface="Inter" pitchFamily="34" charset="0"/>
                <a:ea typeface="Inter" pitchFamily="34" charset="-122"/>
                <a:cs typeface="Inter" pitchFamily="34" charset="-120"/>
              </a:rPr>
              <a:t>Action: Refer to Genetics if IUGR + postnatal growth failure.</a:t>
            </a:r>
            <a:endParaRPr lang="en-US" sz="1050" dirty="0"/>
          </a:p>
        </p:txBody>
      </p:sp>
      <p:sp>
        <p:nvSpPr>
          <p:cNvPr id="52" name="SK-15-text-51"/>
          <p:cNvSpPr/>
          <p:nvPr/>
        </p:nvSpPr>
        <p:spPr>
          <a:xfrm>
            <a:off x="381000" y="6496050"/>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www.bradfordvts.co.uk</a:t>
            </a:r>
            <a:endParaRPr lang="en-US" sz="900" dirty="0"/>
          </a:p>
        </p:txBody>
      </p:sp>
      <p:sp>
        <p:nvSpPr>
          <p:cNvPr id="53" name="SK-15-text-52"/>
          <p:cNvSpPr/>
          <p:nvPr/>
        </p:nvSpPr>
        <p:spPr>
          <a:xfrm>
            <a:off x="11401425" y="6496050"/>
            <a:ext cx="790575"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Slide 15</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6-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6-img-3" descr="preencoded.png"/>
          <p:cNvPicPr>
            <a:picLocks noChangeAspect="1"/>
          </p:cNvPicPr>
          <p:nvPr/>
        </p:nvPicPr>
        <p:blipFill>
          <a:blip r:embed="rId5"/>
          <a:stretch>
            <a:fillRect/>
          </a:stretch>
        </p:blipFill>
        <p:spPr>
          <a:xfrm>
            <a:off x="0" y="0"/>
            <a:ext cx="12192000" cy="381000"/>
          </a:xfrm>
          <a:prstGeom prst="rect">
            <a:avLst/>
          </a:prstGeom>
        </p:spPr>
      </p:pic>
      <p:pic>
        <p:nvPicPr>
          <p:cNvPr id="5" name="SK-16-img-4" descr="preencoded.png"/>
          <p:cNvPicPr>
            <a:picLocks noChangeAspect="1"/>
          </p:cNvPicPr>
          <p:nvPr/>
        </p:nvPicPr>
        <p:blipFill>
          <a:blip r:embed="rId6"/>
          <a:stretch>
            <a:fillRect/>
          </a:stretch>
        </p:blipFill>
        <p:spPr>
          <a:xfrm>
            <a:off x="0" y="381000"/>
            <a:ext cx="12192000" cy="1007715"/>
          </a:xfrm>
          <a:prstGeom prst="rect">
            <a:avLst/>
          </a:prstGeom>
        </p:spPr>
      </p:pic>
      <p:pic>
        <p:nvPicPr>
          <p:cNvPr id="6" name="SK-16-img-5" descr="preencoded.png"/>
          <p:cNvPicPr>
            <a:picLocks noChangeAspect="1"/>
          </p:cNvPicPr>
          <p:nvPr/>
        </p:nvPicPr>
        <p:blipFill>
          <a:blip r:embed="rId7"/>
          <a:stretch>
            <a:fillRect/>
          </a:stretch>
        </p:blipFill>
        <p:spPr>
          <a:xfrm>
            <a:off x="381000" y="1617315"/>
            <a:ext cx="5600700" cy="4478685"/>
          </a:xfrm>
          <a:prstGeom prst="rect">
            <a:avLst/>
          </a:prstGeom>
        </p:spPr>
      </p:pic>
      <p:pic>
        <p:nvPicPr>
          <p:cNvPr id="7" name="SK-16-img-6" descr="preencoded.png"/>
          <p:cNvPicPr>
            <a:picLocks noChangeAspect="1"/>
          </p:cNvPicPr>
          <p:nvPr/>
        </p:nvPicPr>
        <p:blipFill>
          <a:blip r:embed="rId8"/>
          <a:stretch>
            <a:fillRect/>
          </a:stretch>
        </p:blipFill>
        <p:spPr>
          <a:xfrm>
            <a:off x="609600" y="1845915"/>
            <a:ext cx="5143500" cy="428625"/>
          </a:xfrm>
          <a:prstGeom prst="rect">
            <a:avLst/>
          </a:prstGeom>
        </p:spPr>
      </p:pic>
      <p:pic>
        <p:nvPicPr>
          <p:cNvPr id="8" name="SK-16-img-7" descr="preencoded.png"/>
          <p:cNvPicPr>
            <a:picLocks noChangeAspect="1"/>
          </p:cNvPicPr>
          <p:nvPr/>
        </p:nvPicPr>
        <p:blipFill>
          <a:blip r:embed="rId9"/>
          <a:stretch>
            <a:fillRect/>
          </a:stretch>
        </p:blipFill>
        <p:spPr>
          <a:xfrm>
            <a:off x="609600" y="1888778"/>
            <a:ext cx="285750" cy="228600"/>
          </a:xfrm>
          <a:prstGeom prst="rect">
            <a:avLst/>
          </a:prstGeom>
        </p:spPr>
      </p:pic>
      <p:pic>
        <p:nvPicPr>
          <p:cNvPr id="9" name="SK-16-img-8" descr="preencoded.png"/>
          <p:cNvPicPr>
            <a:picLocks noChangeAspect="1"/>
          </p:cNvPicPr>
          <p:nvPr/>
        </p:nvPicPr>
        <p:blipFill>
          <a:blip r:embed="rId10"/>
          <a:stretch>
            <a:fillRect/>
          </a:stretch>
        </p:blipFill>
        <p:spPr>
          <a:xfrm>
            <a:off x="609600" y="2465040"/>
            <a:ext cx="5143500" cy="950416"/>
          </a:xfrm>
          <a:prstGeom prst="rect">
            <a:avLst/>
          </a:prstGeom>
        </p:spPr>
      </p:pic>
      <p:pic>
        <p:nvPicPr>
          <p:cNvPr id="10" name="SK-16-img-9" descr="preencoded.png"/>
          <p:cNvPicPr>
            <a:picLocks noChangeAspect="1"/>
          </p:cNvPicPr>
          <p:nvPr/>
        </p:nvPicPr>
        <p:blipFill>
          <a:blip r:embed="rId11"/>
          <a:stretch>
            <a:fillRect/>
          </a:stretch>
        </p:blipFill>
        <p:spPr>
          <a:xfrm>
            <a:off x="609600" y="3567857"/>
            <a:ext cx="5143500" cy="950416"/>
          </a:xfrm>
          <a:prstGeom prst="rect">
            <a:avLst/>
          </a:prstGeom>
        </p:spPr>
      </p:pic>
      <p:pic>
        <p:nvPicPr>
          <p:cNvPr id="11" name="SK-16-img-10" descr="preencoded.png"/>
          <p:cNvPicPr>
            <a:picLocks noChangeAspect="1"/>
          </p:cNvPicPr>
          <p:nvPr/>
        </p:nvPicPr>
        <p:blipFill>
          <a:blip r:embed="rId12"/>
          <a:stretch>
            <a:fillRect/>
          </a:stretch>
        </p:blipFill>
        <p:spPr>
          <a:xfrm>
            <a:off x="609600" y="4670673"/>
            <a:ext cx="5143500" cy="950416"/>
          </a:xfrm>
          <a:prstGeom prst="rect">
            <a:avLst/>
          </a:prstGeom>
        </p:spPr>
      </p:pic>
      <p:pic>
        <p:nvPicPr>
          <p:cNvPr id="12" name="SK-16-img-11" descr="preencoded.png"/>
          <p:cNvPicPr>
            <a:picLocks noChangeAspect="1"/>
          </p:cNvPicPr>
          <p:nvPr/>
        </p:nvPicPr>
        <p:blipFill>
          <a:blip r:embed="rId7"/>
          <a:stretch>
            <a:fillRect/>
          </a:stretch>
        </p:blipFill>
        <p:spPr>
          <a:xfrm>
            <a:off x="6210300" y="1617315"/>
            <a:ext cx="5600700" cy="4478685"/>
          </a:xfrm>
          <a:prstGeom prst="rect">
            <a:avLst/>
          </a:prstGeom>
        </p:spPr>
      </p:pic>
      <p:pic>
        <p:nvPicPr>
          <p:cNvPr id="13" name="SK-16-img-12" descr="preencoded.png"/>
          <p:cNvPicPr>
            <a:picLocks noChangeAspect="1"/>
          </p:cNvPicPr>
          <p:nvPr/>
        </p:nvPicPr>
        <p:blipFill>
          <a:blip r:embed="rId8"/>
          <a:stretch>
            <a:fillRect/>
          </a:stretch>
        </p:blipFill>
        <p:spPr>
          <a:xfrm>
            <a:off x="6438900" y="1845915"/>
            <a:ext cx="5143500" cy="428625"/>
          </a:xfrm>
          <a:prstGeom prst="rect">
            <a:avLst/>
          </a:prstGeom>
        </p:spPr>
      </p:pic>
      <p:pic>
        <p:nvPicPr>
          <p:cNvPr id="14" name="SK-16-img-13" descr="preencoded.png"/>
          <p:cNvPicPr>
            <a:picLocks noChangeAspect="1"/>
          </p:cNvPicPr>
          <p:nvPr/>
        </p:nvPicPr>
        <p:blipFill>
          <a:blip r:embed="rId13"/>
          <a:stretch>
            <a:fillRect/>
          </a:stretch>
        </p:blipFill>
        <p:spPr>
          <a:xfrm>
            <a:off x="6438900" y="1888778"/>
            <a:ext cx="285750" cy="228600"/>
          </a:xfrm>
          <a:prstGeom prst="rect">
            <a:avLst/>
          </a:prstGeom>
        </p:spPr>
      </p:pic>
      <p:pic>
        <p:nvPicPr>
          <p:cNvPr id="15" name="SK-16-img-14" descr="preencoded.png"/>
          <p:cNvPicPr>
            <a:picLocks noChangeAspect="1"/>
          </p:cNvPicPr>
          <p:nvPr/>
        </p:nvPicPr>
        <p:blipFill>
          <a:blip r:embed="rId10"/>
          <a:stretch>
            <a:fillRect/>
          </a:stretch>
        </p:blipFill>
        <p:spPr>
          <a:xfrm>
            <a:off x="6438900" y="2465040"/>
            <a:ext cx="5143500" cy="950416"/>
          </a:xfrm>
          <a:prstGeom prst="rect">
            <a:avLst/>
          </a:prstGeom>
        </p:spPr>
      </p:pic>
      <p:pic>
        <p:nvPicPr>
          <p:cNvPr id="16" name="SK-16-img-15" descr="preencoded.png"/>
          <p:cNvPicPr>
            <a:picLocks noChangeAspect="1"/>
          </p:cNvPicPr>
          <p:nvPr/>
        </p:nvPicPr>
        <p:blipFill>
          <a:blip r:embed="rId11"/>
          <a:stretch>
            <a:fillRect/>
          </a:stretch>
        </p:blipFill>
        <p:spPr>
          <a:xfrm>
            <a:off x="6438900" y="3567857"/>
            <a:ext cx="5143500" cy="950416"/>
          </a:xfrm>
          <a:prstGeom prst="rect">
            <a:avLst/>
          </a:prstGeom>
        </p:spPr>
      </p:pic>
      <p:pic>
        <p:nvPicPr>
          <p:cNvPr id="17" name="SK-16-img-16" descr="preencoded.png"/>
          <p:cNvPicPr>
            <a:picLocks noChangeAspect="1"/>
          </p:cNvPicPr>
          <p:nvPr/>
        </p:nvPicPr>
        <p:blipFill>
          <a:blip r:embed="rId14"/>
          <a:stretch>
            <a:fillRect/>
          </a:stretch>
        </p:blipFill>
        <p:spPr>
          <a:xfrm>
            <a:off x="6438900" y="4644628"/>
            <a:ext cx="5143500" cy="1222772"/>
          </a:xfrm>
          <a:prstGeom prst="rect">
            <a:avLst/>
          </a:prstGeom>
        </p:spPr>
      </p:pic>
      <p:pic>
        <p:nvPicPr>
          <p:cNvPr id="18" name="SK-16-img-17" descr="preencoded.png"/>
          <p:cNvPicPr>
            <a:picLocks noChangeAspect="1"/>
          </p:cNvPicPr>
          <p:nvPr/>
        </p:nvPicPr>
        <p:blipFill>
          <a:blip r:embed="rId15"/>
          <a:stretch>
            <a:fillRect/>
          </a:stretch>
        </p:blipFill>
        <p:spPr>
          <a:xfrm>
            <a:off x="6591300" y="4835128"/>
            <a:ext cx="190500" cy="152400"/>
          </a:xfrm>
          <a:prstGeom prst="rect">
            <a:avLst/>
          </a:prstGeom>
        </p:spPr>
      </p:pic>
      <p:pic>
        <p:nvPicPr>
          <p:cNvPr id="19" name="SK-16-img-18" descr="preencoded.png"/>
          <p:cNvPicPr>
            <a:picLocks noChangeAspect="1"/>
          </p:cNvPicPr>
          <p:nvPr/>
        </p:nvPicPr>
        <p:blipFill>
          <a:blip r:embed="rId16"/>
          <a:stretch>
            <a:fillRect/>
          </a:stretch>
        </p:blipFill>
        <p:spPr>
          <a:xfrm>
            <a:off x="381000" y="6096000"/>
            <a:ext cx="11430000" cy="571500"/>
          </a:xfrm>
          <a:prstGeom prst="rect">
            <a:avLst/>
          </a:prstGeom>
        </p:spPr>
      </p:pic>
      <p:sp>
        <p:nvSpPr>
          <p:cNvPr id="20" name="SK-16-text-19"/>
          <p:cNvSpPr/>
          <p:nvPr/>
        </p:nvSpPr>
        <p:spPr>
          <a:xfrm>
            <a:off x="381000" y="114300"/>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1" name="SK-16-text-20"/>
          <p:cNvSpPr/>
          <p:nvPr/>
        </p:nvSpPr>
        <p:spPr>
          <a:xfrm>
            <a:off x="381000" y="571500"/>
            <a:ext cx="118110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Physical Examination: Systemic and Neurological Signs</a:t>
            </a:r>
            <a:endParaRPr lang="en-US" sz="2550" dirty="0"/>
          </a:p>
        </p:txBody>
      </p:sp>
      <p:sp>
        <p:nvSpPr>
          <p:cNvPr id="22" name="SK-16-text-21"/>
          <p:cNvSpPr/>
          <p:nvPr/>
        </p:nvSpPr>
        <p:spPr>
          <a:xfrm>
            <a:off x="381000" y="998190"/>
            <a:ext cx="115062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23" name="SK-16-text-22"/>
          <p:cNvSpPr/>
          <p:nvPr/>
        </p:nvSpPr>
        <p:spPr>
          <a:xfrm>
            <a:off x="1009650" y="1845915"/>
            <a:ext cx="664273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C1E"/>
                </a:solidFill>
              </a:rPr>
              <a:t>Systemic Illness Screening</a:t>
            </a:r>
            <a:endParaRPr lang="en-US" sz="1650" dirty="0"/>
          </a:p>
        </p:txBody>
      </p:sp>
      <p:sp>
        <p:nvSpPr>
          <p:cNvPr id="24" name="SK-16-text-23"/>
          <p:cNvSpPr/>
          <p:nvPr/>
        </p:nvSpPr>
        <p:spPr>
          <a:xfrm>
            <a:off x="723900" y="2579340"/>
            <a:ext cx="50006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latin typeface="Inter" pitchFamily="34" charset="0"/>
                <a:ea typeface="Inter" pitchFamily="34" charset="-122"/>
                <a:cs typeface="Inter" pitchFamily="34" charset="-120"/>
              </a:rPr>
              <a:t>Cardiovascular Signs</a:t>
            </a:r>
            <a:endParaRPr lang="en-US" sz="1350" dirty="0"/>
          </a:p>
        </p:txBody>
      </p:sp>
      <p:sp>
        <p:nvSpPr>
          <p:cNvPr id="25" name="SK-16-text-24"/>
          <p:cNvSpPr/>
          <p:nvPr/>
        </p:nvSpPr>
        <p:spPr>
          <a:xfrm>
            <a:off x="723900" y="2874615"/>
            <a:ext cx="4914900" cy="426541"/>
          </a:xfrm>
          <a:prstGeom prst="rect">
            <a:avLst/>
          </a:prstGeom>
          <a:noFill/>
          <a:ln/>
        </p:spPr>
        <p:txBody>
          <a:bodyPr vert="horz" wrap="square" lIns="0" tIns="0" rIns="0" bIns="0" rtlCol="0" anchor="ctr"/>
          <a:lstStyle/>
          <a:p>
            <a:pPr marL="0" indent="0">
              <a:lnSpc>
                <a:spcPts val="1680"/>
              </a:lnSpc>
              <a:buNone/>
            </a:pPr>
            <a:r>
              <a:rPr lang="en-US" sz="1200" dirty="0">
                <a:solidFill>
                  <a:srgbClr val="44474E"/>
                </a:solidFill>
                <a:latin typeface="Inter" pitchFamily="34" charset="0"/>
                <a:ea typeface="Inter" pitchFamily="34" charset="-122"/>
                <a:cs typeface="Inter" pitchFamily="34" charset="-120"/>
              </a:rPr>
              <a:t>Auscultate for heart murmurs; persistent growth failure may be the presenting sign of </a:t>
            </a:r>
            <a:r>
              <a:rPr lang="en-US" sz="1200" b="1" dirty="0">
                <a:solidFill>
                  <a:srgbClr val="44474E"/>
                </a:solidFill>
                <a:latin typeface="Inter" pitchFamily="34" charset="0"/>
                <a:ea typeface="Inter" pitchFamily="34" charset="-122"/>
                <a:cs typeface="Inter" pitchFamily="34" charset="-120"/>
              </a:rPr>
              <a:t>Congenital Heart Disease (CHD)</a:t>
            </a:r>
            <a:r>
              <a:rPr lang="en-US" sz="1200" dirty="0">
                <a:solidFill>
                  <a:srgbClr val="44474E"/>
                </a:solidFill>
                <a:latin typeface="Inter" pitchFamily="34" charset="0"/>
                <a:ea typeface="Inter" pitchFamily="34" charset="-122"/>
                <a:cs typeface="Inter" pitchFamily="34" charset="-120"/>
              </a:rPr>
              <a:t>.</a:t>
            </a:r>
            <a:endParaRPr lang="en-US" sz="1200" dirty="0"/>
          </a:p>
        </p:txBody>
      </p:sp>
      <p:sp>
        <p:nvSpPr>
          <p:cNvPr id="26" name="SK-16-text-25"/>
          <p:cNvSpPr/>
          <p:nvPr/>
        </p:nvSpPr>
        <p:spPr>
          <a:xfrm>
            <a:off x="723900" y="3682157"/>
            <a:ext cx="502348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latin typeface="Inter" pitchFamily="34" charset="0"/>
                <a:ea typeface="Inter" pitchFamily="34" charset="-122"/>
                <a:cs typeface="Inter" pitchFamily="34" charset="-120"/>
              </a:rPr>
              <a:t>Respiratory &amp; GI Markers</a:t>
            </a:r>
            <a:endParaRPr lang="en-US" sz="1350" dirty="0"/>
          </a:p>
        </p:txBody>
      </p:sp>
      <p:sp>
        <p:nvSpPr>
          <p:cNvPr id="27" name="SK-16-text-26"/>
          <p:cNvSpPr/>
          <p:nvPr/>
        </p:nvSpPr>
        <p:spPr>
          <a:xfrm>
            <a:off x="723900" y="3977432"/>
            <a:ext cx="4914900" cy="426541"/>
          </a:xfrm>
          <a:prstGeom prst="rect">
            <a:avLst/>
          </a:prstGeom>
          <a:noFill/>
          <a:ln/>
        </p:spPr>
        <p:txBody>
          <a:bodyPr vert="horz" wrap="square" lIns="0" tIns="0" rIns="0" bIns="0" rtlCol="0" anchor="ctr"/>
          <a:lstStyle/>
          <a:p>
            <a:pPr marL="0" indent="0">
              <a:lnSpc>
                <a:spcPts val="1680"/>
              </a:lnSpc>
              <a:buNone/>
            </a:pPr>
            <a:r>
              <a:rPr lang="en-US" sz="1200" dirty="0">
                <a:solidFill>
                  <a:srgbClr val="44474E"/>
                </a:solidFill>
                <a:latin typeface="Inter" pitchFamily="34" charset="0"/>
                <a:ea typeface="Inter" pitchFamily="34" charset="-122"/>
                <a:cs typeface="Inter" pitchFamily="34" charset="-120"/>
              </a:rPr>
              <a:t>Check for finger clubbing; associated with </a:t>
            </a:r>
            <a:r>
              <a:rPr lang="en-US" sz="1200" b="1" dirty="0">
                <a:solidFill>
                  <a:srgbClr val="44474E"/>
                </a:solidFill>
                <a:latin typeface="Inter" pitchFamily="34" charset="0"/>
                <a:ea typeface="Inter" pitchFamily="34" charset="-122"/>
                <a:cs typeface="Inter" pitchFamily="34" charset="-120"/>
              </a:rPr>
              <a:t>Inflammatory Bowel Disease (IBD)</a:t>
            </a:r>
            <a:r>
              <a:rPr lang="en-US" sz="1200" dirty="0">
                <a:solidFill>
                  <a:srgbClr val="44474E"/>
                </a:solidFill>
                <a:latin typeface="Inter" pitchFamily="34" charset="0"/>
                <a:ea typeface="Inter" pitchFamily="34" charset="-122"/>
                <a:cs typeface="Inter" pitchFamily="34" charset="-120"/>
              </a:rPr>
              <a:t> and </a:t>
            </a:r>
            <a:r>
              <a:rPr lang="en-US" sz="1200" b="1" dirty="0">
                <a:solidFill>
                  <a:srgbClr val="44474E"/>
                </a:solidFill>
                <a:latin typeface="Inter" pitchFamily="34" charset="0"/>
                <a:ea typeface="Inter" pitchFamily="34" charset="-122"/>
                <a:cs typeface="Inter" pitchFamily="34" charset="-120"/>
              </a:rPr>
              <a:t>Cystic Fibrosis (CF)</a:t>
            </a:r>
            <a:r>
              <a:rPr lang="en-US" sz="1200" dirty="0">
                <a:solidFill>
                  <a:srgbClr val="44474E"/>
                </a:solidFill>
                <a:latin typeface="Inter" pitchFamily="34" charset="0"/>
                <a:ea typeface="Inter" pitchFamily="34" charset="-122"/>
                <a:cs typeface="Inter" pitchFamily="34" charset="-120"/>
              </a:rPr>
              <a:t>.</a:t>
            </a:r>
            <a:endParaRPr lang="en-US" sz="1200" dirty="0"/>
          </a:p>
        </p:txBody>
      </p:sp>
      <p:sp>
        <p:nvSpPr>
          <p:cNvPr id="28" name="SK-16-text-27"/>
          <p:cNvSpPr/>
          <p:nvPr/>
        </p:nvSpPr>
        <p:spPr>
          <a:xfrm>
            <a:off x="723900" y="4784973"/>
            <a:ext cx="50006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latin typeface="Inter" pitchFamily="34" charset="0"/>
                <a:ea typeface="Inter" pitchFamily="34" charset="-122"/>
                <a:cs typeface="Inter" pitchFamily="34" charset="-120"/>
              </a:rPr>
              <a:t>Nail &amp; Skin Changes</a:t>
            </a:r>
            <a:endParaRPr lang="en-US" sz="1350" dirty="0"/>
          </a:p>
        </p:txBody>
      </p:sp>
      <p:sp>
        <p:nvSpPr>
          <p:cNvPr id="29" name="SK-16-text-28"/>
          <p:cNvSpPr/>
          <p:nvPr/>
        </p:nvSpPr>
        <p:spPr>
          <a:xfrm>
            <a:off x="723900" y="5080248"/>
            <a:ext cx="4914900" cy="426541"/>
          </a:xfrm>
          <a:prstGeom prst="rect">
            <a:avLst/>
          </a:prstGeom>
          <a:noFill/>
          <a:ln/>
        </p:spPr>
        <p:txBody>
          <a:bodyPr vert="horz" wrap="square" lIns="0" tIns="0" rIns="0" bIns="0" rtlCol="0" anchor="ctr"/>
          <a:lstStyle/>
          <a:p>
            <a:pPr marL="0" indent="0">
              <a:lnSpc>
                <a:spcPts val="1680"/>
              </a:lnSpc>
              <a:buNone/>
            </a:pPr>
            <a:r>
              <a:rPr lang="en-US" sz="1200" dirty="0">
                <a:solidFill>
                  <a:srgbClr val="44474E"/>
                </a:solidFill>
                <a:latin typeface="Inter" pitchFamily="34" charset="0"/>
                <a:ea typeface="Inter" pitchFamily="34" charset="-122"/>
                <a:cs typeface="Inter" pitchFamily="34" charset="-120"/>
              </a:rPr>
              <a:t>Nail spooning (koilonychia) can indicate </a:t>
            </a:r>
            <a:r>
              <a:rPr lang="en-US" sz="1200" b="1" dirty="0">
                <a:solidFill>
                  <a:srgbClr val="44474E"/>
                </a:solidFill>
                <a:latin typeface="Inter" pitchFamily="34" charset="0"/>
                <a:ea typeface="Inter" pitchFamily="34" charset="-122"/>
                <a:cs typeface="Inter" pitchFamily="34" charset="-120"/>
              </a:rPr>
              <a:t>Chronic Renal Failure</a:t>
            </a:r>
            <a:r>
              <a:rPr lang="en-US" sz="1200" dirty="0">
                <a:solidFill>
                  <a:srgbClr val="44474E"/>
                </a:solidFill>
                <a:latin typeface="Inter" pitchFamily="34" charset="0"/>
                <a:ea typeface="Inter" pitchFamily="34" charset="-122"/>
                <a:cs typeface="Inter" pitchFamily="34" charset="-120"/>
              </a:rPr>
              <a:t> or </a:t>
            </a:r>
            <a:r>
              <a:rPr lang="en-US" sz="1200" b="1" dirty="0">
                <a:solidFill>
                  <a:srgbClr val="44474E"/>
                </a:solidFill>
                <a:latin typeface="Inter" pitchFamily="34" charset="0"/>
                <a:ea typeface="Inter" pitchFamily="34" charset="-122"/>
                <a:cs typeface="Inter" pitchFamily="34" charset="-120"/>
              </a:rPr>
              <a:t>Turner Syndrome</a:t>
            </a:r>
            <a:r>
              <a:rPr lang="en-US" sz="1200" dirty="0">
                <a:solidFill>
                  <a:srgbClr val="44474E"/>
                </a:solidFill>
                <a:latin typeface="Inter" pitchFamily="34" charset="0"/>
                <a:ea typeface="Inter" pitchFamily="34" charset="-122"/>
                <a:cs typeface="Inter" pitchFamily="34" charset="-120"/>
              </a:rPr>
              <a:t>.</a:t>
            </a:r>
            <a:endParaRPr lang="en-US" sz="1200" dirty="0"/>
          </a:p>
        </p:txBody>
      </p:sp>
      <p:sp>
        <p:nvSpPr>
          <p:cNvPr id="30" name="SK-16-text-29"/>
          <p:cNvSpPr/>
          <p:nvPr/>
        </p:nvSpPr>
        <p:spPr>
          <a:xfrm>
            <a:off x="6838950" y="1845915"/>
            <a:ext cx="535305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C1E"/>
                </a:solidFill>
              </a:rPr>
              <a:t>Neuro &amp; Endocrine Signs</a:t>
            </a:r>
            <a:endParaRPr lang="en-US" sz="1650" dirty="0"/>
          </a:p>
        </p:txBody>
      </p:sp>
      <p:sp>
        <p:nvSpPr>
          <p:cNvPr id="31" name="SK-16-text-30"/>
          <p:cNvSpPr/>
          <p:nvPr/>
        </p:nvSpPr>
        <p:spPr>
          <a:xfrm>
            <a:off x="6553200" y="2579340"/>
            <a:ext cx="50006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latin typeface="Inter" pitchFamily="34" charset="0"/>
                <a:ea typeface="Inter" pitchFamily="34" charset="-122"/>
                <a:cs typeface="Inter" pitchFamily="34" charset="-120"/>
              </a:rPr>
              <a:t>Intracranial Pathology</a:t>
            </a:r>
            <a:endParaRPr lang="en-US" sz="1350" dirty="0"/>
          </a:p>
        </p:txBody>
      </p:sp>
      <p:sp>
        <p:nvSpPr>
          <p:cNvPr id="32" name="SK-16-text-31"/>
          <p:cNvSpPr/>
          <p:nvPr/>
        </p:nvSpPr>
        <p:spPr>
          <a:xfrm>
            <a:off x="6553200" y="2874615"/>
            <a:ext cx="4914900" cy="426541"/>
          </a:xfrm>
          <a:prstGeom prst="rect">
            <a:avLst/>
          </a:prstGeom>
          <a:noFill/>
          <a:ln/>
        </p:spPr>
        <p:txBody>
          <a:bodyPr vert="horz" wrap="square" lIns="0" tIns="0" rIns="0" bIns="0" rtlCol="0" anchor="ctr"/>
          <a:lstStyle/>
          <a:p>
            <a:pPr marL="0" indent="0">
              <a:lnSpc>
                <a:spcPts val="1680"/>
              </a:lnSpc>
              <a:buNone/>
            </a:pPr>
            <a:r>
              <a:rPr lang="en-US" sz="1200" dirty="0">
                <a:solidFill>
                  <a:srgbClr val="44474E"/>
                </a:solidFill>
                <a:latin typeface="Inter" pitchFamily="34" charset="0"/>
                <a:ea typeface="Inter" pitchFamily="34" charset="-122"/>
                <a:cs typeface="Inter" pitchFamily="34" charset="-120"/>
              </a:rPr>
              <a:t>Assess visual fields and perform fundoscopy; watch for signs of raised intracranial pressure.</a:t>
            </a:r>
            <a:endParaRPr lang="en-US" sz="1200" dirty="0"/>
          </a:p>
        </p:txBody>
      </p:sp>
      <p:sp>
        <p:nvSpPr>
          <p:cNvPr id="33" name="SK-16-text-32"/>
          <p:cNvSpPr/>
          <p:nvPr/>
        </p:nvSpPr>
        <p:spPr>
          <a:xfrm>
            <a:off x="6553200" y="3682157"/>
            <a:ext cx="50006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latin typeface="Inter" pitchFamily="34" charset="0"/>
                <a:ea typeface="Inter" pitchFamily="34" charset="-122"/>
                <a:cs typeface="Inter" pitchFamily="34" charset="-120"/>
              </a:rPr>
              <a:t>Pubertal Staging</a:t>
            </a:r>
            <a:endParaRPr lang="en-US" sz="1350" dirty="0"/>
          </a:p>
        </p:txBody>
      </p:sp>
      <p:sp>
        <p:nvSpPr>
          <p:cNvPr id="34" name="SK-16-text-33"/>
          <p:cNvSpPr/>
          <p:nvPr/>
        </p:nvSpPr>
        <p:spPr>
          <a:xfrm>
            <a:off x="6553200" y="3977432"/>
            <a:ext cx="4914900" cy="426541"/>
          </a:xfrm>
          <a:prstGeom prst="rect">
            <a:avLst/>
          </a:prstGeom>
          <a:noFill/>
          <a:ln/>
        </p:spPr>
        <p:txBody>
          <a:bodyPr vert="horz" wrap="square" lIns="0" tIns="0" rIns="0" bIns="0" rtlCol="0" anchor="ctr"/>
          <a:lstStyle/>
          <a:p>
            <a:pPr marL="0" indent="0">
              <a:lnSpc>
                <a:spcPts val="1680"/>
              </a:lnSpc>
              <a:buNone/>
            </a:pPr>
            <a:r>
              <a:rPr lang="en-US" sz="1200" dirty="0">
                <a:solidFill>
                  <a:srgbClr val="44474E"/>
                </a:solidFill>
                <a:latin typeface="Inter" pitchFamily="34" charset="0"/>
                <a:ea typeface="Inter" pitchFamily="34" charset="-122"/>
                <a:cs typeface="Inter" pitchFamily="34" charset="-120"/>
              </a:rPr>
              <a:t>Early pubertal changes (Precocious Puberty) cause rapid growth initially but lead to </a:t>
            </a:r>
            <a:r>
              <a:rPr lang="en-US" sz="1200" b="1" dirty="0">
                <a:solidFill>
                  <a:srgbClr val="44474E"/>
                </a:solidFill>
                <a:latin typeface="Inter" pitchFamily="34" charset="0"/>
                <a:ea typeface="Inter" pitchFamily="34" charset="-122"/>
                <a:cs typeface="Inter" pitchFamily="34" charset="-120"/>
              </a:rPr>
              <a:t>short final adult height</a:t>
            </a:r>
            <a:r>
              <a:rPr lang="en-US" sz="1200" dirty="0">
                <a:solidFill>
                  <a:srgbClr val="44474E"/>
                </a:solidFill>
                <a:latin typeface="Inter" pitchFamily="34" charset="0"/>
                <a:ea typeface="Inter" pitchFamily="34" charset="-122"/>
                <a:cs typeface="Inter" pitchFamily="34" charset="-120"/>
              </a:rPr>
              <a:t> due to early fusion.</a:t>
            </a:r>
            <a:endParaRPr lang="en-US" sz="1200" dirty="0"/>
          </a:p>
        </p:txBody>
      </p:sp>
      <p:sp>
        <p:nvSpPr>
          <p:cNvPr id="35" name="SK-16-text-34"/>
          <p:cNvSpPr/>
          <p:nvPr/>
        </p:nvSpPr>
        <p:spPr>
          <a:xfrm>
            <a:off x="6858000" y="4797028"/>
            <a:ext cx="48387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DA1E28"/>
                </a:solidFill>
                <a:latin typeface="Inter" pitchFamily="34" charset="0"/>
                <a:ea typeface="Inter" pitchFamily="34" charset="-122"/>
                <a:cs typeface="Inter" pitchFamily="34" charset="-120"/>
              </a:rPr>
              <a:t>CRANIOPHARYNGIOMA TRIAD</a:t>
            </a:r>
            <a:endParaRPr lang="en-US" sz="1200" dirty="0"/>
          </a:p>
        </p:txBody>
      </p:sp>
      <p:sp>
        <p:nvSpPr>
          <p:cNvPr id="36" name="SK-16-text-35"/>
          <p:cNvSpPr/>
          <p:nvPr/>
        </p:nvSpPr>
        <p:spPr>
          <a:xfrm>
            <a:off x="6591300" y="5063728"/>
            <a:ext cx="4838700"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44474E"/>
                </a:solidFill>
                <a:latin typeface="Inter" pitchFamily="34" charset="0"/>
                <a:ea typeface="Inter" pitchFamily="34" charset="-122"/>
                <a:cs typeface="Inter" pitchFamily="34" charset="-120"/>
              </a:rPr>
              <a:t>1. Growth failure + 2. Chronic headaches + 3. Visual field defects (Bitemporal Hemianopia).</a:t>
            </a:r>
            <a:endParaRPr lang="en-US" sz="1200" dirty="0"/>
          </a:p>
        </p:txBody>
      </p:sp>
      <p:sp>
        <p:nvSpPr>
          <p:cNvPr id="37" name="SK-16-text-36"/>
          <p:cNvSpPr/>
          <p:nvPr/>
        </p:nvSpPr>
        <p:spPr>
          <a:xfrm>
            <a:off x="6591300" y="5528370"/>
            <a:ext cx="5600700" cy="186630"/>
          </a:xfrm>
          <a:prstGeom prst="rect">
            <a:avLst/>
          </a:prstGeom>
          <a:noFill/>
          <a:ln/>
        </p:spPr>
        <p:txBody>
          <a:bodyPr vert="horz" wrap="square" lIns="0" tIns="0" rIns="0" bIns="0" rtlCol="0" anchor="ctr"/>
          <a:lstStyle/>
          <a:p>
            <a:pPr marL="0" indent="0">
              <a:lnSpc>
                <a:spcPts val="1470"/>
              </a:lnSpc>
              <a:buNone/>
            </a:pPr>
            <a:r>
              <a:rPr lang="en-US" sz="1050" dirty="0">
                <a:solidFill>
                  <a:srgbClr val="DA1E28"/>
                </a:solidFill>
                <a:latin typeface="Inter" pitchFamily="34" charset="0"/>
                <a:ea typeface="Inter" pitchFamily="34" charset="-122"/>
                <a:cs typeface="Inter" pitchFamily="34" charset="-120"/>
              </a:rPr>
              <a:t>Requires URGENT neurosurgical referral.</a:t>
            </a:r>
            <a:endParaRPr lang="en-US" sz="1050" dirty="0"/>
          </a:p>
        </p:txBody>
      </p:sp>
      <p:sp>
        <p:nvSpPr>
          <p:cNvPr id="38" name="SK-16-text-37"/>
          <p:cNvSpPr/>
          <p:nvPr/>
        </p:nvSpPr>
        <p:spPr>
          <a:xfrm>
            <a:off x="381000" y="6296025"/>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www.bradfordvts.co.uk</a:t>
            </a:r>
            <a:endParaRPr lang="en-US" sz="900" dirty="0"/>
          </a:p>
        </p:txBody>
      </p:sp>
      <p:sp>
        <p:nvSpPr>
          <p:cNvPr id="39" name="SK-16-text-38"/>
          <p:cNvSpPr/>
          <p:nvPr/>
        </p:nvSpPr>
        <p:spPr>
          <a:xfrm>
            <a:off x="11401425" y="6296025"/>
            <a:ext cx="790575"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Slide 16</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7-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7-img-3" descr="preencoded.png"/>
          <p:cNvPicPr>
            <a:picLocks noChangeAspect="1"/>
          </p:cNvPicPr>
          <p:nvPr/>
        </p:nvPicPr>
        <p:blipFill>
          <a:blip r:embed="rId5"/>
          <a:stretch>
            <a:fillRect/>
          </a:stretch>
        </p:blipFill>
        <p:spPr>
          <a:xfrm>
            <a:off x="0" y="0"/>
            <a:ext cx="12192000" cy="381000"/>
          </a:xfrm>
          <a:prstGeom prst="rect">
            <a:avLst/>
          </a:prstGeom>
        </p:spPr>
      </p:pic>
      <p:pic>
        <p:nvPicPr>
          <p:cNvPr id="5" name="SK-17-img-4" descr="preencoded.png"/>
          <p:cNvPicPr>
            <a:picLocks noChangeAspect="1"/>
          </p:cNvPicPr>
          <p:nvPr/>
        </p:nvPicPr>
        <p:blipFill>
          <a:blip r:embed="rId6"/>
          <a:stretch>
            <a:fillRect/>
          </a:stretch>
        </p:blipFill>
        <p:spPr>
          <a:xfrm>
            <a:off x="0" y="381000"/>
            <a:ext cx="12192000" cy="1007715"/>
          </a:xfrm>
          <a:prstGeom prst="rect">
            <a:avLst/>
          </a:prstGeom>
        </p:spPr>
      </p:pic>
      <p:pic>
        <p:nvPicPr>
          <p:cNvPr id="6" name="SK-17-img-5" descr="preencoded.png"/>
          <p:cNvPicPr>
            <a:picLocks noChangeAspect="1"/>
          </p:cNvPicPr>
          <p:nvPr/>
        </p:nvPicPr>
        <p:blipFill>
          <a:blip r:embed="rId7"/>
          <a:stretch>
            <a:fillRect/>
          </a:stretch>
        </p:blipFill>
        <p:spPr>
          <a:xfrm>
            <a:off x="381000" y="1617315"/>
            <a:ext cx="3657600" cy="4478685"/>
          </a:xfrm>
          <a:prstGeom prst="rect">
            <a:avLst/>
          </a:prstGeom>
        </p:spPr>
      </p:pic>
      <p:pic>
        <p:nvPicPr>
          <p:cNvPr id="7" name="SK-17-img-6" descr="preencoded.png"/>
          <p:cNvPicPr>
            <a:picLocks noChangeAspect="1"/>
          </p:cNvPicPr>
          <p:nvPr/>
        </p:nvPicPr>
        <p:blipFill>
          <a:blip r:embed="rId8"/>
          <a:stretch>
            <a:fillRect/>
          </a:stretch>
        </p:blipFill>
        <p:spPr>
          <a:xfrm>
            <a:off x="571500" y="1807815"/>
            <a:ext cx="3276600" cy="533400"/>
          </a:xfrm>
          <a:prstGeom prst="rect">
            <a:avLst/>
          </a:prstGeom>
        </p:spPr>
      </p:pic>
      <p:pic>
        <p:nvPicPr>
          <p:cNvPr id="8" name="SK-17-img-7" descr="preencoded.png"/>
          <p:cNvPicPr>
            <a:picLocks noChangeAspect="1"/>
          </p:cNvPicPr>
          <p:nvPr/>
        </p:nvPicPr>
        <p:blipFill>
          <a:blip r:embed="rId9"/>
          <a:stretch>
            <a:fillRect/>
          </a:stretch>
        </p:blipFill>
        <p:spPr>
          <a:xfrm>
            <a:off x="571500" y="1807815"/>
            <a:ext cx="419100" cy="419100"/>
          </a:xfrm>
          <a:prstGeom prst="rect">
            <a:avLst/>
          </a:prstGeom>
        </p:spPr>
      </p:pic>
      <p:pic>
        <p:nvPicPr>
          <p:cNvPr id="9" name="SK-17-img-8" descr="preencoded.png"/>
          <p:cNvPicPr>
            <a:picLocks noChangeAspect="1"/>
          </p:cNvPicPr>
          <p:nvPr/>
        </p:nvPicPr>
        <p:blipFill>
          <a:blip r:embed="rId10"/>
          <a:stretch>
            <a:fillRect/>
          </a:stretch>
        </p:blipFill>
        <p:spPr>
          <a:xfrm>
            <a:off x="661988" y="1922115"/>
            <a:ext cx="238125" cy="190500"/>
          </a:xfrm>
          <a:prstGeom prst="rect">
            <a:avLst/>
          </a:prstGeom>
        </p:spPr>
      </p:pic>
      <p:pic>
        <p:nvPicPr>
          <p:cNvPr id="10" name="SK-17-img-9" descr="preencoded.png"/>
          <p:cNvPicPr>
            <a:picLocks noChangeAspect="1"/>
          </p:cNvPicPr>
          <p:nvPr/>
        </p:nvPicPr>
        <p:blipFill>
          <a:blip r:embed="rId11"/>
          <a:stretch>
            <a:fillRect/>
          </a:stretch>
        </p:blipFill>
        <p:spPr>
          <a:xfrm>
            <a:off x="571500" y="5553075"/>
            <a:ext cx="3276600" cy="352425"/>
          </a:xfrm>
          <a:prstGeom prst="rect">
            <a:avLst/>
          </a:prstGeom>
        </p:spPr>
      </p:pic>
      <p:pic>
        <p:nvPicPr>
          <p:cNvPr id="11" name="SK-17-img-10" descr="preencoded.png"/>
          <p:cNvPicPr>
            <a:picLocks noChangeAspect="1"/>
          </p:cNvPicPr>
          <p:nvPr/>
        </p:nvPicPr>
        <p:blipFill>
          <a:blip r:embed="rId12"/>
          <a:stretch>
            <a:fillRect/>
          </a:stretch>
        </p:blipFill>
        <p:spPr>
          <a:xfrm>
            <a:off x="4267200" y="1617315"/>
            <a:ext cx="3657600" cy="4478685"/>
          </a:xfrm>
          <a:prstGeom prst="rect">
            <a:avLst/>
          </a:prstGeom>
        </p:spPr>
      </p:pic>
      <p:pic>
        <p:nvPicPr>
          <p:cNvPr id="12" name="SK-17-img-11" descr="preencoded.png"/>
          <p:cNvPicPr>
            <a:picLocks noChangeAspect="1"/>
          </p:cNvPicPr>
          <p:nvPr/>
        </p:nvPicPr>
        <p:blipFill>
          <a:blip r:embed="rId13"/>
          <a:stretch>
            <a:fillRect/>
          </a:stretch>
        </p:blipFill>
        <p:spPr>
          <a:xfrm>
            <a:off x="4457700" y="1807815"/>
            <a:ext cx="3276600" cy="742950"/>
          </a:xfrm>
          <a:prstGeom prst="rect">
            <a:avLst/>
          </a:prstGeom>
        </p:spPr>
      </p:pic>
      <p:pic>
        <p:nvPicPr>
          <p:cNvPr id="13" name="SK-17-img-12" descr="preencoded.png"/>
          <p:cNvPicPr>
            <a:picLocks noChangeAspect="1"/>
          </p:cNvPicPr>
          <p:nvPr/>
        </p:nvPicPr>
        <p:blipFill>
          <a:blip r:embed="rId14"/>
          <a:stretch>
            <a:fillRect/>
          </a:stretch>
        </p:blipFill>
        <p:spPr>
          <a:xfrm>
            <a:off x="4457700" y="1912590"/>
            <a:ext cx="382191" cy="419100"/>
          </a:xfrm>
          <a:prstGeom prst="rect">
            <a:avLst/>
          </a:prstGeom>
        </p:spPr>
      </p:pic>
      <p:pic>
        <p:nvPicPr>
          <p:cNvPr id="14" name="SK-17-img-13" descr="preencoded.png"/>
          <p:cNvPicPr>
            <a:picLocks noChangeAspect="1"/>
          </p:cNvPicPr>
          <p:nvPr/>
        </p:nvPicPr>
        <p:blipFill>
          <a:blip r:embed="rId15"/>
          <a:stretch>
            <a:fillRect/>
          </a:stretch>
        </p:blipFill>
        <p:spPr>
          <a:xfrm>
            <a:off x="4529733" y="2026890"/>
            <a:ext cx="238125" cy="190500"/>
          </a:xfrm>
          <a:prstGeom prst="rect">
            <a:avLst/>
          </a:prstGeom>
        </p:spPr>
      </p:pic>
      <p:pic>
        <p:nvPicPr>
          <p:cNvPr id="15" name="SK-17-img-14" descr="preencoded.png"/>
          <p:cNvPicPr>
            <a:picLocks noChangeAspect="1"/>
          </p:cNvPicPr>
          <p:nvPr/>
        </p:nvPicPr>
        <p:blipFill>
          <a:blip r:embed="rId16"/>
          <a:stretch>
            <a:fillRect/>
          </a:stretch>
        </p:blipFill>
        <p:spPr>
          <a:xfrm>
            <a:off x="4457700" y="5553075"/>
            <a:ext cx="3276600" cy="352425"/>
          </a:xfrm>
          <a:prstGeom prst="rect">
            <a:avLst/>
          </a:prstGeom>
        </p:spPr>
      </p:pic>
      <p:pic>
        <p:nvPicPr>
          <p:cNvPr id="16" name="SK-17-img-15" descr="preencoded.png"/>
          <p:cNvPicPr>
            <a:picLocks noChangeAspect="1"/>
          </p:cNvPicPr>
          <p:nvPr/>
        </p:nvPicPr>
        <p:blipFill>
          <a:blip r:embed="rId17"/>
          <a:stretch>
            <a:fillRect/>
          </a:stretch>
        </p:blipFill>
        <p:spPr>
          <a:xfrm>
            <a:off x="8153400" y="1617315"/>
            <a:ext cx="3657600" cy="4478685"/>
          </a:xfrm>
          <a:prstGeom prst="rect">
            <a:avLst/>
          </a:prstGeom>
        </p:spPr>
      </p:pic>
      <p:pic>
        <p:nvPicPr>
          <p:cNvPr id="17" name="SK-17-img-16" descr="preencoded.png"/>
          <p:cNvPicPr>
            <a:picLocks noChangeAspect="1"/>
          </p:cNvPicPr>
          <p:nvPr/>
        </p:nvPicPr>
        <p:blipFill>
          <a:blip r:embed="rId18"/>
          <a:stretch>
            <a:fillRect/>
          </a:stretch>
        </p:blipFill>
        <p:spPr>
          <a:xfrm>
            <a:off x="8343900" y="1807815"/>
            <a:ext cx="3276600" cy="533400"/>
          </a:xfrm>
          <a:prstGeom prst="rect">
            <a:avLst/>
          </a:prstGeom>
        </p:spPr>
      </p:pic>
      <p:pic>
        <p:nvPicPr>
          <p:cNvPr id="18" name="SK-17-img-17" descr="preencoded.png"/>
          <p:cNvPicPr>
            <a:picLocks noChangeAspect="1"/>
          </p:cNvPicPr>
          <p:nvPr/>
        </p:nvPicPr>
        <p:blipFill>
          <a:blip r:embed="rId19"/>
          <a:stretch>
            <a:fillRect/>
          </a:stretch>
        </p:blipFill>
        <p:spPr>
          <a:xfrm>
            <a:off x="8343900" y="1807815"/>
            <a:ext cx="419100" cy="419100"/>
          </a:xfrm>
          <a:prstGeom prst="rect">
            <a:avLst/>
          </a:prstGeom>
        </p:spPr>
      </p:pic>
      <p:pic>
        <p:nvPicPr>
          <p:cNvPr id="19" name="SK-17-img-18" descr="preencoded.png"/>
          <p:cNvPicPr>
            <a:picLocks noChangeAspect="1"/>
          </p:cNvPicPr>
          <p:nvPr/>
        </p:nvPicPr>
        <p:blipFill>
          <a:blip r:embed="rId20"/>
          <a:stretch>
            <a:fillRect/>
          </a:stretch>
        </p:blipFill>
        <p:spPr>
          <a:xfrm>
            <a:off x="8434388" y="1922115"/>
            <a:ext cx="238125" cy="190500"/>
          </a:xfrm>
          <a:prstGeom prst="rect">
            <a:avLst/>
          </a:prstGeom>
        </p:spPr>
      </p:pic>
      <p:pic>
        <p:nvPicPr>
          <p:cNvPr id="20" name="SK-17-img-19" descr="preencoded.png"/>
          <p:cNvPicPr>
            <a:picLocks noChangeAspect="1"/>
          </p:cNvPicPr>
          <p:nvPr/>
        </p:nvPicPr>
        <p:blipFill>
          <a:blip r:embed="rId21"/>
          <a:stretch>
            <a:fillRect/>
          </a:stretch>
        </p:blipFill>
        <p:spPr>
          <a:xfrm>
            <a:off x="8343900" y="5553075"/>
            <a:ext cx="3276600" cy="352425"/>
          </a:xfrm>
          <a:prstGeom prst="rect">
            <a:avLst/>
          </a:prstGeom>
        </p:spPr>
      </p:pic>
      <p:pic>
        <p:nvPicPr>
          <p:cNvPr id="21" name="SK-17-img-20" descr="preencoded.png"/>
          <p:cNvPicPr>
            <a:picLocks noChangeAspect="1"/>
          </p:cNvPicPr>
          <p:nvPr/>
        </p:nvPicPr>
        <p:blipFill>
          <a:blip r:embed="rId22"/>
          <a:stretch>
            <a:fillRect/>
          </a:stretch>
        </p:blipFill>
        <p:spPr>
          <a:xfrm>
            <a:off x="381000" y="6400800"/>
            <a:ext cx="11430000" cy="266700"/>
          </a:xfrm>
          <a:prstGeom prst="rect">
            <a:avLst/>
          </a:prstGeom>
        </p:spPr>
      </p:pic>
      <p:sp>
        <p:nvSpPr>
          <p:cNvPr id="22" name="SK-17-text-21"/>
          <p:cNvSpPr/>
          <p:nvPr/>
        </p:nvSpPr>
        <p:spPr>
          <a:xfrm>
            <a:off x="228600" y="104775"/>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3" name="SK-17-text-22"/>
          <p:cNvSpPr/>
          <p:nvPr/>
        </p:nvSpPr>
        <p:spPr>
          <a:xfrm>
            <a:off x="228600" y="571500"/>
            <a:ext cx="118967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Common Causes of Short Stature</a:t>
            </a:r>
            <a:endParaRPr lang="en-US" sz="2550" dirty="0"/>
          </a:p>
        </p:txBody>
      </p:sp>
      <p:sp>
        <p:nvSpPr>
          <p:cNvPr id="24" name="SK-17-text-23"/>
          <p:cNvSpPr/>
          <p:nvPr/>
        </p:nvSpPr>
        <p:spPr>
          <a:xfrm>
            <a:off x="228600" y="998190"/>
            <a:ext cx="11811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25" name="SK-17-text-24"/>
          <p:cNvSpPr/>
          <p:nvPr/>
        </p:nvSpPr>
        <p:spPr>
          <a:xfrm>
            <a:off x="1104900" y="1860203"/>
            <a:ext cx="563689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C1E"/>
                </a:solidFill>
              </a:rPr>
              <a:t>Familial Short Stature</a:t>
            </a:r>
            <a:endParaRPr lang="en-US" sz="1650" dirty="0"/>
          </a:p>
        </p:txBody>
      </p:sp>
      <p:sp>
        <p:nvSpPr>
          <p:cNvPr id="26" name="SK-17-text-25"/>
          <p:cNvSpPr/>
          <p:nvPr/>
        </p:nvSpPr>
        <p:spPr>
          <a:xfrm>
            <a:off x="838200" y="2493615"/>
            <a:ext cx="30099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4474E"/>
                </a:solidFill>
                <a:latin typeface="Inter" pitchFamily="34" charset="0"/>
                <a:ea typeface="Inter" pitchFamily="34" charset="-122"/>
                <a:cs typeface="Inter" pitchFamily="34" charset="-120"/>
              </a:rPr>
              <a:t>Most common cause; considered a </a:t>
            </a:r>
            <a:r>
              <a:rPr lang="en-US" sz="1200" b="1" dirty="0">
                <a:solidFill>
                  <a:srgbClr val="44474E"/>
                </a:solidFill>
                <a:latin typeface="Inter" pitchFamily="34" charset="0"/>
                <a:ea typeface="Inter" pitchFamily="34" charset="-122"/>
                <a:cs typeface="Inter" pitchFamily="34" charset="-120"/>
              </a:rPr>
              <a:t>normal variant</a:t>
            </a:r>
            <a:r>
              <a:rPr lang="en-US" sz="1200" dirty="0">
                <a:solidFill>
                  <a:srgbClr val="44474E"/>
                </a:solidFill>
                <a:latin typeface="Inter" pitchFamily="34" charset="0"/>
                <a:ea typeface="Inter" pitchFamily="34" charset="-122"/>
                <a:cs typeface="Inter" pitchFamily="34" charset="-120"/>
              </a:rPr>
              <a:t>.</a:t>
            </a:r>
            <a:endParaRPr lang="en-US" sz="1200" dirty="0"/>
          </a:p>
        </p:txBody>
      </p:sp>
      <p:sp>
        <p:nvSpPr>
          <p:cNvPr id="27" name="SK-17-text-26"/>
          <p:cNvSpPr/>
          <p:nvPr/>
        </p:nvSpPr>
        <p:spPr>
          <a:xfrm>
            <a:off x="838200" y="3065115"/>
            <a:ext cx="6795977"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44474E"/>
                </a:solidFill>
                <a:latin typeface="Inter" pitchFamily="34" charset="0"/>
                <a:ea typeface="Inter" pitchFamily="34" charset="-122"/>
                <a:cs typeface="Inter" pitchFamily="34" charset="-120"/>
              </a:rPr>
              <a:t>One or both parents are naturally short.</a:t>
            </a:r>
            <a:endParaRPr lang="en-US" sz="1200" dirty="0"/>
          </a:p>
        </p:txBody>
      </p:sp>
      <p:sp>
        <p:nvSpPr>
          <p:cNvPr id="28" name="SK-17-text-27"/>
          <p:cNvSpPr/>
          <p:nvPr/>
        </p:nvSpPr>
        <p:spPr>
          <a:xfrm>
            <a:off x="838200" y="3408015"/>
            <a:ext cx="30099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4474E"/>
                </a:solidFill>
                <a:latin typeface="Inter" pitchFamily="34" charset="0"/>
                <a:ea typeface="Inter" pitchFamily="34" charset="-122"/>
                <a:cs typeface="Inter" pitchFamily="34" charset="-120"/>
              </a:rPr>
              <a:t>Normal growth velocity</a:t>
            </a:r>
            <a:r>
              <a:rPr lang="en-US" sz="1200" dirty="0">
                <a:solidFill>
                  <a:srgbClr val="44474E"/>
                </a:solidFill>
                <a:latin typeface="Inter" pitchFamily="34" charset="0"/>
                <a:ea typeface="Inter" pitchFamily="34" charset="-122"/>
                <a:cs typeface="Inter" pitchFamily="34" charset="-120"/>
              </a:rPr>
              <a:t> (tracking consistently on a low centile).</a:t>
            </a:r>
            <a:endParaRPr lang="en-US" sz="1200" dirty="0"/>
          </a:p>
        </p:txBody>
      </p:sp>
      <p:sp>
        <p:nvSpPr>
          <p:cNvPr id="29" name="SK-17-text-28"/>
          <p:cNvSpPr/>
          <p:nvPr/>
        </p:nvSpPr>
        <p:spPr>
          <a:xfrm>
            <a:off x="838200" y="3979515"/>
            <a:ext cx="30099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4474E"/>
                </a:solidFill>
                <a:latin typeface="Inter" pitchFamily="34" charset="0"/>
                <a:ea typeface="Inter" pitchFamily="34" charset="-122"/>
                <a:cs typeface="Inter" pitchFamily="34" charset="-120"/>
              </a:rPr>
              <a:t>Height often correlates well with Mid-Parental Height (MPH).</a:t>
            </a:r>
            <a:endParaRPr lang="en-US" sz="1200" dirty="0"/>
          </a:p>
        </p:txBody>
      </p:sp>
      <p:sp>
        <p:nvSpPr>
          <p:cNvPr id="30" name="SK-17-text-29"/>
          <p:cNvSpPr/>
          <p:nvPr/>
        </p:nvSpPr>
        <p:spPr>
          <a:xfrm>
            <a:off x="533400" y="5553075"/>
            <a:ext cx="3124200" cy="352425"/>
          </a:xfrm>
          <a:prstGeom prst="rect">
            <a:avLst/>
          </a:prstGeom>
          <a:noFill/>
          <a:ln/>
        </p:spPr>
        <p:txBody>
          <a:bodyPr vert="horz" wrap="square" lIns="0" tIns="0" rIns="0" bIns="0" rtlCol="0" anchor="ctr"/>
          <a:lstStyle/>
          <a:p>
            <a:pPr marL="0" indent="0" algn="ctr">
              <a:lnSpc>
                <a:spcPts val="1575"/>
              </a:lnSpc>
              <a:buNone/>
            </a:pPr>
            <a:r>
              <a:rPr lang="en-US" sz="1050" b="1" dirty="0">
                <a:solidFill>
                  <a:srgbClr val="005EB8"/>
                </a:solidFill>
                <a:latin typeface="Inter" pitchFamily="34" charset="0"/>
                <a:ea typeface="Inter" pitchFamily="34" charset="-122"/>
                <a:cs typeface="Inter" pitchFamily="34" charset="-120"/>
              </a:rPr>
              <a:t>BONE AGE = CHRONOLOGICAL AGE</a:t>
            </a:r>
            <a:endParaRPr lang="en-US" sz="1050" dirty="0"/>
          </a:p>
        </p:txBody>
      </p:sp>
      <p:sp>
        <p:nvSpPr>
          <p:cNvPr id="31" name="SK-17-text-30"/>
          <p:cNvSpPr/>
          <p:nvPr/>
        </p:nvSpPr>
        <p:spPr>
          <a:xfrm>
            <a:off x="4954191" y="1807815"/>
            <a:ext cx="2780109" cy="628650"/>
          </a:xfrm>
          <a:prstGeom prst="rect">
            <a:avLst/>
          </a:prstGeom>
          <a:noFill/>
          <a:ln/>
        </p:spPr>
        <p:txBody>
          <a:bodyPr vert="horz" wrap="square" lIns="0" tIns="0" rIns="0" bIns="0" rtlCol="0" anchor="ctr"/>
          <a:lstStyle/>
          <a:p>
            <a:pPr marL="0" indent="0">
              <a:lnSpc>
                <a:spcPts val="2475"/>
              </a:lnSpc>
              <a:buNone/>
            </a:pPr>
            <a:r>
              <a:rPr lang="en-US" sz="1650" b="1" dirty="0">
                <a:solidFill>
                  <a:srgbClr val="1A1C1E"/>
                </a:solidFill>
              </a:rPr>
              <a:t>Constitutional Delay (CDGP)</a:t>
            </a:r>
            <a:endParaRPr lang="en-US" sz="1650" dirty="0"/>
          </a:p>
        </p:txBody>
      </p:sp>
      <p:sp>
        <p:nvSpPr>
          <p:cNvPr id="32" name="SK-17-text-31"/>
          <p:cNvSpPr/>
          <p:nvPr/>
        </p:nvSpPr>
        <p:spPr>
          <a:xfrm>
            <a:off x="4724400" y="2703165"/>
            <a:ext cx="571181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44474E"/>
                </a:solidFill>
                <a:latin typeface="Inter" pitchFamily="34" charset="0"/>
                <a:ea typeface="Inter" pitchFamily="34" charset="-122"/>
                <a:cs typeface="Inter" pitchFamily="34" charset="-120"/>
              </a:rPr>
              <a:t>Commonly known as </a:t>
            </a:r>
            <a:r>
              <a:rPr lang="en-US" sz="1200" b="1" dirty="0">
                <a:solidFill>
                  <a:srgbClr val="44474E"/>
                </a:solidFill>
                <a:latin typeface="Inter" pitchFamily="34" charset="0"/>
                <a:ea typeface="Inter" pitchFamily="34" charset="-122"/>
                <a:cs typeface="Inter" pitchFamily="34" charset="-120"/>
              </a:rPr>
              <a:t>"Late Bloomers"</a:t>
            </a:r>
            <a:r>
              <a:rPr lang="en-US" sz="1200" dirty="0">
                <a:solidFill>
                  <a:srgbClr val="44474E"/>
                </a:solidFill>
                <a:latin typeface="Inter" pitchFamily="34" charset="0"/>
                <a:ea typeface="Inter" pitchFamily="34" charset="-122"/>
                <a:cs typeface="Inter" pitchFamily="34" charset="-120"/>
              </a:rPr>
              <a:t>.</a:t>
            </a:r>
            <a:endParaRPr lang="en-US" sz="1200" dirty="0"/>
          </a:p>
        </p:txBody>
      </p:sp>
      <p:sp>
        <p:nvSpPr>
          <p:cNvPr id="33" name="SK-17-text-32"/>
          <p:cNvSpPr/>
          <p:nvPr/>
        </p:nvSpPr>
        <p:spPr>
          <a:xfrm>
            <a:off x="4724400" y="3046065"/>
            <a:ext cx="30099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4474E"/>
                </a:solidFill>
                <a:latin typeface="Inter" pitchFamily="34" charset="0"/>
                <a:ea typeface="Inter" pitchFamily="34" charset="-122"/>
                <a:cs typeface="Inter" pitchFamily="34" charset="-120"/>
              </a:rPr>
              <a:t>Delayed onset of puberty and pubertal growth spurt.</a:t>
            </a:r>
            <a:endParaRPr lang="en-US" sz="1200" dirty="0"/>
          </a:p>
        </p:txBody>
      </p:sp>
      <p:sp>
        <p:nvSpPr>
          <p:cNvPr id="34" name="SK-17-text-33"/>
          <p:cNvSpPr/>
          <p:nvPr/>
        </p:nvSpPr>
        <p:spPr>
          <a:xfrm>
            <a:off x="4724400" y="3617565"/>
            <a:ext cx="30099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4474E"/>
                </a:solidFill>
                <a:latin typeface="Inter" pitchFamily="34" charset="0"/>
                <a:ea typeface="Inter" pitchFamily="34" charset="-122"/>
                <a:cs typeface="Inter" pitchFamily="34" charset="-120"/>
              </a:rPr>
              <a:t>Positive family history (e.g., father grew after school).</a:t>
            </a:r>
            <a:endParaRPr lang="en-US" sz="1200" dirty="0"/>
          </a:p>
        </p:txBody>
      </p:sp>
      <p:sp>
        <p:nvSpPr>
          <p:cNvPr id="35" name="SK-17-text-34"/>
          <p:cNvSpPr/>
          <p:nvPr/>
        </p:nvSpPr>
        <p:spPr>
          <a:xfrm>
            <a:off x="4724400" y="4189065"/>
            <a:ext cx="30099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4474E"/>
                </a:solidFill>
                <a:latin typeface="Inter" pitchFamily="34" charset="0"/>
                <a:ea typeface="Inter" pitchFamily="34" charset="-122"/>
                <a:cs typeface="Inter" pitchFamily="34" charset="-120"/>
              </a:rPr>
              <a:t>Catch-up growth occurs; normal final adult height.</a:t>
            </a:r>
            <a:endParaRPr lang="en-US" sz="1200" dirty="0"/>
          </a:p>
        </p:txBody>
      </p:sp>
      <p:sp>
        <p:nvSpPr>
          <p:cNvPr id="36" name="SK-17-text-35"/>
          <p:cNvSpPr/>
          <p:nvPr/>
        </p:nvSpPr>
        <p:spPr>
          <a:xfrm>
            <a:off x="4419600" y="5553075"/>
            <a:ext cx="3124200" cy="352425"/>
          </a:xfrm>
          <a:prstGeom prst="rect">
            <a:avLst/>
          </a:prstGeom>
          <a:noFill/>
          <a:ln/>
        </p:spPr>
        <p:txBody>
          <a:bodyPr vert="horz" wrap="square" lIns="0" tIns="0" rIns="0" bIns="0" rtlCol="0" anchor="ctr"/>
          <a:lstStyle/>
          <a:p>
            <a:pPr marL="0" indent="0" algn="ctr">
              <a:lnSpc>
                <a:spcPts val="1575"/>
              </a:lnSpc>
              <a:buNone/>
            </a:pPr>
            <a:r>
              <a:rPr lang="en-US" sz="1050" b="1" dirty="0">
                <a:solidFill>
                  <a:srgbClr val="005EB8"/>
                </a:solidFill>
                <a:latin typeface="Inter" pitchFamily="34" charset="0"/>
                <a:ea typeface="Inter" pitchFamily="34" charset="-122"/>
                <a:cs typeface="Inter" pitchFamily="34" charset="-120"/>
              </a:rPr>
              <a:t>BONE AGE &lt; CHRONOLOGICAL AGE</a:t>
            </a:r>
            <a:endParaRPr lang="en-US" sz="1050" dirty="0"/>
          </a:p>
        </p:txBody>
      </p:sp>
      <p:sp>
        <p:nvSpPr>
          <p:cNvPr id="37" name="SK-17-text-36"/>
          <p:cNvSpPr/>
          <p:nvPr/>
        </p:nvSpPr>
        <p:spPr>
          <a:xfrm>
            <a:off x="8877300" y="1860203"/>
            <a:ext cx="26193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C1E"/>
                </a:solidFill>
              </a:rPr>
              <a:t>IUGR / SGA</a:t>
            </a:r>
            <a:endParaRPr lang="en-US" sz="1650" dirty="0"/>
          </a:p>
        </p:txBody>
      </p:sp>
      <p:sp>
        <p:nvSpPr>
          <p:cNvPr id="38" name="SK-17-text-37"/>
          <p:cNvSpPr/>
          <p:nvPr/>
        </p:nvSpPr>
        <p:spPr>
          <a:xfrm>
            <a:off x="8610600" y="2493615"/>
            <a:ext cx="30099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4474E"/>
                </a:solidFill>
                <a:latin typeface="Inter" pitchFamily="34" charset="0"/>
                <a:ea typeface="Inter" pitchFamily="34" charset="-122"/>
                <a:cs typeface="Inter" pitchFamily="34" charset="-120"/>
              </a:rPr>
              <a:t>Intrauterine Growth Restriction / Small for Gestational Age.</a:t>
            </a:r>
            <a:endParaRPr lang="en-US" sz="1200" dirty="0"/>
          </a:p>
        </p:txBody>
      </p:sp>
      <p:sp>
        <p:nvSpPr>
          <p:cNvPr id="39" name="SK-17-text-38"/>
          <p:cNvSpPr/>
          <p:nvPr/>
        </p:nvSpPr>
        <p:spPr>
          <a:xfrm>
            <a:off x="8610600" y="3065115"/>
            <a:ext cx="30099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4474E"/>
                </a:solidFill>
                <a:latin typeface="Inter" pitchFamily="34" charset="0"/>
                <a:ea typeface="Inter" pitchFamily="34" charset="-122"/>
                <a:cs typeface="Inter" pitchFamily="34" charset="-120"/>
              </a:rPr>
              <a:t>90% of children show </a:t>
            </a:r>
            <a:r>
              <a:rPr lang="en-US" sz="1200" b="1" dirty="0">
                <a:solidFill>
                  <a:srgbClr val="44474E"/>
                </a:solidFill>
                <a:latin typeface="Inter" pitchFamily="34" charset="0"/>
                <a:ea typeface="Inter" pitchFamily="34" charset="-122"/>
                <a:cs typeface="Inter" pitchFamily="34" charset="-120"/>
              </a:rPr>
              <a:t>spontaneous catch-up</a:t>
            </a:r>
            <a:r>
              <a:rPr lang="en-US" sz="1200" dirty="0">
                <a:solidFill>
                  <a:srgbClr val="44474E"/>
                </a:solidFill>
                <a:latin typeface="Inter" pitchFamily="34" charset="0"/>
                <a:ea typeface="Inter" pitchFamily="34" charset="-122"/>
                <a:cs typeface="Inter" pitchFamily="34" charset="-120"/>
              </a:rPr>
              <a:t> by age 2.</a:t>
            </a:r>
            <a:endParaRPr lang="en-US" sz="1200" dirty="0"/>
          </a:p>
        </p:txBody>
      </p:sp>
      <p:sp>
        <p:nvSpPr>
          <p:cNvPr id="40" name="SK-17-text-39"/>
          <p:cNvSpPr/>
          <p:nvPr/>
        </p:nvSpPr>
        <p:spPr>
          <a:xfrm>
            <a:off x="8610600" y="3636615"/>
            <a:ext cx="30099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4474E"/>
                </a:solidFill>
                <a:latin typeface="Inter" pitchFamily="34" charset="0"/>
                <a:ea typeface="Inter" pitchFamily="34" charset="-122"/>
                <a:cs typeface="Inter" pitchFamily="34" charset="-120"/>
              </a:rPr>
              <a:t>Referral required if height remains below 2nd centile at 2 years.</a:t>
            </a:r>
            <a:endParaRPr lang="en-US" sz="1200" dirty="0"/>
          </a:p>
        </p:txBody>
      </p:sp>
      <p:sp>
        <p:nvSpPr>
          <p:cNvPr id="41" name="SK-17-text-40"/>
          <p:cNvSpPr/>
          <p:nvPr/>
        </p:nvSpPr>
        <p:spPr>
          <a:xfrm>
            <a:off x="8610600" y="4208115"/>
            <a:ext cx="30099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4474E"/>
                </a:solidFill>
                <a:latin typeface="Inter" pitchFamily="34" charset="0"/>
                <a:ea typeface="Inter" pitchFamily="34" charset="-122"/>
                <a:cs typeface="Inter" pitchFamily="34" charset="-120"/>
              </a:rPr>
              <a:t>May require specialist GH therapy if catch-up fails.</a:t>
            </a:r>
            <a:endParaRPr lang="en-US" sz="1200" dirty="0"/>
          </a:p>
        </p:txBody>
      </p:sp>
      <p:sp>
        <p:nvSpPr>
          <p:cNvPr id="42" name="SK-17-text-41"/>
          <p:cNvSpPr/>
          <p:nvPr/>
        </p:nvSpPr>
        <p:spPr>
          <a:xfrm>
            <a:off x="8305800" y="5553075"/>
            <a:ext cx="3124200" cy="352425"/>
          </a:xfrm>
          <a:prstGeom prst="rect">
            <a:avLst/>
          </a:prstGeom>
          <a:noFill/>
          <a:ln/>
        </p:spPr>
        <p:txBody>
          <a:bodyPr vert="horz" wrap="square" lIns="0" tIns="0" rIns="0" bIns="0" rtlCol="0" anchor="ctr"/>
          <a:lstStyle/>
          <a:p>
            <a:pPr marL="0" indent="0" algn="ctr">
              <a:lnSpc>
                <a:spcPts val="1575"/>
              </a:lnSpc>
              <a:buNone/>
            </a:pPr>
            <a:r>
              <a:rPr lang="en-US" sz="1050" b="1" dirty="0">
                <a:solidFill>
                  <a:srgbClr val="005EB8"/>
                </a:solidFill>
                <a:latin typeface="Inter" pitchFamily="34" charset="0"/>
                <a:ea typeface="Inter" pitchFamily="34" charset="-122"/>
                <a:cs typeface="Inter" pitchFamily="34" charset="-120"/>
              </a:rPr>
              <a:t>REFER IF NO CATCH-UP BY AGE 2</a:t>
            </a:r>
            <a:endParaRPr lang="en-US" sz="1050" dirty="0"/>
          </a:p>
        </p:txBody>
      </p:sp>
      <p:sp>
        <p:nvSpPr>
          <p:cNvPr id="43" name="SK-17-text-42"/>
          <p:cNvSpPr/>
          <p:nvPr/>
        </p:nvSpPr>
        <p:spPr>
          <a:xfrm>
            <a:off x="381000" y="6496050"/>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www.bradfordvts.co.uk</a:t>
            </a:r>
            <a:endParaRPr lang="en-US" sz="900" dirty="0"/>
          </a:p>
        </p:txBody>
      </p:sp>
      <p:sp>
        <p:nvSpPr>
          <p:cNvPr id="44" name="SK-17-text-43"/>
          <p:cNvSpPr/>
          <p:nvPr/>
        </p:nvSpPr>
        <p:spPr>
          <a:xfrm>
            <a:off x="11401425" y="6496050"/>
            <a:ext cx="790575"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Slide 17</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8-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8-img-3" descr="preencoded.png"/>
          <p:cNvPicPr>
            <a:picLocks noChangeAspect="1"/>
          </p:cNvPicPr>
          <p:nvPr/>
        </p:nvPicPr>
        <p:blipFill>
          <a:blip r:embed="rId5"/>
          <a:stretch>
            <a:fillRect/>
          </a:stretch>
        </p:blipFill>
        <p:spPr>
          <a:xfrm>
            <a:off x="0" y="0"/>
            <a:ext cx="12192000" cy="381000"/>
          </a:xfrm>
          <a:prstGeom prst="rect">
            <a:avLst/>
          </a:prstGeom>
        </p:spPr>
      </p:pic>
      <p:pic>
        <p:nvPicPr>
          <p:cNvPr id="5" name="SK-18-img-4" descr="preencoded.png"/>
          <p:cNvPicPr>
            <a:picLocks noChangeAspect="1"/>
          </p:cNvPicPr>
          <p:nvPr/>
        </p:nvPicPr>
        <p:blipFill>
          <a:blip r:embed="rId6"/>
          <a:stretch>
            <a:fillRect/>
          </a:stretch>
        </p:blipFill>
        <p:spPr>
          <a:xfrm>
            <a:off x="0" y="381000"/>
            <a:ext cx="12192000" cy="1007715"/>
          </a:xfrm>
          <a:prstGeom prst="rect">
            <a:avLst/>
          </a:prstGeom>
        </p:spPr>
      </p:pic>
      <p:pic>
        <p:nvPicPr>
          <p:cNvPr id="6" name="SK-18-img-5" descr="preencoded.png"/>
          <p:cNvPicPr>
            <a:picLocks noChangeAspect="1"/>
          </p:cNvPicPr>
          <p:nvPr/>
        </p:nvPicPr>
        <p:blipFill>
          <a:blip r:embed="rId7"/>
          <a:stretch>
            <a:fillRect/>
          </a:stretch>
        </p:blipFill>
        <p:spPr>
          <a:xfrm>
            <a:off x="381000" y="1569690"/>
            <a:ext cx="5600700" cy="4662488"/>
          </a:xfrm>
          <a:prstGeom prst="rect">
            <a:avLst/>
          </a:prstGeom>
        </p:spPr>
      </p:pic>
      <p:pic>
        <p:nvPicPr>
          <p:cNvPr id="7" name="SK-18-img-6" descr="preencoded.png"/>
          <p:cNvPicPr>
            <a:picLocks noChangeAspect="1"/>
          </p:cNvPicPr>
          <p:nvPr/>
        </p:nvPicPr>
        <p:blipFill>
          <a:blip r:embed="rId8"/>
          <a:stretch>
            <a:fillRect/>
          </a:stretch>
        </p:blipFill>
        <p:spPr>
          <a:xfrm>
            <a:off x="571500" y="1722090"/>
            <a:ext cx="5219700" cy="438150"/>
          </a:xfrm>
          <a:prstGeom prst="rect">
            <a:avLst/>
          </a:prstGeom>
        </p:spPr>
      </p:pic>
      <p:pic>
        <p:nvPicPr>
          <p:cNvPr id="8" name="SK-18-img-7" descr="preencoded.png"/>
          <p:cNvPicPr>
            <a:picLocks noChangeAspect="1"/>
          </p:cNvPicPr>
          <p:nvPr/>
        </p:nvPicPr>
        <p:blipFill>
          <a:blip r:embed="rId9"/>
          <a:stretch>
            <a:fillRect/>
          </a:stretch>
        </p:blipFill>
        <p:spPr>
          <a:xfrm>
            <a:off x="571500" y="1779240"/>
            <a:ext cx="285750" cy="228600"/>
          </a:xfrm>
          <a:prstGeom prst="rect">
            <a:avLst/>
          </a:prstGeom>
        </p:spPr>
      </p:pic>
      <p:pic>
        <p:nvPicPr>
          <p:cNvPr id="9" name="SK-18-img-8" descr="preencoded.png"/>
          <p:cNvPicPr>
            <a:picLocks noChangeAspect="1"/>
          </p:cNvPicPr>
          <p:nvPr/>
        </p:nvPicPr>
        <p:blipFill>
          <a:blip r:embed="rId10"/>
          <a:stretch>
            <a:fillRect/>
          </a:stretch>
        </p:blipFill>
        <p:spPr>
          <a:xfrm>
            <a:off x="4508450" y="1779240"/>
            <a:ext cx="1282750" cy="228600"/>
          </a:xfrm>
          <a:prstGeom prst="rect">
            <a:avLst/>
          </a:prstGeom>
        </p:spPr>
      </p:pic>
      <p:pic>
        <p:nvPicPr>
          <p:cNvPr id="10" name="SK-18-img-9" descr="preencoded.png"/>
          <p:cNvPicPr>
            <a:picLocks noChangeAspect="1"/>
          </p:cNvPicPr>
          <p:nvPr/>
        </p:nvPicPr>
        <p:blipFill>
          <a:blip r:embed="rId11"/>
          <a:stretch>
            <a:fillRect/>
          </a:stretch>
        </p:blipFill>
        <p:spPr>
          <a:xfrm>
            <a:off x="571500" y="2312640"/>
            <a:ext cx="190500" cy="160288"/>
          </a:xfrm>
          <a:prstGeom prst="rect">
            <a:avLst/>
          </a:prstGeom>
        </p:spPr>
      </p:pic>
      <p:pic>
        <p:nvPicPr>
          <p:cNvPr id="11" name="SK-18-img-10" descr="preencoded.png"/>
          <p:cNvPicPr>
            <a:picLocks noChangeAspect="1"/>
          </p:cNvPicPr>
          <p:nvPr/>
        </p:nvPicPr>
        <p:blipFill>
          <a:blip r:embed="rId12"/>
          <a:stretch>
            <a:fillRect/>
          </a:stretch>
        </p:blipFill>
        <p:spPr>
          <a:xfrm>
            <a:off x="571500" y="2887712"/>
            <a:ext cx="190500" cy="169218"/>
          </a:xfrm>
          <a:prstGeom prst="rect">
            <a:avLst/>
          </a:prstGeom>
        </p:spPr>
      </p:pic>
      <p:pic>
        <p:nvPicPr>
          <p:cNvPr id="12" name="SK-18-img-11" descr="preencoded.png"/>
          <p:cNvPicPr>
            <a:picLocks noChangeAspect="1"/>
          </p:cNvPicPr>
          <p:nvPr/>
        </p:nvPicPr>
        <p:blipFill>
          <a:blip r:embed="rId13"/>
          <a:stretch>
            <a:fillRect/>
          </a:stretch>
        </p:blipFill>
        <p:spPr>
          <a:xfrm>
            <a:off x="571500" y="3462784"/>
            <a:ext cx="190500" cy="169218"/>
          </a:xfrm>
          <a:prstGeom prst="rect">
            <a:avLst/>
          </a:prstGeom>
        </p:spPr>
      </p:pic>
      <p:pic>
        <p:nvPicPr>
          <p:cNvPr id="13" name="SK-18-img-12" descr="preencoded.png"/>
          <p:cNvPicPr>
            <a:picLocks noChangeAspect="1"/>
          </p:cNvPicPr>
          <p:nvPr/>
        </p:nvPicPr>
        <p:blipFill>
          <a:blip r:embed="rId12"/>
          <a:stretch>
            <a:fillRect/>
          </a:stretch>
        </p:blipFill>
        <p:spPr>
          <a:xfrm>
            <a:off x="571500" y="4037856"/>
            <a:ext cx="190500" cy="169218"/>
          </a:xfrm>
          <a:prstGeom prst="rect">
            <a:avLst/>
          </a:prstGeom>
        </p:spPr>
      </p:pic>
      <p:pic>
        <p:nvPicPr>
          <p:cNvPr id="14" name="SK-18-img-13" descr="preencoded.png"/>
          <p:cNvPicPr>
            <a:picLocks noChangeAspect="1"/>
          </p:cNvPicPr>
          <p:nvPr/>
        </p:nvPicPr>
        <p:blipFill>
          <a:blip r:embed="rId14"/>
          <a:stretch>
            <a:fillRect/>
          </a:stretch>
        </p:blipFill>
        <p:spPr>
          <a:xfrm>
            <a:off x="571500" y="4974878"/>
            <a:ext cx="5219700" cy="657225"/>
          </a:xfrm>
          <a:prstGeom prst="rect">
            <a:avLst/>
          </a:prstGeom>
        </p:spPr>
      </p:pic>
      <p:pic>
        <p:nvPicPr>
          <p:cNvPr id="15" name="SK-18-img-14" descr="preencoded.png"/>
          <p:cNvPicPr>
            <a:picLocks noChangeAspect="1"/>
          </p:cNvPicPr>
          <p:nvPr/>
        </p:nvPicPr>
        <p:blipFill>
          <a:blip r:embed="rId15"/>
          <a:stretch>
            <a:fillRect/>
          </a:stretch>
        </p:blipFill>
        <p:spPr>
          <a:xfrm>
            <a:off x="571500" y="5755928"/>
            <a:ext cx="5219700" cy="323850"/>
          </a:xfrm>
          <a:prstGeom prst="rect">
            <a:avLst/>
          </a:prstGeom>
        </p:spPr>
      </p:pic>
      <p:pic>
        <p:nvPicPr>
          <p:cNvPr id="16" name="SK-18-img-15" descr="preencoded.png"/>
          <p:cNvPicPr>
            <a:picLocks noChangeAspect="1"/>
          </p:cNvPicPr>
          <p:nvPr/>
        </p:nvPicPr>
        <p:blipFill>
          <a:blip r:embed="rId16"/>
          <a:stretch>
            <a:fillRect/>
          </a:stretch>
        </p:blipFill>
        <p:spPr>
          <a:xfrm>
            <a:off x="571500" y="5877818"/>
            <a:ext cx="214313" cy="175320"/>
          </a:xfrm>
          <a:prstGeom prst="rect">
            <a:avLst/>
          </a:prstGeom>
        </p:spPr>
      </p:pic>
      <p:pic>
        <p:nvPicPr>
          <p:cNvPr id="17" name="SK-18-img-16" descr="preencoded.png"/>
          <p:cNvPicPr>
            <a:picLocks noChangeAspect="1"/>
          </p:cNvPicPr>
          <p:nvPr/>
        </p:nvPicPr>
        <p:blipFill>
          <a:blip r:embed="rId17"/>
          <a:stretch>
            <a:fillRect/>
          </a:stretch>
        </p:blipFill>
        <p:spPr>
          <a:xfrm>
            <a:off x="6210300" y="1569690"/>
            <a:ext cx="5600700" cy="4662488"/>
          </a:xfrm>
          <a:prstGeom prst="rect">
            <a:avLst/>
          </a:prstGeom>
        </p:spPr>
      </p:pic>
      <p:pic>
        <p:nvPicPr>
          <p:cNvPr id="18" name="SK-18-img-17" descr="preencoded.png"/>
          <p:cNvPicPr>
            <a:picLocks noChangeAspect="1"/>
          </p:cNvPicPr>
          <p:nvPr/>
        </p:nvPicPr>
        <p:blipFill>
          <a:blip r:embed="rId8"/>
          <a:stretch>
            <a:fillRect/>
          </a:stretch>
        </p:blipFill>
        <p:spPr>
          <a:xfrm>
            <a:off x="6400800" y="1722090"/>
            <a:ext cx="5219700" cy="438150"/>
          </a:xfrm>
          <a:prstGeom prst="rect">
            <a:avLst/>
          </a:prstGeom>
        </p:spPr>
      </p:pic>
      <p:pic>
        <p:nvPicPr>
          <p:cNvPr id="19" name="SK-18-img-18" descr="preencoded.png"/>
          <p:cNvPicPr>
            <a:picLocks noChangeAspect="1"/>
          </p:cNvPicPr>
          <p:nvPr/>
        </p:nvPicPr>
        <p:blipFill>
          <a:blip r:embed="rId18"/>
          <a:stretch>
            <a:fillRect/>
          </a:stretch>
        </p:blipFill>
        <p:spPr>
          <a:xfrm>
            <a:off x="6400800" y="1779240"/>
            <a:ext cx="285750" cy="228600"/>
          </a:xfrm>
          <a:prstGeom prst="rect">
            <a:avLst/>
          </a:prstGeom>
        </p:spPr>
      </p:pic>
      <p:pic>
        <p:nvPicPr>
          <p:cNvPr id="20" name="SK-18-img-19" descr="preencoded.png"/>
          <p:cNvPicPr>
            <a:picLocks noChangeAspect="1"/>
          </p:cNvPicPr>
          <p:nvPr/>
        </p:nvPicPr>
        <p:blipFill>
          <a:blip r:embed="rId19"/>
          <a:stretch>
            <a:fillRect/>
          </a:stretch>
        </p:blipFill>
        <p:spPr>
          <a:xfrm>
            <a:off x="6400800" y="2312640"/>
            <a:ext cx="190500" cy="190500"/>
          </a:xfrm>
          <a:prstGeom prst="rect">
            <a:avLst/>
          </a:prstGeom>
        </p:spPr>
      </p:pic>
      <p:pic>
        <p:nvPicPr>
          <p:cNvPr id="21" name="SK-18-img-20" descr="preencoded.png"/>
          <p:cNvPicPr>
            <a:picLocks noChangeAspect="1"/>
          </p:cNvPicPr>
          <p:nvPr/>
        </p:nvPicPr>
        <p:blipFill>
          <a:blip r:embed="rId19"/>
          <a:stretch>
            <a:fillRect/>
          </a:stretch>
        </p:blipFill>
        <p:spPr>
          <a:xfrm>
            <a:off x="6400800" y="2887712"/>
            <a:ext cx="190500" cy="190500"/>
          </a:xfrm>
          <a:prstGeom prst="rect">
            <a:avLst/>
          </a:prstGeom>
        </p:spPr>
      </p:pic>
      <p:pic>
        <p:nvPicPr>
          <p:cNvPr id="22" name="SK-18-img-21" descr="preencoded.png"/>
          <p:cNvPicPr>
            <a:picLocks noChangeAspect="1"/>
          </p:cNvPicPr>
          <p:nvPr/>
        </p:nvPicPr>
        <p:blipFill>
          <a:blip r:embed="rId20"/>
          <a:stretch>
            <a:fillRect/>
          </a:stretch>
        </p:blipFill>
        <p:spPr>
          <a:xfrm>
            <a:off x="6400800" y="3462784"/>
            <a:ext cx="190500" cy="179189"/>
          </a:xfrm>
          <a:prstGeom prst="rect">
            <a:avLst/>
          </a:prstGeom>
        </p:spPr>
      </p:pic>
      <p:pic>
        <p:nvPicPr>
          <p:cNvPr id="23" name="SK-18-img-22" descr="preencoded.png"/>
          <p:cNvPicPr>
            <a:picLocks noChangeAspect="1"/>
          </p:cNvPicPr>
          <p:nvPr/>
        </p:nvPicPr>
        <p:blipFill>
          <a:blip r:embed="rId21"/>
          <a:stretch>
            <a:fillRect/>
          </a:stretch>
        </p:blipFill>
        <p:spPr>
          <a:xfrm>
            <a:off x="6400800" y="4037856"/>
            <a:ext cx="190500" cy="190500"/>
          </a:xfrm>
          <a:prstGeom prst="rect">
            <a:avLst/>
          </a:prstGeom>
        </p:spPr>
      </p:pic>
      <p:pic>
        <p:nvPicPr>
          <p:cNvPr id="24" name="SK-18-img-23" descr="preencoded.png"/>
          <p:cNvPicPr>
            <a:picLocks noChangeAspect="1"/>
          </p:cNvPicPr>
          <p:nvPr/>
        </p:nvPicPr>
        <p:blipFill>
          <a:blip r:embed="rId22"/>
          <a:stretch>
            <a:fillRect/>
          </a:stretch>
        </p:blipFill>
        <p:spPr>
          <a:xfrm>
            <a:off x="6400800" y="4736753"/>
            <a:ext cx="5219700" cy="895350"/>
          </a:xfrm>
          <a:prstGeom prst="rect">
            <a:avLst/>
          </a:prstGeom>
        </p:spPr>
      </p:pic>
      <p:pic>
        <p:nvPicPr>
          <p:cNvPr id="25" name="SK-18-img-24" descr="preencoded.png"/>
          <p:cNvPicPr>
            <a:picLocks noChangeAspect="1"/>
          </p:cNvPicPr>
          <p:nvPr/>
        </p:nvPicPr>
        <p:blipFill>
          <a:blip r:embed="rId15"/>
          <a:stretch>
            <a:fillRect/>
          </a:stretch>
        </p:blipFill>
        <p:spPr>
          <a:xfrm>
            <a:off x="6400800" y="5755928"/>
            <a:ext cx="5219700" cy="323850"/>
          </a:xfrm>
          <a:prstGeom prst="rect">
            <a:avLst/>
          </a:prstGeom>
        </p:spPr>
      </p:pic>
      <p:pic>
        <p:nvPicPr>
          <p:cNvPr id="26" name="SK-18-img-25" descr="preencoded.png"/>
          <p:cNvPicPr>
            <a:picLocks noChangeAspect="1"/>
          </p:cNvPicPr>
          <p:nvPr/>
        </p:nvPicPr>
        <p:blipFill>
          <a:blip r:embed="rId23"/>
          <a:stretch>
            <a:fillRect/>
          </a:stretch>
        </p:blipFill>
        <p:spPr>
          <a:xfrm>
            <a:off x="6400800" y="5877818"/>
            <a:ext cx="214313" cy="175320"/>
          </a:xfrm>
          <a:prstGeom prst="rect">
            <a:avLst/>
          </a:prstGeom>
        </p:spPr>
      </p:pic>
      <p:pic>
        <p:nvPicPr>
          <p:cNvPr id="27" name="SK-18-img-26" descr="preencoded.png"/>
          <p:cNvPicPr>
            <a:picLocks noChangeAspect="1"/>
          </p:cNvPicPr>
          <p:nvPr/>
        </p:nvPicPr>
        <p:blipFill>
          <a:blip r:embed="rId24"/>
          <a:stretch>
            <a:fillRect/>
          </a:stretch>
        </p:blipFill>
        <p:spPr>
          <a:xfrm>
            <a:off x="0" y="6438900"/>
            <a:ext cx="12192000" cy="419100"/>
          </a:xfrm>
          <a:prstGeom prst="rect">
            <a:avLst/>
          </a:prstGeom>
        </p:spPr>
      </p:pic>
      <p:sp>
        <p:nvSpPr>
          <p:cNvPr id="28" name="SK-18-text-27"/>
          <p:cNvSpPr/>
          <p:nvPr/>
        </p:nvSpPr>
        <p:spPr>
          <a:xfrm>
            <a:off x="228600" y="104775"/>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9" name="SK-18-text-28"/>
          <p:cNvSpPr/>
          <p:nvPr/>
        </p:nvSpPr>
        <p:spPr>
          <a:xfrm>
            <a:off x="228600" y="571500"/>
            <a:ext cx="11963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Endocrine Causes: Hypothyroidism and GHD</a:t>
            </a:r>
            <a:endParaRPr lang="en-US" sz="2550" dirty="0"/>
          </a:p>
        </p:txBody>
      </p:sp>
      <p:sp>
        <p:nvSpPr>
          <p:cNvPr id="30" name="SK-18-text-29"/>
          <p:cNvSpPr/>
          <p:nvPr/>
        </p:nvSpPr>
        <p:spPr>
          <a:xfrm>
            <a:off x="228600" y="998190"/>
            <a:ext cx="11811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31" name="SK-18-text-30"/>
          <p:cNvSpPr/>
          <p:nvPr/>
        </p:nvSpPr>
        <p:spPr>
          <a:xfrm>
            <a:off x="971550" y="1722090"/>
            <a:ext cx="395478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A1C1E"/>
                </a:solidFill>
              </a:rPr>
              <a:t>Hypothyroidism</a:t>
            </a:r>
            <a:endParaRPr lang="en-US" sz="1800" dirty="0"/>
          </a:p>
        </p:txBody>
      </p:sp>
      <p:sp>
        <p:nvSpPr>
          <p:cNvPr id="32" name="SK-18-text-31"/>
          <p:cNvSpPr/>
          <p:nvPr/>
        </p:nvSpPr>
        <p:spPr>
          <a:xfrm>
            <a:off x="4584650" y="1779240"/>
            <a:ext cx="1768301" cy="22860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MOST TREATABLE</a:t>
            </a:r>
            <a:endParaRPr lang="en-US" sz="900" dirty="0"/>
          </a:p>
        </p:txBody>
      </p:sp>
      <p:sp>
        <p:nvSpPr>
          <p:cNvPr id="33" name="SK-18-text-32"/>
          <p:cNvSpPr/>
          <p:nvPr/>
        </p:nvSpPr>
        <p:spPr>
          <a:xfrm>
            <a:off x="876300" y="2284065"/>
            <a:ext cx="4914900" cy="479822"/>
          </a:xfrm>
          <a:prstGeom prst="rect">
            <a:avLst/>
          </a:prstGeom>
          <a:noFill/>
          <a:ln/>
        </p:spPr>
        <p:txBody>
          <a:bodyPr vert="horz" wrap="square" lIns="0" tIns="0" rIns="0" bIns="0" rtlCol="0" anchor="ctr"/>
          <a:lstStyle/>
          <a:p>
            <a:pPr marL="0" indent="0" algn="l">
              <a:lnSpc>
                <a:spcPts val="1890"/>
              </a:lnSpc>
              <a:buNone/>
            </a:pPr>
            <a:r>
              <a:rPr lang="en-US" sz="1350" dirty="0">
                <a:solidFill>
                  <a:srgbClr val="44474E"/>
                </a:solidFill>
                <a:latin typeface="Inter" pitchFamily="34" charset="0"/>
                <a:ea typeface="Inter" pitchFamily="34" charset="-122"/>
                <a:cs typeface="Inter" pitchFamily="34" charset="-120"/>
              </a:rPr>
              <a:t>The most important treatable endocrine cause of short stature.</a:t>
            </a:r>
            <a:endParaRPr lang="en-US" sz="1350" dirty="0"/>
          </a:p>
        </p:txBody>
      </p:sp>
      <p:sp>
        <p:nvSpPr>
          <p:cNvPr id="34" name="SK-18-text-33"/>
          <p:cNvSpPr/>
          <p:nvPr/>
        </p:nvSpPr>
        <p:spPr>
          <a:xfrm>
            <a:off x="876300" y="2859137"/>
            <a:ext cx="4914900" cy="479822"/>
          </a:xfrm>
          <a:prstGeom prst="rect">
            <a:avLst/>
          </a:prstGeom>
          <a:noFill/>
          <a:ln/>
        </p:spPr>
        <p:txBody>
          <a:bodyPr vert="horz" wrap="square" lIns="0" tIns="0" rIns="0" bIns="0" rtlCol="0" anchor="ctr"/>
          <a:lstStyle/>
          <a:p>
            <a:pPr marL="0" indent="0" algn="l">
              <a:lnSpc>
                <a:spcPts val="1890"/>
              </a:lnSpc>
              <a:buNone/>
            </a:pPr>
            <a:r>
              <a:rPr lang="en-US" sz="1350" dirty="0">
                <a:solidFill>
                  <a:srgbClr val="44474E"/>
                </a:solidFill>
                <a:latin typeface="Inter" pitchFamily="34" charset="0"/>
                <a:ea typeface="Inter" pitchFamily="34" charset="-122"/>
                <a:cs typeface="Inter" pitchFamily="34" charset="-120"/>
              </a:rPr>
              <a:t>Classic growth pattern: </a:t>
            </a:r>
            <a:r>
              <a:rPr lang="en-US" sz="1350" b="1" dirty="0">
                <a:solidFill>
                  <a:srgbClr val="44474E"/>
                </a:solidFill>
                <a:latin typeface="Inter" pitchFamily="34" charset="0"/>
                <a:ea typeface="Inter" pitchFamily="34" charset="-122"/>
                <a:cs typeface="Inter" pitchFamily="34" charset="-120"/>
              </a:rPr>
              <a:t>Weight centile ↑</a:t>
            </a:r>
            <a:r>
              <a:rPr lang="en-US" sz="1350" dirty="0">
                <a:solidFill>
                  <a:srgbClr val="44474E"/>
                </a:solidFill>
                <a:latin typeface="Inter" pitchFamily="34" charset="0"/>
                <a:ea typeface="Inter" pitchFamily="34" charset="-122"/>
                <a:cs typeface="Inter" pitchFamily="34" charset="-120"/>
              </a:rPr>
              <a:t> while </a:t>
            </a:r>
            <a:r>
              <a:rPr lang="en-US" sz="1350" b="1" dirty="0">
                <a:solidFill>
                  <a:srgbClr val="44474E"/>
                </a:solidFill>
                <a:latin typeface="Inter" pitchFamily="34" charset="0"/>
                <a:ea typeface="Inter" pitchFamily="34" charset="-122"/>
                <a:cs typeface="Inter" pitchFamily="34" charset="-120"/>
              </a:rPr>
              <a:t>Height centile ↓</a:t>
            </a:r>
            <a:r>
              <a:rPr lang="en-US" sz="1350" dirty="0">
                <a:solidFill>
                  <a:srgbClr val="44474E"/>
                </a:solidFill>
                <a:latin typeface="Inter" pitchFamily="34" charset="0"/>
                <a:ea typeface="Inter" pitchFamily="34" charset="-122"/>
                <a:cs typeface="Inter" pitchFamily="34" charset="-120"/>
              </a:rPr>
              <a:t>.</a:t>
            </a:r>
            <a:endParaRPr lang="en-US" sz="1350" dirty="0"/>
          </a:p>
        </p:txBody>
      </p:sp>
      <p:sp>
        <p:nvSpPr>
          <p:cNvPr id="35" name="SK-18-text-34"/>
          <p:cNvSpPr/>
          <p:nvPr/>
        </p:nvSpPr>
        <p:spPr>
          <a:xfrm>
            <a:off x="876300" y="3434209"/>
            <a:ext cx="4914900" cy="479822"/>
          </a:xfrm>
          <a:prstGeom prst="rect">
            <a:avLst/>
          </a:prstGeom>
          <a:noFill/>
          <a:ln/>
        </p:spPr>
        <p:txBody>
          <a:bodyPr vert="horz" wrap="square" lIns="0" tIns="0" rIns="0" bIns="0" rtlCol="0" anchor="ctr"/>
          <a:lstStyle/>
          <a:p>
            <a:pPr marL="0" indent="0" algn="l">
              <a:lnSpc>
                <a:spcPts val="1890"/>
              </a:lnSpc>
              <a:buNone/>
            </a:pPr>
            <a:r>
              <a:rPr lang="en-US" sz="1350" dirty="0">
                <a:solidFill>
                  <a:srgbClr val="44474E"/>
                </a:solidFill>
                <a:latin typeface="Inter" pitchFamily="34" charset="0"/>
                <a:ea typeface="Inter" pitchFamily="34" charset="-122"/>
                <a:cs typeface="Inter" pitchFamily="34" charset="-120"/>
              </a:rPr>
              <a:t>Clinical signs: Goitre, cold intolerance, constipation, and fatigue.</a:t>
            </a:r>
            <a:endParaRPr lang="en-US" sz="1350" dirty="0"/>
          </a:p>
        </p:txBody>
      </p:sp>
      <p:sp>
        <p:nvSpPr>
          <p:cNvPr id="36" name="SK-18-text-35"/>
          <p:cNvSpPr/>
          <p:nvPr/>
        </p:nvSpPr>
        <p:spPr>
          <a:xfrm>
            <a:off x="876300" y="4009281"/>
            <a:ext cx="4914900" cy="479822"/>
          </a:xfrm>
          <a:prstGeom prst="rect">
            <a:avLst/>
          </a:prstGeom>
          <a:noFill/>
          <a:ln/>
        </p:spPr>
        <p:txBody>
          <a:bodyPr vert="horz" wrap="square" lIns="0" tIns="0" rIns="0" bIns="0" rtlCol="0" anchor="ctr"/>
          <a:lstStyle/>
          <a:p>
            <a:pPr marL="0" indent="0" algn="l">
              <a:lnSpc>
                <a:spcPts val="1890"/>
              </a:lnSpc>
              <a:buNone/>
            </a:pPr>
            <a:r>
              <a:rPr lang="en-US" sz="1350" dirty="0">
                <a:solidFill>
                  <a:srgbClr val="44474E"/>
                </a:solidFill>
                <a:latin typeface="Inter" pitchFamily="34" charset="0"/>
                <a:ea typeface="Inter" pitchFamily="34" charset="-122"/>
                <a:cs typeface="Inter" pitchFamily="34" charset="-120"/>
              </a:rPr>
              <a:t>Bone age is significantly delayed compared to chronological age.</a:t>
            </a:r>
            <a:endParaRPr lang="en-US" sz="1350" dirty="0"/>
          </a:p>
        </p:txBody>
      </p:sp>
      <p:sp>
        <p:nvSpPr>
          <p:cNvPr id="37" name="SK-18-text-36"/>
          <p:cNvSpPr/>
          <p:nvPr/>
        </p:nvSpPr>
        <p:spPr>
          <a:xfrm>
            <a:off x="685800" y="5070128"/>
            <a:ext cx="50673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58220"/>
                </a:solidFill>
              </a:rPr>
              <a:t>AKT HIGH YIELD</a:t>
            </a:r>
            <a:endParaRPr lang="en-US" sz="1050" dirty="0"/>
          </a:p>
        </p:txBody>
      </p:sp>
      <p:sp>
        <p:nvSpPr>
          <p:cNvPr id="38" name="SK-18-text-37"/>
          <p:cNvSpPr/>
          <p:nvPr/>
        </p:nvSpPr>
        <p:spPr>
          <a:xfrm>
            <a:off x="685800" y="5317778"/>
            <a:ext cx="11506200" cy="190500"/>
          </a:xfrm>
          <a:prstGeom prst="rect">
            <a:avLst/>
          </a:prstGeom>
          <a:noFill/>
          <a:ln/>
        </p:spPr>
        <p:txBody>
          <a:bodyPr vert="horz" wrap="square" lIns="0" tIns="0" rIns="0" bIns="0" rtlCol="0" anchor="ctr"/>
          <a:lstStyle/>
          <a:p>
            <a:pPr marL="0" indent="0">
              <a:lnSpc>
                <a:spcPts val="1800"/>
              </a:lnSpc>
              <a:buNone/>
            </a:pPr>
            <a:r>
              <a:rPr lang="en-US" sz="1200" b="1" dirty="0">
                <a:solidFill>
                  <a:srgbClr val="1A1C1E"/>
                </a:solidFill>
                <a:latin typeface="Inter" pitchFamily="34" charset="0"/>
                <a:ea typeface="Inter" pitchFamily="34" charset="-122"/>
                <a:cs typeface="Inter" pitchFamily="34" charset="-120"/>
              </a:rPr>
              <a:t>Screen with TFTs (TSH + Free T4) first for all short children.</a:t>
            </a:r>
            <a:endParaRPr lang="en-US" sz="1200" dirty="0"/>
          </a:p>
        </p:txBody>
      </p:sp>
      <p:sp>
        <p:nvSpPr>
          <p:cNvPr id="39" name="SK-18-text-38"/>
          <p:cNvSpPr/>
          <p:nvPr/>
        </p:nvSpPr>
        <p:spPr>
          <a:xfrm>
            <a:off x="881063" y="5851178"/>
            <a:ext cx="53797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5EB8"/>
                </a:solidFill>
                <a:latin typeface="Inter" pitchFamily="34" charset="0"/>
                <a:ea typeface="Inter" pitchFamily="34" charset="-122"/>
                <a:cs typeface="Inter" pitchFamily="34" charset="-120"/>
              </a:rPr>
              <a:t>Action: Immediate TFT Work-up</a:t>
            </a:r>
            <a:endParaRPr lang="en-US" sz="1200" dirty="0"/>
          </a:p>
        </p:txBody>
      </p:sp>
      <p:sp>
        <p:nvSpPr>
          <p:cNvPr id="40" name="SK-18-text-39"/>
          <p:cNvSpPr/>
          <p:nvPr/>
        </p:nvSpPr>
        <p:spPr>
          <a:xfrm>
            <a:off x="6800850" y="1722090"/>
            <a:ext cx="532638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A1C1E"/>
                </a:solidFill>
              </a:rPr>
              <a:t>GH Deficiency (GHD)</a:t>
            </a:r>
            <a:endParaRPr lang="en-US" sz="1800" dirty="0"/>
          </a:p>
        </p:txBody>
      </p:sp>
      <p:sp>
        <p:nvSpPr>
          <p:cNvPr id="41" name="SK-18-text-40"/>
          <p:cNvSpPr/>
          <p:nvPr/>
        </p:nvSpPr>
        <p:spPr>
          <a:xfrm>
            <a:off x="6705600" y="2284065"/>
            <a:ext cx="4914900" cy="479822"/>
          </a:xfrm>
          <a:prstGeom prst="rect">
            <a:avLst/>
          </a:prstGeom>
          <a:noFill/>
          <a:ln/>
        </p:spPr>
        <p:txBody>
          <a:bodyPr vert="horz" wrap="square" lIns="0" tIns="0" rIns="0" bIns="0" rtlCol="0" anchor="ctr"/>
          <a:lstStyle/>
          <a:p>
            <a:pPr marL="0" indent="0" algn="l">
              <a:lnSpc>
                <a:spcPts val="1890"/>
              </a:lnSpc>
              <a:buNone/>
            </a:pPr>
            <a:r>
              <a:rPr lang="en-US" sz="1350" dirty="0">
                <a:solidFill>
                  <a:srgbClr val="44474E"/>
                </a:solidFill>
                <a:latin typeface="Inter" pitchFamily="34" charset="0"/>
                <a:ea typeface="Inter" pitchFamily="34" charset="-122"/>
                <a:cs typeface="Inter" pitchFamily="34" charset="-120"/>
              </a:rPr>
              <a:t>Rare condition; may be isolated or part of multiple pituitary deficiencies.</a:t>
            </a:r>
            <a:endParaRPr lang="en-US" sz="1350" dirty="0"/>
          </a:p>
        </p:txBody>
      </p:sp>
      <p:sp>
        <p:nvSpPr>
          <p:cNvPr id="42" name="SK-18-text-41"/>
          <p:cNvSpPr/>
          <p:nvPr/>
        </p:nvSpPr>
        <p:spPr>
          <a:xfrm>
            <a:off x="6705600" y="2859137"/>
            <a:ext cx="4914900" cy="479822"/>
          </a:xfrm>
          <a:prstGeom prst="rect">
            <a:avLst/>
          </a:prstGeom>
          <a:noFill/>
          <a:ln/>
        </p:spPr>
        <p:txBody>
          <a:bodyPr vert="horz" wrap="square" lIns="0" tIns="0" rIns="0" bIns="0" rtlCol="0" anchor="ctr"/>
          <a:lstStyle/>
          <a:p>
            <a:pPr marL="0" indent="0" algn="l">
              <a:lnSpc>
                <a:spcPts val="1890"/>
              </a:lnSpc>
              <a:buNone/>
            </a:pPr>
            <a:r>
              <a:rPr lang="en-US" sz="1350" dirty="0">
                <a:solidFill>
                  <a:srgbClr val="44474E"/>
                </a:solidFill>
                <a:latin typeface="Inter" pitchFamily="34" charset="0"/>
                <a:ea typeface="Inter" pitchFamily="34" charset="-122"/>
                <a:cs typeface="Inter" pitchFamily="34" charset="-120"/>
              </a:rPr>
              <a:t>Features: </a:t>
            </a:r>
            <a:r>
              <a:rPr lang="en-US" sz="1350" b="1" dirty="0">
                <a:solidFill>
                  <a:srgbClr val="44474E"/>
                </a:solidFill>
                <a:latin typeface="Inter" pitchFamily="34" charset="0"/>
                <a:ea typeface="Inter" pitchFamily="34" charset="-122"/>
                <a:cs typeface="Inter" pitchFamily="34" charset="-120"/>
              </a:rPr>
              <a:t>Midface hypoplasia</a:t>
            </a:r>
            <a:r>
              <a:rPr lang="en-US" sz="1350" dirty="0">
                <a:solidFill>
                  <a:srgbClr val="44474E"/>
                </a:solidFill>
                <a:latin typeface="Inter" pitchFamily="34" charset="0"/>
                <a:ea typeface="Inter" pitchFamily="34" charset="-122"/>
                <a:cs typeface="Inter" pitchFamily="34" charset="-120"/>
              </a:rPr>
              <a:t>, fat redistribution (cherubic appearance).</a:t>
            </a:r>
            <a:endParaRPr lang="en-US" sz="1350" dirty="0"/>
          </a:p>
        </p:txBody>
      </p:sp>
      <p:sp>
        <p:nvSpPr>
          <p:cNvPr id="43" name="SK-18-text-42"/>
          <p:cNvSpPr/>
          <p:nvPr/>
        </p:nvSpPr>
        <p:spPr>
          <a:xfrm>
            <a:off x="6705600" y="3434209"/>
            <a:ext cx="4914900" cy="479822"/>
          </a:xfrm>
          <a:prstGeom prst="rect">
            <a:avLst/>
          </a:prstGeom>
          <a:noFill/>
          <a:ln/>
        </p:spPr>
        <p:txBody>
          <a:bodyPr vert="horz" wrap="square" lIns="0" tIns="0" rIns="0" bIns="0" rtlCol="0" anchor="ctr"/>
          <a:lstStyle/>
          <a:p>
            <a:pPr marL="0" indent="0" algn="l">
              <a:lnSpc>
                <a:spcPts val="1890"/>
              </a:lnSpc>
              <a:buNone/>
            </a:pPr>
            <a:r>
              <a:rPr lang="en-US" sz="1350" dirty="0">
                <a:solidFill>
                  <a:srgbClr val="44474E"/>
                </a:solidFill>
                <a:latin typeface="Inter" pitchFamily="34" charset="0"/>
                <a:ea typeface="Inter" pitchFamily="34" charset="-122"/>
                <a:cs typeface="Inter" pitchFamily="34" charset="-120"/>
              </a:rPr>
              <a:t>Normal birth weight, but growth velocity slows significantly thereafter.</a:t>
            </a:r>
            <a:endParaRPr lang="en-US" sz="1350" dirty="0"/>
          </a:p>
        </p:txBody>
      </p:sp>
      <p:sp>
        <p:nvSpPr>
          <p:cNvPr id="44" name="SK-18-text-43"/>
          <p:cNvSpPr/>
          <p:nvPr/>
        </p:nvSpPr>
        <p:spPr>
          <a:xfrm>
            <a:off x="6705600" y="4009281"/>
            <a:ext cx="4914900" cy="479822"/>
          </a:xfrm>
          <a:prstGeom prst="rect">
            <a:avLst/>
          </a:prstGeom>
          <a:noFill/>
          <a:ln/>
        </p:spPr>
        <p:txBody>
          <a:bodyPr vert="horz" wrap="square" lIns="0" tIns="0" rIns="0" bIns="0" rtlCol="0" anchor="ctr"/>
          <a:lstStyle/>
          <a:p>
            <a:pPr marL="0" indent="0" algn="l">
              <a:lnSpc>
                <a:spcPts val="1890"/>
              </a:lnSpc>
              <a:buNone/>
            </a:pPr>
            <a:r>
              <a:rPr lang="en-US" sz="1350" dirty="0">
                <a:solidFill>
                  <a:srgbClr val="44474E"/>
                </a:solidFill>
                <a:latin typeface="Inter" pitchFamily="34" charset="0"/>
                <a:ea typeface="Inter" pitchFamily="34" charset="-122"/>
                <a:cs typeface="Inter" pitchFamily="34" charset="-120"/>
              </a:rPr>
              <a:t>Screening: Low </a:t>
            </a:r>
            <a:r>
              <a:rPr lang="en-US" sz="1350" b="1" dirty="0">
                <a:solidFill>
                  <a:srgbClr val="44474E"/>
                </a:solidFill>
                <a:latin typeface="Inter" pitchFamily="34" charset="0"/>
                <a:ea typeface="Inter" pitchFamily="34" charset="-122"/>
                <a:cs typeface="Inter" pitchFamily="34" charset="-120"/>
              </a:rPr>
              <a:t>IGF-1</a:t>
            </a:r>
            <a:r>
              <a:rPr lang="en-US" sz="1350" dirty="0">
                <a:solidFill>
                  <a:srgbClr val="44474E"/>
                </a:solidFill>
                <a:latin typeface="Inter" pitchFamily="34" charset="0"/>
                <a:ea typeface="Inter" pitchFamily="34" charset="-122"/>
                <a:cs typeface="Inter" pitchFamily="34" charset="-120"/>
              </a:rPr>
              <a:t> and </a:t>
            </a:r>
            <a:r>
              <a:rPr lang="en-US" sz="1350" b="1" dirty="0">
                <a:solidFill>
                  <a:srgbClr val="44474E"/>
                </a:solidFill>
                <a:latin typeface="Inter" pitchFamily="34" charset="0"/>
                <a:ea typeface="Inter" pitchFamily="34" charset="-122"/>
                <a:cs typeface="Inter" pitchFamily="34" charset="-120"/>
              </a:rPr>
              <a:t>IGFBP-3</a:t>
            </a:r>
            <a:r>
              <a:rPr lang="en-US" sz="1350" dirty="0">
                <a:solidFill>
                  <a:srgbClr val="44474E"/>
                </a:solidFill>
                <a:latin typeface="Inter" pitchFamily="34" charset="0"/>
                <a:ea typeface="Inter" pitchFamily="34" charset="-122"/>
                <a:cs typeface="Inter" pitchFamily="34" charset="-120"/>
              </a:rPr>
              <a:t> (but normal levels don't exclude GHD).</a:t>
            </a:r>
            <a:endParaRPr lang="en-US" sz="1350" dirty="0"/>
          </a:p>
        </p:txBody>
      </p:sp>
      <p:sp>
        <p:nvSpPr>
          <p:cNvPr id="45" name="SK-18-text-44"/>
          <p:cNvSpPr/>
          <p:nvPr/>
        </p:nvSpPr>
        <p:spPr>
          <a:xfrm>
            <a:off x="6515100" y="4832003"/>
            <a:ext cx="50673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58220"/>
                </a:solidFill>
              </a:rPr>
              <a:t>SPECIALIST DIAGNOSIS</a:t>
            </a:r>
            <a:endParaRPr lang="en-US" sz="1050" dirty="0"/>
          </a:p>
        </p:txBody>
      </p:sp>
      <p:sp>
        <p:nvSpPr>
          <p:cNvPr id="46" name="SK-18-text-45"/>
          <p:cNvSpPr/>
          <p:nvPr/>
        </p:nvSpPr>
        <p:spPr>
          <a:xfrm>
            <a:off x="6515100" y="5079653"/>
            <a:ext cx="4467225" cy="428625"/>
          </a:xfrm>
          <a:prstGeom prst="rect">
            <a:avLst/>
          </a:prstGeom>
          <a:noFill/>
          <a:ln/>
        </p:spPr>
        <p:txBody>
          <a:bodyPr vert="horz" wrap="square" lIns="0" tIns="0" rIns="0" bIns="0" rtlCol="0" anchor="ctr"/>
          <a:lstStyle/>
          <a:p>
            <a:pPr marL="0" indent="0">
              <a:lnSpc>
                <a:spcPts val="1800"/>
              </a:lnSpc>
              <a:buNone/>
            </a:pPr>
            <a:r>
              <a:rPr lang="en-US" sz="1200" b="1" dirty="0">
                <a:solidFill>
                  <a:srgbClr val="1A1C1E"/>
                </a:solidFill>
                <a:latin typeface="Inter" pitchFamily="34" charset="0"/>
                <a:ea typeface="Inter" pitchFamily="34" charset="-122"/>
                <a:cs typeface="Inter" pitchFamily="34" charset="-120"/>
              </a:rPr>
              <a:t>Confirmed via GH Provocation Test (e.g., Insulin Tolerance or Arginine).</a:t>
            </a:r>
            <a:endParaRPr lang="en-US" sz="1200" dirty="0"/>
          </a:p>
        </p:txBody>
      </p:sp>
      <p:sp>
        <p:nvSpPr>
          <p:cNvPr id="47" name="SK-18-text-46"/>
          <p:cNvSpPr/>
          <p:nvPr/>
        </p:nvSpPr>
        <p:spPr>
          <a:xfrm>
            <a:off x="6710363" y="5851178"/>
            <a:ext cx="5481638"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5EB8"/>
                </a:solidFill>
                <a:latin typeface="Inter" pitchFamily="34" charset="0"/>
                <a:ea typeface="Inter" pitchFamily="34" charset="-122"/>
                <a:cs typeface="Inter" pitchFamily="34" charset="-120"/>
              </a:rPr>
              <a:t>Action: Refer to Paediatric Endocrinology</a:t>
            </a:r>
            <a:endParaRPr lang="en-US" sz="1200" dirty="0"/>
          </a:p>
        </p:txBody>
      </p:sp>
      <p:sp>
        <p:nvSpPr>
          <p:cNvPr id="48" name="SK-18-text-47"/>
          <p:cNvSpPr/>
          <p:nvPr/>
        </p:nvSpPr>
        <p:spPr>
          <a:xfrm>
            <a:off x="381000" y="6534150"/>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www.bradfordvts.co.uk</a:t>
            </a:r>
            <a:endParaRPr lang="en-US" sz="900" dirty="0"/>
          </a:p>
        </p:txBody>
      </p:sp>
      <p:sp>
        <p:nvSpPr>
          <p:cNvPr id="49" name="SK-18-text-48"/>
          <p:cNvSpPr/>
          <p:nvPr/>
        </p:nvSpPr>
        <p:spPr>
          <a:xfrm>
            <a:off x="11401425" y="6534150"/>
            <a:ext cx="790575"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Slide 18</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9-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9-img-3" descr="preencoded.png"/>
          <p:cNvPicPr>
            <a:picLocks noChangeAspect="1"/>
          </p:cNvPicPr>
          <p:nvPr/>
        </p:nvPicPr>
        <p:blipFill>
          <a:blip r:embed="rId5"/>
          <a:stretch>
            <a:fillRect/>
          </a:stretch>
        </p:blipFill>
        <p:spPr>
          <a:xfrm>
            <a:off x="0" y="0"/>
            <a:ext cx="12192000" cy="381000"/>
          </a:xfrm>
          <a:prstGeom prst="rect">
            <a:avLst/>
          </a:prstGeom>
        </p:spPr>
      </p:pic>
      <p:pic>
        <p:nvPicPr>
          <p:cNvPr id="5" name="SK-19-img-4" descr="preencoded.png"/>
          <p:cNvPicPr>
            <a:picLocks noChangeAspect="1"/>
          </p:cNvPicPr>
          <p:nvPr/>
        </p:nvPicPr>
        <p:blipFill>
          <a:blip r:embed="rId6"/>
          <a:stretch>
            <a:fillRect/>
          </a:stretch>
        </p:blipFill>
        <p:spPr>
          <a:xfrm>
            <a:off x="0" y="381000"/>
            <a:ext cx="12192000" cy="1007715"/>
          </a:xfrm>
          <a:prstGeom prst="rect">
            <a:avLst/>
          </a:prstGeom>
        </p:spPr>
      </p:pic>
      <p:pic>
        <p:nvPicPr>
          <p:cNvPr id="6" name="SK-19-img-5" descr="preencoded.png"/>
          <p:cNvPicPr>
            <a:picLocks noChangeAspect="1"/>
          </p:cNvPicPr>
          <p:nvPr/>
        </p:nvPicPr>
        <p:blipFill>
          <a:blip r:embed="rId7"/>
          <a:stretch>
            <a:fillRect/>
          </a:stretch>
        </p:blipFill>
        <p:spPr>
          <a:xfrm>
            <a:off x="381000" y="1617315"/>
            <a:ext cx="6160740" cy="4822924"/>
          </a:xfrm>
          <a:prstGeom prst="rect">
            <a:avLst/>
          </a:prstGeom>
        </p:spPr>
      </p:pic>
      <p:pic>
        <p:nvPicPr>
          <p:cNvPr id="7" name="SK-19-img-6" descr="preencoded.png"/>
          <p:cNvPicPr>
            <a:picLocks noChangeAspect="1"/>
          </p:cNvPicPr>
          <p:nvPr/>
        </p:nvPicPr>
        <p:blipFill>
          <a:blip r:embed="rId8"/>
          <a:stretch>
            <a:fillRect/>
          </a:stretch>
        </p:blipFill>
        <p:spPr>
          <a:xfrm>
            <a:off x="495300" y="1731615"/>
            <a:ext cx="5932140" cy="390525"/>
          </a:xfrm>
          <a:prstGeom prst="rect">
            <a:avLst/>
          </a:prstGeom>
        </p:spPr>
      </p:pic>
      <p:pic>
        <p:nvPicPr>
          <p:cNvPr id="8" name="SK-19-img-7" descr="preencoded.png"/>
          <p:cNvPicPr>
            <a:picLocks noChangeAspect="1"/>
          </p:cNvPicPr>
          <p:nvPr/>
        </p:nvPicPr>
        <p:blipFill>
          <a:blip r:embed="rId9"/>
          <a:stretch>
            <a:fillRect/>
          </a:stretch>
        </p:blipFill>
        <p:spPr>
          <a:xfrm>
            <a:off x="495300" y="1774478"/>
            <a:ext cx="285750" cy="228600"/>
          </a:xfrm>
          <a:prstGeom prst="rect">
            <a:avLst/>
          </a:prstGeom>
        </p:spPr>
      </p:pic>
      <p:pic>
        <p:nvPicPr>
          <p:cNvPr id="9" name="SK-19-img-8" descr="preencoded.png"/>
          <p:cNvPicPr>
            <a:picLocks noChangeAspect="1"/>
          </p:cNvPicPr>
          <p:nvPr/>
        </p:nvPicPr>
        <p:blipFill>
          <a:blip r:embed="rId10"/>
          <a:stretch>
            <a:fillRect/>
          </a:stretch>
        </p:blipFill>
        <p:spPr>
          <a:xfrm>
            <a:off x="495300" y="2579340"/>
            <a:ext cx="5932140" cy="327571"/>
          </a:xfrm>
          <a:prstGeom prst="rect">
            <a:avLst/>
          </a:prstGeom>
        </p:spPr>
      </p:pic>
      <p:pic>
        <p:nvPicPr>
          <p:cNvPr id="10" name="SK-19-img-9" descr="preencoded.png"/>
          <p:cNvPicPr>
            <a:picLocks noChangeAspect="1"/>
          </p:cNvPicPr>
          <p:nvPr/>
        </p:nvPicPr>
        <p:blipFill>
          <a:blip r:embed="rId11"/>
          <a:stretch>
            <a:fillRect/>
          </a:stretch>
        </p:blipFill>
        <p:spPr>
          <a:xfrm>
            <a:off x="495300" y="2693194"/>
            <a:ext cx="190500" cy="126950"/>
          </a:xfrm>
          <a:prstGeom prst="rect">
            <a:avLst/>
          </a:prstGeom>
        </p:spPr>
      </p:pic>
      <p:pic>
        <p:nvPicPr>
          <p:cNvPr id="11" name="SK-19-img-10" descr="preencoded.png"/>
          <p:cNvPicPr>
            <a:picLocks noChangeAspect="1"/>
          </p:cNvPicPr>
          <p:nvPr/>
        </p:nvPicPr>
        <p:blipFill>
          <a:blip r:embed="rId12"/>
          <a:stretch>
            <a:fillRect/>
          </a:stretch>
        </p:blipFill>
        <p:spPr>
          <a:xfrm>
            <a:off x="495300" y="2906911"/>
            <a:ext cx="5932140" cy="327571"/>
          </a:xfrm>
          <a:prstGeom prst="rect">
            <a:avLst/>
          </a:prstGeom>
        </p:spPr>
      </p:pic>
      <p:pic>
        <p:nvPicPr>
          <p:cNvPr id="12" name="SK-19-img-11" descr="preencoded.png"/>
          <p:cNvPicPr>
            <a:picLocks noChangeAspect="1"/>
          </p:cNvPicPr>
          <p:nvPr/>
        </p:nvPicPr>
        <p:blipFill>
          <a:blip r:embed="rId13"/>
          <a:stretch>
            <a:fillRect/>
          </a:stretch>
        </p:blipFill>
        <p:spPr>
          <a:xfrm>
            <a:off x="495300" y="3020764"/>
            <a:ext cx="190500" cy="126950"/>
          </a:xfrm>
          <a:prstGeom prst="rect">
            <a:avLst/>
          </a:prstGeom>
        </p:spPr>
      </p:pic>
      <p:pic>
        <p:nvPicPr>
          <p:cNvPr id="13" name="SK-19-img-12" descr="preencoded.png"/>
          <p:cNvPicPr>
            <a:picLocks noChangeAspect="1"/>
          </p:cNvPicPr>
          <p:nvPr/>
        </p:nvPicPr>
        <p:blipFill>
          <a:blip r:embed="rId14"/>
          <a:stretch>
            <a:fillRect/>
          </a:stretch>
        </p:blipFill>
        <p:spPr>
          <a:xfrm>
            <a:off x="495300" y="3234482"/>
            <a:ext cx="5932140" cy="327571"/>
          </a:xfrm>
          <a:prstGeom prst="rect">
            <a:avLst/>
          </a:prstGeom>
        </p:spPr>
      </p:pic>
      <p:pic>
        <p:nvPicPr>
          <p:cNvPr id="14" name="SK-19-img-13" descr="preencoded.png"/>
          <p:cNvPicPr>
            <a:picLocks noChangeAspect="1"/>
          </p:cNvPicPr>
          <p:nvPr/>
        </p:nvPicPr>
        <p:blipFill>
          <a:blip r:embed="rId15"/>
          <a:stretch>
            <a:fillRect/>
          </a:stretch>
        </p:blipFill>
        <p:spPr>
          <a:xfrm>
            <a:off x="495300" y="3348335"/>
            <a:ext cx="190500" cy="126950"/>
          </a:xfrm>
          <a:prstGeom prst="rect">
            <a:avLst/>
          </a:prstGeom>
        </p:spPr>
      </p:pic>
      <p:pic>
        <p:nvPicPr>
          <p:cNvPr id="15" name="SK-19-img-14" descr="preencoded.png"/>
          <p:cNvPicPr>
            <a:picLocks noChangeAspect="1"/>
          </p:cNvPicPr>
          <p:nvPr/>
        </p:nvPicPr>
        <p:blipFill>
          <a:blip r:embed="rId16"/>
          <a:stretch>
            <a:fillRect/>
          </a:stretch>
        </p:blipFill>
        <p:spPr>
          <a:xfrm>
            <a:off x="495300" y="3675906"/>
            <a:ext cx="190500" cy="126950"/>
          </a:xfrm>
          <a:prstGeom prst="rect">
            <a:avLst/>
          </a:prstGeom>
        </p:spPr>
      </p:pic>
      <p:pic>
        <p:nvPicPr>
          <p:cNvPr id="16" name="SK-19-img-15" descr="preencoded.png"/>
          <p:cNvPicPr>
            <a:picLocks noChangeAspect="1"/>
          </p:cNvPicPr>
          <p:nvPr/>
        </p:nvPicPr>
        <p:blipFill>
          <a:blip r:embed="rId14"/>
          <a:stretch>
            <a:fillRect/>
          </a:stretch>
        </p:blipFill>
        <p:spPr>
          <a:xfrm>
            <a:off x="495300" y="4346823"/>
            <a:ext cx="5932140" cy="327571"/>
          </a:xfrm>
          <a:prstGeom prst="rect">
            <a:avLst/>
          </a:prstGeom>
        </p:spPr>
      </p:pic>
      <p:pic>
        <p:nvPicPr>
          <p:cNvPr id="17" name="SK-19-img-16" descr="preencoded.png"/>
          <p:cNvPicPr>
            <a:picLocks noChangeAspect="1"/>
          </p:cNvPicPr>
          <p:nvPr/>
        </p:nvPicPr>
        <p:blipFill>
          <a:blip r:embed="rId17"/>
          <a:stretch>
            <a:fillRect/>
          </a:stretch>
        </p:blipFill>
        <p:spPr>
          <a:xfrm>
            <a:off x="495300" y="4460677"/>
            <a:ext cx="190500" cy="126950"/>
          </a:xfrm>
          <a:prstGeom prst="rect">
            <a:avLst/>
          </a:prstGeom>
        </p:spPr>
      </p:pic>
      <p:pic>
        <p:nvPicPr>
          <p:cNvPr id="18" name="SK-19-img-17" descr="preencoded.png"/>
          <p:cNvPicPr>
            <a:picLocks noChangeAspect="1"/>
          </p:cNvPicPr>
          <p:nvPr/>
        </p:nvPicPr>
        <p:blipFill>
          <a:blip r:embed="rId10"/>
          <a:stretch>
            <a:fillRect/>
          </a:stretch>
        </p:blipFill>
        <p:spPr>
          <a:xfrm>
            <a:off x="495300" y="4674394"/>
            <a:ext cx="5932140" cy="327571"/>
          </a:xfrm>
          <a:prstGeom prst="rect">
            <a:avLst/>
          </a:prstGeom>
        </p:spPr>
      </p:pic>
      <p:pic>
        <p:nvPicPr>
          <p:cNvPr id="19" name="SK-19-img-18" descr="preencoded.png"/>
          <p:cNvPicPr>
            <a:picLocks noChangeAspect="1"/>
          </p:cNvPicPr>
          <p:nvPr/>
        </p:nvPicPr>
        <p:blipFill>
          <a:blip r:embed="rId18"/>
          <a:stretch>
            <a:fillRect/>
          </a:stretch>
        </p:blipFill>
        <p:spPr>
          <a:xfrm>
            <a:off x="495300" y="4788247"/>
            <a:ext cx="190500" cy="126950"/>
          </a:xfrm>
          <a:prstGeom prst="rect">
            <a:avLst/>
          </a:prstGeom>
        </p:spPr>
      </p:pic>
      <p:pic>
        <p:nvPicPr>
          <p:cNvPr id="20" name="SK-19-img-19" descr="preencoded.png"/>
          <p:cNvPicPr>
            <a:picLocks noChangeAspect="1"/>
          </p:cNvPicPr>
          <p:nvPr/>
        </p:nvPicPr>
        <p:blipFill>
          <a:blip r:embed="rId19"/>
          <a:stretch>
            <a:fillRect/>
          </a:stretch>
        </p:blipFill>
        <p:spPr>
          <a:xfrm>
            <a:off x="495300" y="5115818"/>
            <a:ext cx="190500" cy="126950"/>
          </a:xfrm>
          <a:prstGeom prst="rect">
            <a:avLst/>
          </a:prstGeom>
        </p:spPr>
      </p:pic>
      <p:pic>
        <p:nvPicPr>
          <p:cNvPr id="21" name="SK-19-img-20" descr="preencoded.png"/>
          <p:cNvPicPr>
            <a:picLocks noChangeAspect="1"/>
          </p:cNvPicPr>
          <p:nvPr/>
        </p:nvPicPr>
        <p:blipFill>
          <a:blip r:embed="rId20"/>
          <a:stretch>
            <a:fillRect/>
          </a:stretch>
        </p:blipFill>
        <p:spPr>
          <a:xfrm>
            <a:off x="495300" y="5668714"/>
            <a:ext cx="5932140" cy="657225"/>
          </a:xfrm>
          <a:prstGeom prst="rect">
            <a:avLst/>
          </a:prstGeom>
        </p:spPr>
      </p:pic>
      <p:pic>
        <p:nvPicPr>
          <p:cNvPr id="22" name="SK-19-img-21" descr="preencoded.png"/>
          <p:cNvPicPr>
            <a:picLocks noChangeAspect="1"/>
          </p:cNvPicPr>
          <p:nvPr/>
        </p:nvPicPr>
        <p:blipFill>
          <a:blip r:embed="rId21"/>
          <a:stretch>
            <a:fillRect/>
          </a:stretch>
        </p:blipFill>
        <p:spPr>
          <a:xfrm>
            <a:off x="609600" y="5822007"/>
            <a:ext cx="178594" cy="148828"/>
          </a:xfrm>
          <a:prstGeom prst="rect">
            <a:avLst/>
          </a:prstGeom>
        </p:spPr>
      </p:pic>
      <p:pic>
        <p:nvPicPr>
          <p:cNvPr id="23" name="SK-19-img-22" descr="preencoded.png"/>
          <p:cNvPicPr>
            <a:picLocks noChangeAspect="1"/>
          </p:cNvPicPr>
          <p:nvPr/>
        </p:nvPicPr>
        <p:blipFill>
          <a:blip r:embed="rId22"/>
          <a:stretch>
            <a:fillRect/>
          </a:stretch>
        </p:blipFill>
        <p:spPr>
          <a:xfrm>
            <a:off x="6770340" y="1617315"/>
            <a:ext cx="5040660" cy="4822924"/>
          </a:xfrm>
          <a:prstGeom prst="rect">
            <a:avLst/>
          </a:prstGeom>
        </p:spPr>
      </p:pic>
      <p:pic>
        <p:nvPicPr>
          <p:cNvPr id="24" name="SK-19-img-23" descr="preencoded.png"/>
          <p:cNvPicPr>
            <a:picLocks noChangeAspect="1"/>
          </p:cNvPicPr>
          <p:nvPr/>
        </p:nvPicPr>
        <p:blipFill>
          <a:blip r:embed="rId23"/>
          <a:stretch>
            <a:fillRect/>
          </a:stretch>
        </p:blipFill>
        <p:spPr>
          <a:xfrm>
            <a:off x="6884640" y="1731615"/>
            <a:ext cx="4812060" cy="390525"/>
          </a:xfrm>
          <a:prstGeom prst="rect">
            <a:avLst/>
          </a:prstGeom>
        </p:spPr>
      </p:pic>
      <p:pic>
        <p:nvPicPr>
          <p:cNvPr id="25" name="SK-19-img-24" descr="preencoded.png"/>
          <p:cNvPicPr>
            <a:picLocks noChangeAspect="1"/>
          </p:cNvPicPr>
          <p:nvPr/>
        </p:nvPicPr>
        <p:blipFill>
          <a:blip r:embed="rId24"/>
          <a:stretch>
            <a:fillRect/>
          </a:stretch>
        </p:blipFill>
        <p:spPr>
          <a:xfrm>
            <a:off x="6884640" y="1774478"/>
            <a:ext cx="285750" cy="228600"/>
          </a:xfrm>
          <a:prstGeom prst="rect">
            <a:avLst/>
          </a:prstGeom>
        </p:spPr>
      </p:pic>
      <p:pic>
        <p:nvPicPr>
          <p:cNvPr id="26" name="SK-19-img-25" descr="preencoded.png"/>
          <p:cNvPicPr>
            <a:picLocks noChangeAspect="1"/>
          </p:cNvPicPr>
          <p:nvPr/>
        </p:nvPicPr>
        <p:blipFill>
          <a:blip r:embed="rId25"/>
          <a:stretch>
            <a:fillRect/>
          </a:stretch>
        </p:blipFill>
        <p:spPr>
          <a:xfrm>
            <a:off x="6884640" y="2274540"/>
            <a:ext cx="4812060" cy="314325"/>
          </a:xfrm>
          <a:prstGeom prst="rect">
            <a:avLst/>
          </a:prstGeom>
        </p:spPr>
      </p:pic>
      <p:pic>
        <p:nvPicPr>
          <p:cNvPr id="27" name="SK-19-img-26" descr="preencoded.png"/>
          <p:cNvPicPr>
            <a:picLocks noChangeAspect="1"/>
          </p:cNvPicPr>
          <p:nvPr/>
        </p:nvPicPr>
        <p:blipFill>
          <a:blip r:embed="rId26"/>
          <a:stretch>
            <a:fillRect/>
          </a:stretch>
        </p:blipFill>
        <p:spPr>
          <a:xfrm>
            <a:off x="6998940" y="2363093"/>
            <a:ext cx="166688" cy="137220"/>
          </a:xfrm>
          <a:prstGeom prst="rect">
            <a:avLst/>
          </a:prstGeom>
        </p:spPr>
      </p:pic>
      <p:pic>
        <p:nvPicPr>
          <p:cNvPr id="28" name="SK-19-img-27" descr="preencoded.png"/>
          <p:cNvPicPr>
            <a:picLocks noChangeAspect="1"/>
          </p:cNvPicPr>
          <p:nvPr/>
        </p:nvPicPr>
        <p:blipFill>
          <a:blip r:embed="rId27"/>
          <a:stretch>
            <a:fillRect/>
          </a:stretch>
        </p:blipFill>
        <p:spPr>
          <a:xfrm>
            <a:off x="6884640" y="3007965"/>
            <a:ext cx="4812060" cy="327571"/>
          </a:xfrm>
          <a:prstGeom prst="rect">
            <a:avLst/>
          </a:prstGeom>
        </p:spPr>
      </p:pic>
      <p:pic>
        <p:nvPicPr>
          <p:cNvPr id="29" name="SK-19-img-28" descr="preencoded.png"/>
          <p:cNvPicPr>
            <a:picLocks noChangeAspect="1"/>
          </p:cNvPicPr>
          <p:nvPr/>
        </p:nvPicPr>
        <p:blipFill>
          <a:blip r:embed="rId28"/>
          <a:stretch>
            <a:fillRect/>
          </a:stretch>
        </p:blipFill>
        <p:spPr>
          <a:xfrm>
            <a:off x="6884640" y="3121819"/>
            <a:ext cx="190500" cy="126950"/>
          </a:xfrm>
          <a:prstGeom prst="rect">
            <a:avLst/>
          </a:prstGeom>
        </p:spPr>
      </p:pic>
      <p:pic>
        <p:nvPicPr>
          <p:cNvPr id="30" name="SK-19-img-29" descr="preencoded.png"/>
          <p:cNvPicPr>
            <a:picLocks noChangeAspect="1"/>
          </p:cNvPicPr>
          <p:nvPr/>
        </p:nvPicPr>
        <p:blipFill>
          <a:blip r:embed="rId29"/>
          <a:stretch>
            <a:fillRect/>
          </a:stretch>
        </p:blipFill>
        <p:spPr>
          <a:xfrm>
            <a:off x="6884640" y="3335536"/>
            <a:ext cx="4812060" cy="327571"/>
          </a:xfrm>
          <a:prstGeom prst="rect">
            <a:avLst/>
          </a:prstGeom>
        </p:spPr>
      </p:pic>
      <p:pic>
        <p:nvPicPr>
          <p:cNvPr id="31" name="SK-19-img-30" descr="preencoded.png"/>
          <p:cNvPicPr>
            <a:picLocks noChangeAspect="1"/>
          </p:cNvPicPr>
          <p:nvPr/>
        </p:nvPicPr>
        <p:blipFill>
          <a:blip r:embed="rId30"/>
          <a:stretch>
            <a:fillRect/>
          </a:stretch>
        </p:blipFill>
        <p:spPr>
          <a:xfrm>
            <a:off x="6884640" y="3449389"/>
            <a:ext cx="190500" cy="126950"/>
          </a:xfrm>
          <a:prstGeom prst="rect">
            <a:avLst/>
          </a:prstGeom>
        </p:spPr>
      </p:pic>
      <p:pic>
        <p:nvPicPr>
          <p:cNvPr id="32" name="SK-19-img-31" descr="preencoded.png"/>
          <p:cNvPicPr>
            <a:picLocks noChangeAspect="1"/>
          </p:cNvPicPr>
          <p:nvPr/>
        </p:nvPicPr>
        <p:blipFill>
          <a:blip r:embed="rId31"/>
          <a:stretch>
            <a:fillRect/>
          </a:stretch>
        </p:blipFill>
        <p:spPr>
          <a:xfrm>
            <a:off x="6884640" y="3776960"/>
            <a:ext cx="190500" cy="126950"/>
          </a:xfrm>
          <a:prstGeom prst="rect">
            <a:avLst/>
          </a:prstGeom>
        </p:spPr>
      </p:pic>
      <p:pic>
        <p:nvPicPr>
          <p:cNvPr id="33" name="SK-19-img-32" descr="preencoded.png"/>
          <p:cNvPicPr>
            <a:picLocks noChangeAspect="1"/>
          </p:cNvPicPr>
          <p:nvPr/>
        </p:nvPicPr>
        <p:blipFill>
          <a:blip r:embed="rId27"/>
          <a:stretch>
            <a:fillRect/>
          </a:stretch>
        </p:blipFill>
        <p:spPr>
          <a:xfrm>
            <a:off x="6884640" y="4562177"/>
            <a:ext cx="4812060" cy="327571"/>
          </a:xfrm>
          <a:prstGeom prst="rect">
            <a:avLst/>
          </a:prstGeom>
        </p:spPr>
      </p:pic>
      <p:pic>
        <p:nvPicPr>
          <p:cNvPr id="34" name="SK-19-img-33" descr="preencoded.png"/>
          <p:cNvPicPr>
            <a:picLocks noChangeAspect="1"/>
          </p:cNvPicPr>
          <p:nvPr/>
        </p:nvPicPr>
        <p:blipFill>
          <a:blip r:embed="rId32"/>
          <a:stretch>
            <a:fillRect/>
          </a:stretch>
        </p:blipFill>
        <p:spPr>
          <a:xfrm>
            <a:off x="6884640" y="4676031"/>
            <a:ext cx="190500" cy="126950"/>
          </a:xfrm>
          <a:prstGeom prst="rect">
            <a:avLst/>
          </a:prstGeom>
        </p:spPr>
      </p:pic>
      <p:pic>
        <p:nvPicPr>
          <p:cNvPr id="35" name="SK-19-img-34" descr="preencoded.png"/>
          <p:cNvPicPr>
            <a:picLocks noChangeAspect="1"/>
          </p:cNvPicPr>
          <p:nvPr/>
        </p:nvPicPr>
        <p:blipFill>
          <a:blip r:embed="rId33"/>
          <a:stretch>
            <a:fillRect/>
          </a:stretch>
        </p:blipFill>
        <p:spPr>
          <a:xfrm>
            <a:off x="6884640" y="4889748"/>
            <a:ext cx="4812060" cy="327571"/>
          </a:xfrm>
          <a:prstGeom prst="rect">
            <a:avLst/>
          </a:prstGeom>
        </p:spPr>
      </p:pic>
      <p:pic>
        <p:nvPicPr>
          <p:cNvPr id="36" name="SK-19-img-35" descr="preencoded.png"/>
          <p:cNvPicPr>
            <a:picLocks noChangeAspect="1"/>
          </p:cNvPicPr>
          <p:nvPr/>
        </p:nvPicPr>
        <p:blipFill>
          <a:blip r:embed="rId34"/>
          <a:stretch>
            <a:fillRect/>
          </a:stretch>
        </p:blipFill>
        <p:spPr>
          <a:xfrm>
            <a:off x="6884640" y="5003602"/>
            <a:ext cx="190500" cy="126950"/>
          </a:xfrm>
          <a:prstGeom prst="rect">
            <a:avLst/>
          </a:prstGeom>
        </p:spPr>
      </p:pic>
      <p:pic>
        <p:nvPicPr>
          <p:cNvPr id="37" name="SK-19-img-36" descr="preencoded.png"/>
          <p:cNvPicPr>
            <a:picLocks noChangeAspect="1"/>
          </p:cNvPicPr>
          <p:nvPr/>
        </p:nvPicPr>
        <p:blipFill>
          <a:blip r:embed="rId35"/>
          <a:stretch>
            <a:fillRect/>
          </a:stretch>
        </p:blipFill>
        <p:spPr>
          <a:xfrm>
            <a:off x="6884640" y="5331172"/>
            <a:ext cx="190500" cy="126950"/>
          </a:xfrm>
          <a:prstGeom prst="rect">
            <a:avLst/>
          </a:prstGeom>
        </p:spPr>
      </p:pic>
      <p:pic>
        <p:nvPicPr>
          <p:cNvPr id="38" name="SK-19-img-37" descr="preencoded.png"/>
          <p:cNvPicPr>
            <a:picLocks noChangeAspect="1"/>
          </p:cNvPicPr>
          <p:nvPr/>
        </p:nvPicPr>
        <p:blipFill>
          <a:blip r:embed="rId36"/>
          <a:stretch>
            <a:fillRect/>
          </a:stretch>
        </p:blipFill>
        <p:spPr>
          <a:xfrm>
            <a:off x="6884640" y="5697289"/>
            <a:ext cx="4812060" cy="628650"/>
          </a:xfrm>
          <a:prstGeom prst="rect">
            <a:avLst/>
          </a:prstGeom>
        </p:spPr>
      </p:pic>
      <p:pic>
        <p:nvPicPr>
          <p:cNvPr id="39" name="SK-19-img-38" descr="preencoded.png"/>
          <p:cNvPicPr>
            <a:picLocks noChangeAspect="1"/>
          </p:cNvPicPr>
          <p:nvPr/>
        </p:nvPicPr>
        <p:blipFill>
          <a:blip r:embed="rId37"/>
          <a:stretch>
            <a:fillRect/>
          </a:stretch>
        </p:blipFill>
        <p:spPr>
          <a:xfrm>
            <a:off x="381000" y="6400800"/>
            <a:ext cx="11430000" cy="266700"/>
          </a:xfrm>
          <a:prstGeom prst="rect">
            <a:avLst/>
          </a:prstGeom>
        </p:spPr>
      </p:pic>
      <p:sp>
        <p:nvSpPr>
          <p:cNvPr id="40" name="SK-19-text-39"/>
          <p:cNvSpPr/>
          <p:nvPr/>
        </p:nvSpPr>
        <p:spPr>
          <a:xfrm>
            <a:off x="228600" y="104775"/>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41" name="SK-19-text-40"/>
          <p:cNvSpPr/>
          <p:nvPr/>
        </p:nvSpPr>
        <p:spPr>
          <a:xfrm>
            <a:off x="228600" y="571500"/>
            <a:ext cx="11963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Turner Syndrome: A Key Diagnosis</a:t>
            </a:r>
            <a:endParaRPr lang="en-US" sz="2550" dirty="0"/>
          </a:p>
        </p:txBody>
      </p:sp>
      <p:sp>
        <p:nvSpPr>
          <p:cNvPr id="42" name="SK-19-text-41"/>
          <p:cNvSpPr/>
          <p:nvPr/>
        </p:nvSpPr>
        <p:spPr>
          <a:xfrm>
            <a:off x="228600" y="998190"/>
            <a:ext cx="11811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43" name="SK-19-text-42"/>
          <p:cNvSpPr/>
          <p:nvPr/>
        </p:nvSpPr>
        <p:spPr>
          <a:xfrm>
            <a:off x="895350" y="1731615"/>
            <a:ext cx="538543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C1E"/>
                </a:solidFill>
              </a:rPr>
              <a:t>Clinical Presentation</a:t>
            </a:r>
            <a:endParaRPr lang="en-US" sz="1650" dirty="0"/>
          </a:p>
        </p:txBody>
      </p:sp>
      <p:sp>
        <p:nvSpPr>
          <p:cNvPr id="44" name="SK-19-text-43"/>
          <p:cNvSpPr/>
          <p:nvPr/>
        </p:nvSpPr>
        <p:spPr>
          <a:xfrm>
            <a:off x="495300" y="2274540"/>
            <a:ext cx="6008340"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005EB8"/>
                </a:solidFill>
              </a:rPr>
              <a:t>DYSMORPHIC FEATURES</a:t>
            </a:r>
            <a:endParaRPr lang="en-US" sz="1200" dirty="0"/>
          </a:p>
        </p:txBody>
      </p:sp>
      <p:sp>
        <p:nvSpPr>
          <p:cNvPr id="45" name="SK-19-text-44"/>
          <p:cNvSpPr/>
          <p:nvPr/>
        </p:nvSpPr>
        <p:spPr>
          <a:xfrm>
            <a:off x="733425" y="2579340"/>
            <a:ext cx="8961120" cy="327571"/>
          </a:xfrm>
          <a:prstGeom prst="rect">
            <a:avLst/>
          </a:prstGeom>
          <a:noFill/>
          <a:ln/>
        </p:spPr>
        <p:txBody>
          <a:bodyPr vert="horz" wrap="square" lIns="0" tIns="0" rIns="0" bIns="0" rtlCol="0" anchor="ctr"/>
          <a:lstStyle/>
          <a:p>
            <a:pPr marL="0" indent="0" algn="l">
              <a:lnSpc>
                <a:spcPts val="1680"/>
              </a:lnSpc>
              <a:buNone/>
            </a:pPr>
            <a:r>
              <a:rPr lang="en-US" sz="1200" dirty="0">
                <a:solidFill>
                  <a:srgbClr val="44474E"/>
                </a:solidFill>
                <a:latin typeface="Inter" pitchFamily="34" charset="0"/>
                <a:ea typeface="Inter" pitchFamily="34" charset="-122"/>
                <a:cs typeface="Inter" pitchFamily="34" charset="-120"/>
              </a:rPr>
              <a:t> </a:t>
            </a:r>
            <a:r>
              <a:rPr lang="en-US" sz="1200" b="1" dirty="0">
                <a:solidFill>
                  <a:srgbClr val="44474E"/>
                </a:solidFill>
                <a:latin typeface="Inter" pitchFamily="34" charset="0"/>
                <a:ea typeface="Inter" pitchFamily="34" charset="-122"/>
                <a:cs typeface="Inter" pitchFamily="34" charset="-120"/>
              </a:rPr>
              <a:t>Short Stature:</a:t>
            </a:r>
            <a:r>
              <a:rPr lang="en-US" sz="1200" dirty="0">
                <a:solidFill>
                  <a:srgbClr val="44474E"/>
                </a:solidFill>
                <a:latin typeface="Inter" pitchFamily="34" charset="0"/>
                <a:ea typeface="Inter" pitchFamily="34" charset="-122"/>
                <a:cs typeface="Inter" pitchFamily="34" charset="-120"/>
              </a:rPr>
              <a:t> Often the only presenting feature</a:t>
            </a:r>
            <a:endParaRPr lang="en-US" sz="1200" dirty="0"/>
          </a:p>
        </p:txBody>
      </p:sp>
      <p:sp>
        <p:nvSpPr>
          <p:cNvPr id="46" name="SK-19-text-45"/>
          <p:cNvSpPr/>
          <p:nvPr/>
        </p:nvSpPr>
        <p:spPr>
          <a:xfrm>
            <a:off x="733425" y="2906911"/>
            <a:ext cx="7680960" cy="327571"/>
          </a:xfrm>
          <a:prstGeom prst="rect">
            <a:avLst/>
          </a:prstGeom>
          <a:noFill/>
          <a:ln/>
        </p:spPr>
        <p:txBody>
          <a:bodyPr vert="horz" wrap="square" lIns="0" tIns="0" rIns="0" bIns="0" rtlCol="0" anchor="ctr"/>
          <a:lstStyle/>
          <a:p>
            <a:pPr marL="0" indent="0" algn="l">
              <a:lnSpc>
                <a:spcPts val="1680"/>
              </a:lnSpc>
              <a:buNone/>
            </a:pPr>
            <a:r>
              <a:rPr lang="en-US" sz="1200" dirty="0">
                <a:solidFill>
                  <a:srgbClr val="44474E"/>
                </a:solidFill>
                <a:latin typeface="Inter" pitchFamily="34" charset="0"/>
                <a:ea typeface="Inter" pitchFamily="34" charset="-122"/>
                <a:cs typeface="Inter" pitchFamily="34" charset="-120"/>
              </a:rPr>
              <a:t> </a:t>
            </a:r>
            <a:r>
              <a:rPr lang="en-US" sz="1200" b="1" dirty="0">
                <a:solidFill>
                  <a:srgbClr val="44474E"/>
                </a:solidFill>
                <a:latin typeface="Inter" pitchFamily="34" charset="0"/>
                <a:ea typeface="Inter" pitchFamily="34" charset="-122"/>
                <a:cs typeface="Inter" pitchFamily="34" charset="-120"/>
              </a:rPr>
              <a:t>Neck:</a:t>
            </a:r>
            <a:r>
              <a:rPr lang="en-US" sz="1200" dirty="0">
                <a:solidFill>
                  <a:srgbClr val="44474E"/>
                </a:solidFill>
                <a:latin typeface="Inter" pitchFamily="34" charset="0"/>
                <a:ea typeface="Inter" pitchFamily="34" charset="-122"/>
                <a:cs typeface="Inter" pitchFamily="34" charset="-120"/>
              </a:rPr>
              <a:t> Webbed neck, low posterior hairline</a:t>
            </a:r>
            <a:endParaRPr lang="en-US" sz="1200" dirty="0"/>
          </a:p>
        </p:txBody>
      </p:sp>
      <p:sp>
        <p:nvSpPr>
          <p:cNvPr id="47" name="SK-19-text-46"/>
          <p:cNvSpPr/>
          <p:nvPr/>
        </p:nvSpPr>
        <p:spPr>
          <a:xfrm>
            <a:off x="733425" y="3234482"/>
            <a:ext cx="8595360" cy="327571"/>
          </a:xfrm>
          <a:prstGeom prst="rect">
            <a:avLst/>
          </a:prstGeom>
          <a:noFill/>
          <a:ln/>
        </p:spPr>
        <p:txBody>
          <a:bodyPr vert="horz" wrap="square" lIns="0" tIns="0" rIns="0" bIns="0" rtlCol="0" anchor="ctr"/>
          <a:lstStyle/>
          <a:p>
            <a:pPr marL="0" indent="0" algn="l">
              <a:lnSpc>
                <a:spcPts val="1680"/>
              </a:lnSpc>
              <a:buNone/>
            </a:pPr>
            <a:r>
              <a:rPr lang="en-US" sz="1200" dirty="0">
                <a:solidFill>
                  <a:srgbClr val="44474E"/>
                </a:solidFill>
                <a:latin typeface="Inter" pitchFamily="34" charset="0"/>
                <a:ea typeface="Inter" pitchFamily="34" charset="-122"/>
                <a:cs typeface="Inter" pitchFamily="34" charset="-120"/>
              </a:rPr>
              <a:t> </a:t>
            </a:r>
            <a:r>
              <a:rPr lang="en-US" sz="1200" b="1" dirty="0">
                <a:solidFill>
                  <a:srgbClr val="44474E"/>
                </a:solidFill>
                <a:latin typeface="Inter" pitchFamily="34" charset="0"/>
                <a:ea typeface="Inter" pitchFamily="34" charset="-122"/>
                <a:cs typeface="Inter" pitchFamily="34" charset="-120"/>
              </a:rPr>
              <a:t>Chest:</a:t>
            </a:r>
            <a:r>
              <a:rPr lang="en-US" sz="1200" dirty="0">
                <a:solidFill>
                  <a:srgbClr val="44474E"/>
                </a:solidFill>
                <a:latin typeface="Inter" pitchFamily="34" charset="0"/>
                <a:ea typeface="Inter" pitchFamily="34" charset="-122"/>
                <a:cs typeface="Inter" pitchFamily="34" charset="-120"/>
              </a:rPr>
              <a:t> Shield chest with widely spaced nipples</a:t>
            </a:r>
            <a:endParaRPr lang="en-US" sz="1200" dirty="0"/>
          </a:p>
        </p:txBody>
      </p:sp>
      <p:sp>
        <p:nvSpPr>
          <p:cNvPr id="48" name="SK-19-text-47"/>
          <p:cNvSpPr/>
          <p:nvPr/>
        </p:nvSpPr>
        <p:spPr>
          <a:xfrm>
            <a:off x="733425" y="3562052"/>
            <a:ext cx="8595360" cy="327571"/>
          </a:xfrm>
          <a:prstGeom prst="rect">
            <a:avLst/>
          </a:prstGeom>
          <a:noFill/>
          <a:ln/>
        </p:spPr>
        <p:txBody>
          <a:bodyPr vert="horz" wrap="square" lIns="0" tIns="0" rIns="0" bIns="0" rtlCol="0" anchor="ctr"/>
          <a:lstStyle/>
          <a:p>
            <a:pPr marL="0" indent="0" algn="l">
              <a:lnSpc>
                <a:spcPts val="1680"/>
              </a:lnSpc>
              <a:buNone/>
            </a:pPr>
            <a:r>
              <a:rPr lang="en-US" sz="1200" dirty="0">
                <a:solidFill>
                  <a:srgbClr val="44474E"/>
                </a:solidFill>
                <a:latin typeface="Inter" pitchFamily="34" charset="0"/>
                <a:ea typeface="Inter" pitchFamily="34" charset="-122"/>
                <a:cs typeface="Inter" pitchFamily="34" charset="-120"/>
              </a:rPr>
              <a:t> </a:t>
            </a:r>
            <a:r>
              <a:rPr lang="en-US" sz="1200" b="1" dirty="0">
                <a:solidFill>
                  <a:srgbClr val="44474E"/>
                </a:solidFill>
                <a:latin typeface="Inter" pitchFamily="34" charset="0"/>
                <a:ea typeface="Inter" pitchFamily="34" charset="-122"/>
                <a:cs typeface="Inter" pitchFamily="34" charset="-120"/>
              </a:rPr>
              <a:t>Limbs:</a:t>
            </a:r>
            <a:r>
              <a:rPr lang="en-US" sz="1200" dirty="0">
                <a:solidFill>
                  <a:srgbClr val="44474E"/>
                </a:solidFill>
                <a:latin typeface="Inter" pitchFamily="34" charset="0"/>
                <a:ea typeface="Inter" pitchFamily="34" charset="-122"/>
                <a:cs typeface="Inter" pitchFamily="34" charset="-120"/>
              </a:rPr>
              <a:t> Cubitus valgus, spooned nails (infancy)</a:t>
            </a:r>
            <a:endParaRPr lang="en-US" sz="1200" dirty="0"/>
          </a:p>
        </p:txBody>
      </p:sp>
      <p:sp>
        <p:nvSpPr>
          <p:cNvPr id="49" name="SK-19-text-48"/>
          <p:cNvSpPr/>
          <p:nvPr/>
        </p:nvSpPr>
        <p:spPr>
          <a:xfrm>
            <a:off x="495300" y="4042023"/>
            <a:ext cx="6008340"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005EB8"/>
                </a:solidFill>
              </a:rPr>
              <a:t>SYSTEMIC ASSOCIATIONS</a:t>
            </a:r>
            <a:endParaRPr lang="en-US" sz="1200" dirty="0"/>
          </a:p>
        </p:txBody>
      </p:sp>
      <p:sp>
        <p:nvSpPr>
          <p:cNvPr id="50" name="SK-19-text-49"/>
          <p:cNvSpPr/>
          <p:nvPr/>
        </p:nvSpPr>
        <p:spPr>
          <a:xfrm>
            <a:off x="733425" y="4346823"/>
            <a:ext cx="9692640" cy="327571"/>
          </a:xfrm>
          <a:prstGeom prst="rect">
            <a:avLst/>
          </a:prstGeom>
          <a:noFill/>
          <a:ln/>
        </p:spPr>
        <p:txBody>
          <a:bodyPr vert="horz" wrap="square" lIns="0" tIns="0" rIns="0" bIns="0" rtlCol="0" anchor="ctr"/>
          <a:lstStyle/>
          <a:p>
            <a:pPr marL="0" indent="0" algn="l">
              <a:lnSpc>
                <a:spcPts val="1680"/>
              </a:lnSpc>
              <a:buNone/>
            </a:pPr>
            <a:r>
              <a:rPr lang="en-US" sz="1200" dirty="0">
                <a:solidFill>
                  <a:srgbClr val="44474E"/>
                </a:solidFill>
                <a:latin typeface="Inter" pitchFamily="34" charset="0"/>
                <a:ea typeface="Inter" pitchFamily="34" charset="-122"/>
                <a:cs typeface="Inter" pitchFamily="34" charset="-120"/>
              </a:rPr>
              <a:t> </a:t>
            </a:r>
            <a:r>
              <a:rPr lang="en-US" sz="1200" b="1" dirty="0">
                <a:solidFill>
                  <a:srgbClr val="44474E"/>
                </a:solidFill>
                <a:latin typeface="Inter" pitchFamily="34" charset="0"/>
                <a:ea typeface="Inter" pitchFamily="34" charset="-122"/>
                <a:cs typeface="Inter" pitchFamily="34" charset="-120"/>
              </a:rPr>
              <a:t>Cardiac:</a:t>
            </a:r>
            <a:r>
              <a:rPr lang="en-US" sz="1200" dirty="0">
                <a:solidFill>
                  <a:srgbClr val="44474E"/>
                </a:solidFill>
                <a:latin typeface="Inter" pitchFamily="34" charset="0"/>
                <a:ea typeface="Inter" pitchFamily="34" charset="-122"/>
                <a:cs typeface="Inter" pitchFamily="34" charset="-120"/>
              </a:rPr>
              <a:t> Coarctation of aorta, bicuspid aortic valve</a:t>
            </a:r>
            <a:endParaRPr lang="en-US" sz="1200" dirty="0"/>
          </a:p>
        </p:txBody>
      </p:sp>
      <p:sp>
        <p:nvSpPr>
          <p:cNvPr id="51" name="SK-19-text-50"/>
          <p:cNvSpPr/>
          <p:nvPr/>
        </p:nvSpPr>
        <p:spPr>
          <a:xfrm>
            <a:off x="733425" y="4674394"/>
            <a:ext cx="7376160" cy="327571"/>
          </a:xfrm>
          <a:prstGeom prst="rect">
            <a:avLst/>
          </a:prstGeom>
          <a:noFill/>
          <a:ln/>
        </p:spPr>
        <p:txBody>
          <a:bodyPr vert="horz" wrap="square" lIns="0" tIns="0" rIns="0" bIns="0" rtlCol="0" anchor="ctr"/>
          <a:lstStyle/>
          <a:p>
            <a:pPr marL="0" indent="0" algn="l">
              <a:lnSpc>
                <a:spcPts val="1680"/>
              </a:lnSpc>
              <a:buNone/>
            </a:pPr>
            <a:r>
              <a:rPr lang="en-US" sz="1200" dirty="0">
                <a:solidFill>
                  <a:srgbClr val="44474E"/>
                </a:solidFill>
                <a:latin typeface="Inter" pitchFamily="34" charset="0"/>
                <a:ea typeface="Inter" pitchFamily="34" charset="-122"/>
                <a:cs typeface="Inter" pitchFamily="34" charset="-120"/>
              </a:rPr>
              <a:t> </a:t>
            </a:r>
            <a:r>
              <a:rPr lang="en-US" sz="1200" b="1" dirty="0">
                <a:solidFill>
                  <a:srgbClr val="44474E"/>
                </a:solidFill>
                <a:latin typeface="Inter" pitchFamily="34" charset="0"/>
                <a:ea typeface="Inter" pitchFamily="34" charset="-122"/>
                <a:cs typeface="Inter" pitchFamily="34" charset="-120"/>
              </a:rPr>
              <a:t>Renal:</a:t>
            </a:r>
            <a:r>
              <a:rPr lang="en-US" sz="1200" dirty="0">
                <a:solidFill>
                  <a:srgbClr val="44474E"/>
                </a:solidFill>
                <a:latin typeface="Inter" pitchFamily="34" charset="0"/>
                <a:ea typeface="Inter" pitchFamily="34" charset="-122"/>
                <a:cs typeface="Inter" pitchFamily="34" charset="-120"/>
              </a:rPr>
              <a:t> Horseshoe kidney (30% of cases)</a:t>
            </a:r>
            <a:endParaRPr lang="en-US" sz="1200" dirty="0"/>
          </a:p>
        </p:txBody>
      </p:sp>
      <p:sp>
        <p:nvSpPr>
          <p:cNvPr id="52" name="SK-19-text-51"/>
          <p:cNvSpPr/>
          <p:nvPr/>
        </p:nvSpPr>
        <p:spPr>
          <a:xfrm>
            <a:off x="733425" y="5001964"/>
            <a:ext cx="9144000" cy="327571"/>
          </a:xfrm>
          <a:prstGeom prst="rect">
            <a:avLst/>
          </a:prstGeom>
          <a:noFill/>
          <a:ln/>
        </p:spPr>
        <p:txBody>
          <a:bodyPr vert="horz" wrap="square" lIns="0" tIns="0" rIns="0" bIns="0" rtlCol="0" anchor="ctr"/>
          <a:lstStyle/>
          <a:p>
            <a:pPr marL="0" indent="0" algn="l">
              <a:lnSpc>
                <a:spcPts val="1680"/>
              </a:lnSpc>
              <a:buNone/>
            </a:pPr>
            <a:r>
              <a:rPr lang="en-US" sz="1200" dirty="0">
                <a:solidFill>
                  <a:srgbClr val="44474E"/>
                </a:solidFill>
                <a:latin typeface="Inter" pitchFamily="34" charset="0"/>
                <a:ea typeface="Inter" pitchFamily="34" charset="-122"/>
                <a:cs typeface="Inter" pitchFamily="34" charset="-120"/>
              </a:rPr>
              <a:t> </a:t>
            </a:r>
            <a:r>
              <a:rPr lang="en-US" sz="1200" b="1" dirty="0">
                <a:solidFill>
                  <a:srgbClr val="44474E"/>
                </a:solidFill>
                <a:latin typeface="Inter" pitchFamily="34" charset="0"/>
                <a:ea typeface="Inter" pitchFamily="34" charset="-122"/>
                <a:cs typeface="Inter" pitchFamily="34" charset="-120"/>
              </a:rPr>
              <a:t>Puberty:</a:t>
            </a:r>
            <a:r>
              <a:rPr lang="en-US" sz="1200" dirty="0">
                <a:solidFill>
                  <a:srgbClr val="44474E"/>
                </a:solidFill>
                <a:latin typeface="Inter" pitchFamily="34" charset="0"/>
                <a:ea typeface="Inter" pitchFamily="34" charset="-122"/>
                <a:cs typeface="Inter" pitchFamily="34" charset="-120"/>
              </a:rPr>
              <a:t> Primary amenorrhoea, delayed development</a:t>
            </a:r>
            <a:endParaRPr lang="en-US" sz="1200" dirty="0"/>
          </a:p>
        </p:txBody>
      </p:sp>
      <p:sp>
        <p:nvSpPr>
          <p:cNvPr id="53" name="SK-19-text-52"/>
          <p:cNvSpPr/>
          <p:nvPr/>
        </p:nvSpPr>
        <p:spPr>
          <a:xfrm>
            <a:off x="788194" y="5783014"/>
            <a:ext cx="5703540"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44474E"/>
                </a:solidFill>
                <a:latin typeface="Inter" pitchFamily="34" charset="0"/>
                <a:ea typeface="Inter" pitchFamily="34" charset="-122"/>
                <a:cs typeface="Inter" pitchFamily="34" charset="-120"/>
              </a:rPr>
              <a:t> Subtle phenotypes are frequently missed until age 6–7 years. Always look beyond height.</a:t>
            </a:r>
            <a:endParaRPr lang="en-US" sz="1125" dirty="0"/>
          </a:p>
        </p:txBody>
      </p:sp>
      <p:sp>
        <p:nvSpPr>
          <p:cNvPr id="54" name="SK-19-text-53"/>
          <p:cNvSpPr/>
          <p:nvPr/>
        </p:nvSpPr>
        <p:spPr>
          <a:xfrm>
            <a:off x="7284690" y="1731615"/>
            <a:ext cx="488251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C1E"/>
                </a:solidFill>
              </a:rPr>
              <a:t>Diagnostic Standard</a:t>
            </a:r>
            <a:endParaRPr lang="en-US" sz="1650" dirty="0"/>
          </a:p>
        </p:txBody>
      </p:sp>
      <p:sp>
        <p:nvSpPr>
          <p:cNvPr id="55" name="SK-19-text-54"/>
          <p:cNvSpPr/>
          <p:nvPr/>
        </p:nvSpPr>
        <p:spPr>
          <a:xfrm>
            <a:off x="7241828" y="2274540"/>
            <a:ext cx="4583460" cy="314325"/>
          </a:xfrm>
          <a:prstGeom prst="rect">
            <a:avLst/>
          </a:prstGeom>
          <a:noFill/>
          <a:ln/>
        </p:spPr>
        <p:txBody>
          <a:bodyPr vert="horz" wrap="square" lIns="0" tIns="0" rIns="0" bIns="0" rtlCol="0" anchor="ctr"/>
          <a:lstStyle/>
          <a:p>
            <a:pPr marL="0" indent="0">
              <a:lnSpc>
                <a:spcPts val="1575"/>
              </a:lnSpc>
              <a:buNone/>
            </a:pPr>
            <a:r>
              <a:rPr lang="en-US" sz="1050" b="1" dirty="0">
                <a:solidFill>
                  <a:srgbClr val="DA1E28"/>
                </a:solidFill>
              </a:rPr>
              <a:t>GOLD STANDARD: KARYOTYPING</a:t>
            </a:r>
            <a:endParaRPr lang="en-US" sz="1050" dirty="0"/>
          </a:p>
        </p:txBody>
      </p:sp>
      <p:sp>
        <p:nvSpPr>
          <p:cNvPr id="56" name="SK-19-text-55"/>
          <p:cNvSpPr/>
          <p:nvPr/>
        </p:nvSpPr>
        <p:spPr>
          <a:xfrm>
            <a:off x="6884640" y="2703165"/>
            <a:ext cx="4888260"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005EB8"/>
                </a:solidFill>
              </a:rPr>
              <a:t>INVESTIGATION PATHWAY</a:t>
            </a:r>
            <a:endParaRPr lang="en-US" sz="1200" dirty="0"/>
          </a:p>
        </p:txBody>
      </p:sp>
      <p:sp>
        <p:nvSpPr>
          <p:cNvPr id="57" name="SK-19-text-56"/>
          <p:cNvSpPr/>
          <p:nvPr/>
        </p:nvSpPr>
        <p:spPr>
          <a:xfrm>
            <a:off x="7122765" y="3007965"/>
            <a:ext cx="5069235" cy="327571"/>
          </a:xfrm>
          <a:prstGeom prst="rect">
            <a:avLst/>
          </a:prstGeom>
          <a:noFill/>
          <a:ln/>
        </p:spPr>
        <p:txBody>
          <a:bodyPr vert="horz" wrap="square" lIns="0" tIns="0" rIns="0" bIns="0" rtlCol="0" anchor="ctr"/>
          <a:lstStyle/>
          <a:p>
            <a:pPr marL="0" indent="0" algn="l">
              <a:lnSpc>
                <a:spcPts val="1680"/>
              </a:lnSpc>
              <a:buNone/>
            </a:pPr>
            <a:r>
              <a:rPr lang="en-US" sz="1200" dirty="0">
                <a:solidFill>
                  <a:srgbClr val="44474E"/>
                </a:solidFill>
                <a:latin typeface="Inter" pitchFamily="34" charset="0"/>
                <a:ea typeface="Inter" pitchFamily="34" charset="-122"/>
                <a:cs typeface="Inter" pitchFamily="34" charset="-120"/>
              </a:rPr>
              <a:t> </a:t>
            </a:r>
            <a:r>
              <a:rPr lang="en-US" sz="1200" b="1" dirty="0">
                <a:solidFill>
                  <a:srgbClr val="44474E"/>
                </a:solidFill>
                <a:latin typeface="Inter" pitchFamily="34" charset="0"/>
                <a:ea typeface="Inter" pitchFamily="34" charset="-122"/>
                <a:cs typeface="Inter" pitchFamily="34" charset="-120"/>
              </a:rPr>
              <a:t>Karyotype:</a:t>
            </a:r>
            <a:r>
              <a:rPr lang="en-US" sz="1200" dirty="0">
                <a:solidFill>
                  <a:srgbClr val="44474E"/>
                </a:solidFill>
                <a:latin typeface="Inter" pitchFamily="34" charset="0"/>
                <a:ea typeface="Inter" pitchFamily="34" charset="-122"/>
                <a:cs typeface="Inter" pitchFamily="34" charset="-120"/>
              </a:rPr>
              <a:t> Mandatory for all short girls without cause</a:t>
            </a:r>
            <a:endParaRPr lang="en-US" sz="1200" dirty="0"/>
          </a:p>
        </p:txBody>
      </p:sp>
      <p:sp>
        <p:nvSpPr>
          <p:cNvPr id="58" name="SK-19-text-57"/>
          <p:cNvSpPr/>
          <p:nvPr/>
        </p:nvSpPr>
        <p:spPr>
          <a:xfrm>
            <a:off x="7122765" y="3335536"/>
            <a:ext cx="5069235" cy="327571"/>
          </a:xfrm>
          <a:prstGeom prst="rect">
            <a:avLst/>
          </a:prstGeom>
          <a:noFill/>
          <a:ln/>
        </p:spPr>
        <p:txBody>
          <a:bodyPr vert="horz" wrap="square" lIns="0" tIns="0" rIns="0" bIns="0" rtlCol="0" anchor="ctr"/>
          <a:lstStyle/>
          <a:p>
            <a:pPr marL="0" indent="0" algn="l">
              <a:lnSpc>
                <a:spcPts val="1680"/>
              </a:lnSpc>
              <a:buNone/>
            </a:pPr>
            <a:r>
              <a:rPr lang="en-US" sz="1200" dirty="0">
                <a:solidFill>
                  <a:srgbClr val="44474E"/>
                </a:solidFill>
                <a:latin typeface="Inter" pitchFamily="34" charset="0"/>
                <a:ea typeface="Inter" pitchFamily="34" charset="-122"/>
                <a:cs typeface="Inter" pitchFamily="34" charset="-120"/>
              </a:rPr>
              <a:t> </a:t>
            </a:r>
            <a:r>
              <a:rPr lang="en-US" sz="1200" b="1" dirty="0">
                <a:solidFill>
                  <a:srgbClr val="44474E"/>
                </a:solidFill>
                <a:latin typeface="Inter" pitchFamily="34" charset="0"/>
                <a:ea typeface="Inter" pitchFamily="34" charset="-122"/>
                <a:cs typeface="Inter" pitchFamily="34" charset="-120"/>
              </a:rPr>
              <a:t>Specialized Charts:</a:t>
            </a:r>
            <a:r>
              <a:rPr lang="en-US" sz="1200" dirty="0">
                <a:solidFill>
                  <a:srgbClr val="44474E"/>
                </a:solidFill>
                <a:latin typeface="Inter" pitchFamily="34" charset="0"/>
                <a:ea typeface="Inter" pitchFamily="34" charset="-122"/>
                <a:cs typeface="Inter" pitchFamily="34" charset="-120"/>
              </a:rPr>
              <a:t> Use RCPCH/BSPED Turner charts</a:t>
            </a:r>
            <a:endParaRPr lang="en-US" sz="1200" dirty="0"/>
          </a:p>
        </p:txBody>
      </p:sp>
      <p:sp>
        <p:nvSpPr>
          <p:cNvPr id="59" name="SK-19-text-58"/>
          <p:cNvSpPr/>
          <p:nvPr/>
        </p:nvSpPr>
        <p:spPr>
          <a:xfrm>
            <a:off x="7122765" y="3663107"/>
            <a:ext cx="5069235" cy="327571"/>
          </a:xfrm>
          <a:prstGeom prst="rect">
            <a:avLst/>
          </a:prstGeom>
          <a:noFill/>
          <a:ln/>
        </p:spPr>
        <p:txBody>
          <a:bodyPr vert="horz" wrap="square" lIns="0" tIns="0" rIns="0" bIns="0" rtlCol="0" anchor="ctr"/>
          <a:lstStyle/>
          <a:p>
            <a:pPr marL="0" indent="0" algn="l">
              <a:lnSpc>
                <a:spcPts val="1680"/>
              </a:lnSpc>
              <a:buNone/>
            </a:pPr>
            <a:r>
              <a:rPr lang="en-US" sz="1200" dirty="0">
                <a:solidFill>
                  <a:srgbClr val="44474E"/>
                </a:solidFill>
                <a:latin typeface="Inter" pitchFamily="34" charset="0"/>
                <a:ea typeface="Inter" pitchFamily="34" charset="-122"/>
                <a:cs typeface="Inter" pitchFamily="34" charset="-120"/>
              </a:rPr>
              <a:t> </a:t>
            </a:r>
            <a:r>
              <a:rPr lang="en-US" sz="1200" b="1" dirty="0">
                <a:solidFill>
                  <a:srgbClr val="44474E"/>
                </a:solidFill>
                <a:latin typeface="Inter" pitchFamily="34" charset="0"/>
                <a:ea typeface="Inter" pitchFamily="34" charset="-122"/>
                <a:cs typeface="Inter" pitchFamily="34" charset="-120"/>
              </a:rPr>
              <a:t>Referral:</a:t>
            </a:r>
            <a:r>
              <a:rPr lang="en-US" sz="1200" dirty="0">
                <a:solidFill>
                  <a:srgbClr val="44474E"/>
                </a:solidFill>
                <a:latin typeface="Inter" pitchFamily="34" charset="0"/>
                <a:ea typeface="Inter" pitchFamily="34" charset="-122"/>
                <a:cs typeface="Inter" pitchFamily="34" charset="-120"/>
              </a:rPr>
              <a:t> Early Paediatric Endocrinology review</a:t>
            </a:r>
            <a:endParaRPr lang="en-US" sz="1200" dirty="0"/>
          </a:p>
        </p:txBody>
      </p:sp>
      <p:sp>
        <p:nvSpPr>
          <p:cNvPr id="60" name="SK-19-text-59"/>
          <p:cNvSpPr/>
          <p:nvPr/>
        </p:nvSpPr>
        <p:spPr>
          <a:xfrm>
            <a:off x="6884640" y="4257377"/>
            <a:ext cx="4888260"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005EB8"/>
                </a:solidFill>
              </a:rPr>
              <a:t>SPECIALIST MANAGEMENT</a:t>
            </a:r>
            <a:endParaRPr lang="en-US" sz="1200" dirty="0"/>
          </a:p>
        </p:txBody>
      </p:sp>
      <p:sp>
        <p:nvSpPr>
          <p:cNvPr id="61" name="SK-19-text-60"/>
          <p:cNvSpPr/>
          <p:nvPr/>
        </p:nvSpPr>
        <p:spPr>
          <a:xfrm>
            <a:off x="7122765" y="4562177"/>
            <a:ext cx="5069235" cy="327571"/>
          </a:xfrm>
          <a:prstGeom prst="rect">
            <a:avLst/>
          </a:prstGeom>
          <a:noFill/>
          <a:ln/>
        </p:spPr>
        <p:txBody>
          <a:bodyPr vert="horz" wrap="square" lIns="0" tIns="0" rIns="0" bIns="0" rtlCol="0" anchor="ctr"/>
          <a:lstStyle/>
          <a:p>
            <a:pPr marL="0" indent="0" algn="l">
              <a:lnSpc>
                <a:spcPts val="1680"/>
              </a:lnSpc>
              <a:buNone/>
            </a:pPr>
            <a:r>
              <a:rPr lang="en-US" sz="1200" dirty="0">
                <a:solidFill>
                  <a:srgbClr val="44474E"/>
                </a:solidFill>
                <a:latin typeface="Inter" pitchFamily="34" charset="0"/>
                <a:ea typeface="Inter" pitchFamily="34" charset="-122"/>
                <a:cs typeface="Inter" pitchFamily="34" charset="-120"/>
              </a:rPr>
              <a:t> </a:t>
            </a:r>
            <a:r>
              <a:rPr lang="en-US" sz="1200" b="1" dirty="0">
                <a:solidFill>
                  <a:srgbClr val="44474E"/>
                </a:solidFill>
                <a:latin typeface="Inter" pitchFamily="34" charset="0"/>
                <a:ea typeface="Inter" pitchFamily="34" charset="-122"/>
                <a:cs typeface="Inter" pitchFamily="34" charset="-120"/>
              </a:rPr>
              <a:t>Growth Hormone:</a:t>
            </a:r>
            <a:r>
              <a:rPr lang="en-US" sz="1200" dirty="0">
                <a:solidFill>
                  <a:srgbClr val="44474E"/>
                </a:solidFill>
                <a:latin typeface="Inter" pitchFamily="34" charset="0"/>
                <a:ea typeface="Inter" pitchFamily="34" charset="-122"/>
                <a:cs typeface="Inter" pitchFamily="34" charset="-120"/>
              </a:rPr>
              <a:t> To optimize adult height</a:t>
            </a:r>
            <a:endParaRPr lang="en-US" sz="1200" dirty="0"/>
          </a:p>
        </p:txBody>
      </p:sp>
      <p:sp>
        <p:nvSpPr>
          <p:cNvPr id="62" name="SK-19-text-61"/>
          <p:cNvSpPr/>
          <p:nvPr/>
        </p:nvSpPr>
        <p:spPr>
          <a:xfrm>
            <a:off x="7122765" y="4889748"/>
            <a:ext cx="5069235" cy="327571"/>
          </a:xfrm>
          <a:prstGeom prst="rect">
            <a:avLst/>
          </a:prstGeom>
          <a:noFill/>
          <a:ln/>
        </p:spPr>
        <p:txBody>
          <a:bodyPr vert="horz" wrap="square" lIns="0" tIns="0" rIns="0" bIns="0" rtlCol="0" anchor="ctr"/>
          <a:lstStyle/>
          <a:p>
            <a:pPr marL="0" indent="0" algn="l">
              <a:lnSpc>
                <a:spcPts val="1680"/>
              </a:lnSpc>
              <a:buNone/>
            </a:pPr>
            <a:r>
              <a:rPr lang="en-US" sz="1200" dirty="0">
                <a:solidFill>
                  <a:srgbClr val="44474E"/>
                </a:solidFill>
                <a:latin typeface="Inter" pitchFamily="34" charset="0"/>
                <a:ea typeface="Inter" pitchFamily="34" charset="-122"/>
                <a:cs typeface="Inter" pitchFamily="34" charset="-120"/>
              </a:rPr>
              <a:t> </a:t>
            </a:r>
            <a:r>
              <a:rPr lang="en-US" sz="1200" b="1" dirty="0">
                <a:solidFill>
                  <a:srgbClr val="44474E"/>
                </a:solidFill>
                <a:latin typeface="Inter" pitchFamily="34" charset="0"/>
                <a:ea typeface="Inter" pitchFamily="34" charset="-122"/>
                <a:cs typeface="Inter" pitchFamily="34" charset="-120"/>
              </a:rPr>
              <a:t>HRT:</a:t>
            </a:r>
            <a:r>
              <a:rPr lang="en-US" sz="1200" dirty="0">
                <a:solidFill>
                  <a:srgbClr val="44474E"/>
                </a:solidFill>
                <a:latin typeface="Inter" pitchFamily="34" charset="0"/>
                <a:ea typeface="Inter" pitchFamily="34" charset="-122"/>
                <a:cs typeface="Inter" pitchFamily="34" charset="-120"/>
              </a:rPr>
              <a:t> Oestrogen for pubertal induction</a:t>
            </a:r>
            <a:endParaRPr lang="en-US" sz="1200" dirty="0"/>
          </a:p>
        </p:txBody>
      </p:sp>
      <p:sp>
        <p:nvSpPr>
          <p:cNvPr id="63" name="SK-19-text-62"/>
          <p:cNvSpPr/>
          <p:nvPr/>
        </p:nvSpPr>
        <p:spPr>
          <a:xfrm>
            <a:off x="7122765" y="5217319"/>
            <a:ext cx="5069235" cy="327571"/>
          </a:xfrm>
          <a:prstGeom prst="rect">
            <a:avLst/>
          </a:prstGeom>
          <a:noFill/>
          <a:ln/>
        </p:spPr>
        <p:txBody>
          <a:bodyPr vert="horz" wrap="square" lIns="0" tIns="0" rIns="0" bIns="0" rtlCol="0" anchor="ctr"/>
          <a:lstStyle/>
          <a:p>
            <a:pPr marL="0" indent="0" algn="l">
              <a:lnSpc>
                <a:spcPts val="1680"/>
              </a:lnSpc>
              <a:buNone/>
            </a:pPr>
            <a:r>
              <a:rPr lang="en-US" sz="1200" dirty="0">
                <a:solidFill>
                  <a:srgbClr val="44474E"/>
                </a:solidFill>
                <a:latin typeface="Inter" pitchFamily="34" charset="0"/>
                <a:ea typeface="Inter" pitchFamily="34" charset="-122"/>
                <a:cs typeface="Inter" pitchFamily="34" charset="-120"/>
              </a:rPr>
              <a:t> </a:t>
            </a:r>
            <a:r>
              <a:rPr lang="en-US" sz="1200" b="1" dirty="0">
                <a:solidFill>
                  <a:srgbClr val="44474E"/>
                </a:solidFill>
                <a:latin typeface="Inter" pitchFamily="34" charset="0"/>
                <a:ea typeface="Inter" pitchFamily="34" charset="-122"/>
                <a:cs typeface="Inter" pitchFamily="34" charset="-120"/>
              </a:rPr>
              <a:t>Screening:</a:t>
            </a:r>
            <a:r>
              <a:rPr lang="en-US" sz="1200" dirty="0">
                <a:solidFill>
                  <a:srgbClr val="44474E"/>
                </a:solidFill>
                <a:latin typeface="Inter" pitchFamily="34" charset="0"/>
                <a:ea typeface="Inter" pitchFamily="34" charset="-122"/>
                <a:cs typeface="Inter" pitchFamily="34" charset="-120"/>
              </a:rPr>
              <a:t> Echo, Renal US, Thyroid/Coeliac screen</a:t>
            </a:r>
            <a:endParaRPr lang="en-US" sz="1200" dirty="0"/>
          </a:p>
        </p:txBody>
      </p:sp>
      <p:sp>
        <p:nvSpPr>
          <p:cNvPr id="64" name="SK-19-text-63"/>
          <p:cNvSpPr/>
          <p:nvPr/>
        </p:nvSpPr>
        <p:spPr>
          <a:xfrm>
            <a:off x="6998940" y="5811589"/>
            <a:ext cx="4583460"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44474E"/>
                </a:solidFill>
                <a:latin typeface="Inter" pitchFamily="34" charset="0"/>
                <a:ea typeface="Inter" pitchFamily="34" charset="-122"/>
                <a:cs typeface="Inter" pitchFamily="34" charset="-120"/>
              </a:rPr>
              <a:t>Prevalence:</a:t>
            </a:r>
            <a:r>
              <a:rPr lang="en-US" sz="1050" dirty="0">
                <a:solidFill>
                  <a:srgbClr val="44474E"/>
                </a:solidFill>
                <a:latin typeface="Inter" pitchFamily="34" charset="0"/>
                <a:ea typeface="Inter" pitchFamily="34" charset="-122"/>
                <a:cs typeface="Inter" pitchFamily="34" charset="-120"/>
              </a:rPr>
              <a:t> ~1 in 2500 female births. 45,X0 is the classic karyotype, though mosaicism (e.g. 45,X/46,XX) can present more subtly.</a:t>
            </a:r>
            <a:endParaRPr lang="en-US" sz="1050" dirty="0"/>
          </a:p>
        </p:txBody>
      </p:sp>
      <p:sp>
        <p:nvSpPr>
          <p:cNvPr id="65" name="SK-19-text-64"/>
          <p:cNvSpPr/>
          <p:nvPr/>
        </p:nvSpPr>
        <p:spPr>
          <a:xfrm>
            <a:off x="381000" y="6496050"/>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www.bradfordvts.co.uk</a:t>
            </a:r>
            <a:endParaRPr lang="en-US" sz="900" dirty="0"/>
          </a:p>
        </p:txBody>
      </p:sp>
      <p:sp>
        <p:nvSpPr>
          <p:cNvPr id="66" name="SK-19-text-65"/>
          <p:cNvSpPr/>
          <p:nvPr/>
        </p:nvSpPr>
        <p:spPr>
          <a:xfrm>
            <a:off x="11401425" y="6496050"/>
            <a:ext cx="790575"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Slide 19</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img-3" descr="preencoded.png"/>
          <p:cNvPicPr>
            <a:picLocks noChangeAspect="1"/>
          </p:cNvPicPr>
          <p:nvPr/>
        </p:nvPicPr>
        <p:blipFill>
          <a:blip r:embed="rId5"/>
          <a:stretch>
            <a:fillRect/>
          </a:stretch>
        </p:blipFill>
        <p:spPr>
          <a:xfrm>
            <a:off x="0" y="0"/>
            <a:ext cx="12192000" cy="381000"/>
          </a:xfrm>
          <a:prstGeom prst="rect">
            <a:avLst/>
          </a:prstGeom>
        </p:spPr>
      </p:pic>
      <p:pic>
        <p:nvPicPr>
          <p:cNvPr id="5" name="SK-2-img-4" descr="preencoded.png"/>
          <p:cNvPicPr>
            <a:picLocks noChangeAspect="1"/>
          </p:cNvPicPr>
          <p:nvPr/>
        </p:nvPicPr>
        <p:blipFill>
          <a:blip r:embed="rId6"/>
          <a:stretch>
            <a:fillRect/>
          </a:stretch>
        </p:blipFill>
        <p:spPr>
          <a:xfrm>
            <a:off x="0" y="381000"/>
            <a:ext cx="12192000" cy="1007715"/>
          </a:xfrm>
          <a:prstGeom prst="rect">
            <a:avLst/>
          </a:prstGeom>
        </p:spPr>
      </p:pic>
      <p:pic>
        <p:nvPicPr>
          <p:cNvPr id="6" name="SK-2-img-5" descr="preencoded.png"/>
          <p:cNvPicPr>
            <a:picLocks noChangeAspect="1"/>
          </p:cNvPicPr>
          <p:nvPr/>
        </p:nvPicPr>
        <p:blipFill>
          <a:blip r:embed="rId7"/>
          <a:stretch>
            <a:fillRect/>
          </a:stretch>
        </p:blipFill>
        <p:spPr>
          <a:xfrm>
            <a:off x="381000" y="1693515"/>
            <a:ext cx="5600700" cy="2752576"/>
          </a:xfrm>
          <a:prstGeom prst="rect">
            <a:avLst/>
          </a:prstGeom>
        </p:spPr>
      </p:pic>
      <p:pic>
        <p:nvPicPr>
          <p:cNvPr id="7" name="SK-2-img-6" descr="preencoded.png"/>
          <p:cNvPicPr>
            <a:picLocks noChangeAspect="1"/>
          </p:cNvPicPr>
          <p:nvPr/>
        </p:nvPicPr>
        <p:blipFill>
          <a:blip r:embed="rId8"/>
          <a:stretch>
            <a:fillRect/>
          </a:stretch>
        </p:blipFill>
        <p:spPr>
          <a:xfrm>
            <a:off x="609600" y="1945928"/>
            <a:ext cx="381000" cy="266700"/>
          </a:xfrm>
          <a:prstGeom prst="rect">
            <a:avLst/>
          </a:prstGeom>
        </p:spPr>
      </p:pic>
      <p:pic>
        <p:nvPicPr>
          <p:cNvPr id="8" name="SK-2-img-7" descr="preencoded.png"/>
          <p:cNvPicPr>
            <a:picLocks noChangeAspect="1"/>
          </p:cNvPicPr>
          <p:nvPr/>
        </p:nvPicPr>
        <p:blipFill>
          <a:blip r:embed="rId7"/>
          <a:stretch>
            <a:fillRect/>
          </a:stretch>
        </p:blipFill>
        <p:spPr>
          <a:xfrm>
            <a:off x="6210300" y="1693515"/>
            <a:ext cx="5600700" cy="2752576"/>
          </a:xfrm>
          <a:prstGeom prst="rect">
            <a:avLst/>
          </a:prstGeom>
        </p:spPr>
      </p:pic>
      <p:pic>
        <p:nvPicPr>
          <p:cNvPr id="9" name="SK-2-img-8" descr="preencoded.png"/>
          <p:cNvPicPr>
            <a:picLocks noChangeAspect="1"/>
          </p:cNvPicPr>
          <p:nvPr/>
        </p:nvPicPr>
        <p:blipFill>
          <a:blip r:embed="rId9"/>
          <a:stretch>
            <a:fillRect/>
          </a:stretch>
        </p:blipFill>
        <p:spPr>
          <a:xfrm>
            <a:off x="6438900" y="1945928"/>
            <a:ext cx="381000" cy="266700"/>
          </a:xfrm>
          <a:prstGeom prst="rect">
            <a:avLst/>
          </a:prstGeom>
        </p:spPr>
      </p:pic>
      <p:pic>
        <p:nvPicPr>
          <p:cNvPr id="10" name="SK-2-img-9" descr="preencoded.png"/>
          <p:cNvPicPr>
            <a:picLocks noChangeAspect="1"/>
          </p:cNvPicPr>
          <p:nvPr/>
        </p:nvPicPr>
        <p:blipFill>
          <a:blip r:embed="rId10"/>
          <a:stretch>
            <a:fillRect/>
          </a:stretch>
        </p:blipFill>
        <p:spPr>
          <a:xfrm>
            <a:off x="381000" y="4674691"/>
            <a:ext cx="11430000" cy="1211461"/>
          </a:xfrm>
          <a:prstGeom prst="rect">
            <a:avLst/>
          </a:prstGeom>
        </p:spPr>
      </p:pic>
      <p:pic>
        <p:nvPicPr>
          <p:cNvPr id="11" name="SK-2-img-10" descr="preencoded.png"/>
          <p:cNvPicPr>
            <a:picLocks noChangeAspect="1"/>
          </p:cNvPicPr>
          <p:nvPr/>
        </p:nvPicPr>
        <p:blipFill>
          <a:blip r:embed="rId11"/>
          <a:stretch>
            <a:fillRect/>
          </a:stretch>
        </p:blipFill>
        <p:spPr>
          <a:xfrm>
            <a:off x="685800" y="5089922"/>
            <a:ext cx="476250" cy="381000"/>
          </a:xfrm>
          <a:prstGeom prst="rect">
            <a:avLst/>
          </a:prstGeom>
        </p:spPr>
      </p:pic>
      <p:pic>
        <p:nvPicPr>
          <p:cNvPr id="12" name="SK-2-img-11" descr="preencoded.png"/>
          <p:cNvPicPr>
            <a:picLocks noChangeAspect="1"/>
          </p:cNvPicPr>
          <p:nvPr/>
        </p:nvPicPr>
        <p:blipFill>
          <a:blip r:embed="rId12"/>
          <a:stretch>
            <a:fillRect/>
          </a:stretch>
        </p:blipFill>
        <p:spPr>
          <a:xfrm>
            <a:off x="381000" y="6400800"/>
            <a:ext cx="11430000" cy="266700"/>
          </a:xfrm>
          <a:prstGeom prst="rect">
            <a:avLst/>
          </a:prstGeom>
        </p:spPr>
      </p:pic>
      <p:sp>
        <p:nvSpPr>
          <p:cNvPr id="13" name="SK-2-text-12"/>
          <p:cNvSpPr/>
          <p:nvPr/>
        </p:nvSpPr>
        <p:spPr>
          <a:xfrm>
            <a:off x="228600" y="104775"/>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14" name="SK-2-text-13"/>
          <p:cNvSpPr/>
          <p:nvPr/>
        </p:nvSpPr>
        <p:spPr>
          <a:xfrm>
            <a:off x="228600" y="571500"/>
            <a:ext cx="11963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Introduction to Growth Assessment</a:t>
            </a:r>
            <a:endParaRPr lang="en-US" sz="2550" dirty="0"/>
          </a:p>
        </p:txBody>
      </p:sp>
      <p:sp>
        <p:nvSpPr>
          <p:cNvPr id="15" name="SK-2-text-14"/>
          <p:cNvSpPr/>
          <p:nvPr/>
        </p:nvSpPr>
        <p:spPr>
          <a:xfrm>
            <a:off x="228600" y="998190"/>
            <a:ext cx="11811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16" name="SK-2-text-15"/>
          <p:cNvSpPr/>
          <p:nvPr/>
        </p:nvSpPr>
        <p:spPr>
          <a:xfrm>
            <a:off x="1143000" y="1922115"/>
            <a:ext cx="613981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C1E"/>
                </a:solidFill>
              </a:rPr>
              <a:t>The Role of Primary Care</a:t>
            </a:r>
            <a:endParaRPr lang="en-US" sz="1650" dirty="0"/>
          </a:p>
        </p:txBody>
      </p:sp>
      <p:sp>
        <p:nvSpPr>
          <p:cNvPr id="17" name="SK-2-text-16"/>
          <p:cNvSpPr/>
          <p:nvPr/>
        </p:nvSpPr>
        <p:spPr>
          <a:xfrm>
            <a:off x="609600" y="2388840"/>
            <a:ext cx="5143500" cy="1714351"/>
          </a:xfrm>
          <a:prstGeom prst="rect">
            <a:avLst/>
          </a:prstGeom>
          <a:noFill/>
          <a:ln/>
        </p:spPr>
        <p:txBody>
          <a:bodyPr vert="horz" wrap="square" lIns="0" tIns="0" rIns="0" bIns="0" rtlCol="0" anchor="ctr"/>
          <a:lstStyle/>
          <a:p>
            <a:pPr marL="0" indent="0">
              <a:lnSpc>
                <a:spcPts val="2160"/>
              </a:lnSpc>
              <a:buNone/>
            </a:pPr>
            <a:r>
              <a:rPr lang="en-US" sz="1350" dirty="0">
                <a:solidFill>
                  <a:srgbClr val="44474E"/>
                </a:solidFill>
                <a:latin typeface="Inter" pitchFamily="34" charset="0"/>
                <a:ea typeface="Inter" pitchFamily="34" charset="-122"/>
                <a:cs typeface="Inter" pitchFamily="34" charset="-120"/>
              </a:rPr>
              <a:t>GPs and health visitors are the frontline in identifying growth abnormalities.</a:t>
            </a:r>
            <a:endParaRPr lang="en-US" sz="1350" dirty="0"/>
          </a:p>
        </p:txBody>
      </p:sp>
      <p:sp>
        <p:nvSpPr>
          <p:cNvPr id="18" name="SK-2-text-17"/>
          <p:cNvSpPr/>
          <p:nvPr/>
        </p:nvSpPr>
        <p:spPr>
          <a:xfrm>
            <a:off x="6972300" y="1922115"/>
            <a:ext cx="51339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C1E"/>
                </a:solidFill>
              </a:rPr>
              <a:t>The Clinical Urgency</a:t>
            </a:r>
            <a:endParaRPr lang="en-US" sz="1650" dirty="0"/>
          </a:p>
        </p:txBody>
      </p:sp>
      <p:sp>
        <p:nvSpPr>
          <p:cNvPr id="19" name="SK-2-text-18"/>
          <p:cNvSpPr/>
          <p:nvPr/>
        </p:nvSpPr>
        <p:spPr>
          <a:xfrm>
            <a:off x="6438900" y="2388840"/>
            <a:ext cx="5143500" cy="1714351"/>
          </a:xfrm>
          <a:prstGeom prst="rect">
            <a:avLst/>
          </a:prstGeom>
          <a:noFill/>
          <a:ln/>
        </p:spPr>
        <p:txBody>
          <a:bodyPr vert="horz" wrap="square" lIns="0" tIns="0" rIns="0" bIns="0" rtlCol="0" anchor="ctr"/>
          <a:lstStyle/>
          <a:p>
            <a:pPr marL="0" indent="0">
              <a:lnSpc>
                <a:spcPts val="2160"/>
              </a:lnSpc>
              <a:buNone/>
            </a:pPr>
            <a:r>
              <a:rPr lang="en-US" sz="1350" dirty="0">
                <a:solidFill>
                  <a:srgbClr val="44474E"/>
                </a:solidFill>
                <a:latin typeface="Inter" pitchFamily="34" charset="0"/>
                <a:ea typeface="Inter" pitchFamily="34" charset="-122"/>
                <a:cs typeface="Inter" pitchFamily="34" charset="-120"/>
              </a:rPr>
              <a:t>Time is the most critical factor in managing treatable growth disorders.</a:t>
            </a:r>
            <a:endParaRPr lang="en-US" sz="1350" dirty="0"/>
          </a:p>
        </p:txBody>
      </p:sp>
      <p:sp>
        <p:nvSpPr>
          <p:cNvPr id="20" name="SK-2-text-19"/>
          <p:cNvSpPr/>
          <p:nvPr/>
        </p:nvSpPr>
        <p:spPr>
          <a:xfrm>
            <a:off x="1390650" y="4865191"/>
            <a:ext cx="10210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58220"/>
                </a:solidFill>
              </a:rPr>
              <a:t>KEY PRINCIPLE</a:t>
            </a:r>
            <a:endParaRPr lang="en-US" sz="1500" dirty="0"/>
          </a:p>
        </p:txBody>
      </p:sp>
      <p:sp>
        <p:nvSpPr>
          <p:cNvPr id="21" name="SK-2-text-20"/>
          <p:cNvSpPr/>
          <p:nvPr/>
        </p:nvSpPr>
        <p:spPr>
          <a:xfrm>
            <a:off x="1390650" y="5189041"/>
            <a:ext cx="10115550" cy="506611"/>
          </a:xfrm>
          <a:prstGeom prst="rect">
            <a:avLst/>
          </a:prstGeom>
          <a:noFill/>
          <a:ln/>
        </p:spPr>
        <p:txBody>
          <a:bodyPr vert="horz" wrap="square" lIns="0" tIns="0" rIns="0" bIns="0" rtlCol="0" anchor="ctr"/>
          <a:lstStyle/>
          <a:p>
            <a:pPr marL="0" indent="0">
              <a:lnSpc>
                <a:spcPts val="1995"/>
              </a:lnSpc>
              <a:buNone/>
            </a:pPr>
            <a:r>
              <a:rPr lang="en-US" sz="1425" b="1" dirty="0">
                <a:solidFill>
                  <a:srgbClr val="1A1C1E"/>
                </a:solidFill>
                <a:latin typeface="Inter" pitchFamily="34" charset="0"/>
                <a:ea typeface="Inter" pitchFamily="34" charset="-122"/>
                <a:cs typeface="Inter" pitchFamily="34" charset="-120"/>
              </a:rPr>
              <a:t>There should be </a:t>
            </a:r>
            <a:r>
              <a:rPr lang="en-US" sz="1425" b="1" u="sng" dirty="0">
                <a:solidFill>
                  <a:srgbClr val="1A1C1E"/>
                </a:solidFill>
                <a:latin typeface="Inter" pitchFamily="34" charset="0"/>
                <a:ea typeface="Inter" pitchFamily="34" charset="-122"/>
                <a:cs typeface="Inter" pitchFamily="34" charset="-120"/>
              </a:rPr>
              <a:t>no hesitation</a:t>
            </a:r>
            <a:r>
              <a:rPr lang="en-US" sz="1425" b="1" dirty="0">
                <a:solidFill>
                  <a:srgbClr val="1A1C1E"/>
                </a:solidFill>
                <a:latin typeface="Inter" pitchFamily="34" charset="0"/>
                <a:ea typeface="Inter" pitchFamily="34" charset="-122"/>
                <a:cs typeface="Inter" pitchFamily="34" charset="-120"/>
              </a:rPr>
              <a:t> in referring children with short stature—the consequences of missed treatable causes are clinically significant.</a:t>
            </a:r>
            <a:endParaRPr lang="en-US" sz="1425" dirty="0"/>
          </a:p>
        </p:txBody>
      </p:sp>
      <p:sp>
        <p:nvSpPr>
          <p:cNvPr id="22" name="SK-2-text-21"/>
          <p:cNvSpPr/>
          <p:nvPr/>
        </p:nvSpPr>
        <p:spPr>
          <a:xfrm>
            <a:off x="381000" y="6496050"/>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www.bradfordvts.co.uk</a:t>
            </a:r>
            <a:endParaRPr lang="en-US" sz="900" dirty="0"/>
          </a:p>
        </p:txBody>
      </p:sp>
      <p:sp>
        <p:nvSpPr>
          <p:cNvPr id="23" name="SK-2-text-22"/>
          <p:cNvSpPr/>
          <p:nvPr/>
        </p:nvSpPr>
        <p:spPr>
          <a:xfrm>
            <a:off x="11449050" y="6496050"/>
            <a:ext cx="74295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Slide 2</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0-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0-img-3" descr="preencoded.png"/>
          <p:cNvPicPr>
            <a:picLocks noChangeAspect="1"/>
          </p:cNvPicPr>
          <p:nvPr/>
        </p:nvPicPr>
        <p:blipFill>
          <a:blip r:embed="rId5"/>
          <a:stretch>
            <a:fillRect/>
          </a:stretch>
        </p:blipFill>
        <p:spPr>
          <a:xfrm>
            <a:off x="0" y="0"/>
            <a:ext cx="12192000" cy="381000"/>
          </a:xfrm>
          <a:prstGeom prst="rect">
            <a:avLst/>
          </a:prstGeom>
        </p:spPr>
      </p:pic>
      <p:pic>
        <p:nvPicPr>
          <p:cNvPr id="5" name="SK-20-img-4" descr="preencoded.png"/>
          <p:cNvPicPr>
            <a:picLocks noChangeAspect="1"/>
          </p:cNvPicPr>
          <p:nvPr/>
        </p:nvPicPr>
        <p:blipFill>
          <a:blip r:embed="rId6"/>
          <a:stretch>
            <a:fillRect/>
          </a:stretch>
        </p:blipFill>
        <p:spPr>
          <a:xfrm>
            <a:off x="0" y="381000"/>
            <a:ext cx="12192000" cy="1007715"/>
          </a:xfrm>
          <a:prstGeom prst="rect">
            <a:avLst/>
          </a:prstGeom>
        </p:spPr>
      </p:pic>
      <p:pic>
        <p:nvPicPr>
          <p:cNvPr id="6" name="SK-20-img-5" descr="preencoded.png"/>
          <p:cNvPicPr>
            <a:picLocks noChangeAspect="1"/>
          </p:cNvPicPr>
          <p:nvPr/>
        </p:nvPicPr>
        <p:blipFill>
          <a:blip r:embed="rId7"/>
          <a:stretch>
            <a:fillRect/>
          </a:stretch>
        </p:blipFill>
        <p:spPr>
          <a:xfrm>
            <a:off x="381000" y="1718816"/>
            <a:ext cx="7810500" cy="1276350"/>
          </a:xfrm>
          <a:prstGeom prst="rect">
            <a:avLst/>
          </a:prstGeom>
        </p:spPr>
      </p:pic>
      <p:pic>
        <p:nvPicPr>
          <p:cNvPr id="7" name="SK-20-img-6" descr="preencoded.png"/>
          <p:cNvPicPr>
            <a:picLocks noChangeAspect="1"/>
          </p:cNvPicPr>
          <p:nvPr/>
        </p:nvPicPr>
        <p:blipFill>
          <a:blip r:embed="rId8"/>
          <a:stretch>
            <a:fillRect/>
          </a:stretch>
        </p:blipFill>
        <p:spPr>
          <a:xfrm>
            <a:off x="609600" y="1899791"/>
            <a:ext cx="571500" cy="571500"/>
          </a:xfrm>
          <a:prstGeom prst="rect">
            <a:avLst/>
          </a:prstGeom>
        </p:spPr>
      </p:pic>
      <p:pic>
        <p:nvPicPr>
          <p:cNvPr id="8" name="SK-20-img-7" descr="preencoded.png"/>
          <p:cNvPicPr>
            <a:picLocks noChangeAspect="1"/>
          </p:cNvPicPr>
          <p:nvPr/>
        </p:nvPicPr>
        <p:blipFill>
          <a:blip r:embed="rId9"/>
          <a:stretch>
            <a:fillRect/>
          </a:stretch>
        </p:blipFill>
        <p:spPr>
          <a:xfrm>
            <a:off x="800100" y="2109341"/>
            <a:ext cx="190500" cy="152400"/>
          </a:xfrm>
          <a:prstGeom prst="rect">
            <a:avLst/>
          </a:prstGeom>
        </p:spPr>
      </p:pic>
      <p:pic>
        <p:nvPicPr>
          <p:cNvPr id="9" name="SK-20-img-8" descr="preencoded.png"/>
          <p:cNvPicPr>
            <a:picLocks noChangeAspect="1"/>
          </p:cNvPicPr>
          <p:nvPr/>
        </p:nvPicPr>
        <p:blipFill>
          <a:blip r:embed="rId7"/>
          <a:stretch>
            <a:fillRect/>
          </a:stretch>
        </p:blipFill>
        <p:spPr>
          <a:xfrm>
            <a:off x="381000" y="3147566"/>
            <a:ext cx="7810500" cy="1276350"/>
          </a:xfrm>
          <a:prstGeom prst="rect">
            <a:avLst/>
          </a:prstGeom>
        </p:spPr>
      </p:pic>
      <p:pic>
        <p:nvPicPr>
          <p:cNvPr id="10" name="SK-20-img-9" descr="preencoded.png"/>
          <p:cNvPicPr>
            <a:picLocks noChangeAspect="1"/>
          </p:cNvPicPr>
          <p:nvPr/>
        </p:nvPicPr>
        <p:blipFill>
          <a:blip r:embed="rId10"/>
          <a:stretch>
            <a:fillRect/>
          </a:stretch>
        </p:blipFill>
        <p:spPr>
          <a:xfrm>
            <a:off x="609600" y="3328541"/>
            <a:ext cx="571500" cy="571500"/>
          </a:xfrm>
          <a:prstGeom prst="rect">
            <a:avLst/>
          </a:prstGeom>
        </p:spPr>
      </p:pic>
      <p:pic>
        <p:nvPicPr>
          <p:cNvPr id="11" name="SK-20-img-10" descr="preencoded.png"/>
          <p:cNvPicPr>
            <a:picLocks noChangeAspect="1"/>
          </p:cNvPicPr>
          <p:nvPr/>
        </p:nvPicPr>
        <p:blipFill>
          <a:blip r:embed="rId11"/>
          <a:stretch>
            <a:fillRect/>
          </a:stretch>
        </p:blipFill>
        <p:spPr>
          <a:xfrm>
            <a:off x="800100" y="3538091"/>
            <a:ext cx="190500" cy="152400"/>
          </a:xfrm>
          <a:prstGeom prst="rect">
            <a:avLst/>
          </a:prstGeom>
        </p:spPr>
      </p:pic>
      <p:pic>
        <p:nvPicPr>
          <p:cNvPr id="12" name="SK-20-img-11" descr="preencoded.png"/>
          <p:cNvPicPr>
            <a:picLocks noChangeAspect="1"/>
          </p:cNvPicPr>
          <p:nvPr/>
        </p:nvPicPr>
        <p:blipFill>
          <a:blip r:embed="rId7"/>
          <a:stretch>
            <a:fillRect/>
          </a:stretch>
        </p:blipFill>
        <p:spPr>
          <a:xfrm>
            <a:off x="381000" y="4576316"/>
            <a:ext cx="7810500" cy="1276350"/>
          </a:xfrm>
          <a:prstGeom prst="rect">
            <a:avLst/>
          </a:prstGeom>
        </p:spPr>
      </p:pic>
      <p:pic>
        <p:nvPicPr>
          <p:cNvPr id="13" name="SK-20-img-12" descr="preencoded.png"/>
          <p:cNvPicPr>
            <a:picLocks noChangeAspect="1"/>
          </p:cNvPicPr>
          <p:nvPr/>
        </p:nvPicPr>
        <p:blipFill>
          <a:blip r:embed="rId12"/>
          <a:stretch>
            <a:fillRect/>
          </a:stretch>
        </p:blipFill>
        <p:spPr>
          <a:xfrm>
            <a:off x="609600" y="4757291"/>
            <a:ext cx="571500" cy="571500"/>
          </a:xfrm>
          <a:prstGeom prst="rect">
            <a:avLst/>
          </a:prstGeom>
        </p:spPr>
      </p:pic>
      <p:pic>
        <p:nvPicPr>
          <p:cNvPr id="14" name="SK-20-img-13" descr="preencoded.png"/>
          <p:cNvPicPr>
            <a:picLocks noChangeAspect="1"/>
          </p:cNvPicPr>
          <p:nvPr/>
        </p:nvPicPr>
        <p:blipFill>
          <a:blip r:embed="rId13"/>
          <a:stretch>
            <a:fillRect/>
          </a:stretch>
        </p:blipFill>
        <p:spPr>
          <a:xfrm>
            <a:off x="800100" y="4966841"/>
            <a:ext cx="190500" cy="152400"/>
          </a:xfrm>
          <a:prstGeom prst="rect">
            <a:avLst/>
          </a:prstGeom>
        </p:spPr>
      </p:pic>
      <p:pic>
        <p:nvPicPr>
          <p:cNvPr id="15" name="SK-20-img-14" descr="preencoded.png"/>
          <p:cNvPicPr>
            <a:picLocks noChangeAspect="1"/>
          </p:cNvPicPr>
          <p:nvPr/>
        </p:nvPicPr>
        <p:blipFill>
          <a:blip r:embed="rId14"/>
          <a:stretch>
            <a:fillRect/>
          </a:stretch>
        </p:blipFill>
        <p:spPr>
          <a:xfrm>
            <a:off x="8572500" y="1636365"/>
            <a:ext cx="3238500" cy="4451152"/>
          </a:xfrm>
          <a:prstGeom prst="rect">
            <a:avLst/>
          </a:prstGeom>
        </p:spPr>
      </p:pic>
      <p:pic>
        <p:nvPicPr>
          <p:cNvPr id="16" name="SK-20-img-15" descr="preencoded.png"/>
          <p:cNvPicPr>
            <a:picLocks noChangeAspect="1"/>
          </p:cNvPicPr>
          <p:nvPr/>
        </p:nvPicPr>
        <p:blipFill>
          <a:blip r:embed="rId15"/>
          <a:stretch>
            <a:fillRect/>
          </a:stretch>
        </p:blipFill>
        <p:spPr>
          <a:xfrm>
            <a:off x="8801100" y="1884015"/>
            <a:ext cx="2781300" cy="438150"/>
          </a:xfrm>
          <a:prstGeom prst="rect">
            <a:avLst/>
          </a:prstGeom>
        </p:spPr>
      </p:pic>
      <p:pic>
        <p:nvPicPr>
          <p:cNvPr id="17" name="SK-20-img-16" descr="preencoded.png"/>
          <p:cNvPicPr>
            <a:picLocks noChangeAspect="1"/>
          </p:cNvPicPr>
          <p:nvPr/>
        </p:nvPicPr>
        <p:blipFill>
          <a:blip r:embed="rId16"/>
          <a:stretch>
            <a:fillRect/>
          </a:stretch>
        </p:blipFill>
        <p:spPr>
          <a:xfrm>
            <a:off x="8801100" y="1964978"/>
            <a:ext cx="190500" cy="152400"/>
          </a:xfrm>
          <a:prstGeom prst="rect">
            <a:avLst/>
          </a:prstGeom>
        </p:spPr>
      </p:pic>
      <p:pic>
        <p:nvPicPr>
          <p:cNvPr id="18" name="SK-20-img-17" descr="preencoded.png"/>
          <p:cNvPicPr>
            <a:picLocks noChangeAspect="1"/>
          </p:cNvPicPr>
          <p:nvPr/>
        </p:nvPicPr>
        <p:blipFill>
          <a:blip r:embed="rId17"/>
          <a:stretch>
            <a:fillRect/>
          </a:stretch>
        </p:blipFill>
        <p:spPr>
          <a:xfrm>
            <a:off x="8801100" y="4845695"/>
            <a:ext cx="2781300" cy="994172"/>
          </a:xfrm>
          <a:prstGeom prst="rect">
            <a:avLst/>
          </a:prstGeom>
        </p:spPr>
      </p:pic>
      <p:pic>
        <p:nvPicPr>
          <p:cNvPr id="19" name="SK-20-img-18" descr="preencoded.png"/>
          <p:cNvPicPr>
            <a:picLocks noChangeAspect="1"/>
          </p:cNvPicPr>
          <p:nvPr/>
        </p:nvPicPr>
        <p:blipFill>
          <a:blip r:embed="rId18"/>
          <a:stretch>
            <a:fillRect/>
          </a:stretch>
        </p:blipFill>
        <p:spPr>
          <a:xfrm>
            <a:off x="381000" y="6392317"/>
            <a:ext cx="11430000" cy="313283"/>
          </a:xfrm>
          <a:prstGeom prst="rect">
            <a:avLst/>
          </a:prstGeom>
        </p:spPr>
      </p:pic>
      <p:sp>
        <p:nvSpPr>
          <p:cNvPr id="20" name="SK-20-text-19"/>
          <p:cNvSpPr/>
          <p:nvPr/>
        </p:nvSpPr>
        <p:spPr>
          <a:xfrm>
            <a:off x="228600" y="104775"/>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1" name="SK-20-text-20"/>
          <p:cNvSpPr/>
          <p:nvPr/>
        </p:nvSpPr>
        <p:spPr>
          <a:xfrm>
            <a:off x="228600" y="571500"/>
            <a:ext cx="118967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Red Flag: Craniopharyngioma</a:t>
            </a:r>
            <a:endParaRPr lang="en-US" sz="2550" dirty="0"/>
          </a:p>
        </p:txBody>
      </p:sp>
      <p:sp>
        <p:nvSpPr>
          <p:cNvPr id="22" name="SK-20-text-21"/>
          <p:cNvSpPr/>
          <p:nvPr/>
        </p:nvSpPr>
        <p:spPr>
          <a:xfrm>
            <a:off x="228600" y="998190"/>
            <a:ext cx="11811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23" name="SK-20-text-22"/>
          <p:cNvSpPr/>
          <p:nvPr/>
        </p:nvSpPr>
        <p:spPr>
          <a:xfrm>
            <a:off x="1371600" y="1899791"/>
            <a:ext cx="67056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A1C1E"/>
                </a:solidFill>
              </a:rPr>
              <a:t>1. Growth Failure</a:t>
            </a:r>
            <a:endParaRPr lang="en-US" sz="1800" dirty="0"/>
          </a:p>
        </p:txBody>
      </p:sp>
      <p:sp>
        <p:nvSpPr>
          <p:cNvPr id="24" name="SK-20-text-23"/>
          <p:cNvSpPr/>
          <p:nvPr/>
        </p:nvSpPr>
        <p:spPr>
          <a:xfrm>
            <a:off x="1371600" y="2299841"/>
            <a:ext cx="6591300" cy="514350"/>
          </a:xfrm>
          <a:prstGeom prst="rect">
            <a:avLst/>
          </a:prstGeom>
          <a:noFill/>
          <a:ln/>
        </p:spPr>
        <p:txBody>
          <a:bodyPr vert="horz" wrap="square" lIns="0" tIns="0" rIns="0" bIns="0" rtlCol="0" anchor="ctr"/>
          <a:lstStyle/>
          <a:p>
            <a:pPr marL="0" indent="0">
              <a:lnSpc>
                <a:spcPts val="2025"/>
              </a:lnSpc>
              <a:buNone/>
            </a:pPr>
            <a:r>
              <a:rPr lang="en-US" sz="1350" dirty="0">
                <a:solidFill>
                  <a:srgbClr val="44474E"/>
                </a:solidFill>
                <a:latin typeface="Inter" pitchFamily="34" charset="0"/>
                <a:ea typeface="Inter" pitchFamily="34" charset="-122"/>
                <a:cs typeface="Inter" pitchFamily="34" charset="-120"/>
              </a:rPr>
              <a:t>Often the first clinical sign. Progressive fall across centiles due to secondary Growth Hormone Deficiency (GHD) from tumor compression.</a:t>
            </a:r>
            <a:endParaRPr lang="en-US" sz="1350" dirty="0"/>
          </a:p>
        </p:txBody>
      </p:sp>
      <p:sp>
        <p:nvSpPr>
          <p:cNvPr id="25" name="SK-20-text-24"/>
          <p:cNvSpPr/>
          <p:nvPr/>
        </p:nvSpPr>
        <p:spPr>
          <a:xfrm>
            <a:off x="1371600" y="3328541"/>
            <a:ext cx="67056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A1C1E"/>
                </a:solidFill>
              </a:rPr>
              <a:t>2. Morning Headaches</a:t>
            </a:r>
            <a:endParaRPr lang="en-US" sz="1800" dirty="0"/>
          </a:p>
        </p:txBody>
      </p:sp>
      <p:sp>
        <p:nvSpPr>
          <p:cNvPr id="26" name="SK-20-text-25"/>
          <p:cNvSpPr/>
          <p:nvPr/>
        </p:nvSpPr>
        <p:spPr>
          <a:xfrm>
            <a:off x="1371600" y="3728591"/>
            <a:ext cx="6591300" cy="514350"/>
          </a:xfrm>
          <a:prstGeom prst="rect">
            <a:avLst/>
          </a:prstGeom>
          <a:noFill/>
          <a:ln/>
        </p:spPr>
        <p:txBody>
          <a:bodyPr vert="horz" wrap="square" lIns="0" tIns="0" rIns="0" bIns="0" rtlCol="0" anchor="ctr"/>
          <a:lstStyle/>
          <a:p>
            <a:pPr marL="0" indent="0">
              <a:lnSpc>
                <a:spcPts val="2025"/>
              </a:lnSpc>
              <a:buNone/>
            </a:pPr>
            <a:r>
              <a:rPr lang="en-US" sz="1350" dirty="0">
                <a:solidFill>
                  <a:srgbClr val="44474E"/>
                </a:solidFill>
                <a:latin typeface="Inter" pitchFamily="34" charset="0"/>
                <a:ea typeface="Inter" pitchFamily="34" charset="-122"/>
                <a:cs typeface="Inter" pitchFamily="34" charset="-120"/>
              </a:rPr>
              <a:t>Signs of raised intracranial pressure (ICP). Worse on waking, may be associated with nausea/vomiting or lethargy.</a:t>
            </a:r>
            <a:endParaRPr lang="en-US" sz="1350" dirty="0"/>
          </a:p>
        </p:txBody>
      </p:sp>
      <p:sp>
        <p:nvSpPr>
          <p:cNvPr id="27" name="SK-20-text-26"/>
          <p:cNvSpPr/>
          <p:nvPr/>
        </p:nvSpPr>
        <p:spPr>
          <a:xfrm>
            <a:off x="1371600" y="4757291"/>
            <a:ext cx="67056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A1C1E"/>
                </a:solidFill>
              </a:rPr>
              <a:t>3. Visual Field Defects</a:t>
            </a:r>
            <a:endParaRPr lang="en-US" sz="1800" dirty="0"/>
          </a:p>
        </p:txBody>
      </p:sp>
      <p:sp>
        <p:nvSpPr>
          <p:cNvPr id="28" name="SK-20-text-27"/>
          <p:cNvSpPr/>
          <p:nvPr/>
        </p:nvSpPr>
        <p:spPr>
          <a:xfrm>
            <a:off x="1371600" y="5157341"/>
            <a:ext cx="6591300" cy="514350"/>
          </a:xfrm>
          <a:prstGeom prst="rect">
            <a:avLst/>
          </a:prstGeom>
          <a:noFill/>
          <a:ln/>
        </p:spPr>
        <p:txBody>
          <a:bodyPr vert="horz" wrap="square" lIns="0" tIns="0" rIns="0" bIns="0" rtlCol="0" anchor="ctr"/>
          <a:lstStyle/>
          <a:p>
            <a:pPr marL="0" indent="0">
              <a:lnSpc>
                <a:spcPts val="2025"/>
              </a:lnSpc>
              <a:buNone/>
            </a:pPr>
            <a:r>
              <a:rPr lang="en-US" sz="1350" dirty="0">
                <a:solidFill>
                  <a:srgbClr val="44474E"/>
                </a:solidFill>
                <a:latin typeface="Inter" pitchFamily="34" charset="0"/>
                <a:ea typeface="Inter" pitchFamily="34" charset="-122"/>
                <a:cs typeface="Inter" pitchFamily="34" charset="-120"/>
              </a:rPr>
              <a:t>Classical bitemporal hemianopia caused by compression of the optic chiasm. Child may appear clumsy or bump into objects.</a:t>
            </a:r>
            <a:endParaRPr lang="en-US" sz="1350" dirty="0"/>
          </a:p>
        </p:txBody>
      </p:sp>
      <p:sp>
        <p:nvSpPr>
          <p:cNvPr id="29" name="SK-20-text-28"/>
          <p:cNvSpPr/>
          <p:nvPr/>
        </p:nvSpPr>
        <p:spPr>
          <a:xfrm>
            <a:off x="9105900" y="1884015"/>
            <a:ext cx="3086100"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URGENT PATHWAY</a:t>
            </a:r>
            <a:endParaRPr lang="en-US" sz="1650" dirty="0"/>
          </a:p>
        </p:txBody>
      </p:sp>
      <p:sp>
        <p:nvSpPr>
          <p:cNvPr id="30" name="SK-20-text-29"/>
          <p:cNvSpPr/>
          <p:nvPr/>
        </p:nvSpPr>
        <p:spPr>
          <a:xfrm>
            <a:off x="8801100" y="2503140"/>
            <a:ext cx="28575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alpha val="80000"/>
                  </a:srgbClr>
                </a:solidFill>
              </a:rPr>
              <a:t>IMMEDIATE ACTION</a:t>
            </a:r>
            <a:endParaRPr lang="en-US" sz="1050" dirty="0"/>
          </a:p>
        </p:txBody>
      </p:sp>
      <p:sp>
        <p:nvSpPr>
          <p:cNvPr id="31" name="SK-20-text-30"/>
          <p:cNvSpPr/>
          <p:nvPr/>
        </p:nvSpPr>
        <p:spPr>
          <a:xfrm>
            <a:off x="8801100" y="2731740"/>
            <a:ext cx="3390900" cy="239911"/>
          </a:xfrm>
          <a:prstGeom prst="rect">
            <a:avLst/>
          </a:prstGeom>
          <a:noFill/>
          <a:ln/>
        </p:spPr>
        <p:txBody>
          <a:bodyPr vert="horz" wrap="square" lIns="0" tIns="0" rIns="0" bIns="0" rtlCol="0" anchor="ctr"/>
          <a:lstStyle/>
          <a:p>
            <a:pPr marL="0" indent="0">
              <a:lnSpc>
                <a:spcPts val="1890"/>
              </a:lnSpc>
              <a:buNone/>
            </a:pPr>
            <a:r>
              <a:rPr lang="en-US" sz="1350" dirty="0">
                <a:solidFill>
                  <a:srgbClr val="FFFFFF"/>
                </a:solidFill>
                <a:latin typeface="Inter" pitchFamily="34" charset="0"/>
                <a:ea typeface="Inter" pitchFamily="34" charset="-122"/>
                <a:cs typeface="Inter" pitchFamily="34" charset="-120"/>
              </a:rPr>
              <a:t>Same-day Neurosurgical Referral</a:t>
            </a:r>
            <a:endParaRPr lang="en-US" sz="1350" dirty="0"/>
          </a:p>
        </p:txBody>
      </p:sp>
      <p:sp>
        <p:nvSpPr>
          <p:cNvPr id="32" name="SK-20-text-31"/>
          <p:cNvSpPr/>
          <p:nvPr/>
        </p:nvSpPr>
        <p:spPr>
          <a:xfrm>
            <a:off x="8801100" y="3124051"/>
            <a:ext cx="28575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alpha val="80000"/>
                  </a:srgbClr>
                </a:solidFill>
              </a:rPr>
              <a:t>IMAGING</a:t>
            </a:r>
            <a:endParaRPr lang="en-US" sz="1050" dirty="0"/>
          </a:p>
        </p:txBody>
      </p:sp>
      <p:sp>
        <p:nvSpPr>
          <p:cNvPr id="33" name="SK-20-text-32"/>
          <p:cNvSpPr/>
          <p:nvPr/>
        </p:nvSpPr>
        <p:spPr>
          <a:xfrm>
            <a:off x="8801100" y="3352651"/>
            <a:ext cx="3390900" cy="239911"/>
          </a:xfrm>
          <a:prstGeom prst="rect">
            <a:avLst/>
          </a:prstGeom>
          <a:noFill/>
          <a:ln/>
        </p:spPr>
        <p:txBody>
          <a:bodyPr vert="horz" wrap="square" lIns="0" tIns="0" rIns="0" bIns="0" rtlCol="0" anchor="ctr"/>
          <a:lstStyle/>
          <a:p>
            <a:pPr marL="0" indent="0">
              <a:lnSpc>
                <a:spcPts val="1890"/>
              </a:lnSpc>
              <a:buNone/>
            </a:pPr>
            <a:r>
              <a:rPr lang="en-US" sz="1350" dirty="0">
                <a:solidFill>
                  <a:srgbClr val="FFFFFF"/>
                </a:solidFill>
                <a:latin typeface="Inter" pitchFamily="34" charset="0"/>
                <a:ea typeface="Inter" pitchFamily="34" charset="-122"/>
                <a:cs typeface="Inter" pitchFamily="34" charset="-120"/>
              </a:rPr>
              <a:t>Urgent MRI Brain (Sellar Region)</a:t>
            </a:r>
            <a:endParaRPr lang="en-US" sz="1350" dirty="0"/>
          </a:p>
        </p:txBody>
      </p:sp>
      <p:sp>
        <p:nvSpPr>
          <p:cNvPr id="34" name="SK-20-text-33"/>
          <p:cNvSpPr/>
          <p:nvPr/>
        </p:nvSpPr>
        <p:spPr>
          <a:xfrm>
            <a:off x="8801100" y="3744962"/>
            <a:ext cx="28575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alpha val="80000"/>
                  </a:srgbClr>
                </a:solidFill>
              </a:rPr>
              <a:t>ENDOCRINE WORKUP</a:t>
            </a:r>
            <a:endParaRPr lang="en-US" sz="1050" dirty="0"/>
          </a:p>
        </p:txBody>
      </p:sp>
      <p:sp>
        <p:nvSpPr>
          <p:cNvPr id="35" name="SK-20-text-34"/>
          <p:cNvSpPr/>
          <p:nvPr/>
        </p:nvSpPr>
        <p:spPr>
          <a:xfrm>
            <a:off x="8801100" y="3973562"/>
            <a:ext cx="2781300" cy="719733"/>
          </a:xfrm>
          <a:prstGeom prst="rect">
            <a:avLst/>
          </a:prstGeom>
          <a:noFill/>
          <a:ln/>
        </p:spPr>
        <p:txBody>
          <a:bodyPr vert="horz" wrap="square" lIns="0" tIns="0" rIns="0" bIns="0" rtlCol="0" anchor="ctr"/>
          <a:lstStyle/>
          <a:p>
            <a:pPr marL="0" indent="0">
              <a:lnSpc>
                <a:spcPts val="1890"/>
              </a:lnSpc>
              <a:buNone/>
            </a:pPr>
            <a:r>
              <a:rPr lang="en-US" sz="1350" dirty="0">
                <a:solidFill>
                  <a:srgbClr val="FFFFFF"/>
                </a:solidFill>
                <a:latin typeface="Inter" pitchFamily="34" charset="0"/>
                <a:ea typeface="Inter" pitchFamily="34" charset="-122"/>
                <a:cs typeface="Inter" pitchFamily="34" charset="-120"/>
              </a:rPr>
              <a:t>Assessment for panhypopituitarism and Diabetes Insipidus</a:t>
            </a:r>
            <a:endParaRPr lang="en-US" sz="1350" dirty="0"/>
          </a:p>
        </p:txBody>
      </p:sp>
      <p:sp>
        <p:nvSpPr>
          <p:cNvPr id="36" name="SK-20-text-35"/>
          <p:cNvSpPr/>
          <p:nvPr/>
        </p:nvSpPr>
        <p:spPr>
          <a:xfrm>
            <a:off x="8953500" y="4845695"/>
            <a:ext cx="2476500" cy="994172"/>
          </a:xfrm>
          <a:prstGeom prst="rect">
            <a:avLst/>
          </a:prstGeom>
          <a:noFill/>
          <a:ln/>
        </p:spPr>
        <p:txBody>
          <a:bodyPr vert="horz" wrap="square" lIns="0" tIns="0" rIns="0" bIns="0" rtlCol="0" anchor="ctr"/>
          <a:lstStyle/>
          <a:p>
            <a:pPr marL="0" indent="0">
              <a:lnSpc>
                <a:spcPts val="1470"/>
              </a:lnSpc>
              <a:buNone/>
            </a:pPr>
            <a:r>
              <a:rPr lang="en-US" sz="1050" i="1" dirty="0">
                <a:solidFill>
                  <a:srgbClr val="FFFFFF"/>
                </a:solidFill>
                <a:latin typeface="Inter" pitchFamily="34" charset="0"/>
                <a:ea typeface="Inter" pitchFamily="34" charset="-122"/>
                <a:cs typeface="Inter" pitchFamily="34" charset="-120"/>
              </a:rPr>
              <a:t>"If a child has growth failure plus headaches or visual symptoms, assume intracranial pathology until proven otherwise."</a:t>
            </a:r>
            <a:endParaRPr lang="en-US" sz="1050" dirty="0"/>
          </a:p>
        </p:txBody>
      </p:sp>
      <p:sp>
        <p:nvSpPr>
          <p:cNvPr id="37" name="SK-20-text-36"/>
          <p:cNvSpPr/>
          <p:nvPr/>
        </p:nvSpPr>
        <p:spPr>
          <a:xfrm>
            <a:off x="381000" y="6463159"/>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www.bradfordvts.co.uk</a:t>
            </a:r>
            <a:endParaRPr lang="en-US" sz="900" dirty="0"/>
          </a:p>
        </p:txBody>
      </p:sp>
      <p:sp>
        <p:nvSpPr>
          <p:cNvPr id="38" name="SK-20-text-37"/>
          <p:cNvSpPr/>
          <p:nvPr/>
        </p:nvSpPr>
        <p:spPr>
          <a:xfrm>
            <a:off x="11372850" y="6463159"/>
            <a:ext cx="81915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Slide 20</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1-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1-img-3" descr="preencoded.png"/>
          <p:cNvPicPr>
            <a:picLocks noChangeAspect="1"/>
          </p:cNvPicPr>
          <p:nvPr/>
        </p:nvPicPr>
        <p:blipFill>
          <a:blip r:embed="rId5"/>
          <a:stretch>
            <a:fillRect/>
          </a:stretch>
        </p:blipFill>
        <p:spPr>
          <a:xfrm>
            <a:off x="0" y="0"/>
            <a:ext cx="12192000" cy="381000"/>
          </a:xfrm>
          <a:prstGeom prst="rect">
            <a:avLst/>
          </a:prstGeom>
        </p:spPr>
      </p:pic>
      <p:pic>
        <p:nvPicPr>
          <p:cNvPr id="5" name="SK-21-img-4" descr="preencoded.png"/>
          <p:cNvPicPr>
            <a:picLocks noChangeAspect="1"/>
          </p:cNvPicPr>
          <p:nvPr/>
        </p:nvPicPr>
        <p:blipFill>
          <a:blip r:embed="rId6"/>
          <a:stretch>
            <a:fillRect/>
          </a:stretch>
        </p:blipFill>
        <p:spPr>
          <a:xfrm>
            <a:off x="0" y="381000"/>
            <a:ext cx="12192000" cy="1007715"/>
          </a:xfrm>
          <a:prstGeom prst="rect">
            <a:avLst/>
          </a:prstGeom>
        </p:spPr>
      </p:pic>
      <p:pic>
        <p:nvPicPr>
          <p:cNvPr id="6" name="SK-21-img-5" descr="preencoded.png"/>
          <p:cNvPicPr>
            <a:picLocks noChangeAspect="1"/>
          </p:cNvPicPr>
          <p:nvPr/>
        </p:nvPicPr>
        <p:blipFill>
          <a:blip r:embed="rId7"/>
          <a:stretch>
            <a:fillRect/>
          </a:stretch>
        </p:blipFill>
        <p:spPr>
          <a:xfrm>
            <a:off x="381000" y="1531590"/>
            <a:ext cx="5600700" cy="1441698"/>
          </a:xfrm>
          <a:prstGeom prst="rect">
            <a:avLst/>
          </a:prstGeom>
        </p:spPr>
      </p:pic>
      <p:pic>
        <p:nvPicPr>
          <p:cNvPr id="7" name="SK-21-img-6" descr="preencoded.png"/>
          <p:cNvPicPr>
            <a:picLocks noChangeAspect="1"/>
          </p:cNvPicPr>
          <p:nvPr/>
        </p:nvPicPr>
        <p:blipFill>
          <a:blip r:embed="rId8"/>
          <a:stretch>
            <a:fillRect/>
          </a:stretch>
        </p:blipFill>
        <p:spPr>
          <a:xfrm>
            <a:off x="533400" y="1703040"/>
            <a:ext cx="228600" cy="190500"/>
          </a:xfrm>
          <a:prstGeom prst="rect">
            <a:avLst/>
          </a:prstGeom>
        </p:spPr>
      </p:pic>
      <p:pic>
        <p:nvPicPr>
          <p:cNvPr id="8" name="SK-21-img-7" descr="preencoded.png"/>
          <p:cNvPicPr>
            <a:picLocks noChangeAspect="1"/>
          </p:cNvPicPr>
          <p:nvPr/>
        </p:nvPicPr>
        <p:blipFill>
          <a:blip r:embed="rId9"/>
          <a:stretch>
            <a:fillRect/>
          </a:stretch>
        </p:blipFill>
        <p:spPr>
          <a:xfrm>
            <a:off x="381000" y="3097113"/>
            <a:ext cx="5600700" cy="1441698"/>
          </a:xfrm>
          <a:prstGeom prst="rect">
            <a:avLst/>
          </a:prstGeom>
        </p:spPr>
      </p:pic>
      <p:pic>
        <p:nvPicPr>
          <p:cNvPr id="9" name="SK-21-img-8" descr="preencoded.png"/>
          <p:cNvPicPr>
            <a:picLocks noChangeAspect="1"/>
          </p:cNvPicPr>
          <p:nvPr/>
        </p:nvPicPr>
        <p:blipFill>
          <a:blip r:embed="rId10"/>
          <a:stretch>
            <a:fillRect/>
          </a:stretch>
        </p:blipFill>
        <p:spPr>
          <a:xfrm>
            <a:off x="533400" y="3268563"/>
            <a:ext cx="228600" cy="190500"/>
          </a:xfrm>
          <a:prstGeom prst="rect">
            <a:avLst/>
          </a:prstGeom>
        </p:spPr>
      </p:pic>
      <p:pic>
        <p:nvPicPr>
          <p:cNvPr id="10" name="SK-21-img-9" descr="preencoded.png"/>
          <p:cNvPicPr>
            <a:picLocks noChangeAspect="1"/>
          </p:cNvPicPr>
          <p:nvPr/>
        </p:nvPicPr>
        <p:blipFill>
          <a:blip r:embed="rId11"/>
          <a:stretch>
            <a:fillRect/>
          </a:stretch>
        </p:blipFill>
        <p:spPr>
          <a:xfrm>
            <a:off x="381000" y="4662636"/>
            <a:ext cx="5600700" cy="1441698"/>
          </a:xfrm>
          <a:prstGeom prst="rect">
            <a:avLst/>
          </a:prstGeom>
        </p:spPr>
      </p:pic>
      <p:pic>
        <p:nvPicPr>
          <p:cNvPr id="11" name="SK-21-img-10" descr="preencoded.png"/>
          <p:cNvPicPr>
            <a:picLocks noChangeAspect="1"/>
          </p:cNvPicPr>
          <p:nvPr/>
        </p:nvPicPr>
        <p:blipFill>
          <a:blip r:embed="rId12"/>
          <a:stretch>
            <a:fillRect/>
          </a:stretch>
        </p:blipFill>
        <p:spPr>
          <a:xfrm>
            <a:off x="533400" y="4834086"/>
            <a:ext cx="228600" cy="190500"/>
          </a:xfrm>
          <a:prstGeom prst="rect">
            <a:avLst/>
          </a:prstGeom>
        </p:spPr>
      </p:pic>
      <p:pic>
        <p:nvPicPr>
          <p:cNvPr id="12" name="SK-21-img-11" descr="preencoded.png"/>
          <p:cNvPicPr>
            <a:picLocks noChangeAspect="1"/>
          </p:cNvPicPr>
          <p:nvPr/>
        </p:nvPicPr>
        <p:blipFill>
          <a:blip r:embed="rId13"/>
          <a:stretch>
            <a:fillRect/>
          </a:stretch>
        </p:blipFill>
        <p:spPr>
          <a:xfrm>
            <a:off x="6210300" y="1531590"/>
            <a:ext cx="5600700" cy="1574304"/>
          </a:xfrm>
          <a:prstGeom prst="rect">
            <a:avLst/>
          </a:prstGeom>
        </p:spPr>
      </p:pic>
      <p:pic>
        <p:nvPicPr>
          <p:cNvPr id="13" name="SK-21-img-12" descr="preencoded.png"/>
          <p:cNvPicPr>
            <a:picLocks noChangeAspect="1"/>
          </p:cNvPicPr>
          <p:nvPr/>
        </p:nvPicPr>
        <p:blipFill>
          <a:blip r:embed="rId14"/>
          <a:stretch>
            <a:fillRect/>
          </a:stretch>
        </p:blipFill>
        <p:spPr>
          <a:xfrm>
            <a:off x="6362700" y="1626840"/>
            <a:ext cx="1181100" cy="209550"/>
          </a:xfrm>
          <a:prstGeom prst="rect">
            <a:avLst/>
          </a:prstGeom>
        </p:spPr>
      </p:pic>
      <p:pic>
        <p:nvPicPr>
          <p:cNvPr id="14" name="SK-21-img-13" descr="preencoded.png"/>
          <p:cNvPicPr>
            <a:picLocks noChangeAspect="1"/>
          </p:cNvPicPr>
          <p:nvPr/>
        </p:nvPicPr>
        <p:blipFill>
          <a:blip r:embed="rId15"/>
          <a:stretch>
            <a:fillRect/>
          </a:stretch>
        </p:blipFill>
        <p:spPr>
          <a:xfrm>
            <a:off x="6362700" y="1950690"/>
            <a:ext cx="228600" cy="190500"/>
          </a:xfrm>
          <a:prstGeom prst="rect">
            <a:avLst/>
          </a:prstGeom>
        </p:spPr>
      </p:pic>
      <p:pic>
        <p:nvPicPr>
          <p:cNvPr id="15" name="SK-21-img-14" descr="preencoded.png"/>
          <p:cNvPicPr>
            <a:picLocks noChangeAspect="1"/>
          </p:cNvPicPr>
          <p:nvPr/>
        </p:nvPicPr>
        <p:blipFill>
          <a:blip r:embed="rId16"/>
          <a:stretch>
            <a:fillRect/>
          </a:stretch>
        </p:blipFill>
        <p:spPr>
          <a:xfrm>
            <a:off x="6210300" y="3201144"/>
            <a:ext cx="5600700" cy="1403896"/>
          </a:xfrm>
          <a:prstGeom prst="rect">
            <a:avLst/>
          </a:prstGeom>
        </p:spPr>
      </p:pic>
      <p:pic>
        <p:nvPicPr>
          <p:cNvPr id="16" name="SK-21-img-15" descr="preencoded.png"/>
          <p:cNvPicPr>
            <a:picLocks noChangeAspect="1"/>
          </p:cNvPicPr>
          <p:nvPr/>
        </p:nvPicPr>
        <p:blipFill>
          <a:blip r:embed="rId17"/>
          <a:stretch>
            <a:fillRect/>
          </a:stretch>
        </p:blipFill>
        <p:spPr>
          <a:xfrm>
            <a:off x="6362700" y="3372594"/>
            <a:ext cx="228600" cy="190500"/>
          </a:xfrm>
          <a:prstGeom prst="rect">
            <a:avLst/>
          </a:prstGeom>
        </p:spPr>
      </p:pic>
      <p:pic>
        <p:nvPicPr>
          <p:cNvPr id="17" name="SK-21-img-16" descr="preencoded.png"/>
          <p:cNvPicPr>
            <a:picLocks noChangeAspect="1"/>
          </p:cNvPicPr>
          <p:nvPr/>
        </p:nvPicPr>
        <p:blipFill>
          <a:blip r:embed="rId18"/>
          <a:stretch>
            <a:fillRect/>
          </a:stretch>
        </p:blipFill>
        <p:spPr>
          <a:xfrm>
            <a:off x="6210300" y="4700290"/>
            <a:ext cx="5600700" cy="1403896"/>
          </a:xfrm>
          <a:prstGeom prst="rect">
            <a:avLst/>
          </a:prstGeom>
        </p:spPr>
      </p:pic>
      <p:pic>
        <p:nvPicPr>
          <p:cNvPr id="18" name="SK-21-img-17" descr="preencoded.png"/>
          <p:cNvPicPr>
            <a:picLocks noChangeAspect="1"/>
          </p:cNvPicPr>
          <p:nvPr/>
        </p:nvPicPr>
        <p:blipFill>
          <a:blip r:embed="rId19"/>
          <a:stretch>
            <a:fillRect/>
          </a:stretch>
        </p:blipFill>
        <p:spPr>
          <a:xfrm>
            <a:off x="6362700" y="4871740"/>
            <a:ext cx="228600" cy="190500"/>
          </a:xfrm>
          <a:prstGeom prst="rect">
            <a:avLst/>
          </a:prstGeom>
        </p:spPr>
      </p:pic>
      <p:pic>
        <p:nvPicPr>
          <p:cNvPr id="19" name="SK-21-img-18" descr="preencoded.png"/>
          <p:cNvPicPr>
            <a:picLocks noChangeAspect="1"/>
          </p:cNvPicPr>
          <p:nvPr/>
        </p:nvPicPr>
        <p:blipFill>
          <a:blip r:embed="rId20"/>
          <a:stretch>
            <a:fillRect/>
          </a:stretch>
        </p:blipFill>
        <p:spPr>
          <a:xfrm>
            <a:off x="381000" y="6228011"/>
            <a:ext cx="11430000" cy="381000"/>
          </a:xfrm>
          <a:prstGeom prst="rect">
            <a:avLst/>
          </a:prstGeom>
        </p:spPr>
      </p:pic>
      <p:pic>
        <p:nvPicPr>
          <p:cNvPr id="20" name="SK-21-img-19" descr="preencoded.png"/>
          <p:cNvPicPr>
            <a:picLocks noChangeAspect="1"/>
          </p:cNvPicPr>
          <p:nvPr/>
        </p:nvPicPr>
        <p:blipFill>
          <a:blip r:embed="rId21"/>
          <a:stretch>
            <a:fillRect/>
          </a:stretch>
        </p:blipFill>
        <p:spPr>
          <a:xfrm>
            <a:off x="571500" y="6330851"/>
            <a:ext cx="214313" cy="175320"/>
          </a:xfrm>
          <a:prstGeom prst="rect">
            <a:avLst/>
          </a:prstGeom>
        </p:spPr>
      </p:pic>
      <p:pic>
        <p:nvPicPr>
          <p:cNvPr id="21" name="SK-21-img-20" descr="preencoded.png"/>
          <p:cNvPicPr>
            <a:picLocks noChangeAspect="1"/>
          </p:cNvPicPr>
          <p:nvPr/>
        </p:nvPicPr>
        <p:blipFill>
          <a:blip r:embed="rId22"/>
          <a:stretch>
            <a:fillRect/>
          </a:stretch>
        </p:blipFill>
        <p:spPr>
          <a:xfrm>
            <a:off x="381000" y="6438900"/>
            <a:ext cx="11430000" cy="228600"/>
          </a:xfrm>
          <a:prstGeom prst="rect">
            <a:avLst/>
          </a:prstGeom>
        </p:spPr>
      </p:pic>
      <p:sp>
        <p:nvSpPr>
          <p:cNvPr id="22" name="SK-21-text-21"/>
          <p:cNvSpPr/>
          <p:nvPr/>
        </p:nvSpPr>
        <p:spPr>
          <a:xfrm>
            <a:off x="228600" y="104775"/>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3" name="SK-21-text-22"/>
          <p:cNvSpPr/>
          <p:nvPr/>
        </p:nvSpPr>
        <p:spPr>
          <a:xfrm>
            <a:off x="228600" y="571500"/>
            <a:ext cx="118967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Primary Care Investigations</a:t>
            </a:r>
            <a:endParaRPr lang="en-US" sz="2550" dirty="0"/>
          </a:p>
        </p:txBody>
      </p:sp>
      <p:sp>
        <p:nvSpPr>
          <p:cNvPr id="24" name="SK-21-text-23"/>
          <p:cNvSpPr/>
          <p:nvPr/>
        </p:nvSpPr>
        <p:spPr>
          <a:xfrm>
            <a:off x="228600" y="998190"/>
            <a:ext cx="11811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25" name="SK-21-text-24"/>
          <p:cNvSpPr/>
          <p:nvPr/>
        </p:nvSpPr>
        <p:spPr>
          <a:xfrm>
            <a:off x="876300" y="1655415"/>
            <a:ext cx="60388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C1E"/>
                </a:solidFill>
              </a:rPr>
              <a:t>FBC &amp; Inflammatory Markers</a:t>
            </a:r>
            <a:endParaRPr lang="en-US" sz="1500" dirty="0"/>
          </a:p>
        </p:txBody>
      </p:sp>
      <p:sp>
        <p:nvSpPr>
          <p:cNvPr id="26" name="SK-21-text-25"/>
          <p:cNvSpPr/>
          <p:nvPr/>
        </p:nvSpPr>
        <p:spPr>
          <a:xfrm>
            <a:off x="876300" y="2026890"/>
            <a:ext cx="9312298" cy="213271"/>
          </a:xfrm>
          <a:prstGeom prst="rect">
            <a:avLst/>
          </a:prstGeom>
          <a:noFill/>
          <a:ln/>
        </p:spPr>
        <p:txBody>
          <a:bodyPr vert="horz" wrap="square" lIns="0" tIns="0" rIns="0" bIns="0" rtlCol="0" anchor="ctr"/>
          <a:lstStyle/>
          <a:p>
            <a:pPr marL="0" indent="0">
              <a:lnSpc>
                <a:spcPts val="1680"/>
              </a:lnSpc>
              <a:buNone/>
            </a:pPr>
            <a:r>
              <a:rPr lang="en-US" sz="1200" dirty="0">
                <a:solidFill>
                  <a:srgbClr val="44474E"/>
                </a:solidFill>
                <a:latin typeface="Inter" pitchFamily="34" charset="0"/>
                <a:ea typeface="Inter" pitchFamily="34" charset="-122"/>
                <a:cs typeface="Inter" pitchFamily="34" charset="-120"/>
              </a:rPr>
              <a:t>Screening for chronic illness and occult inflammation.</a:t>
            </a:r>
            <a:endParaRPr lang="en-US" sz="1200" dirty="0"/>
          </a:p>
        </p:txBody>
      </p:sp>
      <p:sp>
        <p:nvSpPr>
          <p:cNvPr id="27" name="SK-21-text-26"/>
          <p:cNvSpPr/>
          <p:nvPr/>
        </p:nvSpPr>
        <p:spPr>
          <a:xfrm>
            <a:off x="876300" y="2325886"/>
            <a:ext cx="6858000"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74777F"/>
                </a:solidFill>
                <a:latin typeface="Inter" pitchFamily="34" charset="0"/>
                <a:ea typeface="Inter" pitchFamily="34" charset="-122"/>
                <a:cs typeface="Inter" pitchFamily="34" charset="-120"/>
              </a:rPr>
              <a:t>FBC:</a:t>
            </a:r>
            <a:r>
              <a:rPr lang="en-US" sz="1125" dirty="0">
                <a:solidFill>
                  <a:srgbClr val="74777F"/>
                </a:solidFill>
                <a:latin typeface="Inter" pitchFamily="34" charset="0"/>
                <a:ea typeface="Inter" pitchFamily="34" charset="-122"/>
                <a:cs typeface="Inter" pitchFamily="34" charset="-120"/>
              </a:rPr>
              <a:t> Rule out anaemia of chronic disease</a:t>
            </a:r>
            <a:endParaRPr lang="en-US" sz="1125" dirty="0"/>
          </a:p>
        </p:txBody>
      </p:sp>
      <p:sp>
        <p:nvSpPr>
          <p:cNvPr id="28" name="SK-21-text-27"/>
          <p:cNvSpPr/>
          <p:nvPr/>
        </p:nvSpPr>
        <p:spPr>
          <a:xfrm>
            <a:off x="876300" y="2568773"/>
            <a:ext cx="7543800"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74777F"/>
                </a:solidFill>
                <a:latin typeface="Inter" pitchFamily="34" charset="0"/>
                <a:ea typeface="Inter" pitchFamily="34" charset="-122"/>
                <a:cs typeface="Inter" pitchFamily="34" charset="-120"/>
              </a:rPr>
              <a:t>ESR/CRP:</a:t>
            </a:r>
            <a:r>
              <a:rPr lang="en-US" sz="1125" dirty="0">
                <a:solidFill>
                  <a:srgbClr val="74777F"/>
                </a:solidFill>
                <a:latin typeface="Inter" pitchFamily="34" charset="0"/>
                <a:ea typeface="Inter" pitchFamily="34" charset="-122"/>
                <a:cs typeface="Inter" pitchFamily="34" charset="-120"/>
              </a:rPr>
              <a:t> Screen for IBD or chronic infection</a:t>
            </a:r>
            <a:endParaRPr lang="en-US" sz="1125" dirty="0"/>
          </a:p>
        </p:txBody>
      </p:sp>
      <p:sp>
        <p:nvSpPr>
          <p:cNvPr id="29" name="SK-21-text-28"/>
          <p:cNvSpPr/>
          <p:nvPr/>
        </p:nvSpPr>
        <p:spPr>
          <a:xfrm>
            <a:off x="876300" y="3220938"/>
            <a:ext cx="39814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C1E"/>
                </a:solidFill>
              </a:rPr>
              <a:t>U&amp;Es &amp; Creatinine</a:t>
            </a:r>
            <a:endParaRPr lang="en-US" sz="1500" dirty="0"/>
          </a:p>
        </p:txBody>
      </p:sp>
      <p:sp>
        <p:nvSpPr>
          <p:cNvPr id="30" name="SK-21-text-29"/>
          <p:cNvSpPr/>
          <p:nvPr/>
        </p:nvSpPr>
        <p:spPr>
          <a:xfrm>
            <a:off x="876300" y="3592413"/>
            <a:ext cx="7772948" cy="213271"/>
          </a:xfrm>
          <a:prstGeom prst="rect">
            <a:avLst/>
          </a:prstGeom>
          <a:noFill/>
          <a:ln/>
        </p:spPr>
        <p:txBody>
          <a:bodyPr vert="horz" wrap="square" lIns="0" tIns="0" rIns="0" bIns="0" rtlCol="0" anchor="ctr"/>
          <a:lstStyle/>
          <a:p>
            <a:pPr marL="0" indent="0">
              <a:lnSpc>
                <a:spcPts val="1680"/>
              </a:lnSpc>
              <a:buNone/>
            </a:pPr>
            <a:r>
              <a:rPr lang="en-US" sz="1200" dirty="0">
                <a:solidFill>
                  <a:srgbClr val="44474E"/>
                </a:solidFill>
                <a:latin typeface="Inter" pitchFamily="34" charset="0"/>
                <a:ea typeface="Inter" pitchFamily="34" charset="-122"/>
                <a:cs typeface="Inter" pitchFamily="34" charset="-120"/>
              </a:rPr>
              <a:t>Rule out occult Chronic Kidney Disease (CKD).</a:t>
            </a:r>
            <a:endParaRPr lang="en-US" sz="1200" dirty="0"/>
          </a:p>
        </p:txBody>
      </p:sp>
      <p:sp>
        <p:nvSpPr>
          <p:cNvPr id="31" name="SK-21-text-30"/>
          <p:cNvSpPr/>
          <p:nvPr/>
        </p:nvSpPr>
        <p:spPr>
          <a:xfrm>
            <a:off x="876300" y="3891409"/>
            <a:ext cx="89916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74777F"/>
                </a:solidFill>
                <a:latin typeface="Inter" pitchFamily="34" charset="0"/>
                <a:ea typeface="Inter" pitchFamily="34" charset="-122"/>
                <a:cs typeface="Inter" pitchFamily="34" charset="-120"/>
              </a:rPr>
              <a:t>Renal failure can present as isolated growth failure</a:t>
            </a:r>
            <a:endParaRPr lang="en-US" sz="1125" dirty="0"/>
          </a:p>
        </p:txBody>
      </p:sp>
      <p:sp>
        <p:nvSpPr>
          <p:cNvPr id="32" name="SK-21-text-31"/>
          <p:cNvSpPr/>
          <p:nvPr/>
        </p:nvSpPr>
        <p:spPr>
          <a:xfrm>
            <a:off x="876300" y="4134296"/>
            <a:ext cx="55626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74777F"/>
                </a:solidFill>
                <a:latin typeface="Inter" pitchFamily="34" charset="0"/>
                <a:ea typeface="Inter" pitchFamily="34" charset="-122"/>
                <a:cs typeface="Inter" pitchFamily="34" charset="-120"/>
              </a:rPr>
              <a:t>Check for renal tubular acidosis</a:t>
            </a:r>
            <a:endParaRPr lang="en-US" sz="1125" dirty="0"/>
          </a:p>
        </p:txBody>
      </p:sp>
      <p:sp>
        <p:nvSpPr>
          <p:cNvPr id="33" name="SK-21-text-32"/>
          <p:cNvSpPr/>
          <p:nvPr/>
        </p:nvSpPr>
        <p:spPr>
          <a:xfrm>
            <a:off x="876300" y="4786461"/>
            <a:ext cx="28384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C1E"/>
                </a:solidFill>
              </a:rPr>
              <a:t>Bone Profile</a:t>
            </a:r>
            <a:endParaRPr lang="en-US" sz="1500" dirty="0"/>
          </a:p>
        </p:txBody>
      </p:sp>
      <p:sp>
        <p:nvSpPr>
          <p:cNvPr id="34" name="SK-21-text-33"/>
          <p:cNvSpPr/>
          <p:nvPr/>
        </p:nvSpPr>
        <p:spPr>
          <a:xfrm>
            <a:off x="876300" y="5157936"/>
            <a:ext cx="7259832" cy="213271"/>
          </a:xfrm>
          <a:prstGeom prst="rect">
            <a:avLst/>
          </a:prstGeom>
          <a:noFill/>
          <a:ln/>
        </p:spPr>
        <p:txBody>
          <a:bodyPr vert="horz" wrap="square" lIns="0" tIns="0" rIns="0" bIns="0" rtlCol="0" anchor="ctr"/>
          <a:lstStyle/>
          <a:p>
            <a:pPr marL="0" indent="0">
              <a:lnSpc>
                <a:spcPts val="1680"/>
              </a:lnSpc>
              <a:buNone/>
            </a:pPr>
            <a:r>
              <a:rPr lang="en-US" sz="1200" dirty="0">
                <a:solidFill>
                  <a:srgbClr val="44474E"/>
                </a:solidFill>
                <a:latin typeface="Inter" pitchFamily="34" charset="0"/>
                <a:ea typeface="Inter" pitchFamily="34" charset="-122"/>
                <a:cs typeface="Inter" pitchFamily="34" charset="-120"/>
              </a:rPr>
              <a:t>Calcium, Phosphorus, Alkaline Phosphatase.</a:t>
            </a:r>
            <a:endParaRPr lang="en-US" sz="1200" dirty="0"/>
          </a:p>
        </p:txBody>
      </p:sp>
      <p:sp>
        <p:nvSpPr>
          <p:cNvPr id="35" name="SK-21-text-34"/>
          <p:cNvSpPr/>
          <p:nvPr/>
        </p:nvSpPr>
        <p:spPr>
          <a:xfrm>
            <a:off x="876300" y="5456932"/>
            <a:ext cx="779145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74777F"/>
                </a:solidFill>
                <a:latin typeface="Inter" pitchFamily="34" charset="0"/>
                <a:ea typeface="Inter" pitchFamily="34" charset="-122"/>
                <a:cs typeface="Inter" pitchFamily="34" charset="-120"/>
              </a:rPr>
              <a:t>Screening for rickets or renal osteodystrophy</a:t>
            </a:r>
            <a:endParaRPr lang="en-US" sz="1125" dirty="0"/>
          </a:p>
        </p:txBody>
      </p:sp>
      <p:sp>
        <p:nvSpPr>
          <p:cNvPr id="36" name="SK-21-text-35"/>
          <p:cNvSpPr/>
          <p:nvPr/>
        </p:nvSpPr>
        <p:spPr>
          <a:xfrm>
            <a:off x="876300" y="5699820"/>
            <a:ext cx="813435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74777F"/>
                </a:solidFill>
                <a:latin typeface="Inter" pitchFamily="34" charset="0"/>
                <a:ea typeface="Inter" pitchFamily="34" charset="-122"/>
                <a:cs typeface="Inter" pitchFamily="34" charset="-120"/>
              </a:rPr>
              <a:t>Raised Alk Phos may indicate high bone turnover</a:t>
            </a:r>
            <a:endParaRPr lang="en-US" sz="1125" dirty="0"/>
          </a:p>
        </p:txBody>
      </p:sp>
      <p:sp>
        <p:nvSpPr>
          <p:cNvPr id="37" name="SK-21-text-36"/>
          <p:cNvSpPr/>
          <p:nvPr/>
        </p:nvSpPr>
        <p:spPr>
          <a:xfrm>
            <a:off x="6438900" y="1626840"/>
            <a:ext cx="1748667"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ESSENTIAL TEST</a:t>
            </a:r>
            <a:endParaRPr lang="en-US" sz="900" dirty="0"/>
          </a:p>
        </p:txBody>
      </p:sp>
      <p:sp>
        <p:nvSpPr>
          <p:cNvPr id="38" name="SK-21-text-37"/>
          <p:cNvSpPr/>
          <p:nvPr/>
        </p:nvSpPr>
        <p:spPr>
          <a:xfrm>
            <a:off x="6705600" y="1903065"/>
            <a:ext cx="5353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C1E"/>
                </a:solidFill>
              </a:rPr>
              <a:t>Thyroid Function (TFTs)</a:t>
            </a:r>
            <a:endParaRPr lang="en-US" sz="1500" dirty="0"/>
          </a:p>
        </p:txBody>
      </p:sp>
      <p:sp>
        <p:nvSpPr>
          <p:cNvPr id="39" name="SK-21-text-38"/>
          <p:cNvSpPr/>
          <p:nvPr/>
        </p:nvSpPr>
        <p:spPr>
          <a:xfrm>
            <a:off x="6705600" y="2265015"/>
            <a:ext cx="4953000"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44474E"/>
                </a:solidFill>
                <a:latin typeface="Inter" pitchFamily="34" charset="0"/>
                <a:ea typeface="Inter" pitchFamily="34" charset="-122"/>
                <a:cs typeface="Inter" pitchFamily="34" charset="-120"/>
              </a:rPr>
              <a:t>TSH + Free T4:</a:t>
            </a:r>
            <a:r>
              <a:rPr lang="en-US" sz="1200" dirty="0">
                <a:solidFill>
                  <a:srgbClr val="44474E"/>
                </a:solidFill>
                <a:latin typeface="Inter" pitchFamily="34" charset="0"/>
                <a:ea typeface="Inter" pitchFamily="34" charset="-122"/>
                <a:cs typeface="Inter" pitchFamily="34" charset="-120"/>
              </a:rPr>
              <a:t> Hypothyroidism is the most important treatable endocrine cause.</a:t>
            </a:r>
            <a:endParaRPr lang="en-US" sz="1200" dirty="0"/>
          </a:p>
        </p:txBody>
      </p:sp>
      <p:sp>
        <p:nvSpPr>
          <p:cNvPr id="40" name="SK-21-text-39"/>
          <p:cNvSpPr/>
          <p:nvPr/>
        </p:nvSpPr>
        <p:spPr>
          <a:xfrm>
            <a:off x="6705600" y="2767757"/>
            <a:ext cx="54864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74777F"/>
                </a:solidFill>
                <a:latin typeface="Inter" pitchFamily="34" charset="0"/>
                <a:ea typeface="Inter" pitchFamily="34" charset="-122"/>
                <a:cs typeface="Inter" pitchFamily="34" charset="-120"/>
              </a:rPr>
              <a:t>Classical triad: Weight ↑, Height ↓, Bone age ↓</a:t>
            </a:r>
            <a:endParaRPr lang="en-US" sz="1125" dirty="0"/>
          </a:p>
        </p:txBody>
      </p:sp>
      <p:sp>
        <p:nvSpPr>
          <p:cNvPr id="41" name="SK-21-text-40"/>
          <p:cNvSpPr/>
          <p:nvPr/>
        </p:nvSpPr>
        <p:spPr>
          <a:xfrm>
            <a:off x="6705600" y="3324969"/>
            <a:ext cx="32956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C1E"/>
                </a:solidFill>
              </a:rPr>
              <a:t>Coeliac Screen</a:t>
            </a:r>
            <a:endParaRPr lang="en-US" sz="1500" dirty="0"/>
          </a:p>
        </p:txBody>
      </p:sp>
      <p:sp>
        <p:nvSpPr>
          <p:cNvPr id="42" name="SK-21-text-41"/>
          <p:cNvSpPr/>
          <p:nvPr/>
        </p:nvSpPr>
        <p:spPr>
          <a:xfrm>
            <a:off x="6705600" y="3696444"/>
            <a:ext cx="5029200" cy="213271"/>
          </a:xfrm>
          <a:prstGeom prst="rect">
            <a:avLst/>
          </a:prstGeom>
          <a:noFill/>
          <a:ln/>
        </p:spPr>
        <p:txBody>
          <a:bodyPr vert="horz" wrap="square" lIns="0" tIns="0" rIns="0" bIns="0" rtlCol="0" anchor="ctr"/>
          <a:lstStyle/>
          <a:p>
            <a:pPr marL="0" indent="0">
              <a:lnSpc>
                <a:spcPts val="1680"/>
              </a:lnSpc>
              <a:buNone/>
            </a:pPr>
            <a:r>
              <a:rPr lang="en-US" sz="1200" dirty="0">
                <a:solidFill>
                  <a:srgbClr val="44474E"/>
                </a:solidFill>
                <a:latin typeface="Inter" pitchFamily="34" charset="0"/>
                <a:ea typeface="Inter" pitchFamily="34" charset="-122"/>
                <a:cs typeface="Inter" pitchFamily="34" charset="-120"/>
              </a:rPr>
              <a:t>Anti-TTG IgA + Total IgA.</a:t>
            </a:r>
            <a:endParaRPr lang="en-US" sz="1200" dirty="0"/>
          </a:p>
        </p:txBody>
      </p:sp>
      <p:sp>
        <p:nvSpPr>
          <p:cNvPr id="43" name="SK-21-text-42"/>
          <p:cNvSpPr/>
          <p:nvPr/>
        </p:nvSpPr>
        <p:spPr>
          <a:xfrm>
            <a:off x="6705600" y="3995440"/>
            <a:ext cx="54864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74777F"/>
                </a:solidFill>
                <a:latin typeface="Inter" pitchFamily="34" charset="0"/>
                <a:ea typeface="Inter" pitchFamily="34" charset="-122"/>
                <a:cs typeface="Inter" pitchFamily="34" charset="-120"/>
              </a:rPr>
              <a:t>Common cause of "silent" growth faltering</a:t>
            </a:r>
            <a:endParaRPr lang="en-US" sz="1125" dirty="0"/>
          </a:p>
        </p:txBody>
      </p:sp>
      <p:sp>
        <p:nvSpPr>
          <p:cNvPr id="44" name="SK-21-text-43"/>
          <p:cNvSpPr/>
          <p:nvPr/>
        </p:nvSpPr>
        <p:spPr>
          <a:xfrm>
            <a:off x="6705600" y="4238327"/>
            <a:ext cx="54864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74777F"/>
                </a:solidFill>
                <a:latin typeface="Inter" pitchFamily="34" charset="0"/>
                <a:ea typeface="Inter" pitchFamily="34" charset="-122"/>
                <a:cs typeface="Inter" pitchFamily="34" charset="-120"/>
              </a:rPr>
              <a:t>Must check total IgA to exclude deficiency (false -ve)</a:t>
            </a:r>
            <a:endParaRPr lang="en-US" sz="1125" dirty="0"/>
          </a:p>
        </p:txBody>
      </p:sp>
      <p:sp>
        <p:nvSpPr>
          <p:cNvPr id="45" name="SK-21-text-44"/>
          <p:cNvSpPr/>
          <p:nvPr/>
        </p:nvSpPr>
        <p:spPr>
          <a:xfrm>
            <a:off x="6705600" y="4824115"/>
            <a:ext cx="5486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C1E"/>
                </a:solidFill>
              </a:rPr>
              <a:t>Growth Markers &amp; Hormones</a:t>
            </a:r>
            <a:endParaRPr lang="en-US" sz="1500" dirty="0"/>
          </a:p>
        </p:txBody>
      </p:sp>
      <p:sp>
        <p:nvSpPr>
          <p:cNvPr id="46" name="SK-21-text-45"/>
          <p:cNvSpPr/>
          <p:nvPr/>
        </p:nvSpPr>
        <p:spPr>
          <a:xfrm>
            <a:off x="6705600" y="5195590"/>
            <a:ext cx="5486400" cy="213271"/>
          </a:xfrm>
          <a:prstGeom prst="rect">
            <a:avLst/>
          </a:prstGeom>
          <a:noFill/>
          <a:ln/>
        </p:spPr>
        <p:txBody>
          <a:bodyPr vert="horz" wrap="square" lIns="0" tIns="0" rIns="0" bIns="0" rtlCol="0" anchor="ctr"/>
          <a:lstStyle/>
          <a:p>
            <a:pPr marL="0" indent="0">
              <a:lnSpc>
                <a:spcPts val="1680"/>
              </a:lnSpc>
              <a:buNone/>
            </a:pPr>
            <a:r>
              <a:rPr lang="en-US" sz="1200" dirty="0">
                <a:solidFill>
                  <a:srgbClr val="44474E"/>
                </a:solidFill>
                <a:latin typeface="Inter" pitchFamily="34" charset="0"/>
                <a:ea typeface="Inter" pitchFamily="34" charset="-122"/>
                <a:cs typeface="Inter" pitchFamily="34" charset="-120"/>
              </a:rPr>
              <a:t>IGF-1 and Gonadotrophins (LH/FSH).</a:t>
            </a:r>
            <a:endParaRPr lang="en-US" sz="1200" dirty="0"/>
          </a:p>
        </p:txBody>
      </p:sp>
      <p:sp>
        <p:nvSpPr>
          <p:cNvPr id="47" name="SK-21-text-46"/>
          <p:cNvSpPr/>
          <p:nvPr/>
        </p:nvSpPr>
        <p:spPr>
          <a:xfrm>
            <a:off x="6705600" y="5494586"/>
            <a:ext cx="5486400"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74777F"/>
                </a:solidFill>
                <a:latin typeface="Inter" pitchFamily="34" charset="0"/>
                <a:ea typeface="Inter" pitchFamily="34" charset="-122"/>
                <a:cs typeface="Inter" pitchFamily="34" charset="-120"/>
              </a:rPr>
              <a:t>IGF-1:</a:t>
            </a:r>
            <a:r>
              <a:rPr lang="en-US" sz="1125" dirty="0">
                <a:solidFill>
                  <a:srgbClr val="74777F"/>
                </a:solidFill>
                <a:latin typeface="Inter" pitchFamily="34" charset="0"/>
                <a:ea typeface="Inter" pitchFamily="34" charset="-122"/>
                <a:cs typeface="Inter" pitchFamily="34" charset="-120"/>
              </a:rPr>
              <a:t> Screening for Growth Hormone Deficiency</a:t>
            </a:r>
            <a:endParaRPr lang="en-US" sz="1125" dirty="0"/>
          </a:p>
        </p:txBody>
      </p:sp>
      <p:sp>
        <p:nvSpPr>
          <p:cNvPr id="48" name="SK-21-text-47"/>
          <p:cNvSpPr/>
          <p:nvPr/>
        </p:nvSpPr>
        <p:spPr>
          <a:xfrm>
            <a:off x="6705600" y="5737473"/>
            <a:ext cx="5486400"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74777F"/>
                </a:solidFill>
                <a:latin typeface="Inter" pitchFamily="34" charset="0"/>
                <a:ea typeface="Inter" pitchFamily="34" charset="-122"/>
                <a:cs typeface="Inter" pitchFamily="34" charset="-120"/>
              </a:rPr>
              <a:t>LH/FSH:</a:t>
            </a:r>
            <a:r>
              <a:rPr lang="en-US" sz="1125" dirty="0">
                <a:solidFill>
                  <a:srgbClr val="74777F"/>
                </a:solidFill>
                <a:latin typeface="Inter" pitchFamily="34" charset="0"/>
                <a:ea typeface="Inter" pitchFamily="34" charset="-122"/>
                <a:cs typeface="Inter" pitchFamily="34" charset="-120"/>
              </a:rPr>
              <a:t> Assess for pubertal delay or Turner's</a:t>
            </a:r>
            <a:endParaRPr lang="en-US" sz="1125" dirty="0"/>
          </a:p>
        </p:txBody>
      </p:sp>
      <p:sp>
        <p:nvSpPr>
          <p:cNvPr id="49" name="SK-21-text-48"/>
          <p:cNvSpPr/>
          <p:nvPr/>
        </p:nvSpPr>
        <p:spPr>
          <a:xfrm>
            <a:off x="900113" y="6304211"/>
            <a:ext cx="11291888"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44474E"/>
                </a:solidFill>
                <a:latin typeface="Inter" pitchFamily="34" charset="0"/>
                <a:ea typeface="Inter" pitchFamily="34" charset="-122"/>
                <a:cs typeface="Inter" pitchFamily="34" charset="-120"/>
              </a:rPr>
              <a:t>A normal set of first-line investigations effectively rules out 90% of systemic causes of short stature in primary care.</a:t>
            </a:r>
            <a:endParaRPr lang="en-US" sz="1200" dirty="0"/>
          </a:p>
        </p:txBody>
      </p:sp>
      <p:sp>
        <p:nvSpPr>
          <p:cNvPr id="50" name="SK-21-text-49"/>
          <p:cNvSpPr/>
          <p:nvPr/>
        </p:nvSpPr>
        <p:spPr>
          <a:xfrm>
            <a:off x="380999" y="6614209"/>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www.bradfordvts.co.uk</a:t>
            </a:r>
            <a:endParaRPr lang="en-US" sz="900" dirty="0"/>
          </a:p>
        </p:txBody>
      </p:sp>
      <p:sp>
        <p:nvSpPr>
          <p:cNvPr id="51" name="SK-21-text-50"/>
          <p:cNvSpPr/>
          <p:nvPr/>
        </p:nvSpPr>
        <p:spPr>
          <a:xfrm>
            <a:off x="11401425" y="6496050"/>
            <a:ext cx="790575"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Slide 21</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2-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2-img-3" descr="preencoded.png"/>
          <p:cNvPicPr>
            <a:picLocks noChangeAspect="1"/>
          </p:cNvPicPr>
          <p:nvPr/>
        </p:nvPicPr>
        <p:blipFill>
          <a:blip r:embed="rId5"/>
          <a:stretch>
            <a:fillRect/>
          </a:stretch>
        </p:blipFill>
        <p:spPr>
          <a:xfrm>
            <a:off x="0" y="0"/>
            <a:ext cx="12192000" cy="381000"/>
          </a:xfrm>
          <a:prstGeom prst="rect">
            <a:avLst/>
          </a:prstGeom>
        </p:spPr>
      </p:pic>
      <p:pic>
        <p:nvPicPr>
          <p:cNvPr id="5" name="SK-22-img-4" descr="preencoded.png"/>
          <p:cNvPicPr>
            <a:picLocks noChangeAspect="1"/>
          </p:cNvPicPr>
          <p:nvPr/>
        </p:nvPicPr>
        <p:blipFill>
          <a:blip r:embed="rId6"/>
          <a:stretch>
            <a:fillRect/>
          </a:stretch>
        </p:blipFill>
        <p:spPr>
          <a:xfrm>
            <a:off x="0" y="381000"/>
            <a:ext cx="12192000" cy="1007715"/>
          </a:xfrm>
          <a:prstGeom prst="rect">
            <a:avLst/>
          </a:prstGeom>
        </p:spPr>
      </p:pic>
      <p:pic>
        <p:nvPicPr>
          <p:cNvPr id="6" name="SK-22-img-5" descr="preencoded.png"/>
          <p:cNvPicPr>
            <a:picLocks noChangeAspect="1"/>
          </p:cNvPicPr>
          <p:nvPr/>
        </p:nvPicPr>
        <p:blipFill>
          <a:blip r:embed="rId7"/>
          <a:stretch>
            <a:fillRect/>
          </a:stretch>
        </p:blipFill>
        <p:spPr>
          <a:xfrm>
            <a:off x="381000" y="1569690"/>
            <a:ext cx="5600700" cy="2081212"/>
          </a:xfrm>
          <a:prstGeom prst="rect">
            <a:avLst/>
          </a:prstGeom>
        </p:spPr>
      </p:pic>
      <p:pic>
        <p:nvPicPr>
          <p:cNvPr id="7" name="SK-22-img-6" descr="preencoded.png"/>
          <p:cNvPicPr>
            <a:picLocks noChangeAspect="1"/>
          </p:cNvPicPr>
          <p:nvPr/>
        </p:nvPicPr>
        <p:blipFill>
          <a:blip r:embed="rId8"/>
          <a:stretch>
            <a:fillRect/>
          </a:stretch>
        </p:blipFill>
        <p:spPr>
          <a:xfrm>
            <a:off x="495300" y="1683990"/>
            <a:ext cx="381000" cy="381000"/>
          </a:xfrm>
          <a:prstGeom prst="rect">
            <a:avLst/>
          </a:prstGeom>
        </p:spPr>
      </p:pic>
      <p:pic>
        <p:nvPicPr>
          <p:cNvPr id="8" name="SK-22-img-7" descr="preencoded.png"/>
          <p:cNvPicPr>
            <a:picLocks noChangeAspect="1"/>
          </p:cNvPicPr>
          <p:nvPr/>
        </p:nvPicPr>
        <p:blipFill>
          <a:blip r:embed="rId9"/>
          <a:stretch>
            <a:fillRect/>
          </a:stretch>
        </p:blipFill>
        <p:spPr>
          <a:xfrm>
            <a:off x="566738" y="1779240"/>
            <a:ext cx="238125" cy="190500"/>
          </a:xfrm>
          <a:prstGeom prst="rect">
            <a:avLst/>
          </a:prstGeom>
        </p:spPr>
      </p:pic>
      <p:pic>
        <p:nvPicPr>
          <p:cNvPr id="9" name="SK-22-img-8" descr="preencoded.png"/>
          <p:cNvPicPr>
            <a:picLocks noChangeAspect="1"/>
          </p:cNvPicPr>
          <p:nvPr/>
        </p:nvPicPr>
        <p:blipFill>
          <a:blip r:embed="rId10"/>
          <a:stretch>
            <a:fillRect/>
          </a:stretch>
        </p:blipFill>
        <p:spPr>
          <a:xfrm>
            <a:off x="381000" y="3803303"/>
            <a:ext cx="5600700" cy="2081212"/>
          </a:xfrm>
          <a:prstGeom prst="rect">
            <a:avLst/>
          </a:prstGeom>
        </p:spPr>
      </p:pic>
      <p:pic>
        <p:nvPicPr>
          <p:cNvPr id="10" name="SK-22-img-9" descr="preencoded.png"/>
          <p:cNvPicPr>
            <a:picLocks noChangeAspect="1"/>
          </p:cNvPicPr>
          <p:nvPr/>
        </p:nvPicPr>
        <p:blipFill>
          <a:blip r:embed="rId11"/>
          <a:stretch>
            <a:fillRect/>
          </a:stretch>
        </p:blipFill>
        <p:spPr>
          <a:xfrm>
            <a:off x="495300" y="3917603"/>
            <a:ext cx="381000" cy="381000"/>
          </a:xfrm>
          <a:prstGeom prst="rect">
            <a:avLst/>
          </a:prstGeom>
        </p:spPr>
      </p:pic>
      <p:pic>
        <p:nvPicPr>
          <p:cNvPr id="11" name="SK-22-img-10" descr="preencoded.png"/>
          <p:cNvPicPr>
            <a:picLocks noChangeAspect="1"/>
          </p:cNvPicPr>
          <p:nvPr/>
        </p:nvPicPr>
        <p:blipFill>
          <a:blip r:embed="rId12"/>
          <a:stretch>
            <a:fillRect/>
          </a:stretch>
        </p:blipFill>
        <p:spPr>
          <a:xfrm>
            <a:off x="566738" y="4012853"/>
            <a:ext cx="238125" cy="190500"/>
          </a:xfrm>
          <a:prstGeom prst="rect">
            <a:avLst/>
          </a:prstGeom>
        </p:spPr>
      </p:pic>
      <p:pic>
        <p:nvPicPr>
          <p:cNvPr id="12" name="SK-22-img-11" descr="preencoded.png"/>
          <p:cNvPicPr>
            <a:picLocks noChangeAspect="1"/>
          </p:cNvPicPr>
          <p:nvPr/>
        </p:nvPicPr>
        <p:blipFill>
          <a:blip r:embed="rId13"/>
          <a:stretch>
            <a:fillRect/>
          </a:stretch>
        </p:blipFill>
        <p:spPr>
          <a:xfrm>
            <a:off x="6210300" y="1569690"/>
            <a:ext cx="5600700" cy="2343150"/>
          </a:xfrm>
          <a:prstGeom prst="rect">
            <a:avLst/>
          </a:prstGeom>
        </p:spPr>
      </p:pic>
      <p:pic>
        <p:nvPicPr>
          <p:cNvPr id="13" name="SK-22-img-12" descr="preencoded.png"/>
          <p:cNvPicPr>
            <a:picLocks noChangeAspect="1"/>
          </p:cNvPicPr>
          <p:nvPr/>
        </p:nvPicPr>
        <p:blipFill>
          <a:blip r:embed="rId8"/>
          <a:stretch>
            <a:fillRect/>
          </a:stretch>
        </p:blipFill>
        <p:spPr>
          <a:xfrm>
            <a:off x="6324600" y="1683990"/>
            <a:ext cx="381000" cy="381000"/>
          </a:xfrm>
          <a:prstGeom prst="rect">
            <a:avLst/>
          </a:prstGeom>
        </p:spPr>
      </p:pic>
      <p:pic>
        <p:nvPicPr>
          <p:cNvPr id="14" name="SK-22-img-13" descr="preencoded.png"/>
          <p:cNvPicPr>
            <a:picLocks noChangeAspect="1"/>
          </p:cNvPicPr>
          <p:nvPr/>
        </p:nvPicPr>
        <p:blipFill>
          <a:blip r:embed="rId14"/>
          <a:stretch>
            <a:fillRect/>
          </a:stretch>
        </p:blipFill>
        <p:spPr>
          <a:xfrm>
            <a:off x="6396038" y="1779240"/>
            <a:ext cx="238125" cy="190500"/>
          </a:xfrm>
          <a:prstGeom prst="rect">
            <a:avLst/>
          </a:prstGeom>
        </p:spPr>
      </p:pic>
      <p:pic>
        <p:nvPicPr>
          <p:cNvPr id="15" name="SK-22-img-14" descr="preencoded.png"/>
          <p:cNvPicPr>
            <a:picLocks noChangeAspect="1"/>
          </p:cNvPicPr>
          <p:nvPr/>
        </p:nvPicPr>
        <p:blipFill>
          <a:blip r:embed="rId15"/>
          <a:stretch>
            <a:fillRect/>
          </a:stretch>
        </p:blipFill>
        <p:spPr>
          <a:xfrm>
            <a:off x="6210300" y="4036665"/>
            <a:ext cx="5600700" cy="1847850"/>
          </a:xfrm>
          <a:prstGeom prst="rect">
            <a:avLst/>
          </a:prstGeom>
        </p:spPr>
      </p:pic>
      <p:pic>
        <p:nvPicPr>
          <p:cNvPr id="16" name="SK-22-img-15" descr="preencoded.png"/>
          <p:cNvPicPr>
            <a:picLocks noChangeAspect="1"/>
          </p:cNvPicPr>
          <p:nvPr/>
        </p:nvPicPr>
        <p:blipFill>
          <a:blip r:embed="rId8"/>
          <a:stretch>
            <a:fillRect/>
          </a:stretch>
        </p:blipFill>
        <p:spPr>
          <a:xfrm>
            <a:off x="6324600" y="4150965"/>
            <a:ext cx="381000" cy="381000"/>
          </a:xfrm>
          <a:prstGeom prst="rect">
            <a:avLst/>
          </a:prstGeom>
        </p:spPr>
      </p:pic>
      <p:pic>
        <p:nvPicPr>
          <p:cNvPr id="17" name="SK-22-img-16" descr="preencoded.png"/>
          <p:cNvPicPr>
            <a:picLocks noChangeAspect="1"/>
          </p:cNvPicPr>
          <p:nvPr/>
        </p:nvPicPr>
        <p:blipFill>
          <a:blip r:embed="rId16"/>
          <a:stretch>
            <a:fillRect/>
          </a:stretch>
        </p:blipFill>
        <p:spPr>
          <a:xfrm>
            <a:off x="6396038" y="4246215"/>
            <a:ext cx="238125" cy="190500"/>
          </a:xfrm>
          <a:prstGeom prst="rect">
            <a:avLst/>
          </a:prstGeom>
        </p:spPr>
      </p:pic>
      <p:pic>
        <p:nvPicPr>
          <p:cNvPr id="18" name="SK-22-img-17" descr="preencoded.png"/>
          <p:cNvPicPr>
            <a:picLocks noChangeAspect="1"/>
          </p:cNvPicPr>
          <p:nvPr/>
        </p:nvPicPr>
        <p:blipFill>
          <a:blip r:embed="rId17"/>
          <a:stretch>
            <a:fillRect/>
          </a:stretch>
        </p:blipFill>
        <p:spPr>
          <a:xfrm>
            <a:off x="381000" y="6494115"/>
            <a:ext cx="11430000" cy="363885"/>
          </a:xfrm>
          <a:prstGeom prst="rect">
            <a:avLst/>
          </a:prstGeom>
        </p:spPr>
      </p:pic>
      <p:sp>
        <p:nvSpPr>
          <p:cNvPr id="19" name="SK-22-text-18"/>
          <p:cNvSpPr/>
          <p:nvPr/>
        </p:nvSpPr>
        <p:spPr>
          <a:xfrm>
            <a:off x="228600" y="104775"/>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0" name="SK-22-text-19"/>
          <p:cNvSpPr/>
          <p:nvPr/>
        </p:nvSpPr>
        <p:spPr>
          <a:xfrm>
            <a:off x="228600" y="571500"/>
            <a:ext cx="118967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Specialist Investigations</a:t>
            </a:r>
            <a:endParaRPr lang="en-US" sz="2550" dirty="0"/>
          </a:p>
        </p:txBody>
      </p:sp>
      <p:sp>
        <p:nvSpPr>
          <p:cNvPr id="21" name="SK-22-text-20"/>
          <p:cNvSpPr/>
          <p:nvPr/>
        </p:nvSpPr>
        <p:spPr>
          <a:xfrm>
            <a:off x="228600" y="998190"/>
            <a:ext cx="11811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22" name="SK-22-text-21"/>
          <p:cNvSpPr/>
          <p:nvPr/>
        </p:nvSpPr>
        <p:spPr>
          <a:xfrm>
            <a:off x="990600" y="1731615"/>
            <a:ext cx="4667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rPr>
              <a:t>GH Provocation Tests</a:t>
            </a:r>
            <a:endParaRPr lang="en-US" sz="1500" dirty="0"/>
          </a:p>
        </p:txBody>
      </p:sp>
      <p:sp>
        <p:nvSpPr>
          <p:cNvPr id="23" name="SK-22-text-22"/>
          <p:cNvSpPr/>
          <p:nvPr/>
        </p:nvSpPr>
        <p:spPr>
          <a:xfrm>
            <a:off x="495300" y="2141190"/>
            <a:ext cx="5372100" cy="1390650"/>
          </a:xfrm>
          <a:prstGeom prst="rect">
            <a:avLst/>
          </a:prstGeom>
          <a:noFill/>
          <a:ln/>
        </p:spPr>
        <p:txBody>
          <a:bodyPr vert="horz" wrap="square" lIns="0" tIns="0" rIns="0" bIns="0" rtlCol="0" anchor="ctr"/>
          <a:lstStyle/>
          <a:p>
            <a:pPr marL="0" indent="0">
              <a:lnSpc>
                <a:spcPts val="1800"/>
              </a:lnSpc>
              <a:buNone/>
            </a:pPr>
            <a:r>
              <a:rPr lang="en-US" sz="1200" dirty="0">
                <a:solidFill>
                  <a:srgbClr val="44474E"/>
                </a:solidFill>
                <a:latin typeface="Inter" pitchFamily="34" charset="0"/>
                <a:ea typeface="Inter" pitchFamily="34" charset="-122"/>
                <a:cs typeface="Inter" pitchFamily="34" charset="-120"/>
              </a:rPr>
              <a:t>Required to confirm Growth Hormone Deficiency (GHD) if screening IGF-1 is low.</a:t>
            </a:r>
            <a:endParaRPr lang="en-US" sz="1200" dirty="0"/>
          </a:p>
        </p:txBody>
      </p:sp>
      <p:sp>
        <p:nvSpPr>
          <p:cNvPr id="24" name="SK-22-text-23"/>
          <p:cNvSpPr/>
          <p:nvPr/>
        </p:nvSpPr>
        <p:spPr>
          <a:xfrm>
            <a:off x="990600" y="3965228"/>
            <a:ext cx="44386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rPr>
              <a:t>Bone Age Assessment</a:t>
            </a:r>
            <a:endParaRPr lang="en-US" sz="1500" dirty="0"/>
          </a:p>
        </p:txBody>
      </p:sp>
      <p:sp>
        <p:nvSpPr>
          <p:cNvPr id="25" name="SK-22-text-24"/>
          <p:cNvSpPr/>
          <p:nvPr/>
        </p:nvSpPr>
        <p:spPr>
          <a:xfrm>
            <a:off x="495300" y="4374803"/>
            <a:ext cx="5372100" cy="1390650"/>
          </a:xfrm>
          <a:prstGeom prst="rect">
            <a:avLst/>
          </a:prstGeom>
          <a:noFill/>
          <a:ln/>
        </p:spPr>
        <p:txBody>
          <a:bodyPr vert="horz" wrap="square" lIns="0" tIns="0" rIns="0" bIns="0" rtlCol="0" anchor="ctr"/>
          <a:lstStyle/>
          <a:p>
            <a:pPr marL="0" indent="0">
              <a:lnSpc>
                <a:spcPts val="1800"/>
              </a:lnSpc>
              <a:buNone/>
            </a:pPr>
            <a:r>
              <a:rPr lang="en-US" sz="1200" dirty="0">
                <a:solidFill>
                  <a:srgbClr val="44474E"/>
                </a:solidFill>
                <a:latin typeface="Inter" pitchFamily="34" charset="0"/>
                <a:ea typeface="Inter" pitchFamily="34" charset="-122"/>
                <a:cs typeface="Inter" pitchFamily="34" charset="-120"/>
              </a:rPr>
              <a:t>X-ray of the </a:t>
            </a:r>
            <a:r>
              <a:rPr lang="en-US" sz="1200" b="1" dirty="0">
                <a:solidFill>
                  <a:srgbClr val="44474E"/>
                </a:solidFill>
                <a:latin typeface="Inter" pitchFamily="34" charset="0"/>
                <a:ea typeface="Inter" pitchFamily="34" charset="-122"/>
                <a:cs typeface="Inter" pitchFamily="34" charset="-120"/>
              </a:rPr>
              <a:t>left wrist and hand</a:t>
            </a:r>
            <a:r>
              <a:rPr lang="en-US" sz="1200" dirty="0">
                <a:solidFill>
                  <a:srgbClr val="44474E"/>
                </a:solidFill>
                <a:latin typeface="Inter" pitchFamily="34" charset="0"/>
                <a:ea typeface="Inter" pitchFamily="34" charset="-122"/>
                <a:cs typeface="Inter" pitchFamily="34" charset="-120"/>
              </a:rPr>
              <a:t> to compare skeletal development with chronological age.</a:t>
            </a:r>
            <a:endParaRPr lang="en-US" sz="1200" dirty="0"/>
          </a:p>
        </p:txBody>
      </p:sp>
      <p:sp>
        <p:nvSpPr>
          <p:cNvPr id="26" name="SK-22-text-25"/>
          <p:cNvSpPr/>
          <p:nvPr/>
        </p:nvSpPr>
        <p:spPr>
          <a:xfrm>
            <a:off x="6819900" y="1731615"/>
            <a:ext cx="3524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rPr>
              <a:t>Genetic Testing</a:t>
            </a:r>
            <a:endParaRPr lang="en-US" sz="1500" dirty="0"/>
          </a:p>
        </p:txBody>
      </p:sp>
      <p:sp>
        <p:nvSpPr>
          <p:cNvPr id="27" name="SK-22-text-26"/>
          <p:cNvSpPr/>
          <p:nvPr/>
        </p:nvSpPr>
        <p:spPr>
          <a:xfrm>
            <a:off x="6324600" y="2141190"/>
            <a:ext cx="5372100" cy="1657350"/>
          </a:xfrm>
          <a:prstGeom prst="rect">
            <a:avLst/>
          </a:prstGeom>
          <a:noFill/>
          <a:ln/>
        </p:spPr>
        <p:txBody>
          <a:bodyPr vert="horz" wrap="square" lIns="0" tIns="0" rIns="0" bIns="0" rtlCol="0" anchor="ctr"/>
          <a:lstStyle/>
          <a:p>
            <a:pPr marL="0" indent="0">
              <a:lnSpc>
                <a:spcPts val="1800"/>
              </a:lnSpc>
              <a:buNone/>
            </a:pPr>
            <a:r>
              <a:rPr lang="en-US" sz="1200" b="1" dirty="0">
                <a:solidFill>
                  <a:srgbClr val="44474E"/>
                </a:solidFill>
                <a:latin typeface="Inter" pitchFamily="34" charset="0"/>
                <a:ea typeface="Inter" pitchFamily="34" charset="-122"/>
                <a:cs typeface="Inter" pitchFamily="34" charset="-120"/>
              </a:rPr>
              <a:t>Karyotyping</a:t>
            </a:r>
            <a:r>
              <a:rPr lang="en-US" sz="1200" dirty="0">
                <a:solidFill>
                  <a:srgbClr val="44474E"/>
                </a:solidFill>
                <a:latin typeface="Inter" pitchFamily="34" charset="0"/>
                <a:ea typeface="Inter" pitchFamily="34" charset="-122"/>
                <a:cs typeface="Inter" pitchFamily="34" charset="-120"/>
              </a:rPr>
              <a:t> is essential for suspected Turner Syndrome (45,X0) or other syndromic causes.</a:t>
            </a:r>
            <a:r>
              <a:rPr lang="en-US" sz="900" b="1" dirty="0">
                <a:solidFill>
                  <a:srgbClr val="FFFFFF"/>
                </a:solidFill>
                <a:latin typeface="Inter" pitchFamily="34" charset="0"/>
                <a:ea typeface="Inter" pitchFamily="34" charset="-122"/>
                <a:cs typeface="Inter" pitchFamily="34" charset="-120"/>
              </a:rPr>
              <a:t>TURNER'S IS COMMONLY MISSED</a:t>
            </a:r>
            <a:endParaRPr lang="en-US" sz="1200" dirty="0"/>
          </a:p>
        </p:txBody>
      </p:sp>
      <p:sp>
        <p:nvSpPr>
          <p:cNvPr id="28" name="SK-22-text-27"/>
          <p:cNvSpPr/>
          <p:nvPr/>
        </p:nvSpPr>
        <p:spPr>
          <a:xfrm>
            <a:off x="6819900" y="4198590"/>
            <a:ext cx="51244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rPr>
              <a:t>Advanced Imaging (MRI)</a:t>
            </a:r>
            <a:endParaRPr lang="en-US" sz="1500" dirty="0"/>
          </a:p>
        </p:txBody>
      </p:sp>
      <p:sp>
        <p:nvSpPr>
          <p:cNvPr id="29" name="SK-22-text-28"/>
          <p:cNvSpPr/>
          <p:nvPr/>
        </p:nvSpPr>
        <p:spPr>
          <a:xfrm>
            <a:off x="6324600" y="4608165"/>
            <a:ext cx="5372100" cy="1162050"/>
          </a:xfrm>
          <a:prstGeom prst="rect">
            <a:avLst/>
          </a:prstGeom>
          <a:noFill/>
          <a:ln/>
        </p:spPr>
        <p:txBody>
          <a:bodyPr vert="horz" wrap="square" lIns="0" tIns="0" rIns="0" bIns="0" rtlCol="0" anchor="ctr"/>
          <a:lstStyle/>
          <a:p>
            <a:pPr marL="0" indent="0">
              <a:lnSpc>
                <a:spcPts val="1800"/>
              </a:lnSpc>
              <a:buNone/>
            </a:pPr>
            <a:r>
              <a:rPr lang="en-US" sz="1200" dirty="0">
                <a:solidFill>
                  <a:srgbClr val="44474E"/>
                </a:solidFill>
                <a:latin typeface="Inter" pitchFamily="34" charset="0"/>
                <a:ea typeface="Inter" pitchFamily="34" charset="-122"/>
                <a:cs typeface="Inter" pitchFamily="34" charset="-120"/>
              </a:rPr>
              <a:t>Urgent neuro-imaging to rule out central nervous system pathology.</a:t>
            </a:r>
            <a:endParaRPr lang="en-US" sz="1200" dirty="0"/>
          </a:p>
        </p:txBody>
      </p:sp>
      <p:sp>
        <p:nvSpPr>
          <p:cNvPr id="30" name="SK-22-text-29"/>
          <p:cNvSpPr/>
          <p:nvPr/>
        </p:nvSpPr>
        <p:spPr>
          <a:xfrm>
            <a:off x="381000" y="6590258"/>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www.bradfordvts.co.uk</a:t>
            </a:r>
            <a:endParaRPr lang="en-US" sz="900" dirty="0"/>
          </a:p>
        </p:txBody>
      </p:sp>
      <p:sp>
        <p:nvSpPr>
          <p:cNvPr id="31" name="SK-22-text-30"/>
          <p:cNvSpPr/>
          <p:nvPr/>
        </p:nvSpPr>
        <p:spPr>
          <a:xfrm>
            <a:off x="11382375" y="6590258"/>
            <a:ext cx="809625"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Slide 22</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3-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3-img-3" descr="preencoded.png"/>
          <p:cNvPicPr>
            <a:picLocks noChangeAspect="1"/>
          </p:cNvPicPr>
          <p:nvPr/>
        </p:nvPicPr>
        <p:blipFill>
          <a:blip r:embed="rId5"/>
          <a:stretch>
            <a:fillRect/>
          </a:stretch>
        </p:blipFill>
        <p:spPr>
          <a:xfrm>
            <a:off x="0" y="0"/>
            <a:ext cx="12192000" cy="381000"/>
          </a:xfrm>
          <a:prstGeom prst="rect">
            <a:avLst/>
          </a:prstGeom>
        </p:spPr>
      </p:pic>
      <p:pic>
        <p:nvPicPr>
          <p:cNvPr id="5" name="SK-23-img-4" descr="preencoded.png"/>
          <p:cNvPicPr>
            <a:picLocks noChangeAspect="1"/>
          </p:cNvPicPr>
          <p:nvPr/>
        </p:nvPicPr>
        <p:blipFill>
          <a:blip r:embed="rId6"/>
          <a:stretch>
            <a:fillRect/>
          </a:stretch>
        </p:blipFill>
        <p:spPr>
          <a:xfrm>
            <a:off x="0" y="381000"/>
            <a:ext cx="12192000" cy="1007715"/>
          </a:xfrm>
          <a:prstGeom prst="rect">
            <a:avLst/>
          </a:prstGeom>
        </p:spPr>
      </p:pic>
      <p:pic>
        <p:nvPicPr>
          <p:cNvPr id="6" name="SK-23-img-5" descr="preencoded.png"/>
          <p:cNvPicPr>
            <a:picLocks noChangeAspect="1"/>
          </p:cNvPicPr>
          <p:nvPr/>
        </p:nvPicPr>
        <p:blipFill>
          <a:blip r:embed="rId7"/>
          <a:stretch>
            <a:fillRect/>
          </a:stretch>
        </p:blipFill>
        <p:spPr>
          <a:xfrm>
            <a:off x="381000" y="1617315"/>
            <a:ext cx="11430000" cy="981075"/>
          </a:xfrm>
          <a:prstGeom prst="rect">
            <a:avLst/>
          </a:prstGeom>
        </p:spPr>
      </p:pic>
      <p:pic>
        <p:nvPicPr>
          <p:cNvPr id="7" name="SK-23-img-6" descr="preencoded.png"/>
          <p:cNvPicPr>
            <a:picLocks noChangeAspect="1"/>
          </p:cNvPicPr>
          <p:nvPr/>
        </p:nvPicPr>
        <p:blipFill>
          <a:blip r:embed="rId8"/>
          <a:stretch>
            <a:fillRect/>
          </a:stretch>
        </p:blipFill>
        <p:spPr>
          <a:xfrm>
            <a:off x="666750" y="1976884"/>
            <a:ext cx="381000" cy="304800"/>
          </a:xfrm>
          <a:prstGeom prst="rect">
            <a:avLst/>
          </a:prstGeom>
        </p:spPr>
      </p:pic>
      <p:pic>
        <p:nvPicPr>
          <p:cNvPr id="8" name="SK-23-img-7" descr="preencoded.png"/>
          <p:cNvPicPr>
            <a:picLocks noChangeAspect="1"/>
          </p:cNvPicPr>
          <p:nvPr/>
        </p:nvPicPr>
        <p:blipFill>
          <a:blip r:embed="rId9"/>
          <a:stretch>
            <a:fillRect/>
          </a:stretch>
        </p:blipFill>
        <p:spPr>
          <a:xfrm>
            <a:off x="381000" y="2826990"/>
            <a:ext cx="5619750" cy="1333500"/>
          </a:xfrm>
          <a:prstGeom prst="rect">
            <a:avLst/>
          </a:prstGeom>
        </p:spPr>
      </p:pic>
      <p:pic>
        <p:nvPicPr>
          <p:cNvPr id="9" name="SK-23-img-8" descr="preencoded.png"/>
          <p:cNvPicPr>
            <a:picLocks noChangeAspect="1"/>
          </p:cNvPicPr>
          <p:nvPr/>
        </p:nvPicPr>
        <p:blipFill>
          <a:blip r:embed="rId10"/>
          <a:stretch>
            <a:fillRect/>
          </a:stretch>
        </p:blipFill>
        <p:spPr>
          <a:xfrm>
            <a:off x="552450" y="3031778"/>
            <a:ext cx="238125" cy="190500"/>
          </a:xfrm>
          <a:prstGeom prst="rect">
            <a:avLst/>
          </a:prstGeom>
        </p:spPr>
      </p:pic>
      <p:pic>
        <p:nvPicPr>
          <p:cNvPr id="10" name="SK-23-img-9" descr="preencoded.png"/>
          <p:cNvPicPr>
            <a:picLocks noChangeAspect="1"/>
          </p:cNvPicPr>
          <p:nvPr/>
        </p:nvPicPr>
        <p:blipFill>
          <a:blip r:embed="rId11"/>
          <a:stretch>
            <a:fillRect/>
          </a:stretch>
        </p:blipFill>
        <p:spPr>
          <a:xfrm>
            <a:off x="552450" y="3727103"/>
            <a:ext cx="2352675" cy="261937"/>
          </a:xfrm>
          <a:prstGeom prst="rect">
            <a:avLst/>
          </a:prstGeom>
        </p:spPr>
      </p:pic>
      <p:pic>
        <p:nvPicPr>
          <p:cNvPr id="11" name="SK-23-img-10" descr="preencoded.png"/>
          <p:cNvPicPr>
            <a:picLocks noChangeAspect="1"/>
          </p:cNvPicPr>
          <p:nvPr/>
        </p:nvPicPr>
        <p:blipFill>
          <a:blip r:embed="rId9"/>
          <a:stretch>
            <a:fillRect/>
          </a:stretch>
        </p:blipFill>
        <p:spPr>
          <a:xfrm>
            <a:off x="6191250" y="2826990"/>
            <a:ext cx="5619750" cy="1333500"/>
          </a:xfrm>
          <a:prstGeom prst="rect">
            <a:avLst/>
          </a:prstGeom>
        </p:spPr>
      </p:pic>
      <p:pic>
        <p:nvPicPr>
          <p:cNvPr id="12" name="SK-23-img-11" descr="preencoded.png"/>
          <p:cNvPicPr>
            <a:picLocks noChangeAspect="1"/>
          </p:cNvPicPr>
          <p:nvPr/>
        </p:nvPicPr>
        <p:blipFill>
          <a:blip r:embed="rId12"/>
          <a:stretch>
            <a:fillRect/>
          </a:stretch>
        </p:blipFill>
        <p:spPr>
          <a:xfrm>
            <a:off x="6362700" y="3031778"/>
            <a:ext cx="238125" cy="190500"/>
          </a:xfrm>
          <a:prstGeom prst="rect">
            <a:avLst/>
          </a:prstGeom>
        </p:spPr>
      </p:pic>
      <p:pic>
        <p:nvPicPr>
          <p:cNvPr id="13" name="SK-23-img-12" descr="preencoded.png"/>
          <p:cNvPicPr>
            <a:picLocks noChangeAspect="1"/>
          </p:cNvPicPr>
          <p:nvPr/>
        </p:nvPicPr>
        <p:blipFill>
          <a:blip r:embed="rId13"/>
          <a:stretch>
            <a:fillRect/>
          </a:stretch>
        </p:blipFill>
        <p:spPr>
          <a:xfrm>
            <a:off x="6362700" y="3727103"/>
            <a:ext cx="2247900" cy="261937"/>
          </a:xfrm>
          <a:prstGeom prst="rect">
            <a:avLst/>
          </a:prstGeom>
        </p:spPr>
      </p:pic>
      <p:pic>
        <p:nvPicPr>
          <p:cNvPr id="14" name="SK-23-img-13" descr="preencoded.png"/>
          <p:cNvPicPr>
            <a:picLocks noChangeAspect="1"/>
          </p:cNvPicPr>
          <p:nvPr/>
        </p:nvPicPr>
        <p:blipFill>
          <a:blip r:embed="rId14"/>
          <a:stretch>
            <a:fillRect/>
          </a:stretch>
        </p:blipFill>
        <p:spPr>
          <a:xfrm>
            <a:off x="381000" y="4350990"/>
            <a:ext cx="5619750" cy="1200150"/>
          </a:xfrm>
          <a:prstGeom prst="rect">
            <a:avLst/>
          </a:prstGeom>
        </p:spPr>
      </p:pic>
      <p:pic>
        <p:nvPicPr>
          <p:cNvPr id="15" name="SK-23-img-14" descr="preencoded.png"/>
          <p:cNvPicPr>
            <a:picLocks noChangeAspect="1"/>
          </p:cNvPicPr>
          <p:nvPr/>
        </p:nvPicPr>
        <p:blipFill>
          <a:blip r:embed="rId15"/>
          <a:stretch>
            <a:fillRect/>
          </a:stretch>
        </p:blipFill>
        <p:spPr>
          <a:xfrm>
            <a:off x="552450" y="4555778"/>
            <a:ext cx="238125" cy="190500"/>
          </a:xfrm>
          <a:prstGeom prst="rect">
            <a:avLst/>
          </a:prstGeom>
        </p:spPr>
      </p:pic>
      <p:pic>
        <p:nvPicPr>
          <p:cNvPr id="16" name="SK-23-img-15" descr="preencoded.png"/>
          <p:cNvPicPr>
            <a:picLocks noChangeAspect="1"/>
          </p:cNvPicPr>
          <p:nvPr/>
        </p:nvPicPr>
        <p:blipFill>
          <a:blip r:embed="rId14"/>
          <a:stretch>
            <a:fillRect/>
          </a:stretch>
        </p:blipFill>
        <p:spPr>
          <a:xfrm>
            <a:off x="6191250" y="4350990"/>
            <a:ext cx="5619750" cy="1200150"/>
          </a:xfrm>
          <a:prstGeom prst="rect">
            <a:avLst/>
          </a:prstGeom>
        </p:spPr>
      </p:pic>
      <p:pic>
        <p:nvPicPr>
          <p:cNvPr id="17" name="SK-23-img-16" descr="preencoded.png"/>
          <p:cNvPicPr>
            <a:picLocks noChangeAspect="1"/>
          </p:cNvPicPr>
          <p:nvPr/>
        </p:nvPicPr>
        <p:blipFill>
          <a:blip r:embed="rId16"/>
          <a:stretch>
            <a:fillRect/>
          </a:stretch>
        </p:blipFill>
        <p:spPr>
          <a:xfrm>
            <a:off x="6362700" y="4555778"/>
            <a:ext cx="238125" cy="190500"/>
          </a:xfrm>
          <a:prstGeom prst="rect">
            <a:avLst/>
          </a:prstGeom>
        </p:spPr>
      </p:pic>
      <p:pic>
        <p:nvPicPr>
          <p:cNvPr id="18" name="SK-23-img-17" descr="preencoded.png"/>
          <p:cNvPicPr>
            <a:picLocks noChangeAspect="1"/>
          </p:cNvPicPr>
          <p:nvPr/>
        </p:nvPicPr>
        <p:blipFill>
          <a:blip r:embed="rId17"/>
          <a:stretch>
            <a:fillRect/>
          </a:stretch>
        </p:blipFill>
        <p:spPr>
          <a:xfrm>
            <a:off x="381000" y="5855940"/>
            <a:ext cx="11430000" cy="601861"/>
          </a:xfrm>
          <a:prstGeom prst="rect">
            <a:avLst/>
          </a:prstGeom>
        </p:spPr>
      </p:pic>
      <p:pic>
        <p:nvPicPr>
          <p:cNvPr id="19" name="SK-23-img-18" descr="preencoded.png"/>
          <p:cNvPicPr>
            <a:picLocks noChangeAspect="1"/>
          </p:cNvPicPr>
          <p:nvPr/>
        </p:nvPicPr>
        <p:blipFill>
          <a:blip r:embed="rId18"/>
          <a:stretch>
            <a:fillRect/>
          </a:stretch>
        </p:blipFill>
        <p:spPr>
          <a:xfrm>
            <a:off x="533400" y="5998815"/>
            <a:ext cx="190500" cy="169218"/>
          </a:xfrm>
          <a:prstGeom prst="rect">
            <a:avLst/>
          </a:prstGeom>
        </p:spPr>
      </p:pic>
      <p:pic>
        <p:nvPicPr>
          <p:cNvPr id="20" name="SK-23-img-19" descr="preencoded.png"/>
          <p:cNvPicPr>
            <a:picLocks noChangeAspect="1"/>
          </p:cNvPicPr>
          <p:nvPr/>
        </p:nvPicPr>
        <p:blipFill>
          <a:blip r:embed="rId19"/>
          <a:stretch>
            <a:fillRect/>
          </a:stretch>
        </p:blipFill>
        <p:spPr>
          <a:xfrm>
            <a:off x="381000" y="6457801"/>
            <a:ext cx="11430000" cy="266700"/>
          </a:xfrm>
          <a:prstGeom prst="rect">
            <a:avLst/>
          </a:prstGeom>
        </p:spPr>
      </p:pic>
      <p:sp>
        <p:nvSpPr>
          <p:cNvPr id="21" name="SK-23-text-20"/>
          <p:cNvSpPr/>
          <p:nvPr/>
        </p:nvSpPr>
        <p:spPr>
          <a:xfrm>
            <a:off x="228600" y="104775"/>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2" name="SK-23-text-21"/>
          <p:cNvSpPr/>
          <p:nvPr/>
        </p:nvSpPr>
        <p:spPr>
          <a:xfrm>
            <a:off x="228600" y="571500"/>
            <a:ext cx="11963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Faltering Growth: NICE NG75 Standards</a:t>
            </a:r>
            <a:endParaRPr lang="en-US" sz="2550" dirty="0"/>
          </a:p>
        </p:txBody>
      </p:sp>
      <p:sp>
        <p:nvSpPr>
          <p:cNvPr id="23" name="SK-23-text-22"/>
          <p:cNvSpPr/>
          <p:nvPr/>
        </p:nvSpPr>
        <p:spPr>
          <a:xfrm>
            <a:off x="228600" y="998190"/>
            <a:ext cx="11811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24" name="SK-23-text-23"/>
          <p:cNvSpPr/>
          <p:nvPr/>
        </p:nvSpPr>
        <p:spPr>
          <a:xfrm>
            <a:off x="1333500" y="1807815"/>
            <a:ext cx="7429500"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F58220"/>
                </a:solidFill>
              </a:rPr>
              <a:t>NICE DEFINITION</a:t>
            </a:r>
            <a:endParaRPr lang="en-US" sz="1200" dirty="0"/>
          </a:p>
        </p:txBody>
      </p:sp>
      <p:sp>
        <p:nvSpPr>
          <p:cNvPr id="25" name="SK-23-text-24"/>
          <p:cNvSpPr/>
          <p:nvPr/>
        </p:nvSpPr>
        <p:spPr>
          <a:xfrm>
            <a:off x="1333500" y="2036415"/>
            <a:ext cx="10858500" cy="371475"/>
          </a:xfrm>
          <a:prstGeom prst="rect">
            <a:avLst/>
          </a:prstGeom>
          <a:noFill/>
          <a:ln/>
        </p:spPr>
        <p:txBody>
          <a:bodyPr vert="horz" wrap="square" lIns="0" tIns="0" rIns="0" bIns="0" rtlCol="0" anchor="ctr"/>
          <a:lstStyle/>
          <a:p>
            <a:pPr marL="0" indent="0">
              <a:lnSpc>
                <a:spcPts val="2925"/>
              </a:lnSpc>
              <a:buNone/>
            </a:pPr>
            <a:r>
              <a:rPr lang="en-US" sz="1950" b="1" dirty="0">
                <a:solidFill>
                  <a:srgbClr val="1A1C1E"/>
                </a:solidFill>
              </a:rPr>
              <a:t>"A significant interruption in the expected rate of growth."</a:t>
            </a:r>
            <a:endParaRPr lang="en-US" sz="1950" dirty="0"/>
          </a:p>
        </p:txBody>
      </p:sp>
      <p:sp>
        <p:nvSpPr>
          <p:cNvPr id="26" name="SK-23-text-25"/>
          <p:cNvSpPr/>
          <p:nvPr/>
        </p:nvSpPr>
        <p:spPr>
          <a:xfrm>
            <a:off x="904875" y="2998440"/>
            <a:ext cx="378904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C1E"/>
                </a:solidFill>
              </a:rPr>
              <a:t>Major Centile Fall</a:t>
            </a:r>
            <a:endParaRPr lang="en-US" sz="1350" dirty="0"/>
          </a:p>
        </p:txBody>
      </p:sp>
      <p:sp>
        <p:nvSpPr>
          <p:cNvPr id="27" name="SK-23-text-26"/>
          <p:cNvSpPr/>
          <p:nvPr/>
        </p:nvSpPr>
        <p:spPr>
          <a:xfrm>
            <a:off x="552450" y="3369915"/>
            <a:ext cx="7513320" cy="242888"/>
          </a:xfrm>
          <a:prstGeom prst="rect">
            <a:avLst/>
          </a:prstGeom>
          <a:noFill/>
          <a:ln/>
        </p:spPr>
        <p:txBody>
          <a:bodyPr vert="horz" wrap="square" lIns="0" tIns="0" rIns="0" bIns="0" rtlCol="0" anchor="ctr"/>
          <a:lstStyle/>
          <a:p>
            <a:pPr marL="0" indent="0">
              <a:lnSpc>
                <a:spcPts val="1913"/>
              </a:lnSpc>
              <a:buNone/>
            </a:pPr>
            <a:r>
              <a:rPr lang="en-US" sz="1275" dirty="0">
                <a:solidFill>
                  <a:srgbClr val="44474E"/>
                </a:solidFill>
                <a:latin typeface="Inter" pitchFamily="34" charset="0"/>
                <a:ea typeface="Inter" pitchFamily="34" charset="-122"/>
                <a:cs typeface="Inter" pitchFamily="34" charset="-120"/>
              </a:rPr>
              <a:t>Weight falls across </a:t>
            </a:r>
            <a:r>
              <a:rPr lang="en-US" sz="1275" b="1" dirty="0">
                <a:solidFill>
                  <a:srgbClr val="44474E"/>
                </a:solidFill>
                <a:latin typeface="Inter" pitchFamily="34" charset="0"/>
                <a:ea typeface="Inter" pitchFamily="34" charset="-122"/>
                <a:cs typeface="Inter" pitchFamily="34" charset="-120"/>
              </a:rPr>
              <a:t>≥2 centile spaces</a:t>
            </a:r>
            <a:r>
              <a:rPr lang="en-US" sz="1275" dirty="0">
                <a:solidFill>
                  <a:srgbClr val="44474E"/>
                </a:solidFill>
                <a:latin typeface="Inter" pitchFamily="34" charset="0"/>
                <a:ea typeface="Inter" pitchFamily="34" charset="-122"/>
                <a:cs typeface="Inter" pitchFamily="34" charset="-120"/>
              </a:rPr>
              <a:t>.</a:t>
            </a:r>
            <a:endParaRPr lang="en-US" sz="1275" dirty="0"/>
          </a:p>
        </p:txBody>
      </p:sp>
      <p:sp>
        <p:nvSpPr>
          <p:cNvPr id="28" name="SK-23-text-27"/>
          <p:cNvSpPr/>
          <p:nvPr/>
        </p:nvSpPr>
        <p:spPr>
          <a:xfrm>
            <a:off x="647700" y="3727103"/>
            <a:ext cx="5219901" cy="261937"/>
          </a:xfrm>
          <a:prstGeom prst="rect">
            <a:avLst/>
          </a:prstGeom>
          <a:noFill/>
          <a:ln/>
        </p:spPr>
        <p:txBody>
          <a:bodyPr vert="horz" wrap="square" lIns="0" tIns="0" rIns="0" bIns="0" rtlCol="0" anchor="ctr"/>
          <a:lstStyle/>
          <a:p>
            <a:pPr marL="0" indent="0">
              <a:lnSpc>
                <a:spcPts val="1463"/>
              </a:lnSpc>
              <a:buNone/>
            </a:pPr>
            <a:r>
              <a:rPr lang="en-US" sz="975" b="1" dirty="0">
                <a:solidFill>
                  <a:srgbClr val="74777F"/>
                </a:solidFill>
                <a:latin typeface="Inter" pitchFamily="34" charset="0"/>
                <a:ea typeface="Inter" pitchFamily="34" charset="-122"/>
                <a:cs typeface="Inter" pitchFamily="34" charset="-120"/>
              </a:rPr>
              <a:t>If birth weight was above 9th centile</a:t>
            </a:r>
            <a:endParaRPr lang="en-US" sz="975" dirty="0"/>
          </a:p>
        </p:txBody>
      </p:sp>
      <p:sp>
        <p:nvSpPr>
          <p:cNvPr id="29" name="SK-23-text-28"/>
          <p:cNvSpPr/>
          <p:nvPr/>
        </p:nvSpPr>
        <p:spPr>
          <a:xfrm>
            <a:off x="6715125" y="2998440"/>
            <a:ext cx="440626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C1E"/>
                </a:solidFill>
              </a:rPr>
              <a:t>Moderate Centile Fall</a:t>
            </a:r>
            <a:endParaRPr lang="en-US" sz="1350" dirty="0"/>
          </a:p>
        </p:txBody>
      </p:sp>
      <p:sp>
        <p:nvSpPr>
          <p:cNvPr id="30" name="SK-23-text-29"/>
          <p:cNvSpPr/>
          <p:nvPr/>
        </p:nvSpPr>
        <p:spPr>
          <a:xfrm>
            <a:off x="6362700" y="3369915"/>
            <a:ext cx="5829300" cy="242888"/>
          </a:xfrm>
          <a:prstGeom prst="rect">
            <a:avLst/>
          </a:prstGeom>
          <a:noFill/>
          <a:ln/>
        </p:spPr>
        <p:txBody>
          <a:bodyPr vert="horz" wrap="square" lIns="0" tIns="0" rIns="0" bIns="0" rtlCol="0" anchor="ctr"/>
          <a:lstStyle/>
          <a:p>
            <a:pPr marL="0" indent="0">
              <a:lnSpc>
                <a:spcPts val="1913"/>
              </a:lnSpc>
              <a:buNone/>
            </a:pPr>
            <a:r>
              <a:rPr lang="en-US" sz="1275" dirty="0">
                <a:solidFill>
                  <a:srgbClr val="44474E"/>
                </a:solidFill>
                <a:latin typeface="Inter" pitchFamily="34" charset="0"/>
                <a:ea typeface="Inter" pitchFamily="34" charset="-122"/>
                <a:cs typeface="Inter" pitchFamily="34" charset="-120"/>
              </a:rPr>
              <a:t>Weight falls across </a:t>
            </a:r>
            <a:r>
              <a:rPr lang="en-US" sz="1275" b="1" dirty="0">
                <a:solidFill>
                  <a:srgbClr val="44474E"/>
                </a:solidFill>
                <a:latin typeface="Inter" pitchFamily="34" charset="0"/>
                <a:ea typeface="Inter" pitchFamily="34" charset="-122"/>
                <a:cs typeface="Inter" pitchFamily="34" charset="-120"/>
              </a:rPr>
              <a:t>≥1 centile space</a:t>
            </a:r>
            <a:r>
              <a:rPr lang="en-US" sz="1275" dirty="0">
                <a:solidFill>
                  <a:srgbClr val="44474E"/>
                </a:solidFill>
                <a:latin typeface="Inter" pitchFamily="34" charset="0"/>
                <a:ea typeface="Inter" pitchFamily="34" charset="-122"/>
                <a:cs typeface="Inter" pitchFamily="34" charset="-120"/>
              </a:rPr>
              <a:t>.</a:t>
            </a:r>
            <a:endParaRPr lang="en-US" sz="1275" dirty="0"/>
          </a:p>
        </p:txBody>
      </p:sp>
      <p:sp>
        <p:nvSpPr>
          <p:cNvPr id="31" name="SK-23-text-30"/>
          <p:cNvSpPr/>
          <p:nvPr/>
        </p:nvSpPr>
        <p:spPr>
          <a:xfrm>
            <a:off x="6457950" y="3727103"/>
            <a:ext cx="5017447" cy="261937"/>
          </a:xfrm>
          <a:prstGeom prst="rect">
            <a:avLst/>
          </a:prstGeom>
          <a:noFill/>
          <a:ln/>
        </p:spPr>
        <p:txBody>
          <a:bodyPr vert="horz" wrap="square" lIns="0" tIns="0" rIns="0" bIns="0" rtlCol="0" anchor="ctr"/>
          <a:lstStyle/>
          <a:p>
            <a:pPr marL="0" indent="0">
              <a:lnSpc>
                <a:spcPts val="1463"/>
              </a:lnSpc>
              <a:buNone/>
            </a:pPr>
            <a:r>
              <a:rPr lang="en-US" sz="975" b="1" dirty="0">
                <a:solidFill>
                  <a:srgbClr val="74777F"/>
                </a:solidFill>
                <a:latin typeface="Inter" pitchFamily="34" charset="0"/>
                <a:ea typeface="Inter" pitchFamily="34" charset="-122"/>
                <a:cs typeface="Inter" pitchFamily="34" charset="-120"/>
              </a:rPr>
              <a:t>If birth weight was 2nd–9th centile</a:t>
            </a:r>
            <a:endParaRPr lang="en-US" sz="975" dirty="0"/>
          </a:p>
        </p:txBody>
      </p:sp>
      <p:sp>
        <p:nvSpPr>
          <p:cNvPr id="32" name="SK-23-text-31"/>
          <p:cNvSpPr/>
          <p:nvPr/>
        </p:nvSpPr>
        <p:spPr>
          <a:xfrm>
            <a:off x="904875" y="4522440"/>
            <a:ext cx="440626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C1E"/>
                </a:solidFill>
              </a:rPr>
              <a:t>Persistent Low Weight</a:t>
            </a:r>
            <a:endParaRPr lang="en-US" sz="1350" dirty="0"/>
          </a:p>
        </p:txBody>
      </p:sp>
      <p:sp>
        <p:nvSpPr>
          <p:cNvPr id="33" name="SK-23-text-32"/>
          <p:cNvSpPr/>
          <p:nvPr/>
        </p:nvSpPr>
        <p:spPr>
          <a:xfrm>
            <a:off x="552450" y="4893915"/>
            <a:ext cx="5276850" cy="485775"/>
          </a:xfrm>
          <a:prstGeom prst="rect">
            <a:avLst/>
          </a:prstGeom>
          <a:noFill/>
          <a:ln/>
        </p:spPr>
        <p:txBody>
          <a:bodyPr vert="horz" wrap="square" lIns="0" tIns="0" rIns="0" bIns="0" rtlCol="0" anchor="ctr"/>
          <a:lstStyle/>
          <a:p>
            <a:pPr marL="0" indent="0">
              <a:lnSpc>
                <a:spcPts val="1913"/>
              </a:lnSpc>
              <a:buNone/>
            </a:pPr>
            <a:r>
              <a:rPr lang="en-US" sz="1275" dirty="0">
                <a:solidFill>
                  <a:srgbClr val="44474E"/>
                </a:solidFill>
                <a:latin typeface="Inter" pitchFamily="34" charset="0"/>
                <a:ea typeface="Inter" pitchFamily="34" charset="-122"/>
                <a:cs typeface="Inter" pitchFamily="34" charset="-120"/>
              </a:rPr>
              <a:t>Weight is </a:t>
            </a:r>
            <a:r>
              <a:rPr lang="en-US" sz="1275" b="1" dirty="0">
                <a:solidFill>
                  <a:srgbClr val="44474E"/>
                </a:solidFill>
                <a:latin typeface="Inter" pitchFamily="34" charset="0"/>
                <a:ea typeface="Inter" pitchFamily="34" charset="-122"/>
                <a:cs typeface="Inter" pitchFamily="34" charset="-120"/>
              </a:rPr>
              <a:t>persistently below the 2nd centile</a:t>
            </a:r>
            <a:r>
              <a:rPr lang="en-US" sz="1275" dirty="0">
                <a:solidFill>
                  <a:srgbClr val="44474E"/>
                </a:solidFill>
                <a:latin typeface="Inter" pitchFamily="34" charset="0"/>
                <a:ea typeface="Inter" pitchFamily="34" charset="-122"/>
                <a:cs typeface="Inter" pitchFamily="34" charset="-120"/>
              </a:rPr>
              <a:t>, regardless of birth weight.</a:t>
            </a:r>
            <a:endParaRPr lang="en-US" sz="1275" dirty="0"/>
          </a:p>
        </p:txBody>
      </p:sp>
      <p:sp>
        <p:nvSpPr>
          <p:cNvPr id="34" name="SK-23-text-33"/>
          <p:cNvSpPr/>
          <p:nvPr/>
        </p:nvSpPr>
        <p:spPr>
          <a:xfrm>
            <a:off x="6715125" y="4522440"/>
            <a:ext cx="42005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C1E"/>
                </a:solidFill>
              </a:rPr>
              <a:t>Absolute Weight Loss</a:t>
            </a:r>
            <a:endParaRPr lang="en-US" sz="1350" dirty="0"/>
          </a:p>
        </p:txBody>
      </p:sp>
      <p:sp>
        <p:nvSpPr>
          <p:cNvPr id="35" name="SK-23-text-34"/>
          <p:cNvSpPr/>
          <p:nvPr/>
        </p:nvSpPr>
        <p:spPr>
          <a:xfrm>
            <a:off x="6362700" y="4893915"/>
            <a:ext cx="5276850" cy="485775"/>
          </a:xfrm>
          <a:prstGeom prst="rect">
            <a:avLst/>
          </a:prstGeom>
          <a:noFill/>
          <a:ln/>
        </p:spPr>
        <p:txBody>
          <a:bodyPr vert="horz" wrap="square" lIns="0" tIns="0" rIns="0" bIns="0" rtlCol="0" anchor="ctr"/>
          <a:lstStyle/>
          <a:p>
            <a:pPr marL="0" indent="0">
              <a:lnSpc>
                <a:spcPts val="1913"/>
              </a:lnSpc>
              <a:buNone/>
            </a:pPr>
            <a:r>
              <a:rPr lang="en-US" sz="1275" b="1" dirty="0">
                <a:solidFill>
                  <a:srgbClr val="44474E"/>
                </a:solidFill>
                <a:latin typeface="Inter" pitchFamily="34" charset="0"/>
                <a:ea typeface="Inter" pitchFamily="34" charset="-122"/>
                <a:cs typeface="Inter" pitchFamily="34" charset="-120"/>
              </a:rPr>
              <a:t>Any weight loss</a:t>
            </a:r>
            <a:r>
              <a:rPr lang="en-US" sz="1275" dirty="0">
                <a:solidFill>
                  <a:srgbClr val="44474E"/>
                </a:solidFill>
                <a:latin typeface="Inter" pitchFamily="34" charset="0"/>
                <a:ea typeface="Inter" pitchFamily="34" charset="-122"/>
                <a:cs typeface="Inter" pitchFamily="34" charset="-120"/>
              </a:rPr>
              <a:t> between measurements (occurring outside the immediate newborn period).</a:t>
            </a:r>
            <a:endParaRPr lang="en-US" sz="1275" dirty="0"/>
          </a:p>
        </p:txBody>
      </p:sp>
      <p:sp>
        <p:nvSpPr>
          <p:cNvPr id="36" name="SK-23-text-35"/>
          <p:cNvSpPr/>
          <p:nvPr/>
        </p:nvSpPr>
        <p:spPr>
          <a:xfrm>
            <a:off x="838200" y="5970240"/>
            <a:ext cx="10820400" cy="373261"/>
          </a:xfrm>
          <a:prstGeom prst="rect">
            <a:avLst/>
          </a:prstGeom>
          <a:noFill/>
          <a:ln/>
        </p:spPr>
        <p:txBody>
          <a:bodyPr vert="horz" wrap="square" lIns="0" tIns="0" rIns="0" bIns="0" rtlCol="0" anchor="ctr"/>
          <a:lstStyle/>
          <a:p>
            <a:pPr marL="0" indent="0">
              <a:lnSpc>
                <a:spcPts val="1470"/>
              </a:lnSpc>
              <a:buNone/>
            </a:pPr>
            <a:r>
              <a:rPr lang="en-US" sz="1050" dirty="0">
                <a:solidFill>
                  <a:srgbClr val="74777F"/>
                </a:solidFill>
                <a:latin typeface="Inter" pitchFamily="34" charset="0"/>
                <a:ea typeface="Inter" pitchFamily="34" charset="-122"/>
                <a:cs typeface="Inter" pitchFamily="34" charset="-120"/>
              </a:rPr>
              <a:t>A </a:t>
            </a:r>
            <a:r>
              <a:rPr lang="en-US" sz="1050" b="1" dirty="0">
                <a:solidFill>
                  <a:srgbClr val="74777F"/>
                </a:solidFill>
                <a:latin typeface="Inter" pitchFamily="34" charset="0"/>
                <a:ea typeface="Inter" pitchFamily="34" charset="-122"/>
                <a:cs typeface="Inter" pitchFamily="34" charset="-120"/>
              </a:rPr>
              <a:t>centile space</a:t>
            </a:r>
            <a:r>
              <a:rPr lang="en-US" sz="1050" dirty="0">
                <a:solidFill>
                  <a:srgbClr val="74777F"/>
                </a:solidFill>
                <a:latin typeface="Inter" pitchFamily="34" charset="0"/>
                <a:ea typeface="Inter" pitchFamily="34" charset="-122"/>
                <a:cs typeface="Inter" pitchFamily="34" charset="-120"/>
              </a:rPr>
              <a:t> is the distance between two centile lines on the standard UK-WHO chart (e.g., from the 50th to the 25th). Serial measurements are required to accurately identify these shifts.</a:t>
            </a:r>
            <a:endParaRPr lang="en-US" sz="1050" dirty="0"/>
          </a:p>
        </p:txBody>
      </p:sp>
      <p:sp>
        <p:nvSpPr>
          <p:cNvPr id="37" name="SK-23-text-36"/>
          <p:cNvSpPr/>
          <p:nvPr/>
        </p:nvSpPr>
        <p:spPr>
          <a:xfrm>
            <a:off x="381000" y="6553051"/>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www.bradfordvts.co.uk</a:t>
            </a:r>
            <a:endParaRPr lang="en-US" sz="900" dirty="0"/>
          </a:p>
        </p:txBody>
      </p:sp>
      <p:sp>
        <p:nvSpPr>
          <p:cNvPr id="38" name="SK-23-text-37"/>
          <p:cNvSpPr/>
          <p:nvPr/>
        </p:nvSpPr>
        <p:spPr>
          <a:xfrm>
            <a:off x="11382375" y="6553051"/>
            <a:ext cx="809625"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Slide 23</a:t>
            </a:r>
            <a:endParaRPr lang="en-US" sz="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4-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4-img-3" descr="preencoded.png"/>
          <p:cNvPicPr>
            <a:picLocks noChangeAspect="1"/>
          </p:cNvPicPr>
          <p:nvPr/>
        </p:nvPicPr>
        <p:blipFill>
          <a:blip r:embed="rId5"/>
          <a:stretch>
            <a:fillRect/>
          </a:stretch>
        </p:blipFill>
        <p:spPr>
          <a:xfrm>
            <a:off x="0" y="0"/>
            <a:ext cx="12192000" cy="381000"/>
          </a:xfrm>
          <a:prstGeom prst="rect">
            <a:avLst/>
          </a:prstGeom>
        </p:spPr>
      </p:pic>
      <p:pic>
        <p:nvPicPr>
          <p:cNvPr id="5" name="SK-24-img-4" descr="preencoded.png"/>
          <p:cNvPicPr>
            <a:picLocks noChangeAspect="1"/>
          </p:cNvPicPr>
          <p:nvPr/>
        </p:nvPicPr>
        <p:blipFill>
          <a:blip r:embed="rId6"/>
          <a:stretch>
            <a:fillRect/>
          </a:stretch>
        </p:blipFill>
        <p:spPr>
          <a:xfrm>
            <a:off x="0" y="381000"/>
            <a:ext cx="12192000" cy="1007715"/>
          </a:xfrm>
          <a:prstGeom prst="rect">
            <a:avLst/>
          </a:prstGeom>
        </p:spPr>
      </p:pic>
      <p:pic>
        <p:nvPicPr>
          <p:cNvPr id="6" name="SK-24-img-5" descr="preencoded.png"/>
          <p:cNvPicPr>
            <a:picLocks noChangeAspect="1"/>
          </p:cNvPicPr>
          <p:nvPr/>
        </p:nvPicPr>
        <p:blipFill>
          <a:blip r:embed="rId7"/>
          <a:stretch>
            <a:fillRect/>
          </a:stretch>
        </p:blipFill>
        <p:spPr>
          <a:xfrm>
            <a:off x="381000" y="1503015"/>
            <a:ext cx="5600700" cy="2190750"/>
          </a:xfrm>
          <a:prstGeom prst="rect">
            <a:avLst/>
          </a:prstGeom>
        </p:spPr>
      </p:pic>
      <p:pic>
        <p:nvPicPr>
          <p:cNvPr id="7" name="SK-24-img-6" descr="preencoded.png"/>
          <p:cNvPicPr>
            <a:picLocks noChangeAspect="1"/>
          </p:cNvPicPr>
          <p:nvPr/>
        </p:nvPicPr>
        <p:blipFill>
          <a:blip r:embed="rId8"/>
          <a:stretch>
            <a:fillRect/>
          </a:stretch>
        </p:blipFill>
        <p:spPr>
          <a:xfrm>
            <a:off x="495300" y="1550640"/>
            <a:ext cx="5372100" cy="342900"/>
          </a:xfrm>
          <a:prstGeom prst="rect">
            <a:avLst/>
          </a:prstGeom>
        </p:spPr>
      </p:pic>
      <p:pic>
        <p:nvPicPr>
          <p:cNvPr id="8" name="SK-24-img-7" descr="preencoded.png"/>
          <p:cNvPicPr>
            <a:picLocks noChangeAspect="1"/>
          </p:cNvPicPr>
          <p:nvPr/>
        </p:nvPicPr>
        <p:blipFill>
          <a:blip r:embed="rId9"/>
          <a:stretch>
            <a:fillRect/>
          </a:stretch>
        </p:blipFill>
        <p:spPr>
          <a:xfrm>
            <a:off x="495300" y="1595289"/>
            <a:ext cx="273844" cy="224879"/>
          </a:xfrm>
          <a:prstGeom prst="rect">
            <a:avLst/>
          </a:prstGeom>
        </p:spPr>
      </p:pic>
      <p:pic>
        <p:nvPicPr>
          <p:cNvPr id="9" name="SK-24-img-8" descr="preencoded.png"/>
          <p:cNvPicPr>
            <a:picLocks noChangeAspect="1"/>
          </p:cNvPicPr>
          <p:nvPr/>
        </p:nvPicPr>
        <p:blipFill>
          <a:blip r:embed="rId10"/>
          <a:stretch>
            <a:fillRect/>
          </a:stretch>
        </p:blipFill>
        <p:spPr>
          <a:xfrm>
            <a:off x="495300" y="1950690"/>
            <a:ext cx="5372100" cy="833438"/>
          </a:xfrm>
          <a:prstGeom prst="rect">
            <a:avLst/>
          </a:prstGeom>
        </p:spPr>
      </p:pic>
      <p:pic>
        <p:nvPicPr>
          <p:cNvPr id="10" name="SK-24-img-9" descr="preencoded.png"/>
          <p:cNvPicPr>
            <a:picLocks noChangeAspect="1"/>
          </p:cNvPicPr>
          <p:nvPr/>
        </p:nvPicPr>
        <p:blipFill>
          <a:blip r:embed="rId7"/>
          <a:stretch>
            <a:fillRect/>
          </a:stretch>
        </p:blipFill>
        <p:spPr>
          <a:xfrm>
            <a:off x="6210300" y="1503015"/>
            <a:ext cx="5600700" cy="2190750"/>
          </a:xfrm>
          <a:prstGeom prst="rect">
            <a:avLst/>
          </a:prstGeom>
        </p:spPr>
      </p:pic>
      <p:pic>
        <p:nvPicPr>
          <p:cNvPr id="11" name="SK-24-img-10" descr="preencoded.png"/>
          <p:cNvPicPr>
            <a:picLocks noChangeAspect="1"/>
          </p:cNvPicPr>
          <p:nvPr/>
        </p:nvPicPr>
        <p:blipFill>
          <a:blip r:embed="rId8"/>
          <a:stretch>
            <a:fillRect/>
          </a:stretch>
        </p:blipFill>
        <p:spPr>
          <a:xfrm>
            <a:off x="6324600" y="1550640"/>
            <a:ext cx="5372100" cy="342900"/>
          </a:xfrm>
          <a:prstGeom prst="rect">
            <a:avLst/>
          </a:prstGeom>
        </p:spPr>
      </p:pic>
      <p:pic>
        <p:nvPicPr>
          <p:cNvPr id="12" name="SK-24-img-11" descr="preencoded.png"/>
          <p:cNvPicPr>
            <a:picLocks noChangeAspect="1"/>
          </p:cNvPicPr>
          <p:nvPr/>
        </p:nvPicPr>
        <p:blipFill>
          <a:blip r:embed="rId11"/>
          <a:stretch>
            <a:fillRect/>
          </a:stretch>
        </p:blipFill>
        <p:spPr>
          <a:xfrm>
            <a:off x="6324600" y="1595289"/>
            <a:ext cx="273844" cy="224879"/>
          </a:xfrm>
          <a:prstGeom prst="rect">
            <a:avLst/>
          </a:prstGeom>
        </p:spPr>
      </p:pic>
      <p:pic>
        <p:nvPicPr>
          <p:cNvPr id="13" name="SK-24-img-12" descr="preencoded.png"/>
          <p:cNvPicPr>
            <a:picLocks noChangeAspect="1"/>
          </p:cNvPicPr>
          <p:nvPr/>
        </p:nvPicPr>
        <p:blipFill>
          <a:blip r:embed="rId10"/>
          <a:stretch>
            <a:fillRect/>
          </a:stretch>
        </p:blipFill>
        <p:spPr>
          <a:xfrm>
            <a:off x="6324600" y="1950690"/>
            <a:ext cx="5372100" cy="833438"/>
          </a:xfrm>
          <a:prstGeom prst="rect">
            <a:avLst/>
          </a:prstGeom>
        </p:spPr>
      </p:pic>
      <p:pic>
        <p:nvPicPr>
          <p:cNvPr id="14" name="SK-24-img-13" descr="preencoded.png"/>
          <p:cNvPicPr>
            <a:picLocks noChangeAspect="1"/>
          </p:cNvPicPr>
          <p:nvPr/>
        </p:nvPicPr>
        <p:blipFill>
          <a:blip r:embed="rId12"/>
          <a:stretch>
            <a:fillRect/>
          </a:stretch>
        </p:blipFill>
        <p:spPr>
          <a:xfrm>
            <a:off x="381000" y="3779490"/>
            <a:ext cx="11430000" cy="2426791"/>
          </a:xfrm>
          <a:prstGeom prst="rect">
            <a:avLst/>
          </a:prstGeom>
        </p:spPr>
      </p:pic>
      <p:pic>
        <p:nvPicPr>
          <p:cNvPr id="15" name="SK-24-img-14" descr="preencoded.png"/>
          <p:cNvPicPr>
            <a:picLocks noChangeAspect="1"/>
          </p:cNvPicPr>
          <p:nvPr/>
        </p:nvPicPr>
        <p:blipFill>
          <a:blip r:embed="rId13"/>
          <a:stretch>
            <a:fillRect/>
          </a:stretch>
        </p:blipFill>
        <p:spPr>
          <a:xfrm>
            <a:off x="495300" y="3877568"/>
            <a:ext cx="261937" cy="213420"/>
          </a:xfrm>
          <a:prstGeom prst="rect">
            <a:avLst/>
          </a:prstGeom>
        </p:spPr>
      </p:pic>
      <p:pic>
        <p:nvPicPr>
          <p:cNvPr id="16" name="SK-24-img-15" descr="preencoded.png"/>
          <p:cNvPicPr>
            <a:picLocks noChangeAspect="1"/>
          </p:cNvPicPr>
          <p:nvPr/>
        </p:nvPicPr>
        <p:blipFill>
          <a:blip r:embed="rId14"/>
          <a:stretch>
            <a:fillRect/>
          </a:stretch>
        </p:blipFill>
        <p:spPr>
          <a:xfrm>
            <a:off x="7337971" y="4198590"/>
            <a:ext cx="4358729" cy="1960066"/>
          </a:xfrm>
          <a:prstGeom prst="rect">
            <a:avLst/>
          </a:prstGeom>
        </p:spPr>
      </p:pic>
      <p:pic>
        <p:nvPicPr>
          <p:cNvPr id="17" name="SK-24-img-16" descr="preencoded.png"/>
          <p:cNvPicPr>
            <a:picLocks noChangeAspect="1"/>
          </p:cNvPicPr>
          <p:nvPr/>
        </p:nvPicPr>
        <p:blipFill>
          <a:blip r:embed="rId15"/>
          <a:stretch>
            <a:fillRect/>
          </a:stretch>
        </p:blipFill>
        <p:spPr>
          <a:xfrm>
            <a:off x="381000" y="6425357"/>
            <a:ext cx="11430000" cy="195263"/>
          </a:xfrm>
          <a:prstGeom prst="rect">
            <a:avLst/>
          </a:prstGeom>
        </p:spPr>
      </p:pic>
      <p:sp>
        <p:nvSpPr>
          <p:cNvPr id="18" name="SK-24-text-17"/>
          <p:cNvSpPr/>
          <p:nvPr/>
        </p:nvSpPr>
        <p:spPr>
          <a:xfrm>
            <a:off x="228600" y="104775"/>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19" name="SK-24-text-18"/>
          <p:cNvSpPr/>
          <p:nvPr/>
        </p:nvSpPr>
        <p:spPr>
          <a:xfrm>
            <a:off x="228600" y="571500"/>
            <a:ext cx="118967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Early Neonatal Weight Loss</a:t>
            </a:r>
            <a:endParaRPr lang="en-US" sz="2550" dirty="0"/>
          </a:p>
        </p:txBody>
      </p:sp>
      <p:sp>
        <p:nvSpPr>
          <p:cNvPr id="20" name="SK-24-text-19"/>
          <p:cNvSpPr/>
          <p:nvPr/>
        </p:nvSpPr>
        <p:spPr>
          <a:xfrm>
            <a:off x="228600" y="998190"/>
            <a:ext cx="11811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21" name="SK-24-text-20"/>
          <p:cNvSpPr/>
          <p:nvPr/>
        </p:nvSpPr>
        <p:spPr>
          <a:xfrm>
            <a:off x="883444" y="1550640"/>
            <a:ext cx="437959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0000"/>
                </a:solidFill>
              </a:rPr>
              <a:t>Normal Variations</a:t>
            </a:r>
            <a:endParaRPr lang="en-US" sz="1650" dirty="0"/>
          </a:p>
        </p:txBody>
      </p:sp>
      <p:sp>
        <p:nvSpPr>
          <p:cNvPr id="22" name="SK-24-text-21"/>
          <p:cNvSpPr/>
          <p:nvPr/>
        </p:nvSpPr>
        <p:spPr>
          <a:xfrm>
            <a:off x="2644080" y="2026890"/>
            <a:ext cx="2730818" cy="447675"/>
          </a:xfrm>
          <a:prstGeom prst="rect">
            <a:avLst/>
          </a:prstGeom>
          <a:noFill/>
          <a:ln/>
        </p:spPr>
        <p:txBody>
          <a:bodyPr vert="horz" wrap="square" lIns="0" tIns="0" rIns="0" bIns="0" rtlCol="0" anchor="ctr"/>
          <a:lstStyle/>
          <a:p>
            <a:pPr marL="0" indent="0">
              <a:lnSpc>
                <a:spcPts val="3525"/>
              </a:lnSpc>
              <a:buNone/>
            </a:pPr>
            <a:r>
              <a:rPr lang="en-US" sz="3525" b="1" dirty="0">
                <a:solidFill>
                  <a:srgbClr val="24A148"/>
                </a:solidFill>
              </a:rPr>
              <a:t>≤ 7%</a:t>
            </a:r>
            <a:endParaRPr lang="en-US" sz="3525" dirty="0"/>
          </a:p>
        </p:txBody>
      </p:sp>
      <p:sp>
        <p:nvSpPr>
          <p:cNvPr id="23" name="SK-24-text-22"/>
          <p:cNvSpPr/>
          <p:nvPr/>
        </p:nvSpPr>
        <p:spPr>
          <a:xfrm>
            <a:off x="2509838" y="2493615"/>
            <a:ext cx="299085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44474E"/>
                </a:solidFill>
                <a:latin typeface="Inter" pitchFamily="34" charset="0"/>
                <a:ea typeface="Inter" pitchFamily="34" charset="-122"/>
                <a:cs typeface="Inter" pitchFamily="34" charset="-120"/>
              </a:rPr>
              <a:t>Max Expected Loss</a:t>
            </a:r>
            <a:endParaRPr lang="en-US" sz="1125" dirty="0"/>
          </a:p>
        </p:txBody>
      </p:sp>
      <p:sp>
        <p:nvSpPr>
          <p:cNvPr id="24" name="SK-24-text-23"/>
          <p:cNvSpPr/>
          <p:nvPr/>
        </p:nvSpPr>
        <p:spPr>
          <a:xfrm>
            <a:off x="723900" y="2831753"/>
            <a:ext cx="6220332" cy="242888"/>
          </a:xfrm>
          <a:prstGeom prst="rect">
            <a:avLst/>
          </a:prstGeom>
          <a:noFill/>
          <a:ln/>
        </p:spPr>
        <p:txBody>
          <a:bodyPr vert="horz" wrap="square" lIns="0" tIns="0" rIns="0" bIns="0" rtlCol="0" anchor="ctr"/>
          <a:lstStyle/>
          <a:p>
            <a:pPr marL="0" indent="0">
              <a:lnSpc>
                <a:spcPts val="1913"/>
              </a:lnSpc>
              <a:buNone/>
            </a:pPr>
            <a:r>
              <a:rPr lang="en-US" sz="1275" dirty="0">
                <a:solidFill>
                  <a:srgbClr val="44474E"/>
                </a:solidFill>
                <a:latin typeface="Inter" pitchFamily="34" charset="0"/>
                <a:ea typeface="Inter" pitchFamily="34" charset="-122"/>
                <a:cs typeface="Inter" pitchFamily="34" charset="-120"/>
              </a:rPr>
              <a:t>Common in first few days of life.</a:t>
            </a:r>
            <a:endParaRPr lang="en-US" sz="1275" dirty="0"/>
          </a:p>
        </p:txBody>
      </p:sp>
      <p:sp>
        <p:nvSpPr>
          <p:cNvPr id="25" name="SK-24-text-24"/>
          <p:cNvSpPr/>
          <p:nvPr/>
        </p:nvSpPr>
        <p:spPr>
          <a:xfrm>
            <a:off x="723900" y="3103215"/>
            <a:ext cx="7708664" cy="242888"/>
          </a:xfrm>
          <a:prstGeom prst="rect">
            <a:avLst/>
          </a:prstGeom>
          <a:noFill/>
          <a:ln/>
        </p:spPr>
        <p:txBody>
          <a:bodyPr vert="horz" wrap="square" lIns="0" tIns="0" rIns="0" bIns="0" rtlCol="0" anchor="ctr"/>
          <a:lstStyle/>
          <a:p>
            <a:pPr marL="0" indent="0">
              <a:lnSpc>
                <a:spcPts val="1913"/>
              </a:lnSpc>
              <a:buNone/>
            </a:pPr>
            <a:r>
              <a:rPr lang="en-US" sz="1275" dirty="0">
                <a:solidFill>
                  <a:srgbClr val="44474E"/>
                </a:solidFill>
                <a:latin typeface="Inter" pitchFamily="34" charset="0"/>
                <a:ea typeface="Inter" pitchFamily="34" charset="-122"/>
                <a:cs typeface="Inter" pitchFamily="34" charset="-120"/>
              </a:rPr>
              <a:t>Usually due to physiological fluid shift.</a:t>
            </a:r>
            <a:endParaRPr lang="en-US" sz="1275" dirty="0"/>
          </a:p>
        </p:txBody>
      </p:sp>
      <p:sp>
        <p:nvSpPr>
          <p:cNvPr id="26" name="SK-24-text-25"/>
          <p:cNvSpPr/>
          <p:nvPr/>
        </p:nvSpPr>
        <p:spPr>
          <a:xfrm>
            <a:off x="723900" y="3374678"/>
            <a:ext cx="5724221" cy="242888"/>
          </a:xfrm>
          <a:prstGeom prst="rect">
            <a:avLst/>
          </a:prstGeom>
          <a:noFill/>
          <a:ln/>
        </p:spPr>
        <p:txBody>
          <a:bodyPr vert="horz" wrap="square" lIns="0" tIns="0" rIns="0" bIns="0" rtlCol="0" anchor="ctr"/>
          <a:lstStyle/>
          <a:p>
            <a:pPr marL="0" indent="0">
              <a:lnSpc>
                <a:spcPts val="1913"/>
              </a:lnSpc>
              <a:buNone/>
            </a:pPr>
            <a:r>
              <a:rPr lang="en-US" sz="1275" dirty="0">
                <a:solidFill>
                  <a:srgbClr val="44474E"/>
                </a:solidFill>
                <a:latin typeface="Inter" pitchFamily="34" charset="0"/>
                <a:ea typeface="Inter" pitchFamily="34" charset="-122"/>
                <a:cs typeface="Inter" pitchFamily="34" charset="-120"/>
              </a:rPr>
              <a:t>Should be regained by day 14.</a:t>
            </a:r>
            <a:endParaRPr lang="en-US" sz="1275" dirty="0"/>
          </a:p>
        </p:txBody>
      </p:sp>
      <p:sp>
        <p:nvSpPr>
          <p:cNvPr id="27" name="SK-24-text-26"/>
          <p:cNvSpPr/>
          <p:nvPr/>
        </p:nvSpPr>
        <p:spPr>
          <a:xfrm>
            <a:off x="6712744" y="1550640"/>
            <a:ext cx="5479256"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0000"/>
                </a:solidFill>
              </a:rPr>
              <a:t>Thresholds for Concern</a:t>
            </a:r>
            <a:endParaRPr lang="en-US" sz="1650" dirty="0"/>
          </a:p>
        </p:txBody>
      </p:sp>
      <p:sp>
        <p:nvSpPr>
          <p:cNvPr id="28" name="SK-24-text-27"/>
          <p:cNvSpPr/>
          <p:nvPr/>
        </p:nvSpPr>
        <p:spPr>
          <a:xfrm>
            <a:off x="8324850" y="2026890"/>
            <a:ext cx="3626167" cy="447675"/>
          </a:xfrm>
          <a:prstGeom prst="rect">
            <a:avLst/>
          </a:prstGeom>
          <a:noFill/>
          <a:ln/>
        </p:spPr>
        <p:txBody>
          <a:bodyPr vert="horz" wrap="square" lIns="0" tIns="0" rIns="0" bIns="0" rtlCol="0" anchor="ctr"/>
          <a:lstStyle/>
          <a:p>
            <a:pPr marL="0" indent="0">
              <a:lnSpc>
                <a:spcPts val="3525"/>
              </a:lnSpc>
              <a:buNone/>
            </a:pPr>
            <a:r>
              <a:rPr lang="en-US" sz="3525" b="1" dirty="0">
                <a:solidFill>
                  <a:srgbClr val="DA1E28"/>
                </a:solidFill>
              </a:rPr>
              <a:t>&gt; 10%</a:t>
            </a:r>
            <a:endParaRPr lang="en-US" sz="3525" dirty="0"/>
          </a:p>
        </p:txBody>
      </p:sp>
      <p:sp>
        <p:nvSpPr>
          <p:cNvPr id="29" name="SK-24-text-28"/>
          <p:cNvSpPr/>
          <p:nvPr/>
        </p:nvSpPr>
        <p:spPr>
          <a:xfrm>
            <a:off x="8367712" y="2493615"/>
            <a:ext cx="31623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44474E"/>
                </a:solidFill>
                <a:latin typeface="Inter" pitchFamily="34" charset="0"/>
                <a:ea typeface="Inter" pitchFamily="34" charset="-122"/>
                <a:cs typeface="Inter" pitchFamily="34" charset="-120"/>
              </a:rPr>
              <a:t>Trigger for Review</a:t>
            </a:r>
            <a:endParaRPr lang="en-US" sz="1125" dirty="0"/>
          </a:p>
        </p:txBody>
      </p:sp>
      <p:sp>
        <p:nvSpPr>
          <p:cNvPr id="30" name="SK-24-text-29"/>
          <p:cNvSpPr/>
          <p:nvPr/>
        </p:nvSpPr>
        <p:spPr>
          <a:xfrm>
            <a:off x="6553200" y="2831753"/>
            <a:ext cx="5638800" cy="242888"/>
          </a:xfrm>
          <a:prstGeom prst="rect">
            <a:avLst/>
          </a:prstGeom>
          <a:noFill/>
          <a:ln/>
        </p:spPr>
        <p:txBody>
          <a:bodyPr vert="horz" wrap="square" lIns="0" tIns="0" rIns="0" bIns="0" rtlCol="0" anchor="ctr"/>
          <a:lstStyle/>
          <a:p>
            <a:pPr marL="0" indent="0">
              <a:lnSpc>
                <a:spcPts val="1913"/>
              </a:lnSpc>
              <a:buNone/>
            </a:pPr>
            <a:r>
              <a:rPr lang="en-US" sz="1275" dirty="0">
                <a:solidFill>
                  <a:srgbClr val="44474E"/>
                </a:solidFill>
                <a:latin typeface="Inter" pitchFamily="34" charset="0"/>
                <a:ea typeface="Inter" pitchFamily="34" charset="-122"/>
                <a:cs typeface="Inter" pitchFamily="34" charset="-120"/>
              </a:rPr>
              <a:t>Loss of &gt;10% of birth weight at any point.</a:t>
            </a:r>
            <a:endParaRPr lang="en-US" sz="1275" dirty="0"/>
          </a:p>
        </p:txBody>
      </p:sp>
      <p:sp>
        <p:nvSpPr>
          <p:cNvPr id="31" name="SK-24-text-30"/>
          <p:cNvSpPr/>
          <p:nvPr/>
        </p:nvSpPr>
        <p:spPr>
          <a:xfrm>
            <a:off x="6553200" y="3103215"/>
            <a:ext cx="5638800" cy="242888"/>
          </a:xfrm>
          <a:prstGeom prst="rect">
            <a:avLst/>
          </a:prstGeom>
          <a:noFill/>
          <a:ln/>
        </p:spPr>
        <p:txBody>
          <a:bodyPr vert="horz" wrap="square" lIns="0" tIns="0" rIns="0" bIns="0" rtlCol="0" anchor="ctr"/>
          <a:lstStyle/>
          <a:p>
            <a:pPr marL="0" indent="0">
              <a:lnSpc>
                <a:spcPts val="1913"/>
              </a:lnSpc>
              <a:buNone/>
            </a:pPr>
            <a:r>
              <a:rPr lang="en-US" sz="1275" dirty="0">
                <a:solidFill>
                  <a:srgbClr val="44474E"/>
                </a:solidFill>
                <a:latin typeface="Inter" pitchFamily="34" charset="0"/>
                <a:ea typeface="Inter" pitchFamily="34" charset="-122"/>
                <a:cs typeface="Inter" pitchFamily="34" charset="-120"/>
              </a:rPr>
              <a:t>Birth weight not regained by 14 days.</a:t>
            </a:r>
            <a:endParaRPr lang="en-US" sz="1275" dirty="0"/>
          </a:p>
        </p:txBody>
      </p:sp>
      <p:sp>
        <p:nvSpPr>
          <p:cNvPr id="32" name="SK-24-text-31"/>
          <p:cNvSpPr/>
          <p:nvPr/>
        </p:nvSpPr>
        <p:spPr>
          <a:xfrm>
            <a:off x="6553200" y="3374678"/>
            <a:ext cx="5638800" cy="242888"/>
          </a:xfrm>
          <a:prstGeom prst="rect">
            <a:avLst/>
          </a:prstGeom>
          <a:noFill/>
          <a:ln/>
        </p:spPr>
        <p:txBody>
          <a:bodyPr vert="horz" wrap="square" lIns="0" tIns="0" rIns="0" bIns="0" rtlCol="0" anchor="ctr"/>
          <a:lstStyle/>
          <a:p>
            <a:pPr marL="0" indent="0">
              <a:lnSpc>
                <a:spcPts val="1913"/>
              </a:lnSpc>
              <a:buNone/>
            </a:pPr>
            <a:r>
              <a:rPr lang="en-US" sz="1275" dirty="0">
                <a:solidFill>
                  <a:srgbClr val="44474E"/>
                </a:solidFill>
                <a:latin typeface="Inter" pitchFamily="34" charset="0"/>
                <a:ea typeface="Inter" pitchFamily="34" charset="-122"/>
                <a:cs typeface="Inter" pitchFamily="34" charset="-120"/>
              </a:rPr>
              <a:t>Mandatory clinical/feeding assessment.</a:t>
            </a:r>
            <a:endParaRPr lang="en-US" sz="1275" dirty="0"/>
          </a:p>
        </p:txBody>
      </p:sp>
      <p:sp>
        <p:nvSpPr>
          <p:cNvPr id="33" name="SK-24-text-32"/>
          <p:cNvSpPr/>
          <p:nvPr/>
        </p:nvSpPr>
        <p:spPr>
          <a:xfrm>
            <a:off x="852488" y="3827115"/>
            <a:ext cx="112014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58220"/>
                </a:solidFill>
              </a:rPr>
              <a:t>Clinical Management &amp; Plotting (NICE NG75)</a:t>
            </a:r>
            <a:endParaRPr lang="en-US" sz="1650" dirty="0"/>
          </a:p>
        </p:txBody>
      </p:sp>
      <p:sp>
        <p:nvSpPr>
          <p:cNvPr id="34" name="SK-24-text-33"/>
          <p:cNvSpPr/>
          <p:nvPr/>
        </p:nvSpPr>
        <p:spPr>
          <a:xfrm>
            <a:off x="495300" y="4198590"/>
            <a:ext cx="6618833"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1A1C1E"/>
                </a:solidFill>
              </a:rPr>
              <a:t>UK-WHO Chart Design Logic</a:t>
            </a:r>
            <a:endParaRPr lang="en-US" sz="1275" dirty="0"/>
          </a:p>
        </p:txBody>
      </p:sp>
      <p:sp>
        <p:nvSpPr>
          <p:cNvPr id="35" name="SK-24-text-34"/>
          <p:cNvSpPr/>
          <p:nvPr/>
        </p:nvSpPr>
        <p:spPr>
          <a:xfrm>
            <a:off x="495300" y="4470053"/>
            <a:ext cx="6537871" cy="906661"/>
          </a:xfrm>
          <a:prstGeom prst="rect">
            <a:avLst/>
          </a:prstGeom>
          <a:noFill/>
          <a:ln/>
        </p:spPr>
        <p:txBody>
          <a:bodyPr vert="horz" wrap="square" lIns="0" tIns="0" rIns="0" bIns="0" rtlCol="0" anchor="ctr"/>
          <a:lstStyle/>
          <a:p>
            <a:pPr marL="0" indent="0">
              <a:lnSpc>
                <a:spcPts val="1785"/>
              </a:lnSpc>
              <a:buNone/>
            </a:pPr>
            <a:r>
              <a:rPr lang="en-US" sz="1275" dirty="0">
                <a:solidFill>
                  <a:srgbClr val="44474E"/>
                </a:solidFill>
                <a:latin typeface="Inter" pitchFamily="34" charset="0"/>
                <a:ea typeface="Inter" pitchFamily="34" charset="-122"/>
                <a:cs typeface="Inter" pitchFamily="34" charset="-120"/>
              </a:rPr>
              <a:t>The UK-WHO charts have </a:t>
            </a:r>
            <a:r>
              <a:rPr lang="en-US" sz="1275" b="1" dirty="0">
                <a:solidFill>
                  <a:srgbClr val="44474E"/>
                </a:solidFill>
                <a:latin typeface="Inter" pitchFamily="34" charset="0"/>
                <a:ea typeface="Inter" pitchFamily="34" charset="-122"/>
                <a:cs typeface="Inter" pitchFamily="34" charset="-120"/>
              </a:rPr>
              <a:t>no centile lines between 0–2 weeks</a:t>
            </a:r>
            <a:r>
              <a:rPr lang="en-US" sz="1275" dirty="0">
                <a:solidFill>
                  <a:srgbClr val="44474E"/>
                </a:solidFill>
                <a:latin typeface="Inter" pitchFamily="34" charset="0"/>
                <a:ea typeface="Inter" pitchFamily="34" charset="-122"/>
                <a:cs typeface="Inter" pitchFamily="34" charset="-120"/>
              </a:rPr>
              <a:t>. This is intentional to prevent confusion between physiological weight loss and long-term growth trajectories. Assessment during this window must rely on </a:t>
            </a:r>
            <a:r>
              <a:rPr lang="en-US" sz="1275" b="1" dirty="0">
                <a:solidFill>
                  <a:srgbClr val="44474E"/>
                </a:solidFill>
                <a:latin typeface="Inter" pitchFamily="34" charset="0"/>
                <a:ea typeface="Inter" pitchFamily="34" charset="-122"/>
                <a:cs typeface="Inter" pitchFamily="34" charset="-120"/>
              </a:rPr>
              <a:t>percentage weight loss</a:t>
            </a:r>
            <a:r>
              <a:rPr lang="en-US" sz="1275" dirty="0">
                <a:solidFill>
                  <a:srgbClr val="44474E"/>
                </a:solidFill>
                <a:latin typeface="Inter" pitchFamily="34" charset="0"/>
                <a:ea typeface="Inter" pitchFamily="34" charset="-122"/>
                <a:cs typeface="Inter" pitchFamily="34" charset="-120"/>
              </a:rPr>
              <a:t> calculation.</a:t>
            </a:r>
            <a:endParaRPr lang="en-US" sz="1275" dirty="0"/>
          </a:p>
        </p:txBody>
      </p:sp>
      <p:sp>
        <p:nvSpPr>
          <p:cNvPr id="36" name="SK-24-text-35"/>
          <p:cNvSpPr/>
          <p:nvPr/>
        </p:nvSpPr>
        <p:spPr>
          <a:xfrm>
            <a:off x="495300" y="5433864"/>
            <a:ext cx="6618833"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1A1C1E"/>
                </a:solidFill>
              </a:rPr>
              <a:t>Action for &gt;10% Loss</a:t>
            </a:r>
            <a:endParaRPr lang="en-US" sz="1275" dirty="0"/>
          </a:p>
        </p:txBody>
      </p:sp>
      <p:sp>
        <p:nvSpPr>
          <p:cNvPr id="37" name="SK-24-text-36"/>
          <p:cNvSpPr/>
          <p:nvPr/>
        </p:nvSpPr>
        <p:spPr>
          <a:xfrm>
            <a:off x="495300" y="5705326"/>
            <a:ext cx="6537871" cy="453330"/>
          </a:xfrm>
          <a:prstGeom prst="rect">
            <a:avLst/>
          </a:prstGeom>
          <a:noFill/>
          <a:ln/>
        </p:spPr>
        <p:txBody>
          <a:bodyPr vert="horz" wrap="square" lIns="0" tIns="0" rIns="0" bIns="0" rtlCol="0" anchor="ctr"/>
          <a:lstStyle/>
          <a:p>
            <a:pPr marL="0" indent="0">
              <a:lnSpc>
                <a:spcPts val="1785"/>
              </a:lnSpc>
              <a:buNone/>
            </a:pPr>
            <a:r>
              <a:rPr lang="en-US" sz="1275" dirty="0">
                <a:solidFill>
                  <a:srgbClr val="44474E"/>
                </a:solidFill>
                <a:latin typeface="Inter" pitchFamily="34" charset="0"/>
                <a:ea typeface="Inter" pitchFamily="34" charset="-122"/>
                <a:cs typeface="Inter" pitchFamily="34" charset="-120"/>
              </a:rPr>
              <a:t>Perform a full medical review, observe a feed, and assess for signs of dehydration or underlying illness (e.g., sepsis, cardiac, or metabolic).</a:t>
            </a:r>
            <a:endParaRPr lang="en-US" sz="1275" dirty="0"/>
          </a:p>
        </p:txBody>
      </p:sp>
      <p:sp>
        <p:nvSpPr>
          <p:cNvPr id="38" name="SK-24-text-37"/>
          <p:cNvSpPr/>
          <p:nvPr/>
        </p:nvSpPr>
        <p:spPr>
          <a:xfrm>
            <a:off x="7442746" y="4726186"/>
            <a:ext cx="4149179" cy="285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FFFFFF"/>
                </a:solidFill>
              </a:rPr>
              <a:t>AKT PEARL</a:t>
            </a:r>
            <a:endParaRPr lang="en-US" sz="1500" dirty="0"/>
          </a:p>
        </p:txBody>
      </p:sp>
      <p:sp>
        <p:nvSpPr>
          <p:cNvPr id="39" name="SK-24-text-38"/>
          <p:cNvSpPr/>
          <p:nvPr/>
        </p:nvSpPr>
        <p:spPr>
          <a:xfrm>
            <a:off x="7490371" y="5030986"/>
            <a:ext cx="4053929" cy="600075"/>
          </a:xfrm>
          <a:prstGeom prst="rect">
            <a:avLst/>
          </a:prstGeom>
          <a:noFill/>
          <a:ln/>
        </p:spPr>
        <p:txBody>
          <a:bodyPr vert="horz" wrap="square" lIns="0" tIns="0" rIns="0" bIns="0" rtlCol="0" anchor="ctr"/>
          <a:lstStyle/>
          <a:p>
            <a:pPr marL="0" indent="0" algn="ctr">
              <a:lnSpc>
                <a:spcPts val="1575"/>
              </a:lnSpc>
              <a:buNone/>
            </a:pPr>
            <a:r>
              <a:rPr lang="en-US" sz="1050" dirty="0">
                <a:solidFill>
                  <a:srgbClr val="FFFFFF">
                    <a:alpha val="90000"/>
                  </a:srgbClr>
                </a:solidFill>
                <a:latin typeface="Inter" pitchFamily="34" charset="0"/>
                <a:ea typeface="Inter" pitchFamily="34" charset="-122"/>
                <a:cs typeface="Inter" pitchFamily="34" charset="-120"/>
              </a:rPr>
              <a:t>Always use % weight loss for neonates &lt; 14 days. Do not attempt to "guess" a centile path across the blank 0-2 week zone.</a:t>
            </a:r>
            <a:endParaRPr lang="en-US" sz="1050" dirty="0"/>
          </a:p>
        </p:txBody>
      </p:sp>
      <p:sp>
        <p:nvSpPr>
          <p:cNvPr id="40" name="SK-24-text-39"/>
          <p:cNvSpPr/>
          <p:nvPr/>
        </p:nvSpPr>
        <p:spPr>
          <a:xfrm>
            <a:off x="381000" y="6463457"/>
            <a:ext cx="2716530" cy="157163"/>
          </a:xfrm>
          <a:prstGeom prst="rect">
            <a:avLst/>
          </a:prstGeom>
          <a:noFill/>
          <a:ln/>
        </p:spPr>
        <p:txBody>
          <a:bodyPr vert="horz" wrap="square" lIns="0" tIns="0" rIns="0" bIns="0" rtlCol="0" anchor="ctr"/>
          <a:lstStyle/>
          <a:p>
            <a:pPr marL="0" indent="0">
              <a:lnSpc>
                <a:spcPts val="1238"/>
              </a:lnSpc>
              <a:buNone/>
            </a:pPr>
            <a:r>
              <a:rPr lang="en-US" sz="825" dirty="0">
                <a:solidFill>
                  <a:srgbClr val="74777F"/>
                </a:solidFill>
                <a:latin typeface="Inter" pitchFamily="34" charset="0"/>
                <a:ea typeface="Inter" pitchFamily="34" charset="-122"/>
                <a:cs typeface="Inter" pitchFamily="34" charset="-120"/>
              </a:rPr>
              <a:t>www.bradfordvts.co.uk</a:t>
            </a:r>
            <a:endParaRPr lang="en-US" sz="825" dirty="0"/>
          </a:p>
        </p:txBody>
      </p:sp>
      <p:sp>
        <p:nvSpPr>
          <p:cNvPr id="41" name="SK-24-text-40"/>
          <p:cNvSpPr/>
          <p:nvPr/>
        </p:nvSpPr>
        <p:spPr>
          <a:xfrm>
            <a:off x="11401425" y="6463457"/>
            <a:ext cx="790575" cy="157163"/>
          </a:xfrm>
          <a:prstGeom prst="rect">
            <a:avLst/>
          </a:prstGeom>
          <a:noFill/>
          <a:ln/>
        </p:spPr>
        <p:txBody>
          <a:bodyPr vert="horz" wrap="square" lIns="0" tIns="0" rIns="0" bIns="0" rtlCol="0" anchor="ctr"/>
          <a:lstStyle/>
          <a:p>
            <a:pPr marL="0" indent="0">
              <a:lnSpc>
                <a:spcPts val="1238"/>
              </a:lnSpc>
              <a:buNone/>
            </a:pPr>
            <a:r>
              <a:rPr lang="en-US" sz="825" dirty="0">
                <a:solidFill>
                  <a:srgbClr val="74777F"/>
                </a:solidFill>
                <a:latin typeface="Inter" pitchFamily="34" charset="0"/>
                <a:ea typeface="Inter" pitchFamily="34" charset="-122"/>
                <a:cs typeface="Inter" pitchFamily="34" charset="-120"/>
              </a:rPr>
              <a:t>Slide 24</a:t>
            </a:r>
            <a:endParaRPr lang="en-US" sz="825"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5-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5-img-3" descr="preencoded.png"/>
          <p:cNvPicPr>
            <a:picLocks noChangeAspect="1"/>
          </p:cNvPicPr>
          <p:nvPr/>
        </p:nvPicPr>
        <p:blipFill>
          <a:blip r:embed="rId5"/>
          <a:stretch>
            <a:fillRect/>
          </a:stretch>
        </p:blipFill>
        <p:spPr>
          <a:xfrm>
            <a:off x="0" y="0"/>
            <a:ext cx="12192000" cy="381000"/>
          </a:xfrm>
          <a:prstGeom prst="rect">
            <a:avLst/>
          </a:prstGeom>
        </p:spPr>
      </p:pic>
      <p:pic>
        <p:nvPicPr>
          <p:cNvPr id="5" name="SK-25-img-4" descr="preencoded.png"/>
          <p:cNvPicPr>
            <a:picLocks noChangeAspect="1"/>
          </p:cNvPicPr>
          <p:nvPr/>
        </p:nvPicPr>
        <p:blipFill>
          <a:blip r:embed="rId6"/>
          <a:stretch>
            <a:fillRect/>
          </a:stretch>
        </p:blipFill>
        <p:spPr>
          <a:xfrm>
            <a:off x="0" y="381000"/>
            <a:ext cx="12192000" cy="1007715"/>
          </a:xfrm>
          <a:prstGeom prst="rect">
            <a:avLst/>
          </a:prstGeom>
        </p:spPr>
      </p:pic>
      <p:pic>
        <p:nvPicPr>
          <p:cNvPr id="6" name="SK-25-img-5" descr="preencoded.png"/>
          <p:cNvPicPr>
            <a:picLocks noChangeAspect="1"/>
          </p:cNvPicPr>
          <p:nvPr/>
        </p:nvPicPr>
        <p:blipFill>
          <a:blip r:embed="rId7"/>
          <a:stretch>
            <a:fillRect/>
          </a:stretch>
        </p:blipFill>
        <p:spPr>
          <a:xfrm>
            <a:off x="381000" y="1617315"/>
            <a:ext cx="3683050" cy="4562475"/>
          </a:xfrm>
          <a:prstGeom prst="rect">
            <a:avLst/>
          </a:prstGeom>
        </p:spPr>
      </p:pic>
      <p:pic>
        <p:nvPicPr>
          <p:cNvPr id="7" name="SK-25-img-6" descr="preencoded.png"/>
          <p:cNvPicPr>
            <a:picLocks noChangeAspect="1"/>
          </p:cNvPicPr>
          <p:nvPr/>
        </p:nvPicPr>
        <p:blipFill>
          <a:blip r:embed="rId8"/>
          <a:stretch>
            <a:fillRect/>
          </a:stretch>
        </p:blipFill>
        <p:spPr>
          <a:xfrm>
            <a:off x="609600" y="1845915"/>
            <a:ext cx="3225850" cy="428625"/>
          </a:xfrm>
          <a:prstGeom prst="rect">
            <a:avLst/>
          </a:prstGeom>
        </p:spPr>
      </p:pic>
      <p:pic>
        <p:nvPicPr>
          <p:cNvPr id="8" name="SK-25-img-7" descr="preencoded.png"/>
          <p:cNvPicPr>
            <a:picLocks noChangeAspect="1"/>
          </p:cNvPicPr>
          <p:nvPr/>
        </p:nvPicPr>
        <p:blipFill>
          <a:blip r:embed="rId9"/>
          <a:stretch>
            <a:fillRect/>
          </a:stretch>
        </p:blipFill>
        <p:spPr>
          <a:xfrm>
            <a:off x="609600" y="1888778"/>
            <a:ext cx="285750" cy="228600"/>
          </a:xfrm>
          <a:prstGeom prst="rect">
            <a:avLst/>
          </a:prstGeom>
        </p:spPr>
      </p:pic>
      <p:pic>
        <p:nvPicPr>
          <p:cNvPr id="9" name="SK-25-img-8" descr="preencoded.png"/>
          <p:cNvPicPr>
            <a:picLocks noChangeAspect="1"/>
          </p:cNvPicPr>
          <p:nvPr/>
        </p:nvPicPr>
        <p:blipFill>
          <a:blip r:embed="rId10"/>
          <a:stretch>
            <a:fillRect/>
          </a:stretch>
        </p:blipFill>
        <p:spPr>
          <a:xfrm>
            <a:off x="609600" y="4941540"/>
            <a:ext cx="3225850" cy="628650"/>
          </a:xfrm>
          <a:prstGeom prst="rect">
            <a:avLst/>
          </a:prstGeom>
        </p:spPr>
      </p:pic>
      <p:pic>
        <p:nvPicPr>
          <p:cNvPr id="10" name="SK-25-img-9" descr="preencoded.png"/>
          <p:cNvPicPr>
            <a:picLocks noChangeAspect="1"/>
          </p:cNvPicPr>
          <p:nvPr/>
        </p:nvPicPr>
        <p:blipFill>
          <a:blip r:embed="rId11"/>
          <a:stretch>
            <a:fillRect/>
          </a:stretch>
        </p:blipFill>
        <p:spPr>
          <a:xfrm>
            <a:off x="4254550" y="1617315"/>
            <a:ext cx="3683050" cy="4562475"/>
          </a:xfrm>
          <a:prstGeom prst="rect">
            <a:avLst/>
          </a:prstGeom>
        </p:spPr>
      </p:pic>
      <p:pic>
        <p:nvPicPr>
          <p:cNvPr id="11" name="SK-25-img-10" descr="preencoded.png"/>
          <p:cNvPicPr>
            <a:picLocks noChangeAspect="1"/>
          </p:cNvPicPr>
          <p:nvPr/>
        </p:nvPicPr>
        <p:blipFill>
          <a:blip r:embed="rId12"/>
          <a:stretch>
            <a:fillRect/>
          </a:stretch>
        </p:blipFill>
        <p:spPr>
          <a:xfrm>
            <a:off x="4483150" y="1845915"/>
            <a:ext cx="3225850" cy="428625"/>
          </a:xfrm>
          <a:prstGeom prst="rect">
            <a:avLst/>
          </a:prstGeom>
        </p:spPr>
      </p:pic>
      <p:pic>
        <p:nvPicPr>
          <p:cNvPr id="12" name="SK-25-img-11" descr="preencoded.png"/>
          <p:cNvPicPr>
            <a:picLocks noChangeAspect="1"/>
          </p:cNvPicPr>
          <p:nvPr/>
        </p:nvPicPr>
        <p:blipFill>
          <a:blip r:embed="rId13"/>
          <a:stretch>
            <a:fillRect/>
          </a:stretch>
        </p:blipFill>
        <p:spPr>
          <a:xfrm>
            <a:off x="4483150" y="1888778"/>
            <a:ext cx="285750" cy="228600"/>
          </a:xfrm>
          <a:prstGeom prst="rect">
            <a:avLst/>
          </a:prstGeom>
        </p:spPr>
      </p:pic>
      <p:pic>
        <p:nvPicPr>
          <p:cNvPr id="13" name="SK-25-img-12" descr="preencoded.png"/>
          <p:cNvPicPr>
            <a:picLocks noChangeAspect="1"/>
          </p:cNvPicPr>
          <p:nvPr/>
        </p:nvPicPr>
        <p:blipFill>
          <a:blip r:embed="rId14"/>
          <a:stretch>
            <a:fillRect/>
          </a:stretch>
        </p:blipFill>
        <p:spPr>
          <a:xfrm>
            <a:off x="8128099" y="1617315"/>
            <a:ext cx="3683050" cy="4562475"/>
          </a:xfrm>
          <a:prstGeom prst="rect">
            <a:avLst/>
          </a:prstGeom>
        </p:spPr>
      </p:pic>
      <p:pic>
        <p:nvPicPr>
          <p:cNvPr id="14" name="SK-25-img-13" descr="preencoded.png"/>
          <p:cNvPicPr>
            <a:picLocks noChangeAspect="1"/>
          </p:cNvPicPr>
          <p:nvPr/>
        </p:nvPicPr>
        <p:blipFill>
          <a:blip r:embed="rId15"/>
          <a:stretch>
            <a:fillRect/>
          </a:stretch>
        </p:blipFill>
        <p:spPr>
          <a:xfrm>
            <a:off x="8356699" y="1845915"/>
            <a:ext cx="3225850" cy="428625"/>
          </a:xfrm>
          <a:prstGeom prst="rect">
            <a:avLst/>
          </a:prstGeom>
        </p:spPr>
      </p:pic>
      <p:pic>
        <p:nvPicPr>
          <p:cNvPr id="15" name="SK-25-img-14" descr="preencoded.png"/>
          <p:cNvPicPr>
            <a:picLocks noChangeAspect="1"/>
          </p:cNvPicPr>
          <p:nvPr/>
        </p:nvPicPr>
        <p:blipFill>
          <a:blip r:embed="rId16"/>
          <a:stretch>
            <a:fillRect/>
          </a:stretch>
        </p:blipFill>
        <p:spPr>
          <a:xfrm>
            <a:off x="8356699" y="1888778"/>
            <a:ext cx="285750" cy="228600"/>
          </a:xfrm>
          <a:prstGeom prst="rect">
            <a:avLst/>
          </a:prstGeom>
        </p:spPr>
      </p:pic>
      <p:pic>
        <p:nvPicPr>
          <p:cNvPr id="16" name="SK-25-img-15" descr="preencoded.png"/>
          <p:cNvPicPr>
            <a:picLocks noChangeAspect="1"/>
          </p:cNvPicPr>
          <p:nvPr/>
        </p:nvPicPr>
        <p:blipFill>
          <a:blip r:embed="rId17"/>
          <a:stretch>
            <a:fillRect/>
          </a:stretch>
        </p:blipFill>
        <p:spPr>
          <a:xfrm>
            <a:off x="8356699" y="2426940"/>
            <a:ext cx="3225850" cy="209550"/>
          </a:xfrm>
          <a:prstGeom prst="rect">
            <a:avLst/>
          </a:prstGeom>
        </p:spPr>
      </p:pic>
      <p:pic>
        <p:nvPicPr>
          <p:cNvPr id="17" name="SK-25-img-16" descr="preencoded.png"/>
          <p:cNvPicPr>
            <a:picLocks noChangeAspect="1"/>
          </p:cNvPicPr>
          <p:nvPr/>
        </p:nvPicPr>
        <p:blipFill>
          <a:blip r:embed="rId18"/>
          <a:stretch>
            <a:fillRect/>
          </a:stretch>
        </p:blipFill>
        <p:spPr>
          <a:xfrm>
            <a:off x="381000" y="6400800"/>
            <a:ext cx="11430000" cy="266700"/>
          </a:xfrm>
          <a:prstGeom prst="rect">
            <a:avLst/>
          </a:prstGeom>
        </p:spPr>
      </p:pic>
      <p:sp>
        <p:nvSpPr>
          <p:cNvPr id="18" name="SK-25-text-17"/>
          <p:cNvSpPr/>
          <p:nvPr/>
        </p:nvSpPr>
        <p:spPr>
          <a:xfrm>
            <a:off x="228600" y="104775"/>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19" name="SK-25-text-18"/>
          <p:cNvSpPr/>
          <p:nvPr/>
        </p:nvSpPr>
        <p:spPr>
          <a:xfrm>
            <a:off x="228600" y="571500"/>
            <a:ext cx="11963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Management Approach for Faltering Growth</a:t>
            </a:r>
            <a:endParaRPr lang="en-US" sz="2550" dirty="0"/>
          </a:p>
        </p:txBody>
      </p:sp>
      <p:sp>
        <p:nvSpPr>
          <p:cNvPr id="20" name="SK-25-text-19"/>
          <p:cNvSpPr/>
          <p:nvPr/>
        </p:nvSpPr>
        <p:spPr>
          <a:xfrm>
            <a:off x="228600" y="998190"/>
            <a:ext cx="11811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21" name="SK-25-text-20"/>
          <p:cNvSpPr/>
          <p:nvPr/>
        </p:nvSpPr>
        <p:spPr>
          <a:xfrm>
            <a:off x="1009650" y="1845915"/>
            <a:ext cx="488251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C1E"/>
                </a:solidFill>
              </a:rPr>
              <a:t>Community Framework</a:t>
            </a:r>
            <a:endParaRPr lang="en-US" sz="1650" dirty="0"/>
          </a:p>
        </p:txBody>
      </p:sp>
      <p:sp>
        <p:nvSpPr>
          <p:cNvPr id="22" name="SK-25-text-21"/>
          <p:cNvSpPr/>
          <p:nvPr/>
        </p:nvSpPr>
        <p:spPr>
          <a:xfrm>
            <a:off x="609600" y="2426940"/>
            <a:ext cx="336804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C1E"/>
                </a:solidFill>
                <a:latin typeface="Inter" pitchFamily="34" charset="0"/>
                <a:ea typeface="Inter" pitchFamily="34" charset="-122"/>
                <a:cs typeface="Inter" pitchFamily="34" charset="-120"/>
              </a:rPr>
              <a:t>Primary Care First</a:t>
            </a:r>
            <a:endParaRPr lang="en-US" sz="1200" dirty="0"/>
          </a:p>
        </p:txBody>
      </p:sp>
      <p:sp>
        <p:nvSpPr>
          <p:cNvPr id="23" name="SK-25-text-22"/>
          <p:cNvSpPr/>
          <p:nvPr/>
        </p:nvSpPr>
        <p:spPr>
          <a:xfrm>
            <a:off x="609451" y="2722215"/>
            <a:ext cx="322585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44474E"/>
                </a:solidFill>
                <a:latin typeface="Inter" pitchFamily="34" charset="0"/>
                <a:ea typeface="Inter" pitchFamily="34" charset="-122"/>
                <a:cs typeface="Inter" pitchFamily="34" charset="-120"/>
              </a:rPr>
              <a:t>NICE NG75 prioritizes community-based management for stable cases without red flags.</a:t>
            </a:r>
            <a:endParaRPr lang="en-US" sz="1125" dirty="0"/>
          </a:p>
        </p:txBody>
      </p:sp>
      <p:sp>
        <p:nvSpPr>
          <p:cNvPr id="24" name="SK-25-text-23"/>
          <p:cNvSpPr/>
          <p:nvPr/>
        </p:nvSpPr>
        <p:spPr>
          <a:xfrm>
            <a:off x="609600" y="3227040"/>
            <a:ext cx="330205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C1E"/>
                </a:solidFill>
                <a:latin typeface="Inter" pitchFamily="34" charset="0"/>
                <a:ea typeface="Inter" pitchFamily="34" charset="-122"/>
                <a:cs typeface="Inter" pitchFamily="34" charset="-120"/>
              </a:rPr>
              <a:t>Growth Monitoring</a:t>
            </a:r>
            <a:endParaRPr lang="en-US" sz="1200" dirty="0"/>
          </a:p>
        </p:txBody>
      </p:sp>
      <p:sp>
        <p:nvSpPr>
          <p:cNvPr id="25" name="SK-25-text-24"/>
          <p:cNvSpPr/>
          <p:nvPr/>
        </p:nvSpPr>
        <p:spPr>
          <a:xfrm>
            <a:off x="609600" y="3493740"/>
            <a:ext cx="322585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44474E"/>
                </a:solidFill>
                <a:latin typeface="Inter" pitchFamily="34" charset="0"/>
                <a:ea typeface="Inter" pitchFamily="34" charset="-122"/>
                <a:cs typeface="Inter" pitchFamily="34" charset="-120"/>
              </a:rPr>
              <a:t>Weigh regularly but avoid excessive checks to minimize parental anxiety.</a:t>
            </a:r>
            <a:endParaRPr lang="en-US" sz="1125" dirty="0"/>
          </a:p>
        </p:txBody>
      </p:sp>
      <p:sp>
        <p:nvSpPr>
          <p:cNvPr id="26" name="SK-25-text-25"/>
          <p:cNvSpPr/>
          <p:nvPr/>
        </p:nvSpPr>
        <p:spPr>
          <a:xfrm>
            <a:off x="609600" y="4027140"/>
            <a:ext cx="464820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C1E"/>
                </a:solidFill>
                <a:latin typeface="Inter" pitchFamily="34" charset="0"/>
                <a:ea typeface="Inter" pitchFamily="34" charset="-122"/>
                <a:cs typeface="Inter" pitchFamily="34" charset="-120"/>
              </a:rPr>
              <a:t>Multidisciplinary Support</a:t>
            </a:r>
            <a:endParaRPr lang="en-US" sz="1200" dirty="0"/>
          </a:p>
        </p:txBody>
      </p:sp>
      <p:sp>
        <p:nvSpPr>
          <p:cNvPr id="27" name="SK-25-text-26"/>
          <p:cNvSpPr/>
          <p:nvPr/>
        </p:nvSpPr>
        <p:spPr>
          <a:xfrm>
            <a:off x="609600" y="4293840"/>
            <a:ext cx="322585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44474E"/>
                </a:solidFill>
                <a:latin typeface="Inter" pitchFamily="34" charset="0"/>
                <a:ea typeface="Inter" pitchFamily="34" charset="-122"/>
                <a:cs typeface="Inter" pitchFamily="34" charset="-120"/>
              </a:rPr>
              <a:t>Early involvement of Health Visitors and Community Paediatricians.</a:t>
            </a:r>
            <a:endParaRPr lang="en-US" sz="1125" dirty="0"/>
          </a:p>
        </p:txBody>
      </p:sp>
      <p:sp>
        <p:nvSpPr>
          <p:cNvPr id="28" name="SK-25-text-27"/>
          <p:cNvSpPr/>
          <p:nvPr/>
        </p:nvSpPr>
        <p:spPr>
          <a:xfrm>
            <a:off x="723900" y="4941540"/>
            <a:ext cx="2997250" cy="628650"/>
          </a:xfrm>
          <a:prstGeom prst="rect">
            <a:avLst/>
          </a:prstGeom>
          <a:noFill/>
          <a:ln/>
        </p:spPr>
        <p:txBody>
          <a:bodyPr vert="horz" wrap="square" lIns="0" tIns="0" rIns="0" bIns="0" rtlCol="0" anchor="ctr"/>
          <a:lstStyle/>
          <a:p>
            <a:pPr marL="0" indent="0">
              <a:lnSpc>
                <a:spcPts val="1575"/>
              </a:lnSpc>
              <a:buNone/>
            </a:pPr>
            <a:r>
              <a:rPr lang="en-US" sz="1050" i="1" dirty="0">
                <a:solidFill>
                  <a:srgbClr val="44474E"/>
                </a:solidFill>
                <a:latin typeface="Inter" pitchFamily="34" charset="0"/>
                <a:ea typeface="Inter" pitchFamily="34" charset="-122"/>
                <a:cs typeface="Inter" pitchFamily="34" charset="-120"/>
              </a:rPr>
              <a:t>NICE Principle: Hospital admission only if clinically severe or for complex investigations.</a:t>
            </a:r>
            <a:endParaRPr lang="en-US" sz="1050" dirty="0"/>
          </a:p>
        </p:txBody>
      </p:sp>
      <p:sp>
        <p:nvSpPr>
          <p:cNvPr id="29" name="SK-25-text-28"/>
          <p:cNvSpPr/>
          <p:nvPr/>
        </p:nvSpPr>
        <p:spPr>
          <a:xfrm>
            <a:off x="4883200" y="1845915"/>
            <a:ext cx="463105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C1E"/>
                </a:solidFill>
              </a:rPr>
              <a:t>Assessment Pillars</a:t>
            </a:r>
            <a:endParaRPr lang="en-US" sz="1650" dirty="0"/>
          </a:p>
        </p:txBody>
      </p:sp>
      <p:sp>
        <p:nvSpPr>
          <p:cNvPr id="30" name="SK-25-text-29"/>
          <p:cNvSpPr/>
          <p:nvPr/>
        </p:nvSpPr>
        <p:spPr>
          <a:xfrm>
            <a:off x="4483150" y="2426940"/>
            <a:ext cx="409956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C1E"/>
                </a:solidFill>
                <a:latin typeface="Inter" pitchFamily="34" charset="0"/>
                <a:ea typeface="Inter" pitchFamily="34" charset="-122"/>
                <a:cs typeface="Inter" pitchFamily="34" charset="-120"/>
              </a:rPr>
              <a:t>Nutritional Assessment</a:t>
            </a:r>
            <a:endParaRPr lang="en-US" sz="1200" dirty="0"/>
          </a:p>
        </p:txBody>
      </p:sp>
      <p:sp>
        <p:nvSpPr>
          <p:cNvPr id="31" name="SK-25-text-30"/>
          <p:cNvSpPr/>
          <p:nvPr/>
        </p:nvSpPr>
        <p:spPr>
          <a:xfrm>
            <a:off x="4483150" y="2693640"/>
            <a:ext cx="322585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44474E"/>
                </a:solidFill>
                <a:latin typeface="Inter" pitchFamily="34" charset="0"/>
                <a:ea typeface="Inter" pitchFamily="34" charset="-122"/>
                <a:cs typeface="Inter" pitchFamily="34" charset="-120"/>
              </a:rPr>
              <a:t>Review dietary intake, feeding history, and refer to a Dietitian if intake is inadequate.</a:t>
            </a:r>
            <a:endParaRPr lang="en-US" sz="1125" dirty="0"/>
          </a:p>
        </p:txBody>
      </p:sp>
      <p:sp>
        <p:nvSpPr>
          <p:cNvPr id="32" name="SK-25-text-31"/>
          <p:cNvSpPr/>
          <p:nvPr/>
        </p:nvSpPr>
        <p:spPr>
          <a:xfrm>
            <a:off x="4483150" y="3227040"/>
            <a:ext cx="428244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C1E"/>
                </a:solidFill>
                <a:latin typeface="Inter" pitchFamily="34" charset="0"/>
                <a:ea typeface="Inter" pitchFamily="34" charset="-122"/>
                <a:cs typeface="Inter" pitchFamily="34" charset="-120"/>
              </a:rPr>
              <a:t>Bio-Psychosocial Review</a:t>
            </a:r>
            <a:endParaRPr lang="en-US" sz="1200" dirty="0"/>
          </a:p>
        </p:txBody>
      </p:sp>
      <p:sp>
        <p:nvSpPr>
          <p:cNvPr id="33" name="SK-25-text-32"/>
          <p:cNvSpPr/>
          <p:nvPr/>
        </p:nvSpPr>
        <p:spPr>
          <a:xfrm>
            <a:off x="4483150" y="3493740"/>
            <a:ext cx="322585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44474E"/>
                </a:solidFill>
                <a:latin typeface="Inter" pitchFamily="34" charset="0"/>
                <a:ea typeface="Inter" pitchFamily="34" charset="-122"/>
                <a:cs typeface="Inter" pitchFamily="34" charset="-120"/>
              </a:rPr>
              <a:t>Identify medical causes (malabsorption), social environment, and psychosocial deprivation.</a:t>
            </a:r>
            <a:endParaRPr lang="en-US" sz="1125" dirty="0"/>
          </a:p>
        </p:txBody>
      </p:sp>
      <p:sp>
        <p:nvSpPr>
          <p:cNvPr id="34" name="SK-25-text-33"/>
          <p:cNvSpPr/>
          <p:nvPr/>
        </p:nvSpPr>
        <p:spPr>
          <a:xfrm>
            <a:off x="4483150" y="4027140"/>
            <a:ext cx="391668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C1E"/>
                </a:solidFill>
                <a:latin typeface="Inter" pitchFamily="34" charset="0"/>
                <a:ea typeface="Inter" pitchFamily="34" charset="-122"/>
                <a:cs typeface="Inter" pitchFamily="34" charset="-120"/>
              </a:rPr>
              <a:t>Environmental Context</a:t>
            </a:r>
            <a:endParaRPr lang="en-US" sz="1200" dirty="0"/>
          </a:p>
        </p:txBody>
      </p:sp>
      <p:sp>
        <p:nvSpPr>
          <p:cNvPr id="35" name="SK-25-text-34"/>
          <p:cNvSpPr/>
          <p:nvPr/>
        </p:nvSpPr>
        <p:spPr>
          <a:xfrm>
            <a:off x="4483150" y="4293840"/>
            <a:ext cx="322585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44474E"/>
                </a:solidFill>
                <a:latin typeface="Inter" pitchFamily="34" charset="0"/>
                <a:ea typeface="Inter" pitchFamily="34" charset="-122"/>
                <a:cs typeface="Inter" pitchFamily="34" charset="-120"/>
              </a:rPr>
              <a:t>Consider weighing in different environments if psychosocial factors are suspected.</a:t>
            </a:r>
            <a:endParaRPr lang="en-US" sz="1125" dirty="0"/>
          </a:p>
        </p:txBody>
      </p:sp>
      <p:sp>
        <p:nvSpPr>
          <p:cNvPr id="36" name="SK-25-text-35"/>
          <p:cNvSpPr/>
          <p:nvPr/>
        </p:nvSpPr>
        <p:spPr>
          <a:xfrm>
            <a:off x="8756749" y="1845915"/>
            <a:ext cx="3435251"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C1E"/>
                </a:solidFill>
              </a:rPr>
              <a:t>Admission Criteria</a:t>
            </a:r>
            <a:endParaRPr lang="en-US" sz="1650" dirty="0"/>
          </a:p>
        </p:txBody>
      </p:sp>
      <p:sp>
        <p:nvSpPr>
          <p:cNvPr id="37" name="SK-25-text-36"/>
          <p:cNvSpPr/>
          <p:nvPr/>
        </p:nvSpPr>
        <p:spPr>
          <a:xfrm>
            <a:off x="8432899" y="2426940"/>
            <a:ext cx="3149650"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HIGH CLINICAL CONCERN</a:t>
            </a:r>
            <a:endParaRPr lang="en-US" sz="900" dirty="0"/>
          </a:p>
        </p:txBody>
      </p:sp>
      <p:sp>
        <p:nvSpPr>
          <p:cNvPr id="38" name="SK-25-text-37"/>
          <p:cNvSpPr/>
          <p:nvPr/>
        </p:nvSpPr>
        <p:spPr>
          <a:xfrm>
            <a:off x="8356699" y="2750790"/>
            <a:ext cx="330205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C1E"/>
                </a:solidFill>
                <a:latin typeface="Inter" pitchFamily="34" charset="0"/>
                <a:ea typeface="Inter" pitchFamily="34" charset="-122"/>
                <a:cs typeface="Inter" pitchFamily="34" charset="-120"/>
              </a:rPr>
              <a:t>Severe Faltering</a:t>
            </a:r>
            <a:endParaRPr lang="en-US" sz="1200" dirty="0"/>
          </a:p>
        </p:txBody>
      </p:sp>
      <p:sp>
        <p:nvSpPr>
          <p:cNvPr id="39" name="SK-25-text-38"/>
          <p:cNvSpPr/>
          <p:nvPr/>
        </p:nvSpPr>
        <p:spPr>
          <a:xfrm>
            <a:off x="8356699" y="3017490"/>
            <a:ext cx="322585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44474E"/>
                </a:solidFill>
                <a:latin typeface="Inter" pitchFamily="34" charset="0"/>
                <a:ea typeface="Inter" pitchFamily="34" charset="-122"/>
                <a:cs typeface="Inter" pitchFamily="34" charset="-120"/>
              </a:rPr>
              <a:t>Significant weight loss or severe deviation from centiles (e.g. &lt;0.4th).</a:t>
            </a:r>
            <a:endParaRPr lang="en-US" sz="1125" dirty="0"/>
          </a:p>
        </p:txBody>
      </p:sp>
      <p:sp>
        <p:nvSpPr>
          <p:cNvPr id="40" name="SK-25-text-39"/>
          <p:cNvSpPr/>
          <p:nvPr/>
        </p:nvSpPr>
        <p:spPr>
          <a:xfrm>
            <a:off x="8356699" y="3550890"/>
            <a:ext cx="3835301"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C1E"/>
                </a:solidFill>
                <a:latin typeface="Inter" pitchFamily="34" charset="0"/>
                <a:ea typeface="Inter" pitchFamily="34" charset="-122"/>
                <a:cs typeface="Inter" pitchFamily="34" charset="-120"/>
              </a:rPr>
              <a:t>Diagnostic Uncertainty</a:t>
            </a:r>
            <a:endParaRPr lang="en-US" sz="1200" dirty="0"/>
          </a:p>
        </p:txBody>
      </p:sp>
      <p:sp>
        <p:nvSpPr>
          <p:cNvPr id="41" name="SK-25-text-40"/>
          <p:cNvSpPr/>
          <p:nvPr/>
        </p:nvSpPr>
        <p:spPr>
          <a:xfrm>
            <a:off x="8356699" y="3817590"/>
            <a:ext cx="322585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44474E"/>
                </a:solidFill>
                <a:latin typeface="Inter" pitchFamily="34" charset="0"/>
                <a:ea typeface="Inter" pitchFamily="34" charset="-122"/>
                <a:cs typeface="Inter" pitchFamily="34" charset="-120"/>
              </a:rPr>
              <a:t>Requirement for inpatient-only specialist investigations or monitoring.</a:t>
            </a:r>
            <a:endParaRPr lang="en-US" sz="1125" dirty="0"/>
          </a:p>
        </p:txBody>
      </p:sp>
      <p:sp>
        <p:nvSpPr>
          <p:cNvPr id="42" name="SK-25-text-41"/>
          <p:cNvSpPr/>
          <p:nvPr/>
        </p:nvSpPr>
        <p:spPr>
          <a:xfrm>
            <a:off x="8356699" y="4350990"/>
            <a:ext cx="3835301"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C1E"/>
                </a:solidFill>
                <a:latin typeface="Inter" pitchFamily="34" charset="0"/>
                <a:ea typeface="Inter" pitchFamily="34" charset="-122"/>
                <a:cs typeface="Inter" pitchFamily="34" charset="-120"/>
              </a:rPr>
              <a:t>Safeguarding Concerns</a:t>
            </a:r>
            <a:endParaRPr lang="en-US" sz="1200" dirty="0"/>
          </a:p>
        </p:txBody>
      </p:sp>
      <p:sp>
        <p:nvSpPr>
          <p:cNvPr id="43" name="SK-25-text-42"/>
          <p:cNvSpPr/>
          <p:nvPr/>
        </p:nvSpPr>
        <p:spPr>
          <a:xfrm>
            <a:off x="8356699" y="4617690"/>
            <a:ext cx="322585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44474E"/>
                </a:solidFill>
                <a:latin typeface="Inter" pitchFamily="34" charset="0"/>
                <a:ea typeface="Inter" pitchFamily="34" charset="-122"/>
                <a:cs typeface="Inter" pitchFamily="34" charset="-120"/>
              </a:rPr>
              <a:t>When safety cannot be guaranteed in the community or psychosocial risk is extreme.</a:t>
            </a:r>
            <a:endParaRPr lang="en-US" sz="1125" dirty="0"/>
          </a:p>
        </p:txBody>
      </p:sp>
      <p:sp>
        <p:nvSpPr>
          <p:cNvPr id="44" name="SK-25-text-43"/>
          <p:cNvSpPr/>
          <p:nvPr/>
        </p:nvSpPr>
        <p:spPr>
          <a:xfrm>
            <a:off x="8356699" y="5151090"/>
            <a:ext cx="3835301"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C1E"/>
                </a:solidFill>
                <a:latin typeface="Inter" pitchFamily="34" charset="0"/>
                <a:ea typeface="Inter" pitchFamily="34" charset="-122"/>
                <a:cs typeface="Inter" pitchFamily="34" charset="-120"/>
              </a:rPr>
              <a:t>Acute Systemic Illness</a:t>
            </a:r>
            <a:endParaRPr lang="en-US" sz="1200" dirty="0"/>
          </a:p>
        </p:txBody>
      </p:sp>
      <p:sp>
        <p:nvSpPr>
          <p:cNvPr id="45" name="SK-25-text-44"/>
          <p:cNvSpPr/>
          <p:nvPr/>
        </p:nvSpPr>
        <p:spPr>
          <a:xfrm>
            <a:off x="8356699" y="5417790"/>
            <a:ext cx="322585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44474E"/>
                </a:solidFill>
                <a:latin typeface="Inter" pitchFamily="34" charset="0"/>
                <a:ea typeface="Inter" pitchFamily="34" charset="-122"/>
                <a:cs typeface="Inter" pitchFamily="34" charset="-120"/>
              </a:rPr>
              <a:t>Underlying medical emergency identified during assessment.</a:t>
            </a:r>
            <a:endParaRPr lang="en-US" sz="1125" dirty="0"/>
          </a:p>
        </p:txBody>
      </p:sp>
      <p:sp>
        <p:nvSpPr>
          <p:cNvPr id="46" name="SK-25-text-45"/>
          <p:cNvSpPr/>
          <p:nvPr/>
        </p:nvSpPr>
        <p:spPr>
          <a:xfrm>
            <a:off x="381000" y="6496050"/>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www.bradfordvts.co.uk</a:t>
            </a:r>
            <a:endParaRPr lang="en-US" sz="900" dirty="0"/>
          </a:p>
        </p:txBody>
      </p:sp>
      <p:sp>
        <p:nvSpPr>
          <p:cNvPr id="47" name="SK-25-text-46"/>
          <p:cNvSpPr/>
          <p:nvPr/>
        </p:nvSpPr>
        <p:spPr>
          <a:xfrm>
            <a:off x="11382375" y="6496050"/>
            <a:ext cx="809625"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Slide 25</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6-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6-img-3" descr="preencoded.png"/>
          <p:cNvPicPr>
            <a:picLocks noChangeAspect="1"/>
          </p:cNvPicPr>
          <p:nvPr/>
        </p:nvPicPr>
        <p:blipFill>
          <a:blip r:embed="rId5"/>
          <a:stretch>
            <a:fillRect/>
          </a:stretch>
        </p:blipFill>
        <p:spPr>
          <a:xfrm>
            <a:off x="0" y="0"/>
            <a:ext cx="12192000" cy="381000"/>
          </a:xfrm>
          <a:prstGeom prst="rect">
            <a:avLst/>
          </a:prstGeom>
        </p:spPr>
      </p:pic>
      <p:pic>
        <p:nvPicPr>
          <p:cNvPr id="5" name="SK-26-img-4" descr="preencoded.png"/>
          <p:cNvPicPr>
            <a:picLocks noChangeAspect="1"/>
          </p:cNvPicPr>
          <p:nvPr/>
        </p:nvPicPr>
        <p:blipFill>
          <a:blip r:embed="rId6"/>
          <a:stretch>
            <a:fillRect/>
          </a:stretch>
        </p:blipFill>
        <p:spPr>
          <a:xfrm>
            <a:off x="0" y="381000"/>
            <a:ext cx="12192000" cy="1007715"/>
          </a:xfrm>
          <a:prstGeom prst="rect">
            <a:avLst/>
          </a:prstGeom>
        </p:spPr>
      </p:pic>
      <p:pic>
        <p:nvPicPr>
          <p:cNvPr id="6" name="SK-26-img-5" descr="preencoded.png"/>
          <p:cNvPicPr>
            <a:picLocks noChangeAspect="1"/>
          </p:cNvPicPr>
          <p:nvPr/>
        </p:nvPicPr>
        <p:blipFill>
          <a:blip r:embed="rId7"/>
          <a:stretch>
            <a:fillRect/>
          </a:stretch>
        </p:blipFill>
        <p:spPr>
          <a:xfrm>
            <a:off x="381000" y="1531590"/>
            <a:ext cx="11430000" cy="704850"/>
          </a:xfrm>
          <a:prstGeom prst="rect">
            <a:avLst/>
          </a:prstGeom>
        </p:spPr>
      </p:pic>
      <p:pic>
        <p:nvPicPr>
          <p:cNvPr id="7" name="SK-26-img-6" descr="preencoded.png"/>
          <p:cNvPicPr>
            <a:picLocks noChangeAspect="1"/>
          </p:cNvPicPr>
          <p:nvPr/>
        </p:nvPicPr>
        <p:blipFill>
          <a:blip r:embed="rId8"/>
          <a:stretch>
            <a:fillRect/>
          </a:stretch>
        </p:blipFill>
        <p:spPr>
          <a:xfrm>
            <a:off x="609600" y="1645890"/>
            <a:ext cx="285750" cy="285750"/>
          </a:xfrm>
          <a:prstGeom prst="rect">
            <a:avLst/>
          </a:prstGeom>
        </p:spPr>
      </p:pic>
      <p:pic>
        <p:nvPicPr>
          <p:cNvPr id="8" name="SK-26-img-7" descr="preencoded.png"/>
          <p:cNvPicPr>
            <a:picLocks noChangeAspect="1"/>
          </p:cNvPicPr>
          <p:nvPr/>
        </p:nvPicPr>
        <p:blipFill>
          <a:blip r:embed="rId9"/>
          <a:stretch>
            <a:fillRect/>
          </a:stretch>
        </p:blipFill>
        <p:spPr>
          <a:xfrm>
            <a:off x="381000" y="2379315"/>
            <a:ext cx="11430000" cy="3992910"/>
          </a:xfrm>
          <a:prstGeom prst="rect">
            <a:avLst/>
          </a:prstGeom>
        </p:spPr>
      </p:pic>
      <p:pic>
        <p:nvPicPr>
          <p:cNvPr id="9" name="SK-26-img-8" descr="preencoded.png"/>
          <p:cNvPicPr>
            <a:picLocks noChangeAspect="1"/>
          </p:cNvPicPr>
          <p:nvPr/>
        </p:nvPicPr>
        <p:blipFill>
          <a:blip r:embed="rId10"/>
          <a:stretch>
            <a:fillRect/>
          </a:stretch>
        </p:blipFill>
        <p:spPr>
          <a:xfrm>
            <a:off x="381000" y="2379315"/>
            <a:ext cx="11430000" cy="400050"/>
          </a:xfrm>
          <a:prstGeom prst="rect">
            <a:avLst/>
          </a:prstGeom>
        </p:spPr>
      </p:pic>
      <p:pic>
        <p:nvPicPr>
          <p:cNvPr id="10" name="SK-26-img-9" descr="preencoded.png"/>
          <p:cNvPicPr>
            <a:picLocks noChangeAspect="1"/>
          </p:cNvPicPr>
          <p:nvPr/>
        </p:nvPicPr>
        <p:blipFill>
          <a:blip r:embed="rId11"/>
          <a:stretch>
            <a:fillRect/>
          </a:stretch>
        </p:blipFill>
        <p:spPr>
          <a:xfrm>
            <a:off x="381000" y="2779365"/>
            <a:ext cx="3429000" cy="431155"/>
          </a:xfrm>
          <a:prstGeom prst="rect">
            <a:avLst/>
          </a:prstGeom>
        </p:spPr>
      </p:pic>
      <p:pic>
        <p:nvPicPr>
          <p:cNvPr id="11" name="SK-26-img-10" descr="preencoded.png"/>
          <p:cNvPicPr>
            <a:picLocks noChangeAspect="1"/>
          </p:cNvPicPr>
          <p:nvPr/>
        </p:nvPicPr>
        <p:blipFill>
          <a:blip r:embed="rId12"/>
          <a:stretch>
            <a:fillRect/>
          </a:stretch>
        </p:blipFill>
        <p:spPr>
          <a:xfrm>
            <a:off x="3810000" y="2779365"/>
            <a:ext cx="8001000" cy="431155"/>
          </a:xfrm>
          <a:prstGeom prst="rect">
            <a:avLst/>
          </a:prstGeom>
        </p:spPr>
      </p:pic>
      <p:pic>
        <p:nvPicPr>
          <p:cNvPr id="12" name="SK-26-img-11" descr="preencoded.png"/>
          <p:cNvPicPr>
            <a:picLocks noChangeAspect="1"/>
          </p:cNvPicPr>
          <p:nvPr/>
        </p:nvPicPr>
        <p:blipFill>
          <a:blip r:embed="rId13"/>
          <a:stretch>
            <a:fillRect/>
          </a:stretch>
        </p:blipFill>
        <p:spPr>
          <a:xfrm>
            <a:off x="381000" y="3210520"/>
            <a:ext cx="3429000" cy="682526"/>
          </a:xfrm>
          <a:prstGeom prst="rect">
            <a:avLst/>
          </a:prstGeom>
        </p:spPr>
      </p:pic>
      <p:pic>
        <p:nvPicPr>
          <p:cNvPr id="13" name="SK-26-img-12" descr="preencoded.png"/>
          <p:cNvPicPr>
            <a:picLocks noChangeAspect="1"/>
          </p:cNvPicPr>
          <p:nvPr/>
        </p:nvPicPr>
        <p:blipFill>
          <a:blip r:embed="rId14"/>
          <a:stretch>
            <a:fillRect/>
          </a:stretch>
        </p:blipFill>
        <p:spPr>
          <a:xfrm>
            <a:off x="3810000" y="3210520"/>
            <a:ext cx="8001000" cy="682526"/>
          </a:xfrm>
          <a:prstGeom prst="rect">
            <a:avLst/>
          </a:prstGeom>
        </p:spPr>
      </p:pic>
      <p:pic>
        <p:nvPicPr>
          <p:cNvPr id="14" name="SK-26-img-13" descr="preencoded.png"/>
          <p:cNvPicPr>
            <a:picLocks noChangeAspect="1"/>
          </p:cNvPicPr>
          <p:nvPr/>
        </p:nvPicPr>
        <p:blipFill>
          <a:blip r:embed="rId13"/>
          <a:stretch>
            <a:fillRect/>
          </a:stretch>
        </p:blipFill>
        <p:spPr>
          <a:xfrm>
            <a:off x="381000" y="3893046"/>
            <a:ext cx="3429000" cy="682526"/>
          </a:xfrm>
          <a:prstGeom prst="rect">
            <a:avLst/>
          </a:prstGeom>
        </p:spPr>
      </p:pic>
      <p:pic>
        <p:nvPicPr>
          <p:cNvPr id="15" name="SK-26-img-14" descr="preencoded.png"/>
          <p:cNvPicPr>
            <a:picLocks noChangeAspect="1"/>
          </p:cNvPicPr>
          <p:nvPr/>
        </p:nvPicPr>
        <p:blipFill>
          <a:blip r:embed="rId14"/>
          <a:stretch>
            <a:fillRect/>
          </a:stretch>
        </p:blipFill>
        <p:spPr>
          <a:xfrm>
            <a:off x="3810000" y="3893046"/>
            <a:ext cx="8001000" cy="682526"/>
          </a:xfrm>
          <a:prstGeom prst="rect">
            <a:avLst/>
          </a:prstGeom>
        </p:spPr>
      </p:pic>
      <p:pic>
        <p:nvPicPr>
          <p:cNvPr id="16" name="SK-26-img-15" descr="preencoded.png"/>
          <p:cNvPicPr>
            <a:picLocks noChangeAspect="1"/>
          </p:cNvPicPr>
          <p:nvPr/>
        </p:nvPicPr>
        <p:blipFill>
          <a:blip r:embed="rId15"/>
          <a:stretch>
            <a:fillRect/>
          </a:stretch>
        </p:blipFill>
        <p:spPr>
          <a:xfrm>
            <a:off x="381000" y="4575572"/>
            <a:ext cx="3429000" cy="431155"/>
          </a:xfrm>
          <a:prstGeom prst="rect">
            <a:avLst/>
          </a:prstGeom>
        </p:spPr>
      </p:pic>
      <p:pic>
        <p:nvPicPr>
          <p:cNvPr id="17" name="SK-26-img-16" descr="preencoded.png"/>
          <p:cNvPicPr>
            <a:picLocks noChangeAspect="1"/>
          </p:cNvPicPr>
          <p:nvPr/>
        </p:nvPicPr>
        <p:blipFill>
          <a:blip r:embed="rId16"/>
          <a:stretch>
            <a:fillRect/>
          </a:stretch>
        </p:blipFill>
        <p:spPr>
          <a:xfrm>
            <a:off x="3810000" y="4575572"/>
            <a:ext cx="8001000" cy="431155"/>
          </a:xfrm>
          <a:prstGeom prst="rect">
            <a:avLst/>
          </a:prstGeom>
        </p:spPr>
      </p:pic>
      <p:pic>
        <p:nvPicPr>
          <p:cNvPr id="18" name="SK-26-img-17" descr="preencoded.png"/>
          <p:cNvPicPr>
            <a:picLocks noChangeAspect="1"/>
          </p:cNvPicPr>
          <p:nvPr/>
        </p:nvPicPr>
        <p:blipFill>
          <a:blip r:embed="rId17"/>
          <a:stretch>
            <a:fillRect/>
          </a:stretch>
        </p:blipFill>
        <p:spPr>
          <a:xfrm>
            <a:off x="381000" y="5006727"/>
            <a:ext cx="3429000" cy="682526"/>
          </a:xfrm>
          <a:prstGeom prst="rect">
            <a:avLst/>
          </a:prstGeom>
        </p:spPr>
      </p:pic>
      <p:pic>
        <p:nvPicPr>
          <p:cNvPr id="19" name="SK-26-img-18" descr="preencoded.png"/>
          <p:cNvPicPr>
            <a:picLocks noChangeAspect="1"/>
          </p:cNvPicPr>
          <p:nvPr/>
        </p:nvPicPr>
        <p:blipFill>
          <a:blip r:embed="rId18"/>
          <a:stretch>
            <a:fillRect/>
          </a:stretch>
        </p:blipFill>
        <p:spPr>
          <a:xfrm>
            <a:off x="3810000" y="5006727"/>
            <a:ext cx="8001000" cy="682526"/>
          </a:xfrm>
          <a:prstGeom prst="rect">
            <a:avLst/>
          </a:prstGeom>
        </p:spPr>
      </p:pic>
      <p:pic>
        <p:nvPicPr>
          <p:cNvPr id="20" name="SK-26-img-19" descr="preencoded.png"/>
          <p:cNvPicPr>
            <a:picLocks noChangeAspect="1"/>
          </p:cNvPicPr>
          <p:nvPr/>
        </p:nvPicPr>
        <p:blipFill>
          <a:blip r:embed="rId19"/>
          <a:stretch>
            <a:fillRect/>
          </a:stretch>
        </p:blipFill>
        <p:spPr>
          <a:xfrm>
            <a:off x="190500" y="5688807"/>
            <a:ext cx="3429000" cy="682972"/>
          </a:xfrm>
          <a:prstGeom prst="rect">
            <a:avLst/>
          </a:prstGeom>
        </p:spPr>
      </p:pic>
      <p:pic>
        <p:nvPicPr>
          <p:cNvPr id="21" name="SK-26-img-20" descr="preencoded.png"/>
          <p:cNvPicPr>
            <a:picLocks noChangeAspect="1"/>
          </p:cNvPicPr>
          <p:nvPr/>
        </p:nvPicPr>
        <p:blipFill>
          <a:blip r:embed="rId20"/>
          <a:stretch>
            <a:fillRect/>
          </a:stretch>
        </p:blipFill>
        <p:spPr>
          <a:xfrm>
            <a:off x="3810000" y="5689253"/>
            <a:ext cx="8001000" cy="682972"/>
          </a:xfrm>
          <a:prstGeom prst="rect">
            <a:avLst/>
          </a:prstGeom>
        </p:spPr>
      </p:pic>
      <p:pic>
        <p:nvPicPr>
          <p:cNvPr id="22" name="SK-26-img-21" descr="preencoded.png"/>
          <p:cNvPicPr>
            <a:picLocks noChangeAspect="1"/>
          </p:cNvPicPr>
          <p:nvPr/>
        </p:nvPicPr>
        <p:blipFill>
          <a:blip r:embed="rId21"/>
          <a:stretch>
            <a:fillRect/>
          </a:stretch>
        </p:blipFill>
        <p:spPr>
          <a:xfrm>
            <a:off x="381000" y="6438900"/>
            <a:ext cx="11430000" cy="228600"/>
          </a:xfrm>
          <a:prstGeom prst="rect">
            <a:avLst/>
          </a:prstGeom>
        </p:spPr>
      </p:pic>
      <p:sp>
        <p:nvSpPr>
          <p:cNvPr id="23" name="SK-26-text-22"/>
          <p:cNvSpPr/>
          <p:nvPr/>
        </p:nvSpPr>
        <p:spPr>
          <a:xfrm>
            <a:off x="228600" y="114300"/>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4" name="SK-26-text-23"/>
          <p:cNvSpPr/>
          <p:nvPr/>
        </p:nvSpPr>
        <p:spPr>
          <a:xfrm>
            <a:off x="228600" y="571500"/>
            <a:ext cx="118967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Tall Stature Assessment</a:t>
            </a:r>
            <a:endParaRPr lang="en-US" sz="2550" dirty="0"/>
          </a:p>
        </p:txBody>
      </p:sp>
      <p:sp>
        <p:nvSpPr>
          <p:cNvPr id="25" name="SK-26-text-24"/>
          <p:cNvSpPr/>
          <p:nvPr/>
        </p:nvSpPr>
        <p:spPr>
          <a:xfrm>
            <a:off x="228600" y="998190"/>
            <a:ext cx="11811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26" name="SK-26-text-25"/>
          <p:cNvSpPr/>
          <p:nvPr/>
        </p:nvSpPr>
        <p:spPr>
          <a:xfrm>
            <a:off x="1047750" y="1626840"/>
            <a:ext cx="10534650" cy="514350"/>
          </a:xfrm>
          <a:prstGeom prst="rect">
            <a:avLst/>
          </a:prstGeom>
          <a:noFill/>
          <a:ln/>
        </p:spPr>
        <p:txBody>
          <a:bodyPr vert="horz" wrap="square" lIns="0" tIns="0" rIns="0" bIns="0" rtlCol="0" anchor="ctr"/>
          <a:lstStyle/>
          <a:p>
            <a:pPr marL="0" indent="0">
              <a:lnSpc>
                <a:spcPts val="2025"/>
              </a:lnSpc>
              <a:buNone/>
            </a:pPr>
            <a:r>
              <a:rPr lang="en-US" sz="1350" dirty="0">
                <a:solidFill>
                  <a:srgbClr val="1A1C1E"/>
                </a:solidFill>
                <a:latin typeface="Inter" pitchFamily="34" charset="0"/>
                <a:ea typeface="Inter" pitchFamily="34" charset="-122"/>
                <a:cs typeface="Inter" pitchFamily="34" charset="-120"/>
              </a:rPr>
              <a:t>Tall stature is a rare presentation in primary care. </a:t>
            </a:r>
            <a:r>
              <a:rPr lang="en-US" sz="1350" b="1" dirty="0">
                <a:solidFill>
                  <a:srgbClr val="F58220"/>
                </a:solidFill>
                <a:latin typeface="Inter" pitchFamily="34" charset="0"/>
                <a:ea typeface="Inter" pitchFamily="34" charset="-122"/>
                <a:cs typeface="Inter" pitchFamily="34" charset="-120"/>
              </a:rPr>
              <a:t>Principle:</a:t>
            </a:r>
            <a:r>
              <a:rPr lang="en-US" sz="1350" dirty="0">
                <a:solidFill>
                  <a:srgbClr val="1A1C1E"/>
                </a:solidFill>
                <a:latin typeface="Inter" pitchFamily="34" charset="0"/>
                <a:ea typeface="Inter" pitchFamily="34" charset="-122"/>
                <a:cs typeface="Inter" pitchFamily="34" charset="-120"/>
              </a:rPr>
              <a:t> Refer as soon as the problem is presented—early treatment is essential if the aim is to reduce adult height before epiphyseal fusion.</a:t>
            </a:r>
            <a:endParaRPr lang="en-US" sz="1350" dirty="0"/>
          </a:p>
        </p:txBody>
      </p:sp>
      <p:sp>
        <p:nvSpPr>
          <p:cNvPr id="27" name="SK-26-text-26"/>
          <p:cNvSpPr/>
          <p:nvPr/>
        </p:nvSpPr>
        <p:spPr>
          <a:xfrm>
            <a:off x="571500" y="2379315"/>
            <a:ext cx="3124200" cy="400050"/>
          </a:xfrm>
          <a:prstGeom prst="rect">
            <a:avLst/>
          </a:prstGeom>
          <a:noFill/>
          <a:ln/>
        </p:spPr>
        <p:txBody>
          <a:bodyPr vert="horz" wrap="square" lIns="0" tIns="0" rIns="0" bIns="0" rtlCol="0" anchor="ctr"/>
          <a:lstStyle/>
          <a:p>
            <a:pPr marL="0" indent="0" algn="l">
              <a:lnSpc>
                <a:spcPts val="1800"/>
              </a:lnSpc>
              <a:buNone/>
            </a:pPr>
            <a:r>
              <a:rPr lang="en-US" sz="1200" b="1" kern="0" spc="30" dirty="0">
                <a:solidFill>
                  <a:srgbClr val="1A1C1E"/>
                </a:solidFill>
              </a:rPr>
              <a:t>CAUSE</a:t>
            </a:r>
            <a:endParaRPr lang="en-US" sz="1200" dirty="0"/>
          </a:p>
        </p:txBody>
      </p:sp>
      <p:sp>
        <p:nvSpPr>
          <p:cNvPr id="28" name="SK-26-text-27"/>
          <p:cNvSpPr/>
          <p:nvPr/>
        </p:nvSpPr>
        <p:spPr>
          <a:xfrm>
            <a:off x="4000500" y="2379315"/>
            <a:ext cx="7696200" cy="400050"/>
          </a:xfrm>
          <a:prstGeom prst="rect">
            <a:avLst/>
          </a:prstGeom>
          <a:noFill/>
          <a:ln/>
        </p:spPr>
        <p:txBody>
          <a:bodyPr vert="horz" wrap="square" lIns="0" tIns="0" rIns="0" bIns="0" rtlCol="0" anchor="ctr"/>
          <a:lstStyle/>
          <a:p>
            <a:pPr marL="0" indent="0" algn="l">
              <a:lnSpc>
                <a:spcPts val="1800"/>
              </a:lnSpc>
              <a:buNone/>
            </a:pPr>
            <a:r>
              <a:rPr lang="en-US" sz="1200" b="1" kern="0" spc="30" dirty="0">
                <a:solidFill>
                  <a:srgbClr val="1A1C1E"/>
                </a:solidFill>
              </a:rPr>
              <a:t>CLINICAL NOTES &amp; DIAGNOSTIC KEYS</a:t>
            </a:r>
            <a:endParaRPr lang="en-US" sz="1200" dirty="0"/>
          </a:p>
        </p:txBody>
      </p:sp>
      <p:sp>
        <p:nvSpPr>
          <p:cNvPr id="29" name="SK-26-text-28"/>
          <p:cNvSpPr/>
          <p:nvPr/>
        </p:nvSpPr>
        <p:spPr>
          <a:xfrm>
            <a:off x="571500" y="2779365"/>
            <a:ext cx="3124200" cy="431155"/>
          </a:xfrm>
          <a:prstGeom prst="rect">
            <a:avLst/>
          </a:prstGeom>
          <a:noFill/>
          <a:ln/>
        </p:spPr>
        <p:txBody>
          <a:bodyPr vert="horz" wrap="square" lIns="0" tIns="0" rIns="0" bIns="0" rtlCol="0" anchor="ctr"/>
          <a:lstStyle/>
          <a:p>
            <a:pPr marL="0" indent="0">
              <a:lnSpc>
                <a:spcPts val="1680"/>
              </a:lnSpc>
              <a:buNone/>
            </a:pPr>
            <a:r>
              <a:rPr lang="en-US" sz="1200" b="1" dirty="0">
                <a:solidFill>
                  <a:srgbClr val="005EB8"/>
                </a:solidFill>
                <a:latin typeface="Inter" pitchFamily="34" charset="0"/>
                <a:ea typeface="Inter" pitchFamily="34" charset="-122"/>
                <a:cs typeface="Inter" pitchFamily="34" charset="-120"/>
              </a:rPr>
              <a:t>Familial / Genetic</a:t>
            </a:r>
            <a:endParaRPr lang="en-US" sz="1200" dirty="0"/>
          </a:p>
        </p:txBody>
      </p:sp>
      <p:sp>
        <p:nvSpPr>
          <p:cNvPr id="30" name="SK-26-text-29"/>
          <p:cNvSpPr/>
          <p:nvPr/>
        </p:nvSpPr>
        <p:spPr>
          <a:xfrm>
            <a:off x="4000500" y="2779365"/>
            <a:ext cx="8191500" cy="431155"/>
          </a:xfrm>
          <a:prstGeom prst="rect">
            <a:avLst/>
          </a:prstGeom>
          <a:noFill/>
          <a:ln/>
        </p:spPr>
        <p:txBody>
          <a:bodyPr vert="horz" wrap="square" lIns="0" tIns="0" rIns="0" bIns="0" rtlCol="0" anchor="ctr"/>
          <a:lstStyle/>
          <a:p>
            <a:pPr marL="0" indent="0">
              <a:lnSpc>
                <a:spcPts val="1680"/>
              </a:lnSpc>
              <a:buNone/>
            </a:pPr>
            <a:r>
              <a:rPr lang="en-US" sz="1200" dirty="0">
                <a:solidFill>
                  <a:srgbClr val="44474E"/>
                </a:solidFill>
                <a:latin typeface="Inter" pitchFamily="34" charset="0"/>
                <a:ea typeface="Inter" pitchFamily="34" charset="-122"/>
                <a:cs typeface="Inter" pitchFamily="34" charset="-120"/>
              </a:rPr>
              <a:t>Most common cause; parents are tall; growth velocity is normal; no medical treatment required.</a:t>
            </a:r>
            <a:endParaRPr lang="en-US" sz="1200" dirty="0"/>
          </a:p>
        </p:txBody>
      </p:sp>
      <p:sp>
        <p:nvSpPr>
          <p:cNvPr id="31" name="SK-26-text-30"/>
          <p:cNvSpPr/>
          <p:nvPr/>
        </p:nvSpPr>
        <p:spPr>
          <a:xfrm>
            <a:off x="571500" y="3210520"/>
            <a:ext cx="3124200" cy="682526"/>
          </a:xfrm>
          <a:prstGeom prst="rect">
            <a:avLst/>
          </a:prstGeom>
          <a:noFill/>
          <a:ln/>
        </p:spPr>
        <p:txBody>
          <a:bodyPr vert="horz" wrap="square" lIns="0" tIns="0" rIns="0" bIns="0" rtlCol="0" anchor="ctr"/>
          <a:lstStyle/>
          <a:p>
            <a:pPr marL="0" indent="0">
              <a:lnSpc>
                <a:spcPts val="1680"/>
              </a:lnSpc>
              <a:buNone/>
            </a:pPr>
            <a:r>
              <a:rPr lang="en-US" sz="1200" b="1" dirty="0">
                <a:solidFill>
                  <a:srgbClr val="005EB8"/>
                </a:solidFill>
                <a:latin typeface="Inter" pitchFamily="34" charset="0"/>
                <a:ea typeface="Inter" pitchFamily="34" charset="-122"/>
                <a:cs typeface="Inter" pitchFamily="34" charset="-120"/>
              </a:rPr>
              <a:t>Marfan Syndrome</a:t>
            </a:r>
            <a:endParaRPr lang="en-US" sz="1200" dirty="0"/>
          </a:p>
        </p:txBody>
      </p:sp>
      <p:sp>
        <p:nvSpPr>
          <p:cNvPr id="32" name="SK-26-text-31"/>
          <p:cNvSpPr/>
          <p:nvPr/>
        </p:nvSpPr>
        <p:spPr>
          <a:xfrm>
            <a:off x="4000500" y="3210520"/>
            <a:ext cx="7620000" cy="682526"/>
          </a:xfrm>
          <a:prstGeom prst="rect">
            <a:avLst/>
          </a:prstGeom>
          <a:noFill/>
          <a:ln/>
        </p:spPr>
        <p:txBody>
          <a:bodyPr vert="horz" wrap="square" lIns="0" tIns="0" rIns="0" bIns="0" rtlCol="0" anchor="ctr"/>
          <a:lstStyle/>
          <a:p>
            <a:pPr marL="0" indent="0">
              <a:lnSpc>
                <a:spcPts val="1680"/>
              </a:lnSpc>
              <a:buNone/>
            </a:pPr>
            <a:r>
              <a:rPr lang="en-US" sz="1200" dirty="0">
                <a:solidFill>
                  <a:srgbClr val="44474E"/>
                </a:solidFill>
                <a:latin typeface="Inter" pitchFamily="34" charset="0"/>
                <a:ea typeface="Inter" pitchFamily="34" charset="-122"/>
                <a:cs typeface="Inter" pitchFamily="34" charset="-120"/>
              </a:rPr>
              <a:t>Autosomal dominant (FBN1); </a:t>
            </a:r>
            <a:r>
              <a:rPr lang="en-US" sz="1200" b="1" dirty="0">
                <a:solidFill>
                  <a:srgbClr val="44474E"/>
                </a:solidFill>
                <a:latin typeface="Inter" pitchFamily="34" charset="0"/>
                <a:ea typeface="Inter" pitchFamily="34" charset="-122"/>
                <a:cs typeface="Inter" pitchFamily="34" charset="-120"/>
              </a:rPr>
              <a:t>Arm span &gt; Height</a:t>
            </a:r>
            <a:r>
              <a:rPr lang="en-US" sz="1200" dirty="0">
                <a:solidFill>
                  <a:srgbClr val="44474E"/>
                </a:solidFill>
                <a:latin typeface="Inter" pitchFamily="34" charset="0"/>
                <a:ea typeface="Inter" pitchFamily="34" charset="-122"/>
                <a:cs typeface="Inter" pitchFamily="34" charset="-120"/>
              </a:rPr>
              <a:t>; arachnodactyly; lens dislocation; risk of aortic root dilatation (requires urgent Echo).</a:t>
            </a:r>
            <a:endParaRPr lang="en-US" sz="1200" dirty="0"/>
          </a:p>
        </p:txBody>
      </p:sp>
      <p:sp>
        <p:nvSpPr>
          <p:cNvPr id="33" name="SK-26-text-32"/>
          <p:cNvSpPr/>
          <p:nvPr/>
        </p:nvSpPr>
        <p:spPr>
          <a:xfrm>
            <a:off x="571500" y="3893046"/>
            <a:ext cx="3327400" cy="682526"/>
          </a:xfrm>
          <a:prstGeom prst="rect">
            <a:avLst/>
          </a:prstGeom>
          <a:noFill/>
          <a:ln/>
        </p:spPr>
        <p:txBody>
          <a:bodyPr vert="horz" wrap="square" lIns="0" tIns="0" rIns="0" bIns="0" rtlCol="0" anchor="ctr"/>
          <a:lstStyle/>
          <a:p>
            <a:pPr marL="0" indent="0">
              <a:lnSpc>
                <a:spcPts val="1680"/>
              </a:lnSpc>
              <a:buNone/>
            </a:pPr>
            <a:r>
              <a:rPr lang="en-US" sz="1200" b="1" dirty="0">
                <a:solidFill>
                  <a:srgbClr val="005EB8"/>
                </a:solidFill>
                <a:latin typeface="Inter" pitchFamily="34" charset="0"/>
                <a:ea typeface="Inter" pitchFamily="34" charset="-122"/>
                <a:cs typeface="Inter" pitchFamily="34" charset="-120"/>
              </a:rPr>
              <a:t>Klinefelter Syndrome</a:t>
            </a:r>
            <a:endParaRPr lang="en-US" sz="1200" dirty="0"/>
          </a:p>
        </p:txBody>
      </p:sp>
      <p:sp>
        <p:nvSpPr>
          <p:cNvPr id="34" name="SK-26-text-33"/>
          <p:cNvSpPr/>
          <p:nvPr/>
        </p:nvSpPr>
        <p:spPr>
          <a:xfrm>
            <a:off x="4000500" y="3893046"/>
            <a:ext cx="7620000" cy="682526"/>
          </a:xfrm>
          <a:prstGeom prst="rect">
            <a:avLst/>
          </a:prstGeom>
          <a:noFill/>
          <a:ln/>
        </p:spPr>
        <p:txBody>
          <a:bodyPr vert="horz" wrap="square" lIns="0" tIns="0" rIns="0" bIns="0" rtlCol="0" anchor="ctr"/>
          <a:lstStyle/>
          <a:p>
            <a:pPr marL="0" indent="0">
              <a:lnSpc>
                <a:spcPts val="1680"/>
              </a:lnSpc>
              <a:buNone/>
            </a:pPr>
            <a:r>
              <a:rPr lang="en-US" sz="1200" dirty="0">
                <a:solidFill>
                  <a:srgbClr val="44474E"/>
                </a:solidFill>
                <a:latin typeface="Inter" pitchFamily="34" charset="0"/>
                <a:ea typeface="Inter" pitchFamily="34" charset="-122"/>
                <a:cs typeface="Inter" pitchFamily="34" charset="-120"/>
              </a:rPr>
              <a:t>47,XXY karyotype; males; tall stature with long legs; small testes; hypogonadism; learning difficulties and infertility.</a:t>
            </a:r>
            <a:endParaRPr lang="en-US" sz="1200" dirty="0"/>
          </a:p>
        </p:txBody>
      </p:sp>
      <p:sp>
        <p:nvSpPr>
          <p:cNvPr id="35" name="SK-26-text-34"/>
          <p:cNvSpPr/>
          <p:nvPr/>
        </p:nvSpPr>
        <p:spPr>
          <a:xfrm>
            <a:off x="571500" y="4575572"/>
            <a:ext cx="3124200" cy="431155"/>
          </a:xfrm>
          <a:prstGeom prst="rect">
            <a:avLst/>
          </a:prstGeom>
          <a:noFill/>
          <a:ln/>
        </p:spPr>
        <p:txBody>
          <a:bodyPr vert="horz" wrap="square" lIns="0" tIns="0" rIns="0" bIns="0" rtlCol="0" anchor="ctr"/>
          <a:lstStyle/>
          <a:p>
            <a:pPr marL="0" indent="0">
              <a:lnSpc>
                <a:spcPts val="1680"/>
              </a:lnSpc>
              <a:buNone/>
            </a:pPr>
            <a:r>
              <a:rPr lang="en-US" sz="1200" b="1" dirty="0">
                <a:solidFill>
                  <a:srgbClr val="005EB8"/>
                </a:solidFill>
                <a:latin typeface="Inter" pitchFamily="34" charset="0"/>
                <a:ea typeface="Inter" pitchFamily="34" charset="-122"/>
                <a:cs typeface="Inter" pitchFamily="34" charset="-120"/>
              </a:rPr>
              <a:t>Thyrotoxicosis</a:t>
            </a:r>
            <a:endParaRPr lang="en-US" sz="1200" dirty="0"/>
          </a:p>
        </p:txBody>
      </p:sp>
      <p:sp>
        <p:nvSpPr>
          <p:cNvPr id="36" name="SK-26-text-35"/>
          <p:cNvSpPr/>
          <p:nvPr/>
        </p:nvSpPr>
        <p:spPr>
          <a:xfrm>
            <a:off x="4000500" y="4575572"/>
            <a:ext cx="8191500" cy="431155"/>
          </a:xfrm>
          <a:prstGeom prst="rect">
            <a:avLst/>
          </a:prstGeom>
          <a:noFill/>
          <a:ln/>
        </p:spPr>
        <p:txBody>
          <a:bodyPr vert="horz" wrap="square" lIns="0" tIns="0" rIns="0" bIns="0" rtlCol="0" anchor="ctr"/>
          <a:lstStyle/>
          <a:p>
            <a:pPr marL="0" indent="0">
              <a:lnSpc>
                <a:spcPts val="1680"/>
              </a:lnSpc>
              <a:buNone/>
            </a:pPr>
            <a:r>
              <a:rPr lang="en-US" sz="1200" dirty="0">
                <a:solidFill>
                  <a:srgbClr val="44474E"/>
                </a:solidFill>
                <a:latin typeface="Inter" pitchFamily="34" charset="0"/>
                <a:ea typeface="Inter" pitchFamily="34" charset="-122"/>
                <a:cs typeface="Inter" pitchFamily="34" charset="-120"/>
              </a:rPr>
              <a:t>Hyperthyroidism in children causes significantly accelerated growth velocity and advanced bone age.</a:t>
            </a:r>
            <a:endParaRPr lang="en-US" sz="1200" dirty="0"/>
          </a:p>
        </p:txBody>
      </p:sp>
      <p:sp>
        <p:nvSpPr>
          <p:cNvPr id="37" name="SK-26-text-36"/>
          <p:cNvSpPr/>
          <p:nvPr/>
        </p:nvSpPr>
        <p:spPr>
          <a:xfrm>
            <a:off x="571500" y="5006727"/>
            <a:ext cx="3489960" cy="682526"/>
          </a:xfrm>
          <a:prstGeom prst="rect">
            <a:avLst/>
          </a:prstGeom>
          <a:noFill/>
          <a:ln/>
        </p:spPr>
        <p:txBody>
          <a:bodyPr vert="horz" wrap="square" lIns="0" tIns="0" rIns="0" bIns="0" rtlCol="0" anchor="ctr"/>
          <a:lstStyle/>
          <a:p>
            <a:pPr marL="0" indent="0">
              <a:lnSpc>
                <a:spcPts val="1680"/>
              </a:lnSpc>
              <a:buNone/>
            </a:pPr>
            <a:r>
              <a:rPr lang="en-US" sz="1200" b="1" dirty="0">
                <a:solidFill>
                  <a:srgbClr val="005EB8"/>
                </a:solidFill>
                <a:latin typeface="Inter" pitchFamily="34" charset="0"/>
                <a:ea typeface="Inter" pitchFamily="34" charset="-122"/>
                <a:cs typeface="Inter" pitchFamily="34" charset="-120"/>
              </a:rPr>
              <a:t>GH Excess / Gigantism</a:t>
            </a:r>
            <a:endParaRPr lang="en-US" sz="1200" dirty="0"/>
          </a:p>
        </p:txBody>
      </p:sp>
      <p:sp>
        <p:nvSpPr>
          <p:cNvPr id="38" name="SK-26-text-37"/>
          <p:cNvSpPr/>
          <p:nvPr/>
        </p:nvSpPr>
        <p:spPr>
          <a:xfrm>
            <a:off x="4000500" y="5006727"/>
            <a:ext cx="7620000" cy="682526"/>
          </a:xfrm>
          <a:prstGeom prst="rect">
            <a:avLst/>
          </a:prstGeom>
          <a:noFill/>
          <a:ln/>
        </p:spPr>
        <p:txBody>
          <a:bodyPr vert="horz" wrap="square" lIns="0" tIns="0" rIns="0" bIns="0" rtlCol="0" anchor="ctr"/>
          <a:lstStyle/>
          <a:p>
            <a:pPr marL="0" indent="0">
              <a:lnSpc>
                <a:spcPts val="1680"/>
              </a:lnSpc>
              <a:buNone/>
            </a:pPr>
            <a:r>
              <a:rPr lang="en-US" sz="1200" dirty="0">
                <a:solidFill>
                  <a:srgbClr val="44474E"/>
                </a:solidFill>
                <a:latin typeface="Inter" pitchFamily="34" charset="0"/>
                <a:ea typeface="Inter" pitchFamily="34" charset="-122"/>
                <a:cs typeface="Inter" pitchFamily="34" charset="-120"/>
              </a:rPr>
              <a:t>Very rare; usually a pituitary adenoma. Gigantism occurs before growth plate fusion; acromegaly occurs after.</a:t>
            </a:r>
            <a:endParaRPr lang="en-US" sz="1200" dirty="0"/>
          </a:p>
        </p:txBody>
      </p:sp>
      <p:sp>
        <p:nvSpPr>
          <p:cNvPr id="39" name="SK-26-text-38"/>
          <p:cNvSpPr/>
          <p:nvPr/>
        </p:nvSpPr>
        <p:spPr>
          <a:xfrm>
            <a:off x="571500" y="5689253"/>
            <a:ext cx="3048000" cy="682972"/>
          </a:xfrm>
          <a:prstGeom prst="rect">
            <a:avLst/>
          </a:prstGeom>
          <a:noFill/>
          <a:ln/>
        </p:spPr>
        <p:txBody>
          <a:bodyPr vert="horz" wrap="square" lIns="0" tIns="0" rIns="0" bIns="0" rtlCol="0" anchor="ctr"/>
          <a:lstStyle/>
          <a:p>
            <a:pPr marL="0" indent="0">
              <a:lnSpc>
                <a:spcPts val="1680"/>
              </a:lnSpc>
              <a:buNone/>
            </a:pPr>
            <a:r>
              <a:rPr lang="en-US" sz="1200" b="1" dirty="0">
                <a:solidFill>
                  <a:srgbClr val="005EB8"/>
                </a:solidFill>
                <a:latin typeface="Inter" pitchFamily="34" charset="0"/>
                <a:ea typeface="Inter" pitchFamily="34" charset="-122"/>
                <a:cs typeface="Inter" pitchFamily="34" charset="-120"/>
              </a:rPr>
              <a:t>Precocious Puberty </a:t>
            </a:r>
            <a:r>
              <a:rPr lang="en-US" sz="900" b="1" dirty="0">
                <a:solidFill>
                  <a:srgbClr val="FFFFFF"/>
                </a:solidFill>
                <a:latin typeface="Inter" pitchFamily="34" charset="0"/>
                <a:ea typeface="Inter" pitchFamily="34" charset="-122"/>
                <a:cs typeface="Inter" pitchFamily="34" charset="-120"/>
              </a:rPr>
              <a:t>URGENT</a:t>
            </a:r>
            <a:endParaRPr lang="en-US" sz="1200" dirty="0"/>
          </a:p>
        </p:txBody>
      </p:sp>
      <p:sp>
        <p:nvSpPr>
          <p:cNvPr id="40" name="SK-26-text-39"/>
          <p:cNvSpPr/>
          <p:nvPr/>
        </p:nvSpPr>
        <p:spPr>
          <a:xfrm>
            <a:off x="4000500" y="5689253"/>
            <a:ext cx="7620000" cy="682972"/>
          </a:xfrm>
          <a:prstGeom prst="rect">
            <a:avLst/>
          </a:prstGeom>
          <a:noFill/>
          <a:ln/>
        </p:spPr>
        <p:txBody>
          <a:bodyPr vert="horz" wrap="square" lIns="0" tIns="0" rIns="0" bIns="0" rtlCol="0" anchor="ctr"/>
          <a:lstStyle/>
          <a:p>
            <a:pPr marL="0" indent="0">
              <a:lnSpc>
                <a:spcPts val="1680"/>
              </a:lnSpc>
              <a:buNone/>
            </a:pPr>
            <a:r>
              <a:rPr lang="en-US" sz="1200" dirty="0">
                <a:solidFill>
                  <a:srgbClr val="44474E"/>
                </a:solidFill>
                <a:latin typeface="Inter" pitchFamily="34" charset="0"/>
                <a:ea typeface="Inter" pitchFamily="34" charset="-122"/>
                <a:cs typeface="Inter" pitchFamily="34" charset="-120"/>
              </a:rPr>
              <a:t>Tall initially due to early spurt, but early epiphyseal fusion leads to </a:t>
            </a:r>
            <a:r>
              <a:rPr lang="en-US" sz="1200" b="1" dirty="0">
                <a:solidFill>
                  <a:srgbClr val="DA1E28"/>
                </a:solidFill>
                <a:latin typeface="Inter" pitchFamily="34" charset="0"/>
                <a:ea typeface="Inter" pitchFamily="34" charset="-122"/>
                <a:cs typeface="Inter" pitchFamily="34" charset="-120"/>
              </a:rPr>
              <a:t>short final height</a:t>
            </a:r>
            <a:r>
              <a:rPr lang="en-US" sz="1200" dirty="0">
                <a:solidFill>
                  <a:srgbClr val="44474E"/>
                </a:solidFill>
                <a:latin typeface="Inter" pitchFamily="34" charset="0"/>
                <a:ea typeface="Inter" pitchFamily="34" charset="-122"/>
                <a:cs typeface="Inter" pitchFamily="34" charset="-120"/>
              </a:rPr>
              <a:t>. Requires urgent specialist referral.</a:t>
            </a:r>
            <a:endParaRPr lang="en-US" sz="1200" dirty="0"/>
          </a:p>
        </p:txBody>
      </p:sp>
      <p:sp>
        <p:nvSpPr>
          <p:cNvPr id="41" name="SK-26-text-40"/>
          <p:cNvSpPr/>
          <p:nvPr/>
        </p:nvSpPr>
        <p:spPr>
          <a:xfrm>
            <a:off x="381000" y="6496050"/>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www.bradfordvts.co.uk</a:t>
            </a:r>
            <a:endParaRPr lang="en-US" sz="900" dirty="0"/>
          </a:p>
        </p:txBody>
      </p:sp>
      <p:sp>
        <p:nvSpPr>
          <p:cNvPr id="42" name="SK-26-text-41"/>
          <p:cNvSpPr/>
          <p:nvPr/>
        </p:nvSpPr>
        <p:spPr>
          <a:xfrm>
            <a:off x="11382375" y="6496050"/>
            <a:ext cx="809625"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Slide 26</a:t>
            </a:r>
            <a:endParaRPr lang="en-US" sz="9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7-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7-img-3" descr="preencoded.png"/>
          <p:cNvPicPr>
            <a:picLocks noChangeAspect="1"/>
          </p:cNvPicPr>
          <p:nvPr/>
        </p:nvPicPr>
        <p:blipFill>
          <a:blip r:embed="rId5"/>
          <a:stretch>
            <a:fillRect/>
          </a:stretch>
        </p:blipFill>
        <p:spPr>
          <a:xfrm>
            <a:off x="0" y="0"/>
            <a:ext cx="12192000" cy="381000"/>
          </a:xfrm>
          <a:prstGeom prst="rect">
            <a:avLst/>
          </a:prstGeom>
        </p:spPr>
      </p:pic>
      <p:pic>
        <p:nvPicPr>
          <p:cNvPr id="5" name="SK-27-img-4" descr="preencoded.png"/>
          <p:cNvPicPr>
            <a:picLocks noChangeAspect="1"/>
          </p:cNvPicPr>
          <p:nvPr/>
        </p:nvPicPr>
        <p:blipFill>
          <a:blip r:embed="rId6"/>
          <a:stretch>
            <a:fillRect/>
          </a:stretch>
        </p:blipFill>
        <p:spPr>
          <a:xfrm>
            <a:off x="0" y="381000"/>
            <a:ext cx="12192000" cy="1007715"/>
          </a:xfrm>
          <a:prstGeom prst="rect">
            <a:avLst/>
          </a:prstGeom>
        </p:spPr>
      </p:pic>
      <p:pic>
        <p:nvPicPr>
          <p:cNvPr id="6" name="SK-27-img-5" descr="preencoded.png"/>
          <p:cNvPicPr>
            <a:picLocks noChangeAspect="1"/>
          </p:cNvPicPr>
          <p:nvPr/>
        </p:nvPicPr>
        <p:blipFill>
          <a:blip r:embed="rId7"/>
          <a:stretch>
            <a:fillRect/>
          </a:stretch>
        </p:blipFill>
        <p:spPr>
          <a:xfrm>
            <a:off x="381000" y="1569690"/>
            <a:ext cx="5562600" cy="2244030"/>
          </a:xfrm>
          <a:prstGeom prst="rect">
            <a:avLst/>
          </a:prstGeom>
        </p:spPr>
      </p:pic>
      <p:pic>
        <p:nvPicPr>
          <p:cNvPr id="7" name="SK-27-img-6" descr="preencoded.png"/>
          <p:cNvPicPr>
            <a:picLocks noChangeAspect="1"/>
          </p:cNvPicPr>
          <p:nvPr/>
        </p:nvPicPr>
        <p:blipFill>
          <a:blip r:embed="rId8"/>
          <a:stretch>
            <a:fillRect/>
          </a:stretch>
        </p:blipFill>
        <p:spPr>
          <a:xfrm>
            <a:off x="495300" y="1683990"/>
            <a:ext cx="5334000" cy="419100"/>
          </a:xfrm>
          <a:prstGeom prst="rect">
            <a:avLst/>
          </a:prstGeom>
        </p:spPr>
      </p:pic>
      <p:pic>
        <p:nvPicPr>
          <p:cNvPr id="8" name="SK-27-img-7" descr="preencoded.png"/>
          <p:cNvPicPr>
            <a:picLocks noChangeAspect="1"/>
          </p:cNvPicPr>
          <p:nvPr/>
        </p:nvPicPr>
        <p:blipFill>
          <a:blip r:embed="rId9"/>
          <a:stretch>
            <a:fillRect/>
          </a:stretch>
        </p:blipFill>
        <p:spPr>
          <a:xfrm>
            <a:off x="504825" y="1754832"/>
            <a:ext cx="285750" cy="228600"/>
          </a:xfrm>
          <a:prstGeom prst="rect">
            <a:avLst/>
          </a:prstGeom>
        </p:spPr>
      </p:pic>
      <p:pic>
        <p:nvPicPr>
          <p:cNvPr id="9" name="SK-27-img-8" descr="preencoded.png"/>
          <p:cNvPicPr>
            <a:picLocks noChangeAspect="1"/>
          </p:cNvPicPr>
          <p:nvPr/>
        </p:nvPicPr>
        <p:blipFill>
          <a:blip r:embed="rId10"/>
          <a:stretch>
            <a:fillRect/>
          </a:stretch>
        </p:blipFill>
        <p:spPr>
          <a:xfrm>
            <a:off x="381000" y="4004221"/>
            <a:ext cx="5562600" cy="2293590"/>
          </a:xfrm>
          <a:prstGeom prst="rect">
            <a:avLst/>
          </a:prstGeom>
        </p:spPr>
      </p:pic>
      <p:pic>
        <p:nvPicPr>
          <p:cNvPr id="10" name="SK-27-img-9" descr="preencoded.png"/>
          <p:cNvPicPr>
            <a:picLocks noChangeAspect="1"/>
          </p:cNvPicPr>
          <p:nvPr/>
        </p:nvPicPr>
        <p:blipFill>
          <a:blip r:embed="rId11"/>
          <a:stretch>
            <a:fillRect/>
          </a:stretch>
        </p:blipFill>
        <p:spPr>
          <a:xfrm>
            <a:off x="495300" y="4118521"/>
            <a:ext cx="5334000" cy="419100"/>
          </a:xfrm>
          <a:prstGeom prst="rect">
            <a:avLst/>
          </a:prstGeom>
        </p:spPr>
      </p:pic>
      <p:pic>
        <p:nvPicPr>
          <p:cNvPr id="11" name="SK-27-img-10" descr="preencoded.png"/>
          <p:cNvPicPr>
            <a:picLocks noChangeAspect="1"/>
          </p:cNvPicPr>
          <p:nvPr/>
        </p:nvPicPr>
        <p:blipFill>
          <a:blip r:embed="rId12"/>
          <a:stretch>
            <a:fillRect/>
          </a:stretch>
        </p:blipFill>
        <p:spPr>
          <a:xfrm>
            <a:off x="504825" y="4189363"/>
            <a:ext cx="285750" cy="228600"/>
          </a:xfrm>
          <a:prstGeom prst="rect">
            <a:avLst/>
          </a:prstGeom>
        </p:spPr>
      </p:pic>
      <p:pic>
        <p:nvPicPr>
          <p:cNvPr id="12" name="SK-27-img-11" descr="preencoded.png"/>
          <p:cNvPicPr>
            <a:picLocks noChangeAspect="1"/>
          </p:cNvPicPr>
          <p:nvPr/>
        </p:nvPicPr>
        <p:blipFill>
          <a:blip r:embed="rId13"/>
          <a:stretch>
            <a:fillRect/>
          </a:stretch>
        </p:blipFill>
        <p:spPr>
          <a:xfrm>
            <a:off x="495300" y="4728121"/>
            <a:ext cx="5334000" cy="990600"/>
          </a:xfrm>
          <a:prstGeom prst="rect">
            <a:avLst/>
          </a:prstGeom>
        </p:spPr>
      </p:pic>
      <p:pic>
        <p:nvPicPr>
          <p:cNvPr id="13" name="SK-27-img-12" descr="preencoded.png"/>
          <p:cNvPicPr>
            <a:picLocks noChangeAspect="1"/>
          </p:cNvPicPr>
          <p:nvPr/>
        </p:nvPicPr>
        <p:blipFill>
          <a:blip r:embed="rId14"/>
          <a:stretch>
            <a:fillRect/>
          </a:stretch>
        </p:blipFill>
        <p:spPr>
          <a:xfrm>
            <a:off x="6248400" y="1569690"/>
            <a:ext cx="5562600" cy="2762250"/>
          </a:xfrm>
          <a:prstGeom prst="rect">
            <a:avLst/>
          </a:prstGeom>
        </p:spPr>
      </p:pic>
      <p:pic>
        <p:nvPicPr>
          <p:cNvPr id="14" name="SK-27-img-13" descr="preencoded.png"/>
          <p:cNvPicPr>
            <a:picLocks noChangeAspect="1"/>
          </p:cNvPicPr>
          <p:nvPr/>
        </p:nvPicPr>
        <p:blipFill>
          <a:blip r:embed="rId8"/>
          <a:stretch>
            <a:fillRect/>
          </a:stretch>
        </p:blipFill>
        <p:spPr>
          <a:xfrm>
            <a:off x="6362700" y="1683990"/>
            <a:ext cx="5334000" cy="419100"/>
          </a:xfrm>
          <a:prstGeom prst="rect">
            <a:avLst/>
          </a:prstGeom>
        </p:spPr>
      </p:pic>
      <p:pic>
        <p:nvPicPr>
          <p:cNvPr id="15" name="SK-27-img-14" descr="preencoded.png"/>
          <p:cNvPicPr>
            <a:picLocks noChangeAspect="1"/>
          </p:cNvPicPr>
          <p:nvPr/>
        </p:nvPicPr>
        <p:blipFill>
          <a:blip r:embed="rId15"/>
          <a:stretch>
            <a:fillRect/>
          </a:stretch>
        </p:blipFill>
        <p:spPr>
          <a:xfrm>
            <a:off x="6372225" y="1754832"/>
            <a:ext cx="285750" cy="228600"/>
          </a:xfrm>
          <a:prstGeom prst="rect">
            <a:avLst/>
          </a:prstGeom>
        </p:spPr>
      </p:pic>
      <p:pic>
        <p:nvPicPr>
          <p:cNvPr id="16" name="SK-27-img-15" descr="preencoded.png"/>
          <p:cNvPicPr>
            <a:picLocks noChangeAspect="1"/>
          </p:cNvPicPr>
          <p:nvPr/>
        </p:nvPicPr>
        <p:blipFill>
          <a:blip r:embed="rId16"/>
          <a:stretch>
            <a:fillRect/>
          </a:stretch>
        </p:blipFill>
        <p:spPr>
          <a:xfrm>
            <a:off x="6362700" y="2217390"/>
            <a:ext cx="5334000" cy="990600"/>
          </a:xfrm>
          <a:prstGeom prst="rect">
            <a:avLst/>
          </a:prstGeom>
        </p:spPr>
      </p:pic>
      <p:pic>
        <p:nvPicPr>
          <p:cNvPr id="17" name="SK-27-img-16" descr="preencoded.png"/>
          <p:cNvPicPr>
            <a:picLocks noChangeAspect="1"/>
          </p:cNvPicPr>
          <p:nvPr/>
        </p:nvPicPr>
        <p:blipFill>
          <a:blip r:embed="rId17"/>
          <a:stretch>
            <a:fillRect/>
          </a:stretch>
        </p:blipFill>
        <p:spPr>
          <a:xfrm>
            <a:off x="6362700" y="3284190"/>
            <a:ext cx="5334000" cy="647700"/>
          </a:xfrm>
          <a:prstGeom prst="rect">
            <a:avLst/>
          </a:prstGeom>
        </p:spPr>
      </p:pic>
      <p:pic>
        <p:nvPicPr>
          <p:cNvPr id="18" name="SK-27-img-17" descr="preencoded.png"/>
          <p:cNvPicPr>
            <a:picLocks noChangeAspect="1"/>
          </p:cNvPicPr>
          <p:nvPr/>
        </p:nvPicPr>
        <p:blipFill>
          <a:blip r:embed="rId18"/>
          <a:stretch>
            <a:fillRect/>
          </a:stretch>
        </p:blipFill>
        <p:spPr>
          <a:xfrm>
            <a:off x="6248400" y="4484340"/>
            <a:ext cx="5562600" cy="1813471"/>
          </a:xfrm>
          <a:prstGeom prst="rect">
            <a:avLst/>
          </a:prstGeom>
        </p:spPr>
      </p:pic>
      <p:pic>
        <p:nvPicPr>
          <p:cNvPr id="19" name="SK-27-img-18" descr="preencoded.png"/>
          <p:cNvPicPr>
            <a:picLocks noChangeAspect="1"/>
          </p:cNvPicPr>
          <p:nvPr/>
        </p:nvPicPr>
        <p:blipFill>
          <a:blip r:embed="rId8"/>
          <a:stretch>
            <a:fillRect/>
          </a:stretch>
        </p:blipFill>
        <p:spPr>
          <a:xfrm>
            <a:off x="6362700" y="4598640"/>
            <a:ext cx="5334000" cy="419100"/>
          </a:xfrm>
          <a:prstGeom prst="rect">
            <a:avLst/>
          </a:prstGeom>
        </p:spPr>
      </p:pic>
      <p:pic>
        <p:nvPicPr>
          <p:cNvPr id="20" name="SK-27-img-19" descr="preencoded.png"/>
          <p:cNvPicPr>
            <a:picLocks noChangeAspect="1"/>
          </p:cNvPicPr>
          <p:nvPr/>
        </p:nvPicPr>
        <p:blipFill>
          <a:blip r:embed="rId19"/>
          <a:stretch>
            <a:fillRect/>
          </a:stretch>
        </p:blipFill>
        <p:spPr>
          <a:xfrm>
            <a:off x="6372225" y="4669482"/>
            <a:ext cx="285750" cy="228600"/>
          </a:xfrm>
          <a:prstGeom prst="rect">
            <a:avLst/>
          </a:prstGeom>
        </p:spPr>
      </p:pic>
      <p:pic>
        <p:nvPicPr>
          <p:cNvPr id="21" name="SK-27-img-20" descr="preencoded.png"/>
          <p:cNvPicPr>
            <a:picLocks noChangeAspect="1"/>
          </p:cNvPicPr>
          <p:nvPr/>
        </p:nvPicPr>
        <p:blipFill>
          <a:blip r:embed="rId20"/>
          <a:stretch>
            <a:fillRect/>
          </a:stretch>
        </p:blipFill>
        <p:spPr>
          <a:xfrm>
            <a:off x="381000" y="6478786"/>
            <a:ext cx="11430000" cy="247650"/>
          </a:xfrm>
          <a:prstGeom prst="rect">
            <a:avLst/>
          </a:prstGeom>
        </p:spPr>
      </p:pic>
      <p:sp>
        <p:nvSpPr>
          <p:cNvPr id="22" name="SK-27-text-21"/>
          <p:cNvSpPr/>
          <p:nvPr/>
        </p:nvSpPr>
        <p:spPr>
          <a:xfrm>
            <a:off x="228600" y="104775"/>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3" name="SK-27-text-22"/>
          <p:cNvSpPr/>
          <p:nvPr/>
        </p:nvSpPr>
        <p:spPr>
          <a:xfrm>
            <a:off x="228600" y="571500"/>
            <a:ext cx="11963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Special Situations: Prematurity Correction</a:t>
            </a:r>
            <a:endParaRPr lang="en-US" sz="2550" dirty="0"/>
          </a:p>
        </p:txBody>
      </p:sp>
      <p:sp>
        <p:nvSpPr>
          <p:cNvPr id="24" name="SK-27-text-23"/>
          <p:cNvSpPr/>
          <p:nvPr/>
        </p:nvSpPr>
        <p:spPr>
          <a:xfrm>
            <a:off x="228600" y="998190"/>
            <a:ext cx="11811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25" name="SK-27-text-24"/>
          <p:cNvSpPr/>
          <p:nvPr/>
        </p:nvSpPr>
        <p:spPr>
          <a:xfrm>
            <a:off x="914400" y="1698278"/>
            <a:ext cx="412813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C1E"/>
                </a:solidFill>
              </a:rPr>
              <a:t>Timing and Rules</a:t>
            </a:r>
            <a:endParaRPr lang="en-US" sz="1650" dirty="0"/>
          </a:p>
        </p:txBody>
      </p:sp>
      <p:sp>
        <p:nvSpPr>
          <p:cNvPr id="26" name="SK-27-text-25"/>
          <p:cNvSpPr/>
          <p:nvPr/>
        </p:nvSpPr>
        <p:spPr>
          <a:xfrm>
            <a:off x="495300" y="2217390"/>
            <a:ext cx="10835640" cy="274290"/>
          </a:xfrm>
          <a:prstGeom prst="rect">
            <a:avLst/>
          </a:prstGeom>
          <a:noFill/>
          <a:ln/>
        </p:spPr>
        <p:txBody>
          <a:bodyPr vert="horz" wrap="square" lIns="0" tIns="0" rIns="0" bIns="0" rtlCol="0" anchor="ctr"/>
          <a:lstStyle/>
          <a:p>
            <a:pPr marL="0" indent="0" algn="l">
              <a:lnSpc>
                <a:spcPts val="2160"/>
              </a:lnSpc>
              <a:buNone/>
            </a:pPr>
            <a:r>
              <a:rPr lang="en-US" sz="1350" dirty="0">
                <a:solidFill>
                  <a:srgbClr val="44474E"/>
                </a:solidFill>
                <a:latin typeface="Inter" pitchFamily="34" charset="0"/>
                <a:ea typeface="Inter" pitchFamily="34" charset="-122"/>
                <a:cs typeface="Inter" pitchFamily="34" charset="-120"/>
              </a:rPr>
              <a:t>Standard: Correct for prematurity up to </a:t>
            </a:r>
            <a:r>
              <a:rPr lang="en-US" sz="1350" b="1" dirty="0">
                <a:solidFill>
                  <a:srgbClr val="005EB8"/>
                </a:solidFill>
                <a:latin typeface="Inter" pitchFamily="34" charset="0"/>
                <a:ea typeface="Inter" pitchFamily="34" charset="-122"/>
                <a:cs typeface="Inter" pitchFamily="34" charset="-120"/>
              </a:rPr>
              <a:t>age 2 years</a:t>
            </a:r>
            <a:r>
              <a:rPr lang="en-US" sz="1350" dirty="0">
                <a:solidFill>
                  <a:srgbClr val="44474E"/>
                </a:solidFill>
                <a:latin typeface="Inter" pitchFamily="34" charset="0"/>
                <a:ea typeface="Inter" pitchFamily="34" charset="-122"/>
                <a:cs typeface="Inter" pitchFamily="34" charset="-120"/>
              </a:rPr>
              <a:t>.</a:t>
            </a:r>
            <a:endParaRPr lang="en-US" sz="1350" dirty="0"/>
          </a:p>
        </p:txBody>
      </p:sp>
      <p:sp>
        <p:nvSpPr>
          <p:cNvPr id="27" name="SK-27-text-26"/>
          <p:cNvSpPr/>
          <p:nvPr/>
        </p:nvSpPr>
        <p:spPr>
          <a:xfrm>
            <a:off x="495300" y="2567880"/>
            <a:ext cx="11696700" cy="274290"/>
          </a:xfrm>
          <a:prstGeom prst="rect">
            <a:avLst/>
          </a:prstGeom>
          <a:noFill/>
          <a:ln/>
        </p:spPr>
        <p:txBody>
          <a:bodyPr vert="horz" wrap="square" lIns="0" tIns="0" rIns="0" bIns="0" rtlCol="0" anchor="ctr"/>
          <a:lstStyle/>
          <a:p>
            <a:pPr marL="0" indent="0" algn="l">
              <a:lnSpc>
                <a:spcPts val="2160"/>
              </a:lnSpc>
              <a:buNone/>
            </a:pPr>
            <a:r>
              <a:rPr lang="en-US" sz="1350" dirty="0">
                <a:solidFill>
                  <a:srgbClr val="44474E"/>
                </a:solidFill>
                <a:latin typeface="Inter" pitchFamily="34" charset="0"/>
                <a:ea typeface="Inter" pitchFamily="34" charset="-122"/>
                <a:cs typeface="Inter" pitchFamily="34" charset="-120"/>
              </a:rPr>
              <a:t>Exception: Extend to age 3 for very preterm infants (&lt;32 weeks).</a:t>
            </a:r>
            <a:endParaRPr lang="en-US" sz="1350" dirty="0"/>
          </a:p>
        </p:txBody>
      </p:sp>
      <p:sp>
        <p:nvSpPr>
          <p:cNvPr id="28" name="SK-27-text-27"/>
          <p:cNvSpPr/>
          <p:nvPr/>
        </p:nvSpPr>
        <p:spPr>
          <a:xfrm>
            <a:off x="495300" y="2918371"/>
            <a:ext cx="11696700" cy="274290"/>
          </a:xfrm>
          <a:prstGeom prst="rect">
            <a:avLst/>
          </a:prstGeom>
          <a:noFill/>
          <a:ln/>
        </p:spPr>
        <p:txBody>
          <a:bodyPr vert="horz" wrap="square" lIns="0" tIns="0" rIns="0" bIns="0" rtlCol="0" anchor="ctr"/>
          <a:lstStyle/>
          <a:p>
            <a:pPr marL="0" indent="0" algn="l">
              <a:lnSpc>
                <a:spcPts val="2160"/>
              </a:lnSpc>
              <a:buNone/>
            </a:pPr>
            <a:r>
              <a:rPr lang="en-US" sz="1350" dirty="0">
                <a:solidFill>
                  <a:srgbClr val="44474E"/>
                </a:solidFill>
                <a:latin typeface="Inter" pitchFamily="34" charset="0"/>
                <a:ea typeface="Inter" pitchFamily="34" charset="-122"/>
                <a:cs typeface="Inter" pitchFamily="34" charset="-120"/>
              </a:rPr>
              <a:t>Failure to correct leads to unnecessary concern and referrals.</a:t>
            </a:r>
            <a:endParaRPr lang="en-US" sz="1350" dirty="0"/>
          </a:p>
        </p:txBody>
      </p:sp>
      <p:sp>
        <p:nvSpPr>
          <p:cNvPr id="29" name="SK-27-text-28"/>
          <p:cNvSpPr/>
          <p:nvPr/>
        </p:nvSpPr>
        <p:spPr>
          <a:xfrm>
            <a:off x="914400" y="4132808"/>
            <a:ext cx="412813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C1E"/>
                </a:solidFill>
              </a:rPr>
              <a:t>The Core Formula</a:t>
            </a:r>
            <a:endParaRPr lang="en-US" sz="1650" dirty="0"/>
          </a:p>
        </p:txBody>
      </p:sp>
      <p:sp>
        <p:nvSpPr>
          <p:cNvPr id="30" name="SK-27-text-29"/>
          <p:cNvSpPr/>
          <p:nvPr/>
        </p:nvSpPr>
        <p:spPr>
          <a:xfrm>
            <a:off x="647700" y="4880521"/>
            <a:ext cx="5029200" cy="685800"/>
          </a:xfrm>
          <a:prstGeom prst="rect">
            <a:avLst/>
          </a:prstGeom>
          <a:noFill/>
          <a:ln/>
        </p:spPr>
        <p:txBody>
          <a:bodyPr vert="horz" wrap="square" lIns="0" tIns="0" rIns="0" bIns="0" rtlCol="0" anchor="ctr"/>
          <a:lstStyle/>
          <a:p>
            <a:pPr marL="0" indent="0" algn="ctr">
              <a:lnSpc>
                <a:spcPts val="2700"/>
              </a:lnSpc>
              <a:buNone/>
            </a:pPr>
            <a:r>
              <a:rPr lang="en-US" sz="1800" b="1" dirty="0">
                <a:solidFill>
                  <a:srgbClr val="F58220"/>
                </a:solidFill>
              </a:rPr>
              <a:t>Corrected Age = Chrono. Age − Weeks Premature</a:t>
            </a:r>
            <a:endParaRPr lang="en-US" sz="1800" dirty="0"/>
          </a:p>
        </p:txBody>
      </p:sp>
      <p:sp>
        <p:nvSpPr>
          <p:cNvPr id="31" name="SK-27-text-30"/>
          <p:cNvSpPr/>
          <p:nvPr/>
        </p:nvSpPr>
        <p:spPr>
          <a:xfrm>
            <a:off x="495300" y="5833021"/>
            <a:ext cx="10647045" cy="274290"/>
          </a:xfrm>
          <a:prstGeom prst="rect">
            <a:avLst/>
          </a:prstGeom>
          <a:noFill/>
          <a:ln/>
        </p:spPr>
        <p:txBody>
          <a:bodyPr vert="horz" wrap="square" lIns="0" tIns="0" rIns="0" bIns="0" rtlCol="0" anchor="ctr"/>
          <a:lstStyle/>
          <a:p>
            <a:pPr marL="0" indent="0" algn="l">
              <a:lnSpc>
                <a:spcPts val="2160"/>
              </a:lnSpc>
              <a:buNone/>
            </a:pPr>
            <a:r>
              <a:rPr lang="en-US" sz="1350" dirty="0">
                <a:solidFill>
                  <a:srgbClr val="44474E"/>
                </a:solidFill>
                <a:latin typeface="Inter" pitchFamily="34" charset="0"/>
                <a:ea typeface="Inter" pitchFamily="34" charset="-122"/>
                <a:cs typeface="Inter" pitchFamily="34" charset="-120"/>
              </a:rPr>
              <a:t>Calculate weeks premature from 40 weeks gestation.</a:t>
            </a:r>
            <a:endParaRPr lang="en-US" sz="1350" dirty="0"/>
          </a:p>
        </p:txBody>
      </p:sp>
      <p:sp>
        <p:nvSpPr>
          <p:cNvPr id="32" name="SK-27-text-31"/>
          <p:cNvSpPr/>
          <p:nvPr/>
        </p:nvSpPr>
        <p:spPr>
          <a:xfrm>
            <a:off x="6781800" y="1698278"/>
            <a:ext cx="412813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C1E"/>
                </a:solidFill>
              </a:rPr>
              <a:t>Clinical Example</a:t>
            </a:r>
            <a:endParaRPr lang="en-US" sz="1650" dirty="0"/>
          </a:p>
        </p:txBody>
      </p:sp>
      <p:sp>
        <p:nvSpPr>
          <p:cNvPr id="33" name="SK-27-text-32"/>
          <p:cNvSpPr/>
          <p:nvPr/>
        </p:nvSpPr>
        <p:spPr>
          <a:xfrm>
            <a:off x="6477000" y="2312640"/>
            <a:ext cx="57150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5EB8"/>
                </a:solidFill>
                <a:latin typeface="Inter" pitchFamily="34" charset="0"/>
                <a:ea typeface="Inter" pitchFamily="34" charset="-122"/>
                <a:cs typeface="Inter" pitchFamily="34" charset="-120"/>
              </a:rPr>
              <a:t>Scenario:</a:t>
            </a:r>
            <a:r>
              <a:rPr lang="en-US" sz="1200" dirty="0">
                <a:solidFill>
                  <a:srgbClr val="44474E"/>
                </a:solidFill>
                <a:latin typeface="Inter" pitchFamily="34" charset="0"/>
                <a:ea typeface="Inter" pitchFamily="34" charset="-122"/>
                <a:cs typeface="Inter" pitchFamily="34" charset="-120"/>
              </a:rPr>
              <a:t> Infant born at 30 weeks gestation.</a:t>
            </a:r>
            <a:endParaRPr lang="en-US" sz="1200" dirty="0"/>
          </a:p>
        </p:txBody>
      </p:sp>
      <p:sp>
        <p:nvSpPr>
          <p:cNvPr id="34" name="SK-27-text-33"/>
          <p:cNvSpPr/>
          <p:nvPr/>
        </p:nvSpPr>
        <p:spPr>
          <a:xfrm>
            <a:off x="6477000" y="2598390"/>
            <a:ext cx="57150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5EB8"/>
                </a:solidFill>
                <a:latin typeface="Inter" pitchFamily="34" charset="0"/>
                <a:ea typeface="Inter" pitchFamily="34" charset="-122"/>
                <a:cs typeface="Inter" pitchFamily="34" charset="-120"/>
              </a:rPr>
              <a:t>Prematurity:</a:t>
            </a:r>
            <a:r>
              <a:rPr lang="en-US" sz="1200" dirty="0">
                <a:solidFill>
                  <a:srgbClr val="44474E"/>
                </a:solidFill>
                <a:latin typeface="Inter" pitchFamily="34" charset="0"/>
                <a:ea typeface="Inter" pitchFamily="34" charset="-122"/>
                <a:cs typeface="Inter" pitchFamily="34" charset="-120"/>
              </a:rPr>
              <a:t> 40 - 30 = </a:t>
            </a:r>
            <a:r>
              <a:rPr lang="en-US" sz="1200" b="1" dirty="0">
                <a:solidFill>
                  <a:srgbClr val="DA1E28"/>
                </a:solidFill>
                <a:latin typeface="Inter" pitchFamily="34" charset="0"/>
                <a:ea typeface="Inter" pitchFamily="34" charset="-122"/>
                <a:cs typeface="Inter" pitchFamily="34" charset="-120"/>
              </a:rPr>
              <a:t>10 weeks early</a:t>
            </a:r>
            <a:r>
              <a:rPr lang="en-US" sz="1200" dirty="0">
                <a:solidFill>
                  <a:srgbClr val="44474E"/>
                </a:solidFill>
                <a:latin typeface="Inter" pitchFamily="34" charset="0"/>
                <a:ea typeface="Inter" pitchFamily="34" charset="-122"/>
                <a:cs typeface="Inter" pitchFamily="34" charset="-120"/>
              </a:rPr>
              <a:t>.</a:t>
            </a:r>
            <a:endParaRPr lang="en-US" sz="1200" dirty="0"/>
          </a:p>
        </p:txBody>
      </p:sp>
      <p:sp>
        <p:nvSpPr>
          <p:cNvPr id="35" name="SK-27-text-34"/>
          <p:cNvSpPr/>
          <p:nvPr/>
        </p:nvSpPr>
        <p:spPr>
          <a:xfrm>
            <a:off x="6477000" y="2884140"/>
            <a:ext cx="57150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5EB8"/>
                </a:solidFill>
                <a:latin typeface="Inter" pitchFamily="34" charset="0"/>
                <a:ea typeface="Inter" pitchFamily="34" charset="-122"/>
                <a:cs typeface="Inter" pitchFamily="34" charset="-120"/>
              </a:rPr>
              <a:t>Current Date:</a:t>
            </a:r>
            <a:r>
              <a:rPr lang="en-US" sz="1200" dirty="0">
                <a:solidFill>
                  <a:srgbClr val="44474E"/>
                </a:solidFill>
                <a:latin typeface="Inter" pitchFamily="34" charset="0"/>
                <a:ea typeface="Inter" pitchFamily="34" charset="-122"/>
                <a:cs typeface="Inter" pitchFamily="34" charset="-120"/>
              </a:rPr>
              <a:t> 6 months chronological age (~26 weeks).</a:t>
            </a:r>
            <a:endParaRPr lang="en-US" sz="1200" dirty="0"/>
          </a:p>
        </p:txBody>
      </p:sp>
      <p:sp>
        <p:nvSpPr>
          <p:cNvPr id="36" name="SK-27-text-35"/>
          <p:cNvSpPr/>
          <p:nvPr/>
        </p:nvSpPr>
        <p:spPr>
          <a:xfrm>
            <a:off x="6457950" y="3436590"/>
            <a:ext cx="5143500" cy="342900"/>
          </a:xfrm>
          <a:prstGeom prst="rect">
            <a:avLst/>
          </a:prstGeom>
          <a:noFill/>
          <a:ln/>
        </p:spPr>
        <p:txBody>
          <a:bodyPr vert="horz" wrap="square" lIns="0" tIns="0" rIns="0" bIns="0" rtlCol="0" anchor="ctr"/>
          <a:lstStyle/>
          <a:p>
            <a:pPr marL="0" indent="0" algn="ctr">
              <a:lnSpc>
                <a:spcPts val="2700"/>
              </a:lnSpc>
              <a:buNone/>
            </a:pPr>
            <a:r>
              <a:rPr lang="en-US" sz="1800" b="1" dirty="0">
                <a:solidFill>
                  <a:srgbClr val="005EB8"/>
                </a:solidFill>
              </a:rPr>
              <a:t>26 - 10 = 16 weeks (4 months)</a:t>
            </a:r>
            <a:endParaRPr lang="en-US" sz="1800" dirty="0"/>
          </a:p>
        </p:txBody>
      </p:sp>
      <p:sp>
        <p:nvSpPr>
          <p:cNvPr id="37" name="SK-27-text-36"/>
          <p:cNvSpPr/>
          <p:nvPr/>
        </p:nvSpPr>
        <p:spPr>
          <a:xfrm>
            <a:off x="6324600" y="3989040"/>
            <a:ext cx="5410200" cy="228600"/>
          </a:xfrm>
          <a:prstGeom prst="rect">
            <a:avLst/>
          </a:prstGeom>
          <a:noFill/>
          <a:ln/>
        </p:spPr>
        <p:txBody>
          <a:bodyPr vert="horz" wrap="square" lIns="0" tIns="0" rIns="0" bIns="0" rtlCol="0" anchor="ctr"/>
          <a:lstStyle/>
          <a:p>
            <a:pPr marL="0" indent="0" algn="ctr">
              <a:lnSpc>
                <a:spcPts val="1800"/>
              </a:lnSpc>
              <a:buNone/>
            </a:pPr>
            <a:r>
              <a:rPr lang="en-US" sz="1200" dirty="0">
                <a:solidFill>
                  <a:srgbClr val="74777F"/>
                </a:solidFill>
                <a:latin typeface="Inter" pitchFamily="34" charset="0"/>
                <a:ea typeface="Inter" pitchFamily="34" charset="-122"/>
                <a:cs typeface="Inter" pitchFamily="34" charset="-120"/>
              </a:rPr>
              <a:t>Plot this child at the 4-month mark on the growth chart.</a:t>
            </a:r>
            <a:endParaRPr lang="en-US" sz="1200" dirty="0"/>
          </a:p>
        </p:txBody>
      </p:sp>
      <p:sp>
        <p:nvSpPr>
          <p:cNvPr id="38" name="SK-27-text-37"/>
          <p:cNvSpPr/>
          <p:nvPr/>
        </p:nvSpPr>
        <p:spPr>
          <a:xfrm>
            <a:off x="6781800" y="4612928"/>
            <a:ext cx="412813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C1E"/>
                </a:solidFill>
              </a:rPr>
              <a:t>Monitoring Tools</a:t>
            </a:r>
            <a:endParaRPr lang="en-US" sz="1650" dirty="0"/>
          </a:p>
        </p:txBody>
      </p:sp>
      <p:sp>
        <p:nvSpPr>
          <p:cNvPr id="39" name="SK-27-text-38"/>
          <p:cNvSpPr/>
          <p:nvPr/>
        </p:nvSpPr>
        <p:spPr>
          <a:xfrm>
            <a:off x="6362700" y="5132040"/>
            <a:ext cx="5829300" cy="274290"/>
          </a:xfrm>
          <a:prstGeom prst="rect">
            <a:avLst/>
          </a:prstGeom>
          <a:noFill/>
          <a:ln/>
        </p:spPr>
        <p:txBody>
          <a:bodyPr vert="horz" wrap="square" lIns="0" tIns="0" rIns="0" bIns="0" rtlCol="0" anchor="ctr"/>
          <a:lstStyle/>
          <a:p>
            <a:pPr marL="0" indent="0" algn="l">
              <a:lnSpc>
                <a:spcPts val="2160"/>
              </a:lnSpc>
              <a:buNone/>
            </a:pPr>
            <a:r>
              <a:rPr lang="en-US" sz="1350" dirty="0">
                <a:solidFill>
                  <a:srgbClr val="44474E"/>
                </a:solidFill>
                <a:latin typeface="Inter" pitchFamily="34" charset="0"/>
                <a:ea typeface="Inter" pitchFamily="34" charset="-122"/>
                <a:cs typeface="Inter" pitchFamily="34" charset="-120"/>
              </a:rPr>
              <a:t>Use </a:t>
            </a:r>
            <a:r>
              <a:rPr lang="en-US" sz="1350" b="1" dirty="0">
                <a:solidFill>
                  <a:srgbClr val="005EB8"/>
                </a:solidFill>
                <a:latin typeface="Inter" pitchFamily="34" charset="0"/>
                <a:ea typeface="Inter" pitchFamily="34" charset="-122"/>
                <a:cs typeface="Inter" pitchFamily="34" charset="-120"/>
              </a:rPr>
              <a:t>Neonatal/Infant Close Monitoring (NICM)</a:t>
            </a:r>
            <a:r>
              <a:rPr lang="en-US" sz="1350" dirty="0">
                <a:solidFill>
                  <a:srgbClr val="44474E"/>
                </a:solidFill>
                <a:latin typeface="Inter" pitchFamily="34" charset="0"/>
                <a:ea typeface="Inter" pitchFamily="34" charset="-122"/>
                <a:cs typeface="Inter" pitchFamily="34" charset="-120"/>
              </a:rPr>
              <a:t> charts.</a:t>
            </a:r>
            <a:endParaRPr lang="en-US" sz="1350" dirty="0"/>
          </a:p>
        </p:txBody>
      </p:sp>
      <p:sp>
        <p:nvSpPr>
          <p:cNvPr id="40" name="SK-27-text-39"/>
          <p:cNvSpPr/>
          <p:nvPr/>
        </p:nvSpPr>
        <p:spPr>
          <a:xfrm>
            <a:off x="6362700" y="5482530"/>
            <a:ext cx="5829300" cy="274290"/>
          </a:xfrm>
          <a:prstGeom prst="rect">
            <a:avLst/>
          </a:prstGeom>
          <a:noFill/>
          <a:ln/>
        </p:spPr>
        <p:txBody>
          <a:bodyPr vert="horz" wrap="square" lIns="0" tIns="0" rIns="0" bIns="0" rtlCol="0" anchor="ctr"/>
          <a:lstStyle/>
          <a:p>
            <a:pPr marL="0" indent="0" algn="l">
              <a:lnSpc>
                <a:spcPts val="2160"/>
              </a:lnSpc>
              <a:buNone/>
            </a:pPr>
            <a:r>
              <a:rPr lang="en-US" sz="1350" dirty="0">
                <a:solidFill>
                  <a:srgbClr val="44474E"/>
                </a:solidFill>
                <a:latin typeface="Inter" pitchFamily="34" charset="0"/>
                <a:ea typeface="Inter" pitchFamily="34" charset="-122"/>
                <a:cs typeface="Inter" pitchFamily="34" charset="-120"/>
              </a:rPr>
              <a:t>Essential for ex-premature infants in early stages.</a:t>
            </a:r>
            <a:endParaRPr lang="en-US" sz="1350" dirty="0"/>
          </a:p>
        </p:txBody>
      </p:sp>
      <p:sp>
        <p:nvSpPr>
          <p:cNvPr id="41" name="SK-27-text-40"/>
          <p:cNvSpPr/>
          <p:nvPr/>
        </p:nvSpPr>
        <p:spPr>
          <a:xfrm>
            <a:off x="6362700" y="5833021"/>
            <a:ext cx="5829300" cy="274290"/>
          </a:xfrm>
          <a:prstGeom prst="rect">
            <a:avLst/>
          </a:prstGeom>
          <a:noFill/>
          <a:ln/>
        </p:spPr>
        <p:txBody>
          <a:bodyPr vert="horz" wrap="square" lIns="0" tIns="0" rIns="0" bIns="0" rtlCol="0" anchor="ctr"/>
          <a:lstStyle/>
          <a:p>
            <a:pPr marL="0" indent="0" algn="l">
              <a:lnSpc>
                <a:spcPts val="2160"/>
              </a:lnSpc>
              <a:buNone/>
            </a:pPr>
            <a:r>
              <a:rPr lang="en-US" sz="1350" dirty="0">
                <a:solidFill>
                  <a:srgbClr val="44474E"/>
                </a:solidFill>
                <a:latin typeface="Inter" pitchFamily="34" charset="0"/>
                <a:ea typeface="Inter" pitchFamily="34" charset="-122"/>
                <a:cs typeface="Inter" pitchFamily="34" charset="-120"/>
              </a:rPr>
              <a:t>Transition to standard UK-WHO charts once corrected age &gt; 2.</a:t>
            </a:r>
            <a:endParaRPr lang="en-US" sz="1350" dirty="0"/>
          </a:p>
        </p:txBody>
      </p:sp>
      <p:sp>
        <p:nvSpPr>
          <p:cNvPr id="42" name="SK-27-text-41"/>
          <p:cNvSpPr/>
          <p:nvPr/>
        </p:nvSpPr>
        <p:spPr>
          <a:xfrm>
            <a:off x="381000" y="6554986"/>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www.bradfordvts.co.uk</a:t>
            </a:r>
            <a:endParaRPr lang="en-US" sz="900" dirty="0"/>
          </a:p>
        </p:txBody>
      </p:sp>
      <p:sp>
        <p:nvSpPr>
          <p:cNvPr id="43" name="SK-27-text-42"/>
          <p:cNvSpPr/>
          <p:nvPr/>
        </p:nvSpPr>
        <p:spPr>
          <a:xfrm>
            <a:off x="11382375" y="6554986"/>
            <a:ext cx="809625"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Slide 27</a:t>
            </a:r>
            <a:endParaRPr lang="en-US" sz="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8-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8-img-3" descr="preencoded.png"/>
          <p:cNvPicPr>
            <a:picLocks noChangeAspect="1"/>
          </p:cNvPicPr>
          <p:nvPr/>
        </p:nvPicPr>
        <p:blipFill>
          <a:blip r:embed="rId5"/>
          <a:stretch>
            <a:fillRect/>
          </a:stretch>
        </p:blipFill>
        <p:spPr>
          <a:xfrm>
            <a:off x="0" y="0"/>
            <a:ext cx="12192000" cy="381000"/>
          </a:xfrm>
          <a:prstGeom prst="rect">
            <a:avLst/>
          </a:prstGeom>
        </p:spPr>
      </p:pic>
      <p:pic>
        <p:nvPicPr>
          <p:cNvPr id="5" name="SK-28-img-4" descr="preencoded.png"/>
          <p:cNvPicPr>
            <a:picLocks noChangeAspect="1"/>
          </p:cNvPicPr>
          <p:nvPr/>
        </p:nvPicPr>
        <p:blipFill>
          <a:blip r:embed="rId6"/>
          <a:stretch>
            <a:fillRect/>
          </a:stretch>
        </p:blipFill>
        <p:spPr>
          <a:xfrm>
            <a:off x="0" y="381000"/>
            <a:ext cx="12192000" cy="1007715"/>
          </a:xfrm>
          <a:prstGeom prst="rect">
            <a:avLst/>
          </a:prstGeom>
        </p:spPr>
      </p:pic>
      <p:pic>
        <p:nvPicPr>
          <p:cNvPr id="6" name="SK-28-img-5" descr="preencoded.png"/>
          <p:cNvPicPr>
            <a:picLocks noChangeAspect="1"/>
          </p:cNvPicPr>
          <p:nvPr/>
        </p:nvPicPr>
        <p:blipFill>
          <a:blip r:embed="rId7"/>
          <a:stretch>
            <a:fillRect/>
          </a:stretch>
        </p:blipFill>
        <p:spPr>
          <a:xfrm>
            <a:off x="381000" y="1569690"/>
            <a:ext cx="5600700" cy="2277517"/>
          </a:xfrm>
          <a:prstGeom prst="rect">
            <a:avLst/>
          </a:prstGeom>
        </p:spPr>
      </p:pic>
      <p:pic>
        <p:nvPicPr>
          <p:cNvPr id="7" name="SK-28-img-6" descr="preencoded.png"/>
          <p:cNvPicPr>
            <a:picLocks noChangeAspect="1"/>
          </p:cNvPicPr>
          <p:nvPr/>
        </p:nvPicPr>
        <p:blipFill>
          <a:blip r:embed="rId8"/>
          <a:stretch>
            <a:fillRect/>
          </a:stretch>
        </p:blipFill>
        <p:spPr>
          <a:xfrm>
            <a:off x="495300" y="1664940"/>
            <a:ext cx="381000" cy="381000"/>
          </a:xfrm>
          <a:prstGeom prst="rect">
            <a:avLst/>
          </a:prstGeom>
        </p:spPr>
      </p:pic>
      <p:pic>
        <p:nvPicPr>
          <p:cNvPr id="8" name="SK-28-img-7" descr="preencoded.png"/>
          <p:cNvPicPr>
            <a:picLocks noChangeAspect="1"/>
          </p:cNvPicPr>
          <p:nvPr/>
        </p:nvPicPr>
        <p:blipFill>
          <a:blip r:embed="rId9"/>
          <a:stretch>
            <a:fillRect/>
          </a:stretch>
        </p:blipFill>
        <p:spPr>
          <a:xfrm>
            <a:off x="566738" y="1760190"/>
            <a:ext cx="238125" cy="190500"/>
          </a:xfrm>
          <a:prstGeom prst="rect">
            <a:avLst/>
          </a:prstGeom>
        </p:spPr>
      </p:pic>
      <p:pic>
        <p:nvPicPr>
          <p:cNvPr id="9" name="SK-28-img-8" descr="preencoded.png"/>
          <p:cNvPicPr>
            <a:picLocks noChangeAspect="1"/>
          </p:cNvPicPr>
          <p:nvPr/>
        </p:nvPicPr>
        <p:blipFill>
          <a:blip r:embed="rId10"/>
          <a:stretch>
            <a:fillRect/>
          </a:stretch>
        </p:blipFill>
        <p:spPr>
          <a:xfrm>
            <a:off x="495300" y="3385245"/>
            <a:ext cx="5372100" cy="366713"/>
          </a:xfrm>
          <a:prstGeom prst="rect">
            <a:avLst/>
          </a:prstGeom>
        </p:spPr>
      </p:pic>
      <p:pic>
        <p:nvPicPr>
          <p:cNvPr id="10" name="SK-28-img-9" descr="preencoded.png"/>
          <p:cNvPicPr>
            <a:picLocks noChangeAspect="1"/>
          </p:cNvPicPr>
          <p:nvPr/>
        </p:nvPicPr>
        <p:blipFill>
          <a:blip r:embed="rId11"/>
          <a:stretch>
            <a:fillRect/>
          </a:stretch>
        </p:blipFill>
        <p:spPr>
          <a:xfrm>
            <a:off x="381000" y="3999607"/>
            <a:ext cx="5600700" cy="2277517"/>
          </a:xfrm>
          <a:prstGeom prst="rect">
            <a:avLst/>
          </a:prstGeom>
        </p:spPr>
      </p:pic>
      <p:pic>
        <p:nvPicPr>
          <p:cNvPr id="11" name="SK-28-img-10" descr="preencoded.png"/>
          <p:cNvPicPr>
            <a:picLocks noChangeAspect="1"/>
          </p:cNvPicPr>
          <p:nvPr/>
        </p:nvPicPr>
        <p:blipFill>
          <a:blip r:embed="rId12"/>
          <a:stretch>
            <a:fillRect/>
          </a:stretch>
        </p:blipFill>
        <p:spPr>
          <a:xfrm>
            <a:off x="495300" y="4094857"/>
            <a:ext cx="381000" cy="381000"/>
          </a:xfrm>
          <a:prstGeom prst="rect">
            <a:avLst/>
          </a:prstGeom>
        </p:spPr>
      </p:pic>
      <p:pic>
        <p:nvPicPr>
          <p:cNvPr id="12" name="SK-28-img-11" descr="preencoded.png"/>
          <p:cNvPicPr>
            <a:picLocks noChangeAspect="1"/>
          </p:cNvPicPr>
          <p:nvPr/>
        </p:nvPicPr>
        <p:blipFill>
          <a:blip r:embed="rId13"/>
          <a:stretch>
            <a:fillRect/>
          </a:stretch>
        </p:blipFill>
        <p:spPr>
          <a:xfrm>
            <a:off x="566738" y="4190107"/>
            <a:ext cx="238125" cy="190500"/>
          </a:xfrm>
          <a:prstGeom prst="rect">
            <a:avLst/>
          </a:prstGeom>
        </p:spPr>
      </p:pic>
      <p:pic>
        <p:nvPicPr>
          <p:cNvPr id="13" name="SK-28-img-12" descr="preencoded.png"/>
          <p:cNvPicPr>
            <a:picLocks noChangeAspect="1"/>
          </p:cNvPicPr>
          <p:nvPr/>
        </p:nvPicPr>
        <p:blipFill>
          <a:blip r:embed="rId14"/>
          <a:stretch>
            <a:fillRect/>
          </a:stretch>
        </p:blipFill>
        <p:spPr>
          <a:xfrm>
            <a:off x="495300" y="5815161"/>
            <a:ext cx="5372100" cy="366713"/>
          </a:xfrm>
          <a:prstGeom prst="rect">
            <a:avLst/>
          </a:prstGeom>
        </p:spPr>
      </p:pic>
      <p:pic>
        <p:nvPicPr>
          <p:cNvPr id="14" name="SK-28-img-13" descr="preencoded.png"/>
          <p:cNvPicPr>
            <a:picLocks noChangeAspect="1"/>
          </p:cNvPicPr>
          <p:nvPr/>
        </p:nvPicPr>
        <p:blipFill>
          <a:blip r:embed="rId15"/>
          <a:stretch>
            <a:fillRect/>
          </a:stretch>
        </p:blipFill>
        <p:spPr>
          <a:xfrm>
            <a:off x="6210300" y="1569690"/>
            <a:ext cx="5600700" cy="2078385"/>
          </a:xfrm>
          <a:prstGeom prst="rect">
            <a:avLst/>
          </a:prstGeom>
        </p:spPr>
      </p:pic>
      <p:pic>
        <p:nvPicPr>
          <p:cNvPr id="15" name="SK-28-img-14" descr="preencoded.png"/>
          <p:cNvPicPr>
            <a:picLocks noChangeAspect="1"/>
          </p:cNvPicPr>
          <p:nvPr/>
        </p:nvPicPr>
        <p:blipFill>
          <a:blip r:embed="rId8"/>
          <a:stretch>
            <a:fillRect/>
          </a:stretch>
        </p:blipFill>
        <p:spPr>
          <a:xfrm>
            <a:off x="6324600" y="1664940"/>
            <a:ext cx="381000" cy="381000"/>
          </a:xfrm>
          <a:prstGeom prst="rect">
            <a:avLst/>
          </a:prstGeom>
        </p:spPr>
      </p:pic>
      <p:pic>
        <p:nvPicPr>
          <p:cNvPr id="16" name="SK-28-img-15" descr="preencoded.png"/>
          <p:cNvPicPr>
            <a:picLocks noChangeAspect="1"/>
          </p:cNvPicPr>
          <p:nvPr/>
        </p:nvPicPr>
        <p:blipFill>
          <a:blip r:embed="rId16"/>
          <a:stretch>
            <a:fillRect/>
          </a:stretch>
        </p:blipFill>
        <p:spPr>
          <a:xfrm>
            <a:off x="6396038" y="1760190"/>
            <a:ext cx="238125" cy="190500"/>
          </a:xfrm>
          <a:prstGeom prst="rect">
            <a:avLst/>
          </a:prstGeom>
        </p:spPr>
      </p:pic>
      <p:pic>
        <p:nvPicPr>
          <p:cNvPr id="17" name="SK-28-img-16" descr="preencoded.png"/>
          <p:cNvPicPr>
            <a:picLocks noChangeAspect="1"/>
          </p:cNvPicPr>
          <p:nvPr/>
        </p:nvPicPr>
        <p:blipFill>
          <a:blip r:embed="rId14"/>
          <a:stretch>
            <a:fillRect/>
          </a:stretch>
        </p:blipFill>
        <p:spPr>
          <a:xfrm>
            <a:off x="6324600" y="3186113"/>
            <a:ext cx="5372100" cy="366713"/>
          </a:xfrm>
          <a:prstGeom prst="rect">
            <a:avLst/>
          </a:prstGeom>
        </p:spPr>
      </p:pic>
      <p:pic>
        <p:nvPicPr>
          <p:cNvPr id="18" name="SK-28-img-17" descr="preencoded.png"/>
          <p:cNvPicPr>
            <a:picLocks noChangeAspect="1"/>
          </p:cNvPicPr>
          <p:nvPr/>
        </p:nvPicPr>
        <p:blipFill>
          <a:blip r:embed="rId17"/>
          <a:stretch>
            <a:fillRect/>
          </a:stretch>
        </p:blipFill>
        <p:spPr>
          <a:xfrm>
            <a:off x="6210300" y="3800475"/>
            <a:ext cx="5600700" cy="2476500"/>
          </a:xfrm>
          <a:prstGeom prst="rect">
            <a:avLst/>
          </a:prstGeom>
        </p:spPr>
      </p:pic>
      <p:pic>
        <p:nvPicPr>
          <p:cNvPr id="19" name="SK-28-img-18" descr="preencoded.png"/>
          <p:cNvPicPr>
            <a:picLocks noChangeAspect="1"/>
          </p:cNvPicPr>
          <p:nvPr/>
        </p:nvPicPr>
        <p:blipFill>
          <a:blip r:embed="rId8"/>
          <a:stretch>
            <a:fillRect/>
          </a:stretch>
        </p:blipFill>
        <p:spPr>
          <a:xfrm>
            <a:off x="6324600" y="3895725"/>
            <a:ext cx="381000" cy="381000"/>
          </a:xfrm>
          <a:prstGeom prst="rect">
            <a:avLst/>
          </a:prstGeom>
        </p:spPr>
      </p:pic>
      <p:pic>
        <p:nvPicPr>
          <p:cNvPr id="20" name="SK-28-img-19" descr="preencoded.png"/>
          <p:cNvPicPr>
            <a:picLocks noChangeAspect="1"/>
          </p:cNvPicPr>
          <p:nvPr/>
        </p:nvPicPr>
        <p:blipFill>
          <a:blip r:embed="rId18"/>
          <a:stretch>
            <a:fillRect/>
          </a:stretch>
        </p:blipFill>
        <p:spPr>
          <a:xfrm>
            <a:off x="6396038" y="3990975"/>
            <a:ext cx="238125" cy="190500"/>
          </a:xfrm>
          <a:prstGeom prst="rect">
            <a:avLst/>
          </a:prstGeom>
        </p:spPr>
      </p:pic>
      <p:pic>
        <p:nvPicPr>
          <p:cNvPr id="21" name="SK-28-img-20" descr="preencoded.png"/>
          <p:cNvPicPr>
            <a:picLocks noChangeAspect="1"/>
          </p:cNvPicPr>
          <p:nvPr/>
        </p:nvPicPr>
        <p:blipFill>
          <a:blip r:embed="rId14"/>
          <a:stretch>
            <a:fillRect/>
          </a:stretch>
        </p:blipFill>
        <p:spPr>
          <a:xfrm>
            <a:off x="6324600" y="5815013"/>
            <a:ext cx="5372100" cy="366713"/>
          </a:xfrm>
          <a:prstGeom prst="rect">
            <a:avLst/>
          </a:prstGeom>
        </p:spPr>
      </p:pic>
      <p:pic>
        <p:nvPicPr>
          <p:cNvPr id="22" name="SK-28-img-21" descr="preencoded.png"/>
          <p:cNvPicPr>
            <a:picLocks noChangeAspect="1"/>
          </p:cNvPicPr>
          <p:nvPr/>
        </p:nvPicPr>
        <p:blipFill>
          <a:blip r:embed="rId19"/>
          <a:stretch>
            <a:fillRect/>
          </a:stretch>
        </p:blipFill>
        <p:spPr>
          <a:xfrm>
            <a:off x="381000" y="6457950"/>
            <a:ext cx="11430000" cy="247650"/>
          </a:xfrm>
          <a:prstGeom prst="rect">
            <a:avLst/>
          </a:prstGeom>
        </p:spPr>
      </p:pic>
      <p:sp>
        <p:nvSpPr>
          <p:cNvPr id="23" name="SK-28-text-22"/>
          <p:cNvSpPr/>
          <p:nvPr/>
        </p:nvSpPr>
        <p:spPr>
          <a:xfrm>
            <a:off x="228600" y="104775"/>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4" name="SK-28-text-23"/>
          <p:cNvSpPr/>
          <p:nvPr/>
        </p:nvSpPr>
        <p:spPr>
          <a:xfrm>
            <a:off x="228600" y="571500"/>
            <a:ext cx="118967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Practical Plotting Guidance</a:t>
            </a:r>
            <a:endParaRPr lang="en-US" sz="2550" dirty="0"/>
          </a:p>
        </p:txBody>
      </p:sp>
      <p:sp>
        <p:nvSpPr>
          <p:cNvPr id="25" name="SK-28-text-24"/>
          <p:cNvSpPr/>
          <p:nvPr/>
        </p:nvSpPr>
        <p:spPr>
          <a:xfrm>
            <a:off x="228600" y="998190"/>
            <a:ext cx="11811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26" name="SK-28-text-25"/>
          <p:cNvSpPr/>
          <p:nvPr/>
        </p:nvSpPr>
        <p:spPr>
          <a:xfrm>
            <a:off x="990600" y="1698278"/>
            <a:ext cx="437959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Standard Protocol</a:t>
            </a:r>
            <a:endParaRPr lang="en-US" sz="1650" dirty="0"/>
          </a:p>
        </p:txBody>
      </p:sp>
      <p:sp>
        <p:nvSpPr>
          <p:cNvPr id="27" name="SK-28-text-26"/>
          <p:cNvSpPr/>
          <p:nvPr/>
        </p:nvSpPr>
        <p:spPr>
          <a:xfrm>
            <a:off x="723900" y="2141190"/>
            <a:ext cx="10418323"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44474E"/>
                </a:solidFill>
                <a:latin typeface="Inter" pitchFamily="34" charset="0"/>
                <a:ea typeface="Inter" pitchFamily="34" charset="-122"/>
                <a:cs typeface="Inter" pitchFamily="34" charset="-120"/>
              </a:rPr>
              <a:t>Plot points in </a:t>
            </a:r>
            <a:r>
              <a:rPr lang="en-US" sz="1275" b="1" dirty="0">
                <a:solidFill>
                  <a:srgbClr val="44474E"/>
                </a:solidFill>
                <a:latin typeface="Inter" pitchFamily="34" charset="0"/>
                <a:ea typeface="Inter" pitchFamily="34" charset="-122"/>
                <a:cs typeface="Inter" pitchFamily="34" charset="-120"/>
              </a:rPr>
              <a:t>pencil</a:t>
            </a:r>
            <a:r>
              <a:rPr lang="en-US" sz="1275" dirty="0">
                <a:solidFill>
                  <a:srgbClr val="44474E"/>
                </a:solidFill>
                <a:latin typeface="Inter" pitchFamily="34" charset="0"/>
                <a:ea typeface="Inter" pitchFamily="34" charset="-122"/>
                <a:cs typeface="Inter" pitchFamily="34" charset="-120"/>
              </a:rPr>
              <a:t> to allow for correction of errors.</a:t>
            </a:r>
            <a:endParaRPr lang="en-US" sz="1275" dirty="0"/>
          </a:p>
        </p:txBody>
      </p:sp>
      <p:sp>
        <p:nvSpPr>
          <p:cNvPr id="28" name="SK-28-text-27"/>
          <p:cNvSpPr/>
          <p:nvPr/>
        </p:nvSpPr>
        <p:spPr>
          <a:xfrm>
            <a:off x="723900" y="2460278"/>
            <a:ext cx="1146810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44474E"/>
                </a:solidFill>
                <a:latin typeface="Inter" pitchFamily="34" charset="0"/>
                <a:ea typeface="Inter" pitchFamily="34" charset="-122"/>
                <a:cs typeface="Inter" pitchFamily="34" charset="-120"/>
              </a:rPr>
              <a:t>Record measurements and the date in </a:t>
            </a:r>
            <a:r>
              <a:rPr lang="en-US" sz="1275" b="1" dirty="0">
                <a:solidFill>
                  <a:srgbClr val="44474E"/>
                </a:solidFill>
                <a:latin typeface="Inter" pitchFamily="34" charset="0"/>
                <a:ea typeface="Inter" pitchFamily="34" charset="-122"/>
                <a:cs typeface="Inter" pitchFamily="34" charset="-120"/>
              </a:rPr>
              <a:t>ink</a:t>
            </a:r>
            <a:r>
              <a:rPr lang="en-US" sz="1275" dirty="0">
                <a:solidFill>
                  <a:srgbClr val="44474E"/>
                </a:solidFill>
                <a:latin typeface="Inter" pitchFamily="34" charset="0"/>
                <a:ea typeface="Inter" pitchFamily="34" charset="-122"/>
                <a:cs typeface="Inter" pitchFamily="34" charset="-120"/>
              </a:rPr>
              <a:t> for a permanent record.</a:t>
            </a:r>
            <a:endParaRPr lang="en-US" sz="1275" dirty="0"/>
          </a:p>
        </p:txBody>
      </p:sp>
      <p:sp>
        <p:nvSpPr>
          <p:cNvPr id="29" name="SK-28-text-28"/>
          <p:cNvSpPr/>
          <p:nvPr/>
        </p:nvSpPr>
        <p:spPr>
          <a:xfrm>
            <a:off x="723900" y="2779365"/>
            <a:ext cx="5143500"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44474E"/>
                </a:solidFill>
                <a:latin typeface="Inter" pitchFamily="34" charset="0"/>
                <a:ea typeface="Inter" pitchFamily="34" charset="-122"/>
                <a:cs typeface="Inter" pitchFamily="34" charset="-120"/>
              </a:rPr>
              <a:t>Plotting should occur </a:t>
            </a:r>
            <a:r>
              <a:rPr lang="en-US" sz="1275" b="1" dirty="0">
                <a:solidFill>
                  <a:srgbClr val="44474E"/>
                </a:solidFill>
                <a:latin typeface="Inter" pitchFamily="34" charset="0"/>
                <a:ea typeface="Inter" pitchFamily="34" charset="-122"/>
                <a:cs typeface="Inter" pitchFamily="34" charset="-120"/>
              </a:rPr>
              <a:t>immediately</a:t>
            </a:r>
            <a:r>
              <a:rPr lang="en-US" sz="1275" dirty="0">
                <a:solidFill>
                  <a:srgbClr val="44474E"/>
                </a:solidFill>
                <a:latin typeface="Inter" pitchFamily="34" charset="0"/>
                <a:ea typeface="Inter" pitchFamily="34" charset="-122"/>
                <a:cs typeface="Inter" pitchFamily="34" charset="-120"/>
              </a:rPr>
              <a:t> after the physical measurement.</a:t>
            </a:r>
            <a:endParaRPr lang="en-US" sz="1275" dirty="0"/>
          </a:p>
        </p:txBody>
      </p:sp>
      <p:sp>
        <p:nvSpPr>
          <p:cNvPr id="30" name="SK-28-text-29"/>
          <p:cNvSpPr/>
          <p:nvPr/>
        </p:nvSpPr>
        <p:spPr>
          <a:xfrm>
            <a:off x="609600" y="3461445"/>
            <a:ext cx="1087755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1A1C1E"/>
                </a:solidFill>
                <a:latin typeface="Inter" pitchFamily="34" charset="0"/>
                <a:ea typeface="Inter" pitchFamily="34" charset="-122"/>
                <a:cs typeface="Inter" pitchFamily="34" charset="-120"/>
              </a:rPr>
              <a:t>Rule: A child is "on" a centile if within ¼ space of that line.</a:t>
            </a:r>
            <a:endParaRPr lang="en-US" sz="1125" dirty="0"/>
          </a:p>
        </p:txBody>
      </p:sp>
      <p:sp>
        <p:nvSpPr>
          <p:cNvPr id="31" name="SK-28-text-30"/>
          <p:cNvSpPr/>
          <p:nvPr/>
        </p:nvSpPr>
        <p:spPr>
          <a:xfrm>
            <a:off x="990600" y="4128195"/>
            <a:ext cx="412813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The Age Variable</a:t>
            </a:r>
            <a:endParaRPr lang="en-US" sz="1650" dirty="0"/>
          </a:p>
        </p:txBody>
      </p:sp>
      <p:sp>
        <p:nvSpPr>
          <p:cNvPr id="32" name="SK-28-text-31"/>
          <p:cNvSpPr/>
          <p:nvPr/>
        </p:nvSpPr>
        <p:spPr>
          <a:xfrm>
            <a:off x="723900" y="4571107"/>
            <a:ext cx="11429493"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44474E"/>
                </a:solidFill>
                <a:latin typeface="Inter" pitchFamily="34" charset="0"/>
                <a:ea typeface="Inter" pitchFamily="34" charset="-122"/>
                <a:cs typeface="Inter" pitchFamily="34" charset="-120"/>
              </a:rPr>
              <a:t>Calculate age accurately from birth date to measurement date.</a:t>
            </a:r>
            <a:endParaRPr lang="en-US" sz="1275" dirty="0"/>
          </a:p>
        </p:txBody>
      </p:sp>
      <p:sp>
        <p:nvSpPr>
          <p:cNvPr id="33" name="SK-28-text-32"/>
          <p:cNvSpPr/>
          <p:nvPr/>
        </p:nvSpPr>
        <p:spPr>
          <a:xfrm>
            <a:off x="723900" y="4890195"/>
            <a:ext cx="1146810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44474E"/>
                </a:solidFill>
                <a:latin typeface="Inter" pitchFamily="34" charset="0"/>
                <a:ea typeface="Inter" pitchFamily="34" charset="-122"/>
                <a:cs typeface="Inter" pitchFamily="34" charset="-120"/>
              </a:rPr>
              <a:t>Always </a:t>
            </a:r>
            <a:r>
              <a:rPr lang="en-US" sz="1275" b="1" dirty="0">
                <a:solidFill>
                  <a:srgbClr val="44474E"/>
                </a:solidFill>
                <a:latin typeface="Inter" pitchFamily="34" charset="0"/>
                <a:ea typeface="Inter" pitchFamily="34" charset="-122"/>
                <a:cs typeface="Inter" pitchFamily="34" charset="-120"/>
              </a:rPr>
              <a:t>double-check</a:t>
            </a:r>
            <a:r>
              <a:rPr lang="en-US" sz="1275" dirty="0">
                <a:solidFill>
                  <a:srgbClr val="44474E"/>
                </a:solidFill>
                <a:latin typeface="Inter" pitchFamily="34" charset="0"/>
                <a:ea typeface="Inter" pitchFamily="34" charset="-122"/>
                <a:cs typeface="Inter" pitchFamily="34" charset="-120"/>
              </a:rPr>
              <a:t> age calculation; it is the #1 error source.</a:t>
            </a:r>
            <a:endParaRPr lang="en-US" sz="1275" dirty="0"/>
          </a:p>
        </p:txBody>
      </p:sp>
      <p:sp>
        <p:nvSpPr>
          <p:cNvPr id="34" name="SK-28-text-33"/>
          <p:cNvSpPr/>
          <p:nvPr/>
        </p:nvSpPr>
        <p:spPr>
          <a:xfrm>
            <a:off x="723900" y="5209282"/>
            <a:ext cx="5143500"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44474E"/>
                </a:solidFill>
                <a:latin typeface="Inter" pitchFamily="34" charset="0"/>
                <a:ea typeface="Inter" pitchFamily="34" charset="-122"/>
                <a:cs typeface="Inter" pitchFamily="34" charset="-120"/>
              </a:rPr>
              <a:t>Use corrected age for prematurity up to 2 years (chronological age - weeks early).</a:t>
            </a:r>
            <a:endParaRPr lang="en-US" sz="1275" dirty="0"/>
          </a:p>
        </p:txBody>
      </p:sp>
      <p:sp>
        <p:nvSpPr>
          <p:cNvPr id="35" name="SK-28-text-34"/>
          <p:cNvSpPr/>
          <p:nvPr/>
        </p:nvSpPr>
        <p:spPr>
          <a:xfrm>
            <a:off x="609600" y="5891361"/>
            <a:ext cx="115824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DA1E28"/>
                </a:solidFill>
                <a:latin typeface="Inter" pitchFamily="34" charset="0"/>
                <a:ea typeface="Inter" pitchFamily="34" charset="-122"/>
                <a:cs typeface="Inter" pitchFamily="34" charset="-120"/>
              </a:rPr>
              <a:t>CRITICAL:</a:t>
            </a:r>
            <a:r>
              <a:rPr lang="en-US" sz="1125" b="1" dirty="0">
                <a:solidFill>
                  <a:srgbClr val="1A1C1E"/>
                </a:solidFill>
                <a:latin typeface="Inter" pitchFamily="34" charset="0"/>
                <a:ea typeface="Inter" pitchFamily="34" charset="-122"/>
                <a:cs typeface="Inter" pitchFamily="34" charset="-120"/>
              </a:rPr>
              <a:t> Age errors mimic growth pathology. Check twice, plot once.</a:t>
            </a:r>
            <a:endParaRPr lang="en-US" sz="1125" dirty="0"/>
          </a:p>
        </p:txBody>
      </p:sp>
      <p:sp>
        <p:nvSpPr>
          <p:cNvPr id="36" name="SK-28-text-35"/>
          <p:cNvSpPr/>
          <p:nvPr/>
        </p:nvSpPr>
        <p:spPr>
          <a:xfrm>
            <a:off x="6819900" y="1698278"/>
            <a:ext cx="53721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Adolescent Variations</a:t>
            </a:r>
            <a:endParaRPr lang="en-US" sz="1650" dirty="0"/>
          </a:p>
        </p:txBody>
      </p:sp>
      <p:sp>
        <p:nvSpPr>
          <p:cNvPr id="37" name="SK-28-text-36"/>
          <p:cNvSpPr/>
          <p:nvPr/>
        </p:nvSpPr>
        <p:spPr>
          <a:xfrm>
            <a:off x="6553200" y="2141190"/>
            <a:ext cx="563880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44474E"/>
                </a:solidFill>
                <a:latin typeface="Inter" pitchFamily="34" charset="0"/>
                <a:ea typeface="Inter" pitchFamily="34" charset="-122"/>
                <a:cs typeface="Inter" pitchFamily="34" charset="-120"/>
              </a:rPr>
              <a:t>Puberty timing varies significantly between individual children.</a:t>
            </a:r>
            <a:endParaRPr lang="en-US" sz="1275" dirty="0"/>
          </a:p>
        </p:txBody>
      </p:sp>
      <p:sp>
        <p:nvSpPr>
          <p:cNvPr id="38" name="SK-28-text-37"/>
          <p:cNvSpPr/>
          <p:nvPr/>
        </p:nvSpPr>
        <p:spPr>
          <a:xfrm>
            <a:off x="6553200" y="2460278"/>
            <a:ext cx="563880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44474E"/>
                </a:solidFill>
                <a:latin typeface="Inter" pitchFamily="34" charset="0"/>
                <a:ea typeface="Inter" pitchFamily="34" charset="-122"/>
                <a:cs typeface="Inter" pitchFamily="34" charset="-120"/>
              </a:rPr>
              <a:t>Children often </a:t>
            </a:r>
            <a:r>
              <a:rPr lang="en-US" sz="1275" b="1" dirty="0">
                <a:solidFill>
                  <a:srgbClr val="44474E"/>
                </a:solidFill>
                <a:latin typeface="Inter" pitchFamily="34" charset="0"/>
                <a:ea typeface="Inter" pitchFamily="34" charset="-122"/>
                <a:cs typeface="Inter" pitchFamily="34" charset="-120"/>
              </a:rPr>
              <a:t>temporarily leave their centile</a:t>
            </a:r>
            <a:r>
              <a:rPr lang="en-US" sz="1275" dirty="0">
                <a:solidFill>
                  <a:srgbClr val="44474E"/>
                </a:solidFill>
                <a:latin typeface="Inter" pitchFamily="34" charset="0"/>
                <a:ea typeface="Inter" pitchFamily="34" charset="-122"/>
                <a:cs typeface="Inter" pitchFamily="34" charset="-120"/>
              </a:rPr>
              <a:t> during adolescence.</a:t>
            </a:r>
            <a:endParaRPr lang="en-US" sz="1275" dirty="0"/>
          </a:p>
        </p:txBody>
      </p:sp>
      <p:sp>
        <p:nvSpPr>
          <p:cNvPr id="39" name="SK-28-text-38"/>
          <p:cNvSpPr/>
          <p:nvPr/>
        </p:nvSpPr>
        <p:spPr>
          <a:xfrm>
            <a:off x="6553200" y="2779365"/>
            <a:ext cx="563880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44474E"/>
                </a:solidFill>
                <a:latin typeface="Inter" pitchFamily="34" charset="0"/>
                <a:ea typeface="Inter" pitchFamily="34" charset="-122"/>
                <a:cs typeface="Inter" pitchFamily="34" charset="-120"/>
              </a:rPr>
              <a:t>This "dip" or "spike" is usually normal due to variable spurt timing.</a:t>
            </a:r>
            <a:endParaRPr lang="en-US" sz="1275" dirty="0"/>
          </a:p>
        </p:txBody>
      </p:sp>
      <p:sp>
        <p:nvSpPr>
          <p:cNvPr id="40" name="SK-28-text-39"/>
          <p:cNvSpPr/>
          <p:nvPr/>
        </p:nvSpPr>
        <p:spPr>
          <a:xfrm>
            <a:off x="6438900" y="3262313"/>
            <a:ext cx="57531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1A1C1E"/>
                </a:solidFill>
                <a:latin typeface="Inter" pitchFamily="34" charset="0"/>
                <a:ea typeface="Inter" pitchFamily="34" charset="-122"/>
                <a:cs typeface="Inter" pitchFamily="34" charset="-120"/>
              </a:rPr>
              <a:t>Use skeletal bone age (X-ray) to interpret these variations accurately.</a:t>
            </a:r>
            <a:endParaRPr lang="en-US" sz="1125" dirty="0"/>
          </a:p>
        </p:txBody>
      </p:sp>
      <p:sp>
        <p:nvSpPr>
          <p:cNvPr id="41" name="SK-28-text-40"/>
          <p:cNvSpPr/>
          <p:nvPr/>
        </p:nvSpPr>
        <p:spPr>
          <a:xfrm>
            <a:off x="6819900" y="3929063"/>
            <a:ext cx="463105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Training Standards</a:t>
            </a:r>
            <a:endParaRPr lang="en-US" sz="1650" dirty="0"/>
          </a:p>
        </p:txBody>
      </p:sp>
      <p:sp>
        <p:nvSpPr>
          <p:cNvPr id="42" name="SK-28-text-41"/>
          <p:cNvSpPr/>
          <p:nvPr/>
        </p:nvSpPr>
        <p:spPr>
          <a:xfrm>
            <a:off x="6553200" y="4371975"/>
            <a:ext cx="5638800"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44474E"/>
                </a:solidFill>
                <a:latin typeface="Inter" pitchFamily="34" charset="0"/>
                <a:ea typeface="Inter" pitchFamily="34" charset="-122"/>
                <a:cs typeface="Inter" pitchFamily="34" charset="-120"/>
              </a:rPr>
              <a:t>Occasional Users:</a:t>
            </a:r>
            <a:r>
              <a:rPr lang="en-US" sz="1275" dirty="0">
                <a:solidFill>
                  <a:srgbClr val="44474E"/>
                </a:solidFill>
                <a:latin typeface="Inter" pitchFamily="34" charset="0"/>
                <a:ea typeface="Inter" pitchFamily="34" charset="-122"/>
                <a:cs typeface="Inter" pitchFamily="34" charset="-120"/>
              </a:rPr>
              <a:t> 30 minutes of dedicated training required.</a:t>
            </a:r>
            <a:endParaRPr lang="en-US" sz="1275" dirty="0"/>
          </a:p>
        </p:txBody>
      </p:sp>
      <p:sp>
        <p:nvSpPr>
          <p:cNvPr id="43" name="SK-28-text-42"/>
          <p:cNvSpPr/>
          <p:nvPr/>
        </p:nvSpPr>
        <p:spPr>
          <a:xfrm>
            <a:off x="6553200" y="4691063"/>
            <a:ext cx="5143500"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44474E"/>
                </a:solidFill>
                <a:latin typeface="Inter" pitchFamily="34" charset="0"/>
                <a:ea typeface="Inter" pitchFamily="34" charset="-122"/>
                <a:cs typeface="Inter" pitchFamily="34" charset="-120"/>
              </a:rPr>
              <a:t>Regular Users:</a:t>
            </a:r>
            <a:r>
              <a:rPr lang="en-US" sz="1275" dirty="0">
                <a:solidFill>
                  <a:srgbClr val="44474E"/>
                </a:solidFill>
                <a:latin typeface="Inter" pitchFamily="34" charset="0"/>
                <a:ea typeface="Inter" pitchFamily="34" charset="-122"/>
                <a:cs typeface="Inter" pitchFamily="34" charset="-120"/>
              </a:rPr>
              <a:t> 2 hours of competency-based training recommended.</a:t>
            </a:r>
            <a:endParaRPr lang="en-US" sz="1275" dirty="0"/>
          </a:p>
        </p:txBody>
      </p:sp>
      <p:sp>
        <p:nvSpPr>
          <p:cNvPr id="44" name="SK-28-text-43"/>
          <p:cNvSpPr/>
          <p:nvPr/>
        </p:nvSpPr>
        <p:spPr>
          <a:xfrm>
            <a:off x="6553200" y="5253038"/>
            <a:ext cx="5143500"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44474E"/>
                </a:solidFill>
                <a:latin typeface="Inter" pitchFamily="34" charset="0"/>
                <a:ea typeface="Inter" pitchFamily="34" charset="-122"/>
                <a:cs typeface="Inter" pitchFamily="34" charset="-120"/>
              </a:rPr>
              <a:t>Download latest A4/A5 charts and training manuals from rcpch.ac.uk.</a:t>
            </a:r>
            <a:endParaRPr lang="en-US" sz="1275" dirty="0"/>
          </a:p>
        </p:txBody>
      </p:sp>
      <p:sp>
        <p:nvSpPr>
          <p:cNvPr id="45" name="SK-28-text-44"/>
          <p:cNvSpPr/>
          <p:nvPr/>
        </p:nvSpPr>
        <p:spPr>
          <a:xfrm>
            <a:off x="6438900" y="5891213"/>
            <a:ext cx="57531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1A1C1E"/>
                </a:solidFill>
                <a:latin typeface="Inter" pitchFamily="34" charset="0"/>
                <a:ea typeface="Inter" pitchFamily="34" charset="-122"/>
                <a:cs typeface="Inter" pitchFamily="34" charset="-120"/>
              </a:rPr>
              <a:t>Department of Health Requirement for all clinical staff.</a:t>
            </a:r>
            <a:endParaRPr lang="en-US" sz="1125" dirty="0"/>
          </a:p>
        </p:txBody>
      </p:sp>
      <p:sp>
        <p:nvSpPr>
          <p:cNvPr id="46" name="SK-28-text-45"/>
          <p:cNvSpPr/>
          <p:nvPr/>
        </p:nvSpPr>
        <p:spPr>
          <a:xfrm>
            <a:off x="381000" y="6534150"/>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www.bradfordvts.co.uk</a:t>
            </a:r>
            <a:endParaRPr lang="en-US" sz="900" dirty="0"/>
          </a:p>
        </p:txBody>
      </p:sp>
      <p:sp>
        <p:nvSpPr>
          <p:cNvPr id="47" name="SK-28-text-46"/>
          <p:cNvSpPr/>
          <p:nvPr/>
        </p:nvSpPr>
        <p:spPr>
          <a:xfrm>
            <a:off x="11382375" y="6534150"/>
            <a:ext cx="809625"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Slide 28</a:t>
            </a:r>
            <a:endParaRPr lang="en-US" sz="9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9-img-2" descr="preencoded.png"/>
          <p:cNvPicPr>
            <a:picLocks noChangeAspect="1"/>
          </p:cNvPicPr>
          <p:nvPr/>
        </p:nvPicPr>
        <p:blipFill>
          <a:blip r:embed="rId4"/>
          <a:stretch>
            <a:fillRect/>
          </a:stretch>
        </p:blipFill>
        <p:spPr>
          <a:xfrm>
            <a:off x="0" y="0"/>
            <a:ext cx="12192000" cy="381000"/>
          </a:xfrm>
          <a:prstGeom prst="rect">
            <a:avLst/>
          </a:prstGeom>
        </p:spPr>
      </p:pic>
      <p:pic>
        <p:nvPicPr>
          <p:cNvPr id="4" name="SK-29-img-3" descr="preencoded.png"/>
          <p:cNvPicPr>
            <a:picLocks noChangeAspect="1"/>
          </p:cNvPicPr>
          <p:nvPr/>
        </p:nvPicPr>
        <p:blipFill>
          <a:blip r:embed="rId5"/>
          <a:stretch>
            <a:fillRect/>
          </a:stretch>
        </p:blipFill>
        <p:spPr>
          <a:xfrm>
            <a:off x="0" y="381000"/>
            <a:ext cx="12192000" cy="1007715"/>
          </a:xfrm>
          <a:prstGeom prst="rect">
            <a:avLst/>
          </a:prstGeom>
        </p:spPr>
      </p:pic>
      <p:pic>
        <p:nvPicPr>
          <p:cNvPr id="5" name="SK-29-img-4" descr="preencoded.png"/>
          <p:cNvPicPr>
            <a:picLocks noChangeAspect="1"/>
          </p:cNvPicPr>
          <p:nvPr/>
        </p:nvPicPr>
        <p:blipFill>
          <a:blip r:embed="rId6"/>
          <a:stretch>
            <a:fillRect/>
          </a:stretch>
        </p:blipFill>
        <p:spPr>
          <a:xfrm>
            <a:off x="381000" y="1627733"/>
            <a:ext cx="5657850" cy="866775"/>
          </a:xfrm>
          <a:prstGeom prst="rect">
            <a:avLst/>
          </a:prstGeom>
        </p:spPr>
      </p:pic>
      <p:pic>
        <p:nvPicPr>
          <p:cNvPr id="6" name="SK-29-img-5" descr="preencoded.png"/>
          <p:cNvPicPr>
            <a:picLocks noChangeAspect="1"/>
          </p:cNvPicPr>
          <p:nvPr/>
        </p:nvPicPr>
        <p:blipFill>
          <a:blip r:embed="rId7"/>
          <a:stretch>
            <a:fillRect/>
          </a:stretch>
        </p:blipFill>
        <p:spPr>
          <a:xfrm>
            <a:off x="495300" y="1722983"/>
            <a:ext cx="381000" cy="381000"/>
          </a:xfrm>
          <a:prstGeom prst="rect">
            <a:avLst/>
          </a:prstGeom>
        </p:spPr>
      </p:pic>
      <p:pic>
        <p:nvPicPr>
          <p:cNvPr id="7" name="SK-29-img-6" descr="preencoded.png"/>
          <p:cNvPicPr>
            <a:picLocks noChangeAspect="1"/>
          </p:cNvPicPr>
          <p:nvPr/>
        </p:nvPicPr>
        <p:blipFill>
          <a:blip r:embed="rId8"/>
          <a:stretch>
            <a:fillRect/>
          </a:stretch>
        </p:blipFill>
        <p:spPr>
          <a:xfrm>
            <a:off x="590550" y="1835497"/>
            <a:ext cx="190500" cy="155823"/>
          </a:xfrm>
          <a:prstGeom prst="rect">
            <a:avLst/>
          </a:prstGeom>
        </p:spPr>
      </p:pic>
      <p:pic>
        <p:nvPicPr>
          <p:cNvPr id="8" name="SK-29-img-7" descr="preencoded.png"/>
          <p:cNvPicPr>
            <a:picLocks noChangeAspect="1"/>
          </p:cNvPicPr>
          <p:nvPr/>
        </p:nvPicPr>
        <p:blipFill>
          <a:blip r:embed="rId6"/>
          <a:stretch>
            <a:fillRect/>
          </a:stretch>
        </p:blipFill>
        <p:spPr>
          <a:xfrm>
            <a:off x="6153150" y="1627733"/>
            <a:ext cx="5657850" cy="866775"/>
          </a:xfrm>
          <a:prstGeom prst="rect">
            <a:avLst/>
          </a:prstGeom>
        </p:spPr>
      </p:pic>
      <p:pic>
        <p:nvPicPr>
          <p:cNvPr id="9" name="SK-29-img-8" descr="preencoded.png"/>
          <p:cNvPicPr>
            <a:picLocks noChangeAspect="1"/>
          </p:cNvPicPr>
          <p:nvPr/>
        </p:nvPicPr>
        <p:blipFill>
          <a:blip r:embed="rId7"/>
          <a:stretch>
            <a:fillRect/>
          </a:stretch>
        </p:blipFill>
        <p:spPr>
          <a:xfrm>
            <a:off x="6267450" y="1722983"/>
            <a:ext cx="381000" cy="381000"/>
          </a:xfrm>
          <a:prstGeom prst="rect">
            <a:avLst/>
          </a:prstGeom>
        </p:spPr>
      </p:pic>
      <p:pic>
        <p:nvPicPr>
          <p:cNvPr id="10" name="SK-29-img-9" descr="preencoded.png"/>
          <p:cNvPicPr>
            <a:picLocks noChangeAspect="1"/>
          </p:cNvPicPr>
          <p:nvPr/>
        </p:nvPicPr>
        <p:blipFill>
          <a:blip r:embed="rId9"/>
          <a:stretch>
            <a:fillRect/>
          </a:stretch>
        </p:blipFill>
        <p:spPr>
          <a:xfrm>
            <a:off x="6362700" y="1835497"/>
            <a:ext cx="190500" cy="155823"/>
          </a:xfrm>
          <a:prstGeom prst="rect">
            <a:avLst/>
          </a:prstGeom>
        </p:spPr>
      </p:pic>
      <p:pic>
        <p:nvPicPr>
          <p:cNvPr id="11" name="SK-29-img-10" descr="preencoded.png"/>
          <p:cNvPicPr>
            <a:picLocks noChangeAspect="1"/>
          </p:cNvPicPr>
          <p:nvPr/>
        </p:nvPicPr>
        <p:blipFill>
          <a:blip r:embed="rId10"/>
          <a:stretch>
            <a:fillRect/>
          </a:stretch>
        </p:blipFill>
        <p:spPr>
          <a:xfrm>
            <a:off x="381000" y="2589758"/>
            <a:ext cx="5657850" cy="866775"/>
          </a:xfrm>
          <a:prstGeom prst="rect">
            <a:avLst/>
          </a:prstGeom>
        </p:spPr>
      </p:pic>
      <p:pic>
        <p:nvPicPr>
          <p:cNvPr id="12" name="SK-29-img-11" descr="preencoded.png"/>
          <p:cNvPicPr>
            <a:picLocks noChangeAspect="1"/>
          </p:cNvPicPr>
          <p:nvPr/>
        </p:nvPicPr>
        <p:blipFill>
          <a:blip r:embed="rId7"/>
          <a:stretch>
            <a:fillRect/>
          </a:stretch>
        </p:blipFill>
        <p:spPr>
          <a:xfrm>
            <a:off x="495300" y="2685008"/>
            <a:ext cx="381000" cy="381000"/>
          </a:xfrm>
          <a:prstGeom prst="rect">
            <a:avLst/>
          </a:prstGeom>
        </p:spPr>
      </p:pic>
      <p:pic>
        <p:nvPicPr>
          <p:cNvPr id="13" name="SK-29-img-12" descr="preencoded.png"/>
          <p:cNvPicPr>
            <a:picLocks noChangeAspect="1"/>
          </p:cNvPicPr>
          <p:nvPr/>
        </p:nvPicPr>
        <p:blipFill>
          <a:blip r:embed="rId11"/>
          <a:stretch>
            <a:fillRect/>
          </a:stretch>
        </p:blipFill>
        <p:spPr>
          <a:xfrm>
            <a:off x="590550" y="2797522"/>
            <a:ext cx="190500" cy="155823"/>
          </a:xfrm>
          <a:prstGeom prst="rect">
            <a:avLst/>
          </a:prstGeom>
        </p:spPr>
      </p:pic>
      <p:pic>
        <p:nvPicPr>
          <p:cNvPr id="14" name="SK-29-img-13" descr="preencoded.png"/>
          <p:cNvPicPr>
            <a:picLocks noChangeAspect="1"/>
          </p:cNvPicPr>
          <p:nvPr/>
        </p:nvPicPr>
        <p:blipFill>
          <a:blip r:embed="rId10"/>
          <a:stretch>
            <a:fillRect/>
          </a:stretch>
        </p:blipFill>
        <p:spPr>
          <a:xfrm>
            <a:off x="6153150" y="2589758"/>
            <a:ext cx="5657850" cy="866775"/>
          </a:xfrm>
          <a:prstGeom prst="rect">
            <a:avLst/>
          </a:prstGeom>
        </p:spPr>
      </p:pic>
      <p:pic>
        <p:nvPicPr>
          <p:cNvPr id="15" name="SK-29-img-14" descr="preencoded.png"/>
          <p:cNvPicPr>
            <a:picLocks noChangeAspect="1"/>
          </p:cNvPicPr>
          <p:nvPr/>
        </p:nvPicPr>
        <p:blipFill>
          <a:blip r:embed="rId7"/>
          <a:stretch>
            <a:fillRect/>
          </a:stretch>
        </p:blipFill>
        <p:spPr>
          <a:xfrm>
            <a:off x="6267450" y="2685008"/>
            <a:ext cx="381000" cy="381000"/>
          </a:xfrm>
          <a:prstGeom prst="rect">
            <a:avLst/>
          </a:prstGeom>
        </p:spPr>
      </p:pic>
      <p:pic>
        <p:nvPicPr>
          <p:cNvPr id="16" name="SK-29-img-15" descr="preencoded.png"/>
          <p:cNvPicPr>
            <a:picLocks noChangeAspect="1"/>
          </p:cNvPicPr>
          <p:nvPr/>
        </p:nvPicPr>
        <p:blipFill>
          <a:blip r:embed="rId12"/>
          <a:stretch>
            <a:fillRect/>
          </a:stretch>
        </p:blipFill>
        <p:spPr>
          <a:xfrm>
            <a:off x="6362700" y="2797522"/>
            <a:ext cx="190500" cy="155823"/>
          </a:xfrm>
          <a:prstGeom prst="rect">
            <a:avLst/>
          </a:prstGeom>
        </p:spPr>
      </p:pic>
      <p:pic>
        <p:nvPicPr>
          <p:cNvPr id="17" name="SK-29-img-16" descr="preencoded.png"/>
          <p:cNvPicPr>
            <a:picLocks noChangeAspect="1"/>
          </p:cNvPicPr>
          <p:nvPr/>
        </p:nvPicPr>
        <p:blipFill>
          <a:blip r:embed="rId10"/>
          <a:stretch>
            <a:fillRect/>
          </a:stretch>
        </p:blipFill>
        <p:spPr>
          <a:xfrm>
            <a:off x="381000" y="3551783"/>
            <a:ext cx="5657850" cy="866775"/>
          </a:xfrm>
          <a:prstGeom prst="rect">
            <a:avLst/>
          </a:prstGeom>
        </p:spPr>
      </p:pic>
      <p:pic>
        <p:nvPicPr>
          <p:cNvPr id="18" name="SK-29-img-17" descr="preencoded.png"/>
          <p:cNvPicPr>
            <a:picLocks noChangeAspect="1"/>
          </p:cNvPicPr>
          <p:nvPr/>
        </p:nvPicPr>
        <p:blipFill>
          <a:blip r:embed="rId13"/>
          <a:stretch>
            <a:fillRect/>
          </a:stretch>
        </p:blipFill>
        <p:spPr>
          <a:xfrm>
            <a:off x="495300" y="3647033"/>
            <a:ext cx="381000" cy="381000"/>
          </a:xfrm>
          <a:prstGeom prst="rect">
            <a:avLst/>
          </a:prstGeom>
        </p:spPr>
      </p:pic>
      <p:pic>
        <p:nvPicPr>
          <p:cNvPr id="19" name="SK-29-img-18" descr="preencoded.png"/>
          <p:cNvPicPr>
            <a:picLocks noChangeAspect="1"/>
          </p:cNvPicPr>
          <p:nvPr/>
        </p:nvPicPr>
        <p:blipFill>
          <a:blip r:embed="rId14"/>
          <a:stretch>
            <a:fillRect/>
          </a:stretch>
        </p:blipFill>
        <p:spPr>
          <a:xfrm>
            <a:off x="590550" y="3759547"/>
            <a:ext cx="190500" cy="155823"/>
          </a:xfrm>
          <a:prstGeom prst="rect">
            <a:avLst/>
          </a:prstGeom>
        </p:spPr>
      </p:pic>
      <p:pic>
        <p:nvPicPr>
          <p:cNvPr id="20" name="SK-29-img-19" descr="preencoded.png"/>
          <p:cNvPicPr>
            <a:picLocks noChangeAspect="1"/>
          </p:cNvPicPr>
          <p:nvPr/>
        </p:nvPicPr>
        <p:blipFill>
          <a:blip r:embed="rId10"/>
          <a:stretch>
            <a:fillRect/>
          </a:stretch>
        </p:blipFill>
        <p:spPr>
          <a:xfrm>
            <a:off x="6153150" y="3551783"/>
            <a:ext cx="5657850" cy="866775"/>
          </a:xfrm>
          <a:prstGeom prst="rect">
            <a:avLst/>
          </a:prstGeom>
        </p:spPr>
      </p:pic>
      <p:pic>
        <p:nvPicPr>
          <p:cNvPr id="21" name="SK-29-img-20" descr="preencoded.png"/>
          <p:cNvPicPr>
            <a:picLocks noChangeAspect="1"/>
          </p:cNvPicPr>
          <p:nvPr/>
        </p:nvPicPr>
        <p:blipFill>
          <a:blip r:embed="rId15"/>
          <a:stretch>
            <a:fillRect/>
          </a:stretch>
        </p:blipFill>
        <p:spPr>
          <a:xfrm>
            <a:off x="6267450" y="3647033"/>
            <a:ext cx="381000" cy="381000"/>
          </a:xfrm>
          <a:prstGeom prst="rect">
            <a:avLst/>
          </a:prstGeom>
        </p:spPr>
      </p:pic>
      <p:pic>
        <p:nvPicPr>
          <p:cNvPr id="22" name="SK-29-img-21" descr="preencoded.png"/>
          <p:cNvPicPr>
            <a:picLocks noChangeAspect="1"/>
          </p:cNvPicPr>
          <p:nvPr/>
        </p:nvPicPr>
        <p:blipFill>
          <a:blip r:embed="rId16"/>
          <a:stretch>
            <a:fillRect/>
          </a:stretch>
        </p:blipFill>
        <p:spPr>
          <a:xfrm>
            <a:off x="6362700" y="3759547"/>
            <a:ext cx="190500" cy="155823"/>
          </a:xfrm>
          <a:prstGeom prst="rect">
            <a:avLst/>
          </a:prstGeom>
        </p:spPr>
      </p:pic>
      <p:pic>
        <p:nvPicPr>
          <p:cNvPr id="23" name="SK-29-img-22" descr="preencoded.png"/>
          <p:cNvPicPr>
            <a:picLocks noChangeAspect="1"/>
          </p:cNvPicPr>
          <p:nvPr/>
        </p:nvPicPr>
        <p:blipFill>
          <a:blip r:embed="rId10"/>
          <a:stretch>
            <a:fillRect/>
          </a:stretch>
        </p:blipFill>
        <p:spPr>
          <a:xfrm>
            <a:off x="381000" y="4513808"/>
            <a:ext cx="5657850" cy="866775"/>
          </a:xfrm>
          <a:prstGeom prst="rect">
            <a:avLst/>
          </a:prstGeom>
        </p:spPr>
      </p:pic>
      <p:pic>
        <p:nvPicPr>
          <p:cNvPr id="24" name="SK-29-img-23" descr="preencoded.png"/>
          <p:cNvPicPr>
            <a:picLocks noChangeAspect="1"/>
          </p:cNvPicPr>
          <p:nvPr/>
        </p:nvPicPr>
        <p:blipFill>
          <a:blip r:embed="rId7"/>
          <a:stretch>
            <a:fillRect/>
          </a:stretch>
        </p:blipFill>
        <p:spPr>
          <a:xfrm>
            <a:off x="495300" y="4609058"/>
            <a:ext cx="381000" cy="381000"/>
          </a:xfrm>
          <a:prstGeom prst="rect">
            <a:avLst/>
          </a:prstGeom>
        </p:spPr>
      </p:pic>
      <p:pic>
        <p:nvPicPr>
          <p:cNvPr id="25" name="SK-29-img-24" descr="preencoded.png"/>
          <p:cNvPicPr>
            <a:picLocks noChangeAspect="1"/>
          </p:cNvPicPr>
          <p:nvPr/>
        </p:nvPicPr>
        <p:blipFill>
          <a:blip r:embed="rId17"/>
          <a:stretch>
            <a:fillRect/>
          </a:stretch>
        </p:blipFill>
        <p:spPr>
          <a:xfrm>
            <a:off x="590550" y="4721572"/>
            <a:ext cx="190500" cy="155823"/>
          </a:xfrm>
          <a:prstGeom prst="rect">
            <a:avLst/>
          </a:prstGeom>
        </p:spPr>
      </p:pic>
      <p:pic>
        <p:nvPicPr>
          <p:cNvPr id="26" name="SK-29-img-25" descr="preencoded.png"/>
          <p:cNvPicPr>
            <a:picLocks noChangeAspect="1"/>
          </p:cNvPicPr>
          <p:nvPr/>
        </p:nvPicPr>
        <p:blipFill>
          <a:blip r:embed="rId10"/>
          <a:stretch>
            <a:fillRect/>
          </a:stretch>
        </p:blipFill>
        <p:spPr>
          <a:xfrm>
            <a:off x="6153150" y="4513808"/>
            <a:ext cx="5657850" cy="866775"/>
          </a:xfrm>
          <a:prstGeom prst="rect">
            <a:avLst/>
          </a:prstGeom>
        </p:spPr>
      </p:pic>
      <p:pic>
        <p:nvPicPr>
          <p:cNvPr id="27" name="SK-29-img-26" descr="preencoded.png"/>
          <p:cNvPicPr>
            <a:picLocks noChangeAspect="1"/>
          </p:cNvPicPr>
          <p:nvPr/>
        </p:nvPicPr>
        <p:blipFill>
          <a:blip r:embed="rId7"/>
          <a:stretch>
            <a:fillRect/>
          </a:stretch>
        </p:blipFill>
        <p:spPr>
          <a:xfrm>
            <a:off x="6267450" y="4609058"/>
            <a:ext cx="381000" cy="381000"/>
          </a:xfrm>
          <a:prstGeom prst="rect">
            <a:avLst/>
          </a:prstGeom>
        </p:spPr>
      </p:pic>
      <p:pic>
        <p:nvPicPr>
          <p:cNvPr id="28" name="SK-29-img-27" descr="preencoded.png"/>
          <p:cNvPicPr>
            <a:picLocks noChangeAspect="1"/>
          </p:cNvPicPr>
          <p:nvPr/>
        </p:nvPicPr>
        <p:blipFill>
          <a:blip r:embed="rId18"/>
          <a:stretch>
            <a:fillRect/>
          </a:stretch>
        </p:blipFill>
        <p:spPr>
          <a:xfrm>
            <a:off x="6362700" y="4721572"/>
            <a:ext cx="190500" cy="155823"/>
          </a:xfrm>
          <a:prstGeom prst="rect">
            <a:avLst/>
          </a:prstGeom>
        </p:spPr>
      </p:pic>
      <p:pic>
        <p:nvPicPr>
          <p:cNvPr id="29" name="SK-29-img-28" descr="preencoded.png"/>
          <p:cNvPicPr>
            <a:picLocks noChangeAspect="1"/>
          </p:cNvPicPr>
          <p:nvPr/>
        </p:nvPicPr>
        <p:blipFill>
          <a:blip r:embed="rId10"/>
          <a:stretch>
            <a:fillRect/>
          </a:stretch>
        </p:blipFill>
        <p:spPr>
          <a:xfrm>
            <a:off x="381000" y="5475833"/>
            <a:ext cx="5657850" cy="866775"/>
          </a:xfrm>
          <a:prstGeom prst="rect">
            <a:avLst/>
          </a:prstGeom>
        </p:spPr>
      </p:pic>
      <p:pic>
        <p:nvPicPr>
          <p:cNvPr id="30" name="SK-29-img-29" descr="preencoded.png"/>
          <p:cNvPicPr>
            <a:picLocks noChangeAspect="1"/>
          </p:cNvPicPr>
          <p:nvPr/>
        </p:nvPicPr>
        <p:blipFill>
          <a:blip r:embed="rId7"/>
          <a:stretch>
            <a:fillRect/>
          </a:stretch>
        </p:blipFill>
        <p:spPr>
          <a:xfrm>
            <a:off x="495300" y="5571083"/>
            <a:ext cx="381000" cy="381000"/>
          </a:xfrm>
          <a:prstGeom prst="rect">
            <a:avLst/>
          </a:prstGeom>
        </p:spPr>
      </p:pic>
      <p:pic>
        <p:nvPicPr>
          <p:cNvPr id="31" name="SK-29-img-30" descr="preencoded.png"/>
          <p:cNvPicPr>
            <a:picLocks noChangeAspect="1"/>
          </p:cNvPicPr>
          <p:nvPr/>
        </p:nvPicPr>
        <p:blipFill>
          <a:blip r:embed="rId19"/>
          <a:stretch>
            <a:fillRect/>
          </a:stretch>
        </p:blipFill>
        <p:spPr>
          <a:xfrm>
            <a:off x="590550" y="5683597"/>
            <a:ext cx="190500" cy="155823"/>
          </a:xfrm>
          <a:prstGeom prst="rect">
            <a:avLst/>
          </a:prstGeom>
        </p:spPr>
      </p:pic>
      <p:pic>
        <p:nvPicPr>
          <p:cNvPr id="32" name="SK-29-img-31" descr="preencoded.png"/>
          <p:cNvPicPr>
            <a:picLocks noChangeAspect="1"/>
          </p:cNvPicPr>
          <p:nvPr/>
        </p:nvPicPr>
        <p:blipFill>
          <a:blip r:embed="rId10"/>
          <a:stretch>
            <a:fillRect/>
          </a:stretch>
        </p:blipFill>
        <p:spPr>
          <a:xfrm>
            <a:off x="6153150" y="5475833"/>
            <a:ext cx="5657850" cy="866775"/>
          </a:xfrm>
          <a:prstGeom prst="rect">
            <a:avLst/>
          </a:prstGeom>
        </p:spPr>
      </p:pic>
      <p:pic>
        <p:nvPicPr>
          <p:cNvPr id="33" name="SK-29-img-32" descr="preencoded.png"/>
          <p:cNvPicPr>
            <a:picLocks noChangeAspect="1"/>
          </p:cNvPicPr>
          <p:nvPr/>
        </p:nvPicPr>
        <p:blipFill>
          <a:blip r:embed="rId7"/>
          <a:stretch>
            <a:fillRect/>
          </a:stretch>
        </p:blipFill>
        <p:spPr>
          <a:xfrm>
            <a:off x="6267450" y="5571083"/>
            <a:ext cx="381000" cy="381000"/>
          </a:xfrm>
          <a:prstGeom prst="rect">
            <a:avLst/>
          </a:prstGeom>
        </p:spPr>
      </p:pic>
      <p:pic>
        <p:nvPicPr>
          <p:cNvPr id="34" name="SK-29-img-33" descr="preencoded.png"/>
          <p:cNvPicPr>
            <a:picLocks noChangeAspect="1"/>
          </p:cNvPicPr>
          <p:nvPr/>
        </p:nvPicPr>
        <p:blipFill>
          <a:blip r:embed="rId20"/>
          <a:stretch>
            <a:fillRect/>
          </a:stretch>
        </p:blipFill>
        <p:spPr>
          <a:xfrm>
            <a:off x="6362700" y="5683597"/>
            <a:ext cx="190500" cy="155823"/>
          </a:xfrm>
          <a:prstGeom prst="rect">
            <a:avLst/>
          </a:prstGeom>
        </p:spPr>
      </p:pic>
      <p:pic>
        <p:nvPicPr>
          <p:cNvPr id="35" name="SK-29-img-34" descr="preencoded.png"/>
          <p:cNvPicPr>
            <a:picLocks noChangeAspect="1"/>
          </p:cNvPicPr>
          <p:nvPr/>
        </p:nvPicPr>
        <p:blipFill>
          <a:blip r:embed="rId21"/>
          <a:stretch>
            <a:fillRect/>
          </a:stretch>
        </p:blipFill>
        <p:spPr>
          <a:xfrm>
            <a:off x="381000" y="6419850"/>
            <a:ext cx="11430000" cy="247650"/>
          </a:xfrm>
          <a:prstGeom prst="rect">
            <a:avLst/>
          </a:prstGeom>
        </p:spPr>
      </p:pic>
      <p:sp>
        <p:nvSpPr>
          <p:cNvPr id="36" name="SK-29-text-35"/>
          <p:cNvSpPr/>
          <p:nvPr/>
        </p:nvSpPr>
        <p:spPr>
          <a:xfrm>
            <a:off x="228600" y="114300"/>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37" name="SK-29-text-36"/>
          <p:cNvSpPr/>
          <p:nvPr/>
        </p:nvSpPr>
        <p:spPr>
          <a:xfrm>
            <a:off x="228600" y="571500"/>
            <a:ext cx="118967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Top Tips for GP Trainees</a:t>
            </a:r>
            <a:endParaRPr lang="en-US" sz="2550" dirty="0"/>
          </a:p>
        </p:txBody>
      </p:sp>
      <p:sp>
        <p:nvSpPr>
          <p:cNvPr id="38" name="SK-29-text-37"/>
          <p:cNvSpPr/>
          <p:nvPr/>
        </p:nvSpPr>
        <p:spPr>
          <a:xfrm>
            <a:off x="228600" y="998190"/>
            <a:ext cx="11811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39" name="SK-29-text-38"/>
          <p:cNvSpPr/>
          <p:nvPr/>
        </p:nvSpPr>
        <p:spPr>
          <a:xfrm>
            <a:off x="990600" y="1722983"/>
            <a:ext cx="50196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Measure Accurately</a:t>
            </a:r>
            <a:endParaRPr lang="en-US" sz="1350" dirty="0"/>
          </a:p>
        </p:txBody>
      </p:sp>
      <p:sp>
        <p:nvSpPr>
          <p:cNvPr id="40" name="SK-29-text-39"/>
          <p:cNvSpPr/>
          <p:nvPr/>
        </p:nvSpPr>
        <p:spPr>
          <a:xfrm>
            <a:off x="990600" y="1999208"/>
            <a:ext cx="4933950" cy="400050"/>
          </a:xfrm>
          <a:prstGeom prst="rect">
            <a:avLst/>
          </a:prstGeom>
          <a:noFill/>
          <a:ln/>
        </p:spPr>
        <p:txBody>
          <a:bodyPr vert="horz" wrap="square" lIns="0" tIns="0" rIns="0" bIns="0" rtlCol="0" anchor="ctr"/>
          <a:lstStyle/>
          <a:p>
            <a:pPr marL="0" indent="0">
              <a:lnSpc>
                <a:spcPts val="1575"/>
              </a:lnSpc>
              <a:buNone/>
            </a:pPr>
            <a:r>
              <a:rPr lang="en-US" sz="1125" dirty="0">
                <a:solidFill>
                  <a:srgbClr val="44474E"/>
                </a:solidFill>
                <a:latin typeface="Inter" pitchFamily="34" charset="0"/>
                <a:ea typeface="Inter" pitchFamily="34" charset="-122"/>
                <a:cs typeface="Inter" pitchFamily="34" charset="-120"/>
              </a:rPr>
              <a:t>Measurement error is the most common cause of apparent faltering. Always repeat if concerned.</a:t>
            </a:r>
            <a:endParaRPr lang="en-US" sz="1125" dirty="0"/>
          </a:p>
        </p:txBody>
      </p:sp>
      <p:sp>
        <p:nvSpPr>
          <p:cNvPr id="41" name="SK-29-text-40"/>
          <p:cNvSpPr/>
          <p:nvPr/>
        </p:nvSpPr>
        <p:spPr>
          <a:xfrm>
            <a:off x="6762750" y="1722983"/>
            <a:ext cx="50196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Velocity Matters</a:t>
            </a:r>
            <a:endParaRPr lang="en-US" sz="1350" dirty="0"/>
          </a:p>
        </p:txBody>
      </p:sp>
      <p:sp>
        <p:nvSpPr>
          <p:cNvPr id="42" name="SK-29-text-41"/>
          <p:cNvSpPr/>
          <p:nvPr/>
        </p:nvSpPr>
        <p:spPr>
          <a:xfrm>
            <a:off x="6762750" y="1999208"/>
            <a:ext cx="4933950" cy="400050"/>
          </a:xfrm>
          <a:prstGeom prst="rect">
            <a:avLst/>
          </a:prstGeom>
          <a:noFill/>
          <a:ln/>
        </p:spPr>
        <p:txBody>
          <a:bodyPr vert="horz" wrap="square" lIns="0" tIns="0" rIns="0" bIns="0" rtlCol="0" anchor="ctr"/>
          <a:lstStyle/>
          <a:p>
            <a:pPr marL="0" indent="0">
              <a:lnSpc>
                <a:spcPts val="1575"/>
              </a:lnSpc>
              <a:buNone/>
            </a:pPr>
            <a:r>
              <a:rPr lang="en-US" sz="1125" dirty="0">
                <a:solidFill>
                  <a:srgbClr val="44474E"/>
                </a:solidFill>
                <a:latin typeface="Inter" pitchFamily="34" charset="0"/>
                <a:ea typeface="Inter" pitchFamily="34" charset="-122"/>
                <a:cs typeface="Inter" pitchFamily="34" charset="-120"/>
              </a:rPr>
              <a:t>Growth rate over 12+ months is far more informative than a single measurement. Obtain past records.</a:t>
            </a:r>
            <a:endParaRPr lang="en-US" sz="1125" dirty="0"/>
          </a:p>
        </p:txBody>
      </p:sp>
      <p:sp>
        <p:nvSpPr>
          <p:cNvPr id="43" name="SK-29-text-42"/>
          <p:cNvSpPr/>
          <p:nvPr/>
        </p:nvSpPr>
        <p:spPr>
          <a:xfrm>
            <a:off x="990600" y="2685008"/>
            <a:ext cx="50196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Correct for Prematurity</a:t>
            </a:r>
            <a:endParaRPr lang="en-US" sz="1350" dirty="0"/>
          </a:p>
        </p:txBody>
      </p:sp>
      <p:sp>
        <p:nvSpPr>
          <p:cNvPr id="44" name="SK-29-text-43"/>
          <p:cNvSpPr/>
          <p:nvPr/>
        </p:nvSpPr>
        <p:spPr>
          <a:xfrm>
            <a:off x="990600" y="2961233"/>
            <a:ext cx="4933950" cy="400050"/>
          </a:xfrm>
          <a:prstGeom prst="rect">
            <a:avLst/>
          </a:prstGeom>
          <a:noFill/>
          <a:ln/>
        </p:spPr>
        <p:txBody>
          <a:bodyPr vert="horz" wrap="square" lIns="0" tIns="0" rIns="0" bIns="0" rtlCol="0" anchor="ctr"/>
          <a:lstStyle/>
          <a:p>
            <a:pPr marL="0" indent="0">
              <a:lnSpc>
                <a:spcPts val="1575"/>
              </a:lnSpc>
              <a:buNone/>
            </a:pPr>
            <a:r>
              <a:rPr lang="en-US" sz="1125" dirty="0">
                <a:solidFill>
                  <a:srgbClr val="44474E"/>
                </a:solidFill>
                <a:latin typeface="Inter" pitchFamily="34" charset="0"/>
                <a:ea typeface="Inter" pitchFamily="34" charset="-122"/>
                <a:cs typeface="Inter" pitchFamily="34" charset="-120"/>
              </a:rPr>
              <a:t>Mandatory up to age 2. Failure to correct leads to unnecessary parental anxiety and specialist referrals.</a:t>
            </a:r>
            <a:endParaRPr lang="en-US" sz="1125" dirty="0"/>
          </a:p>
        </p:txBody>
      </p:sp>
      <p:sp>
        <p:nvSpPr>
          <p:cNvPr id="45" name="SK-29-text-44"/>
          <p:cNvSpPr/>
          <p:nvPr/>
        </p:nvSpPr>
        <p:spPr>
          <a:xfrm>
            <a:off x="6762750" y="2685008"/>
            <a:ext cx="502348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Plot Mid-Parental Height</a:t>
            </a:r>
            <a:endParaRPr lang="en-US" sz="1350" dirty="0"/>
          </a:p>
        </p:txBody>
      </p:sp>
      <p:sp>
        <p:nvSpPr>
          <p:cNvPr id="46" name="SK-29-text-45"/>
          <p:cNvSpPr/>
          <p:nvPr/>
        </p:nvSpPr>
        <p:spPr>
          <a:xfrm>
            <a:off x="6762750" y="2961233"/>
            <a:ext cx="4933950" cy="400050"/>
          </a:xfrm>
          <a:prstGeom prst="rect">
            <a:avLst/>
          </a:prstGeom>
          <a:noFill/>
          <a:ln/>
        </p:spPr>
        <p:txBody>
          <a:bodyPr vert="horz" wrap="square" lIns="0" tIns="0" rIns="0" bIns="0" rtlCol="0" anchor="ctr"/>
          <a:lstStyle/>
          <a:p>
            <a:pPr marL="0" indent="0">
              <a:lnSpc>
                <a:spcPts val="1575"/>
              </a:lnSpc>
              <a:buNone/>
            </a:pPr>
            <a:r>
              <a:rPr lang="en-US" sz="1125" dirty="0">
                <a:solidFill>
                  <a:srgbClr val="44474E"/>
                </a:solidFill>
                <a:latin typeface="Inter" pitchFamily="34" charset="0"/>
                <a:ea typeface="Inter" pitchFamily="34" charset="-122"/>
                <a:cs typeface="Inter" pitchFamily="34" charset="-120"/>
              </a:rPr>
              <a:t>Plotting the MPH target centile at age 20 provides essential context for the child's current trajectory.</a:t>
            </a:r>
            <a:endParaRPr lang="en-US" sz="1125" dirty="0"/>
          </a:p>
        </p:txBody>
      </p:sp>
      <p:sp>
        <p:nvSpPr>
          <p:cNvPr id="47" name="SK-29-text-46"/>
          <p:cNvSpPr/>
          <p:nvPr/>
        </p:nvSpPr>
        <p:spPr>
          <a:xfrm>
            <a:off x="990600" y="3647033"/>
            <a:ext cx="50196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TFTs as First-Line</a:t>
            </a:r>
            <a:endParaRPr lang="en-US" sz="1350" dirty="0"/>
          </a:p>
        </p:txBody>
      </p:sp>
      <p:sp>
        <p:nvSpPr>
          <p:cNvPr id="48" name="SK-29-text-47"/>
          <p:cNvSpPr/>
          <p:nvPr/>
        </p:nvSpPr>
        <p:spPr>
          <a:xfrm>
            <a:off x="990600" y="3923258"/>
            <a:ext cx="4933950" cy="400050"/>
          </a:xfrm>
          <a:prstGeom prst="rect">
            <a:avLst/>
          </a:prstGeom>
          <a:noFill/>
          <a:ln/>
        </p:spPr>
        <p:txBody>
          <a:bodyPr vert="horz" wrap="square" lIns="0" tIns="0" rIns="0" bIns="0" rtlCol="0" anchor="ctr"/>
          <a:lstStyle/>
          <a:p>
            <a:pPr marL="0" indent="0">
              <a:lnSpc>
                <a:spcPts val="1575"/>
              </a:lnSpc>
              <a:buNone/>
            </a:pPr>
            <a:r>
              <a:rPr lang="en-US" sz="1125" dirty="0">
                <a:solidFill>
                  <a:srgbClr val="44474E"/>
                </a:solidFill>
                <a:latin typeface="Inter" pitchFamily="34" charset="0"/>
                <a:ea typeface="Inter" pitchFamily="34" charset="-122"/>
                <a:cs typeface="Inter" pitchFamily="34" charset="-120"/>
              </a:rPr>
              <a:t>Hypothyroidism is the most important treatable endocrine cause of short stature. Check TSH and Free T4.</a:t>
            </a:r>
            <a:endParaRPr lang="en-US" sz="1125" dirty="0"/>
          </a:p>
        </p:txBody>
      </p:sp>
      <p:sp>
        <p:nvSpPr>
          <p:cNvPr id="49" name="SK-29-text-48"/>
          <p:cNvSpPr/>
          <p:nvPr/>
        </p:nvSpPr>
        <p:spPr>
          <a:xfrm>
            <a:off x="6762750" y="3647033"/>
            <a:ext cx="50196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Karyotype Short Girls</a:t>
            </a:r>
            <a:endParaRPr lang="en-US" sz="1350" dirty="0"/>
          </a:p>
        </p:txBody>
      </p:sp>
      <p:sp>
        <p:nvSpPr>
          <p:cNvPr id="50" name="SK-29-text-49"/>
          <p:cNvSpPr/>
          <p:nvPr/>
        </p:nvSpPr>
        <p:spPr>
          <a:xfrm>
            <a:off x="6762750" y="3923258"/>
            <a:ext cx="4933950" cy="400050"/>
          </a:xfrm>
          <a:prstGeom prst="rect">
            <a:avLst/>
          </a:prstGeom>
          <a:noFill/>
          <a:ln/>
        </p:spPr>
        <p:txBody>
          <a:bodyPr vert="horz" wrap="square" lIns="0" tIns="0" rIns="0" bIns="0" rtlCol="0" anchor="ctr"/>
          <a:lstStyle/>
          <a:p>
            <a:pPr marL="0" indent="0">
              <a:lnSpc>
                <a:spcPts val="1575"/>
              </a:lnSpc>
              <a:buNone/>
            </a:pPr>
            <a:r>
              <a:rPr lang="en-US" sz="1125" dirty="0">
                <a:solidFill>
                  <a:srgbClr val="44474E"/>
                </a:solidFill>
                <a:latin typeface="Inter" pitchFamily="34" charset="0"/>
                <a:ea typeface="Inter" pitchFamily="34" charset="-122"/>
                <a:cs typeface="Inter" pitchFamily="34" charset="-120"/>
              </a:rPr>
              <a:t>Turner syndrome is easily missed. All short girls without a clear diagnosis require karyotyping.</a:t>
            </a:r>
            <a:endParaRPr lang="en-US" sz="1125" dirty="0"/>
          </a:p>
        </p:txBody>
      </p:sp>
      <p:sp>
        <p:nvSpPr>
          <p:cNvPr id="51" name="SK-29-text-50"/>
          <p:cNvSpPr/>
          <p:nvPr/>
        </p:nvSpPr>
        <p:spPr>
          <a:xfrm>
            <a:off x="990600" y="4609058"/>
            <a:ext cx="50196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Think Craniopharyngioma</a:t>
            </a:r>
            <a:endParaRPr lang="en-US" sz="1350" dirty="0"/>
          </a:p>
        </p:txBody>
      </p:sp>
      <p:sp>
        <p:nvSpPr>
          <p:cNvPr id="52" name="SK-29-text-51"/>
          <p:cNvSpPr/>
          <p:nvPr/>
        </p:nvSpPr>
        <p:spPr>
          <a:xfrm>
            <a:off x="990600" y="4885283"/>
            <a:ext cx="4933950" cy="400050"/>
          </a:xfrm>
          <a:prstGeom prst="rect">
            <a:avLst/>
          </a:prstGeom>
          <a:noFill/>
          <a:ln/>
        </p:spPr>
        <p:txBody>
          <a:bodyPr vert="horz" wrap="square" lIns="0" tIns="0" rIns="0" bIns="0" rtlCol="0" anchor="ctr"/>
          <a:lstStyle/>
          <a:p>
            <a:pPr marL="0" indent="0">
              <a:lnSpc>
                <a:spcPts val="1575"/>
              </a:lnSpc>
              <a:buNone/>
            </a:pPr>
            <a:r>
              <a:rPr lang="en-US" sz="1125" dirty="0">
                <a:solidFill>
                  <a:srgbClr val="44474E"/>
                </a:solidFill>
                <a:latin typeface="Inter" pitchFamily="34" charset="0"/>
                <a:ea typeface="Inter" pitchFamily="34" charset="-122"/>
                <a:cs typeface="Inter" pitchFamily="34" charset="-120"/>
              </a:rPr>
              <a:t>Suspect intracranial pathology if short stature is accompanied by headaches or visual field symptoms.</a:t>
            </a:r>
            <a:endParaRPr lang="en-US" sz="1125" dirty="0"/>
          </a:p>
        </p:txBody>
      </p:sp>
      <p:sp>
        <p:nvSpPr>
          <p:cNvPr id="53" name="SK-29-text-52"/>
          <p:cNvSpPr/>
          <p:nvPr/>
        </p:nvSpPr>
        <p:spPr>
          <a:xfrm>
            <a:off x="6762750" y="4609058"/>
            <a:ext cx="50196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NICE NG75 Guidance</a:t>
            </a:r>
            <a:endParaRPr lang="en-US" sz="1350" dirty="0"/>
          </a:p>
        </p:txBody>
      </p:sp>
      <p:sp>
        <p:nvSpPr>
          <p:cNvPr id="54" name="SK-29-text-53"/>
          <p:cNvSpPr/>
          <p:nvPr/>
        </p:nvSpPr>
        <p:spPr>
          <a:xfrm>
            <a:off x="6762750" y="4885283"/>
            <a:ext cx="4933950" cy="400050"/>
          </a:xfrm>
          <a:prstGeom prst="rect">
            <a:avLst/>
          </a:prstGeom>
          <a:noFill/>
          <a:ln/>
        </p:spPr>
        <p:txBody>
          <a:bodyPr vert="horz" wrap="square" lIns="0" tIns="0" rIns="0" bIns="0" rtlCol="0" anchor="ctr"/>
          <a:lstStyle/>
          <a:p>
            <a:pPr marL="0" indent="0">
              <a:lnSpc>
                <a:spcPts val="1575"/>
              </a:lnSpc>
              <a:buNone/>
            </a:pPr>
            <a:r>
              <a:rPr lang="en-US" sz="1125" dirty="0">
                <a:solidFill>
                  <a:srgbClr val="44474E"/>
                </a:solidFill>
                <a:latin typeface="Inter" pitchFamily="34" charset="0"/>
                <a:ea typeface="Inter" pitchFamily="34" charset="-122"/>
                <a:cs typeface="Inter" pitchFamily="34" charset="-120"/>
              </a:rPr>
              <a:t>Avoid excessive weighing. It increases parental anxiety without improving clinical outcomes.</a:t>
            </a:r>
            <a:endParaRPr lang="en-US" sz="1125" dirty="0"/>
          </a:p>
        </p:txBody>
      </p:sp>
      <p:sp>
        <p:nvSpPr>
          <p:cNvPr id="55" name="SK-29-text-54"/>
          <p:cNvSpPr/>
          <p:nvPr/>
        </p:nvSpPr>
        <p:spPr>
          <a:xfrm>
            <a:off x="990600" y="5571083"/>
            <a:ext cx="52292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Multifactorial Assessment</a:t>
            </a:r>
            <a:endParaRPr lang="en-US" sz="1350" dirty="0"/>
          </a:p>
        </p:txBody>
      </p:sp>
      <p:sp>
        <p:nvSpPr>
          <p:cNvPr id="56" name="SK-29-text-55"/>
          <p:cNvSpPr/>
          <p:nvPr/>
        </p:nvSpPr>
        <p:spPr>
          <a:xfrm>
            <a:off x="990600" y="5847308"/>
            <a:ext cx="4933950" cy="400050"/>
          </a:xfrm>
          <a:prstGeom prst="rect">
            <a:avLst/>
          </a:prstGeom>
          <a:noFill/>
          <a:ln/>
        </p:spPr>
        <p:txBody>
          <a:bodyPr vert="horz" wrap="square" lIns="0" tIns="0" rIns="0" bIns="0" rtlCol="0" anchor="ctr"/>
          <a:lstStyle/>
          <a:p>
            <a:pPr marL="0" indent="0">
              <a:lnSpc>
                <a:spcPts val="1575"/>
              </a:lnSpc>
              <a:buNone/>
            </a:pPr>
            <a:r>
              <a:rPr lang="en-US" sz="1125" dirty="0">
                <a:solidFill>
                  <a:srgbClr val="44474E"/>
                </a:solidFill>
                <a:latin typeface="Inter" pitchFamily="34" charset="0"/>
                <a:ea typeface="Inter" pitchFamily="34" charset="-122"/>
                <a:cs typeface="Inter" pitchFamily="34" charset="-120"/>
              </a:rPr>
              <a:t>Faltering growth usually involves nutrition, social environment, and medical health. Assess all areas.</a:t>
            </a:r>
            <a:endParaRPr lang="en-US" sz="1125" dirty="0"/>
          </a:p>
        </p:txBody>
      </p:sp>
      <p:sp>
        <p:nvSpPr>
          <p:cNvPr id="57" name="SK-29-text-56"/>
          <p:cNvSpPr/>
          <p:nvPr/>
        </p:nvSpPr>
        <p:spPr>
          <a:xfrm>
            <a:off x="6762750" y="5571083"/>
            <a:ext cx="50196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Refer Early</a:t>
            </a:r>
            <a:endParaRPr lang="en-US" sz="1350" dirty="0"/>
          </a:p>
        </p:txBody>
      </p:sp>
      <p:sp>
        <p:nvSpPr>
          <p:cNvPr id="58" name="SK-29-text-57"/>
          <p:cNvSpPr/>
          <p:nvPr/>
        </p:nvSpPr>
        <p:spPr>
          <a:xfrm>
            <a:off x="6762750" y="5847308"/>
            <a:ext cx="4933950" cy="400050"/>
          </a:xfrm>
          <a:prstGeom prst="rect">
            <a:avLst/>
          </a:prstGeom>
          <a:noFill/>
          <a:ln/>
        </p:spPr>
        <p:txBody>
          <a:bodyPr vert="horz" wrap="square" lIns="0" tIns="0" rIns="0" bIns="0" rtlCol="0" anchor="ctr"/>
          <a:lstStyle/>
          <a:p>
            <a:pPr marL="0" indent="0">
              <a:lnSpc>
                <a:spcPts val="1575"/>
              </a:lnSpc>
              <a:buNone/>
            </a:pPr>
            <a:r>
              <a:rPr lang="en-US" sz="1125" dirty="0">
                <a:solidFill>
                  <a:srgbClr val="44474E"/>
                </a:solidFill>
                <a:latin typeface="Inter" pitchFamily="34" charset="0"/>
                <a:ea typeface="Inter" pitchFamily="34" charset="-122"/>
                <a:cs typeface="Inter" pitchFamily="34" charset="-120"/>
              </a:rPr>
              <a:t>"Wait and see" costs permanent height in hormonal cases. Refer to endocrine or community paediatrics.</a:t>
            </a:r>
            <a:endParaRPr lang="en-US" sz="1125" dirty="0"/>
          </a:p>
        </p:txBody>
      </p:sp>
      <p:sp>
        <p:nvSpPr>
          <p:cNvPr id="59" name="SK-29-text-58"/>
          <p:cNvSpPr/>
          <p:nvPr/>
        </p:nvSpPr>
        <p:spPr>
          <a:xfrm>
            <a:off x="381000" y="6496050"/>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www.bradfordvts.co.uk</a:t>
            </a:r>
            <a:endParaRPr lang="en-US" sz="900" dirty="0"/>
          </a:p>
        </p:txBody>
      </p:sp>
      <p:sp>
        <p:nvSpPr>
          <p:cNvPr id="60" name="SK-29-text-59"/>
          <p:cNvSpPr/>
          <p:nvPr/>
        </p:nvSpPr>
        <p:spPr>
          <a:xfrm>
            <a:off x="11382375" y="6496050"/>
            <a:ext cx="809625"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Slide 29</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img-3" descr="preencoded.png"/>
          <p:cNvPicPr>
            <a:picLocks noChangeAspect="1"/>
          </p:cNvPicPr>
          <p:nvPr/>
        </p:nvPicPr>
        <p:blipFill>
          <a:blip r:embed="rId5"/>
          <a:stretch>
            <a:fillRect/>
          </a:stretch>
        </p:blipFill>
        <p:spPr>
          <a:xfrm>
            <a:off x="0" y="0"/>
            <a:ext cx="12192000" cy="381000"/>
          </a:xfrm>
          <a:prstGeom prst="rect">
            <a:avLst/>
          </a:prstGeom>
        </p:spPr>
      </p:pic>
      <p:pic>
        <p:nvPicPr>
          <p:cNvPr id="5" name="SK-3-img-4" descr="preencoded.png"/>
          <p:cNvPicPr>
            <a:picLocks noChangeAspect="1"/>
          </p:cNvPicPr>
          <p:nvPr/>
        </p:nvPicPr>
        <p:blipFill>
          <a:blip r:embed="rId6"/>
          <a:stretch>
            <a:fillRect/>
          </a:stretch>
        </p:blipFill>
        <p:spPr>
          <a:xfrm>
            <a:off x="0" y="381000"/>
            <a:ext cx="12192000" cy="1007715"/>
          </a:xfrm>
          <a:prstGeom prst="rect">
            <a:avLst/>
          </a:prstGeom>
        </p:spPr>
      </p:pic>
      <p:pic>
        <p:nvPicPr>
          <p:cNvPr id="6" name="SK-3-img-5" descr="preencoded.png"/>
          <p:cNvPicPr>
            <a:picLocks noChangeAspect="1"/>
          </p:cNvPicPr>
          <p:nvPr/>
        </p:nvPicPr>
        <p:blipFill>
          <a:blip r:embed="rId7"/>
          <a:stretch>
            <a:fillRect/>
          </a:stretch>
        </p:blipFill>
        <p:spPr>
          <a:xfrm>
            <a:off x="381000" y="1636365"/>
            <a:ext cx="5600700" cy="2472333"/>
          </a:xfrm>
          <a:prstGeom prst="rect">
            <a:avLst/>
          </a:prstGeom>
        </p:spPr>
      </p:pic>
      <p:pic>
        <p:nvPicPr>
          <p:cNvPr id="7" name="SK-3-img-6" descr="preencoded.png"/>
          <p:cNvPicPr>
            <a:picLocks noChangeAspect="1"/>
          </p:cNvPicPr>
          <p:nvPr/>
        </p:nvPicPr>
        <p:blipFill>
          <a:blip r:embed="rId8"/>
          <a:stretch>
            <a:fillRect/>
          </a:stretch>
        </p:blipFill>
        <p:spPr>
          <a:xfrm>
            <a:off x="609600" y="1817340"/>
            <a:ext cx="5143500" cy="371475"/>
          </a:xfrm>
          <a:prstGeom prst="rect">
            <a:avLst/>
          </a:prstGeom>
        </p:spPr>
      </p:pic>
      <p:pic>
        <p:nvPicPr>
          <p:cNvPr id="8" name="SK-3-img-7" descr="preencoded.png"/>
          <p:cNvPicPr>
            <a:picLocks noChangeAspect="1"/>
          </p:cNvPicPr>
          <p:nvPr/>
        </p:nvPicPr>
        <p:blipFill>
          <a:blip r:embed="rId9"/>
          <a:stretch>
            <a:fillRect/>
          </a:stretch>
        </p:blipFill>
        <p:spPr>
          <a:xfrm>
            <a:off x="609600" y="1898303"/>
            <a:ext cx="190500" cy="152400"/>
          </a:xfrm>
          <a:prstGeom prst="rect">
            <a:avLst/>
          </a:prstGeom>
        </p:spPr>
      </p:pic>
      <p:pic>
        <p:nvPicPr>
          <p:cNvPr id="9" name="SK-3-img-8" descr="preencoded.png"/>
          <p:cNvPicPr>
            <a:picLocks noChangeAspect="1"/>
          </p:cNvPicPr>
          <p:nvPr/>
        </p:nvPicPr>
        <p:blipFill>
          <a:blip r:embed="rId10"/>
          <a:stretch>
            <a:fillRect/>
          </a:stretch>
        </p:blipFill>
        <p:spPr>
          <a:xfrm>
            <a:off x="609600" y="2360265"/>
            <a:ext cx="142875" cy="114300"/>
          </a:xfrm>
          <a:prstGeom prst="rect">
            <a:avLst/>
          </a:prstGeom>
        </p:spPr>
      </p:pic>
      <p:pic>
        <p:nvPicPr>
          <p:cNvPr id="10" name="SK-3-img-9" descr="preencoded.png"/>
          <p:cNvPicPr>
            <a:picLocks noChangeAspect="1"/>
          </p:cNvPicPr>
          <p:nvPr/>
        </p:nvPicPr>
        <p:blipFill>
          <a:blip r:embed="rId10"/>
          <a:stretch>
            <a:fillRect/>
          </a:stretch>
        </p:blipFill>
        <p:spPr>
          <a:xfrm>
            <a:off x="609600" y="2695426"/>
            <a:ext cx="142875" cy="114300"/>
          </a:xfrm>
          <a:prstGeom prst="rect">
            <a:avLst/>
          </a:prstGeom>
        </p:spPr>
      </p:pic>
      <p:pic>
        <p:nvPicPr>
          <p:cNvPr id="11" name="SK-3-img-10" descr="preencoded.png"/>
          <p:cNvPicPr>
            <a:picLocks noChangeAspect="1"/>
          </p:cNvPicPr>
          <p:nvPr/>
        </p:nvPicPr>
        <p:blipFill>
          <a:blip r:embed="rId10"/>
          <a:stretch>
            <a:fillRect/>
          </a:stretch>
        </p:blipFill>
        <p:spPr>
          <a:xfrm>
            <a:off x="609600" y="3030587"/>
            <a:ext cx="142875" cy="114300"/>
          </a:xfrm>
          <a:prstGeom prst="rect">
            <a:avLst/>
          </a:prstGeom>
        </p:spPr>
      </p:pic>
      <p:pic>
        <p:nvPicPr>
          <p:cNvPr id="12" name="SK-3-img-11" descr="preencoded.png"/>
          <p:cNvPicPr>
            <a:picLocks noChangeAspect="1"/>
          </p:cNvPicPr>
          <p:nvPr/>
        </p:nvPicPr>
        <p:blipFill>
          <a:blip r:embed="rId11"/>
          <a:stretch>
            <a:fillRect/>
          </a:stretch>
        </p:blipFill>
        <p:spPr>
          <a:xfrm>
            <a:off x="609600" y="3280023"/>
            <a:ext cx="5143500" cy="647700"/>
          </a:xfrm>
          <a:prstGeom prst="rect">
            <a:avLst/>
          </a:prstGeom>
        </p:spPr>
      </p:pic>
      <p:pic>
        <p:nvPicPr>
          <p:cNvPr id="13" name="SK-3-img-12" descr="preencoded.png"/>
          <p:cNvPicPr>
            <a:picLocks noChangeAspect="1"/>
          </p:cNvPicPr>
          <p:nvPr/>
        </p:nvPicPr>
        <p:blipFill>
          <a:blip r:embed="rId12"/>
          <a:stretch>
            <a:fillRect/>
          </a:stretch>
        </p:blipFill>
        <p:spPr>
          <a:xfrm>
            <a:off x="381000" y="4289673"/>
            <a:ext cx="5600700" cy="1863477"/>
          </a:xfrm>
          <a:prstGeom prst="rect">
            <a:avLst/>
          </a:prstGeom>
        </p:spPr>
      </p:pic>
      <p:pic>
        <p:nvPicPr>
          <p:cNvPr id="14" name="SK-3-img-13" descr="preencoded.png"/>
          <p:cNvPicPr>
            <a:picLocks noChangeAspect="1"/>
          </p:cNvPicPr>
          <p:nvPr/>
        </p:nvPicPr>
        <p:blipFill>
          <a:blip r:embed="rId13"/>
          <a:stretch>
            <a:fillRect/>
          </a:stretch>
        </p:blipFill>
        <p:spPr>
          <a:xfrm>
            <a:off x="609600" y="4470648"/>
            <a:ext cx="5143500" cy="371475"/>
          </a:xfrm>
          <a:prstGeom prst="rect">
            <a:avLst/>
          </a:prstGeom>
        </p:spPr>
      </p:pic>
      <p:pic>
        <p:nvPicPr>
          <p:cNvPr id="15" name="SK-3-img-14" descr="preencoded.png"/>
          <p:cNvPicPr>
            <a:picLocks noChangeAspect="1"/>
          </p:cNvPicPr>
          <p:nvPr/>
        </p:nvPicPr>
        <p:blipFill>
          <a:blip r:embed="rId14"/>
          <a:stretch>
            <a:fillRect/>
          </a:stretch>
        </p:blipFill>
        <p:spPr>
          <a:xfrm>
            <a:off x="609600" y="4551611"/>
            <a:ext cx="190500" cy="152400"/>
          </a:xfrm>
          <a:prstGeom prst="rect">
            <a:avLst/>
          </a:prstGeom>
        </p:spPr>
      </p:pic>
      <p:pic>
        <p:nvPicPr>
          <p:cNvPr id="16" name="SK-3-img-15" descr="preencoded.png"/>
          <p:cNvPicPr>
            <a:picLocks noChangeAspect="1"/>
          </p:cNvPicPr>
          <p:nvPr/>
        </p:nvPicPr>
        <p:blipFill>
          <a:blip r:embed="rId15"/>
          <a:stretch>
            <a:fillRect/>
          </a:stretch>
        </p:blipFill>
        <p:spPr>
          <a:xfrm>
            <a:off x="609600" y="5013573"/>
            <a:ext cx="142875" cy="114300"/>
          </a:xfrm>
          <a:prstGeom prst="rect">
            <a:avLst/>
          </a:prstGeom>
        </p:spPr>
      </p:pic>
      <p:pic>
        <p:nvPicPr>
          <p:cNvPr id="17" name="SK-3-img-16" descr="preencoded.png"/>
          <p:cNvPicPr>
            <a:picLocks noChangeAspect="1"/>
          </p:cNvPicPr>
          <p:nvPr/>
        </p:nvPicPr>
        <p:blipFill>
          <a:blip r:embed="rId16"/>
          <a:stretch>
            <a:fillRect/>
          </a:stretch>
        </p:blipFill>
        <p:spPr>
          <a:xfrm>
            <a:off x="609600" y="5348734"/>
            <a:ext cx="142875" cy="114300"/>
          </a:xfrm>
          <a:prstGeom prst="rect">
            <a:avLst/>
          </a:prstGeom>
        </p:spPr>
      </p:pic>
      <p:pic>
        <p:nvPicPr>
          <p:cNvPr id="18" name="SK-3-img-17" descr="preencoded.png"/>
          <p:cNvPicPr>
            <a:picLocks noChangeAspect="1"/>
          </p:cNvPicPr>
          <p:nvPr/>
        </p:nvPicPr>
        <p:blipFill>
          <a:blip r:embed="rId16"/>
          <a:stretch>
            <a:fillRect/>
          </a:stretch>
        </p:blipFill>
        <p:spPr>
          <a:xfrm>
            <a:off x="609600" y="5683895"/>
            <a:ext cx="142875" cy="114300"/>
          </a:xfrm>
          <a:prstGeom prst="rect">
            <a:avLst/>
          </a:prstGeom>
        </p:spPr>
      </p:pic>
      <p:pic>
        <p:nvPicPr>
          <p:cNvPr id="19" name="SK-3-img-18" descr="preencoded.png"/>
          <p:cNvPicPr>
            <a:picLocks noChangeAspect="1"/>
          </p:cNvPicPr>
          <p:nvPr/>
        </p:nvPicPr>
        <p:blipFill>
          <a:blip r:embed="rId17"/>
          <a:stretch>
            <a:fillRect/>
          </a:stretch>
        </p:blipFill>
        <p:spPr>
          <a:xfrm>
            <a:off x="6210300" y="1636365"/>
            <a:ext cx="5600700" cy="2243733"/>
          </a:xfrm>
          <a:prstGeom prst="rect">
            <a:avLst/>
          </a:prstGeom>
        </p:spPr>
      </p:pic>
      <p:pic>
        <p:nvPicPr>
          <p:cNvPr id="20" name="SK-3-img-19" descr="preencoded.png"/>
          <p:cNvPicPr>
            <a:picLocks noChangeAspect="1"/>
          </p:cNvPicPr>
          <p:nvPr/>
        </p:nvPicPr>
        <p:blipFill>
          <a:blip r:embed="rId8"/>
          <a:stretch>
            <a:fillRect/>
          </a:stretch>
        </p:blipFill>
        <p:spPr>
          <a:xfrm>
            <a:off x="6438900" y="1817340"/>
            <a:ext cx="5143500" cy="371475"/>
          </a:xfrm>
          <a:prstGeom prst="rect">
            <a:avLst/>
          </a:prstGeom>
        </p:spPr>
      </p:pic>
      <p:pic>
        <p:nvPicPr>
          <p:cNvPr id="21" name="SK-3-img-20" descr="preencoded.png"/>
          <p:cNvPicPr>
            <a:picLocks noChangeAspect="1"/>
          </p:cNvPicPr>
          <p:nvPr/>
        </p:nvPicPr>
        <p:blipFill>
          <a:blip r:embed="rId18"/>
          <a:stretch>
            <a:fillRect/>
          </a:stretch>
        </p:blipFill>
        <p:spPr>
          <a:xfrm>
            <a:off x="6438900" y="1898303"/>
            <a:ext cx="190500" cy="152400"/>
          </a:xfrm>
          <a:prstGeom prst="rect">
            <a:avLst/>
          </a:prstGeom>
        </p:spPr>
      </p:pic>
      <p:pic>
        <p:nvPicPr>
          <p:cNvPr id="22" name="SK-3-img-21" descr="preencoded.png"/>
          <p:cNvPicPr>
            <a:picLocks noChangeAspect="1"/>
          </p:cNvPicPr>
          <p:nvPr/>
        </p:nvPicPr>
        <p:blipFill>
          <a:blip r:embed="rId10"/>
          <a:stretch>
            <a:fillRect/>
          </a:stretch>
        </p:blipFill>
        <p:spPr>
          <a:xfrm>
            <a:off x="6438900" y="2360265"/>
            <a:ext cx="142875" cy="114300"/>
          </a:xfrm>
          <a:prstGeom prst="rect">
            <a:avLst/>
          </a:prstGeom>
        </p:spPr>
      </p:pic>
      <p:pic>
        <p:nvPicPr>
          <p:cNvPr id="23" name="SK-3-img-22" descr="preencoded.png"/>
          <p:cNvPicPr>
            <a:picLocks noChangeAspect="1"/>
          </p:cNvPicPr>
          <p:nvPr/>
        </p:nvPicPr>
        <p:blipFill>
          <a:blip r:embed="rId10"/>
          <a:stretch>
            <a:fillRect/>
          </a:stretch>
        </p:blipFill>
        <p:spPr>
          <a:xfrm>
            <a:off x="6438900" y="2695426"/>
            <a:ext cx="142875" cy="114300"/>
          </a:xfrm>
          <a:prstGeom prst="rect">
            <a:avLst/>
          </a:prstGeom>
        </p:spPr>
      </p:pic>
      <p:pic>
        <p:nvPicPr>
          <p:cNvPr id="24" name="SK-3-img-23" descr="preencoded.png"/>
          <p:cNvPicPr>
            <a:picLocks noChangeAspect="1"/>
          </p:cNvPicPr>
          <p:nvPr/>
        </p:nvPicPr>
        <p:blipFill>
          <a:blip r:embed="rId10"/>
          <a:stretch>
            <a:fillRect/>
          </a:stretch>
        </p:blipFill>
        <p:spPr>
          <a:xfrm>
            <a:off x="6438900" y="3030587"/>
            <a:ext cx="142875" cy="114300"/>
          </a:xfrm>
          <a:prstGeom prst="rect">
            <a:avLst/>
          </a:prstGeom>
        </p:spPr>
      </p:pic>
      <p:pic>
        <p:nvPicPr>
          <p:cNvPr id="25" name="SK-3-img-24" descr="preencoded.png"/>
          <p:cNvPicPr>
            <a:picLocks noChangeAspect="1"/>
          </p:cNvPicPr>
          <p:nvPr/>
        </p:nvPicPr>
        <p:blipFill>
          <a:blip r:embed="rId19"/>
          <a:stretch>
            <a:fillRect/>
          </a:stretch>
        </p:blipFill>
        <p:spPr>
          <a:xfrm>
            <a:off x="6438900" y="3280023"/>
            <a:ext cx="5143500" cy="419100"/>
          </a:xfrm>
          <a:prstGeom prst="rect">
            <a:avLst/>
          </a:prstGeom>
        </p:spPr>
      </p:pic>
      <p:pic>
        <p:nvPicPr>
          <p:cNvPr id="26" name="SK-3-img-25" descr="preencoded.png"/>
          <p:cNvPicPr>
            <a:picLocks noChangeAspect="1"/>
          </p:cNvPicPr>
          <p:nvPr/>
        </p:nvPicPr>
        <p:blipFill>
          <a:blip r:embed="rId20"/>
          <a:stretch>
            <a:fillRect/>
          </a:stretch>
        </p:blipFill>
        <p:spPr>
          <a:xfrm>
            <a:off x="6210300" y="4061073"/>
            <a:ext cx="5600700" cy="2092077"/>
          </a:xfrm>
          <a:prstGeom prst="rect">
            <a:avLst/>
          </a:prstGeom>
        </p:spPr>
      </p:pic>
      <p:pic>
        <p:nvPicPr>
          <p:cNvPr id="27" name="SK-3-img-26" descr="preencoded.png"/>
          <p:cNvPicPr>
            <a:picLocks noChangeAspect="1"/>
          </p:cNvPicPr>
          <p:nvPr/>
        </p:nvPicPr>
        <p:blipFill>
          <a:blip r:embed="rId13"/>
          <a:stretch>
            <a:fillRect/>
          </a:stretch>
        </p:blipFill>
        <p:spPr>
          <a:xfrm>
            <a:off x="6438900" y="4242048"/>
            <a:ext cx="5143500" cy="371475"/>
          </a:xfrm>
          <a:prstGeom prst="rect">
            <a:avLst/>
          </a:prstGeom>
        </p:spPr>
      </p:pic>
      <p:pic>
        <p:nvPicPr>
          <p:cNvPr id="28" name="SK-3-img-27" descr="preencoded.png"/>
          <p:cNvPicPr>
            <a:picLocks noChangeAspect="1"/>
          </p:cNvPicPr>
          <p:nvPr/>
        </p:nvPicPr>
        <p:blipFill>
          <a:blip r:embed="rId21"/>
          <a:stretch>
            <a:fillRect/>
          </a:stretch>
        </p:blipFill>
        <p:spPr>
          <a:xfrm>
            <a:off x="6438900" y="4323011"/>
            <a:ext cx="190500" cy="152400"/>
          </a:xfrm>
          <a:prstGeom prst="rect">
            <a:avLst/>
          </a:prstGeom>
        </p:spPr>
      </p:pic>
      <p:pic>
        <p:nvPicPr>
          <p:cNvPr id="29" name="SK-3-img-28" descr="preencoded.png"/>
          <p:cNvPicPr>
            <a:picLocks noChangeAspect="1"/>
          </p:cNvPicPr>
          <p:nvPr/>
        </p:nvPicPr>
        <p:blipFill>
          <a:blip r:embed="rId22"/>
          <a:stretch>
            <a:fillRect/>
          </a:stretch>
        </p:blipFill>
        <p:spPr>
          <a:xfrm>
            <a:off x="6438900" y="5795963"/>
            <a:ext cx="190500" cy="152400"/>
          </a:xfrm>
          <a:prstGeom prst="rect">
            <a:avLst/>
          </a:prstGeom>
        </p:spPr>
      </p:pic>
      <p:pic>
        <p:nvPicPr>
          <p:cNvPr id="30" name="SK-3-img-29" descr="preencoded.png"/>
          <p:cNvPicPr>
            <a:picLocks noChangeAspect="1"/>
          </p:cNvPicPr>
          <p:nvPr/>
        </p:nvPicPr>
        <p:blipFill>
          <a:blip r:embed="rId23"/>
          <a:stretch>
            <a:fillRect/>
          </a:stretch>
        </p:blipFill>
        <p:spPr>
          <a:xfrm>
            <a:off x="381000" y="6305550"/>
            <a:ext cx="11430000" cy="247650"/>
          </a:xfrm>
          <a:prstGeom prst="rect">
            <a:avLst/>
          </a:prstGeom>
        </p:spPr>
      </p:pic>
      <p:sp>
        <p:nvSpPr>
          <p:cNvPr id="31" name="SK-3-text-30"/>
          <p:cNvSpPr/>
          <p:nvPr/>
        </p:nvSpPr>
        <p:spPr>
          <a:xfrm>
            <a:off x="228600" y="104775"/>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32" name="SK-3-text-31"/>
          <p:cNvSpPr/>
          <p:nvPr/>
        </p:nvSpPr>
        <p:spPr>
          <a:xfrm>
            <a:off x="228600" y="571500"/>
            <a:ext cx="118967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Normal Growth Milestones</a:t>
            </a:r>
            <a:endParaRPr lang="en-US" sz="2550" dirty="0"/>
          </a:p>
        </p:txBody>
      </p:sp>
      <p:sp>
        <p:nvSpPr>
          <p:cNvPr id="33" name="SK-3-text-32"/>
          <p:cNvSpPr/>
          <p:nvPr/>
        </p:nvSpPr>
        <p:spPr>
          <a:xfrm>
            <a:off x="228600" y="998190"/>
            <a:ext cx="11811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34" name="SK-3-text-33"/>
          <p:cNvSpPr/>
          <p:nvPr/>
        </p:nvSpPr>
        <p:spPr>
          <a:xfrm>
            <a:off x="914400" y="1817340"/>
            <a:ext cx="437959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Weight Milestones</a:t>
            </a:r>
            <a:endParaRPr lang="en-US" sz="1650" dirty="0"/>
          </a:p>
        </p:txBody>
      </p:sp>
      <p:sp>
        <p:nvSpPr>
          <p:cNvPr id="35" name="SK-3-text-34"/>
          <p:cNvSpPr/>
          <p:nvPr/>
        </p:nvSpPr>
        <p:spPr>
          <a:xfrm>
            <a:off x="866775" y="2312640"/>
            <a:ext cx="11325225"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1A1C1E"/>
                </a:solidFill>
                <a:latin typeface="Inter" pitchFamily="34" charset="0"/>
                <a:ea typeface="Inter" pitchFamily="34" charset="-122"/>
                <a:cs typeface="Inter" pitchFamily="34" charset="-120"/>
              </a:rPr>
              <a:t>Average Birth Weight:</a:t>
            </a:r>
            <a:r>
              <a:rPr lang="en-US" sz="1350" dirty="0">
                <a:solidFill>
                  <a:srgbClr val="44474E"/>
                </a:solidFill>
                <a:latin typeface="Inter" pitchFamily="34" charset="0"/>
                <a:ea typeface="Inter" pitchFamily="34" charset="-122"/>
                <a:cs typeface="Inter" pitchFamily="34" charset="-120"/>
              </a:rPr>
              <a:t> Approximately 3.5 kg (UK average)</a:t>
            </a:r>
            <a:endParaRPr lang="en-US" sz="1350" dirty="0"/>
          </a:p>
        </p:txBody>
      </p:sp>
      <p:sp>
        <p:nvSpPr>
          <p:cNvPr id="36" name="SK-3-text-35"/>
          <p:cNvSpPr/>
          <p:nvPr/>
        </p:nvSpPr>
        <p:spPr>
          <a:xfrm>
            <a:off x="866775" y="2647801"/>
            <a:ext cx="10218420"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1A1C1E"/>
                </a:solidFill>
                <a:latin typeface="Inter" pitchFamily="34" charset="0"/>
                <a:ea typeface="Inter" pitchFamily="34" charset="-122"/>
                <a:cs typeface="Inter" pitchFamily="34" charset="-120"/>
              </a:rPr>
              <a:t>Double Birth Weight:</a:t>
            </a:r>
            <a:r>
              <a:rPr lang="en-US" sz="1350" dirty="0">
                <a:solidFill>
                  <a:srgbClr val="44474E"/>
                </a:solidFill>
                <a:latin typeface="Inter" pitchFamily="34" charset="0"/>
                <a:ea typeface="Inter" pitchFamily="34" charset="-122"/>
                <a:cs typeface="Inter" pitchFamily="34" charset="-120"/>
              </a:rPr>
              <a:t> Achieved by ~4 months of age</a:t>
            </a:r>
            <a:endParaRPr lang="en-US" sz="1350" dirty="0"/>
          </a:p>
        </p:txBody>
      </p:sp>
      <p:sp>
        <p:nvSpPr>
          <p:cNvPr id="37" name="SK-3-text-36"/>
          <p:cNvSpPr/>
          <p:nvPr/>
        </p:nvSpPr>
        <p:spPr>
          <a:xfrm>
            <a:off x="866775" y="2982962"/>
            <a:ext cx="10561320"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1A1C1E"/>
                </a:solidFill>
                <a:latin typeface="Inter" pitchFamily="34" charset="0"/>
                <a:ea typeface="Inter" pitchFamily="34" charset="-122"/>
                <a:cs typeface="Inter" pitchFamily="34" charset="-120"/>
              </a:rPr>
              <a:t>Triple Birth Weight:</a:t>
            </a:r>
            <a:r>
              <a:rPr lang="en-US" sz="1350" dirty="0">
                <a:solidFill>
                  <a:srgbClr val="44474E"/>
                </a:solidFill>
                <a:latin typeface="Inter" pitchFamily="34" charset="0"/>
                <a:ea typeface="Inter" pitchFamily="34" charset="-122"/>
                <a:cs typeface="Inter" pitchFamily="34" charset="-120"/>
              </a:rPr>
              <a:t> Expected by ~12 months of age</a:t>
            </a:r>
            <a:endParaRPr lang="en-US" sz="1350" dirty="0"/>
          </a:p>
        </p:txBody>
      </p:sp>
      <p:sp>
        <p:nvSpPr>
          <p:cNvPr id="38" name="SK-3-text-37"/>
          <p:cNvSpPr/>
          <p:nvPr/>
        </p:nvSpPr>
        <p:spPr>
          <a:xfrm>
            <a:off x="723900" y="3375273"/>
            <a:ext cx="4914900" cy="457200"/>
          </a:xfrm>
          <a:prstGeom prst="rect">
            <a:avLst/>
          </a:prstGeom>
          <a:noFill/>
          <a:ln/>
        </p:spPr>
        <p:txBody>
          <a:bodyPr vert="horz" wrap="square" lIns="0" tIns="0" rIns="0" bIns="0" rtlCol="0" anchor="ctr"/>
          <a:lstStyle/>
          <a:p>
            <a:pPr marL="0" indent="0">
              <a:lnSpc>
                <a:spcPts val="1800"/>
              </a:lnSpc>
              <a:buNone/>
            </a:pPr>
            <a:r>
              <a:rPr lang="en-US" sz="1200" dirty="0">
                <a:solidFill>
                  <a:srgbClr val="F58220"/>
                </a:solidFill>
                <a:latin typeface="Inter" pitchFamily="34" charset="0"/>
                <a:ea typeface="Inter" pitchFamily="34" charset="-122"/>
                <a:cs typeface="Inter" pitchFamily="34" charset="-120"/>
              </a:rPr>
              <a:t>Clinical Note: Consistent tracking along a centile is more important than absolute weight.</a:t>
            </a:r>
            <a:endParaRPr lang="en-US" sz="1200" dirty="0"/>
          </a:p>
        </p:txBody>
      </p:sp>
      <p:sp>
        <p:nvSpPr>
          <p:cNvPr id="39" name="SK-3-text-38"/>
          <p:cNvSpPr/>
          <p:nvPr/>
        </p:nvSpPr>
        <p:spPr>
          <a:xfrm>
            <a:off x="914400" y="4470648"/>
            <a:ext cx="463105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Length Progression</a:t>
            </a:r>
            <a:endParaRPr lang="en-US" sz="1650" dirty="0"/>
          </a:p>
        </p:txBody>
      </p:sp>
      <p:sp>
        <p:nvSpPr>
          <p:cNvPr id="40" name="SK-3-text-39"/>
          <p:cNvSpPr/>
          <p:nvPr/>
        </p:nvSpPr>
        <p:spPr>
          <a:xfrm>
            <a:off x="866775" y="4965948"/>
            <a:ext cx="6035040"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1A1C1E"/>
                </a:solidFill>
                <a:latin typeface="Inter" pitchFamily="34" charset="0"/>
                <a:ea typeface="Inter" pitchFamily="34" charset="-122"/>
                <a:cs typeface="Inter" pitchFamily="34" charset="-120"/>
              </a:rPr>
              <a:t>Birth Length:</a:t>
            </a:r>
            <a:r>
              <a:rPr lang="en-US" sz="1350" dirty="0">
                <a:solidFill>
                  <a:srgbClr val="44474E"/>
                </a:solidFill>
                <a:latin typeface="Inter" pitchFamily="34" charset="0"/>
                <a:ea typeface="Inter" pitchFamily="34" charset="-122"/>
                <a:cs typeface="Inter" pitchFamily="34" charset="-120"/>
              </a:rPr>
              <a:t> Average ~50 cm</a:t>
            </a:r>
            <a:endParaRPr lang="en-US" sz="1350" dirty="0"/>
          </a:p>
        </p:txBody>
      </p:sp>
      <p:sp>
        <p:nvSpPr>
          <p:cNvPr id="41" name="SK-3-text-40"/>
          <p:cNvSpPr/>
          <p:nvPr/>
        </p:nvSpPr>
        <p:spPr>
          <a:xfrm>
            <a:off x="866775" y="5301109"/>
            <a:ext cx="11325225"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1A1C1E"/>
                </a:solidFill>
                <a:latin typeface="Inter" pitchFamily="34" charset="0"/>
                <a:ea typeface="Inter" pitchFamily="34" charset="-122"/>
                <a:cs typeface="Inter" pitchFamily="34" charset="-120"/>
              </a:rPr>
              <a:t>Age 4:</a:t>
            </a:r>
            <a:r>
              <a:rPr lang="en-US" sz="1350" dirty="0">
                <a:solidFill>
                  <a:srgbClr val="44474E"/>
                </a:solidFill>
                <a:latin typeface="Inter" pitchFamily="34" charset="0"/>
                <a:ea typeface="Inter" pitchFamily="34" charset="-122"/>
                <a:cs typeface="Inter" pitchFamily="34" charset="-120"/>
              </a:rPr>
              <a:t> Length is typically 2 × birth length (100 cm)</a:t>
            </a:r>
            <a:endParaRPr lang="en-US" sz="1350" dirty="0"/>
          </a:p>
        </p:txBody>
      </p:sp>
      <p:sp>
        <p:nvSpPr>
          <p:cNvPr id="42" name="SK-3-text-41"/>
          <p:cNvSpPr/>
          <p:nvPr/>
        </p:nvSpPr>
        <p:spPr>
          <a:xfrm>
            <a:off x="866775" y="5636270"/>
            <a:ext cx="11325225"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1A1C1E"/>
                </a:solidFill>
                <a:latin typeface="Inter" pitchFamily="34" charset="0"/>
                <a:ea typeface="Inter" pitchFamily="34" charset="-122"/>
                <a:cs typeface="Inter" pitchFamily="34" charset="-120"/>
              </a:rPr>
              <a:t>Age 13:</a:t>
            </a:r>
            <a:r>
              <a:rPr lang="en-US" sz="1350" dirty="0">
                <a:solidFill>
                  <a:srgbClr val="44474E"/>
                </a:solidFill>
                <a:latin typeface="Inter" pitchFamily="34" charset="0"/>
                <a:ea typeface="Inter" pitchFamily="34" charset="-122"/>
                <a:cs typeface="Inter" pitchFamily="34" charset="-120"/>
              </a:rPr>
              <a:t> Length is typically 3 × birth length (150 cm)</a:t>
            </a:r>
            <a:endParaRPr lang="en-US" sz="1350" dirty="0"/>
          </a:p>
        </p:txBody>
      </p:sp>
      <p:sp>
        <p:nvSpPr>
          <p:cNvPr id="43" name="SK-3-text-42"/>
          <p:cNvSpPr/>
          <p:nvPr/>
        </p:nvSpPr>
        <p:spPr>
          <a:xfrm>
            <a:off x="6743700" y="1817340"/>
            <a:ext cx="38766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Growth Velocity</a:t>
            </a:r>
            <a:endParaRPr lang="en-US" sz="1650" dirty="0"/>
          </a:p>
        </p:txBody>
      </p:sp>
      <p:sp>
        <p:nvSpPr>
          <p:cNvPr id="44" name="SK-3-text-43"/>
          <p:cNvSpPr/>
          <p:nvPr/>
        </p:nvSpPr>
        <p:spPr>
          <a:xfrm>
            <a:off x="6696075" y="2312640"/>
            <a:ext cx="5495925"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1A1C1E"/>
                </a:solidFill>
                <a:latin typeface="Inter" pitchFamily="34" charset="0"/>
                <a:ea typeface="Inter" pitchFamily="34" charset="-122"/>
                <a:cs typeface="Inter" pitchFamily="34" charset="-120"/>
              </a:rPr>
              <a:t>School Age:</a:t>
            </a:r>
            <a:r>
              <a:rPr lang="en-US" sz="1350" dirty="0">
                <a:solidFill>
                  <a:srgbClr val="44474E"/>
                </a:solidFill>
                <a:latin typeface="Inter" pitchFamily="34" charset="0"/>
                <a:ea typeface="Inter" pitchFamily="34" charset="-122"/>
                <a:cs typeface="Inter" pitchFamily="34" charset="-120"/>
              </a:rPr>
              <a:t> Typical annual height gain of 5–7 cm/year</a:t>
            </a:r>
            <a:endParaRPr lang="en-US" sz="1350" dirty="0"/>
          </a:p>
        </p:txBody>
      </p:sp>
      <p:sp>
        <p:nvSpPr>
          <p:cNvPr id="45" name="SK-3-text-44"/>
          <p:cNvSpPr/>
          <p:nvPr/>
        </p:nvSpPr>
        <p:spPr>
          <a:xfrm>
            <a:off x="6696075" y="2647801"/>
            <a:ext cx="5495925"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1A1C1E"/>
                </a:solidFill>
                <a:latin typeface="Inter" pitchFamily="34" charset="0"/>
                <a:ea typeface="Inter" pitchFamily="34" charset="-122"/>
                <a:cs typeface="Inter" pitchFamily="34" charset="-120"/>
              </a:rPr>
              <a:t>Pubertal Spurt:</a:t>
            </a:r>
            <a:r>
              <a:rPr lang="en-US" sz="1350" dirty="0">
                <a:solidFill>
                  <a:srgbClr val="44474E"/>
                </a:solidFill>
                <a:latin typeface="Inter" pitchFamily="34" charset="0"/>
                <a:ea typeface="Inter" pitchFamily="34" charset="-122"/>
                <a:cs typeface="Inter" pitchFamily="34" charset="-120"/>
              </a:rPr>
              <a:t> Significant acceleration during adolescence</a:t>
            </a:r>
            <a:endParaRPr lang="en-US" sz="1350" dirty="0"/>
          </a:p>
        </p:txBody>
      </p:sp>
      <p:sp>
        <p:nvSpPr>
          <p:cNvPr id="46" name="SK-3-text-45"/>
          <p:cNvSpPr/>
          <p:nvPr/>
        </p:nvSpPr>
        <p:spPr>
          <a:xfrm>
            <a:off x="6696075" y="2982962"/>
            <a:ext cx="5495925"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1A1C1E"/>
                </a:solidFill>
                <a:latin typeface="Inter" pitchFamily="34" charset="0"/>
                <a:ea typeface="Inter" pitchFamily="34" charset="-122"/>
                <a:cs typeface="Inter" pitchFamily="34" charset="-120"/>
              </a:rPr>
              <a:t>Peak Velocity:</a:t>
            </a:r>
            <a:r>
              <a:rPr lang="en-US" sz="1350" dirty="0">
                <a:solidFill>
                  <a:srgbClr val="44474E"/>
                </a:solidFill>
                <a:latin typeface="Inter" pitchFamily="34" charset="0"/>
                <a:ea typeface="Inter" pitchFamily="34" charset="-122"/>
                <a:cs typeface="Inter" pitchFamily="34" charset="-120"/>
              </a:rPr>
              <a:t> Average 5 cm/year, rising up to 10 cm/year</a:t>
            </a:r>
            <a:endParaRPr lang="en-US" sz="1350" dirty="0"/>
          </a:p>
        </p:txBody>
      </p:sp>
      <p:sp>
        <p:nvSpPr>
          <p:cNvPr id="47" name="SK-3-text-46"/>
          <p:cNvSpPr/>
          <p:nvPr/>
        </p:nvSpPr>
        <p:spPr>
          <a:xfrm>
            <a:off x="6553200" y="3375273"/>
            <a:ext cx="5638800" cy="228600"/>
          </a:xfrm>
          <a:prstGeom prst="rect">
            <a:avLst/>
          </a:prstGeom>
          <a:noFill/>
          <a:ln/>
        </p:spPr>
        <p:txBody>
          <a:bodyPr vert="horz" wrap="square" lIns="0" tIns="0" rIns="0" bIns="0" rtlCol="0" anchor="ctr"/>
          <a:lstStyle/>
          <a:p>
            <a:pPr marL="0" indent="0">
              <a:lnSpc>
                <a:spcPts val="1800"/>
              </a:lnSpc>
              <a:buNone/>
            </a:pPr>
            <a:r>
              <a:rPr lang="en-US" sz="1200" dirty="0">
                <a:solidFill>
                  <a:srgbClr val="005EB8"/>
                </a:solidFill>
                <a:latin typeface="Inter" pitchFamily="34" charset="0"/>
                <a:ea typeface="Inter" pitchFamily="34" charset="-122"/>
                <a:cs typeface="Inter" pitchFamily="34" charset="-120"/>
              </a:rPr>
              <a:t>Reference: RCPCH UK-WHO 2025 Standards</a:t>
            </a:r>
            <a:endParaRPr lang="en-US" sz="1200" dirty="0"/>
          </a:p>
        </p:txBody>
      </p:sp>
      <p:sp>
        <p:nvSpPr>
          <p:cNvPr id="48" name="SK-3-text-47"/>
          <p:cNvSpPr/>
          <p:nvPr/>
        </p:nvSpPr>
        <p:spPr>
          <a:xfrm>
            <a:off x="6743700" y="4242048"/>
            <a:ext cx="437959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Clinical Takeaway</a:t>
            </a:r>
            <a:endParaRPr lang="en-US" sz="1650" dirty="0"/>
          </a:p>
        </p:txBody>
      </p:sp>
      <p:sp>
        <p:nvSpPr>
          <p:cNvPr id="49" name="SK-3-text-48"/>
          <p:cNvSpPr/>
          <p:nvPr/>
        </p:nvSpPr>
        <p:spPr>
          <a:xfrm>
            <a:off x="6438900" y="4737348"/>
            <a:ext cx="5143500" cy="771525"/>
          </a:xfrm>
          <a:prstGeom prst="rect">
            <a:avLst/>
          </a:prstGeom>
          <a:noFill/>
          <a:ln/>
        </p:spPr>
        <p:txBody>
          <a:bodyPr vert="horz" wrap="square" lIns="0" tIns="0" rIns="0" bIns="0" rtlCol="0" anchor="ctr"/>
          <a:lstStyle/>
          <a:p>
            <a:pPr marL="0" indent="0">
              <a:lnSpc>
                <a:spcPts val="2025"/>
              </a:lnSpc>
              <a:buNone/>
            </a:pPr>
            <a:r>
              <a:rPr lang="en-US" sz="1350" dirty="0">
                <a:solidFill>
                  <a:srgbClr val="44474E"/>
                </a:solidFill>
                <a:latin typeface="Inter" pitchFamily="34" charset="0"/>
                <a:ea typeface="Inter" pitchFamily="34" charset="-122"/>
                <a:cs typeface="Inter" pitchFamily="34" charset="-120"/>
              </a:rPr>
              <a:t>Growth is not linear but follows predictable milestones. Any deviation from these averages should prompt a review of the child's specific centile trajectory and health status.</a:t>
            </a:r>
            <a:endParaRPr lang="en-US" sz="1350" dirty="0"/>
          </a:p>
        </p:txBody>
      </p:sp>
      <p:sp>
        <p:nvSpPr>
          <p:cNvPr id="50" name="SK-3-text-49"/>
          <p:cNvSpPr/>
          <p:nvPr/>
        </p:nvSpPr>
        <p:spPr>
          <a:xfrm>
            <a:off x="6705600" y="5772150"/>
            <a:ext cx="471678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74777F"/>
                </a:solidFill>
                <a:latin typeface="Inter" pitchFamily="34" charset="0"/>
                <a:ea typeface="Inter" pitchFamily="34" charset="-122"/>
                <a:cs typeface="Inter" pitchFamily="34" charset="-120"/>
              </a:rPr>
              <a:t>Essential for AKT preparation</a:t>
            </a:r>
            <a:endParaRPr lang="en-US" sz="1050" dirty="0"/>
          </a:p>
        </p:txBody>
      </p:sp>
      <p:sp>
        <p:nvSpPr>
          <p:cNvPr id="51" name="SK-3-text-50"/>
          <p:cNvSpPr/>
          <p:nvPr/>
        </p:nvSpPr>
        <p:spPr>
          <a:xfrm>
            <a:off x="381000" y="6381750"/>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www.bradfordvts.co.uk</a:t>
            </a:r>
            <a:endParaRPr lang="en-US" sz="900" dirty="0"/>
          </a:p>
        </p:txBody>
      </p:sp>
      <p:sp>
        <p:nvSpPr>
          <p:cNvPr id="52" name="SK-3-text-51"/>
          <p:cNvSpPr/>
          <p:nvPr/>
        </p:nvSpPr>
        <p:spPr>
          <a:xfrm>
            <a:off x="11449050" y="6381750"/>
            <a:ext cx="74295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Slide 3</a:t>
            </a:r>
            <a:endParaRPr lang="en-US" sz="9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0-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30-img-3" descr="preencoded.png"/>
          <p:cNvPicPr>
            <a:picLocks noChangeAspect="1"/>
          </p:cNvPicPr>
          <p:nvPr/>
        </p:nvPicPr>
        <p:blipFill>
          <a:blip r:embed="rId4"/>
          <a:stretch>
            <a:fillRect/>
          </a:stretch>
        </p:blipFill>
        <p:spPr>
          <a:xfrm>
            <a:off x="0" y="0"/>
            <a:ext cx="12192000" cy="381000"/>
          </a:xfrm>
          <a:prstGeom prst="rect">
            <a:avLst/>
          </a:prstGeom>
        </p:spPr>
      </p:pic>
      <p:pic>
        <p:nvPicPr>
          <p:cNvPr id="5" name="SK-30-img-4" descr="preencoded.png"/>
          <p:cNvPicPr>
            <a:picLocks noChangeAspect="1"/>
          </p:cNvPicPr>
          <p:nvPr/>
        </p:nvPicPr>
        <p:blipFill>
          <a:blip r:embed="rId5"/>
          <a:stretch>
            <a:fillRect/>
          </a:stretch>
        </p:blipFill>
        <p:spPr>
          <a:xfrm>
            <a:off x="0" y="381000"/>
            <a:ext cx="12192000" cy="1007715"/>
          </a:xfrm>
          <a:prstGeom prst="rect">
            <a:avLst/>
          </a:prstGeom>
        </p:spPr>
      </p:pic>
      <p:pic>
        <p:nvPicPr>
          <p:cNvPr id="6" name="SK-30-img-5" descr="preencoded.png"/>
          <p:cNvPicPr>
            <a:picLocks noChangeAspect="1"/>
          </p:cNvPicPr>
          <p:nvPr/>
        </p:nvPicPr>
        <p:blipFill>
          <a:blip r:embed="rId6"/>
          <a:stretch>
            <a:fillRect/>
          </a:stretch>
        </p:blipFill>
        <p:spPr>
          <a:xfrm>
            <a:off x="381000" y="1693515"/>
            <a:ext cx="11430000" cy="1148209"/>
          </a:xfrm>
          <a:prstGeom prst="rect">
            <a:avLst/>
          </a:prstGeom>
        </p:spPr>
      </p:pic>
      <p:pic>
        <p:nvPicPr>
          <p:cNvPr id="7" name="SK-30-img-6" descr="preencoded.png"/>
          <p:cNvPicPr>
            <a:picLocks noChangeAspect="1"/>
          </p:cNvPicPr>
          <p:nvPr/>
        </p:nvPicPr>
        <p:blipFill>
          <a:blip r:embed="rId7"/>
          <a:stretch>
            <a:fillRect/>
          </a:stretch>
        </p:blipFill>
        <p:spPr>
          <a:xfrm>
            <a:off x="495300" y="1962745"/>
            <a:ext cx="952500" cy="609600"/>
          </a:xfrm>
          <a:prstGeom prst="rect">
            <a:avLst/>
          </a:prstGeom>
        </p:spPr>
      </p:pic>
      <p:pic>
        <p:nvPicPr>
          <p:cNvPr id="8" name="SK-30-img-7" descr="preencoded.png"/>
          <p:cNvPicPr>
            <a:picLocks noChangeAspect="1"/>
          </p:cNvPicPr>
          <p:nvPr/>
        </p:nvPicPr>
        <p:blipFill>
          <a:blip r:embed="rId8"/>
          <a:stretch>
            <a:fillRect/>
          </a:stretch>
        </p:blipFill>
        <p:spPr>
          <a:xfrm>
            <a:off x="381000" y="3032224"/>
            <a:ext cx="11430000" cy="1148209"/>
          </a:xfrm>
          <a:prstGeom prst="rect">
            <a:avLst/>
          </a:prstGeom>
        </p:spPr>
      </p:pic>
      <p:pic>
        <p:nvPicPr>
          <p:cNvPr id="9" name="SK-30-img-8" descr="preencoded.png"/>
          <p:cNvPicPr>
            <a:picLocks noChangeAspect="1"/>
          </p:cNvPicPr>
          <p:nvPr/>
        </p:nvPicPr>
        <p:blipFill>
          <a:blip r:embed="rId9"/>
          <a:stretch>
            <a:fillRect/>
          </a:stretch>
        </p:blipFill>
        <p:spPr>
          <a:xfrm>
            <a:off x="495300" y="3301454"/>
            <a:ext cx="952500" cy="609600"/>
          </a:xfrm>
          <a:prstGeom prst="rect">
            <a:avLst/>
          </a:prstGeom>
        </p:spPr>
      </p:pic>
      <p:pic>
        <p:nvPicPr>
          <p:cNvPr id="10" name="SK-30-img-9" descr="preencoded.png"/>
          <p:cNvPicPr>
            <a:picLocks noChangeAspect="1"/>
          </p:cNvPicPr>
          <p:nvPr/>
        </p:nvPicPr>
        <p:blipFill>
          <a:blip r:embed="rId8"/>
          <a:stretch>
            <a:fillRect/>
          </a:stretch>
        </p:blipFill>
        <p:spPr>
          <a:xfrm>
            <a:off x="381000" y="4370933"/>
            <a:ext cx="11430000" cy="1148209"/>
          </a:xfrm>
          <a:prstGeom prst="rect">
            <a:avLst/>
          </a:prstGeom>
        </p:spPr>
      </p:pic>
      <p:pic>
        <p:nvPicPr>
          <p:cNvPr id="11" name="SK-30-img-10" descr="preencoded.png"/>
          <p:cNvPicPr>
            <a:picLocks noChangeAspect="1"/>
          </p:cNvPicPr>
          <p:nvPr/>
        </p:nvPicPr>
        <p:blipFill>
          <a:blip r:embed="rId9"/>
          <a:stretch>
            <a:fillRect/>
          </a:stretch>
        </p:blipFill>
        <p:spPr>
          <a:xfrm>
            <a:off x="495300" y="4640163"/>
            <a:ext cx="952500" cy="609600"/>
          </a:xfrm>
          <a:prstGeom prst="rect">
            <a:avLst/>
          </a:prstGeom>
        </p:spPr>
      </p:pic>
      <p:pic>
        <p:nvPicPr>
          <p:cNvPr id="12" name="SK-30-img-11" descr="preencoded.png"/>
          <p:cNvPicPr>
            <a:picLocks noChangeAspect="1"/>
          </p:cNvPicPr>
          <p:nvPr/>
        </p:nvPicPr>
        <p:blipFill>
          <a:blip r:embed="rId10"/>
          <a:stretch>
            <a:fillRect/>
          </a:stretch>
        </p:blipFill>
        <p:spPr>
          <a:xfrm>
            <a:off x="381000" y="5709642"/>
            <a:ext cx="11430000" cy="1148209"/>
          </a:xfrm>
          <a:prstGeom prst="rect">
            <a:avLst/>
          </a:prstGeom>
        </p:spPr>
      </p:pic>
      <p:pic>
        <p:nvPicPr>
          <p:cNvPr id="13" name="SK-30-img-12" descr="preencoded.png"/>
          <p:cNvPicPr>
            <a:picLocks noChangeAspect="1"/>
          </p:cNvPicPr>
          <p:nvPr/>
        </p:nvPicPr>
        <p:blipFill>
          <a:blip r:embed="rId11"/>
          <a:stretch>
            <a:fillRect/>
          </a:stretch>
        </p:blipFill>
        <p:spPr>
          <a:xfrm>
            <a:off x="495300" y="5978872"/>
            <a:ext cx="952500" cy="609600"/>
          </a:xfrm>
          <a:prstGeom prst="rect">
            <a:avLst/>
          </a:prstGeom>
        </p:spPr>
      </p:pic>
      <p:pic>
        <p:nvPicPr>
          <p:cNvPr id="14" name="SK-30-img-13" descr="preencoded.png"/>
          <p:cNvPicPr>
            <a:picLocks noChangeAspect="1"/>
          </p:cNvPicPr>
          <p:nvPr/>
        </p:nvPicPr>
        <p:blipFill>
          <a:blip r:embed="rId12"/>
          <a:stretch>
            <a:fillRect/>
          </a:stretch>
        </p:blipFill>
        <p:spPr>
          <a:xfrm>
            <a:off x="381000" y="6400800"/>
            <a:ext cx="11430000" cy="266700"/>
          </a:xfrm>
          <a:prstGeom prst="rect">
            <a:avLst/>
          </a:prstGeom>
        </p:spPr>
      </p:pic>
      <p:sp>
        <p:nvSpPr>
          <p:cNvPr id="15" name="SK-30-text-14"/>
          <p:cNvSpPr/>
          <p:nvPr/>
        </p:nvSpPr>
        <p:spPr>
          <a:xfrm>
            <a:off x="228600" y="104775"/>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16" name="SK-30-text-15"/>
          <p:cNvSpPr/>
          <p:nvPr/>
        </p:nvSpPr>
        <p:spPr>
          <a:xfrm>
            <a:off x="228600" y="571500"/>
            <a:ext cx="11963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Exam Pearls: AKT High-Yield Facts</a:t>
            </a:r>
            <a:endParaRPr lang="en-US" sz="2550" dirty="0"/>
          </a:p>
        </p:txBody>
      </p:sp>
      <p:sp>
        <p:nvSpPr>
          <p:cNvPr id="17" name="SK-30-text-16"/>
          <p:cNvSpPr/>
          <p:nvPr/>
        </p:nvSpPr>
        <p:spPr>
          <a:xfrm>
            <a:off x="228600" y="998190"/>
            <a:ext cx="11811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18" name="SK-30-text-17"/>
          <p:cNvSpPr/>
          <p:nvPr/>
        </p:nvSpPr>
        <p:spPr>
          <a:xfrm>
            <a:off x="800100" y="1962745"/>
            <a:ext cx="1524000" cy="609600"/>
          </a:xfrm>
          <a:prstGeom prst="rect">
            <a:avLst/>
          </a:prstGeom>
          <a:noFill/>
          <a:ln/>
        </p:spPr>
        <p:txBody>
          <a:bodyPr vert="horz" wrap="square" lIns="0" tIns="0" rIns="0" bIns="0" rtlCol="0" anchor="ctr"/>
          <a:lstStyle/>
          <a:p>
            <a:pPr marL="0" indent="0">
              <a:lnSpc>
                <a:spcPts val="4800"/>
              </a:lnSpc>
              <a:buNone/>
            </a:pPr>
            <a:r>
              <a:rPr lang="en-US" sz="4800" b="1" dirty="0">
                <a:solidFill>
                  <a:srgbClr val="F58220"/>
                </a:solidFill>
              </a:rPr>
              <a:t>1</a:t>
            </a:r>
            <a:endParaRPr lang="en-US" sz="4800" dirty="0"/>
          </a:p>
        </p:txBody>
      </p:sp>
      <p:sp>
        <p:nvSpPr>
          <p:cNvPr id="19" name="SK-30-text-18"/>
          <p:cNvSpPr/>
          <p:nvPr/>
        </p:nvSpPr>
        <p:spPr>
          <a:xfrm>
            <a:off x="1676400" y="1824633"/>
            <a:ext cx="101250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Short Stature Threshold</a:t>
            </a:r>
            <a:endParaRPr lang="en-US" sz="1650" dirty="0"/>
          </a:p>
        </p:txBody>
      </p:sp>
      <p:sp>
        <p:nvSpPr>
          <p:cNvPr id="20" name="SK-30-text-19"/>
          <p:cNvSpPr/>
          <p:nvPr/>
        </p:nvSpPr>
        <p:spPr>
          <a:xfrm>
            <a:off x="1866900" y="2196108"/>
            <a:ext cx="1032510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44474E"/>
                </a:solidFill>
                <a:latin typeface="Inter" pitchFamily="34" charset="0"/>
                <a:ea typeface="Inter" pitchFamily="34" charset="-122"/>
                <a:cs typeface="Inter" pitchFamily="34" charset="-120"/>
              </a:rPr>
              <a:t>Current standard: Height below the </a:t>
            </a:r>
            <a:r>
              <a:rPr lang="en-US" sz="1350" b="1" dirty="0">
                <a:solidFill>
                  <a:srgbClr val="1A1C1E"/>
                </a:solidFill>
                <a:latin typeface="Inter" pitchFamily="34" charset="0"/>
                <a:ea typeface="Inter" pitchFamily="34" charset="-122"/>
                <a:cs typeface="Inter" pitchFamily="34" charset="-120"/>
              </a:rPr>
              <a:t>0.4th centile</a:t>
            </a:r>
            <a:r>
              <a:rPr lang="en-US" sz="1350" dirty="0">
                <a:solidFill>
                  <a:srgbClr val="44474E"/>
                </a:solidFill>
                <a:latin typeface="Inter" pitchFamily="34" charset="0"/>
                <a:ea typeface="Inter" pitchFamily="34" charset="-122"/>
                <a:cs typeface="Inter" pitchFamily="34" charset="-120"/>
              </a:rPr>
              <a:t> warrants investigation and referral.</a:t>
            </a:r>
            <a:endParaRPr lang="en-US" sz="1350" dirty="0"/>
          </a:p>
        </p:txBody>
      </p:sp>
      <p:sp>
        <p:nvSpPr>
          <p:cNvPr id="21" name="SK-30-text-20"/>
          <p:cNvSpPr/>
          <p:nvPr/>
        </p:nvSpPr>
        <p:spPr>
          <a:xfrm>
            <a:off x="1866900" y="2453283"/>
            <a:ext cx="1032510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44474E"/>
                </a:solidFill>
                <a:latin typeface="Inter" pitchFamily="34" charset="0"/>
                <a:ea typeface="Inter" pitchFamily="34" charset="-122"/>
                <a:cs typeface="Inter" pitchFamily="34" charset="-120"/>
              </a:rPr>
              <a:t>Outdated 3rd centile threshold (Tanner/UK90) must not be used in AKT answers.</a:t>
            </a:r>
            <a:endParaRPr lang="en-US" sz="1350" dirty="0"/>
          </a:p>
        </p:txBody>
      </p:sp>
      <p:sp>
        <p:nvSpPr>
          <p:cNvPr id="22" name="SK-30-text-21"/>
          <p:cNvSpPr/>
          <p:nvPr/>
        </p:nvSpPr>
        <p:spPr>
          <a:xfrm>
            <a:off x="804863" y="3301454"/>
            <a:ext cx="1524000" cy="609600"/>
          </a:xfrm>
          <a:prstGeom prst="rect">
            <a:avLst/>
          </a:prstGeom>
          <a:noFill/>
          <a:ln/>
        </p:spPr>
        <p:txBody>
          <a:bodyPr vert="horz" wrap="square" lIns="0" tIns="0" rIns="0" bIns="0" rtlCol="0" anchor="ctr"/>
          <a:lstStyle/>
          <a:p>
            <a:pPr marL="0" indent="0">
              <a:lnSpc>
                <a:spcPts val="4800"/>
              </a:lnSpc>
              <a:buNone/>
            </a:pPr>
            <a:r>
              <a:rPr lang="en-US" sz="4800" b="1" dirty="0">
                <a:solidFill>
                  <a:srgbClr val="F58220"/>
                </a:solidFill>
              </a:rPr>
              <a:t>2</a:t>
            </a:r>
            <a:endParaRPr lang="en-US" sz="4800" dirty="0"/>
          </a:p>
        </p:txBody>
      </p:sp>
      <p:sp>
        <p:nvSpPr>
          <p:cNvPr id="23" name="SK-30-text-22"/>
          <p:cNvSpPr/>
          <p:nvPr/>
        </p:nvSpPr>
        <p:spPr>
          <a:xfrm>
            <a:off x="1676400" y="3163342"/>
            <a:ext cx="101250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Faltering Growth Criteria (NICE NG75)</a:t>
            </a:r>
            <a:endParaRPr lang="en-US" sz="1650" dirty="0"/>
          </a:p>
        </p:txBody>
      </p:sp>
      <p:sp>
        <p:nvSpPr>
          <p:cNvPr id="24" name="SK-30-text-23"/>
          <p:cNvSpPr/>
          <p:nvPr/>
        </p:nvSpPr>
        <p:spPr>
          <a:xfrm>
            <a:off x="1866900" y="3534817"/>
            <a:ext cx="1032510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44474E"/>
                </a:solidFill>
                <a:latin typeface="Inter" pitchFamily="34" charset="0"/>
                <a:ea typeface="Inter" pitchFamily="34" charset="-122"/>
                <a:cs typeface="Inter" pitchFamily="34" charset="-120"/>
              </a:rPr>
              <a:t>Weight falls across </a:t>
            </a:r>
            <a:r>
              <a:rPr lang="en-US" sz="1350" b="1" dirty="0">
                <a:solidFill>
                  <a:srgbClr val="1A1C1E"/>
                </a:solidFill>
                <a:latin typeface="Inter" pitchFamily="34" charset="0"/>
                <a:ea typeface="Inter" pitchFamily="34" charset="-122"/>
                <a:cs typeface="Inter" pitchFamily="34" charset="-120"/>
              </a:rPr>
              <a:t>≥2 centile spaces</a:t>
            </a:r>
            <a:r>
              <a:rPr lang="en-US" sz="1350" dirty="0">
                <a:solidFill>
                  <a:srgbClr val="44474E"/>
                </a:solidFill>
                <a:latin typeface="Inter" pitchFamily="34" charset="0"/>
                <a:ea typeface="Inter" pitchFamily="34" charset="-122"/>
                <a:cs typeface="Inter" pitchFamily="34" charset="-120"/>
              </a:rPr>
              <a:t> (if birth weight was above 9th centile).</a:t>
            </a:r>
            <a:endParaRPr lang="en-US" sz="1350" dirty="0"/>
          </a:p>
        </p:txBody>
      </p:sp>
      <p:sp>
        <p:nvSpPr>
          <p:cNvPr id="25" name="SK-30-text-24"/>
          <p:cNvSpPr/>
          <p:nvPr/>
        </p:nvSpPr>
        <p:spPr>
          <a:xfrm>
            <a:off x="1866900" y="3791992"/>
            <a:ext cx="1032510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44474E"/>
                </a:solidFill>
                <a:latin typeface="Inter" pitchFamily="34" charset="0"/>
                <a:ea typeface="Inter" pitchFamily="34" charset="-122"/>
                <a:cs typeface="Inter" pitchFamily="34" charset="-120"/>
              </a:rPr>
              <a:t>Weight falls across </a:t>
            </a:r>
            <a:r>
              <a:rPr lang="en-US" sz="1350" b="1" dirty="0">
                <a:solidFill>
                  <a:srgbClr val="1A1C1E"/>
                </a:solidFill>
                <a:latin typeface="Inter" pitchFamily="34" charset="0"/>
                <a:ea typeface="Inter" pitchFamily="34" charset="-122"/>
                <a:cs typeface="Inter" pitchFamily="34" charset="-120"/>
              </a:rPr>
              <a:t>≥1 centile space</a:t>
            </a:r>
            <a:r>
              <a:rPr lang="en-US" sz="1350" dirty="0">
                <a:solidFill>
                  <a:srgbClr val="44474E"/>
                </a:solidFill>
                <a:latin typeface="Inter" pitchFamily="34" charset="0"/>
                <a:ea typeface="Inter" pitchFamily="34" charset="-122"/>
                <a:cs typeface="Inter" pitchFamily="34" charset="-120"/>
              </a:rPr>
              <a:t> (if birth weight was between 2nd–9th centile).</a:t>
            </a:r>
            <a:endParaRPr lang="en-US" sz="1350" dirty="0"/>
          </a:p>
        </p:txBody>
      </p:sp>
      <p:sp>
        <p:nvSpPr>
          <p:cNvPr id="26" name="SK-30-text-25"/>
          <p:cNvSpPr/>
          <p:nvPr/>
        </p:nvSpPr>
        <p:spPr>
          <a:xfrm>
            <a:off x="790575" y="4640163"/>
            <a:ext cx="1524000" cy="609600"/>
          </a:xfrm>
          <a:prstGeom prst="rect">
            <a:avLst/>
          </a:prstGeom>
          <a:noFill/>
          <a:ln/>
        </p:spPr>
        <p:txBody>
          <a:bodyPr vert="horz" wrap="square" lIns="0" tIns="0" rIns="0" bIns="0" rtlCol="0" anchor="ctr"/>
          <a:lstStyle/>
          <a:p>
            <a:pPr marL="0" indent="0">
              <a:lnSpc>
                <a:spcPts val="4800"/>
              </a:lnSpc>
              <a:buNone/>
            </a:pPr>
            <a:r>
              <a:rPr lang="en-US" sz="4800" b="1" dirty="0">
                <a:solidFill>
                  <a:srgbClr val="F58220"/>
                </a:solidFill>
              </a:rPr>
              <a:t>3</a:t>
            </a:r>
            <a:endParaRPr lang="en-US" sz="4800" dirty="0"/>
          </a:p>
        </p:txBody>
      </p:sp>
      <p:sp>
        <p:nvSpPr>
          <p:cNvPr id="27" name="SK-30-text-26"/>
          <p:cNvSpPr/>
          <p:nvPr/>
        </p:nvSpPr>
        <p:spPr>
          <a:xfrm>
            <a:off x="1676400" y="4502051"/>
            <a:ext cx="101250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Critical Screening Tests</a:t>
            </a:r>
            <a:endParaRPr lang="en-US" sz="1650" dirty="0"/>
          </a:p>
        </p:txBody>
      </p:sp>
      <p:sp>
        <p:nvSpPr>
          <p:cNvPr id="28" name="SK-30-text-27"/>
          <p:cNvSpPr/>
          <p:nvPr/>
        </p:nvSpPr>
        <p:spPr>
          <a:xfrm>
            <a:off x="1866900" y="4873526"/>
            <a:ext cx="10325100"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A1C1E"/>
                </a:solidFill>
                <a:latin typeface="Inter" pitchFamily="34" charset="0"/>
                <a:ea typeface="Inter" pitchFamily="34" charset="-122"/>
                <a:cs typeface="Inter" pitchFamily="34" charset="-120"/>
              </a:rPr>
              <a:t>TFTs (TSH/fT4)</a:t>
            </a:r>
            <a:r>
              <a:rPr lang="en-US" sz="1350" dirty="0">
                <a:solidFill>
                  <a:srgbClr val="44474E"/>
                </a:solidFill>
                <a:latin typeface="Inter" pitchFamily="34" charset="0"/>
                <a:ea typeface="Inter" pitchFamily="34" charset="-122"/>
                <a:cs typeface="Inter" pitchFamily="34" charset="-120"/>
              </a:rPr>
              <a:t> are the most important treatable endocrine investigation in primary care.</a:t>
            </a:r>
            <a:endParaRPr lang="en-US" sz="1350" dirty="0"/>
          </a:p>
        </p:txBody>
      </p:sp>
      <p:sp>
        <p:nvSpPr>
          <p:cNvPr id="29" name="SK-30-text-28"/>
          <p:cNvSpPr/>
          <p:nvPr/>
        </p:nvSpPr>
        <p:spPr>
          <a:xfrm>
            <a:off x="1866900" y="5130701"/>
            <a:ext cx="1032510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44474E"/>
                </a:solidFill>
                <a:latin typeface="Inter" pitchFamily="34" charset="0"/>
                <a:ea typeface="Inter" pitchFamily="34" charset="-122"/>
                <a:cs typeface="Inter" pitchFamily="34" charset="-120"/>
              </a:rPr>
              <a:t>Karyotyping is mandatory for all short girls without a clear diagnosis (Turner Syndrome).</a:t>
            </a:r>
            <a:endParaRPr lang="en-US" sz="1350" dirty="0"/>
          </a:p>
        </p:txBody>
      </p:sp>
      <p:sp>
        <p:nvSpPr>
          <p:cNvPr id="30" name="SK-30-text-29"/>
          <p:cNvSpPr/>
          <p:nvPr/>
        </p:nvSpPr>
        <p:spPr>
          <a:xfrm>
            <a:off x="771525" y="5978872"/>
            <a:ext cx="1524000" cy="609600"/>
          </a:xfrm>
          <a:prstGeom prst="rect">
            <a:avLst/>
          </a:prstGeom>
          <a:noFill/>
          <a:ln/>
        </p:spPr>
        <p:txBody>
          <a:bodyPr vert="horz" wrap="square" lIns="0" tIns="0" rIns="0" bIns="0" rtlCol="0" anchor="ctr"/>
          <a:lstStyle/>
          <a:p>
            <a:pPr marL="0" indent="0">
              <a:lnSpc>
                <a:spcPts val="4800"/>
              </a:lnSpc>
              <a:buNone/>
            </a:pPr>
            <a:r>
              <a:rPr lang="en-US" sz="4800" b="1" dirty="0">
                <a:solidFill>
                  <a:srgbClr val="F58220"/>
                </a:solidFill>
              </a:rPr>
              <a:t>4</a:t>
            </a:r>
            <a:endParaRPr lang="en-US" sz="4800" dirty="0"/>
          </a:p>
        </p:txBody>
      </p:sp>
      <p:sp>
        <p:nvSpPr>
          <p:cNvPr id="31" name="SK-30-text-30"/>
          <p:cNvSpPr/>
          <p:nvPr/>
        </p:nvSpPr>
        <p:spPr>
          <a:xfrm>
            <a:off x="1676400" y="5840760"/>
            <a:ext cx="101250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Growth Velocity &amp; Centile Crossing</a:t>
            </a:r>
            <a:endParaRPr lang="en-US" sz="1650" dirty="0"/>
          </a:p>
        </p:txBody>
      </p:sp>
      <p:sp>
        <p:nvSpPr>
          <p:cNvPr id="32" name="SK-30-text-31"/>
          <p:cNvSpPr/>
          <p:nvPr/>
        </p:nvSpPr>
        <p:spPr>
          <a:xfrm>
            <a:off x="1866900" y="6212235"/>
            <a:ext cx="1032510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44474E"/>
                </a:solidFill>
                <a:latin typeface="Inter" pitchFamily="34" charset="0"/>
                <a:ea typeface="Inter" pitchFamily="34" charset="-122"/>
                <a:cs typeface="Inter" pitchFamily="34" charset="-120"/>
              </a:rPr>
              <a:t>Centile crossing of </a:t>
            </a:r>
            <a:r>
              <a:rPr lang="en-US" sz="1350" b="1" dirty="0">
                <a:solidFill>
                  <a:srgbClr val="1A1C1E"/>
                </a:solidFill>
                <a:latin typeface="Inter" pitchFamily="34" charset="0"/>
                <a:ea typeface="Inter" pitchFamily="34" charset="-122"/>
                <a:cs typeface="Inter" pitchFamily="34" charset="-120"/>
              </a:rPr>
              <a:t>≥2 spaces downward</a:t>
            </a:r>
            <a:r>
              <a:rPr lang="en-US" sz="1350" dirty="0">
                <a:solidFill>
                  <a:srgbClr val="44474E"/>
                </a:solidFill>
                <a:latin typeface="Inter" pitchFamily="34" charset="0"/>
                <a:ea typeface="Inter" pitchFamily="34" charset="-122"/>
                <a:cs typeface="Inter" pitchFamily="34" charset="-120"/>
              </a:rPr>
              <a:t> over 12+ months is a pathological sign.</a:t>
            </a:r>
            <a:endParaRPr lang="en-US" sz="1350" dirty="0"/>
          </a:p>
        </p:txBody>
      </p:sp>
      <p:sp>
        <p:nvSpPr>
          <p:cNvPr id="33" name="SK-30-text-32"/>
          <p:cNvSpPr/>
          <p:nvPr/>
        </p:nvSpPr>
        <p:spPr>
          <a:xfrm>
            <a:off x="1866900" y="6469410"/>
            <a:ext cx="1032510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44474E"/>
                </a:solidFill>
                <a:latin typeface="Inter" pitchFamily="34" charset="0"/>
                <a:ea typeface="Inter" pitchFamily="34" charset="-122"/>
                <a:cs typeface="Inter" pitchFamily="34" charset="-120"/>
              </a:rPr>
              <a:t>Height velocity is more diagnostic than a single "snapshot" measurement on the chart.</a:t>
            </a:r>
            <a:endParaRPr lang="en-US" sz="1350" dirty="0"/>
          </a:p>
        </p:txBody>
      </p:sp>
      <p:sp>
        <p:nvSpPr>
          <p:cNvPr id="34" name="SK-30-text-33"/>
          <p:cNvSpPr/>
          <p:nvPr/>
        </p:nvSpPr>
        <p:spPr>
          <a:xfrm>
            <a:off x="381000" y="6496050"/>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www.bradfordvts.co.uk</a:t>
            </a:r>
            <a:endParaRPr lang="en-US" sz="900" dirty="0"/>
          </a:p>
        </p:txBody>
      </p:sp>
      <p:sp>
        <p:nvSpPr>
          <p:cNvPr id="35" name="SK-30-text-34"/>
          <p:cNvSpPr/>
          <p:nvPr/>
        </p:nvSpPr>
        <p:spPr>
          <a:xfrm>
            <a:off x="11372850" y="6496050"/>
            <a:ext cx="81915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Slide 30</a:t>
            </a:r>
            <a:endParaRPr lang="en-US" sz="9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1-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1-img-3" descr="preencoded.png"/>
          <p:cNvPicPr>
            <a:picLocks noChangeAspect="1"/>
          </p:cNvPicPr>
          <p:nvPr/>
        </p:nvPicPr>
        <p:blipFill>
          <a:blip r:embed="rId5"/>
          <a:stretch>
            <a:fillRect/>
          </a:stretch>
        </p:blipFill>
        <p:spPr>
          <a:xfrm>
            <a:off x="0" y="0"/>
            <a:ext cx="12192000" cy="381000"/>
          </a:xfrm>
          <a:prstGeom prst="rect">
            <a:avLst/>
          </a:prstGeom>
        </p:spPr>
      </p:pic>
      <p:pic>
        <p:nvPicPr>
          <p:cNvPr id="5" name="SK-31-img-4" descr="preencoded.png"/>
          <p:cNvPicPr>
            <a:picLocks noChangeAspect="1"/>
          </p:cNvPicPr>
          <p:nvPr/>
        </p:nvPicPr>
        <p:blipFill>
          <a:blip r:embed="rId6"/>
          <a:stretch>
            <a:fillRect/>
          </a:stretch>
        </p:blipFill>
        <p:spPr>
          <a:xfrm>
            <a:off x="0" y="381000"/>
            <a:ext cx="12192000" cy="1007715"/>
          </a:xfrm>
          <a:prstGeom prst="rect">
            <a:avLst/>
          </a:prstGeom>
        </p:spPr>
      </p:pic>
      <p:pic>
        <p:nvPicPr>
          <p:cNvPr id="6" name="SK-31-img-5" descr="preencoded.png"/>
          <p:cNvPicPr>
            <a:picLocks noChangeAspect="1"/>
          </p:cNvPicPr>
          <p:nvPr/>
        </p:nvPicPr>
        <p:blipFill>
          <a:blip r:embed="rId7"/>
          <a:stretch>
            <a:fillRect/>
          </a:stretch>
        </p:blipFill>
        <p:spPr>
          <a:xfrm>
            <a:off x="381000" y="1617315"/>
            <a:ext cx="5600700" cy="1416695"/>
          </a:xfrm>
          <a:prstGeom prst="rect">
            <a:avLst/>
          </a:prstGeom>
        </p:spPr>
      </p:pic>
      <p:pic>
        <p:nvPicPr>
          <p:cNvPr id="7" name="SK-31-img-6" descr="preencoded.png"/>
          <p:cNvPicPr>
            <a:picLocks noChangeAspect="1"/>
          </p:cNvPicPr>
          <p:nvPr/>
        </p:nvPicPr>
        <p:blipFill>
          <a:blip r:embed="rId8"/>
          <a:stretch>
            <a:fillRect/>
          </a:stretch>
        </p:blipFill>
        <p:spPr>
          <a:xfrm>
            <a:off x="495300" y="1764953"/>
            <a:ext cx="228600" cy="190500"/>
          </a:xfrm>
          <a:prstGeom prst="rect">
            <a:avLst/>
          </a:prstGeom>
        </p:spPr>
      </p:pic>
      <p:pic>
        <p:nvPicPr>
          <p:cNvPr id="8" name="SK-31-img-7" descr="preencoded.png"/>
          <p:cNvPicPr>
            <a:picLocks noChangeAspect="1"/>
          </p:cNvPicPr>
          <p:nvPr/>
        </p:nvPicPr>
        <p:blipFill>
          <a:blip r:embed="rId9"/>
          <a:stretch>
            <a:fillRect/>
          </a:stretch>
        </p:blipFill>
        <p:spPr>
          <a:xfrm>
            <a:off x="495300" y="2064990"/>
            <a:ext cx="5372100" cy="213271"/>
          </a:xfrm>
          <a:prstGeom prst="rect">
            <a:avLst/>
          </a:prstGeom>
        </p:spPr>
      </p:pic>
      <p:pic>
        <p:nvPicPr>
          <p:cNvPr id="9" name="SK-31-img-8" descr="preencoded.png"/>
          <p:cNvPicPr>
            <a:picLocks noChangeAspect="1"/>
          </p:cNvPicPr>
          <p:nvPr/>
        </p:nvPicPr>
        <p:blipFill>
          <a:blip r:embed="rId9"/>
          <a:stretch>
            <a:fillRect/>
          </a:stretch>
        </p:blipFill>
        <p:spPr>
          <a:xfrm>
            <a:off x="495300" y="2335411"/>
            <a:ext cx="5372100" cy="213271"/>
          </a:xfrm>
          <a:prstGeom prst="rect">
            <a:avLst/>
          </a:prstGeom>
        </p:spPr>
      </p:pic>
      <p:pic>
        <p:nvPicPr>
          <p:cNvPr id="10" name="SK-31-img-9" descr="preencoded.png"/>
          <p:cNvPicPr>
            <a:picLocks noChangeAspect="1"/>
          </p:cNvPicPr>
          <p:nvPr/>
        </p:nvPicPr>
        <p:blipFill>
          <a:blip r:embed="rId10"/>
          <a:stretch>
            <a:fillRect/>
          </a:stretch>
        </p:blipFill>
        <p:spPr>
          <a:xfrm>
            <a:off x="495300" y="2605832"/>
            <a:ext cx="5372100" cy="213271"/>
          </a:xfrm>
          <a:prstGeom prst="rect">
            <a:avLst/>
          </a:prstGeom>
        </p:spPr>
      </p:pic>
      <p:pic>
        <p:nvPicPr>
          <p:cNvPr id="11" name="SK-31-img-10" descr="preencoded.png"/>
          <p:cNvPicPr>
            <a:picLocks noChangeAspect="1"/>
          </p:cNvPicPr>
          <p:nvPr/>
        </p:nvPicPr>
        <p:blipFill>
          <a:blip r:embed="rId11"/>
          <a:stretch>
            <a:fillRect/>
          </a:stretch>
        </p:blipFill>
        <p:spPr>
          <a:xfrm>
            <a:off x="381000" y="3186410"/>
            <a:ext cx="5600700" cy="1416695"/>
          </a:xfrm>
          <a:prstGeom prst="rect">
            <a:avLst/>
          </a:prstGeom>
        </p:spPr>
      </p:pic>
      <p:pic>
        <p:nvPicPr>
          <p:cNvPr id="12" name="SK-31-img-11" descr="preencoded.png"/>
          <p:cNvPicPr>
            <a:picLocks noChangeAspect="1"/>
          </p:cNvPicPr>
          <p:nvPr/>
        </p:nvPicPr>
        <p:blipFill>
          <a:blip r:embed="rId12"/>
          <a:stretch>
            <a:fillRect/>
          </a:stretch>
        </p:blipFill>
        <p:spPr>
          <a:xfrm>
            <a:off x="495300" y="3334048"/>
            <a:ext cx="228600" cy="190500"/>
          </a:xfrm>
          <a:prstGeom prst="rect">
            <a:avLst/>
          </a:prstGeom>
        </p:spPr>
      </p:pic>
      <p:pic>
        <p:nvPicPr>
          <p:cNvPr id="13" name="SK-31-img-12" descr="preencoded.png"/>
          <p:cNvPicPr>
            <a:picLocks noChangeAspect="1"/>
          </p:cNvPicPr>
          <p:nvPr/>
        </p:nvPicPr>
        <p:blipFill>
          <a:blip r:embed="rId10"/>
          <a:stretch>
            <a:fillRect/>
          </a:stretch>
        </p:blipFill>
        <p:spPr>
          <a:xfrm>
            <a:off x="495300" y="3634085"/>
            <a:ext cx="5372100" cy="213271"/>
          </a:xfrm>
          <a:prstGeom prst="rect">
            <a:avLst/>
          </a:prstGeom>
        </p:spPr>
      </p:pic>
      <p:pic>
        <p:nvPicPr>
          <p:cNvPr id="14" name="SK-31-img-13" descr="preencoded.png"/>
          <p:cNvPicPr>
            <a:picLocks noChangeAspect="1"/>
          </p:cNvPicPr>
          <p:nvPr/>
        </p:nvPicPr>
        <p:blipFill>
          <a:blip r:embed="rId9"/>
          <a:stretch>
            <a:fillRect/>
          </a:stretch>
        </p:blipFill>
        <p:spPr>
          <a:xfrm>
            <a:off x="495300" y="3904506"/>
            <a:ext cx="5372100" cy="213271"/>
          </a:xfrm>
          <a:prstGeom prst="rect">
            <a:avLst/>
          </a:prstGeom>
        </p:spPr>
      </p:pic>
      <p:pic>
        <p:nvPicPr>
          <p:cNvPr id="15" name="SK-31-img-14" descr="preencoded.png"/>
          <p:cNvPicPr>
            <a:picLocks noChangeAspect="1"/>
          </p:cNvPicPr>
          <p:nvPr/>
        </p:nvPicPr>
        <p:blipFill>
          <a:blip r:embed="rId9"/>
          <a:stretch>
            <a:fillRect/>
          </a:stretch>
        </p:blipFill>
        <p:spPr>
          <a:xfrm>
            <a:off x="495300" y="4174927"/>
            <a:ext cx="5372100" cy="213271"/>
          </a:xfrm>
          <a:prstGeom prst="rect">
            <a:avLst/>
          </a:prstGeom>
        </p:spPr>
      </p:pic>
      <p:pic>
        <p:nvPicPr>
          <p:cNvPr id="16" name="SK-31-img-15" descr="preencoded.png"/>
          <p:cNvPicPr>
            <a:picLocks noChangeAspect="1"/>
          </p:cNvPicPr>
          <p:nvPr/>
        </p:nvPicPr>
        <p:blipFill>
          <a:blip r:embed="rId13"/>
          <a:stretch>
            <a:fillRect/>
          </a:stretch>
        </p:blipFill>
        <p:spPr>
          <a:xfrm>
            <a:off x="381000" y="4755505"/>
            <a:ext cx="5600700" cy="1416695"/>
          </a:xfrm>
          <a:prstGeom prst="rect">
            <a:avLst/>
          </a:prstGeom>
        </p:spPr>
      </p:pic>
      <p:pic>
        <p:nvPicPr>
          <p:cNvPr id="17" name="SK-31-img-16" descr="preencoded.png"/>
          <p:cNvPicPr>
            <a:picLocks noChangeAspect="1"/>
          </p:cNvPicPr>
          <p:nvPr/>
        </p:nvPicPr>
        <p:blipFill>
          <a:blip r:embed="rId14"/>
          <a:stretch>
            <a:fillRect/>
          </a:stretch>
        </p:blipFill>
        <p:spPr>
          <a:xfrm>
            <a:off x="495300" y="4903143"/>
            <a:ext cx="228600" cy="190500"/>
          </a:xfrm>
          <a:prstGeom prst="rect">
            <a:avLst/>
          </a:prstGeom>
        </p:spPr>
      </p:pic>
      <p:pic>
        <p:nvPicPr>
          <p:cNvPr id="18" name="SK-31-img-17" descr="preencoded.png"/>
          <p:cNvPicPr>
            <a:picLocks noChangeAspect="1"/>
          </p:cNvPicPr>
          <p:nvPr/>
        </p:nvPicPr>
        <p:blipFill>
          <a:blip r:embed="rId10"/>
          <a:stretch>
            <a:fillRect/>
          </a:stretch>
        </p:blipFill>
        <p:spPr>
          <a:xfrm>
            <a:off x="495300" y="5203180"/>
            <a:ext cx="5372100" cy="213271"/>
          </a:xfrm>
          <a:prstGeom prst="rect">
            <a:avLst/>
          </a:prstGeom>
        </p:spPr>
      </p:pic>
      <p:pic>
        <p:nvPicPr>
          <p:cNvPr id="19" name="SK-31-img-18" descr="preencoded.png"/>
          <p:cNvPicPr>
            <a:picLocks noChangeAspect="1"/>
          </p:cNvPicPr>
          <p:nvPr/>
        </p:nvPicPr>
        <p:blipFill>
          <a:blip r:embed="rId9"/>
          <a:stretch>
            <a:fillRect/>
          </a:stretch>
        </p:blipFill>
        <p:spPr>
          <a:xfrm>
            <a:off x="495300" y="5473601"/>
            <a:ext cx="5372100" cy="213271"/>
          </a:xfrm>
          <a:prstGeom prst="rect">
            <a:avLst/>
          </a:prstGeom>
        </p:spPr>
      </p:pic>
      <p:pic>
        <p:nvPicPr>
          <p:cNvPr id="20" name="SK-31-img-19" descr="preencoded.png"/>
          <p:cNvPicPr>
            <a:picLocks noChangeAspect="1"/>
          </p:cNvPicPr>
          <p:nvPr/>
        </p:nvPicPr>
        <p:blipFill>
          <a:blip r:embed="rId15"/>
          <a:stretch>
            <a:fillRect/>
          </a:stretch>
        </p:blipFill>
        <p:spPr>
          <a:xfrm>
            <a:off x="6210300" y="1617315"/>
            <a:ext cx="5600700" cy="1416695"/>
          </a:xfrm>
          <a:prstGeom prst="rect">
            <a:avLst/>
          </a:prstGeom>
        </p:spPr>
      </p:pic>
      <p:pic>
        <p:nvPicPr>
          <p:cNvPr id="21" name="SK-31-img-20" descr="preencoded.png"/>
          <p:cNvPicPr>
            <a:picLocks noChangeAspect="1"/>
          </p:cNvPicPr>
          <p:nvPr/>
        </p:nvPicPr>
        <p:blipFill>
          <a:blip r:embed="rId16"/>
          <a:stretch>
            <a:fillRect/>
          </a:stretch>
        </p:blipFill>
        <p:spPr>
          <a:xfrm>
            <a:off x="6210300" y="3186410"/>
            <a:ext cx="5600700" cy="1416695"/>
          </a:xfrm>
          <a:prstGeom prst="rect">
            <a:avLst/>
          </a:prstGeom>
        </p:spPr>
      </p:pic>
      <p:pic>
        <p:nvPicPr>
          <p:cNvPr id="22" name="SK-31-img-21" descr="preencoded.png"/>
          <p:cNvPicPr>
            <a:picLocks noChangeAspect="1"/>
          </p:cNvPicPr>
          <p:nvPr/>
        </p:nvPicPr>
        <p:blipFill>
          <a:blip r:embed="rId17"/>
          <a:stretch>
            <a:fillRect/>
          </a:stretch>
        </p:blipFill>
        <p:spPr>
          <a:xfrm>
            <a:off x="6210300" y="4755505"/>
            <a:ext cx="5600700" cy="1416695"/>
          </a:xfrm>
          <a:prstGeom prst="rect">
            <a:avLst/>
          </a:prstGeom>
        </p:spPr>
      </p:pic>
      <p:pic>
        <p:nvPicPr>
          <p:cNvPr id="23" name="SK-31-img-22" descr="preencoded.png"/>
          <p:cNvPicPr>
            <a:picLocks noChangeAspect="1"/>
          </p:cNvPicPr>
          <p:nvPr/>
        </p:nvPicPr>
        <p:blipFill>
          <a:blip r:embed="rId18"/>
          <a:stretch>
            <a:fillRect/>
          </a:stretch>
        </p:blipFill>
        <p:spPr>
          <a:xfrm>
            <a:off x="0" y="6400800"/>
            <a:ext cx="12192000" cy="457200"/>
          </a:xfrm>
          <a:prstGeom prst="rect">
            <a:avLst/>
          </a:prstGeom>
        </p:spPr>
      </p:pic>
      <p:sp>
        <p:nvSpPr>
          <p:cNvPr id="24" name="SK-31-text-23"/>
          <p:cNvSpPr/>
          <p:nvPr/>
        </p:nvSpPr>
        <p:spPr>
          <a:xfrm>
            <a:off x="228600" y="104775"/>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5" name="SK-31-text-24"/>
          <p:cNvSpPr/>
          <p:nvPr/>
        </p:nvSpPr>
        <p:spPr>
          <a:xfrm>
            <a:off x="228600" y="571500"/>
            <a:ext cx="11963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Exam Pearls: SCA Consultation Skills</a:t>
            </a:r>
            <a:endParaRPr lang="en-US" sz="2550" dirty="0"/>
          </a:p>
        </p:txBody>
      </p:sp>
      <p:sp>
        <p:nvSpPr>
          <p:cNvPr id="26" name="SK-31-text-25"/>
          <p:cNvSpPr/>
          <p:nvPr/>
        </p:nvSpPr>
        <p:spPr>
          <a:xfrm>
            <a:off x="228600" y="998190"/>
            <a:ext cx="11811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27" name="SK-31-text-26"/>
          <p:cNvSpPr/>
          <p:nvPr/>
        </p:nvSpPr>
        <p:spPr>
          <a:xfrm>
            <a:off x="838200" y="1731615"/>
            <a:ext cx="564070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C1E"/>
                </a:solidFill>
              </a:rPr>
              <a:t>IDEAS: Exploring Perception</a:t>
            </a:r>
            <a:endParaRPr lang="en-US" sz="1350" dirty="0"/>
          </a:p>
        </p:txBody>
      </p:sp>
      <p:sp>
        <p:nvSpPr>
          <p:cNvPr id="28" name="SK-31-text-27"/>
          <p:cNvSpPr/>
          <p:nvPr/>
        </p:nvSpPr>
        <p:spPr>
          <a:xfrm>
            <a:off x="609600" y="2064990"/>
            <a:ext cx="9204636" cy="213271"/>
          </a:xfrm>
          <a:prstGeom prst="rect">
            <a:avLst/>
          </a:prstGeom>
          <a:noFill/>
          <a:ln/>
        </p:spPr>
        <p:txBody>
          <a:bodyPr vert="horz" wrap="square" lIns="0" tIns="0" rIns="0" bIns="0" rtlCol="0" anchor="ctr"/>
          <a:lstStyle/>
          <a:p>
            <a:pPr marL="0" indent="0">
              <a:lnSpc>
                <a:spcPts val="1680"/>
              </a:lnSpc>
              <a:buNone/>
            </a:pPr>
            <a:r>
              <a:rPr lang="en-US" sz="1200" i="1" dirty="0">
                <a:solidFill>
                  <a:srgbClr val="44474E"/>
                </a:solidFill>
                <a:latin typeface="Inter" pitchFamily="34" charset="0"/>
                <a:ea typeface="Inter" pitchFamily="34" charset="-122"/>
                <a:cs typeface="Inter" pitchFamily="34" charset="-120"/>
              </a:rPr>
              <a:t>"What first made you worry about [Child]'s growth?"</a:t>
            </a:r>
            <a:endParaRPr lang="en-US" sz="1200" dirty="0"/>
          </a:p>
        </p:txBody>
      </p:sp>
      <p:sp>
        <p:nvSpPr>
          <p:cNvPr id="29" name="SK-31-text-28"/>
          <p:cNvSpPr/>
          <p:nvPr/>
        </p:nvSpPr>
        <p:spPr>
          <a:xfrm>
            <a:off x="609600" y="2335411"/>
            <a:ext cx="11352503" cy="213271"/>
          </a:xfrm>
          <a:prstGeom prst="rect">
            <a:avLst/>
          </a:prstGeom>
          <a:noFill/>
          <a:ln/>
        </p:spPr>
        <p:txBody>
          <a:bodyPr vert="horz" wrap="square" lIns="0" tIns="0" rIns="0" bIns="0" rtlCol="0" anchor="ctr"/>
          <a:lstStyle/>
          <a:p>
            <a:pPr marL="0" indent="0">
              <a:lnSpc>
                <a:spcPts val="1680"/>
              </a:lnSpc>
              <a:buNone/>
            </a:pPr>
            <a:r>
              <a:rPr lang="en-US" sz="1200" i="1" dirty="0">
                <a:solidFill>
                  <a:srgbClr val="44474E"/>
                </a:solidFill>
                <a:latin typeface="Inter" pitchFamily="34" charset="0"/>
                <a:ea typeface="Inter" pitchFamily="34" charset="-122"/>
                <a:cs typeface="Inter" pitchFamily="34" charset="-120"/>
              </a:rPr>
              <a:t>"Have you noticed they are smaller than others in their class?"</a:t>
            </a:r>
            <a:endParaRPr lang="en-US" sz="1200" dirty="0"/>
          </a:p>
        </p:txBody>
      </p:sp>
      <p:sp>
        <p:nvSpPr>
          <p:cNvPr id="30" name="SK-31-text-29"/>
          <p:cNvSpPr/>
          <p:nvPr/>
        </p:nvSpPr>
        <p:spPr>
          <a:xfrm>
            <a:off x="609600" y="2605832"/>
            <a:ext cx="9741603" cy="213271"/>
          </a:xfrm>
          <a:prstGeom prst="rect">
            <a:avLst/>
          </a:prstGeom>
          <a:noFill/>
          <a:ln/>
        </p:spPr>
        <p:txBody>
          <a:bodyPr vert="horz" wrap="square" lIns="0" tIns="0" rIns="0" bIns="0" rtlCol="0" anchor="ctr"/>
          <a:lstStyle/>
          <a:p>
            <a:pPr marL="0" indent="0">
              <a:lnSpc>
                <a:spcPts val="1680"/>
              </a:lnSpc>
              <a:buNone/>
            </a:pPr>
            <a:r>
              <a:rPr lang="en-US" sz="1200" i="1" dirty="0">
                <a:solidFill>
                  <a:srgbClr val="44474E"/>
                </a:solidFill>
                <a:latin typeface="Inter" pitchFamily="34" charset="0"/>
                <a:ea typeface="Inter" pitchFamily="34" charset="-122"/>
                <a:cs typeface="Inter" pitchFamily="34" charset="-120"/>
              </a:rPr>
              <a:t>"Is the child growing out of their trousers or shoes?"</a:t>
            </a:r>
            <a:endParaRPr lang="en-US" sz="1200" dirty="0"/>
          </a:p>
        </p:txBody>
      </p:sp>
      <p:sp>
        <p:nvSpPr>
          <p:cNvPr id="31" name="SK-31-text-30"/>
          <p:cNvSpPr/>
          <p:nvPr/>
        </p:nvSpPr>
        <p:spPr>
          <a:xfrm>
            <a:off x="838200" y="3300710"/>
            <a:ext cx="605218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C1E"/>
                </a:solidFill>
              </a:rPr>
              <a:t>CONCERNS: Identifying Anxiety</a:t>
            </a:r>
            <a:endParaRPr lang="en-US" sz="1350" dirty="0"/>
          </a:p>
        </p:txBody>
      </p:sp>
      <p:sp>
        <p:nvSpPr>
          <p:cNvPr id="32" name="SK-31-text-31"/>
          <p:cNvSpPr/>
          <p:nvPr/>
        </p:nvSpPr>
        <p:spPr>
          <a:xfrm>
            <a:off x="609600" y="3634085"/>
            <a:ext cx="9025647" cy="213271"/>
          </a:xfrm>
          <a:prstGeom prst="rect">
            <a:avLst/>
          </a:prstGeom>
          <a:noFill/>
          <a:ln/>
        </p:spPr>
        <p:txBody>
          <a:bodyPr vert="horz" wrap="square" lIns="0" tIns="0" rIns="0" bIns="0" rtlCol="0" anchor="ctr"/>
          <a:lstStyle/>
          <a:p>
            <a:pPr marL="0" indent="0">
              <a:lnSpc>
                <a:spcPts val="1680"/>
              </a:lnSpc>
              <a:buNone/>
            </a:pPr>
            <a:r>
              <a:rPr lang="en-US" sz="1200" i="1" dirty="0">
                <a:solidFill>
                  <a:srgbClr val="44474E"/>
                </a:solidFill>
                <a:latin typeface="Inter" pitchFamily="34" charset="0"/>
                <a:ea typeface="Inter" pitchFamily="34" charset="-122"/>
                <a:cs typeface="Inter" pitchFamily="34" charset="-120"/>
              </a:rPr>
              <a:t>"What is your biggest concern about their height?"</a:t>
            </a:r>
            <a:endParaRPr lang="en-US" sz="1200" dirty="0"/>
          </a:p>
        </p:txBody>
      </p:sp>
      <p:sp>
        <p:nvSpPr>
          <p:cNvPr id="33" name="SK-31-text-32"/>
          <p:cNvSpPr/>
          <p:nvPr/>
        </p:nvSpPr>
        <p:spPr>
          <a:xfrm>
            <a:off x="609600" y="3904506"/>
            <a:ext cx="11582400" cy="213271"/>
          </a:xfrm>
          <a:prstGeom prst="rect">
            <a:avLst/>
          </a:prstGeom>
          <a:noFill/>
          <a:ln/>
        </p:spPr>
        <p:txBody>
          <a:bodyPr vert="horz" wrap="square" lIns="0" tIns="0" rIns="0" bIns="0" rtlCol="0" anchor="ctr"/>
          <a:lstStyle/>
          <a:p>
            <a:pPr marL="0" indent="0">
              <a:lnSpc>
                <a:spcPts val="1680"/>
              </a:lnSpc>
              <a:buNone/>
            </a:pPr>
            <a:r>
              <a:rPr lang="en-US" sz="1200" i="1" dirty="0">
                <a:solidFill>
                  <a:srgbClr val="44474E"/>
                </a:solidFill>
                <a:latin typeface="Inter" pitchFamily="34" charset="0"/>
                <a:ea typeface="Inter" pitchFamily="34" charset="-122"/>
                <a:cs typeface="Inter" pitchFamily="34" charset="-120"/>
              </a:rPr>
              <a:t>"Are you worried there might be a medical problem underlying this?"</a:t>
            </a:r>
            <a:endParaRPr lang="en-US" sz="1200" dirty="0"/>
          </a:p>
        </p:txBody>
      </p:sp>
      <p:sp>
        <p:nvSpPr>
          <p:cNvPr id="34" name="SK-31-text-33"/>
          <p:cNvSpPr/>
          <p:nvPr/>
        </p:nvSpPr>
        <p:spPr>
          <a:xfrm>
            <a:off x="609600" y="4174927"/>
            <a:ext cx="9920591" cy="213271"/>
          </a:xfrm>
          <a:prstGeom prst="rect">
            <a:avLst/>
          </a:prstGeom>
          <a:noFill/>
          <a:ln/>
        </p:spPr>
        <p:txBody>
          <a:bodyPr vert="horz" wrap="square" lIns="0" tIns="0" rIns="0" bIns="0" rtlCol="0" anchor="ctr"/>
          <a:lstStyle/>
          <a:p>
            <a:pPr marL="0" indent="0">
              <a:lnSpc>
                <a:spcPts val="1680"/>
              </a:lnSpc>
              <a:buNone/>
            </a:pPr>
            <a:r>
              <a:rPr lang="en-US" sz="1200" i="1" dirty="0">
                <a:solidFill>
                  <a:srgbClr val="44474E"/>
                </a:solidFill>
                <a:latin typeface="Inter" pitchFamily="34" charset="0"/>
                <a:ea typeface="Inter" pitchFamily="34" charset="-122"/>
                <a:cs typeface="Inter" pitchFamily="34" charset="-120"/>
              </a:rPr>
              <a:t>"Do you worry about how tall they will be as an adult?"</a:t>
            </a:r>
            <a:endParaRPr lang="en-US" sz="1200" dirty="0"/>
          </a:p>
        </p:txBody>
      </p:sp>
      <p:sp>
        <p:nvSpPr>
          <p:cNvPr id="35" name="SK-31-text-34"/>
          <p:cNvSpPr/>
          <p:nvPr/>
        </p:nvSpPr>
        <p:spPr>
          <a:xfrm>
            <a:off x="838200" y="4869805"/>
            <a:ext cx="666940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C1E"/>
                </a:solidFill>
              </a:rPr>
              <a:t>EXPECTATIONS: Setting the Agenda</a:t>
            </a:r>
            <a:endParaRPr lang="en-US" sz="1350" dirty="0"/>
          </a:p>
        </p:txBody>
      </p:sp>
      <p:sp>
        <p:nvSpPr>
          <p:cNvPr id="36" name="SK-31-text-35"/>
          <p:cNvSpPr/>
          <p:nvPr/>
        </p:nvSpPr>
        <p:spPr>
          <a:xfrm>
            <a:off x="609600" y="5203180"/>
            <a:ext cx="8846658" cy="213271"/>
          </a:xfrm>
          <a:prstGeom prst="rect">
            <a:avLst/>
          </a:prstGeom>
          <a:noFill/>
          <a:ln/>
        </p:spPr>
        <p:txBody>
          <a:bodyPr vert="horz" wrap="square" lIns="0" tIns="0" rIns="0" bIns="0" rtlCol="0" anchor="ctr"/>
          <a:lstStyle/>
          <a:p>
            <a:pPr marL="0" indent="0">
              <a:lnSpc>
                <a:spcPts val="1680"/>
              </a:lnSpc>
              <a:buNone/>
            </a:pPr>
            <a:r>
              <a:rPr lang="en-US" sz="1200" i="1" dirty="0">
                <a:solidFill>
                  <a:srgbClr val="44474E"/>
                </a:solidFill>
                <a:latin typeface="Inter" pitchFamily="34" charset="0"/>
                <a:ea typeface="Inter" pitchFamily="34" charset="-122"/>
                <a:cs typeface="Inter" pitchFamily="34" charset="-120"/>
              </a:rPr>
              <a:t>"What were you hoping we could do for you today?"</a:t>
            </a:r>
            <a:endParaRPr lang="en-US" sz="1200" dirty="0"/>
          </a:p>
        </p:txBody>
      </p:sp>
      <p:sp>
        <p:nvSpPr>
          <p:cNvPr id="37" name="SK-31-text-36"/>
          <p:cNvSpPr/>
          <p:nvPr/>
        </p:nvSpPr>
        <p:spPr>
          <a:xfrm>
            <a:off x="609600" y="5473601"/>
            <a:ext cx="10099580" cy="213271"/>
          </a:xfrm>
          <a:prstGeom prst="rect">
            <a:avLst/>
          </a:prstGeom>
          <a:noFill/>
          <a:ln/>
        </p:spPr>
        <p:txBody>
          <a:bodyPr vert="horz" wrap="square" lIns="0" tIns="0" rIns="0" bIns="0" rtlCol="0" anchor="ctr"/>
          <a:lstStyle/>
          <a:p>
            <a:pPr marL="0" indent="0">
              <a:lnSpc>
                <a:spcPts val="1680"/>
              </a:lnSpc>
              <a:buNone/>
            </a:pPr>
            <a:r>
              <a:rPr lang="en-US" sz="1200" i="1" dirty="0">
                <a:solidFill>
                  <a:srgbClr val="44474E"/>
                </a:solidFill>
                <a:latin typeface="Inter" pitchFamily="34" charset="0"/>
                <a:ea typeface="Inter" pitchFamily="34" charset="-122"/>
                <a:cs typeface="Inter" pitchFamily="34" charset="-120"/>
              </a:rPr>
              <a:t>"Were you expecting a referral or specific blood tests?"</a:t>
            </a:r>
            <a:endParaRPr lang="en-US" sz="1200" dirty="0"/>
          </a:p>
        </p:txBody>
      </p:sp>
      <p:sp>
        <p:nvSpPr>
          <p:cNvPr id="38" name="SK-31-text-37"/>
          <p:cNvSpPr/>
          <p:nvPr/>
        </p:nvSpPr>
        <p:spPr>
          <a:xfrm>
            <a:off x="6324600" y="1731615"/>
            <a:ext cx="544830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005EB8"/>
                </a:solidFill>
              </a:rPr>
              <a:t>PATIENT-FRIENDLY MPH EXPLANATION</a:t>
            </a:r>
            <a:endParaRPr lang="en-US" sz="1050" dirty="0"/>
          </a:p>
        </p:txBody>
      </p:sp>
      <p:sp>
        <p:nvSpPr>
          <p:cNvPr id="39" name="SK-31-text-38"/>
          <p:cNvSpPr/>
          <p:nvPr/>
        </p:nvSpPr>
        <p:spPr>
          <a:xfrm>
            <a:off x="6324600" y="2007840"/>
            <a:ext cx="5372100" cy="728663"/>
          </a:xfrm>
          <a:prstGeom prst="rect">
            <a:avLst/>
          </a:prstGeom>
          <a:noFill/>
          <a:ln/>
        </p:spPr>
        <p:txBody>
          <a:bodyPr vert="horz" wrap="square" lIns="0" tIns="0" rIns="0" bIns="0" rtlCol="0" anchor="ctr"/>
          <a:lstStyle/>
          <a:p>
            <a:pPr marL="0" indent="0">
              <a:lnSpc>
                <a:spcPts val="1913"/>
              </a:lnSpc>
              <a:buNone/>
            </a:pPr>
            <a:r>
              <a:rPr lang="en-US" sz="1275" dirty="0">
                <a:solidFill>
                  <a:srgbClr val="1A1C1E"/>
                </a:solidFill>
                <a:latin typeface="Inter" pitchFamily="34" charset="0"/>
                <a:ea typeface="Inter" pitchFamily="34" charset="-122"/>
                <a:cs typeface="Inter" pitchFamily="34" charset="-120"/>
              </a:rPr>
              <a:t>"We can estimate roughly how tall </a:t>
            </a:r>
            <a:r>
              <a:rPr lang="en-US" sz="1275" b="1" dirty="0">
                <a:solidFill>
                  <a:srgbClr val="F58220"/>
                </a:solidFill>
                <a:latin typeface="Inter" pitchFamily="34" charset="0"/>
                <a:ea typeface="Inter" pitchFamily="34" charset="-122"/>
                <a:cs typeface="Inter" pitchFamily="34" charset="-120"/>
              </a:rPr>
              <a:t>[Child]</a:t>
            </a:r>
            <a:r>
              <a:rPr lang="en-US" sz="1275" dirty="0">
                <a:solidFill>
                  <a:srgbClr val="1A1C1E"/>
                </a:solidFill>
                <a:latin typeface="Inter" pitchFamily="34" charset="0"/>
                <a:ea typeface="Inter" pitchFamily="34" charset="-122"/>
                <a:cs typeface="Inter" pitchFamily="34" charset="-120"/>
              </a:rPr>
              <a:t> should be as an adult by looking at your heights. Let me work that out and plot it so we can see if they are on track."</a:t>
            </a:r>
            <a:endParaRPr lang="en-US" sz="1275" dirty="0"/>
          </a:p>
        </p:txBody>
      </p:sp>
      <p:sp>
        <p:nvSpPr>
          <p:cNvPr id="40" name="SK-31-text-39"/>
          <p:cNvSpPr/>
          <p:nvPr/>
        </p:nvSpPr>
        <p:spPr>
          <a:xfrm>
            <a:off x="6324600" y="3300710"/>
            <a:ext cx="544830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005EB8"/>
                </a:solidFill>
              </a:rPr>
              <a:t>BREAKING NEWS: CENTILE CROSSING</a:t>
            </a:r>
            <a:endParaRPr lang="en-US" sz="1050" dirty="0"/>
          </a:p>
        </p:txBody>
      </p:sp>
      <p:sp>
        <p:nvSpPr>
          <p:cNvPr id="41" name="SK-31-text-40"/>
          <p:cNvSpPr/>
          <p:nvPr/>
        </p:nvSpPr>
        <p:spPr>
          <a:xfrm>
            <a:off x="6324600" y="3576935"/>
            <a:ext cx="5372100" cy="728663"/>
          </a:xfrm>
          <a:prstGeom prst="rect">
            <a:avLst/>
          </a:prstGeom>
          <a:noFill/>
          <a:ln/>
        </p:spPr>
        <p:txBody>
          <a:bodyPr vert="horz" wrap="square" lIns="0" tIns="0" rIns="0" bIns="0" rtlCol="0" anchor="ctr"/>
          <a:lstStyle/>
          <a:p>
            <a:pPr marL="0" indent="0">
              <a:lnSpc>
                <a:spcPts val="1913"/>
              </a:lnSpc>
              <a:buNone/>
            </a:pPr>
            <a:r>
              <a:rPr lang="en-US" sz="1275" dirty="0">
                <a:solidFill>
                  <a:srgbClr val="1A1C1E"/>
                </a:solidFill>
                <a:latin typeface="Inter" pitchFamily="34" charset="0"/>
                <a:ea typeface="Inter" pitchFamily="34" charset="-122"/>
                <a:cs typeface="Inter" pitchFamily="34" charset="-120"/>
              </a:rPr>
              <a:t>"I can see </a:t>
            </a:r>
            <a:r>
              <a:rPr lang="en-US" sz="1275" b="1" dirty="0">
                <a:solidFill>
                  <a:srgbClr val="F58220"/>
                </a:solidFill>
                <a:latin typeface="Inter" pitchFamily="34" charset="0"/>
                <a:ea typeface="Inter" pitchFamily="34" charset="-122"/>
                <a:cs typeface="Inter" pitchFamily="34" charset="-120"/>
              </a:rPr>
              <a:t>[Child]</a:t>
            </a:r>
            <a:r>
              <a:rPr lang="en-US" sz="1275" dirty="0">
                <a:solidFill>
                  <a:srgbClr val="1A1C1E"/>
                </a:solidFill>
                <a:latin typeface="Inter" pitchFamily="34" charset="0"/>
                <a:ea typeface="Inter" pitchFamily="34" charset="-122"/>
                <a:cs typeface="Inter" pitchFamily="34" charset="-120"/>
              </a:rPr>
              <a:t>'s height has dropped across two lines on the chart recently. This is something I'd like to look into properly with some tests and a specialist referral."</a:t>
            </a:r>
            <a:endParaRPr lang="en-US" sz="1275" dirty="0"/>
          </a:p>
        </p:txBody>
      </p:sp>
      <p:sp>
        <p:nvSpPr>
          <p:cNvPr id="42" name="SK-31-text-41"/>
          <p:cNvSpPr/>
          <p:nvPr/>
        </p:nvSpPr>
        <p:spPr>
          <a:xfrm>
            <a:off x="6324600" y="4869805"/>
            <a:ext cx="544830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005EB8"/>
                </a:solidFill>
              </a:rPr>
              <a:t>SAFETY-NETTING FOR RED FLAGS</a:t>
            </a:r>
            <a:endParaRPr lang="en-US" sz="1050" dirty="0"/>
          </a:p>
        </p:txBody>
      </p:sp>
      <p:sp>
        <p:nvSpPr>
          <p:cNvPr id="43" name="SK-31-text-42"/>
          <p:cNvSpPr/>
          <p:nvPr/>
        </p:nvSpPr>
        <p:spPr>
          <a:xfrm>
            <a:off x="6324600" y="5146030"/>
            <a:ext cx="5372100" cy="728663"/>
          </a:xfrm>
          <a:prstGeom prst="rect">
            <a:avLst/>
          </a:prstGeom>
          <a:noFill/>
          <a:ln/>
        </p:spPr>
        <p:txBody>
          <a:bodyPr vert="horz" wrap="square" lIns="0" tIns="0" rIns="0" bIns="0" rtlCol="0" anchor="ctr"/>
          <a:lstStyle/>
          <a:p>
            <a:pPr marL="0" indent="0">
              <a:lnSpc>
                <a:spcPts val="1913"/>
              </a:lnSpc>
              <a:buNone/>
            </a:pPr>
            <a:r>
              <a:rPr lang="en-US" sz="1275" dirty="0">
                <a:solidFill>
                  <a:srgbClr val="1A1C1E"/>
                </a:solidFill>
                <a:latin typeface="Inter" pitchFamily="34" charset="0"/>
                <a:ea typeface="Inter" pitchFamily="34" charset="-122"/>
                <a:cs typeface="Inter" pitchFamily="34" charset="-120"/>
              </a:rPr>
              <a:t>"If </a:t>
            </a:r>
            <a:r>
              <a:rPr lang="en-US" sz="1275" b="1" dirty="0">
                <a:solidFill>
                  <a:srgbClr val="F58220"/>
                </a:solidFill>
                <a:latin typeface="Inter" pitchFamily="34" charset="0"/>
                <a:ea typeface="Inter" pitchFamily="34" charset="-122"/>
                <a:cs typeface="Inter" pitchFamily="34" charset="-120"/>
              </a:rPr>
              <a:t>[Child]</a:t>
            </a:r>
            <a:r>
              <a:rPr lang="en-US" sz="1275" dirty="0">
                <a:solidFill>
                  <a:srgbClr val="1A1C1E"/>
                </a:solidFill>
                <a:latin typeface="Inter" pitchFamily="34" charset="0"/>
                <a:ea typeface="Inter" pitchFamily="34" charset="-122"/>
                <a:cs typeface="Inter" pitchFamily="34" charset="-120"/>
              </a:rPr>
              <a:t> develops any new </a:t>
            </a:r>
            <a:r>
              <a:rPr lang="en-US" sz="1275" b="1" dirty="0">
                <a:solidFill>
                  <a:srgbClr val="F58220"/>
                </a:solidFill>
                <a:latin typeface="Inter" pitchFamily="34" charset="0"/>
                <a:ea typeface="Inter" pitchFamily="34" charset="-122"/>
                <a:cs typeface="Inter" pitchFamily="34" charset="-120"/>
              </a:rPr>
              <a:t>headaches</a:t>
            </a:r>
            <a:r>
              <a:rPr lang="en-US" sz="1275" dirty="0">
                <a:solidFill>
                  <a:srgbClr val="1A1C1E"/>
                </a:solidFill>
                <a:latin typeface="Inter" pitchFamily="34" charset="0"/>
                <a:ea typeface="Inter" pitchFamily="34" charset="-122"/>
                <a:cs typeface="Inter" pitchFamily="34" charset="-120"/>
              </a:rPr>
              <a:t> or any problems with their </a:t>
            </a:r>
            <a:r>
              <a:rPr lang="en-US" sz="1275" b="1" dirty="0">
                <a:solidFill>
                  <a:srgbClr val="F58220"/>
                </a:solidFill>
                <a:latin typeface="Inter" pitchFamily="34" charset="0"/>
                <a:ea typeface="Inter" pitchFamily="34" charset="-122"/>
                <a:cs typeface="Inter" pitchFamily="34" charset="-120"/>
              </a:rPr>
              <a:t>vision</a:t>
            </a:r>
            <a:r>
              <a:rPr lang="en-US" sz="1275" dirty="0">
                <a:solidFill>
                  <a:srgbClr val="1A1C1E"/>
                </a:solidFill>
                <a:latin typeface="Inter" pitchFamily="34" charset="0"/>
                <a:ea typeface="Inter" pitchFamily="34" charset="-122"/>
                <a:cs typeface="Inter" pitchFamily="34" charset="-120"/>
              </a:rPr>
              <a:t>, please come back immediately—I'd want to see them the same day."</a:t>
            </a:r>
            <a:endParaRPr lang="en-US" sz="1275" dirty="0"/>
          </a:p>
        </p:txBody>
      </p:sp>
      <p:sp>
        <p:nvSpPr>
          <p:cNvPr id="44" name="SK-31-text-43"/>
          <p:cNvSpPr/>
          <p:nvPr/>
        </p:nvSpPr>
        <p:spPr>
          <a:xfrm>
            <a:off x="381000" y="6496050"/>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www.bradfordvts.co.uk</a:t>
            </a:r>
            <a:endParaRPr lang="en-US" sz="900" dirty="0"/>
          </a:p>
        </p:txBody>
      </p:sp>
      <p:sp>
        <p:nvSpPr>
          <p:cNvPr id="45" name="SK-31-text-44"/>
          <p:cNvSpPr/>
          <p:nvPr/>
        </p:nvSpPr>
        <p:spPr>
          <a:xfrm>
            <a:off x="11401425" y="6496050"/>
            <a:ext cx="790575"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Slide 31</a:t>
            </a:r>
            <a:endParaRPr lang="en-US" sz="9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2-img-2" descr="preencoded.png"/>
          <p:cNvPicPr>
            <a:picLocks noChangeAspect="1"/>
          </p:cNvPicPr>
          <p:nvPr/>
        </p:nvPicPr>
        <p:blipFill>
          <a:blip r:embed="rId4"/>
          <a:stretch>
            <a:fillRect/>
          </a:stretch>
        </p:blipFill>
        <p:spPr>
          <a:xfrm>
            <a:off x="381000" y="381000"/>
            <a:ext cx="11430000" cy="381000"/>
          </a:xfrm>
          <a:prstGeom prst="rect">
            <a:avLst/>
          </a:prstGeom>
        </p:spPr>
      </p:pic>
      <p:pic>
        <p:nvPicPr>
          <p:cNvPr id="4" name="SK-32-img-3" descr="preencoded.png"/>
          <p:cNvPicPr>
            <a:picLocks noChangeAspect="1"/>
          </p:cNvPicPr>
          <p:nvPr/>
        </p:nvPicPr>
        <p:blipFill>
          <a:blip r:embed="rId5"/>
          <a:stretch>
            <a:fillRect/>
          </a:stretch>
        </p:blipFill>
        <p:spPr>
          <a:xfrm>
            <a:off x="381000" y="762000"/>
            <a:ext cx="11430000" cy="1007715"/>
          </a:xfrm>
          <a:prstGeom prst="rect">
            <a:avLst/>
          </a:prstGeom>
        </p:spPr>
      </p:pic>
      <p:pic>
        <p:nvPicPr>
          <p:cNvPr id="5" name="SK-32-img-4" descr="preencoded.png"/>
          <p:cNvPicPr>
            <a:picLocks noChangeAspect="1"/>
          </p:cNvPicPr>
          <p:nvPr/>
        </p:nvPicPr>
        <p:blipFill>
          <a:blip r:embed="rId6"/>
          <a:stretch>
            <a:fillRect/>
          </a:stretch>
        </p:blipFill>
        <p:spPr>
          <a:xfrm>
            <a:off x="381000" y="2074515"/>
            <a:ext cx="11430000" cy="314325"/>
          </a:xfrm>
          <a:prstGeom prst="rect">
            <a:avLst/>
          </a:prstGeom>
        </p:spPr>
      </p:pic>
      <p:pic>
        <p:nvPicPr>
          <p:cNvPr id="6" name="SK-32-img-5" descr="preencoded.png"/>
          <p:cNvPicPr>
            <a:picLocks noChangeAspect="1"/>
          </p:cNvPicPr>
          <p:nvPr/>
        </p:nvPicPr>
        <p:blipFill>
          <a:blip r:embed="rId7"/>
          <a:stretch>
            <a:fillRect/>
          </a:stretch>
        </p:blipFill>
        <p:spPr>
          <a:xfrm>
            <a:off x="381000" y="2465040"/>
            <a:ext cx="11430000" cy="533400"/>
          </a:xfrm>
          <a:prstGeom prst="rect">
            <a:avLst/>
          </a:prstGeom>
        </p:spPr>
      </p:pic>
      <p:pic>
        <p:nvPicPr>
          <p:cNvPr id="7" name="SK-32-img-6" descr="preencoded.png"/>
          <p:cNvPicPr>
            <a:picLocks noChangeAspect="1"/>
          </p:cNvPicPr>
          <p:nvPr/>
        </p:nvPicPr>
        <p:blipFill>
          <a:blip r:embed="rId8"/>
          <a:stretch>
            <a:fillRect/>
          </a:stretch>
        </p:blipFill>
        <p:spPr>
          <a:xfrm>
            <a:off x="495300" y="2598390"/>
            <a:ext cx="266700" cy="266700"/>
          </a:xfrm>
          <a:prstGeom prst="rect">
            <a:avLst/>
          </a:prstGeom>
        </p:spPr>
      </p:pic>
      <p:pic>
        <p:nvPicPr>
          <p:cNvPr id="8" name="SK-32-img-7" descr="preencoded.png"/>
          <p:cNvPicPr>
            <a:picLocks noChangeAspect="1"/>
          </p:cNvPicPr>
          <p:nvPr/>
        </p:nvPicPr>
        <p:blipFill>
          <a:blip r:embed="rId9"/>
          <a:stretch>
            <a:fillRect/>
          </a:stretch>
        </p:blipFill>
        <p:spPr>
          <a:xfrm>
            <a:off x="533400" y="2653308"/>
            <a:ext cx="190500" cy="156865"/>
          </a:xfrm>
          <a:prstGeom prst="rect">
            <a:avLst/>
          </a:prstGeom>
        </p:spPr>
      </p:pic>
      <p:pic>
        <p:nvPicPr>
          <p:cNvPr id="9" name="SK-32-img-8" descr="preencoded.png"/>
          <p:cNvPicPr>
            <a:picLocks noChangeAspect="1"/>
          </p:cNvPicPr>
          <p:nvPr/>
        </p:nvPicPr>
        <p:blipFill>
          <a:blip r:embed="rId10"/>
          <a:stretch>
            <a:fillRect/>
          </a:stretch>
        </p:blipFill>
        <p:spPr>
          <a:xfrm>
            <a:off x="6210300" y="2607915"/>
            <a:ext cx="1143000" cy="247650"/>
          </a:xfrm>
          <a:prstGeom prst="rect">
            <a:avLst/>
          </a:prstGeom>
        </p:spPr>
      </p:pic>
      <p:pic>
        <p:nvPicPr>
          <p:cNvPr id="10" name="SK-32-img-9" descr="preencoded.png"/>
          <p:cNvPicPr>
            <a:picLocks noChangeAspect="1"/>
          </p:cNvPicPr>
          <p:nvPr/>
        </p:nvPicPr>
        <p:blipFill>
          <a:blip r:embed="rId11"/>
          <a:stretch>
            <a:fillRect/>
          </a:stretch>
        </p:blipFill>
        <p:spPr>
          <a:xfrm>
            <a:off x="6305550" y="2674590"/>
            <a:ext cx="142875" cy="114300"/>
          </a:xfrm>
          <a:prstGeom prst="rect">
            <a:avLst/>
          </a:prstGeom>
        </p:spPr>
      </p:pic>
      <p:pic>
        <p:nvPicPr>
          <p:cNvPr id="11" name="SK-32-img-10" descr="preencoded.png"/>
          <p:cNvPicPr>
            <a:picLocks noChangeAspect="1"/>
          </p:cNvPicPr>
          <p:nvPr/>
        </p:nvPicPr>
        <p:blipFill>
          <a:blip r:embed="rId7"/>
          <a:stretch>
            <a:fillRect/>
          </a:stretch>
        </p:blipFill>
        <p:spPr>
          <a:xfrm>
            <a:off x="381000" y="2998440"/>
            <a:ext cx="11430000" cy="533400"/>
          </a:xfrm>
          <a:prstGeom prst="rect">
            <a:avLst/>
          </a:prstGeom>
        </p:spPr>
      </p:pic>
      <p:pic>
        <p:nvPicPr>
          <p:cNvPr id="12" name="SK-32-img-11" descr="preencoded.png"/>
          <p:cNvPicPr>
            <a:picLocks noChangeAspect="1"/>
          </p:cNvPicPr>
          <p:nvPr/>
        </p:nvPicPr>
        <p:blipFill>
          <a:blip r:embed="rId8"/>
          <a:stretch>
            <a:fillRect/>
          </a:stretch>
        </p:blipFill>
        <p:spPr>
          <a:xfrm>
            <a:off x="495300" y="3131790"/>
            <a:ext cx="266700" cy="266700"/>
          </a:xfrm>
          <a:prstGeom prst="rect">
            <a:avLst/>
          </a:prstGeom>
        </p:spPr>
      </p:pic>
      <p:pic>
        <p:nvPicPr>
          <p:cNvPr id="13" name="SK-32-img-12" descr="preencoded.png"/>
          <p:cNvPicPr>
            <a:picLocks noChangeAspect="1"/>
          </p:cNvPicPr>
          <p:nvPr/>
        </p:nvPicPr>
        <p:blipFill>
          <a:blip r:embed="rId12"/>
          <a:stretch>
            <a:fillRect/>
          </a:stretch>
        </p:blipFill>
        <p:spPr>
          <a:xfrm>
            <a:off x="533400" y="3186708"/>
            <a:ext cx="190500" cy="156865"/>
          </a:xfrm>
          <a:prstGeom prst="rect">
            <a:avLst/>
          </a:prstGeom>
        </p:spPr>
      </p:pic>
      <p:pic>
        <p:nvPicPr>
          <p:cNvPr id="14" name="SK-32-img-13" descr="preencoded.png"/>
          <p:cNvPicPr>
            <a:picLocks noChangeAspect="1"/>
          </p:cNvPicPr>
          <p:nvPr/>
        </p:nvPicPr>
        <p:blipFill>
          <a:blip r:embed="rId7"/>
          <a:stretch>
            <a:fillRect/>
          </a:stretch>
        </p:blipFill>
        <p:spPr>
          <a:xfrm>
            <a:off x="381000" y="3531840"/>
            <a:ext cx="11430000" cy="533400"/>
          </a:xfrm>
          <a:prstGeom prst="rect">
            <a:avLst/>
          </a:prstGeom>
        </p:spPr>
      </p:pic>
      <p:pic>
        <p:nvPicPr>
          <p:cNvPr id="15" name="SK-32-img-14" descr="preencoded.png"/>
          <p:cNvPicPr>
            <a:picLocks noChangeAspect="1"/>
          </p:cNvPicPr>
          <p:nvPr/>
        </p:nvPicPr>
        <p:blipFill>
          <a:blip r:embed="rId8"/>
          <a:stretch>
            <a:fillRect/>
          </a:stretch>
        </p:blipFill>
        <p:spPr>
          <a:xfrm>
            <a:off x="495300" y="3665190"/>
            <a:ext cx="266700" cy="266700"/>
          </a:xfrm>
          <a:prstGeom prst="rect">
            <a:avLst/>
          </a:prstGeom>
        </p:spPr>
      </p:pic>
      <p:pic>
        <p:nvPicPr>
          <p:cNvPr id="16" name="SK-32-img-15" descr="preencoded.png"/>
          <p:cNvPicPr>
            <a:picLocks noChangeAspect="1"/>
          </p:cNvPicPr>
          <p:nvPr/>
        </p:nvPicPr>
        <p:blipFill>
          <a:blip r:embed="rId13"/>
          <a:stretch>
            <a:fillRect/>
          </a:stretch>
        </p:blipFill>
        <p:spPr>
          <a:xfrm>
            <a:off x="533400" y="3720108"/>
            <a:ext cx="190500" cy="156865"/>
          </a:xfrm>
          <a:prstGeom prst="rect">
            <a:avLst/>
          </a:prstGeom>
        </p:spPr>
      </p:pic>
      <p:pic>
        <p:nvPicPr>
          <p:cNvPr id="17" name="SK-32-img-16" descr="preencoded.png"/>
          <p:cNvPicPr>
            <a:picLocks noChangeAspect="1"/>
          </p:cNvPicPr>
          <p:nvPr/>
        </p:nvPicPr>
        <p:blipFill>
          <a:blip r:embed="rId14"/>
          <a:stretch>
            <a:fillRect/>
          </a:stretch>
        </p:blipFill>
        <p:spPr>
          <a:xfrm>
            <a:off x="6210300" y="3674715"/>
            <a:ext cx="666750" cy="247650"/>
          </a:xfrm>
          <a:prstGeom prst="rect">
            <a:avLst/>
          </a:prstGeom>
        </p:spPr>
      </p:pic>
      <p:pic>
        <p:nvPicPr>
          <p:cNvPr id="18" name="SK-32-img-17" descr="preencoded.png"/>
          <p:cNvPicPr>
            <a:picLocks noChangeAspect="1"/>
          </p:cNvPicPr>
          <p:nvPr/>
        </p:nvPicPr>
        <p:blipFill>
          <a:blip r:embed="rId7"/>
          <a:stretch>
            <a:fillRect/>
          </a:stretch>
        </p:blipFill>
        <p:spPr>
          <a:xfrm>
            <a:off x="381000" y="4065240"/>
            <a:ext cx="11430000" cy="533400"/>
          </a:xfrm>
          <a:prstGeom prst="rect">
            <a:avLst/>
          </a:prstGeom>
        </p:spPr>
      </p:pic>
      <p:pic>
        <p:nvPicPr>
          <p:cNvPr id="19" name="SK-32-img-18" descr="preencoded.png"/>
          <p:cNvPicPr>
            <a:picLocks noChangeAspect="1"/>
          </p:cNvPicPr>
          <p:nvPr/>
        </p:nvPicPr>
        <p:blipFill>
          <a:blip r:embed="rId8"/>
          <a:stretch>
            <a:fillRect/>
          </a:stretch>
        </p:blipFill>
        <p:spPr>
          <a:xfrm>
            <a:off x="495300" y="4198590"/>
            <a:ext cx="266700" cy="266700"/>
          </a:xfrm>
          <a:prstGeom prst="rect">
            <a:avLst/>
          </a:prstGeom>
        </p:spPr>
      </p:pic>
      <p:pic>
        <p:nvPicPr>
          <p:cNvPr id="20" name="SK-32-img-19" descr="preencoded.png"/>
          <p:cNvPicPr>
            <a:picLocks noChangeAspect="1"/>
          </p:cNvPicPr>
          <p:nvPr/>
        </p:nvPicPr>
        <p:blipFill>
          <a:blip r:embed="rId15"/>
          <a:stretch>
            <a:fillRect/>
          </a:stretch>
        </p:blipFill>
        <p:spPr>
          <a:xfrm>
            <a:off x="533400" y="4253508"/>
            <a:ext cx="190500" cy="156865"/>
          </a:xfrm>
          <a:prstGeom prst="rect">
            <a:avLst/>
          </a:prstGeom>
        </p:spPr>
      </p:pic>
      <p:pic>
        <p:nvPicPr>
          <p:cNvPr id="21" name="SK-32-img-20" descr="preencoded.png"/>
          <p:cNvPicPr>
            <a:picLocks noChangeAspect="1"/>
          </p:cNvPicPr>
          <p:nvPr/>
        </p:nvPicPr>
        <p:blipFill>
          <a:blip r:embed="rId7"/>
          <a:stretch>
            <a:fillRect/>
          </a:stretch>
        </p:blipFill>
        <p:spPr>
          <a:xfrm>
            <a:off x="381000" y="4598640"/>
            <a:ext cx="11430000" cy="533400"/>
          </a:xfrm>
          <a:prstGeom prst="rect">
            <a:avLst/>
          </a:prstGeom>
        </p:spPr>
      </p:pic>
      <p:pic>
        <p:nvPicPr>
          <p:cNvPr id="22" name="SK-32-img-21" descr="preencoded.png"/>
          <p:cNvPicPr>
            <a:picLocks noChangeAspect="1"/>
          </p:cNvPicPr>
          <p:nvPr/>
        </p:nvPicPr>
        <p:blipFill>
          <a:blip r:embed="rId16"/>
          <a:stretch>
            <a:fillRect/>
          </a:stretch>
        </p:blipFill>
        <p:spPr>
          <a:xfrm>
            <a:off x="495300" y="4731990"/>
            <a:ext cx="266700" cy="266700"/>
          </a:xfrm>
          <a:prstGeom prst="rect">
            <a:avLst/>
          </a:prstGeom>
        </p:spPr>
      </p:pic>
      <p:pic>
        <p:nvPicPr>
          <p:cNvPr id="23" name="SK-32-img-22" descr="preencoded.png"/>
          <p:cNvPicPr>
            <a:picLocks noChangeAspect="1"/>
          </p:cNvPicPr>
          <p:nvPr/>
        </p:nvPicPr>
        <p:blipFill>
          <a:blip r:embed="rId17"/>
          <a:stretch>
            <a:fillRect/>
          </a:stretch>
        </p:blipFill>
        <p:spPr>
          <a:xfrm>
            <a:off x="533400" y="4786908"/>
            <a:ext cx="190500" cy="156865"/>
          </a:xfrm>
          <a:prstGeom prst="rect">
            <a:avLst/>
          </a:prstGeom>
        </p:spPr>
      </p:pic>
      <p:pic>
        <p:nvPicPr>
          <p:cNvPr id="24" name="SK-32-img-23" descr="preencoded.png"/>
          <p:cNvPicPr>
            <a:picLocks noChangeAspect="1"/>
          </p:cNvPicPr>
          <p:nvPr/>
        </p:nvPicPr>
        <p:blipFill>
          <a:blip r:embed="rId18"/>
          <a:stretch>
            <a:fillRect/>
          </a:stretch>
        </p:blipFill>
        <p:spPr>
          <a:xfrm>
            <a:off x="6210300" y="4741515"/>
            <a:ext cx="1104900" cy="247650"/>
          </a:xfrm>
          <a:prstGeom prst="rect">
            <a:avLst/>
          </a:prstGeom>
        </p:spPr>
      </p:pic>
      <p:pic>
        <p:nvPicPr>
          <p:cNvPr id="25" name="SK-32-img-24" descr="preencoded.png"/>
          <p:cNvPicPr>
            <a:picLocks noChangeAspect="1"/>
          </p:cNvPicPr>
          <p:nvPr/>
        </p:nvPicPr>
        <p:blipFill>
          <a:blip r:embed="rId19"/>
          <a:stretch>
            <a:fillRect/>
          </a:stretch>
        </p:blipFill>
        <p:spPr>
          <a:xfrm>
            <a:off x="6305550" y="4808190"/>
            <a:ext cx="142875" cy="114300"/>
          </a:xfrm>
          <a:prstGeom prst="rect">
            <a:avLst/>
          </a:prstGeom>
        </p:spPr>
      </p:pic>
      <p:pic>
        <p:nvPicPr>
          <p:cNvPr id="26" name="SK-32-img-25" descr="preencoded.png"/>
          <p:cNvPicPr>
            <a:picLocks noChangeAspect="1"/>
          </p:cNvPicPr>
          <p:nvPr/>
        </p:nvPicPr>
        <p:blipFill>
          <a:blip r:embed="rId7"/>
          <a:stretch>
            <a:fillRect/>
          </a:stretch>
        </p:blipFill>
        <p:spPr>
          <a:xfrm>
            <a:off x="381000" y="5132040"/>
            <a:ext cx="11430000" cy="533400"/>
          </a:xfrm>
          <a:prstGeom prst="rect">
            <a:avLst/>
          </a:prstGeom>
        </p:spPr>
      </p:pic>
      <p:pic>
        <p:nvPicPr>
          <p:cNvPr id="27" name="SK-32-img-26" descr="preencoded.png"/>
          <p:cNvPicPr>
            <a:picLocks noChangeAspect="1"/>
          </p:cNvPicPr>
          <p:nvPr/>
        </p:nvPicPr>
        <p:blipFill>
          <a:blip r:embed="rId8"/>
          <a:stretch>
            <a:fillRect/>
          </a:stretch>
        </p:blipFill>
        <p:spPr>
          <a:xfrm>
            <a:off x="495300" y="5265390"/>
            <a:ext cx="266700" cy="266700"/>
          </a:xfrm>
          <a:prstGeom prst="rect">
            <a:avLst/>
          </a:prstGeom>
        </p:spPr>
      </p:pic>
      <p:pic>
        <p:nvPicPr>
          <p:cNvPr id="28" name="SK-32-img-27" descr="preencoded.png"/>
          <p:cNvPicPr>
            <a:picLocks noChangeAspect="1"/>
          </p:cNvPicPr>
          <p:nvPr/>
        </p:nvPicPr>
        <p:blipFill>
          <a:blip r:embed="rId20"/>
          <a:stretch>
            <a:fillRect/>
          </a:stretch>
        </p:blipFill>
        <p:spPr>
          <a:xfrm>
            <a:off x="533400" y="5320308"/>
            <a:ext cx="190500" cy="156865"/>
          </a:xfrm>
          <a:prstGeom prst="rect">
            <a:avLst/>
          </a:prstGeom>
        </p:spPr>
      </p:pic>
      <p:pic>
        <p:nvPicPr>
          <p:cNvPr id="29" name="SK-32-img-28" descr="preencoded.png"/>
          <p:cNvPicPr>
            <a:picLocks noChangeAspect="1"/>
          </p:cNvPicPr>
          <p:nvPr/>
        </p:nvPicPr>
        <p:blipFill>
          <a:blip r:embed="rId7"/>
          <a:stretch>
            <a:fillRect/>
          </a:stretch>
        </p:blipFill>
        <p:spPr>
          <a:xfrm>
            <a:off x="381000" y="5665440"/>
            <a:ext cx="11430000" cy="533400"/>
          </a:xfrm>
          <a:prstGeom prst="rect">
            <a:avLst/>
          </a:prstGeom>
        </p:spPr>
      </p:pic>
      <p:pic>
        <p:nvPicPr>
          <p:cNvPr id="30" name="SK-32-img-29" descr="preencoded.png"/>
          <p:cNvPicPr>
            <a:picLocks noChangeAspect="1"/>
          </p:cNvPicPr>
          <p:nvPr/>
        </p:nvPicPr>
        <p:blipFill>
          <a:blip r:embed="rId21"/>
          <a:stretch>
            <a:fillRect/>
          </a:stretch>
        </p:blipFill>
        <p:spPr>
          <a:xfrm>
            <a:off x="495300" y="5798790"/>
            <a:ext cx="266700" cy="266700"/>
          </a:xfrm>
          <a:prstGeom prst="rect">
            <a:avLst/>
          </a:prstGeom>
        </p:spPr>
      </p:pic>
      <p:pic>
        <p:nvPicPr>
          <p:cNvPr id="31" name="SK-32-img-30" descr="preencoded.png"/>
          <p:cNvPicPr>
            <a:picLocks noChangeAspect="1"/>
          </p:cNvPicPr>
          <p:nvPr/>
        </p:nvPicPr>
        <p:blipFill>
          <a:blip r:embed="rId22"/>
          <a:stretch>
            <a:fillRect/>
          </a:stretch>
        </p:blipFill>
        <p:spPr>
          <a:xfrm>
            <a:off x="533400" y="5853708"/>
            <a:ext cx="190500" cy="156865"/>
          </a:xfrm>
          <a:prstGeom prst="rect">
            <a:avLst/>
          </a:prstGeom>
        </p:spPr>
      </p:pic>
      <p:pic>
        <p:nvPicPr>
          <p:cNvPr id="32" name="SK-32-img-31" descr="preencoded.png"/>
          <p:cNvPicPr>
            <a:picLocks noChangeAspect="1"/>
          </p:cNvPicPr>
          <p:nvPr/>
        </p:nvPicPr>
        <p:blipFill>
          <a:blip r:embed="rId23"/>
          <a:stretch>
            <a:fillRect/>
          </a:stretch>
        </p:blipFill>
        <p:spPr>
          <a:xfrm>
            <a:off x="381000" y="6400800"/>
            <a:ext cx="11430000" cy="266700"/>
          </a:xfrm>
          <a:prstGeom prst="rect">
            <a:avLst/>
          </a:prstGeom>
        </p:spPr>
      </p:pic>
      <p:sp>
        <p:nvSpPr>
          <p:cNvPr id="33" name="SK-32-text-32"/>
          <p:cNvSpPr/>
          <p:nvPr/>
        </p:nvSpPr>
        <p:spPr>
          <a:xfrm>
            <a:off x="609600" y="495300"/>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34" name="SK-32-text-33"/>
          <p:cNvSpPr/>
          <p:nvPr/>
        </p:nvSpPr>
        <p:spPr>
          <a:xfrm>
            <a:off x="609600" y="952500"/>
            <a:ext cx="11582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Red Flags in Growth Assessment</a:t>
            </a:r>
            <a:endParaRPr lang="en-US" sz="2550" dirty="0"/>
          </a:p>
        </p:txBody>
      </p:sp>
      <p:sp>
        <p:nvSpPr>
          <p:cNvPr id="35" name="SK-32-text-34"/>
          <p:cNvSpPr/>
          <p:nvPr/>
        </p:nvSpPr>
        <p:spPr>
          <a:xfrm>
            <a:off x="609600" y="1379190"/>
            <a:ext cx="1122426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36" name="SK-32-text-35"/>
          <p:cNvSpPr/>
          <p:nvPr/>
        </p:nvSpPr>
        <p:spPr>
          <a:xfrm>
            <a:off x="495300" y="2074515"/>
            <a:ext cx="567690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74777F"/>
                </a:solidFill>
              </a:rPr>
              <a:t>CLINICAL SIGN / PRESENTATION</a:t>
            </a:r>
            <a:endParaRPr lang="en-US" sz="1050" dirty="0"/>
          </a:p>
        </p:txBody>
      </p:sp>
      <p:sp>
        <p:nvSpPr>
          <p:cNvPr id="37" name="SK-32-text-36"/>
          <p:cNvSpPr/>
          <p:nvPr/>
        </p:nvSpPr>
        <p:spPr>
          <a:xfrm>
            <a:off x="6096000" y="2074515"/>
            <a:ext cx="567690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74777F"/>
                </a:solidFill>
              </a:rPr>
              <a:t>IMMEDIATE ACTION / INVESTIGATION</a:t>
            </a:r>
            <a:endParaRPr lang="en-US" sz="1050" dirty="0"/>
          </a:p>
        </p:txBody>
      </p:sp>
      <p:sp>
        <p:nvSpPr>
          <p:cNvPr id="38" name="SK-32-text-37"/>
          <p:cNvSpPr/>
          <p:nvPr/>
        </p:nvSpPr>
        <p:spPr>
          <a:xfrm>
            <a:off x="914400" y="2611785"/>
            <a:ext cx="6532245" cy="239911"/>
          </a:xfrm>
          <a:prstGeom prst="rect">
            <a:avLst/>
          </a:prstGeom>
          <a:noFill/>
          <a:ln/>
        </p:spPr>
        <p:txBody>
          <a:bodyPr vert="horz" wrap="square" lIns="0" tIns="0" rIns="0" bIns="0" rtlCol="0" anchor="ctr"/>
          <a:lstStyle/>
          <a:p>
            <a:pPr marL="0" indent="0">
              <a:lnSpc>
                <a:spcPts val="1890"/>
              </a:lnSpc>
              <a:buNone/>
            </a:pPr>
            <a:r>
              <a:rPr lang="en-US" sz="1350" b="1" dirty="0">
                <a:solidFill>
                  <a:srgbClr val="1A1C1E"/>
                </a:solidFill>
                <a:latin typeface="Inter" pitchFamily="34" charset="0"/>
                <a:ea typeface="Inter" pitchFamily="34" charset="-122"/>
                <a:cs typeface="Inter" pitchFamily="34" charset="-120"/>
              </a:rPr>
              <a:t>Height below the 0.4th centile</a:t>
            </a:r>
            <a:endParaRPr lang="en-US" sz="1350" dirty="0"/>
          </a:p>
        </p:txBody>
      </p:sp>
      <p:sp>
        <p:nvSpPr>
          <p:cNvPr id="39" name="SK-32-text-38"/>
          <p:cNvSpPr/>
          <p:nvPr/>
        </p:nvSpPr>
        <p:spPr>
          <a:xfrm>
            <a:off x="6505575" y="2607915"/>
            <a:ext cx="1028700" cy="247650"/>
          </a:xfrm>
          <a:prstGeom prst="rect">
            <a:avLst/>
          </a:prstGeom>
          <a:noFill/>
          <a:ln/>
        </p:spPr>
        <p:txBody>
          <a:bodyPr vert="horz" wrap="none" lIns="0" tIns="0" rIns="0" bIns="0" rtlCol="0" anchor="ctr"/>
          <a:lstStyle/>
          <a:p>
            <a:pPr marL="0" indent="0">
              <a:lnSpc>
                <a:spcPts val="1350"/>
              </a:lnSpc>
              <a:buNone/>
            </a:pPr>
            <a:r>
              <a:rPr lang="en-US" sz="900" b="1" dirty="0">
                <a:solidFill>
                  <a:srgbClr val="FFFFFF"/>
                </a:solidFill>
                <a:latin typeface="Inter" pitchFamily="34" charset="0"/>
                <a:ea typeface="Inter" pitchFamily="34" charset="-122"/>
                <a:cs typeface="Inter" pitchFamily="34" charset="-120"/>
              </a:rPr>
              <a:t>MANDATORY</a:t>
            </a:r>
            <a:endParaRPr lang="en-US" sz="900" dirty="0"/>
          </a:p>
        </p:txBody>
      </p:sp>
      <p:sp>
        <p:nvSpPr>
          <p:cNvPr id="40" name="SK-32-text-39"/>
          <p:cNvSpPr/>
          <p:nvPr/>
        </p:nvSpPr>
        <p:spPr>
          <a:xfrm>
            <a:off x="7467600" y="2618333"/>
            <a:ext cx="4724400" cy="226665"/>
          </a:xfrm>
          <a:prstGeom prst="rect">
            <a:avLst/>
          </a:prstGeom>
          <a:noFill/>
          <a:ln/>
        </p:spPr>
        <p:txBody>
          <a:bodyPr vert="horz" wrap="square" lIns="0" tIns="0" rIns="0" bIns="0" rtlCol="0" anchor="ctr"/>
          <a:lstStyle/>
          <a:p>
            <a:pPr marL="0" indent="0">
              <a:lnSpc>
                <a:spcPts val="1785"/>
              </a:lnSpc>
              <a:buNone/>
            </a:pPr>
            <a:r>
              <a:rPr lang="en-US" sz="1275" dirty="0">
                <a:solidFill>
                  <a:srgbClr val="44474E"/>
                </a:solidFill>
                <a:latin typeface="Inter" pitchFamily="34" charset="0"/>
                <a:ea typeface="Inter" pitchFamily="34" charset="-122"/>
                <a:cs typeface="Inter" pitchFamily="34" charset="-120"/>
              </a:rPr>
              <a:t>Investigate systemic causes and refer to Paediatrics</a:t>
            </a:r>
            <a:endParaRPr lang="en-US" sz="1275" dirty="0"/>
          </a:p>
        </p:txBody>
      </p:sp>
      <p:sp>
        <p:nvSpPr>
          <p:cNvPr id="41" name="SK-32-text-40"/>
          <p:cNvSpPr/>
          <p:nvPr/>
        </p:nvSpPr>
        <p:spPr>
          <a:xfrm>
            <a:off x="914400" y="3145185"/>
            <a:ext cx="8521065" cy="239911"/>
          </a:xfrm>
          <a:prstGeom prst="rect">
            <a:avLst/>
          </a:prstGeom>
          <a:noFill/>
          <a:ln/>
        </p:spPr>
        <p:txBody>
          <a:bodyPr vert="horz" wrap="square" lIns="0" tIns="0" rIns="0" bIns="0" rtlCol="0" anchor="ctr"/>
          <a:lstStyle/>
          <a:p>
            <a:pPr marL="0" indent="0">
              <a:lnSpc>
                <a:spcPts val="1890"/>
              </a:lnSpc>
              <a:buNone/>
            </a:pPr>
            <a:r>
              <a:rPr lang="en-US" sz="1350" b="1" dirty="0">
                <a:solidFill>
                  <a:srgbClr val="1A1C1E"/>
                </a:solidFill>
                <a:latin typeface="Inter" pitchFamily="34" charset="0"/>
                <a:ea typeface="Inter" pitchFamily="34" charset="-122"/>
                <a:cs typeface="Inter" pitchFamily="34" charset="-120"/>
              </a:rPr>
              <a:t>Crossing ≥2 centile spaces (≥12 months)</a:t>
            </a:r>
            <a:endParaRPr lang="en-US" sz="1350" dirty="0"/>
          </a:p>
        </p:txBody>
      </p:sp>
      <p:sp>
        <p:nvSpPr>
          <p:cNvPr id="42" name="SK-32-text-41"/>
          <p:cNvSpPr/>
          <p:nvPr/>
        </p:nvSpPr>
        <p:spPr>
          <a:xfrm>
            <a:off x="6210300" y="3151733"/>
            <a:ext cx="5981700" cy="226665"/>
          </a:xfrm>
          <a:prstGeom prst="rect">
            <a:avLst/>
          </a:prstGeom>
          <a:noFill/>
          <a:ln/>
        </p:spPr>
        <p:txBody>
          <a:bodyPr vert="horz" wrap="square" lIns="0" tIns="0" rIns="0" bIns="0" rtlCol="0" anchor="ctr"/>
          <a:lstStyle/>
          <a:p>
            <a:pPr marL="0" indent="0">
              <a:lnSpc>
                <a:spcPts val="1785"/>
              </a:lnSpc>
              <a:buNone/>
            </a:pPr>
            <a:r>
              <a:rPr lang="en-US" sz="1275" dirty="0">
                <a:solidFill>
                  <a:srgbClr val="44474E"/>
                </a:solidFill>
                <a:latin typeface="Inter" pitchFamily="34" charset="0"/>
                <a:ea typeface="Inter" pitchFamily="34" charset="-122"/>
                <a:cs typeface="Inter" pitchFamily="34" charset="-120"/>
              </a:rPr>
              <a:t>Review growth velocity; screening bloods (TFTs, Coeliac)</a:t>
            </a:r>
            <a:endParaRPr lang="en-US" sz="1275" dirty="0"/>
          </a:p>
        </p:txBody>
      </p:sp>
      <p:sp>
        <p:nvSpPr>
          <p:cNvPr id="43" name="SK-32-text-42"/>
          <p:cNvSpPr/>
          <p:nvPr/>
        </p:nvSpPr>
        <p:spPr>
          <a:xfrm>
            <a:off x="914400" y="3678585"/>
            <a:ext cx="7698105" cy="239911"/>
          </a:xfrm>
          <a:prstGeom prst="rect">
            <a:avLst/>
          </a:prstGeom>
          <a:noFill/>
          <a:ln/>
        </p:spPr>
        <p:txBody>
          <a:bodyPr vert="horz" wrap="square" lIns="0" tIns="0" rIns="0" bIns="0" rtlCol="0" anchor="ctr"/>
          <a:lstStyle/>
          <a:p>
            <a:pPr marL="0" indent="0">
              <a:lnSpc>
                <a:spcPts val="1890"/>
              </a:lnSpc>
              <a:buNone/>
            </a:pPr>
            <a:r>
              <a:rPr lang="en-US" sz="1350" b="1" dirty="0">
                <a:solidFill>
                  <a:srgbClr val="1A1C1E"/>
                </a:solidFill>
                <a:latin typeface="Inter" pitchFamily="34" charset="0"/>
                <a:ea typeface="Inter" pitchFamily="34" charset="-122"/>
                <a:cs typeface="Inter" pitchFamily="34" charset="-120"/>
              </a:rPr>
              <a:t>Short stature + Headaches + Visual Sx</a:t>
            </a:r>
            <a:endParaRPr lang="en-US" sz="1350" dirty="0"/>
          </a:p>
        </p:txBody>
      </p:sp>
      <p:sp>
        <p:nvSpPr>
          <p:cNvPr id="44" name="SK-32-text-43"/>
          <p:cNvSpPr/>
          <p:nvPr/>
        </p:nvSpPr>
        <p:spPr>
          <a:xfrm>
            <a:off x="6305550" y="3674715"/>
            <a:ext cx="664029" cy="247650"/>
          </a:xfrm>
          <a:prstGeom prst="rect">
            <a:avLst/>
          </a:prstGeom>
          <a:noFill/>
          <a:ln/>
        </p:spPr>
        <p:txBody>
          <a:bodyPr vert="horz" wrap="none" lIns="0" tIns="0" rIns="0" bIns="0" rtlCol="0" anchor="ctr"/>
          <a:lstStyle/>
          <a:p>
            <a:pPr marL="0" indent="0">
              <a:lnSpc>
                <a:spcPts val="1350"/>
              </a:lnSpc>
              <a:buNone/>
            </a:pPr>
            <a:r>
              <a:rPr lang="en-US" sz="900" b="1" dirty="0">
                <a:solidFill>
                  <a:srgbClr val="FFFFFF"/>
                </a:solidFill>
                <a:latin typeface="Inter" pitchFamily="34" charset="0"/>
                <a:ea typeface="Inter" pitchFamily="34" charset="-122"/>
                <a:cs typeface="Inter" pitchFamily="34" charset="-120"/>
              </a:rPr>
              <a:t>URGENT</a:t>
            </a:r>
            <a:endParaRPr lang="en-US" sz="900" dirty="0"/>
          </a:p>
        </p:txBody>
      </p:sp>
      <p:sp>
        <p:nvSpPr>
          <p:cNvPr id="45" name="SK-32-text-44"/>
          <p:cNvSpPr/>
          <p:nvPr/>
        </p:nvSpPr>
        <p:spPr>
          <a:xfrm>
            <a:off x="6991350" y="3685133"/>
            <a:ext cx="5200650" cy="226665"/>
          </a:xfrm>
          <a:prstGeom prst="rect">
            <a:avLst/>
          </a:prstGeom>
          <a:noFill/>
          <a:ln/>
        </p:spPr>
        <p:txBody>
          <a:bodyPr vert="horz" wrap="square" lIns="0" tIns="0" rIns="0" bIns="0" rtlCol="0" anchor="ctr"/>
          <a:lstStyle/>
          <a:p>
            <a:pPr marL="0" indent="0">
              <a:lnSpc>
                <a:spcPts val="1785"/>
              </a:lnSpc>
              <a:buNone/>
            </a:pPr>
            <a:r>
              <a:rPr lang="en-US" sz="1275" dirty="0">
                <a:solidFill>
                  <a:srgbClr val="44474E"/>
                </a:solidFill>
                <a:latin typeface="Inter" pitchFamily="34" charset="0"/>
                <a:ea typeface="Inter" pitchFamily="34" charset="-122"/>
                <a:cs typeface="Inter" pitchFamily="34" charset="-120"/>
              </a:rPr>
              <a:t>Same-day neurosurgical referral (? Craniopharyngioma)</a:t>
            </a:r>
            <a:endParaRPr lang="en-US" sz="1275" dirty="0"/>
          </a:p>
        </p:txBody>
      </p:sp>
      <p:sp>
        <p:nvSpPr>
          <p:cNvPr id="46" name="SK-32-text-45"/>
          <p:cNvSpPr/>
          <p:nvPr/>
        </p:nvSpPr>
        <p:spPr>
          <a:xfrm>
            <a:off x="914400" y="4211985"/>
            <a:ext cx="7080885" cy="239911"/>
          </a:xfrm>
          <a:prstGeom prst="rect">
            <a:avLst/>
          </a:prstGeom>
          <a:noFill/>
          <a:ln/>
        </p:spPr>
        <p:txBody>
          <a:bodyPr vert="horz" wrap="square" lIns="0" tIns="0" rIns="0" bIns="0" rtlCol="0" anchor="ctr"/>
          <a:lstStyle/>
          <a:p>
            <a:pPr marL="0" indent="0">
              <a:lnSpc>
                <a:spcPts val="1890"/>
              </a:lnSpc>
              <a:buNone/>
            </a:pPr>
            <a:r>
              <a:rPr lang="en-US" sz="1350" b="1" dirty="0">
                <a:solidFill>
                  <a:srgbClr val="1A1C1E"/>
                </a:solidFill>
                <a:latin typeface="Inter" pitchFamily="34" charset="0"/>
                <a:ea typeface="Inter" pitchFamily="34" charset="-122"/>
                <a:cs typeface="Inter" pitchFamily="34" charset="-120"/>
              </a:rPr>
              <a:t>Short girl without clear diagnosis</a:t>
            </a:r>
            <a:endParaRPr lang="en-US" sz="1350" dirty="0"/>
          </a:p>
        </p:txBody>
      </p:sp>
      <p:sp>
        <p:nvSpPr>
          <p:cNvPr id="47" name="SK-32-text-46"/>
          <p:cNvSpPr/>
          <p:nvPr/>
        </p:nvSpPr>
        <p:spPr>
          <a:xfrm>
            <a:off x="6210300" y="4218533"/>
            <a:ext cx="5981700" cy="226665"/>
          </a:xfrm>
          <a:prstGeom prst="rect">
            <a:avLst/>
          </a:prstGeom>
          <a:noFill/>
          <a:ln/>
        </p:spPr>
        <p:txBody>
          <a:bodyPr vert="horz" wrap="square" lIns="0" tIns="0" rIns="0" bIns="0" rtlCol="0" anchor="ctr"/>
          <a:lstStyle/>
          <a:p>
            <a:pPr marL="0" indent="0">
              <a:lnSpc>
                <a:spcPts val="1785"/>
              </a:lnSpc>
              <a:buNone/>
            </a:pPr>
            <a:r>
              <a:rPr lang="en-US" sz="1275" dirty="0">
                <a:solidFill>
                  <a:srgbClr val="44474E"/>
                </a:solidFill>
                <a:latin typeface="Inter" pitchFamily="34" charset="0"/>
                <a:ea typeface="Inter" pitchFamily="34" charset="-122"/>
                <a:cs typeface="Inter" pitchFamily="34" charset="-120"/>
              </a:rPr>
              <a:t>Karyotyping for Turner Syndrome (45,X0)</a:t>
            </a:r>
            <a:endParaRPr lang="en-US" sz="1275" dirty="0"/>
          </a:p>
        </p:txBody>
      </p:sp>
      <p:sp>
        <p:nvSpPr>
          <p:cNvPr id="48" name="SK-32-text-47"/>
          <p:cNvSpPr/>
          <p:nvPr/>
        </p:nvSpPr>
        <p:spPr>
          <a:xfrm>
            <a:off x="914400" y="4745385"/>
            <a:ext cx="7835265" cy="239911"/>
          </a:xfrm>
          <a:prstGeom prst="rect">
            <a:avLst/>
          </a:prstGeom>
          <a:noFill/>
          <a:ln/>
        </p:spPr>
        <p:txBody>
          <a:bodyPr vert="horz" wrap="square" lIns="0" tIns="0" rIns="0" bIns="0" rtlCol="0" anchor="ctr"/>
          <a:lstStyle/>
          <a:p>
            <a:pPr marL="0" indent="0">
              <a:lnSpc>
                <a:spcPts val="1890"/>
              </a:lnSpc>
              <a:buNone/>
            </a:pPr>
            <a:r>
              <a:rPr lang="en-US" sz="1350" b="1" dirty="0">
                <a:solidFill>
                  <a:srgbClr val="1A1C1E"/>
                </a:solidFill>
                <a:latin typeface="Inter" pitchFamily="34" charset="0"/>
                <a:ea typeface="Inter" pitchFamily="34" charset="-122"/>
                <a:cs typeface="Inter" pitchFamily="34" charset="-120"/>
              </a:rPr>
              <a:t>Neonatal weight loss &gt;10% or Day 14</a:t>
            </a:r>
            <a:endParaRPr lang="en-US" sz="1350" dirty="0"/>
          </a:p>
        </p:txBody>
      </p:sp>
      <p:sp>
        <p:nvSpPr>
          <p:cNvPr id="49" name="SK-32-text-48"/>
          <p:cNvSpPr/>
          <p:nvPr/>
        </p:nvSpPr>
        <p:spPr>
          <a:xfrm>
            <a:off x="6505575" y="4741515"/>
            <a:ext cx="1286466" cy="247650"/>
          </a:xfrm>
          <a:prstGeom prst="rect">
            <a:avLst/>
          </a:prstGeom>
          <a:noFill/>
          <a:ln/>
        </p:spPr>
        <p:txBody>
          <a:bodyPr vert="horz" wrap="none" lIns="0" tIns="0" rIns="0" bIns="0" rtlCol="0" anchor="ctr"/>
          <a:lstStyle/>
          <a:p>
            <a:pPr marL="0" indent="0">
              <a:lnSpc>
                <a:spcPts val="1350"/>
              </a:lnSpc>
              <a:buNone/>
            </a:pPr>
            <a:r>
              <a:rPr lang="en-US" sz="900" b="1" dirty="0">
                <a:solidFill>
                  <a:srgbClr val="FFFFFF"/>
                </a:solidFill>
                <a:latin typeface="Inter" pitchFamily="34" charset="0"/>
                <a:ea typeface="Inter" pitchFamily="34" charset="-122"/>
                <a:cs typeface="Inter" pitchFamily="34" charset="-120"/>
              </a:rPr>
              <a:t>24H REVIEW</a:t>
            </a:r>
            <a:endParaRPr lang="en-US" sz="900" dirty="0"/>
          </a:p>
        </p:txBody>
      </p:sp>
      <p:sp>
        <p:nvSpPr>
          <p:cNvPr id="50" name="SK-32-text-49"/>
          <p:cNvSpPr/>
          <p:nvPr/>
        </p:nvSpPr>
        <p:spPr>
          <a:xfrm>
            <a:off x="7429500" y="4751933"/>
            <a:ext cx="4762500" cy="226665"/>
          </a:xfrm>
          <a:prstGeom prst="rect">
            <a:avLst/>
          </a:prstGeom>
          <a:noFill/>
          <a:ln/>
        </p:spPr>
        <p:txBody>
          <a:bodyPr vert="horz" wrap="square" lIns="0" tIns="0" rIns="0" bIns="0" rtlCol="0" anchor="ctr"/>
          <a:lstStyle/>
          <a:p>
            <a:pPr marL="0" indent="0">
              <a:lnSpc>
                <a:spcPts val="1785"/>
              </a:lnSpc>
              <a:buNone/>
            </a:pPr>
            <a:r>
              <a:rPr lang="en-US" sz="1275" dirty="0">
                <a:solidFill>
                  <a:srgbClr val="44474E"/>
                </a:solidFill>
                <a:latin typeface="Inter" pitchFamily="34" charset="0"/>
                <a:ea typeface="Inter" pitchFamily="34" charset="-122"/>
                <a:cs typeface="Inter" pitchFamily="34" charset="-120"/>
              </a:rPr>
              <a:t>Urgent medical review &amp; feeding assessment</a:t>
            </a:r>
            <a:endParaRPr lang="en-US" sz="1275" dirty="0"/>
          </a:p>
        </p:txBody>
      </p:sp>
      <p:sp>
        <p:nvSpPr>
          <p:cNvPr id="51" name="SK-32-text-50"/>
          <p:cNvSpPr/>
          <p:nvPr/>
        </p:nvSpPr>
        <p:spPr>
          <a:xfrm>
            <a:off x="914400" y="5278785"/>
            <a:ext cx="6875145" cy="239911"/>
          </a:xfrm>
          <a:prstGeom prst="rect">
            <a:avLst/>
          </a:prstGeom>
          <a:noFill/>
          <a:ln/>
        </p:spPr>
        <p:txBody>
          <a:bodyPr vert="horz" wrap="square" lIns="0" tIns="0" rIns="0" bIns="0" rtlCol="0" anchor="ctr"/>
          <a:lstStyle/>
          <a:p>
            <a:pPr marL="0" indent="0">
              <a:lnSpc>
                <a:spcPts val="1890"/>
              </a:lnSpc>
              <a:buNone/>
            </a:pPr>
            <a:r>
              <a:rPr lang="en-US" sz="1350" b="1" dirty="0">
                <a:solidFill>
                  <a:srgbClr val="1A1C1E"/>
                </a:solidFill>
                <a:latin typeface="Inter" pitchFamily="34" charset="0"/>
                <a:ea typeface="Inter" pitchFamily="34" charset="-122"/>
                <a:cs typeface="Inter" pitchFamily="34" charset="-120"/>
              </a:rPr>
              <a:t>Tall stature + Precocious puberty</a:t>
            </a:r>
            <a:endParaRPr lang="en-US" sz="1350" dirty="0"/>
          </a:p>
        </p:txBody>
      </p:sp>
      <p:sp>
        <p:nvSpPr>
          <p:cNvPr id="52" name="SK-32-text-51"/>
          <p:cNvSpPr/>
          <p:nvPr/>
        </p:nvSpPr>
        <p:spPr>
          <a:xfrm>
            <a:off x="6210300" y="5285333"/>
            <a:ext cx="5981700" cy="226665"/>
          </a:xfrm>
          <a:prstGeom prst="rect">
            <a:avLst/>
          </a:prstGeom>
          <a:noFill/>
          <a:ln/>
        </p:spPr>
        <p:txBody>
          <a:bodyPr vert="horz" wrap="square" lIns="0" tIns="0" rIns="0" bIns="0" rtlCol="0" anchor="ctr"/>
          <a:lstStyle/>
          <a:p>
            <a:pPr marL="0" indent="0">
              <a:lnSpc>
                <a:spcPts val="1785"/>
              </a:lnSpc>
              <a:buNone/>
            </a:pPr>
            <a:r>
              <a:rPr lang="en-US" sz="1275" dirty="0">
                <a:solidFill>
                  <a:srgbClr val="44474E"/>
                </a:solidFill>
                <a:latin typeface="Inter" pitchFamily="34" charset="0"/>
                <a:ea typeface="Inter" pitchFamily="34" charset="-122"/>
                <a:cs typeface="Inter" pitchFamily="34" charset="-120"/>
              </a:rPr>
              <a:t>Urgent referral to prevent early epiphyseal fusion</a:t>
            </a:r>
            <a:endParaRPr lang="en-US" sz="1275" dirty="0"/>
          </a:p>
        </p:txBody>
      </p:sp>
      <p:sp>
        <p:nvSpPr>
          <p:cNvPr id="53" name="SK-32-text-52"/>
          <p:cNvSpPr/>
          <p:nvPr/>
        </p:nvSpPr>
        <p:spPr>
          <a:xfrm>
            <a:off x="914400" y="5812185"/>
            <a:ext cx="9138285" cy="239911"/>
          </a:xfrm>
          <a:prstGeom prst="rect">
            <a:avLst/>
          </a:prstGeom>
          <a:noFill/>
          <a:ln/>
        </p:spPr>
        <p:txBody>
          <a:bodyPr vert="horz" wrap="square" lIns="0" tIns="0" rIns="0" bIns="0" rtlCol="0" anchor="ctr"/>
          <a:lstStyle/>
          <a:p>
            <a:pPr marL="0" indent="0">
              <a:lnSpc>
                <a:spcPts val="1890"/>
              </a:lnSpc>
              <a:buNone/>
            </a:pPr>
            <a:r>
              <a:rPr lang="en-US" sz="1350" b="1" dirty="0">
                <a:solidFill>
                  <a:srgbClr val="1A1C1E"/>
                </a:solidFill>
                <a:latin typeface="Inter" pitchFamily="34" charset="0"/>
                <a:ea typeface="Inter" pitchFamily="34" charset="-122"/>
                <a:cs typeface="Inter" pitchFamily="34" charset="-120"/>
              </a:rPr>
              <a:t>Short + Fatigue + Weight gain + Constipation</a:t>
            </a:r>
            <a:endParaRPr lang="en-US" sz="1350" dirty="0"/>
          </a:p>
        </p:txBody>
      </p:sp>
      <p:sp>
        <p:nvSpPr>
          <p:cNvPr id="54" name="SK-32-text-53"/>
          <p:cNvSpPr/>
          <p:nvPr/>
        </p:nvSpPr>
        <p:spPr>
          <a:xfrm>
            <a:off x="6210300" y="5818733"/>
            <a:ext cx="5981700" cy="226665"/>
          </a:xfrm>
          <a:prstGeom prst="rect">
            <a:avLst/>
          </a:prstGeom>
          <a:noFill/>
          <a:ln/>
        </p:spPr>
        <p:txBody>
          <a:bodyPr vert="horz" wrap="square" lIns="0" tIns="0" rIns="0" bIns="0" rtlCol="0" anchor="ctr"/>
          <a:lstStyle/>
          <a:p>
            <a:pPr marL="0" indent="0">
              <a:lnSpc>
                <a:spcPts val="1785"/>
              </a:lnSpc>
              <a:buNone/>
            </a:pPr>
            <a:r>
              <a:rPr lang="en-US" sz="1275" dirty="0">
                <a:solidFill>
                  <a:srgbClr val="44474E"/>
                </a:solidFill>
                <a:latin typeface="Inter" pitchFamily="34" charset="0"/>
                <a:ea typeface="Inter" pitchFamily="34" charset="-122"/>
                <a:cs typeface="Inter" pitchFamily="34" charset="-120"/>
              </a:rPr>
              <a:t>Urgent TFTs for Hypothyroidism (most treatable cause)</a:t>
            </a:r>
            <a:endParaRPr lang="en-US" sz="1275" dirty="0"/>
          </a:p>
        </p:txBody>
      </p:sp>
      <p:sp>
        <p:nvSpPr>
          <p:cNvPr id="55" name="SK-32-text-54"/>
          <p:cNvSpPr/>
          <p:nvPr/>
        </p:nvSpPr>
        <p:spPr>
          <a:xfrm>
            <a:off x="381000" y="6496050"/>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www.bradfordvts.co.uk</a:t>
            </a:r>
            <a:endParaRPr lang="en-US" sz="900" dirty="0"/>
          </a:p>
        </p:txBody>
      </p:sp>
      <p:sp>
        <p:nvSpPr>
          <p:cNvPr id="56" name="SK-32-text-55"/>
          <p:cNvSpPr/>
          <p:nvPr/>
        </p:nvSpPr>
        <p:spPr>
          <a:xfrm>
            <a:off x="11382375" y="6496050"/>
            <a:ext cx="809625"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Slide 32</a:t>
            </a:r>
            <a:endParaRPr lang="en-US" sz="9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3-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3-img-3" descr="preencoded.png"/>
          <p:cNvPicPr>
            <a:picLocks noChangeAspect="1"/>
          </p:cNvPicPr>
          <p:nvPr/>
        </p:nvPicPr>
        <p:blipFill>
          <a:blip r:embed="rId5"/>
          <a:stretch>
            <a:fillRect/>
          </a:stretch>
        </p:blipFill>
        <p:spPr>
          <a:xfrm>
            <a:off x="0" y="0"/>
            <a:ext cx="12192000" cy="381000"/>
          </a:xfrm>
          <a:prstGeom prst="rect">
            <a:avLst/>
          </a:prstGeom>
        </p:spPr>
      </p:pic>
      <p:pic>
        <p:nvPicPr>
          <p:cNvPr id="5" name="SK-33-img-4" descr="preencoded.png"/>
          <p:cNvPicPr>
            <a:picLocks noChangeAspect="1"/>
          </p:cNvPicPr>
          <p:nvPr/>
        </p:nvPicPr>
        <p:blipFill>
          <a:blip r:embed="rId6"/>
          <a:stretch>
            <a:fillRect/>
          </a:stretch>
        </p:blipFill>
        <p:spPr>
          <a:xfrm>
            <a:off x="0" y="381000"/>
            <a:ext cx="12192000" cy="1007715"/>
          </a:xfrm>
          <a:prstGeom prst="rect">
            <a:avLst/>
          </a:prstGeom>
        </p:spPr>
      </p:pic>
      <p:pic>
        <p:nvPicPr>
          <p:cNvPr id="6" name="SK-33-img-5" descr="preencoded.png"/>
          <p:cNvPicPr>
            <a:picLocks noChangeAspect="1"/>
          </p:cNvPicPr>
          <p:nvPr/>
        </p:nvPicPr>
        <p:blipFill>
          <a:blip r:embed="rId7"/>
          <a:stretch>
            <a:fillRect/>
          </a:stretch>
        </p:blipFill>
        <p:spPr>
          <a:xfrm>
            <a:off x="381000" y="1617315"/>
            <a:ext cx="5638800" cy="1391245"/>
          </a:xfrm>
          <a:prstGeom prst="rect">
            <a:avLst/>
          </a:prstGeom>
        </p:spPr>
      </p:pic>
      <p:pic>
        <p:nvPicPr>
          <p:cNvPr id="7" name="SK-33-img-6" descr="preencoded.png"/>
          <p:cNvPicPr>
            <a:picLocks noChangeAspect="1"/>
          </p:cNvPicPr>
          <p:nvPr/>
        </p:nvPicPr>
        <p:blipFill>
          <a:blip r:embed="rId8"/>
          <a:stretch>
            <a:fillRect/>
          </a:stretch>
        </p:blipFill>
        <p:spPr>
          <a:xfrm>
            <a:off x="571500" y="1858566"/>
            <a:ext cx="342900" cy="342900"/>
          </a:xfrm>
          <a:prstGeom prst="rect">
            <a:avLst/>
          </a:prstGeom>
        </p:spPr>
      </p:pic>
      <p:pic>
        <p:nvPicPr>
          <p:cNvPr id="8" name="SK-33-img-7" descr="preencoded.png"/>
          <p:cNvPicPr>
            <a:picLocks noChangeAspect="1"/>
          </p:cNvPicPr>
          <p:nvPr/>
        </p:nvPicPr>
        <p:blipFill>
          <a:blip r:embed="rId9"/>
          <a:stretch>
            <a:fillRect/>
          </a:stretch>
        </p:blipFill>
        <p:spPr>
          <a:xfrm>
            <a:off x="635794" y="1942356"/>
            <a:ext cx="214313" cy="175320"/>
          </a:xfrm>
          <a:prstGeom prst="rect">
            <a:avLst/>
          </a:prstGeom>
        </p:spPr>
      </p:pic>
      <p:pic>
        <p:nvPicPr>
          <p:cNvPr id="9" name="SK-33-img-8" descr="preencoded.png"/>
          <p:cNvPicPr>
            <a:picLocks noChangeAspect="1"/>
          </p:cNvPicPr>
          <p:nvPr/>
        </p:nvPicPr>
        <p:blipFill>
          <a:blip r:embed="rId10"/>
          <a:stretch>
            <a:fillRect/>
          </a:stretch>
        </p:blipFill>
        <p:spPr>
          <a:xfrm>
            <a:off x="571500" y="2598539"/>
            <a:ext cx="166688" cy="137220"/>
          </a:xfrm>
          <a:prstGeom prst="rect">
            <a:avLst/>
          </a:prstGeom>
        </p:spPr>
      </p:pic>
      <p:pic>
        <p:nvPicPr>
          <p:cNvPr id="10" name="SK-33-img-9" descr="preencoded.png"/>
          <p:cNvPicPr>
            <a:picLocks noChangeAspect="1"/>
          </p:cNvPicPr>
          <p:nvPr/>
        </p:nvPicPr>
        <p:blipFill>
          <a:blip r:embed="rId7"/>
          <a:stretch>
            <a:fillRect/>
          </a:stretch>
        </p:blipFill>
        <p:spPr>
          <a:xfrm>
            <a:off x="6172200" y="1617315"/>
            <a:ext cx="5638800" cy="1391245"/>
          </a:xfrm>
          <a:prstGeom prst="rect">
            <a:avLst/>
          </a:prstGeom>
        </p:spPr>
      </p:pic>
      <p:pic>
        <p:nvPicPr>
          <p:cNvPr id="11" name="SK-33-img-10" descr="preencoded.png"/>
          <p:cNvPicPr>
            <a:picLocks noChangeAspect="1"/>
          </p:cNvPicPr>
          <p:nvPr/>
        </p:nvPicPr>
        <p:blipFill>
          <a:blip r:embed="rId8"/>
          <a:stretch>
            <a:fillRect/>
          </a:stretch>
        </p:blipFill>
        <p:spPr>
          <a:xfrm>
            <a:off x="6362700" y="1858566"/>
            <a:ext cx="342900" cy="342900"/>
          </a:xfrm>
          <a:prstGeom prst="rect">
            <a:avLst/>
          </a:prstGeom>
        </p:spPr>
      </p:pic>
      <p:pic>
        <p:nvPicPr>
          <p:cNvPr id="12" name="SK-33-img-11" descr="preencoded.png"/>
          <p:cNvPicPr>
            <a:picLocks noChangeAspect="1"/>
          </p:cNvPicPr>
          <p:nvPr/>
        </p:nvPicPr>
        <p:blipFill>
          <a:blip r:embed="rId11"/>
          <a:stretch>
            <a:fillRect/>
          </a:stretch>
        </p:blipFill>
        <p:spPr>
          <a:xfrm>
            <a:off x="6426994" y="1942356"/>
            <a:ext cx="214313" cy="175320"/>
          </a:xfrm>
          <a:prstGeom prst="rect">
            <a:avLst/>
          </a:prstGeom>
        </p:spPr>
      </p:pic>
      <p:pic>
        <p:nvPicPr>
          <p:cNvPr id="13" name="SK-33-img-12" descr="preencoded.png"/>
          <p:cNvPicPr>
            <a:picLocks noChangeAspect="1"/>
          </p:cNvPicPr>
          <p:nvPr/>
        </p:nvPicPr>
        <p:blipFill>
          <a:blip r:embed="rId12"/>
          <a:stretch>
            <a:fillRect/>
          </a:stretch>
        </p:blipFill>
        <p:spPr>
          <a:xfrm>
            <a:off x="6362700" y="2598539"/>
            <a:ext cx="166688" cy="137220"/>
          </a:xfrm>
          <a:prstGeom prst="rect">
            <a:avLst/>
          </a:prstGeom>
        </p:spPr>
      </p:pic>
      <p:pic>
        <p:nvPicPr>
          <p:cNvPr id="14" name="SK-33-img-13" descr="preencoded.png"/>
          <p:cNvPicPr>
            <a:picLocks noChangeAspect="1"/>
          </p:cNvPicPr>
          <p:nvPr/>
        </p:nvPicPr>
        <p:blipFill>
          <a:blip r:embed="rId7"/>
          <a:stretch>
            <a:fillRect/>
          </a:stretch>
        </p:blipFill>
        <p:spPr>
          <a:xfrm>
            <a:off x="381000" y="3160961"/>
            <a:ext cx="5638800" cy="1391245"/>
          </a:xfrm>
          <a:prstGeom prst="rect">
            <a:avLst/>
          </a:prstGeom>
        </p:spPr>
      </p:pic>
      <p:pic>
        <p:nvPicPr>
          <p:cNvPr id="15" name="SK-33-img-14" descr="preencoded.png"/>
          <p:cNvPicPr>
            <a:picLocks noChangeAspect="1"/>
          </p:cNvPicPr>
          <p:nvPr/>
        </p:nvPicPr>
        <p:blipFill>
          <a:blip r:embed="rId13"/>
          <a:stretch>
            <a:fillRect/>
          </a:stretch>
        </p:blipFill>
        <p:spPr>
          <a:xfrm>
            <a:off x="571500" y="3402211"/>
            <a:ext cx="342900" cy="342900"/>
          </a:xfrm>
          <a:prstGeom prst="rect">
            <a:avLst/>
          </a:prstGeom>
        </p:spPr>
      </p:pic>
      <p:pic>
        <p:nvPicPr>
          <p:cNvPr id="16" name="SK-33-img-15" descr="preencoded.png"/>
          <p:cNvPicPr>
            <a:picLocks noChangeAspect="1"/>
          </p:cNvPicPr>
          <p:nvPr/>
        </p:nvPicPr>
        <p:blipFill>
          <a:blip r:embed="rId14"/>
          <a:stretch>
            <a:fillRect/>
          </a:stretch>
        </p:blipFill>
        <p:spPr>
          <a:xfrm>
            <a:off x="635794" y="3486001"/>
            <a:ext cx="214313" cy="175320"/>
          </a:xfrm>
          <a:prstGeom prst="rect">
            <a:avLst/>
          </a:prstGeom>
        </p:spPr>
      </p:pic>
      <p:pic>
        <p:nvPicPr>
          <p:cNvPr id="17" name="SK-33-img-16" descr="preencoded.png"/>
          <p:cNvPicPr>
            <a:picLocks noChangeAspect="1"/>
          </p:cNvPicPr>
          <p:nvPr/>
        </p:nvPicPr>
        <p:blipFill>
          <a:blip r:embed="rId15"/>
          <a:stretch>
            <a:fillRect/>
          </a:stretch>
        </p:blipFill>
        <p:spPr>
          <a:xfrm>
            <a:off x="571500" y="4142184"/>
            <a:ext cx="166688" cy="137220"/>
          </a:xfrm>
          <a:prstGeom prst="rect">
            <a:avLst/>
          </a:prstGeom>
        </p:spPr>
      </p:pic>
      <p:pic>
        <p:nvPicPr>
          <p:cNvPr id="18" name="SK-33-img-17" descr="preencoded.png"/>
          <p:cNvPicPr>
            <a:picLocks noChangeAspect="1"/>
          </p:cNvPicPr>
          <p:nvPr/>
        </p:nvPicPr>
        <p:blipFill>
          <a:blip r:embed="rId7"/>
          <a:stretch>
            <a:fillRect/>
          </a:stretch>
        </p:blipFill>
        <p:spPr>
          <a:xfrm>
            <a:off x="6172200" y="3160961"/>
            <a:ext cx="5638800" cy="1391245"/>
          </a:xfrm>
          <a:prstGeom prst="rect">
            <a:avLst/>
          </a:prstGeom>
        </p:spPr>
      </p:pic>
      <p:pic>
        <p:nvPicPr>
          <p:cNvPr id="19" name="SK-33-img-18" descr="preencoded.png"/>
          <p:cNvPicPr>
            <a:picLocks noChangeAspect="1"/>
          </p:cNvPicPr>
          <p:nvPr/>
        </p:nvPicPr>
        <p:blipFill>
          <a:blip r:embed="rId13"/>
          <a:stretch>
            <a:fillRect/>
          </a:stretch>
        </p:blipFill>
        <p:spPr>
          <a:xfrm>
            <a:off x="6362700" y="3402211"/>
            <a:ext cx="342900" cy="342900"/>
          </a:xfrm>
          <a:prstGeom prst="rect">
            <a:avLst/>
          </a:prstGeom>
        </p:spPr>
      </p:pic>
      <p:pic>
        <p:nvPicPr>
          <p:cNvPr id="20" name="SK-33-img-19" descr="preencoded.png"/>
          <p:cNvPicPr>
            <a:picLocks noChangeAspect="1"/>
          </p:cNvPicPr>
          <p:nvPr/>
        </p:nvPicPr>
        <p:blipFill>
          <a:blip r:embed="rId16"/>
          <a:stretch>
            <a:fillRect/>
          </a:stretch>
        </p:blipFill>
        <p:spPr>
          <a:xfrm>
            <a:off x="6426994" y="3486001"/>
            <a:ext cx="214313" cy="175320"/>
          </a:xfrm>
          <a:prstGeom prst="rect">
            <a:avLst/>
          </a:prstGeom>
        </p:spPr>
      </p:pic>
      <p:pic>
        <p:nvPicPr>
          <p:cNvPr id="21" name="SK-33-img-20" descr="preencoded.png"/>
          <p:cNvPicPr>
            <a:picLocks noChangeAspect="1"/>
          </p:cNvPicPr>
          <p:nvPr/>
        </p:nvPicPr>
        <p:blipFill>
          <a:blip r:embed="rId17"/>
          <a:stretch>
            <a:fillRect/>
          </a:stretch>
        </p:blipFill>
        <p:spPr>
          <a:xfrm>
            <a:off x="6362700" y="4142184"/>
            <a:ext cx="166688" cy="137220"/>
          </a:xfrm>
          <a:prstGeom prst="rect">
            <a:avLst/>
          </a:prstGeom>
        </p:spPr>
      </p:pic>
      <p:pic>
        <p:nvPicPr>
          <p:cNvPr id="22" name="SK-33-img-21" descr="preencoded.png"/>
          <p:cNvPicPr>
            <a:picLocks noChangeAspect="1"/>
          </p:cNvPicPr>
          <p:nvPr/>
        </p:nvPicPr>
        <p:blipFill>
          <a:blip r:embed="rId18"/>
          <a:stretch>
            <a:fillRect/>
          </a:stretch>
        </p:blipFill>
        <p:spPr>
          <a:xfrm>
            <a:off x="381000" y="4704606"/>
            <a:ext cx="5638800" cy="1391245"/>
          </a:xfrm>
          <a:prstGeom prst="rect">
            <a:avLst/>
          </a:prstGeom>
        </p:spPr>
      </p:pic>
      <p:pic>
        <p:nvPicPr>
          <p:cNvPr id="23" name="SK-33-img-22" descr="preencoded.png"/>
          <p:cNvPicPr>
            <a:picLocks noChangeAspect="1"/>
          </p:cNvPicPr>
          <p:nvPr/>
        </p:nvPicPr>
        <p:blipFill>
          <a:blip r:embed="rId19"/>
          <a:stretch>
            <a:fillRect/>
          </a:stretch>
        </p:blipFill>
        <p:spPr>
          <a:xfrm>
            <a:off x="571500" y="4945856"/>
            <a:ext cx="342900" cy="342900"/>
          </a:xfrm>
          <a:prstGeom prst="rect">
            <a:avLst/>
          </a:prstGeom>
        </p:spPr>
      </p:pic>
      <p:pic>
        <p:nvPicPr>
          <p:cNvPr id="24" name="SK-33-img-23" descr="preencoded.png"/>
          <p:cNvPicPr>
            <a:picLocks noChangeAspect="1"/>
          </p:cNvPicPr>
          <p:nvPr/>
        </p:nvPicPr>
        <p:blipFill>
          <a:blip r:embed="rId20"/>
          <a:stretch>
            <a:fillRect/>
          </a:stretch>
        </p:blipFill>
        <p:spPr>
          <a:xfrm>
            <a:off x="635794" y="5029646"/>
            <a:ext cx="214313" cy="175320"/>
          </a:xfrm>
          <a:prstGeom prst="rect">
            <a:avLst/>
          </a:prstGeom>
        </p:spPr>
      </p:pic>
      <p:pic>
        <p:nvPicPr>
          <p:cNvPr id="25" name="SK-33-img-24" descr="preencoded.png"/>
          <p:cNvPicPr>
            <a:picLocks noChangeAspect="1"/>
          </p:cNvPicPr>
          <p:nvPr/>
        </p:nvPicPr>
        <p:blipFill>
          <a:blip r:embed="rId21"/>
          <a:stretch>
            <a:fillRect/>
          </a:stretch>
        </p:blipFill>
        <p:spPr>
          <a:xfrm>
            <a:off x="571500" y="5685830"/>
            <a:ext cx="166688" cy="137220"/>
          </a:xfrm>
          <a:prstGeom prst="rect">
            <a:avLst/>
          </a:prstGeom>
        </p:spPr>
      </p:pic>
      <p:pic>
        <p:nvPicPr>
          <p:cNvPr id="26" name="SK-33-img-25" descr="preencoded.png"/>
          <p:cNvPicPr>
            <a:picLocks noChangeAspect="1"/>
          </p:cNvPicPr>
          <p:nvPr/>
        </p:nvPicPr>
        <p:blipFill>
          <a:blip r:embed="rId18"/>
          <a:stretch>
            <a:fillRect/>
          </a:stretch>
        </p:blipFill>
        <p:spPr>
          <a:xfrm>
            <a:off x="6172200" y="4704606"/>
            <a:ext cx="5638800" cy="1391245"/>
          </a:xfrm>
          <a:prstGeom prst="rect">
            <a:avLst/>
          </a:prstGeom>
        </p:spPr>
      </p:pic>
      <p:pic>
        <p:nvPicPr>
          <p:cNvPr id="27" name="SK-33-img-26" descr="preencoded.png"/>
          <p:cNvPicPr>
            <a:picLocks noChangeAspect="1"/>
          </p:cNvPicPr>
          <p:nvPr/>
        </p:nvPicPr>
        <p:blipFill>
          <a:blip r:embed="rId19"/>
          <a:stretch>
            <a:fillRect/>
          </a:stretch>
        </p:blipFill>
        <p:spPr>
          <a:xfrm>
            <a:off x="6362700" y="4945856"/>
            <a:ext cx="342900" cy="342900"/>
          </a:xfrm>
          <a:prstGeom prst="rect">
            <a:avLst/>
          </a:prstGeom>
        </p:spPr>
      </p:pic>
      <p:pic>
        <p:nvPicPr>
          <p:cNvPr id="28" name="SK-33-img-27" descr="preencoded.png"/>
          <p:cNvPicPr>
            <a:picLocks noChangeAspect="1"/>
          </p:cNvPicPr>
          <p:nvPr/>
        </p:nvPicPr>
        <p:blipFill>
          <a:blip r:embed="rId22"/>
          <a:stretch>
            <a:fillRect/>
          </a:stretch>
        </p:blipFill>
        <p:spPr>
          <a:xfrm>
            <a:off x="6426994" y="5029646"/>
            <a:ext cx="214313" cy="175320"/>
          </a:xfrm>
          <a:prstGeom prst="rect">
            <a:avLst/>
          </a:prstGeom>
        </p:spPr>
      </p:pic>
      <p:pic>
        <p:nvPicPr>
          <p:cNvPr id="29" name="SK-33-img-28" descr="preencoded.png"/>
          <p:cNvPicPr>
            <a:picLocks noChangeAspect="1"/>
          </p:cNvPicPr>
          <p:nvPr/>
        </p:nvPicPr>
        <p:blipFill>
          <a:blip r:embed="rId23"/>
          <a:stretch>
            <a:fillRect/>
          </a:stretch>
        </p:blipFill>
        <p:spPr>
          <a:xfrm>
            <a:off x="6362700" y="5685830"/>
            <a:ext cx="166688" cy="137220"/>
          </a:xfrm>
          <a:prstGeom prst="rect">
            <a:avLst/>
          </a:prstGeom>
        </p:spPr>
      </p:pic>
      <p:pic>
        <p:nvPicPr>
          <p:cNvPr id="30" name="SK-33-img-29" descr="preencoded.png"/>
          <p:cNvPicPr>
            <a:picLocks noChangeAspect="1"/>
          </p:cNvPicPr>
          <p:nvPr/>
        </p:nvPicPr>
        <p:blipFill>
          <a:blip r:embed="rId24"/>
          <a:stretch>
            <a:fillRect/>
          </a:stretch>
        </p:blipFill>
        <p:spPr>
          <a:xfrm>
            <a:off x="381000" y="6400800"/>
            <a:ext cx="11430000" cy="266700"/>
          </a:xfrm>
          <a:prstGeom prst="rect">
            <a:avLst/>
          </a:prstGeom>
        </p:spPr>
      </p:pic>
      <p:sp>
        <p:nvSpPr>
          <p:cNvPr id="31" name="SK-33-text-30"/>
          <p:cNvSpPr/>
          <p:nvPr/>
        </p:nvSpPr>
        <p:spPr>
          <a:xfrm>
            <a:off x="228600" y="104775"/>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32" name="SK-33-text-31"/>
          <p:cNvSpPr/>
          <p:nvPr/>
        </p:nvSpPr>
        <p:spPr>
          <a:xfrm>
            <a:off x="228600" y="571500"/>
            <a:ext cx="11963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Common Pitfalls for GP Trainees</a:t>
            </a:r>
            <a:endParaRPr lang="en-US" sz="2550" dirty="0"/>
          </a:p>
        </p:txBody>
      </p:sp>
      <p:sp>
        <p:nvSpPr>
          <p:cNvPr id="33" name="SK-33-text-32"/>
          <p:cNvSpPr/>
          <p:nvPr/>
        </p:nvSpPr>
        <p:spPr>
          <a:xfrm>
            <a:off x="228600" y="998190"/>
            <a:ext cx="11811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34" name="SK-33-text-33"/>
          <p:cNvSpPr/>
          <p:nvPr/>
        </p:nvSpPr>
        <p:spPr>
          <a:xfrm>
            <a:off x="1028700" y="1887141"/>
            <a:ext cx="4210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C1E"/>
                </a:solidFill>
              </a:rPr>
              <a:t>Outdated Standards</a:t>
            </a:r>
            <a:endParaRPr lang="en-US" sz="1500" dirty="0"/>
          </a:p>
        </p:txBody>
      </p:sp>
      <p:sp>
        <p:nvSpPr>
          <p:cNvPr id="35" name="SK-33-text-34"/>
          <p:cNvSpPr/>
          <p:nvPr/>
        </p:nvSpPr>
        <p:spPr>
          <a:xfrm>
            <a:off x="571500" y="2277666"/>
            <a:ext cx="11620500" cy="213271"/>
          </a:xfrm>
          <a:prstGeom prst="rect">
            <a:avLst/>
          </a:prstGeom>
          <a:noFill/>
          <a:ln/>
        </p:spPr>
        <p:txBody>
          <a:bodyPr vert="horz" wrap="square" lIns="0" tIns="0" rIns="0" bIns="0" rtlCol="0" anchor="ctr"/>
          <a:lstStyle/>
          <a:p>
            <a:pPr marL="0" indent="0">
              <a:lnSpc>
                <a:spcPts val="1680"/>
              </a:lnSpc>
              <a:buNone/>
            </a:pPr>
            <a:r>
              <a:rPr lang="en-US" sz="1200" dirty="0">
                <a:solidFill>
                  <a:srgbClr val="44474E"/>
                </a:solidFill>
                <a:latin typeface="Inter" pitchFamily="34" charset="0"/>
                <a:ea typeface="Inter" pitchFamily="34" charset="-122"/>
                <a:cs typeface="Inter" pitchFamily="34" charset="-120"/>
              </a:rPr>
              <a:t>Referring to the "3rd centile" for short stature (from 1959 Tanner charts).</a:t>
            </a:r>
            <a:endParaRPr lang="en-US" sz="1200" dirty="0"/>
          </a:p>
        </p:txBody>
      </p:sp>
      <p:sp>
        <p:nvSpPr>
          <p:cNvPr id="36" name="SK-33-text-35"/>
          <p:cNvSpPr/>
          <p:nvPr/>
        </p:nvSpPr>
        <p:spPr>
          <a:xfrm>
            <a:off x="795338" y="2567136"/>
            <a:ext cx="74676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5EB8"/>
                </a:solidFill>
                <a:latin typeface="Inter" pitchFamily="34" charset="0"/>
                <a:ea typeface="Inter" pitchFamily="34" charset="-122"/>
                <a:cs typeface="Inter" pitchFamily="34" charset="-120"/>
              </a:rPr>
              <a:t>Use 0.4th centile for UK-WHO/UK90 standards.</a:t>
            </a:r>
            <a:endParaRPr lang="en-US" sz="1050" dirty="0"/>
          </a:p>
        </p:txBody>
      </p:sp>
      <p:sp>
        <p:nvSpPr>
          <p:cNvPr id="37" name="SK-33-text-36"/>
          <p:cNvSpPr/>
          <p:nvPr/>
        </p:nvSpPr>
        <p:spPr>
          <a:xfrm>
            <a:off x="6819900" y="1887141"/>
            <a:ext cx="51244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C1E"/>
                </a:solidFill>
              </a:rPr>
              <a:t>Prematurity Correction</a:t>
            </a:r>
            <a:endParaRPr lang="en-US" sz="1500" dirty="0"/>
          </a:p>
        </p:txBody>
      </p:sp>
      <p:sp>
        <p:nvSpPr>
          <p:cNvPr id="38" name="SK-33-text-37"/>
          <p:cNvSpPr/>
          <p:nvPr/>
        </p:nvSpPr>
        <p:spPr>
          <a:xfrm>
            <a:off x="6362700" y="2277666"/>
            <a:ext cx="5829300" cy="213271"/>
          </a:xfrm>
          <a:prstGeom prst="rect">
            <a:avLst/>
          </a:prstGeom>
          <a:noFill/>
          <a:ln/>
        </p:spPr>
        <p:txBody>
          <a:bodyPr vert="horz" wrap="square" lIns="0" tIns="0" rIns="0" bIns="0" rtlCol="0" anchor="ctr"/>
          <a:lstStyle/>
          <a:p>
            <a:pPr marL="0" indent="0">
              <a:lnSpc>
                <a:spcPts val="1680"/>
              </a:lnSpc>
              <a:buNone/>
            </a:pPr>
            <a:r>
              <a:rPr lang="en-US" sz="1200" dirty="0">
                <a:solidFill>
                  <a:srgbClr val="44474E"/>
                </a:solidFill>
                <a:latin typeface="Inter" pitchFamily="34" charset="0"/>
                <a:ea typeface="Inter" pitchFamily="34" charset="-122"/>
                <a:cs typeface="Inter" pitchFamily="34" charset="-120"/>
              </a:rPr>
              <a:t>Plotting chronological age without correcting for weeks premature.</a:t>
            </a:r>
            <a:endParaRPr lang="en-US" sz="1200" dirty="0"/>
          </a:p>
        </p:txBody>
      </p:sp>
      <p:sp>
        <p:nvSpPr>
          <p:cNvPr id="39" name="SK-33-text-38"/>
          <p:cNvSpPr/>
          <p:nvPr/>
        </p:nvSpPr>
        <p:spPr>
          <a:xfrm>
            <a:off x="6586538" y="2567136"/>
            <a:ext cx="5605463"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5EB8"/>
                </a:solidFill>
                <a:latin typeface="Inter" pitchFamily="34" charset="0"/>
                <a:ea typeface="Inter" pitchFamily="34" charset="-122"/>
                <a:cs typeface="Inter" pitchFamily="34" charset="-120"/>
              </a:rPr>
              <a:t>Mandatory correction up to age 2 (some up to 3).</a:t>
            </a:r>
            <a:endParaRPr lang="en-US" sz="1050" dirty="0"/>
          </a:p>
        </p:txBody>
      </p:sp>
      <p:sp>
        <p:nvSpPr>
          <p:cNvPr id="40" name="SK-33-text-39"/>
          <p:cNvSpPr/>
          <p:nvPr/>
        </p:nvSpPr>
        <p:spPr>
          <a:xfrm>
            <a:off x="1028700" y="3430786"/>
            <a:ext cx="39814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C1E"/>
                </a:solidFill>
              </a:rPr>
              <a:t>Ignoring Velocity</a:t>
            </a:r>
            <a:endParaRPr lang="en-US" sz="1500" dirty="0"/>
          </a:p>
        </p:txBody>
      </p:sp>
      <p:sp>
        <p:nvSpPr>
          <p:cNvPr id="41" name="SK-33-text-40"/>
          <p:cNvSpPr/>
          <p:nvPr/>
        </p:nvSpPr>
        <p:spPr>
          <a:xfrm>
            <a:off x="571500" y="3821311"/>
            <a:ext cx="11620500" cy="213271"/>
          </a:xfrm>
          <a:prstGeom prst="rect">
            <a:avLst/>
          </a:prstGeom>
          <a:noFill/>
          <a:ln/>
        </p:spPr>
        <p:txBody>
          <a:bodyPr vert="horz" wrap="square" lIns="0" tIns="0" rIns="0" bIns="0" rtlCol="0" anchor="ctr"/>
          <a:lstStyle/>
          <a:p>
            <a:pPr marL="0" indent="0">
              <a:lnSpc>
                <a:spcPts val="1680"/>
              </a:lnSpc>
              <a:buNone/>
            </a:pPr>
            <a:r>
              <a:rPr lang="en-US" sz="1200" dirty="0">
                <a:solidFill>
                  <a:srgbClr val="44474E"/>
                </a:solidFill>
                <a:latin typeface="Inter" pitchFamily="34" charset="0"/>
                <a:ea typeface="Inter" pitchFamily="34" charset="-122"/>
                <a:cs typeface="Inter" pitchFamily="34" charset="-120"/>
              </a:rPr>
              <a:t>Relying on a single measurement rather than the growth trajectory.</a:t>
            </a:r>
            <a:endParaRPr lang="en-US" sz="1200" dirty="0"/>
          </a:p>
        </p:txBody>
      </p:sp>
      <p:sp>
        <p:nvSpPr>
          <p:cNvPr id="42" name="SK-33-text-41"/>
          <p:cNvSpPr/>
          <p:nvPr/>
        </p:nvSpPr>
        <p:spPr>
          <a:xfrm>
            <a:off x="795338" y="4110782"/>
            <a:ext cx="725424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5EB8"/>
                </a:solidFill>
                <a:latin typeface="Inter" pitchFamily="34" charset="0"/>
                <a:ea typeface="Inter" pitchFamily="34" charset="-122"/>
                <a:cs typeface="Inter" pitchFamily="34" charset="-120"/>
              </a:rPr>
              <a:t>Serial data over 12 months is gold standard.</a:t>
            </a:r>
            <a:endParaRPr lang="en-US" sz="1050" dirty="0"/>
          </a:p>
        </p:txBody>
      </p:sp>
      <p:sp>
        <p:nvSpPr>
          <p:cNvPr id="43" name="SK-33-text-42"/>
          <p:cNvSpPr/>
          <p:nvPr/>
        </p:nvSpPr>
        <p:spPr>
          <a:xfrm>
            <a:off x="6819900" y="3430786"/>
            <a:ext cx="37528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C1E"/>
                </a:solidFill>
              </a:rPr>
              <a:t>Sloppy Technique</a:t>
            </a:r>
            <a:endParaRPr lang="en-US" sz="1500" dirty="0"/>
          </a:p>
        </p:txBody>
      </p:sp>
      <p:sp>
        <p:nvSpPr>
          <p:cNvPr id="44" name="SK-33-text-43"/>
          <p:cNvSpPr/>
          <p:nvPr/>
        </p:nvSpPr>
        <p:spPr>
          <a:xfrm>
            <a:off x="6362700" y="3821311"/>
            <a:ext cx="5829300" cy="213271"/>
          </a:xfrm>
          <a:prstGeom prst="rect">
            <a:avLst/>
          </a:prstGeom>
          <a:noFill/>
          <a:ln/>
        </p:spPr>
        <p:txBody>
          <a:bodyPr vert="horz" wrap="square" lIns="0" tIns="0" rIns="0" bIns="0" rtlCol="0" anchor="ctr"/>
          <a:lstStyle/>
          <a:p>
            <a:pPr marL="0" indent="0">
              <a:lnSpc>
                <a:spcPts val="1680"/>
              </a:lnSpc>
              <a:buNone/>
            </a:pPr>
            <a:r>
              <a:rPr lang="en-US" sz="1200" dirty="0">
                <a:solidFill>
                  <a:srgbClr val="44474E"/>
                </a:solidFill>
                <a:latin typeface="Inter" pitchFamily="34" charset="0"/>
                <a:ea typeface="Inter" pitchFamily="34" charset="-122"/>
                <a:cs typeface="Inter" pitchFamily="34" charset="-120"/>
              </a:rPr>
              <a:t>Measuring with shoes on, using wall marks, or ignoring Frankfurt plane.</a:t>
            </a:r>
            <a:endParaRPr lang="en-US" sz="1200" dirty="0"/>
          </a:p>
        </p:txBody>
      </p:sp>
      <p:sp>
        <p:nvSpPr>
          <p:cNvPr id="45" name="SK-33-text-44"/>
          <p:cNvSpPr/>
          <p:nvPr/>
        </p:nvSpPr>
        <p:spPr>
          <a:xfrm>
            <a:off x="6586538" y="4110782"/>
            <a:ext cx="5605463"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5EB8"/>
                </a:solidFill>
                <a:latin typeface="Inter" pitchFamily="34" charset="0"/>
                <a:ea typeface="Inter" pitchFamily="34" charset="-122"/>
                <a:cs typeface="Inter" pitchFamily="34" charset="-120"/>
              </a:rPr>
              <a:t>Use stadiometer; record to nearest 0.1 cm.</a:t>
            </a:r>
            <a:endParaRPr lang="en-US" sz="1050" dirty="0"/>
          </a:p>
        </p:txBody>
      </p:sp>
      <p:sp>
        <p:nvSpPr>
          <p:cNvPr id="46" name="SK-33-text-45"/>
          <p:cNvSpPr/>
          <p:nvPr/>
        </p:nvSpPr>
        <p:spPr>
          <a:xfrm>
            <a:off x="1028700" y="4974431"/>
            <a:ext cx="51244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C1E"/>
                </a:solidFill>
              </a:rPr>
              <a:t>Age Calculation Errors</a:t>
            </a:r>
            <a:endParaRPr lang="en-US" sz="1500" dirty="0"/>
          </a:p>
        </p:txBody>
      </p:sp>
      <p:sp>
        <p:nvSpPr>
          <p:cNvPr id="47" name="SK-33-text-46"/>
          <p:cNvSpPr/>
          <p:nvPr/>
        </p:nvSpPr>
        <p:spPr>
          <a:xfrm>
            <a:off x="571500" y="5364956"/>
            <a:ext cx="9951720" cy="213271"/>
          </a:xfrm>
          <a:prstGeom prst="rect">
            <a:avLst/>
          </a:prstGeom>
          <a:noFill/>
          <a:ln/>
        </p:spPr>
        <p:txBody>
          <a:bodyPr vert="horz" wrap="square" lIns="0" tIns="0" rIns="0" bIns="0" rtlCol="0" anchor="ctr"/>
          <a:lstStyle/>
          <a:p>
            <a:pPr marL="0" indent="0">
              <a:lnSpc>
                <a:spcPts val="1680"/>
              </a:lnSpc>
              <a:buNone/>
            </a:pPr>
            <a:r>
              <a:rPr lang="en-US" sz="1200" dirty="0">
                <a:solidFill>
                  <a:srgbClr val="44474E"/>
                </a:solidFill>
                <a:latin typeface="Inter" pitchFamily="34" charset="0"/>
                <a:ea typeface="Inter" pitchFamily="34" charset="-122"/>
                <a:cs typeface="Inter" pitchFamily="34" charset="-120"/>
              </a:rPr>
              <a:t>Most common source of plotting errors in primary care.</a:t>
            </a:r>
            <a:endParaRPr lang="en-US" sz="1200" dirty="0"/>
          </a:p>
        </p:txBody>
      </p:sp>
      <p:sp>
        <p:nvSpPr>
          <p:cNvPr id="48" name="SK-33-text-47"/>
          <p:cNvSpPr/>
          <p:nvPr/>
        </p:nvSpPr>
        <p:spPr>
          <a:xfrm>
            <a:off x="795338" y="5654427"/>
            <a:ext cx="64008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5EB8"/>
                </a:solidFill>
                <a:latin typeface="Inter" pitchFamily="34" charset="0"/>
                <a:ea typeface="Inter" pitchFamily="34" charset="-122"/>
                <a:cs typeface="Inter" pitchFamily="34" charset="-120"/>
              </a:rPr>
              <a:t>Double-check DOB vs Date of Measurement.</a:t>
            </a:r>
            <a:endParaRPr lang="en-US" sz="1050" dirty="0"/>
          </a:p>
        </p:txBody>
      </p:sp>
      <p:sp>
        <p:nvSpPr>
          <p:cNvPr id="49" name="SK-33-text-48"/>
          <p:cNvSpPr/>
          <p:nvPr/>
        </p:nvSpPr>
        <p:spPr>
          <a:xfrm>
            <a:off x="6819900" y="4974431"/>
            <a:ext cx="53721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C1E"/>
                </a:solidFill>
              </a:rPr>
              <a:t>Ignoring Parental Heights</a:t>
            </a:r>
            <a:endParaRPr lang="en-US" sz="1500" dirty="0"/>
          </a:p>
        </p:txBody>
      </p:sp>
      <p:sp>
        <p:nvSpPr>
          <p:cNvPr id="50" name="SK-33-text-49"/>
          <p:cNvSpPr/>
          <p:nvPr/>
        </p:nvSpPr>
        <p:spPr>
          <a:xfrm>
            <a:off x="6362700" y="5364956"/>
            <a:ext cx="5829300" cy="213271"/>
          </a:xfrm>
          <a:prstGeom prst="rect">
            <a:avLst/>
          </a:prstGeom>
          <a:noFill/>
          <a:ln/>
        </p:spPr>
        <p:txBody>
          <a:bodyPr vert="horz" wrap="square" lIns="0" tIns="0" rIns="0" bIns="0" rtlCol="0" anchor="ctr"/>
          <a:lstStyle/>
          <a:p>
            <a:pPr marL="0" indent="0">
              <a:lnSpc>
                <a:spcPts val="1680"/>
              </a:lnSpc>
              <a:buNone/>
            </a:pPr>
            <a:r>
              <a:rPr lang="en-US" sz="1200" dirty="0">
                <a:solidFill>
                  <a:srgbClr val="44474E"/>
                </a:solidFill>
                <a:latin typeface="Inter" pitchFamily="34" charset="0"/>
                <a:ea typeface="Inter" pitchFamily="34" charset="-122"/>
                <a:cs typeface="Inter" pitchFamily="34" charset="-120"/>
              </a:rPr>
              <a:t>Failing to calculate mid-parental height (MPH) to contextualize centiles.</a:t>
            </a:r>
            <a:endParaRPr lang="en-US" sz="1200" dirty="0"/>
          </a:p>
        </p:txBody>
      </p:sp>
      <p:sp>
        <p:nvSpPr>
          <p:cNvPr id="51" name="SK-33-text-50"/>
          <p:cNvSpPr/>
          <p:nvPr/>
        </p:nvSpPr>
        <p:spPr>
          <a:xfrm>
            <a:off x="6586538" y="5654427"/>
            <a:ext cx="5605463"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5EB8"/>
                </a:solidFill>
                <a:latin typeface="Inter" pitchFamily="34" charset="0"/>
                <a:ea typeface="Inter" pitchFamily="34" charset="-122"/>
                <a:cs typeface="Inter" pitchFamily="34" charset="-120"/>
              </a:rPr>
              <a:t>Plot MPH to find the child's target range.</a:t>
            </a:r>
            <a:endParaRPr lang="en-US" sz="1050" dirty="0"/>
          </a:p>
        </p:txBody>
      </p:sp>
      <p:sp>
        <p:nvSpPr>
          <p:cNvPr id="52" name="SK-33-text-51"/>
          <p:cNvSpPr/>
          <p:nvPr/>
        </p:nvSpPr>
        <p:spPr>
          <a:xfrm>
            <a:off x="381000" y="6496050"/>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www.bradfordvts.co.uk</a:t>
            </a:r>
            <a:endParaRPr lang="en-US" sz="900" dirty="0"/>
          </a:p>
        </p:txBody>
      </p:sp>
      <p:sp>
        <p:nvSpPr>
          <p:cNvPr id="53" name="SK-33-text-52"/>
          <p:cNvSpPr/>
          <p:nvPr/>
        </p:nvSpPr>
        <p:spPr>
          <a:xfrm>
            <a:off x="11382375" y="6496050"/>
            <a:ext cx="809625"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Slide 33</a:t>
            </a:r>
            <a:endParaRPr lang="en-US" sz="9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4-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4-img-3" descr="preencoded.png"/>
          <p:cNvPicPr>
            <a:picLocks noChangeAspect="1"/>
          </p:cNvPicPr>
          <p:nvPr/>
        </p:nvPicPr>
        <p:blipFill>
          <a:blip r:embed="rId5"/>
          <a:stretch>
            <a:fillRect/>
          </a:stretch>
        </p:blipFill>
        <p:spPr>
          <a:xfrm>
            <a:off x="381000" y="381000"/>
            <a:ext cx="11430000" cy="381000"/>
          </a:xfrm>
          <a:prstGeom prst="rect">
            <a:avLst/>
          </a:prstGeom>
        </p:spPr>
      </p:pic>
      <p:pic>
        <p:nvPicPr>
          <p:cNvPr id="5" name="SK-34-img-4" descr="preencoded.png"/>
          <p:cNvPicPr>
            <a:picLocks noChangeAspect="1"/>
          </p:cNvPicPr>
          <p:nvPr/>
        </p:nvPicPr>
        <p:blipFill>
          <a:blip r:embed="rId6"/>
          <a:stretch>
            <a:fillRect/>
          </a:stretch>
        </p:blipFill>
        <p:spPr>
          <a:xfrm>
            <a:off x="381000" y="762000"/>
            <a:ext cx="11430000" cy="1007715"/>
          </a:xfrm>
          <a:prstGeom prst="rect">
            <a:avLst/>
          </a:prstGeom>
        </p:spPr>
      </p:pic>
      <p:pic>
        <p:nvPicPr>
          <p:cNvPr id="6" name="SK-34-img-5" descr="preencoded.png"/>
          <p:cNvPicPr>
            <a:picLocks noChangeAspect="1"/>
          </p:cNvPicPr>
          <p:nvPr/>
        </p:nvPicPr>
        <p:blipFill>
          <a:blip r:embed="rId7"/>
          <a:stretch>
            <a:fillRect/>
          </a:stretch>
        </p:blipFill>
        <p:spPr>
          <a:xfrm>
            <a:off x="381000" y="2074515"/>
            <a:ext cx="3683050" cy="3754785"/>
          </a:xfrm>
          <a:prstGeom prst="rect">
            <a:avLst/>
          </a:prstGeom>
        </p:spPr>
      </p:pic>
      <p:pic>
        <p:nvPicPr>
          <p:cNvPr id="7" name="SK-34-img-6" descr="preencoded.png"/>
          <p:cNvPicPr>
            <a:picLocks noChangeAspect="1"/>
          </p:cNvPicPr>
          <p:nvPr/>
        </p:nvPicPr>
        <p:blipFill>
          <a:blip r:embed="rId8"/>
          <a:stretch>
            <a:fillRect/>
          </a:stretch>
        </p:blipFill>
        <p:spPr>
          <a:xfrm>
            <a:off x="495300" y="2188815"/>
            <a:ext cx="3454450" cy="361950"/>
          </a:xfrm>
          <a:prstGeom prst="rect">
            <a:avLst/>
          </a:prstGeom>
        </p:spPr>
      </p:pic>
      <p:pic>
        <p:nvPicPr>
          <p:cNvPr id="8" name="SK-34-img-7" descr="preencoded.png"/>
          <p:cNvPicPr>
            <a:picLocks noChangeAspect="1"/>
          </p:cNvPicPr>
          <p:nvPr/>
        </p:nvPicPr>
        <p:blipFill>
          <a:blip r:embed="rId9"/>
          <a:stretch>
            <a:fillRect/>
          </a:stretch>
        </p:blipFill>
        <p:spPr>
          <a:xfrm>
            <a:off x="495300" y="2251025"/>
            <a:ext cx="238125" cy="190500"/>
          </a:xfrm>
          <a:prstGeom prst="rect">
            <a:avLst/>
          </a:prstGeom>
        </p:spPr>
      </p:pic>
      <p:pic>
        <p:nvPicPr>
          <p:cNvPr id="9" name="SK-34-img-8" descr="preencoded.png"/>
          <p:cNvPicPr>
            <a:picLocks noChangeAspect="1"/>
          </p:cNvPicPr>
          <p:nvPr/>
        </p:nvPicPr>
        <p:blipFill>
          <a:blip r:embed="rId10"/>
          <a:stretch>
            <a:fillRect/>
          </a:stretch>
        </p:blipFill>
        <p:spPr>
          <a:xfrm>
            <a:off x="4254550" y="2074515"/>
            <a:ext cx="3683050" cy="3754785"/>
          </a:xfrm>
          <a:prstGeom prst="rect">
            <a:avLst/>
          </a:prstGeom>
        </p:spPr>
      </p:pic>
      <p:pic>
        <p:nvPicPr>
          <p:cNvPr id="10" name="SK-34-img-9" descr="preencoded.png"/>
          <p:cNvPicPr>
            <a:picLocks noChangeAspect="1"/>
          </p:cNvPicPr>
          <p:nvPr/>
        </p:nvPicPr>
        <p:blipFill>
          <a:blip r:embed="rId11"/>
          <a:stretch>
            <a:fillRect/>
          </a:stretch>
        </p:blipFill>
        <p:spPr>
          <a:xfrm>
            <a:off x="4368850" y="2188815"/>
            <a:ext cx="3454450" cy="361950"/>
          </a:xfrm>
          <a:prstGeom prst="rect">
            <a:avLst/>
          </a:prstGeom>
        </p:spPr>
      </p:pic>
      <p:pic>
        <p:nvPicPr>
          <p:cNvPr id="11" name="SK-34-img-10" descr="preencoded.png"/>
          <p:cNvPicPr>
            <a:picLocks noChangeAspect="1"/>
          </p:cNvPicPr>
          <p:nvPr/>
        </p:nvPicPr>
        <p:blipFill>
          <a:blip r:embed="rId12"/>
          <a:stretch>
            <a:fillRect/>
          </a:stretch>
        </p:blipFill>
        <p:spPr>
          <a:xfrm>
            <a:off x="4368850" y="2251025"/>
            <a:ext cx="238125" cy="190500"/>
          </a:xfrm>
          <a:prstGeom prst="rect">
            <a:avLst/>
          </a:prstGeom>
        </p:spPr>
      </p:pic>
      <p:pic>
        <p:nvPicPr>
          <p:cNvPr id="12" name="SK-34-img-11" descr="preencoded.png"/>
          <p:cNvPicPr>
            <a:picLocks noChangeAspect="1"/>
          </p:cNvPicPr>
          <p:nvPr/>
        </p:nvPicPr>
        <p:blipFill>
          <a:blip r:embed="rId13"/>
          <a:stretch>
            <a:fillRect/>
          </a:stretch>
        </p:blipFill>
        <p:spPr>
          <a:xfrm>
            <a:off x="8128099" y="2074515"/>
            <a:ext cx="3683050" cy="3754785"/>
          </a:xfrm>
          <a:prstGeom prst="rect">
            <a:avLst/>
          </a:prstGeom>
        </p:spPr>
      </p:pic>
      <p:pic>
        <p:nvPicPr>
          <p:cNvPr id="13" name="SK-34-img-12" descr="preencoded.png"/>
          <p:cNvPicPr>
            <a:picLocks noChangeAspect="1"/>
          </p:cNvPicPr>
          <p:nvPr/>
        </p:nvPicPr>
        <p:blipFill>
          <a:blip r:embed="rId8"/>
          <a:stretch>
            <a:fillRect/>
          </a:stretch>
        </p:blipFill>
        <p:spPr>
          <a:xfrm>
            <a:off x="8242399" y="2188815"/>
            <a:ext cx="3454450" cy="361950"/>
          </a:xfrm>
          <a:prstGeom prst="rect">
            <a:avLst/>
          </a:prstGeom>
        </p:spPr>
      </p:pic>
      <p:pic>
        <p:nvPicPr>
          <p:cNvPr id="14" name="SK-34-img-13" descr="preencoded.png"/>
          <p:cNvPicPr>
            <a:picLocks noChangeAspect="1"/>
          </p:cNvPicPr>
          <p:nvPr/>
        </p:nvPicPr>
        <p:blipFill>
          <a:blip r:embed="rId14"/>
          <a:stretch>
            <a:fillRect/>
          </a:stretch>
        </p:blipFill>
        <p:spPr>
          <a:xfrm>
            <a:off x="8242399" y="2251025"/>
            <a:ext cx="238125" cy="190500"/>
          </a:xfrm>
          <a:prstGeom prst="rect">
            <a:avLst/>
          </a:prstGeom>
        </p:spPr>
      </p:pic>
      <p:pic>
        <p:nvPicPr>
          <p:cNvPr id="15" name="SK-34-img-14" descr="preencoded.png"/>
          <p:cNvPicPr>
            <a:picLocks noChangeAspect="1"/>
          </p:cNvPicPr>
          <p:nvPr/>
        </p:nvPicPr>
        <p:blipFill>
          <a:blip r:embed="rId15"/>
          <a:stretch>
            <a:fillRect/>
          </a:stretch>
        </p:blipFill>
        <p:spPr>
          <a:xfrm>
            <a:off x="381000" y="6210300"/>
            <a:ext cx="11430000" cy="266700"/>
          </a:xfrm>
          <a:prstGeom prst="rect">
            <a:avLst/>
          </a:prstGeom>
        </p:spPr>
      </p:pic>
      <p:sp>
        <p:nvSpPr>
          <p:cNvPr id="16" name="SK-34-text-15"/>
          <p:cNvSpPr/>
          <p:nvPr/>
        </p:nvSpPr>
        <p:spPr>
          <a:xfrm>
            <a:off x="609600" y="485775"/>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17" name="SK-34-text-16"/>
          <p:cNvSpPr/>
          <p:nvPr/>
        </p:nvSpPr>
        <p:spPr>
          <a:xfrm>
            <a:off x="609600" y="952500"/>
            <a:ext cx="11582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Referral Guide from Primary Care</a:t>
            </a:r>
            <a:endParaRPr lang="en-US" sz="2550" dirty="0"/>
          </a:p>
        </p:txBody>
      </p:sp>
      <p:sp>
        <p:nvSpPr>
          <p:cNvPr id="18" name="SK-34-text-17"/>
          <p:cNvSpPr/>
          <p:nvPr/>
        </p:nvSpPr>
        <p:spPr>
          <a:xfrm>
            <a:off x="609600" y="1379190"/>
            <a:ext cx="1122426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19" name="SK-34-text-18"/>
          <p:cNvSpPr/>
          <p:nvPr/>
        </p:nvSpPr>
        <p:spPr>
          <a:xfrm>
            <a:off x="847725" y="2188815"/>
            <a:ext cx="3067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C1E"/>
                </a:solidFill>
              </a:rPr>
              <a:t>Endocrinology</a:t>
            </a:r>
            <a:endParaRPr lang="en-US" sz="1500" dirty="0"/>
          </a:p>
        </p:txBody>
      </p:sp>
      <p:sp>
        <p:nvSpPr>
          <p:cNvPr id="20" name="SK-34-text-19"/>
          <p:cNvSpPr/>
          <p:nvPr/>
        </p:nvSpPr>
        <p:spPr>
          <a:xfrm>
            <a:off x="495300" y="2665065"/>
            <a:ext cx="35306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DA1E28"/>
                </a:solidFill>
                <a:latin typeface="Inter" pitchFamily="34" charset="0"/>
                <a:ea typeface="Inter" pitchFamily="34" charset="-122"/>
                <a:cs typeface="Inter" pitchFamily="34" charset="-120"/>
              </a:rPr>
              <a:t>URGENT / EMERGENCY</a:t>
            </a:r>
            <a:endParaRPr lang="en-US" sz="1050" dirty="0"/>
          </a:p>
        </p:txBody>
      </p:sp>
      <p:sp>
        <p:nvSpPr>
          <p:cNvPr id="21" name="SK-34-text-20"/>
          <p:cNvSpPr/>
          <p:nvPr/>
        </p:nvSpPr>
        <p:spPr>
          <a:xfrm>
            <a:off x="495300" y="2903190"/>
            <a:ext cx="3454450" cy="639812"/>
          </a:xfrm>
          <a:prstGeom prst="rect">
            <a:avLst/>
          </a:prstGeom>
          <a:noFill/>
          <a:ln/>
        </p:spPr>
        <p:txBody>
          <a:bodyPr vert="horz" wrap="square" lIns="0" tIns="0" rIns="0" bIns="0" rtlCol="0" anchor="ctr"/>
          <a:lstStyle/>
          <a:p>
            <a:pPr marL="0" indent="0">
              <a:lnSpc>
                <a:spcPts val="1680"/>
              </a:lnSpc>
              <a:buNone/>
            </a:pPr>
            <a:r>
              <a:rPr lang="en-US" sz="1200" b="1" dirty="0">
                <a:solidFill>
                  <a:srgbClr val="44474E"/>
                </a:solidFill>
                <a:latin typeface="Inter" pitchFamily="34" charset="0"/>
                <a:ea typeface="Inter" pitchFamily="34" charset="-122"/>
                <a:cs typeface="Inter" pitchFamily="34" charset="-120"/>
              </a:rPr>
              <a:t>?Craniopharyngioma:</a:t>
            </a:r>
            <a:r>
              <a:rPr lang="en-US" sz="1200" dirty="0">
                <a:solidFill>
                  <a:srgbClr val="44474E"/>
                </a:solidFill>
                <a:latin typeface="Inter" pitchFamily="34" charset="0"/>
                <a:ea typeface="Inter" pitchFamily="34" charset="-122"/>
                <a:cs typeface="Inter" pitchFamily="34" charset="-120"/>
              </a:rPr>
              <a:t> Growth failure + Headaches + Vision loss. Refer to Neurosurgery/Endo same-day.</a:t>
            </a:r>
            <a:endParaRPr lang="en-US" sz="1200" dirty="0"/>
          </a:p>
        </p:txBody>
      </p:sp>
      <p:sp>
        <p:nvSpPr>
          <p:cNvPr id="22" name="SK-34-text-21"/>
          <p:cNvSpPr/>
          <p:nvPr/>
        </p:nvSpPr>
        <p:spPr>
          <a:xfrm>
            <a:off x="495300" y="3657302"/>
            <a:ext cx="35306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5EB8"/>
                </a:solidFill>
                <a:latin typeface="Inter" pitchFamily="34" charset="0"/>
                <a:ea typeface="Inter" pitchFamily="34" charset="-122"/>
                <a:cs typeface="Inter" pitchFamily="34" charset="-120"/>
              </a:rPr>
              <a:t>ROUTINE REFERRAL</a:t>
            </a:r>
            <a:endParaRPr lang="en-US" sz="1050" dirty="0"/>
          </a:p>
        </p:txBody>
      </p:sp>
      <p:sp>
        <p:nvSpPr>
          <p:cNvPr id="23" name="SK-34-text-22"/>
          <p:cNvSpPr/>
          <p:nvPr/>
        </p:nvSpPr>
        <p:spPr>
          <a:xfrm>
            <a:off x="495300" y="3895427"/>
            <a:ext cx="3454450" cy="639812"/>
          </a:xfrm>
          <a:prstGeom prst="rect">
            <a:avLst/>
          </a:prstGeom>
          <a:noFill/>
          <a:ln/>
        </p:spPr>
        <p:txBody>
          <a:bodyPr vert="horz" wrap="square" lIns="0" tIns="0" rIns="0" bIns="0" rtlCol="0" anchor="ctr"/>
          <a:lstStyle/>
          <a:p>
            <a:pPr marL="0" indent="0">
              <a:lnSpc>
                <a:spcPts val="1680"/>
              </a:lnSpc>
              <a:buNone/>
            </a:pPr>
            <a:r>
              <a:rPr lang="en-US" sz="1200" dirty="0">
                <a:solidFill>
                  <a:srgbClr val="44474E"/>
                </a:solidFill>
                <a:latin typeface="Inter" pitchFamily="34" charset="0"/>
                <a:ea typeface="Inter" pitchFamily="34" charset="-122"/>
                <a:cs typeface="Inter" pitchFamily="34" charset="-120"/>
              </a:rPr>
              <a:t>Height &lt; 0.4th centile; crossing ≥2 centile spaces; suspected GHD or Hypothyroidism (abnormal TFTs).</a:t>
            </a:r>
            <a:endParaRPr lang="en-US" sz="1200" dirty="0"/>
          </a:p>
        </p:txBody>
      </p:sp>
      <p:sp>
        <p:nvSpPr>
          <p:cNvPr id="24" name="SK-34-text-23"/>
          <p:cNvSpPr/>
          <p:nvPr/>
        </p:nvSpPr>
        <p:spPr>
          <a:xfrm>
            <a:off x="495300" y="4649539"/>
            <a:ext cx="35306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5EB8"/>
                </a:solidFill>
                <a:latin typeface="Inter" pitchFamily="34" charset="0"/>
                <a:ea typeface="Inter" pitchFamily="34" charset="-122"/>
                <a:cs typeface="Inter" pitchFamily="34" charset="-120"/>
              </a:rPr>
              <a:t>TURNER SYNDROME</a:t>
            </a:r>
            <a:endParaRPr lang="en-US" sz="1050" dirty="0"/>
          </a:p>
        </p:txBody>
      </p:sp>
      <p:sp>
        <p:nvSpPr>
          <p:cNvPr id="25" name="SK-34-text-24"/>
          <p:cNvSpPr/>
          <p:nvPr/>
        </p:nvSpPr>
        <p:spPr>
          <a:xfrm>
            <a:off x="495300" y="4887664"/>
            <a:ext cx="3454450" cy="426541"/>
          </a:xfrm>
          <a:prstGeom prst="rect">
            <a:avLst/>
          </a:prstGeom>
          <a:noFill/>
          <a:ln/>
        </p:spPr>
        <p:txBody>
          <a:bodyPr vert="horz" wrap="square" lIns="0" tIns="0" rIns="0" bIns="0" rtlCol="0" anchor="ctr"/>
          <a:lstStyle/>
          <a:p>
            <a:pPr marL="0" indent="0">
              <a:lnSpc>
                <a:spcPts val="1680"/>
              </a:lnSpc>
              <a:buNone/>
            </a:pPr>
            <a:r>
              <a:rPr lang="en-US" sz="1200" dirty="0">
                <a:solidFill>
                  <a:srgbClr val="44474E"/>
                </a:solidFill>
                <a:latin typeface="Inter" pitchFamily="34" charset="0"/>
                <a:ea typeface="Inter" pitchFamily="34" charset="-122"/>
                <a:cs typeface="Inter" pitchFamily="34" charset="-120"/>
              </a:rPr>
              <a:t>All short girls with no diagnosis. Perform Karyotype and refer for GH/Oestrogen therapy.</a:t>
            </a:r>
            <a:endParaRPr lang="en-US" sz="1200" dirty="0"/>
          </a:p>
        </p:txBody>
      </p:sp>
      <p:sp>
        <p:nvSpPr>
          <p:cNvPr id="26" name="SK-34-text-25"/>
          <p:cNvSpPr/>
          <p:nvPr/>
        </p:nvSpPr>
        <p:spPr>
          <a:xfrm>
            <a:off x="4721275" y="2188815"/>
            <a:ext cx="4210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C1E"/>
                </a:solidFill>
              </a:rPr>
              <a:t>Systemic &amp; Genetic</a:t>
            </a:r>
            <a:endParaRPr lang="en-US" sz="1500" dirty="0"/>
          </a:p>
        </p:txBody>
      </p:sp>
      <p:sp>
        <p:nvSpPr>
          <p:cNvPr id="27" name="SK-34-text-26"/>
          <p:cNvSpPr/>
          <p:nvPr/>
        </p:nvSpPr>
        <p:spPr>
          <a:xfrm>
            <a:off x="4368850" y="2665065"/>
            <a:ext cx="35306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5EB8"/>
                </a:solidFill>
                <a:latin typeface="Inter" pitchFamily="34" charset="0"/>
                <a:ea typeface="Inter" pitchFamily="34" charset="-122"/>
                <a:cs typeface="Inter" pitchFamily="34" charset="-120"/>
              </a:rPr>
              <a:t>GASTROENTEROLOGY</a:t>
            </a:r>
            <a:endParaRPr lang="en-US" sz="1050" dirty="0"/>
          </a:p>
        </p:txBody>
      </p:sp>
      <p:sp>
        <p:nvSpPr>
          <p:cNvPr id="28" name="SK-34-text-27"/>
          <p:cNvSpPr/>
          <p:nvPr/>
        </p:nvSpPr>
        <p:spPr>
          <a:xfrm>
            <a:off x="4368850" y="2903190"/>
            <a:ext cx="3454450" cy="426541"/>
          </a:xfrm>
          <a:prstGeom prst="rect">
            <a:avLst/>
          </a:prstGeom>
          <a:noFill/>
          <a:ln/>
        </p:spPr>
        <p:txBody>
          <a:bodyPr vert="horz" wrap="square" lIns="0" tIns="0" rIns="0" bIns="0" rtlCol="0" anchor="ctr"/>
          <a:lstStyle/>
          <a:p>
            <a:pPr marL="0" indent="0">
              <a:lnSpc>
                <a:spcPts val="1680"/>
              </a:lnSpc>
              <a:buNone/>
            </a:pPr>
            <a:r>
              <a:rPr lang="en-US" sz="1200" dirty="0">
                <a:solidFill>
                  <a:srgbClr val="44474E"/>
                </a:solidFill>
                <a:latin typeface="Inter" pitchFamily="34" charset="0"/>
                <a:ea typeface="Inter" pitchFamily="34" charset="-122"/>
                <a:cs typeface="Inter" pitchFamily="34" charset="-120"/>
              </a:rPr>
              <a:t>Positive Coeliac screen (Anti-TTG); suspected IBD (raised calprotectin/CRP + weight loss).</a:t>
            </a:r>
            <a:endParaRPr lang="en-US" sz="1200" dirty="0"/>
          </a:p>
        </p:txBody>
      </p:sp>
      <p:sp>
        <p:nvSpPr>
          <p:cNvPr id="29" name="SK-34-text-28"/>
          <p:cNvSpPr/>
          <p:nvPr/>
        </p:nvSpPr>
        <p:spPr>
          <a:xfrm>
            <a:off x="4368850" y="3444032"/>
            <a:ext cx="35306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5EB8"/>
                </a:solidFill>
                <a:latin typeface="Inter" pitchFamily="34" charset="0"/>
                <a:ea typeface="Inter" pitchFamily="34" charset="-122"/>
                <a:cs typeface="Inter" pitchFamily="34" charset="-120"/>
              </a:rPr>
              <a:t>RENAL / BONE</a:t>
            </a:r>
            <a:endParaRPr lang="en-US" sz="1050" dirty="0"/>
          </a:p>
        </p:txBody>
      </p:sp>
      <p:sp>
        <p:nvSpPr>
          <p:cNvPr id="30" name="SK-34-text-29"/>
          <p:cNvSpPr/>
          <p:nvPr/>
        </p:nvSpPr>
        <p:spPr>
          <a:xfrm>
            <a:off x="4368850" y="3682157"/>
            <a:ext cx="3454450" cy="639812"/>
          </a:xfrm>
          <a:prstGeom prst="rect">
            <a:avLst/>
          </a:prstGeom>
          <a:noFill/>
          <a:ln/>
        </p:spPr>
        <p:txBody>
          <a:bodyPr vert="horz" wrap="square" lIns="0" tIns="0" rIns="0" bIns="0" rtlCol="0" anchor="ctr"/>
          <a:lstStyle/>
          <a:p>
            <a:pPr marL="0" indent="0">
              <a:lnSpc>
                <a:spcPts val="1680"/>
              </a:lnSpc>
              <a:buNone/>
            </a:pPr>
            <a:r>
              <a:rPr lang="en-US" sz="1200" dirty="0">
                <a:solidFill>
                  <a:srgbClr val="44474E"/>
                </a:solidFill>
                <a:latin typeface="Inter" pitchFamily="34" charset="0"/>
                <a:ea typeface="Inter" pitchFamily="34" charset="-122"/>
                <a:cs typeface="Inter" pitchFamily="34" charset="-120"/>
              </a:rPr>
              <a:t>Raised Creatinine (CKD); abnormal Calcium/Phos/Alk Phos (Renal Osteodystrophy).</a:t>
            </a:r>
            <a:endParaRPr lang="en-US" sz="1200" dirty="0"/>
          </a:p>
        </p:txBody>
      </p:sp>
      <p:sp>
        <p:nvSpPr>
          <p:cNvPr id="31" name="SK-34-text-30"/>
          <p:cNvSpPr/>
          <p:nvPr/>
        </p:nvSpPr>
        <p:spPr>
          <a:xfrm>
            <a:off x="4368850" y="4436269"/>
            <a:ext cx="35306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5EB8"/>
                </a:solidFill>
                <a:latin typeface="Inter" pitchFamily="34" charset="0"/>
                <a:ea typeface="Inter" pitchFamily="34" charset="-122"/>
                <a:cs typeface="Inter" pitchFamily="34" charset="-120"/>
              </a:rPr>
              <a:t>CLINICAL GENETICS</a:t>
            </a:r>
            <a:endParaRPr lang="en-US" sz="1050" dirty="0"/>
          </a:p>
        </p:txBody>
      </p:sp>
      <p:sp>
        <p:nvSpPr>
          <p:cNvPr id="32" name="SK-34-text-31"/>
          <p:cNvSpPr/>
          <p:nvPr/>
        </p:nvSpPr>
        <p:spPr>
          <a:xfrm>
            <a:off x="4368850" y="4674394"/>
            <a:ext cx="3454450" cy="639812"/>
          </a:xfrm>
          <a:prstGeom prst="rect">
            <a:avLst/>
          </a:prstGeom>
          <a:noFill/>
          <a:ln/>
        </p:spPr>
        <p:txBody>
          <a:bodyPr vert="horz" wrap="square" lIns="0" tIns="0" rIns="0" bIns="0" rtlCol="0" anchor="ctr"/>
          <a:lstStyle/>
          <a:p>
            <a:pPr marL="0" indent="0">
              <a:lnSpc>
                <a:spcPts val="1680"/>
              </a:lnSpc>
              <a:buNone/>
            </a:pPr>
            <a:r>
              <a:rPr lang="en-US" sz="1200" dirty="0">
                <a:solidFill>
                  <a:srgbClr val="44474E"/>
                </a:solidFill>
                <a:latin typeface="Inter" pitchFamily="34" charset="0"/>
                <a:ea typeface="Inter" pitchFamily="34" charset="-122"/>
                <a:cs typeface="Inter" pitchFamily="34" charset="-120"/>
              </a:rPr>
              <a:t>Dysmorphic features (Silver-Russell); disproportionate short stature (Achondroplasia).</a:t>
            </a:r>
            <a:endParaRPr lang="en-US" sz="1200" dirty="0"/>
          </a:p>
        </p:txBody>
      </p:sp>
      <p:sp>
        <p:nvSpPr>
          <p:cNvPr id="33" name="SK-34-text-32"/>
          <p:cNvSpPr/>
          <p:nvPr/>
        </p:nvSpPr>
        <p:spPr>
          <a:xfrm>
            <a:off x="8594824" y="2188815"/>
            <a:ext cx="3524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C1E"/>
                </a:solidFill>
              </a:rPr>
              <a:t>Community / MDT</a:t>
            </a:r>
            <a:endParaRPr lang="en-US" sz="1500" dirty="0"/>
          </a:p>
        </p:txBody>
      </p:sp>
      <p:sp>
        <p:nvSpPr>
          <p:cNvPr id="34" name="SK-34-text-33"/>
          <p:cNvSpPr/>
          <p:nvPr/>
        </p:nvSpPr>
        <p:spPr>
          <a:xfrm>
            <a:off x="8242399" y="2665065"/>
            <a:ext cx="35306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58220"/>
                </a:solidFill>
                <a:latin typeface="Inter" pitchFamily="34" charset="0"/>
                <a:ea typeface="Inter" pitchFamily="34" charset="-122"/>
                <a:cs typeface="Inter" pitchFamily="34" charset="-120"/>
              </a:rPr>
              <a:t>NICE NG75 PATHWAY</a:t>
            </a:r>
            <a:endParaRPr lang="en-US" sz="1050" dirty="0"/>
          </a:p>
        </p:txBody>
      </p:sp>
      <p:sp>
        <p:nvSpPr>
          <p:cNvPr id="35" name="SK-34-text-34"/>
          <p:cNvSpPr/>
          <p:nvPr/>
        </p:nvSpPr>
        <p:spPr>
          <a:xfrm>
            <a:off x="8242399" y="2903190"/>
            <a:ext cx="3454450"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44474E"/>
                </a:solidFill>
                <a:latin typeface="Inter" pitchFamily="34" charset="0"/>
                <a:ea typeface="Inter" pitchFamily="34" charset="-122"/>
                <a:cs typeface="Inter" pitchFamily="34" charset="-120"/>
              </a:rPr>
              <a:t>Faltering Growth:</a:t>
            </a:r>
            <a:r>
              <a:rPr lang="en-US" sz="1200" dirty="0">
                <a:solidFill>
                  <a:srgbClr val="44474E"/>
                </a:solidFill>
                <a:latin typeface="Inter" pitchFamily="34" charset="0"/>
                <a:ea typeface="Inter" pitchFamily="34" charset="-122"/>
                <a:cs typeface="Inter" pitchFamily="34" charset="-120"/>
              </a:rPr>
              <a:t> Refer to Community Paediatrics and Dietetics for nutritional support.</a:t>
            </a:r>
            <a:endParaRPr lang="en-US" sz="1200" dirty="0"/>
          </a:p>
        </p:txBody>
      </p:sp>
      <p:sp>
        <p:nvSpPr>
          <p:cNvPr id="36" name="SK-34-text-35"/>
          <p:cNvSpPr/>
          <p:nvPr/>
        </p:nvSpPr>
        <p:spPr>
          <a:xfrm>
            <a:off x="8242399" y="3444032"/>
            <a:ext cx="35306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58220"/>
                </a:solidFill>
                <a:latin typeface="Inter" pitchFamily="34" charset="0"/>
                <a:ea typeface="Inter" pitchFamily="34" charset="-122"/>
                <a:cs typeface="Inter" pitchFamily="34" charset="-120"/>
              </a:rPr>
              <a:t>NEONATAL FOLLOW-UP</a:t>
            </a:r>
            <a:endParaRPr lang="en-US" sz="1050" dirty="0"/>
          </a:p>
        </p:txBody>
      </p:sp>
      <p:sp>
        <p:nvSpPr>
          <p:cNvPr id="37" name="SK-34-text-36"/>
          <p:cNvSpPr/>
          <p:nvPr/>
        </p:nvSpPr>
        <p:spPr>
          <a:xfrm>
            <a:off x="8242399" y="3682157"/>
            <a:ext cx="3454450" cy="426541"/>
          </a:xfrm>
          <a:prstGeom prst="rect">
            <a:avLst/>
          </a:prstGeom>
          <a:noFill/>
          <a:ln/>
        </p:spPr>
        <p:txBody>
          <a:bodyPr vert="horz" wrap="square" lIns="0" tIns="0" rIns="0" bIns="0" rtlCol="0" anchor="ctr"/>
          <a:lstStyle/>
          <a:p>
            <a:pPr marL="0" indent="0">
              <a:lnSpc>
                <a:spcPts val="1680"/>
              </a:lnSpc>
              <a:buNone/>
            </a:pPr>
            <a:r>
              <a:rPr lang="en-US" sz="1200" dirty="0">
                <a:solidFill>
                  <a:srgbClr val="44474E"/>
                </a:solidFill>
                <a:latin typeface="Inter" pitchFamily="34" charset="0"/>
                <a:ea typeface="Inter" pitchFamily="34" charset="-122"/>
                <a:cs typeface="Inter" pitchFamily="34" charset="-120"/>
              </a:rPr>
              <a:t>IUGR/SGA infants with no catch-up growth by age 2. Correct for prematurity.</a:t>
            </a:r>
            <a:endParaRPr lang="en-US" sz="1200" dirty="0"/>
          </a:p>
        </p:txBody>
      </p:sp>
      <p:sp>
        <p:nvSpPr>
          <p:cNvPr id="38" name="SK-34-text-37"/>
          <p:cNvSpPr/>
          <p:nvPr/>
        </p:nvSpPr>
        <p:spPr>
          <a:xfrm>
            <a:off x="8242399" y="4222998"/>
            <a:ext cx="35306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DA1E28"/>
                </a:solidFill>
                <a:latin typeface="Inter" pitchFamily="34" charset="0"/>
                <a:ea typeface="Inter" pitchFamily="34" charset="-122"/>
                <a:cs typeface="Inter" pitchFamily="34" charset="-120"/>
              </a:rPr>
              <a:t>SAFEGUARDING</a:t>
            </a:r>
            <a:endParaRPr lang="en-US" sz="1050" dirty="0"/>
          </a:p>
        </p:txBody>
      </p:sp>
      <p:sp>
        <p:nvSpPr>
          <p:cNvPr id="39" name="SK-34-text-38"/>
          <p:cNvSpPr/>
          <p:nvPr/>
        </p:nvSpPr>
        <p:spPr>
          <a:xfrm>
            <a:off x="8242399" y="4461123"/>
            <a:ext cx="3454450" cy="639812"/>
          </a:xfrm>
          <a:prstGeom prst="rect">
            <a:avLst/>
          </a:prstGeom>
          <a:noFill/>
          <a:ln/>
        </p:spPr>
        <p:txBody>
          <a:bodyPr vert="horz" wrap="square" lIns="0" tIns="0" rIns="0" bIns="0" rtlCol="0" anchor="ctr"/>
          <a:lstStyle/>
          <a:p>
            <a:pPr marL="0" indent="0">
              <a:lnSpc>
                <a:spcPts val="1680"/>
              </a:lnSpc>
              <a:buNone/>
            </a:pPr>
            <a:r>
              <a:rPr lang="en-US" sz="1200" dirty="0">
                <a:solidFill>
                  <a:srgbClr val="44474E"/>
                </a:solidFill>
                <a:latin typeface="Inter" pitchFamily="34" charset="0"/>
                <a:ea typeface="Inter" pitchFamily="34" charset="-122"/>
                <a:cs typeface="Inter" pitchFamily="34" charset="-120"/>
              </a:rPr>
              <a:t>Suspected psychosocial deprivation or neglect-related growth failure. Follow local MDT safeguarding policy.</a:t>
            </a:r>
            <a:endParaRPr lang="en-US" sz="1200" dirty="0"/>
          </a:p>
        </p:txBody>
      </p:sp>
      <p:sp>
        <p:nvSpPr>
          <p:cNvPr id="40" name="SK-34-text-39"/>
          <p:cNvSpPr/>
          <p:nvPr/>
        </p:nvSpPr>
        <p:spPr>
          <a:xfrm>
            <a:off x="381000" y="6305550"/>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www.bradfordvts.co.uk</a:t>
            </a:r>
            <a:endParaRPr lang="en-US" sz="900" dirty="0"/>
          </a:p>
        </p:txBody>
      </p:sp>
      <p:sp>
        <p:nvSpPr>
          <p:cNvPr id="41" name="SK-34-text-40"/>
          <p:cNvSpPr/>
          <p:nvPr/>
        </p:nvSpPr>
        <p:spPr>
          <a:xfrm>
            <a:off x="11372850" y="6305550"/>
            <a:ext cx="81915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Slide 34</a:t>
            </a:r>
            <a:endParaRPr lang="en-US" sz="9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5-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5-img-3" descr="preencoded.png"/>
          <p:cNvPicPr>
            <a:picLocks noChangeAspect="1"/>
          </p:cNvPicPr>
          <p:nvPr/>
        </p:nvPicPr>
        <p:blipFill>
          <a:blip r:embed="rId5"/>
          <a:stretch>
            <a:fillRect/>
          </a:stretch>
        </p:blipFill>
        <p:spPr>
          <a:xfrm>
            <a:off x="0" y="0"/>
            <a:ext cx="12192000" cy="381000"/>
          </a:xfrm>
          <a:prstGeom prst="rect">
            <a:avLst/>
          </a:prstGeom>
        </p:spPr>
      </p:pic>
      <p:pic>
        <p:nvPicPr>
          <p:cNvPr id="5" name="SK-35-img-4" descr="preencoded.png"/>
          <p:cNvPicPr>
            <a:picLocks noChangeAspect="1"/>
          </p:cNvPicPr>
          <p:nvPr/>
        </p:nvPicPr>
        <p:blipFill>
          <a:blip r:embed="rId6"/>
          <a:stretch>
            <a:fillRect/>
          </a:stretch>
        </p:blipFill>
        <p:spPr>
          <a:xfrm>
            <a:off x="0" y="381000"/>
            <a:ext cx="12192000" cy="1007715"/>
          </a:xfrm>
          <a:prstGeom prst="rect">
            <a:avLst/>
          </a:prstGeom>
        </p:spPr>
      </p:pic>
      <p:pic>
        <p:nvPicPr>
          <p:cNvPr id="6" name="SK-35-img-5" descr="preencoded.png"/>
          <p:cNvPicPr>
            <a:picLocks noChangeAspect="1"/>
          </p:cNvPicPr>
          <p:nvPr/>
        </p:nvPicPr>
        <p:blipFill>
          <a:blip r:embed="rId7"/>
          <a:stretch>
            <a:fillRect/>
          </a:stretch>
        </p:blipFill>
        <p:spPr>
          <a:xfrm>
            <a:off x="381000" y="1617315"/>
            <a:ext cx="5600700" cy="2028379"/>
          </a:xfrm>
          <a:prstGeom prst="rect">
            <a:avLst/>
          </a:prstGeom>
        </p:spPr>
      </p:pic>
      <p:pic>
        <p:nvPicPr>
          <p:cNvPr id="7" name="SK-35-img-6" descr="preencoded.png"/>
          <p:cNvPicPr>
            <a:picLocks noChangeAspect="1"/>
          </p:cNvPicPr>
          <p:nvPr/>
        </p:nvPicPr>
        <p:blipFill>
          <a:blip r:embed="rId8"/>
          <a:stretch>
            <a:fillRect/>
          </a:stretch>
        </p:blipFill>
        <p:spPr>
          <a:xfrm>
            <a:off x="495300" y="1731615"/>
            <a:ext cx="5372100" cy="390525"/>
          </a:xfrm>
          <a:prstGeom prst="rect">
            <a:avLst/>
          </a:prstGeom>
        </p:spPr>
      </p:pic>
      <p:pic>
        <p:nvPicPr>
          <p:cNvPr id="8" name="SK-35-img-7" descr="preencoded.png"/>
          <p:cNvPicPr>
            <a:picLocks noChangeAspect="1"/>
          </p:cNvPicPr>
          <p:nvPr/>
        </p:nvPicPr>
        <p:blipFill>
          <a:blip r:embed="rId9"/>
          <a:stretch>
            <a:fillRect/>
          </a:stretch>
        </p:blipFill>
        <p:spPr>
          <a:xfrm>
            <a:off x="495300" y="1793528"/>
            <a:ext cx="228600" cy="190500"/>
          </a:xfrm>
          <a:prstGeom prst="rect">
            <a:avLst/>
          </a:prstGeom>
        </p:spPr>
      </p:pic>
      <p:pic>
        <p:nvPicPr>
          <p:cNvPr id="9" name="SK-35-img-8" descr="preencoded.png"/>
          <p:cNvPicPr>
            <a:picLocks noChangeAspect="1"/>
          </p:cNvPicPr>
          <p:nvPr/>
        </p:nvPicPr>
        <p:blipFill>
          <a:blip r:embed="rId10"/>
          <a:stretch>
            <a:fillRect/>
          </a:stretch>
        </p:blipFill>
        <p:spPr>
          <a:xfrm>
            <a:off x="6210300" y="1617315"/>
            <a:ext cx="5600700" cy="2028379"/>
          </a:xfrm>
          <a:prstGeom prst="rect">
            <a:avLst/>
          </a:prstGeom>
        </p:spPr>
      </p:pic>
      <p:pic>
        <p:nvPicPr>
          <p:cNvPr id="10" name="SK-35-img-9" descr="preencoded.png"/>
          <p:cNvPicPr>
            <a:picLocks noChangeAspect="1"/>
          </p:cNvPicPr>
          <p:nvPr/>
        </p:nvPicPr>
        <p:blipFill>
          <a:blip r:embed="rId8"/>
          <a:stretch>
            <a:fillRect/>
          </a:stretch>
        </p:blipFill>
        <p:spPr>
          <a:xfrm>
            <a:off x="6324600" y="1731615"/>
            <a:ext cx="5372100" cy="390525"/>
          </a:xfrm>
          <a:prstGeom prst="rect">
            <a:avLst/>
          </a:prstGeom>
        </p:spPr>
      </p:pic>
      <p:pic>
        <p:nvPicPr>
          <p:cNvPr id="11" name="SK-35-img-10" descr="preencoded.png"/>
          <p:cNvPicPr>
            <a:picLocks noChangeAspect="1"/>
          </p:cNvPicPr>
          <p:nvPr/>
        </p:nvPicPr>
        <p:blipFill>
          <a:blip r:embed="rId11"/>
          <a:stretch>
            <a:fillRect/>
          </a:stretch>
        </p:blipFill>
        <p:spPr>
          <a:xfrm>
            <a:off x="6324600" y="1793528"/>
            <a:ext cx="228600" cy="190500"/>
          </a:xfrm>
          <a:prstGeom prst="rect">
            <a:avLst/>
          </a:prstGeom>
        </p:spPr>
      </p:pic>
      <p:pic>
        <p:nvPicPr>
          <p:cNvPr id="12" name="SK-35-img-11" descr="preencoded.png"/>
          <p:cNvPicPr>
            <a:picLocks noChangeAspect="1"/>
          </p:cNvPicPr>
          <p:nvPr/>
        </p:nvPicPr>
        <p:blipFill>
          <a:blip r:embed="rId12"/>
          <a:stretch>
            <a:fillRect/>
          </a:stretch>
        </p:blipFill>
        <p:spPr>
          <a:xfrm>
            <a:off x="381000" y="3874294"/>
            <a:ext cx="11430000" cy="1204913"/>
          </a:xfrm>
          <a:prstGeom prst="rect">
            <a:avLst/>
          </a:prstGeom>
        </p:spPr>
      </p:pic>
      <p:pic>
        <p:nvPicPr>
          <p:cNvPr id="13" name="SK-35-img-12" descr="preencoded.png"/>
          <p:cNvPicPr>
            <a:picLocks noChangeAspect="1"/>
          </p:cNvPicPr>
          <p:nvPr/>
        </p:nvPicPr>
        <p:blipFill>
          <a:blip r:embed="rId13"/>
          <a:stretch>
            <a:fillRect/>
          </a:stretch>
        </p:blipFill>
        <p:spPr>
          <a:xfrm>
            <a:off x="495300" y="4029521"/>
            <a:ext cx="214313" cy="175320"/>
          </a:xfrm>
          <a:prstGeom prst="rect">
            <a:avLst/>
          </a:prstGeom>
        </p:spPr>
      </p:pic>
      <p:pic>
        <p:nvPicPr>
          <p:cNvPr id="14" name="SK-35-img-13" descr="preencoded.png"/>
          <p:cNvPicPr>
            <a:picLocks noChangeAspect="1"/>
          </p:cNvPicPr>
          <p:nvPr/>
        </p:nvPicPr>
        <p:blipFill>
          <a:blip r:embed="rId14"/>
          <a:stretch>
            <a:fillRect/>
          </a:stretch>
        </p:blipFill>
        <p:spPr>
          <a:xfrm>
            <a:off x="381000" y="5307806"/>
            <a:ext cx="11430000" cy="514350"/>
          </a:xfrm>
          <a:prstGeom prst="rect">
            <a:avLst/>
          </a:prstGeom>
        </p:spPr>
      </p:pic>
      <p:pic>
        <p:nvPicPr>
          <p:cNvPr id="15" name="SK-35-img-14" descr="preencoded.png"/>
          <p:cNvPicPr>
            <a:picLocks noChangeAspect="1"/>
          </p:cNvPicPr>
          <p:nvPr/>
        </p:nvPicPr>
        <p:blipFill>
          <a:blip r:embed="rId15"/>
          <a:stretch>
            <a:fillRect/>
          </a:stretch>
        </p:blipFill>
        <p:spPr>
          <a:xfrm>
            <a:off x="0" y="6400800"/>
            <a:ext cx="12192000" cy="457200"/>
          </a:xfrm>
          <a:prstGeom prst="rect">
            <a:avLst/>
          </a:prstGeom>
        </p:spPr>
      </p:pic>
      <p:sp>
        <p:nvSpPr>
          <p:cNvPr id="16" name="SK-35-text-15"/>
          <p:cNvSpPr/>
          <p:nvPr/>
        </p:nvSpPr>
        <p:spPr>
          <a:xfrm>
            <a:off x="228600" y="104775"/>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17" name="SK-35-text-16"/>
          <p:cNvSpPr/>
          <p:nvPr/>
        </p:nvSpPr>
        <p:spPr>
          <a:xfrm>
            <a:off x="228600" y="571500"/>
            <a:ext cx="118967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Final Summary and Disclaimer</a:t>
            </a:r>
            <a:endParaRPr lang="en-US" sz="2550" dirty="0"/>
          </a:p>
        </p:txBody>
      </p:sp>
      <p:sp>
        <p:nvSpPr>
          <p:cNvPr id="18" name="SK-35-text-17"/>
          <p:cNvSpPr/>
          <p:nvPr/>
        </p:nvSpPr>
        <p:spPr>
          <a:xfrm>
            <a:off x="228600" y="998190"/>
            <a:ext cx="11811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19" name="SK-35-text-18"/>
          <p:cNvSpPr/>
          <p:nvPr/>
        </p:nvSpPr>
        <p:spPr>
          <a:xfrm>
            <a:off x="838200" y="1731615"/>
            <a:ext cx="588835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C1E"/>
                </a:solidFill>
              </a:rPr>
              <a:t>Key Learning Objectives</a:t>
            </a:r>
            <a:endParaRPr lang="en-US" sz="1650" dirty="0"/>
          </a:p>
        </p:txBody>
      </p:sp>
      <p:sp>
        <p:nvSpPr>
          <p:cNvPr id="20" name="SK-35-text-19"/>
          <p:cNvSpPr/>
          <p:nvPr/>
        </p:nvSpPr>
        <p:spPr>
          <a:xfrm>
            <a:off x="685800" y="2236440"/>
            <a:ext cx="115062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4474E"/>
                </a:solidFill>
                <a:latin typeface="Inter" pitchFamily="34" charset="0"/>
                <a:ea typeface="Inter" pitchFamily="34" charset="-122"/>
                <a:cs typeface="Inter" pitchFamily="34" charset="-120"/>
              </a:rPr>
              <a:t>Master current UK-WHO (0-4y) and UK90 (4-18y) chart standards.</a:t>
            </a:r>
            <a:endParaRPr lang="en-US" sz="1200" dirty="0"/>
          </a:p>
        </p:txBody>
      </p:sp>
      <p:sp>
        <p:nvSpPr>
          <p:cNvPr id="21" name="SK-35-text-20"/>
          <p:cNvSpPr/>
          <p:nvPr/>
        </p:nvSpPr>
        <p:spPr>
          <a:xfrm>
            <a:off x="685800" y="2525911"/>
            <a:ext cx="115062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4474E"/>
                </a:solidFill>
                <a:latin typeface="Inter" pitchFamily="34" charset="0"/>
                <a:ea typeface="Inter" pitchFamily="34" charset="-122"/>
                <a:cs typeface="Inter" pitchFamily="34" charset="-120"/>
              </a:rPr>
              <a:t>Adopt the </a:t>
            </a:r>
            <a:r>
              <a:rPr lang="en-US" sz="1200" b="1" dirty="0">
                <a:solidFill>
                  <a:srgbClr val="44474E"/>
                </a:solidFill>
                <a:latin typeface="Inter" pitchFamily="34" charset="0"/>
                <a:ea typeface="Inter" pitchFamily="34" charset="-122"/>
                <a:cs typeface="Inter" pitchFamily="34" charset="-120"/>
              </a:rPr>
              <a:t>0.4th centile</a:t>
            </a:r>
            <a:r>
              <a:rPr lang="en-US" sz="1200" dirty="0">
                <a:solidFill>
                  <a:srgbClr val="44474E"/>
                </a:solidFill>
                <a:latin typeface="Inter" pitchFamily="34" charset="0"/>
                <a:ea typeface="Inter" pitchFamily="34" charset="-122"/>
                <a:cs typeface="Inter" pitchFamily="34" charset="-120"/>
              </a:rPr>
              <a:t> as the threshold for short stature referral.</a:t>
            </a:r>
            <a:endParaRPr lang="en-US" sz="1200" dirty="0"/>
          </a:p>
        </p:txBody>
      </p:sp>
      <p:sp>
        <p:nvSpPr>
          <p:cNvPr id="22" name="SK-35-text-21"/>
          <p:cNvSpPr/>
          <p:nvPr/>
        </p:nvSpPr>
        <p:spPr>
          <a:xfrm>
            <a:off x="685800" y="2815382"/>
            <a:ext cx="115062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4474E"/>
                </a:solidFill>
                <a:latin typeface="Inter" pitchFamily="34" charset="0"/>
                <a:ea typeface="Inter" pitchFamily="34" charset="-122"/>
                <a:cs typeface="Inter" pitchFamily="34" charset="-120"/>
              </a:rPr>
              <a:t>Utilize the Frankfurt Plane for precise height measurement technique.</a:t>
            </a:r>
            <a:endParaRPr lang="en-US" sz="1200" dirty="0"/>
          </a:p>
        </p:txBody>
      </p:sp>
      <p:sp>
        <p:nvSpPr>
          <p:cNvPr id="23" name="SK-35-text-22"/>
          <p:cNvSpPr/>
          <p:nvPr/>
        </p:nvSpPr>
        <p:spPr>
          <a:xfrm>
            <a:off x="685800" y="3104852"/>
            <a:ext cx="51816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44474E"/>
                </a:solidFill>
                <a:latin typeface="Inter" pitchFamily="34" charset="0"/>
                <a:ea typeface="Inter" pitchFamily="34" charset="-122"/>
                <a:cs typeface="Inter" pitchFamily="34" charset="-120"/>
              </a:rPr>
              <a:t>Apply NICE NG75 criteria for identifying and managing faltering growth.</a:t>
            </a:r>
            <a:endParaRPr lang="en-US" sz="1200" dirty="0"/>
          </a:p>
        </p:txBody>
      </p:sp>
      <p:sp>
        <p:nvSpPr>
          <p:cNvPr id="24" name="SK-35-text-23"/>
          <p:cNvSpPr/>
          <p:nvPr/>
        </p:nvSpPr>
        <p:spPr>
          <a:xfrm>
            <a:off x="6667500" y="1731615"/>
            <a:ext cx="55245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C1E"/>
                </a:solidFill>
              </a:rPr>
              <a:t>Clinical Implementation</a:t>
            </a:r>
            <a:endParaRPr lang="en-US" sz="1650" dirty="0"/>
          </a:p>
        </p:txBody>
      </p:sp>
      <p:sp>
        <p:nvSpPr>
          <p:cNvPr id="25" name="SK-35-text-24"/>
          <p:cNvSpPr/>
          <p:nvPr/>
        </p:nvSpPr>
        <p:spPr>
          <a:xfrm>
            <a:off x="6515100" y="2236440"/>
            <a:ext cx="56769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4474E"/>
                </a:solidFill>
                <a:latin typeface="Inter" pitchFamily="34" charset="0"/>
                <a:ea typeface="Inter" pitchFamily="34" charset="-122"/>
                <a:cs typeface="Inter" pitchFamily="34" charset="-120"/>
              </a:rPr>
              <a:t>Calculate Mid-Parental Height (MPH) to contextualize growth centiles.</a:t>
            </a:r>
            <a:endParaRPr lang="en-US" sz="1200" dirty="0"/>
          </a:p>
        </p:txBody>
      </p:sp>
      <p:sp>
        <p:nvSpPr>
          <p:cNvPr id="26" name="SK-35-text-25"/>
          <p:cNvSpPr/>
          <p:nvPr/>
        </p:nvSpPr>
        <p:spPr>
          <a:xfrm>
            <a:off x="6515100" y="2525911"/>
            <a:ext cx="56769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4474E"/>
                </a:solidFill>
                <a:latin typeface="Inter" pitchFamily="34" charset="0"/>
                <a:ea typeface="Inter" pitchFamily="34" charset="-122"/>
                <a:cs typeface="Inter" pitchFamily="34" charset="-120"/>
              </a:rPr>
              <a:t>Perform immediate first-line tests (TFTs, Coeliac) for abnormal growth.</a:t>
            </a:r>
            <a:endParaRPr lang="en-US" sz="1200" dirty="0"/>
          </a:p>
        </p:txBody>
      </p:sp>
      <p:sp>
        <p:nvSpPr>
          <p:cNvPr id="27" name="SK-35-text-26"/>
          <p:cNvSpPr/>
          <p:nvPr/>
        </p:nvSpPr>
        <p:spPr>
          <a:xfrm>
            <a:off x="6515100" y="2815382"/>
            <a:ext cx="56769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4474E"/>
                </a:solidFill>
                <a:latin typeface="Inter" pitchFamily="34" charset="0"/>
                <a:ea typeface="Inter" pitchFamily="34" charset="-122"/>
                <a:cs typeface="Inter" pitchFamily="34" charset="-120"/>
              </a:rPr>
              <a:t>Identify red flags for Craniopharyngioma and Turner Syndrome early.</a:t>
            </a:r>
            <a:endParaRPr lang="en-US" sz="1200" dirty="0"/>
          </a:p>
        </p:txBody>
      </p:sp>
      <p:sp>
        <p:nvSpPr>
          <p:cNvPr id="28" name="SK-35-text-27"/>
          <p:cNvSpPr/>
          <p:nvPr/>
        </p:nvSpPr>
        <p:spPr>
          <a:xfrm>
            <a:off x="6515100" y="3104852"/>
            <a:ext cx="56769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4474E"/>
                </a:solidFill>
                <a:latin typeface="Inter" pitchFamily="34" charset="0"/>
                <a:ea typeface="Inter" pitchFamily="34" charset="-122"/>
                <a:cs typeface="Inter" pitchFamily="34" charset="-120"/>
              </a:rPr>
              <a:t>Prioritize growth velocity over single data points for serial monitoring.</a:t>
            </a:r>
            <a:endParaRPr lang="en-US" sz="1200" dirty="0"/>
          </a:p>
        </p:txBody>
      </p:sp>
      <p:sp>
        <p:nvSpPr>
          <p:cNvPr id="29" name="SK-35-text-28"/>
          <p:cNvSpPr/>
          <p:nvPr/>
        </p:nvSpPr>
        <p:spPr>
          <a:xfrm>
            <a:off x="785813" y="3988594"/>
            <a:ext cx="399478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58220"/>
                </a:solidFill>
              </a:rPr>
              <a:t>Clinical Disclaimer</a:t>
            </a:r>
            <a:endParaRPr lang="en-US" sz="1350" dirty="0"/>
          </a:p>
        </p:txBody>
      </p:sp>
      <p:sp>
        <p:nvSpPr>
          <p:cNvPr id="30" name="SK-35-text-29"/>
          <p:cNvSpPr/>
          <p:nvPr/>
        </p:nvSpPr>
        <p:spPr>
          <a:xfrm>
            <a:off x="495300" y="4321969"/>
            <a:ext cx="11201400" cy="642938"/>
          </a:xfrm>
          <a:prstGeom prst="rect">
            <a:avLst/>
          </a:prstGeom>
          <a:noFill/>
          <a:ln/>
        </p:spPr>
        <p:txBody>
          <a:bodyPr vert="horz" wrap="square" lIns="0" tIns="0" rIns="0" bIns="0" rtlCol="0" anchor="ctr"/>
          <a:lstStyle/>
          <a:p>
            <a:pPr marL="0" indent="0">
              <a:lnSpc>
                <a:spcPts val="1688"/>
              </a:lnSpc>
              <a:buNone/>
            </a:pPr>
            <a:r>
              <a:rPr lang="en-US" sz="1125" i="1" dirty="0">
                <a:solidFill>
                  <a:srgbClr val="44474E"/>
                </a:solidFill>
                <a:latin typeface="Inter" pitchFamily="34" charset="0"/>
                <a:ea typeface="Inter" pitchFamily="34" charset="-122"/>
                <a:cs typeface="Inter" pitchFamily="34" charset="-120"/>
              </a:rPr>
              <a:t>This teaching deck is designed for educational purposes specifically for GP trainees (ST1-ST3) and International Medical Graduates. While every effort has been made to ensure accuracy based on NICE NG75 (2017) and RCPCH 2025 standards, clinical guidelines are subject to change. Practitioners must exercise independent clinical judgment and consult the most recent official national and local guidance before making diagnostic or treatment decisions.</a:t>
            </a:r>
            <a:endParaRPr lang="en-US" sz="1125" dirty="0"/>
          </a:p>
        </p:txBody>
      </p:sp>
      <p:sp>
        <p:nvSpPr>
          <p:cNvPr id="31" name="SK-35-text-30"/>
          <p:cNvSpPr/>
          <p:nvPr/>
        </p:nvSpPr>
        <p:spPr>
          <a:xfrm>
            <a:off x="333375" y="5307806"/>
            <a:ext cx="11296650" cy="5143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FFFFFF"/>
                </a:solidFill>
              </a:rPr>
              <a:t>Early recognition saves height. When in doubt, plot and review.</a:t>
            </a:r>
            <a:endParaRPr lang="en-US" sz="1500" dirty="0"/>
          </a:p>
        </p:txBody>
      </p:sp>
      <p:sp>
        <p:nvSpPr>
          <p:cNvPr id="32" name="SK-35-text-31"/>
          <p:cNvSpPr/>
          <p:nvPr/>
        </p:nvSpPr>
        <p:spPr>
          <a:xfrm>
            <a:off x="381000" y="6496050"/>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www.bradfordvts.co.uk</a:t>
            </a:r>
            <a:endParaRPr lang="en-US" sz="900" dirty="0"/>
          </a:p>
        </p:txBody>
      </p:sp>
      <p:sp>
        <p:nvSpPr>
          <p:cNvPr id="33" name="SK-35-text-32"/>
          <p:cNvSpPr/>
          <p:nvPr/>
        </p:nvSpPr>
        <p:spPr>
          <a:xfrm>
            <a:off x="11382375" y="6496050"/>
            <a:ext cx="809625"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Slide 35</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4-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4-img-3" descr="preencoded.png"/>
          <p:cNvPicPr>
            <a:picLocks noChangeAspect="1"/>
          </p:cNvPicPr>
          <p:nvPr/>
        </p:nvPicPr>
        <p:blipFill>
          <a:blip r:embed="rId5"/>
          <a:stretch>
            <a:fillRect/>
          </a:stretch>
        </p:blipFill>
        <p:spPr>
          <a:xfrm>
            <a:off x="0" y="0"/>
            <a:ext cx="12192000" cy="381000"/>
          </a:xfrm>
          <a:prstGeom prst="rect">
            <a:avLst/>
          </a:prstGeom>
        </p:spPr>
      </p:pic>
      <p:pic>
        <p:nvPicPr>
          <p:cNvPr id="5" name="SK-4-img-4" descr="preencoded.png"/>
          <p:cNvPicPr>
            <a:picLocks noChangeAspect="1"/>
          </p:cNvPicPr>
          <p:nvPr/>
        </p:nvPicPr>
        <p:blipFill>
          <a:blip r:embed="rId6"/>
          <a:stretch>
            <a:fillRect/>
          </a:stretch>
        </p:blipFill>
        <p:spPr>
          <a:xfrm>
            <a:off x="0" y="381000"/>
            <a:ext cx="12192000" cy="1007715"/>
          </a:xfrm>
          <a:prstGeom prst="rect">
            <a:avLst/>
          </a:prstGeom>
        </p:spPr>
      </p:pic>
      <p:pic>
        <p:nvPicPr>
          <p:cNvPr id="6" name="SK-4-img-5" descr="preencoded.png"/>
          <p:cNvPicPr>
            <a:picLocks noChangeAspect="1"/>
          </p:cNvPicPr>
          <p:nvPr/>
        </p:nvPicPr>
        <p:blipFill>
          <a:blip r:embed="rId7"/>
          <a:stretch>
            <a:fillRect/>
          </a:stretch>
        </p:blipFill>
        <p:spPr>
          <a:xfrm>
            <a:off x="381000" y="1617315"/>
            <a:ext cx="5600700" cy="2809875"/>
          </a:xfrm>
          <a:prstGeom prst="rect">
            <a:avLst/>
          </a:prstGeom>
        </p:spPr>
      </p:pic>
      <p:pic>
        <p:nvPicPr>
          <p:cNvPr id="7" name="SK-4-img-6" descr="preencoded.png"/>
          <p:cNvPicPr>
            <a:picLocks noChangeAspect="1"/>
          </p:cNvPicPr>
          <p:nvPr/>
        </p:nvPicPr>
        <p:blipFill>
          <a:blip r:embed="rId8"/>
          <a:stretch>
            <a:fillRect/>
          </a:stretch>
        </p:blipFill>
        <p:spPr>
          <a:xfrm>
            <a:off x="571500" y="1807815"/>
            <a:ext cx="5219700" cy="390525"/>
          </a:xfrm>
          <a:prstGeom prst="rect">
            <a:avLst/>
          </a:prstGeom>
        </p:spPr>
      </p:pic>
      <p:pic>
        <p:nvPicPr>
          <p:cNvPr id="8" name="SK-4-img-7" descr="preencoded.png"/>
          <p:cNvPicPr>
            <a:picLocks noChangeAspect="1"/>
          </p:cNvPicPr>
          <p:nvPr/>
        </p:nvPicPr>
        <p:blipFill>
          <a:blip r:embed="rId9"/>
          <a:stretch>
            <a:fillRect/>
          </a:stretch>
        </p:blipFill>
        <p:spPr>
          <a:xfrm>
            <a:off x="571500" y="1850678"/>
            <a:ext cx="285750" cy="228600"/>
          </a:xfrm>
          <a:prstGeom prst="rect">
            <a:avLst/>
          </a:prstGeom>
        </p:spPr>
      </p:pic>
      <p:pic>
        <p:nvPicPr>
          <p:cNvPr id="9" name="SK-4-img-8" descr="preencoded.png"/>
          <p:cNvPicPr>
            <a:picLocks noChangeAspect="1"/>
          </p:cNvPicPr>
          <p:nvPr/>
        </p:nvPicPr>
        <p:blipFill>
          <a:blip r:embed="rId10"/>
          <a:stretch>
            <a:fillRect/>
          </a:stretch>
        </p:blipFill>
        <p:spPr>
          <a:xfrm>
            <a:off x="571500" y="2350740"/>
            <a:ext cx="581025" cy="276225"/>
          </a:xfrm>
          <a:prstGeom prst="rect">
            <a:avLst/>
          </a:prstGeom>
        </p:spPr>
      </p:pic>
      <p:pic>
        <p:nvPicPr>
          <p:cNvPr id="10" name="SK-4-img-9" descr="preencoded.png"/>
          <p:cNvPicPr>
            <a:picLocks noChangeAspect="1"/>
          </p:cNvPicPr>
          <p:nvPr/>
        </p:nvPicPr>
        <p:blipFill>
          <a:blip r:embed="rId11"/>
          <a:stretch>
            <a:fillRect/>
          </a:stretch>
        </p:blipFill>
        <p:spPr>
          <a:xfrm>
            <a:off x="571500" y="2979390"/>
            <a:ext cx="561975" cy="276225"/>
          </a:xfrm>
          <a:prstGeom prst="rect">
            <a:avLst/>
          </a:prstGeom>
        </p:spPr>
      </p:pic>
      <p:pic>
        <p:nvPicPr>
          <p:cNvPr id="11" name="SK-4-img-10" descr="preencoded.png"/>
          <p:cNvPicPr>
            <a:picLocks noChangeAspect="1"/>
          </p:cNvPicPr>
          <p:nvPr/>
        </p:nvPicPr>
        <p:blipFill>
          <a:blip r:embed="rId12"/>
          <a:stretch>
            <a:fillRect/>
          </a:stretch>
        </p:blipFill>
        <p:spPr>
          <a:xfrm>
            <a:off x="571500" y="3608040"/>
            <a:ext cx="885825" cy="276225"/>
          </a:xfrm>
          <a:prstGeom prst="rect">
            <a:avLst/>
          </a:prstGeom>
        </p:spPr>
      </p:pic>
      <p:pic>
        <p:nvPicPr>
          <p:cNvPr id="12" name="SK-4-img-11" descr="preencoded.png"/>
          <p:cNvPicPr>
            <a:picLocks noChangeAspect="1"/>
          </p:cNvPicPr>
          <p:nvPr/>
        </p:nvPicPr>
        <p:blipFill>
          <a:blip r:embed="rId13"/>
          <a:stretch>
            <a:fillRect/>
          </a:stretch>
        </p:blipFill>
        <p:spPr>
          <a:xfrm>
            <a:off x="381000" y="4693890"/>
            <a:ext cx="5600700" cy="1219200"/>
          </a:xfrm>
          <a:prstGeom prst="rect">
            <a:avLst/>
          </a:prstGeom>
        </p:spPr>
      </p:pic>
      <p:pic>
        <p:nvPicPr>
          <p:cNvPr id="13" name="SK-4-img-12" descr="preencoded.png"/>
          <p:cNvPicPr>
            <a:picLocks noChangeAspect="1"/>
          </p:cNvPicPr>
          <p:nvPr/>
        </p:nvPicPr>
        <p:blipFill>
          <a:blip r:embed="rId14"/>
          <a:stretch>
            <a:fillRect/>
          </a:stretch>
        </p:blipFill>
        <p:spPr>
          <a:xfrm>
            <a:off x="6210300" y="1617315"/>
            <a:ext cx="5600700" cy="2447925"/>
          </a:xfrm>
          <a:prstGeom prst="rect">
            <a:avLst/>
          </a:prstGeom>
        </p:spPr>
      </p:pic>
      <p:pic>
        <p:nvPicPr>
          <p:cNvPr id="14" name="SK-4-img-13" descr="preencoded.png"/>
          <p:cNvPicPr>
            <a:picLocks noChangeAspect="1"/>
          </p:cNvPicPr>
          <p:nvPr/>
        </p:nvPicPr>
        <p:blipFill>
          <a:blip r:embed="rId8"/>
          <a:stretch>
            <a:fillRect/>
          </a:stretch>
        </p:blipFill>
        <p:spPr>
          <a:xfrm>
            <a:off x="6400800" y="1807815"/>
            <a:ext cx="5219700" cy="390525"/>
          </a:xfrm>
          <a:prstGeom prst="rect">
            <a:avLst/>
          </a:prstGeom>
        </p:spPr>
      </p:pic>
      <p:pic>
        <p:nvPicPr>
          <p:cNvPr id="15" name="SK-4-img-14" descr="preencoded.png"/>
          <p:cNvPicPr>
            <a:picLocks noChangeAspect="1"/>
          </p:cNvPicPr>
          <p:nvPr/>
        </p:nvPicPr>
        <p:blipFill>
          <a:blip r:embed="rId15"/>
          <a:stretch>
            <a:fillRect/>
          </a:stretch>
        </p:blipFill>
        <p:spPr>
          <a:xfrm>
            <a:off x="6400800" y="1850678"/>
            <a:ext cx="285750" cy="228600"/>
          </a:xfrm>
          <a:prstGeom prst="rect">
            <a:avLst/>
          </a:prstGeom>
        </p:spPr>
      </p:pic>
      <p:pic>
        <p:nvPicPr>
          <p:cNvPr id="16" name="SK-4-img-15" descr="preencoded.png"/>
          <p:cNvPicPr>
            <a:picLocks noChangeAspect="1"/>
          </p:cNvPicPr>
          <p:nvPr/>
        </p:nvPicPr>
        <p:blipFill>
          <a:blip r:embed="rId16"/>
          <a:stretch>
            <a:fillRect/>
          </a:stretch>
        </p:blipFill>
        <p:spPr>
          <a:xfrm>
            <a:off x="6400800" y="2979390"/>
            <a:ext cx="2552700" cy="895350"/>
          </a:xfrm>
          <a:prstGeom prst="rect">
            <a:avLst/>
          </a:prstGeom>
        </p:spPr>
      </p:pic>
      <p:pic>
        <p:nvPicPr>
          <p:cNvPr id="17" name="SK-4-img-16" descr="preencoded.png"/>
          <p:cNvPicPr>
            <a:picLocks noChangeAspect="1"/>
          </p:cNvPicPr>
          <p:nvPr/>
        </p:nvPicPr>
        <p:blipFill>
          <a:blip r:embed="rId16"/>
          <a:stretch>
            <a:fillRect/>
          </a:stretch>
        </p:blipFill>
        <p:spPr>
          <a:xfrm>
            <a:off x="9067800" y="2979390"/>
            <a:ext cx="2552700" cy="895350"/>
          </a:xfrm>
          <a:prstGeom prst="rect">
            <a:avLst/>
          </a:prstGeom>
        </p:spPr>
      </p:pic>
      <p:pic>
        <p:nvPicPr>
          <p:cNvPr id="18" name="SK-4-img-17" descr="preencoded.png"/>
          <p:cNvPicPr>
            <a:picLocks noChangeAspect="1"/>
          </p:cNvPicPr>
          <p:nvPr/>
        </p:nvPicPr>
        <p:blipFill>
          <a:blip r:embed="rId17"/>
          <a:stretch>
            <a:fillRect/>
          </a:stretch>
        </p:blipFill>
        <p:spPr>
          <a:xfrm>
            <a:off x="6210300" y="4217640"/>
            <a:ext cx="5600700" cy="1695450"/>
          </a:xfrm>
          <a:prstGeom prst="rect">
            <a:avLst/>
          </a:prstGeom>
        </p:spPr>
      </p:pic>
      <p:pic>
        <p:nvPicPr>
          <p:cNvPr id="19" name="SK-4-img-18" descr="preencoded.png"/>
          <p:cNvPicPr>
            <a:picLocks noChangeAspect="1"/>
          </p:cNvPicPr>
          <p:nvPr/>
        </p:nvPicPr>
        <p:blipFill>
          <a:blip r:embed="rId8"/>
          <a:stretch>
            <a:fillRect/>
          </a:stretch>
        </p:blipFill>
        <p:spPr>
          <a:xfrm>
            <a:off x="6400800" y="4408140"/>
            <a:ext cx="5219700" cy="390525"/>
          </a:xfrm>
          <a:prstGeom prst="rect">
            <a:avLst/>
          </a:prstGeom>
        </p:spPr>
      </p:pic>
      <p:pic>
        <p:nvPicPr>
          <p:cNvPr id="20" name="SK-4-img-19" descr="preencoded.png"/>
          <p:cNvPicPr>
            <a:picLocks noChangeAspect="1"/>
          </p:cNvPicPr>
          <p:nvPr/>
        </p:nvPicPr>
        <p:blipFill>
          <a:blip r:embed="rId18"/>
          <a:stretch>
            <a:fillRect/>
          </a:stretch>
        </p:blipFill>
        <p:spPr>
          <a:xfrm>
            <a:off x="6400800" y="4451003"/>
            <a:ext cx="285750" cy="228600"/>
          </a:xfrm>
          <a:prstGeom prst="rect">
            <a:avLst/>
          </a:prstGeom>
        </p:spPr>
      </p:pic>
      <p:pic>
        <p:nvPicPr>
          <p:cNvPr id="21" name="SK-4-img-20" descr="preencoded.png"/>
          <p:cNvPicPr>
            <a:picLocks noChangeAspect="1"/>
          </p:cNvPicPr>
          <p:nvPr/>
        </p:nvPicPr>
        <p:blipFill>
          <a:blip r:embed="rId19"/>
          <a:stretch>
            <a:fillRect/>
          </a:stretch>
        </p:blipFill>
        <p:spPr>
          <a:xfrm>
            <a:off x="381000" y="6400800"/>
            <a:ext cx="11430000" cy="266700"/>
          </a:xfrm>
          <a:prstGeom prst="rect">
            <a:avLst/>
          </a:prstGeom>
        </p:spPr>
      </p:pic>
      <p:sp>
        <p:nvSpPr>
          <p:cNvPr id="22" name="SK-4-text-21"/>
          <p:cNvSpPr/>
          <p:nvPr/>
        </p:nvSpPr>
        <p:spPr>
          <a:xfrm>
            <a:off x="228600" y="114300"/>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3" name="SK-4-text-22"/>
          <p:cNvSpPr/>
          <p:nvPr/>
        </p:nvSpPr>
        <p:spPr>
          <a:xfrm>
            <a:off x="228600" y="571500"/>
            <a:ext cx="118967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Pubertal Growth Differences</a:t>
            </a:r>
            <a:endParaRPr lang="en-US" sz="2550" dirty="0"/>
          </a:p>
        </p:txBody>
      </p:sp>
      <p:sp>
        <p:nvSpPr>
          <p:cNvPr id="24" name="SK-4-text-23"/>
          <p:cNvSpPr/>
          <p:nvPr/>
        </p:nvSpPr>
        <p:spPr>
          <a:xfrm>
            <a:off x="228600" y="998190"/>
            <a:ext cx="11811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25" name="SK-4-text-24"/>
          <p:cNvSpPr/>
          <p:nvPr/>
        </p:nvSpPr>
        <p:spPr>
          <a:xfrm>
            <a:off x="971550" y="1807815"/>
            <a:ext cx="488251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Timing of the Spurt</a:t>
            </a:r>
            <a:endParaRPr lang="en-US" sz="1650" dirty="0"/>
          </a:p>
        </p:txBody>
      </p:sp>
      <p:sp>
        <p:nvSpPr>
          <p:cNvPr id="26" name="SK-4-text-25"/>
          <p:cNvSpPr/>
          <p:nvPr/>
        </p:nvSpPr>
        <p:spPr>
          <a:xfrm>
            <a:off x="666750" y="2350740"/>
            <a:ext cx="613972" cy="276225"/>
          </a:xfrm>
          <a:prstGeom prst="rect">
            <a:avLst/>
          </a:prstGeom>
          <a:noFill/>
          <a:ln/>
        </p:spPr>
        <p:txBody>
          <a:bodyPr vert="horz" wrap="none" lIns="0" tIns="0" rIns="0" bIns="0" rtlCol="0" anchor="ctr"/>
          <a:lstStyle/>
          <a:p>
            <a:pPr marL="0" indent="0">
              <a:lnSpc>
                <a:spcPts val="1575"/>
              </a:lnSpc>
              <a:buNone/>
            </a:pPr>
            <a:r>
              <a:rPr lang="en-US" sz="1050" b="1" dirty="0">
                <a:solidFill>
                  <a:srgbClr val="F58220"/>
                </a:solidFill>
                <a:latin typeface="Inter" pitchFamily="34" charset="0"/>
                <a:ea typeface="Inter" pitchFamily="34" charset="-122"/>
                <a:cs typeface="Inter" pitchFamily="34" charset="-120"/>
              </a:rPr>
              <a:t>GIRLS</a:t>
            </a:r>
            <a:endParaRPr lang="en-US" sz="1050" dirty="0"/>
          </a:p>
        </p:txBody>
      </p:sp>
      <p:sp>
        <p:nvSpPr>
          <p:cNvPr id="27" name="SK-4-text-26"/>
          <p:cNvSpPr/>
          <p:nvPr/>
        </p:nvSpPr>
        <p:spPr>
          <a:xfrm>
            <a:off x="1266825" y="2350740"/>
            <a:ext cx="4524375" cy="514350"/>
          </a:xfrm>
          <a:prstGeom prst="rect">
            <a:avLst/>
          </a:prstGeom>
          <a:noFill/>
          <a:ln/>
        </p:spPr>
        <p:txBody>
          <a:bodyPr vert="horz" wrap="square" lIns="0" tIns="0" rIns="0" bIns="0" rtlCol="0" anchor="ctr"/>
          <a:lstStyle/>
          <a:p>
            <a:pPr marL="0" indent="0">
              <a:lnSpc>
                <a:spcPts val="2025"/>
              </a:lnSpc>
              <a:buNone/>
            </a:pPr>
            <a:r>
              <a:rPr lang="en-US" sz="1350" dirty="0">
                <a:solidFill>
                  <a:srgbClr val="44474E"/>
                </a:solidFill>
                <a:latin typeface="Inter" pitchFamily="34" charset="0"/>
                <a:ea typeface="Inter" pitchFamily="34" charset="-122"/>
                <a:cs typeface="Inter" pitchFamily="34" charset="-120"/>
              </a:rPr>
              <a:t>Enter puberty and growth spurt </a:t>
            </a:r>
            <a:r>
              <a:rPr lang="en-US" sz="1350" b="1" dirty="0">
                <a:solidFill>
                  <a:srgbClr val="44474E"/>
                </a:solidFill>
                <a:latin typeface="Inter" pitchFamily="34" charset="0"/>
                <a:ea typeface="Inter" pitchFamily="34" charset="-122"/>
                <a:cs typeface="Inter" pitchFamily="34" charset="-120"/>
              </a:rPr>
              <a:t>~2 years earlier</a:t>
            </a:r>
            <a:r>
              <a:rPr lang="en-US" sz="1350" dirty="0">
                <a:solidFill>
                  <a:srgbClr val="44474E"/>
                </a:solidFill>
                <a:latin typeface="Inter" pitchFamily="34" charset="0"/>
                <a:ea typeface="Inter" pitchFamily="34" charset="-122"/>
                <a:cs typeface="Inter" pitchFamily="34" charset="-120"/>
              </a:rPr>
              <a:t> than boys.</a:t>
            </a:r>
            <a:endParaRPr lang="en-US" sz="1350" dirty="0"/>
          </a:p>
        </p:txBody>
      </p:sp>
      <p:sp>
        <p:nvSpPr>
          <p:cNvPr id="28" name="SK-4-text-27"/>
          <p:cNvSpPr/>
          <p:nvPr/>
        </p:nvSpPr>
        <p:spPr>
          <a:xfrm>
            <a:off x="666750" y="2979390"/>
            <a:ext cx="499304" cy="276225"/>
          </a:xfrm>
          <a:prstGeom prst="rect">
            <a:avLst/>
          </a:prstGeom>
          <a:noFill/>
          <a:ln/>
        </p:spPr>
        <p:txBody>
          <a:bodyPr vert="horz" wrap="none" lIns="0" tIns="0" rIns="0" bIns="0" rtlCol="0" anchor="ctr"/>
          <a:lstStyle/>
          <a:p>
            <a:pPr marL="0" indent="0">
              <a:lnSpc>
                <a:spcPts val="1575"/>
              </a:lnSpc>
              <a:buNone/>
            </a:pPr>
            <a:r>
              <a:rPr lang="en-US" sz="1050" b="1" dirty="0">
                <a:solidFill>
                  <a:srgbClr val="F58220"/>
                </a:solidFill>
                <a:latin typeface="Inter" pitchFamily="34" charset="0"/>
                <a:ea typeface="Inter" pitchFamily="34" charset="-122"/>
                <a:cs typeface="Inter" pitchFamily="34" charset="-120"/>
              </a:rPr>
              <a:t>BOYS</a:t>
            </a:r>
            <a:endParaRPr lang="en-US" sz="1050" dirty="0"/>
          </a:p>
        </p:txBody>
      </p:sp>
      <p:sp>
        <p:nvSpPr>
          <p:cNvPr id="29" name="SK-4-text-28"/>
          <p:cNvSpPr/>
          <p:nvPr/>
        </p:nvSpPr>
        <p:spPr>
          <a:xfrm>
            <a:off x="1247775" y="2979390"/>
            <a:ext cx="4543425" cy="514350"/>
          </a:xfrm>
          <a:prstGeom prst="rect">
            <a:avLst/>
          </a:prstGeom>
          <a:noFill/>
          <a:ln/>
        </p:spPr>
        <p:txBody>
          <a:bodyPr vert="horz" wrap="square" lIns="0" tIns="0" rIns="0" bIns="0" rtlCol="0" anchor="ctr"/>
          <a:lstStyle/>
          <a:p>
            <a:pPr marL="0" indent="0">
              <a:lnSpc>
                <a:spcPts val="2025"/>
              </a:lnSpc>
              <a:buNone/>
            </a:pPr>
            <a:r>
              <a:rPr lang="en-US" sz="1350" dirty="0">
                <a:solidFill>
                  <a:srgbClr val="44474E"/>
                </a:solidFill>
                <a:latin typeface="Inter" pitchFamily="34" charset="0"/>
                <a:ea typeface="Inter" pitchFamily="34" charset="-122"/>
                <a:cs typeface="Inter" pitchFamily="34" charset="-120"/>
              </a:rPr>
              <a:t>Continue growing at </a:t>
            </a:r>
            <a:r>
              <a:rPr lang="en-US" sz="1350" b="1" dirty="0">
                <a:solidFill>
                  <a:srgbClr val="44474E"/>
                </a:solidFill>
                <a:latin typeface="Inter" pitchFamily="34" charset="0"/>
                <a:ea typeface="Inter" pitchFamily="34" charset="-122"/>
                <a:cs typeface="Inter" pitchFamily="34" charset="-120"/>
              </a:rPr>
              <a:t>~5 cm/year</a:t>
            </a:r>
            <a:r>
              <a:rPr lang="en-US" sz="1350" dirty="0">
                <a:solidFill>
                  <a:srgbClr val="44474E"/>
                </a:solidFill>
                <a:latin typeface="Inter" pitchFamily="34" charset="0"/>
                <a:ea typeface="Inter" pitchFamily="34" charset="-122"/>
                <a:cs typeface="Inter" pitchFamily="34" charset="-120"/>
              </a:rPr>
              <a:t> during the two years girls are accelerating.</a:t>
            </a:r>
            <a:endParaRPr lang="en-US" sz="1350" dirty="0"/>
          </a:p>
        </p:txBody>
      </p:sp>
      <p:sp>
        <p:nvSpPr>
          <p:cNvPr id="30" name="SK-4-text-29"/>
          <p:cNvSpPr/>
          <p:nvPr/>
        </p:nvSpPr>
        <p:spPr>
          <a:xfrm>
            <a:off x="666750" y="3608040"/>
            <a:ext cx="1081057" cy="276225"/>
          </a:xfrm>
          <a:prstGeom prst="rect">
            <a:avLst/>
          </a:prstGeom>
          <a:noFill/>
          <a:ln/>
        </p:spPr>
        <p:txBody>
          <a:bodyPr vert="horz" wrap="none" lIns="0" tIns="0" rIns="0" bIns="0" rtlCol="0" anchor="ctr"/>
          <a:lstStyle/>
          <a:p>
            <a:pPr marL="0" indent="0">
              <a:lnSpc>
                <a:spcPts val="1575"/>
              </a:lnSpc>
              <a:buNone/>
            </a:pPr>
            <a:r>
              <a:rPr lang="en-US" sz="1050" b="1" dirty="0">
                <a:solidFill>
                  <a:srgbClr val="F58220"/>
                </a:solidFill>
                <a:latin typeface="Inter" pitchFamily="34" charset="0"/>
                <a:ea typeface="Inter" pitchFamily="34" charset="-122"/>
                <a:cs typeface="Inter" pitchFamily="34" charset="-120"/>
              </a:rPr>
              <a:t>VELOCITY</a:t>
            </a:r>
            <a:endParaRPr lang="en-US" sz="1050" dirty="0"/>
          </a:p>
        </p:txBody>
      </p:sp>
      <p:sp>
        <p:nvSpPr>
          <p:cNvPr id="31" name="SK-4-text-30"/>
          <p:cNvSpPr/>
          <p:nvPr/>
        </p:nvSpPr>
        <p:spPr>
          <a:xfrm>
            <a:off x="1571625" y="3608040"/>
            <a:ext cx="4219575" cy="514350"/>
          </a:xfrm>
          <a:prstGeom prst="rect">
            <a:avLst/>
          </a:prstGeom>
          <a:noFill/>
          <a:ln/>
        </p:spPr>
        <p:txBody>
          <a:bodyPr vert="horz" wrap="square" lIns="0" tIns="0" rIns="0" bIns="0" rtlCol="0" anchor="ctr"/>
          <a:lstStyle/>
          <a:p>
            <a:pPr marL="0" indent="0">
              <a:lnSpc>
                <a:spcPts val="2025"/>
              </a:lnSpc>
              <a:buNone/>
            </a:pPr>
            <a:r>
              <a:rPr lang="en-US" sz="1350" dirty="0">
                <a:solidFill>
                  <a:srgbClr val="44474E"/>
                </a:solidFill>
                <a:latin typeface="Inter" pitchFamily="34" charset="0"/>
                <a:ea typeface="Inter" pitchFamily="34" charset="-122"/>
                <a:cs typeface="Inter" pitchFamily="34" charset="-120"/>
              </a:rPr>
              <a:t>Boys' peak acceleration reaches </a:t>
            </a:r>
            <a:r>
              <a:rPr lang="en-US" sz="1350" b="1" dirty="0">
                <a:solidFill>
                  <a:srgbClr val="44474E"/>
                </a:solidFill>
                <a:latin typeface="Inter" pitchFamily="34" charset="0"/>
                <a:ea typeface="Inter" pitchFamily="34" charset="-122"/>
                <a:cs typeface="Inter" pitchFamily="34" charset="-120"/>
              </a:rPr>
              <a:t>8–10 cm/year</a:t>
            </a:r>
            <a:r>
              <a:rPr lang="en-US" sz="1350" dirty="0">
                <a:solidFill>
                  <a:srgbClr val="44474E"/>
                </a:solidFill>
                <a:latin typeface="Inter" pitchFamily="34" charset="0"/>
                <a:ea typeface="Inter" pitchFamily="34" charset="-122"/>
                <a:cs typeface="Inter" pitchFamily="34" charset="-120"/>
              </a:rPr>
              <a:t>, occurring later than the female peak.</a:t>
            </a:r>
            <a:endParaRPr lang="en-US" sz="1350" dirty="0"/>
          </a:p>
        </p:txBody>
      </p:sp>
      <p:sp>
        <p:nvSpPr>
          <p:cNvPr id="32" name="SK-4-text-31"/>
          <p:cNvSpPr/>
          <p:nvPr/>
        </p:nvSpPr>
        <p:spPr>
          <a:xfrm>
            <a:off x="2266950" y="4884390"/>
            <a:ext cx="1828800" cy="161925"/>
          </a:xfrm>
          <a:prstGeom prst="rect">
            <a:avLst/>
          </a:prstGeom>
          <a:noFill/>
          <a:ln/>
        </p:spPr>
        <p:txBody>
          <a:bodyPr vert="horz" wrap="square" lIns="0" tIns="0" rIns="0" bIns="0" rtlCol="0" anchor="ctr"/>
          <a:lstStyle/>
          <a:p>
            <a:pPr marL="0" indent="0" algn="ctr">
              <a:lnSpc>
                <a:spcPts val="1575"/>
              </a:lnSpc>
              <a:buNone/>
            </a:pPr>
            <a:r>
              <a:rPr lang="en-US" sz="1050" b="1" dirty="0">
                <a:solidFill>
                  <a:srgbClr val="FFFFFF">
                    <a:alpha val="90000"/>
                  </a:srgbClr>
                </a:solidFill>
                <a:latin typeface="Inter" pitchFamily="34" charset="0"/>
                <a:ea typeface="Inter" pitchFamily="34" charset="-122"/>
                <a:cs typeface="Inter" pitchFamily="34" charset="-120"/>
              </a:rPr>
              <a:t>FINAL HEIGHT DIFFERENCE</a:t>
            </a:r>
            <a:endParaRPr lang="en-US" sz="1050" dirty="0"/>
          </a:p>
        </p:txBody>
      </p:sp>
      <p:sp>
        <p:nvSpPr>
          <p:cNvPr id="33" name="SK-4-text-32"/>
          <p:cNvSpPr/>
          <p:nvPr/>
        </p:nvSpPr>
        <p:spPr>
          <a:xfrm>
            <a:off x="457200" y="5074890"/>
            <a:ext cx="5448300" cy="457200"/>
          </a:xfrm>
          <a:prstGeom prst="rect">
            <a:avLst/>
          </a:prstGeom>
          <a:noFill/>
          <a:ln/>
        </p:spPr>
        <p:txBody>
          <a:bodyPr vert="horz" wrap="square" lIns="0" tIns="0" rIns="0" bIns="0" rtlCol="0" anchor="ctr"/>
          <a:lstStyle/>
          <a:p>
            <a:pPr marL="0" indent="0" algn="ctr">
              <a:lnSpc>
                <a:spcPts val="3600"/>
              </a:lnSpc>
              <a:buNone/>
            </a:pPr>
            <a:r>
              <a:rPr lang="en-US" sz="2400" b="1" dirty="0">
                <a:solidFill>
                  <a:srgbClr val="FFFFFF"/>
                </a:solidFill>
              </a:rPr>
              <a:t>~13 cm</a:t>
            </a:r>
            <a:endParaRPr lang="en-US" sz="2400" dirty="0"/>
          </a:p>
        </p:txBody>
      </p:sp>
      <p:sp>
        <p:nvSpPr>
          <p:cNvPr id="34" name="SK-4-text-33"/>
          <p:cNvSpPr/>
          <p:nvPr/>
        </p:nvSpPr>
        <p:spPr>
          <a:xfrm>
            <a:off x="2219325" y="5570190"/>
            <a:ext cx="1924050" cy="161925"/>
          </a:xfrm>
          <a:prstGeom prst="rect">
            <a:avLst/>
          </a:prstGeom>
          <a:noFill/>
          <a:ln/>
        </p:spPr>
        <p:txBody>
          <a:bodyPr vert="horz" wrap="square" lIns="0" tIns="0" rIns="0" bIns="0" rtlCol="0" anchor="ctr"/>
          <a:lstStyle/>
          <a:p>
            <a:pPr marL="0" indent="0" algn="ctr">
              <a:lnSpc>
                <a:spcPts val="1575"/>
              </a:lnSpc>
              <a:buNone/>
            </a:pPr>
            <a:r>
              <a:rPr lang="en-US" sz="1050" b="1" dirty="0">
                <a:solidFill>
                  <a:srgbClr val="FFFFFF">
                    <a:alpha val="90000"/>
                  </a:srgbClr>
                </a:solidFill>
                <a:latin typeface="Inter" pitchFamily="34" charset="0"/>
                <a:ea typeface="Inter" pitchFamily="34" charset="-122"/>
                <a:cs typeface="Inter" pitchFamily="34" charset="-120"/>
              </a:rPr>
              <a:t>AVERAGE MALE ADVANTAGE</a:t>
            </a:r>
            <a:endParaRPr lang="en-US" sz="1050" dirty="0"/>
          </a:p>
        </p:txBody>
      </p:sp>
      <p:sp>
        <p:nvSpPr>
          <p:cNvPr id="35" name="SK-4-text-34"/>
          <p:cNvSpPr/>
          <p:nvPr/>
        </p:nvSpPr>
        <p:spPr>
          <a:xfrm>
            <a:off x="6800850" y="1807815"/>
            <a:ext cx="437959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Epiphyseal Fusion</a:t>
            </a:r>
            <a:endParaRPr lang="en-US" sz="1650" dirty="0"/>
          </a:p>
        </p:txBody>
      </p:sp>
      <p:sp>
        <p:nvSpPr>
          <p:cNvPr id="36" name="SK-4-text-35"/>
          <p:cNvSpPr/>
          <p:nvPr/>
        </p:nvSpPr>
        <p:spPr>
          <a:xfrm>
            <a:off x="6400800" y="2350740"/>
            <a:ext cx="5219700" cy="514350"/>
          </a:xfrm>
          <a:prstGeom prst="rect">
            <a:avLst/>
          </a:prstGeom>
          <a:noFill/>
          <a:ln/>
        </p:spPr>
        <p:txBody>
          <a:bodyPr vert="horz" wrap="square" lIns="0" tIns="0" rIns="0" bIns="0" rtlCol="0" anchor="ctr"/>
          <a:lstStyle/>
          <a:p>
            <a:pPr marL="0" indent="0">
              <a:lnSpc>
                <a:spcPts val="2025"/>
              </a:lnSpc>
              <a:buNone/>
            </a:pPr>
            <a:r>
              <a:rPr lang="en-US" sz="1350" dirty="0">
                <a:solidFill>
                  <a:srgbClr val="44474E"/>
                </a:solidFill>
                <a:latin typeface="Inter" pitchFamily="34" charset="0"/>
                <a:ea typeface="Inter" pitchFamily="34" charset="-122"/>
                <a:cs typeface="Inter" pitchFamily="34" charset="-120"/>
              </a:rPr>
              <a:t>Growth plates fuse later in boys, providing a significantly </a:t>
            </a:r>
            <a:r>
              <a:rPr lang="en-US" sz="1350" b="1" dirty="0">
                <a:solidFill>
                  <a:srgbClr val="44474E"/>
                </a:solidFill>
                <a:latin typeface="Inter" pitchFamily="34" charset="0"/>
                <a:ea typeface="Inter" pitchFamily="34" charset="-122"/>
                <a:cs typeface="Inter" pitchFamily="34" charset="-120"/>
              </a:rPr>
              <a:t>longer duration</a:t>
            </a:r>
            <a:r>
              <a:rPr lang="en-US" sz="1350" dirty="0">
                <a:solidFill>
                  <a:srgbClr val="44474E"/>
                </a:solidFill>
                <a:latin typeface="Inter" pitchFamily="34" charset="0"/>
                <a:ea typeface="Inter" pitchFamily="34" charset="-122"/>
                <a:cs typeface="Inter" pitchFamily="34" charset="-120"/>
              </a:rPr>
              <a:t> for linear growth.</a:t>
            </a:r>
            <a:endParaRPr lang="en-US" sz="1350" dirty="0"/>
          </a:p>
        </p:txBody>
      </p:sp>
      <p:sp>
        <p:nvSpPr>
          <p:cNvPr id="37" name="SK-4-text-36"/>
          <p:cNvSpPr/>
          <p:nvPr/>
        </p:nvSpPr>
        <p:spPr>
          <a:xfrm>
            <a:off x="6515100" y="3093690"/>
            <a:ext cx="24003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F58220"/>
                </a:solidFill>
                <a:latin typeface="Inter" pitchFamily="34" charset="0"/>
                <a:ea typeface="Inter" pitchFamily="34" charset="-122"/>
                <a:cs typeface="Inter" pitchFamily="34" charset="-120"/>
              </a:rPr>
              <a:t>GIRLS</a:t>
            </a:r>
            <a:endParaRPr lang="en-US" sz="1200" dirty="0"/>
          </a:p>
        </p:txBody>
      </p:sp>
      <p:sp>
        <p:nvSpPr>
          <p:cNvPr id="38" name="SK-4-text-37"/>
          <p:cNvSpPr/>
          <p:nvPr/>
        </p:nvSpPr>
        <p:spPr>
          <a:xfrm>
            <a:off x="6515100" y="3360390"/>
            <a:ext cx="257556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0000"/>
                </a:solidFill>
                <a:latin typeface="Inter" pitchFamily="34" charset="0"/>
                <a:ea typeface="Inter" pitchFamily="34" charset="-122"/>
                <a:cs typeface="Inter" pitchFamily="34" charset="-120"/>
              </a:rPr>
              <a:t>16–18 years</a:t>
            </a:r>
            <a:endParaRPr lang="en-US" sz="1200" dirty="0"/>
          </a:p>
        </p:txBody>
      </p:sp>
      <p:sp>
        <p:nvSpPr>
          <p:cNvPr id="39" name="SK-4-text-38"/>
          <p:cNvSpPr/>
          <p:nvPr/>
        </p:nvSpPr>
        <p:spPr>
          <a:xfrm>
            <a:off x="6515100" y="3588990"/>
            <a:ext cx="240792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Fusion completion</a:t>
            </a:r>
            <a:endParaRPr lang="en-US" sz="900" dirty="0"/>
          </a:p>
        </p:txBody>
      </p:sp>
      <p:sp>
        <p:nvSpPr>
          <p:cNvPr id="40" name="SK-4-text-39"/>
          <p:cNvSpPr/>
          <p:nvPr/>
        </p:nvSpPr>
        <p:spPr>
          <a:xfrm>
            <a:off x="9182100" y="3093690"/>
            <a:ext cx="24003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5EB8"/>
                </a:solidFill>
                <a:latin typeface="Inter" pitchFamily="34" charset="0"/>
                <a:ea typeface="Inter" pitchFamily="34" charset="-122"/>
                <a:cs typeface="Inter" pitchFamily="34" charset="-120"/>
              </a:rPr>
              <a:t>BOYS</a:t>
            </a:r>
            <a:endParaRPr lang="en-US" sz="1200" dirty="0"/>
          </a:p>
        </p:txBody>
      </p:sp>
      <p:sp>
        <p:nvSpPr>
          <p:cNvPr id="41" name="SK-4-text-40"/>
          <p:cNvSpPr/>
          <p:nvPr/>
        </p:nvSpPr>
        <p:spPr>
          <a:xfrm>
            <a:off x="9182100" y="3360390"/>
            <a:ext cx="257556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0000"/>
                </a:solidFill>
                <a:latin typeface="Inter" pitchFamily="34" charset="0"/>
                <a:ea typeface="Inter" pitchFamily="34" charset="-122"/>
                <a:cs typeface="Inter" pitchFamily="34" charset="-120"/>
              </a:rPr>
              <a:t>18–21 years</a:t>
            </a:r>
            <a:endParaRPr lang="en-US" sz="1200" dirty="0"/>
          </a:p>
        </p:txBody>
      </p:sp>
      <p:sp>
        <p:nvSpPr>
          <p:cNvPr id="42" name="SK-4-text-41"/>
          <p:cNvSpPr/>
          <p:nvPr/>
        </p:nvSpPr>
        <p:spPr>
          <a:xfrm>
            <a:off x="9182100" y="3588990"/>
            <a:ext cx="240792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Fusion completion</a:t>
            </a:r>
            <a:endParaRPr lang="en-US" sz="900" dirty="0"/>
          </a:p>
        </p:txBody>
      </p:sp>
      <p:sp>
        <p:nvSpPr>
          <p:cNvPr id="43" name="SK-4-text-42"/>
          <p:cNvSpPr/>
          <p:nvPr/>
        </p:nvSpPr>
        <p:spPr>
          <a:xfrm>
            <a:off x="6800850" y="4408140"/>
            <a:ext cx="539115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The "Catch-Up" Paradox</a:t>
            </a:r>
            <a:endParaRPr lang="en-US" sz="1650" dirty="0"/>
          </a:p>
        </p:txBody>
      </p:sp>
      <p:sp>
        <p:nvSpPr>
          <p:cNvPr id="44" name="SK-4-text-43"/>
          <p:cNvSpPr/>
          <p:nvPr/>
        </p:nvSpPr>
        <p:spPr>
          <a:xfrm>
            <a:off x="6400800" y="4951065"/>
            <a:ext cx="5219700" cy="771525"/>
          </a:xfrm>
          <a:prstGeom prst="rect">
            <a:avLst/>
          </a:prstGeom>
          <a:noFill/>
          <a:ln/>
        </p:spPr>
        <p:txBody>
          <a:bodyPr vert="horz" wrap="square" lIns="0" tIns="0" rIns="0" bIns="0" rtlCol="0" anchor="ctr"/>
          <a:lstStyle/>
          <a:p>
            <a:pPr marL="0" indent="0">
              <a:lnSpc>
                <a:spcPts val="2025"/>
              </a:lnSpc>
              <a:buNone/>
            </a:pPr>
            <a:r>
              <a:rPr lang="en-US" sz="1350" dirty="0">
                <a:solidFill>
                  <a:srgbClr val="44474E"/>
                </a:solidFill>
                <a:latin typeface="Inter" pitchFamily="34" charset="0"/>
                <a:ea typeface="Inter" pitchFamily="34" charset="-122"/>
                <a:cs typeface="Inter" pitchFamily="34" charset="-120"/>
              </a:rPr>
              <a:t>When girls stop growing (around age 14), boys are often just entering their most intense period of growth. This delay allows for </a:t>
            </a:r>
            <a:r>
              <a:rPr lang="en-US" sz="1350" b="1" dirty="0">
                <a:solidFill>
                  <a:srgbClr val="44474E"/>
                </a:solidFill>
                <a:latin typeface="Inter" pitchFamily="34" charset="0"/>
                <a:ea typeface="Inter" pitchFamily="34" charset="-122"/>
                <a:cs typeface="Inter" pitchFamily="34" charset="-120"/>
              </a:rPr>
              <a:t>greater pre-spurt height accumulation</a:t>
            </a:r>
            <a:r>
              <a:rPr lang="en-US" sz="1350" dirty="0">
                <a:solidFill>
                  <a:srgbClr val="44474E"/>
                </a:solidFill>
                <a:latin typeface="Inter" pitchFamily="34" charset="0"/>
                <a:ea typeface="Inter" pitchFamily="34" charset="-122"/>
                <a:cs typeface="Inter" pitchFamily="34" charset="-120"/>
              </a:rPr>
              <a:t>.</a:t>
            </a:r>
            <a:endParaRPr lang="en-US" sz="1350" dirty="0"/>
          </a:p>
        </p:txBody>
      </p:sp>
      <p:sp>
        <p:nvSpPr>
          <p:cNvPr id="45" name="SK-4-text-44"/>
          <p:cNvSpPr/>
          <p:nvPr/>
        </p:nvSpPr>
        <p:spPr>
          <a:xfrm>
            <a:off x="381000" y="6496050"/>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www.bradfordvts.co.uk</a:t>
            </a:r>
            <a:endParaRPr lang="en-US" sz="900" dirty="0"/>
          </a:p>
        </p:txBody>
      </p:sp>
      <p:sp>
        <p:nvSpPr>
          <p:cNvPr id="46" name="SK-4-text-45"/>
          <p:cNvSpPr/>
          <p:nvPr/>
        </p:nvSpPr>
        <p:spPr>
          <a:xfrm>
            <a:off x="11439525" y="6496050"/>
            <a:ext cx="752475"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Slide 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5-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5-img-3" descr="preencoded.png"/>
          <p:cNvPicPr>
            <a:picLocks noChangeAspect="1"/>
          </p:cNvPicPr>
          <p:nvPr/>
        </p:nvPicPr>
        <p:blipFill>
          <a:blip r:embed="rId5"/>
          <a:stretch>
            <a:fillRect/>
          </a:stretch>
        </p:blipFill>
        <p:spPr>
          <a:xfrm>
            <a:off x="0" y="0"/>
            <a:ext cx="12192000" cy="381000"/>
          </a:xfrm>
          <a:prstGeom prst="rect">
            <a:avLst/>
          </a:prstGeom>
        </p:spPr>
      </p:pic>
      <p:pic>
        <p:nvPicPr>
          <p:cNvPr id="5" name="SK-5-img-4" descr="preencoded.png"/>
          <p:cNvPicPr>
            <a:picLocks noChangeAspect="1"/>
          </p:cNvPicPr>
          <p:nvPr/>
        </p:nvPicPr>
        <p:blipFill>
          <a:blip r:embed="rId6"/>
          <a:stretch>
            <a:fillRect/>
          </a:stretch>
        </p:blipFill>
        <p:spPr>
          <a:xfrm>
            <a:off x="0" y="381000"/>
            <a:ext cx="12192000" cy="1007715"/>
          </a:xfrm>
          <a:prstGeom prst="rect">
            <a:avLst/>
          </a:prstGeom>
        </p:spPr>
      </p:pic>
      <p:pic>
        <p:nvPicPr>
          <p:cNvPr id="6" name="SK-5-img-5" descr="preencoded.png"/>
          <p:cNvPicPr>
            <a:picLocks noChangeAspect="1"/>
          </p:cNvPicPr>
          <p:nvPr/>
        </p:nvPicPr>
        <p:blipFill>
          <a:blip r:embed="rId7"/>
          <a:stretch>
            <a:fillRect/>
          </a:stretch>
        </p:blipFill>
        <p:spPr>
          <a:xfrm>
            <a:off x="381000" y="1617315"/>
            <a:ext cx="6675090" cy="4669185"/>
          </a:xfrm>
          <a:prstGeom prst="rect">
            <a:avLst/>
          </a:prstGeom>
        </p:spPr>
      </p:pic>
      <p:pic>
        <p:nvPicPr>
          <p:cNvPr id="7" name="SK-5-img-6" descr="preencoded.png"/>
          <p:cNvPicPr>
            <a:picLocks noChangeAspect="1"/>
          </p:cNvPicPr>
          <p:nvPr/>
        </p:nvPicPr>
        <p:blipFill>
          <a:blip r:embed="rId8"/>
          <a:stretch>
            <a:fillRect/>
          </a:stretch>
        </p:blipFill>
        <p:spPr>
          <a:xfrm>
            <a:off x="609600" y="1903065"/>
            <a:ext cx="285750" cy="228600"/>
          </a:xfrm>
          <a:prstGeom prst="rect">
            <a:avLst/>
          </a:prstGeom>
        </p:spPr>
      </p:pic>
      <p:pic>
        <p:nvPicPr>
          <p:cNvPr id="8" name="SK-5-img-7" descr="preencoded.png"/>
          <p:cNvPicPr>
            <a:picLocks noChangeAspect="1"/>
          </p:cNvPicPr>
          <p:nvPr/>
        </p:nvPicPr>
        <p:blipFill>
          <a:blip r:embed="rId9"/>
          <a:stretch>
            <a:fillRect/>
          </a:stretch>
        </p:blipFill>
        <p:spPr>
          <a:xfrm>
            <a:off x="609600" y="2341215"/>
            <a:ext cx="214313" cy="214313"/>
          </a:xfrm>
          <a:prstGeom prst="rect">
            <a:avLst/>
          </a:prstGeom>
        </p:spPr>
      </p:pic>
      <p:pic>
        <p:nvPicPr>
          <p:cNvPr id="9" name="SK-5-img-8" descr="preencoded.png"/>
          <p:cNvPicPr>
            <a:picLocks noChangeAspect="1"/>
          </p:cNvPicPr>
          <p:nvPr/>
        </p:nvPicPr>
        <p:blipFill>
          <a:blip r:embed="rId10"/>
          <a:stretch>
            <a:fillRect/>
          </a:stretch>
        </p:blipFill>
        <p:spPr>
          <a:xfrm>
            <a:off x="609600" y="3042196"/>
            <a:ext cx="214313" cy="214313"/>
          </a:xfrm>
          <a:prstGeom prst="rect">
            <a:avLst/>
          </a:prstGeom>
        </p:spPr>
      </p:pic>
      <p:pic>
        <p:nvPicPr>
          <p:cNvPr id="10" name="SK-5-img-9" descr="preencoded.png"/>
          <p:cNvPicPr>
            <a:picLocks noChangeAspect="1"/>
          </p:cNvPicPr>
          <p:nvPr/>
        </p:nvPicPr>
        <p:blipFill>
          <a:blip r:embed="rId9"/>
          <a:stretch>
            <a:fillRect/>
          </a:stretch>
        </p:blipFill>
        <p:spPr>
          <a:xfrm>
            <a:off x="609600" y="3743176"/>
            <a:ext cx="214313" cy="214313"/>
          </a:xfrm>
          <a:prstGeom prst="rect">
            <a:avLst/>
          </a:prstGeom>
        </p:spPr>
      </p:pic>
      <p:pic>
        <p:nvPicPr>
          <p:cNvPr id="11" name="SK-5-img-10" descr="preencoded.png"/>
          <p:cNvPicPr>
            <a:picLocks noChangeAspect="1"/>
          </p:cNvPicPr>
          <p:nvPr/>
        </p:nvPicPr>
        <p:blipFill>
          <a:blip r:embed="rId11"/>
          <a:stretch>
            <a:fillRect/>
          </a:stretch>
        </p:blipFill>
        <p:spPr>
          <a:xfrm>
            <a:off x="609600" y="4444157"/>
            <a:ext cx="214313" cy="214313"/>
          </a:xfrm>
          <a:prstGeom prst="rect">
            <a:avLst/>
          </a:prstGeom>
        </p:spPr>
      </p:pic>
      <p:pic>
        <p:nvPicPr>
          <p:cNvPr id="12" name="SK-5-img-11" descr="preencoded.png"/>
          <p:cNvPicPr>
            <a:picLocks noChangeAspect="1"/>
          </p:cNvPicPr>
          <p:nvPr/>
        </p:nvPicPr>
        <p:blipFill>
          <a:blip r:embed="rId12"/>
          <a:stretch>
            <a:fillRect/>
          </a:stretch>
        </p:blipFill>
        <p:spPr>
          <a:xfrm>
            <a:off x="609600" y="5372100"/>
            <a:ext cx="6217890" cy="685800"/>
          </a:xfrm>
          <a:prstGeom prst="rect">
            <a:avLst/>
          </a:prstGeom>
        </p:spPr>
      </p:pic>
      <p:pic>
        <p:nvPicPr>
          <p:cNvPr id="13" name="SK-5-img-12" descr="preencoded.png"/>
          <p:cNvPicPr>
            <a:picLocks noChangeAspect="1"/>
          </p:cNvPicPr>
          <p:nvPr/>
        </p:nvPicPr>
        <p:blipFill>
          <a:blip r:embed="rId13"/>
          <a:stretch>
            <a:fillRect/>
          </a:stretch>
        </p:blipFill>
        <p:spPr>
          <a:xfrm>
            <a:off x="762000" y="5539978"/>
            <a:ext cx="190500" cy="152400"/>
          </a:xfrm>
          <a:prstGeom prst="rect">
            <a:avLst/>
          </a:prstGeom>
        </p:spPr>
      </p:pic>
      <p:pic>
        <p:nvPicPr>
          <p:cNvPr id="14" name="SK-5-img-13" descr="preencoded.png"/>
          <p:cNvPicPr>
            <a:picLocks noChangeAspect="1"/>
          </p:cNvPicPr>
          <p:nvPr/>
        </p:nvPicPr>
        <p:blipFill>
          <a:blip r:embed="rId14"/>
          <a:stretch>
            <a:fillRect/>
          </a:stretch>
        </p:blipFill>
        <p:spPr>
          <a:xfrm>
            <a:off x="7360890" y="1665833"/>
            <a:ext cx="4450110" cy="4572000"/>
          </a:xfrm>
          <a:prstGeom prst="rect">
            <a:avLst/>
          </a:prstGeom>
        </p:spPr>
      </p:pic>
      <p:pic>
        <p:nvPicPr>
          <p:cNvPr id="15" name="SK-5-img-14" descr="preencoded.png"/>
          <p:cNvPicPr>
            <a:picLocks noChangeAspect="1"/>
          </p:cNvPicPr>
          <p:nvPr/>
        </p:nvPicPr>
        <p:blipFill>
          <a:blip r:embed="rId15"/>
          <a:stretch>
            <a:fillRect/>
          </a:stretch>
        </p:blipFill>
        <p:spPr>
          <a:xfrm>
            <a:off x="7360890" y="1665833"/>
            <a:ext cx="4450110" cy="4251127"/>
          </a:xfrm>
          <a:prstGeom prst="rect">
            <a:avLst/>
          </a:prstGeom>
        </p:spPr>
      </p:pic>
      <p:pic>
        <p:nvPicPr>
          <p:cNvPr id="16" name="SK-5-img-15" descr="preencoded.png"/>
          <p:cNvPicPr>
            <a:picLocks noChangeAspect="1"/>
          </p:cNvPicPr>
          <p:nvPr/>
        </p:nvPicPr>
        <p:blipFill>
          <a:blip r:embed="rId16"/>
          <a:stretch>
            <a:fillRect/>
          </a:stretch>
        </p:blipFill>
        <p:spPr>
          <a:xfrm>
            <a:off x="7360890" y="5916960"/>
            <a:ext cx="4450110" cy="323850"/>
          </a:xfrm>
          <a:prstGeom prst="rect">
            <a:avLst/>
          </a:prstGeom>
        </p:spPr>
      </p:pic>
      <p:pic>
        <p:nvPicPr>
          <p:cNvPr id="17" name="SK-5-img-16" descr="preencoded.png"/>
          <p:cNvPicPr>
            <a:picLocks noChangeAspect="1"/>
          </p:cNvPicPr>
          <p:nvPr/>
        </p:nvPicPr>
        <p:blipFill>
          <a:blip r:embed="rId17"/>
          <a:stretch>
            <a:fillRect/>
          </a:stretch>
        </p:blipFill>
        <p:spPr>
          <a:xfrm>
            <a:off x="381000" y="6400800"/>
            <a:ext cx="11430000" cy="266700"/>
          </a:xfrm>
          <a:prstGeom prst="rect">
            <a:avLst/>
          </a:prstGeom>
        </p:spPr>
      </p:pic>
      <p:sp>
        <p:nvSpPr>
          <p:cNvPr id="18" name="SK-5-text-17"/>
          <p:cNvSpPr/>
          <p:nvPr/>
        </p:nvSpPr>
        <p:spPr>
          <a:xfrm>
            <a:off x="228600" y="104775"/>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19" name="SK-5-text-18"/>
          <p:cNvSpPr/>
          <p:nvPr/>
        </p:nvSpPr>
        <p:spPr>
          <a:xfrm>
            <a:off x="228600" y="571500"/>
            <a:ext cx="118967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UK Growth Chart Standards</a:t>
            </a:r>
            <a:endParaRPr lang="en-US" sz="2550" dirty="0"/>
          </a:p>
        </p:txBody>
      </p:sp>
      <p:sp>
        <p:nvSpPr>
          <p:cNvPr id="20" name="SK-5-text-19"/>
          <p:cNvSpPr/>
          <p:nvPr/>
        </p:nvSpPr>
        <p:spPr>
          <a:xfrm>
            <a:off x="228600" y="998190"/>
            <a:ext cx="11811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21" name="SK-5-text-20"/>
          <p:cNvSpPr/>
          <p:nvPr/>
        </p:nvSpPr>
        <p:spPr>
          <a:xfrm>
            <a:off x="1009650" y="1845915"/>
            <a:ext cx="669798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A1C1E"/>
                </a:solidFill>
              </a:rPr>
              <a:t>Current Clinical Systems</a:t>
            </a:r>
            <a:endParaRPr lang="en-US" sz="1800" dirty="0"/>
          </a:p>
        </p:txBody>
      </p:sp>
      <p:sp>
        <p:nvSpPr>
          <p:cNvPr id="22" name="SK-5-text-21"/>
          <p:cNvSpPr/>
          <p:nvPr/>
        </p:nvSpPr>
        <p:spPr>
          <a:xfrm>
            <a:off x="938213" y="2341215"/>
            <a:ext cx="5889278"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44474E"/>
                </a:solidFill>
                <a:latin typeface="Inter" pitchFamily="34" charset="0"/>
                <a:ea typeface="Inter" pitchFamily="34" charset="-122"/>
                <a:cs typeface="Inter" pitchFamily="34" charset="-120"/>
              </a:rPr>
              <a:t>UK-WHO 0–4 years:</a:t>
            </a:r>
            <a:r>
              <a:rPr lang="en-US" sz="1350" dirty="0">
                <a:solidFill>
                  <a:srgbClr val="44474E"/>
                </a:solidFill>
                <a:latin typeface="Inter" pitchFamily="34" charset="0"/>
                <a:ea typeface="Inter" pitchFamily="34" charset="-122"/>
                <a:cs typeface="Inter" pitchFamily="34" charset="-120"/>
              </a:rPr>
              <a:t> Mandatory for all infants born after 11 May 2009. Based on WHO standards for healthy breastfed children.</a:t>
            </a:r>
            <a:endParaRPr lang="en-US" sz="1350" dirty="0"/>
          </a:p>
        </p:txBody>
      </p:sp>
      <p:sp>
        <p:nvSpPr>
          <p:cNvPr id="23" name="SK-5-text-22"/>
          <p:cNvSpPr/>
          <p:nvPr/>
        </p:nvSpPr>
        <p:spPr>
          <a:xfrm>
            <a:off x="938213" y="3042196"/>
            <a:ext cx="5889278"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44474E"/>
                </a:solidFill>
                <a:latin typeface="Inter" pitchFamily="34" charset="0"/>
                <a:ea typeface="Inter" pitchFamily="34" charset="-122"/>
                <a:cs typeface="Inter" pitchFamily="34" charset="-120"/>
              </a:rPr>
              <a:t>UK90 (2–18 years):</a:t>
            </a:r>
            <a:r>
              <a:rPr lang="en-US" sz="1350" dirty="0">
                <a:solidFill>
                  <a:srgbClr val="44474E"/>
                </a:solidFill>
                <a:latin typeface="Inter" pitchFamily="34" charset="0"/>
                <a:ea typeface="Inter" pitchFamily="34" charset="-122"/>
                <a:cs typeface="Inter" pitchFamily="34" charset="-120"/>
              </a:rPr>
              <a:t> Updated UK-WHO charts for school-age children. Built on UK 1990 reference data.</a:t>
            </a:r>
            <a:endParaRPr lang="en-US" sz="1350" dirty="0"/>
          </a:p>
        </p:txBody>
      </p:sp>
      <p:sp>
        <p:nvSpPr>
          <p:cNvPr id="24" name="SK-5-text-23"/>
          <p:cNvSpPr/>
          <p:nvPr/>
        </p:nvSpPr>
        <p:spPr>
          <a:xfrm>
            <a:off x="938213" y="3743176"/>
            <a:ext cx="5889278"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44474E"/>
                </a:solidFill>
                <a:latin typeface="Inter" pitchFamily="34" charset="0"/>
                <a:ea typeface="Inter" pitchFamily="34" charset="-122"/>
                <a:cs typeface="Inter" pitchFamily="34" charset="-120"/>
              </a:rPr>
              <a:t>Biological Norm:</a:t>
            </a:r>
            <a:r>
              <a:rPr lang="en-US" sz="1350" dirty="0">
                <a:solidFill>
                  <a:srgbClr val="44474E"/>
                </a:solidFill>
                <a:latin typeface="Inter" pitchFamily="34" charset="0"/>
                <a:ea typeface="Inter" pitchFamily="34" charset="-122"/>
                <a:cs typeface="Inter" pitchFamily="34" charset="-120"/>
              </a:rPr>
              <a:t> Breastfeeding is set as the growth standard, describing </a:t>
            </a:r>
            <a:r>
              <a:rPr lang="en-US" sz="1350" i="1" dirty="0">
                <a:solidFill>
                  <a:srgbClr val="44474E"/>
                </a:solidFill>
                <a:latin typeface="Inter" pitchFamily="34" charset="0"/>
                <a:ea typeface="Inter" pitchFamily="34" charset="-122"/>
                <a:cs typeface="Inter" pitchFamily="34" charset="-120"/>
              </a:rPr>
              <a:t>optimal</a:t>
            </a:r>
            <a:r>
              <a:rPr lang="en-US" sz="1350" dirty="0">
                <a:solidFill>
                  <a:srgbClr val="44474E"/>
                </a:solidFill>
                <a:latin typeface="Inter" pitchFamily="34" charset="0"/>
                <a:ea typeface="Inter" pitchFamily="34" charset="-122"/>
                <a:cs typeface="Inter" pitchFamily="34" charset="-120"/>
              </a:rPr>
              <a:t> rather than </a:t>
            </a:r>
            <a:r>
              <a:rPr lang="en-US" sz="1350" i="1" dirty="0">
                <a:solidFill>
                  <a:srgbClr val="44474E"/>
                </a:solidFill>
                <a:latin typeface="Inter" pitchFamily="34" charset="0"/>
                <a:ea typeface="Inter" pitchFamily="34" charset="-122"/>
                <a:cs typeface="Inter" pitchFamily="34" charset="-120"/>
              </a:rPr>
              <a:t>average</a:t>
            </a:r>
            <a:r>
              <a:rPr lang="en-US" sz="1350" dirty="0">
                <a:solidFill>
                  <a:srgbClr val="44474E"/>
                </a:solidFill>
                <a:latin typeface="Inter" pitchFamily="34" charset="0"/>
                <a:ea typeface="Inter" pitchFamily="34" charset="-122"/>
                <a:cs typeface="Inter" pitchFamily="34" charset="-120"/>
              </a:rPr>
              <a:t> growth.</a:t>
            </a:r>
            <a:endParaRPr lang="en-US" sz="1350" dirty="0"/>
          </a:p>
        </p:txBody>
      </p:sp>
      <p:sp>
        <p:nvSpPr>
          <p:cNvPr id="25" name="SK-5-text-24"/>
          <p:cNvSpPr/>
          <p:nvPr/>
        </p:nvSpPr>
        <p:spPr>
          <a:xfrm>
            <a:off x="938213" y="4444157"/>
            <a:ext cx="5889278"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44474E"/>
                </a:solidFill>
                <a:latin typeface="Inter" pitchFamily="34" charset="0"/>
                <a:ea typeface="Inter" pitchFamily="34" charset="-122"/>
                <a:cs typeface="Inter" pitchFamily="34" charset="-120"/>
              </a:rPr>
              <a:t>Inclusivity:</a:t>
            </a:r>
            <a:r>
              <a:rPr lang="en-US" sz="1350" dirty="0">
                <a:solidFill>
                  <a:srgbClr val="44474E"/>
                </a:solidFill>
                <a:latin typeface="Inter" pitchFamily="34" charset="0"/>
                <a:ea typeface="Inter" pitchFamily="34" charset="-122"/>
                <a:cs typeface="Inter" pitchFamily="34" charset="-120"/>
              </a:rPr>
              <a:t> Valid for all ethnic groups; WHO data confirms similar linear growth potential worldwide.</a:t>
            </a:r>
            <a:endParaRPr lang="en-US" sz="1350" dirty="0"/>
          </a:p>
        </p:txBody>
      </p:sp>
      <p:sp>
        <p:nvSpPr>
          <p:cNvPr id="26" name="SK-5-text-25"/>
          <p:cNvSpPr/>
          <p:nvPr/>
        </p:nvSpPr>
        <p:spPr>
          <a:xfrm>
            <a:off x="1028700" y="5486400"/>
            <a:ext cx="591309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1A1C1E"/>
                </a:solidFill>
                <a:latin typeface="Inter" pitchFamily="34" charset="0"/>
                <a:ea typeface="Inter" pitchFamily="34" charset="-122"/>
                <a:cs typeface="Inter" pitchFamily="34" charset="-120"/>
              </a:rPr>
              <a:t> Critical Update: 50th centile emphasis is removed to prevent parental fixation on the median.</a:t>
            </a:r>
            <a:endParaRPr lang="en-US" sz="1200" dirty="0"/>
          </a:p>
        </p:txBody>
      </p:sp>
      <p:sp>
        <p:nvSpPr>
          <p:cNvPr id="27" name="SK-5-text-26"/>
          <p:cNvSpPr/>
          <p:nvPr/>
        </p:nvSpPr>
        <p:spPr>
          <a:xfrm>
            <a:off x="7322790" y="5916960"/>
            <a:ext cx="4297710" cy="323850"/>
          </a:xfrm>
          <a:prstGeom prst="rect">
            <a:avLst/>
          </a:prstGeom>
          <a:noFill/>
          <a:ln/>
        </p:spPr>
        <p:txBody>
          <a:bodyPr vert="horz" wrap="square" lIns="0" tIns="0" rIns="0" bIns="0" rtlCol="0" anchor="ctr"/>
          <a:lstStyle/>
          <a:p>
            <a:pPr marL="0" indent="0" algn="ctr">
              <a:lnSpc>
                <a:spcPts val="1350"/>
              </a:lnSpc>
              <a:buNone/>
            </a:pPr>
            <a:r>
              <a:rPr lang="en-US" sz="900" dirty="0">
                <a:solidFill>
                  <a:srgbClr val="74777F"/>
                </a:solidFill>
                <a:latin typeface="Inter" pitchFamily="34" charset="0"/>
                <a:ea typeface="Inter" pitchFamily="34" charset="-122"/>
                <a:cs typeface="Inter" pitchFamily="34" charset="-120"/>
              </a:rPr>
              <a:t>Figure: Standardized centile mapping for longitudinal growth monitoring.</a:t>
            </a:r>
            <a:endParaRPr lang="en-US" sz="900" dirty="0"/>
          </a:p>
        </p:txBody>
      </p:sp>
      <p:sp>
        <p:nvSpPr>
          <p:cNvPr id="28" name="SK-5-text-27"/>
          <p:cNvSpPr/>
          <p:nvPr/>
        </p:nvSpPr>
        <p:spPr>
          <a:xfrm>
            <a:off x="381000" y="6496050"/>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www.bradfordvts.co.uk</a:t>
            </a:r>
            <a:endParaRPr lang="en-US" sz="900" dirty="0"/>
          </a:p>
        </p:txBody>
      </p:sp>
      <p:sp>
        <p:nvSpPr>
          <p:cNvPr id="29" name="SK-5-text-28"/>
          <p:cNvSpPr/>
          <p:nvPr/>
        </p:nvSpPr>
        <p:spPr>
          <a:xfrm>
            <a:off x="11449050" y="6496050"/>
            <a:ext cx="74295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Slide 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6-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6-img-3" descr="preencoded.png"/>
          <p:cNvPicPr>
            <a:picLocks noChangeAspect="1"/>
          </p:cNvPicPr>
          <p:nvPr/>
        </p:nvPicPr>
        <p:blipFill>
          <a:blip r:embed="rId5"/>
          <a:stretch>
            <a:fillRect/>
          </a:stretch>
        </p:blipFill>
        <p:spPr>
          <a:xfrm>
            <a:off x="0" y="0"/>
            <a:ext cx="12192000" cy="381000"/>
          </a:xfrm>
          <a:prstGeom prst="rect">
            <a:avLst/>
          </a:prstGeom>
        </p:spPr>
      </p:pic>
      <p:pic>
        <p:nvPicPr>
          <p:cNvPr id="5" name="SK-6-img-4" descr="preencoded.png"/>
          <p:cNvPicPr>
            <a:picLocks noChangeAspect="1"/>
          </p:cNvPicPr>
          <p:nvPr/>
        </p:nvPicPr>
        <p:blipFill>
          <a:blip r:embed="rId6"/>
          <a:stretch>
            <a:fillRect/>
          </a:stretch>
        </p:blipFill>
        <p:spPr>
          <a:xfrm>
            <a:off x="0" y="381000"/>
            <a:ext cx="12192000" cy="931515"/>
          </a:xfrm>
          <a:prstGeom prst="rect">
            <a:avLst/>
          </a:prstGeom>
        </p:spPr>
      </p:pic>
      <p:pic>
        <p:nvPicPr>
          <p:cNvPr id="6" name="SK-6-img-5" descr="preencoded.png"/>
          <p:cNvPicPr>
            <a:picLocks noChangeAspect="1"/>
          </p:cNvPicPr>
          <p:nvPr/>
        </p:nvPicPr>
        <p:blipFill>
          <a:blip r:embed="rId7"/>
          <a:stretch>
            <a:fillRect/>
          </a:stretch>
        </p:blipFill>
        <p:spPr>
          <a:xfrm>
            <a:off x="381000" y="1541115"/>
            <a:ext cx="5600700" cy="834777"/>
          </a:xfrm>
          <a:prstGeom prst="rect">
            <a:avLst/>
          </a:prstGeom>
        </p:spPr>
      </p:pic>
      <p:pic>
        <p:nvPicPr>
          <p:cNvPr id="7" name="SK-6-img-6" descr="preencoded.png"/>
          <p:cNvPicPr>
            <a:picLocks noChangeAspect="1"/>
          </p:cNvPicPr>
          <p:nvPr/>
        </p:nvPicPr>
        <p:blipFill>
          <a:blip r:embed="rId8"/>
          <a:stretch>
            <a:fillRect/>
          </a:stretch>
        </p:blipFill>
        <p:spPr>
          <a:xfrm>
            <a:off x="495300" y="1748879"/>
            <a:ext cx="419100" cy="419100"/>
          </a:xfrm>
          <a:prstGeom prst="rect">
            <a:avLst/>
          </a:prstGeom>
        </p:spPr>
      </p:pic>
      <p:pic>
        <p:nvPicPr>
          <p:cNvPr id="8" name="SK-6-img-7" descr="preencoded.png"/>
          <p:cNvPicPr>
            <a:picLocks noChangeAspect="1"/>
          </p:cNvPicPr>
          <p:nvPr/>
        </p:nvPicPr>
        <p:blipFill>
          <a:blip r:embed="rId9"/>
          <a:stretch>
            <a:fillRect/>
          </a:stretch>
        </p:blipFill>
        <p:spPr>
          <a:xfrm>
            <a:off x="609600" y="1882229"/>
            <a:ext cx="190500" cy="152400"/>
          </a:xfrm>
          <a:prstGeom prst="rect">
            <a:avLst/>
          </a:prstGeom>
        </p:spPr>
      </p:pic>
      <p:pic>
        <p:nvPicPr>
          <p:cNvPr id="9" name="SK-6-img-8" descr="preencoded.png"/>
          <p:cNvPicPr>
            <a:picLocks noChangeAspect="1"/>
          </p:cNvPicPr>
          <p:nvPr/>
        </p:nvPicPr>
        <p:blipFill>
          <a:blip r:embed="rId10"/>
          <a:stretch>
            <a:fillRect/>
          </a:stretch>
        </p:blipFill>
        <p:spPr>
          <a:xfrm>
            <a:off x="381000" y="2490192"/>
            <a:ext cx="5600700" cy="834777"/>
          </a:xfrm>
          <a:prstGeom prst="rect">
            <a:avLst/>
          </a:prstGeom>
        </p:spPr>
      </p:pic>
      <p:pic>
        <p:nvPicPr>
          <p:cNvPr id="10" name="SK-6-img-9" descr="preencoded.png"/>
          <p:cNvPicPr>
            <a:picLocks noChangeAspect="1"/>
          </p:cNvPicPr>
          <p:nvPr/>
        </p:nvPicPr>
        <p:blipFill>
          <a:blip r:embed="rId11"/>
          <a:stretch>
            <a:fillRect/>
          </a:stretch>
        </p:blipFill>
        <p:spPr>
          <a:xfrm>
            <a:off x="495300" y="2697956"/>
            <a:ext cx="419100" cy="419100"/>
          </a:xfrm>
          <a:prstGeom prst="rect">
            <a:avLst/>
          </a:prstGeom>
        </p:spPr>
      </p:pic>
      <p:pic>
        <p:nvPicPr>
          <p:cNvPr id="11" name="SK-6-img-10" descr="preencoded.png"/>
          <p:cNvPicPr>
            <a:picLocks noChangeAspect="1"/>
          </p:cNvPicPr>
          <p:nvPr/>
        </p:nvPicPr>
        <p:blipFill>
          <a:blip r:embed="rId12"/>
          <a:stretch>
            <a:fillRect/>
          </a:stretch>
        </p:blipFill>
        <p:spPr>
          <a:xfrm>
            <a:off x="609600" y="2831306"/>
            <a:ext cx="190500" cy="152400"/>
          </a:xfrm>
          <a:prstGeom prst="rect">
            <a:avLst/>
          </a:prstGeom>
        </p:spPr>
      </p:pic>
      <p:pic>
        <p:nvPicPr>
          <p:cNvPr id="12" name="SK-6-img-11" descr="preencoded.png"/>
          <p:cNvPicPr>
            <a:picLocks noChangeAspect="1"/>
          </p:cNvPicPr>
          <p:nvPr/>
        </p:nvPicPr>
        <p:blipFill>
          <a:blip r:embed="rId13"/>
          <a:stretch>
            <a:fillRect/>
          </a:stretch>
        </p:blipFill>
        <p:spPr>
          <a:xfrm>
            <a:off x="381000" y="3439269"/>
            <a:ext cx="5600700" cy="834777"/>
          </a:xfrm>
          <a:prstGeom prst="rect">
            <a:avLst/>
          </a:prstGeom>
        </p:spPr>
      </p:pic>
      <p:pic>
        <p:nvPicPr>
          <p:cNvPr id="13" name="SK-6-img-12" descr="preencoded.png"/>
          <p:cNvPicPr>
            <a:picLocks noChangeAspect="1"/>
          </p:cNvPicPr>
          <p:nvPr/>
        </p:nvPicPr>
        <p:blipFill>
          <a:blip r:embed="rId14"/>
          <a:stretch>
            <a:fillRect/>
          </a:stretch>
        </p:blipFill>
        <p:spPr>
          <a:xfrm>
            <a:off x="495300" y="3647033"/>
            <a:ext cx="419100" cy="419100"/>
          </a:xfrm>
          <a:prstGeom prst="rect">
            <a:avLst/>
          </a:prstGeom>
        </p:spPr>
      </p:pic>
      <p:pic>
        <p:nvPicPr>
          <p:cNvPr id="14" name="SK-6-img-13" descr="preencoded.png"/>
          <p:cNvPicPr>
            <a:picLocks noChangeAspect="1"/>
          </p:cNvPicPr>
          <p:nvPr/>
        </p:nvPicPr>
        <p:blipFill>
          <a:blip r:embed="rId15"/>
          <a:stretch>
            <a:fillRect/>
          </a:stretch>
        </p:blipFill>
        <p:spPr>
          <a:xfrm>
            <a:off x="609600" y="3780383"/>
            <a:ext cx="190500" cy="152400"/>
          </a:xfrm>
          <a:prstGeom prst="rect">
            <a:avLst/>
          </a:prstGeom>
        </p:spPr>
      </p:pic>
      <p:pic>
        <p:nvPicPr>
          <p:cNvPr id="15" name="SK-6-img-14" descr="preencoded.png"/>
          <p:cNvPicPr>
            <a:picLocks noChangeAspect="1"/>
          </p:cNvPicPr>
          <p:nvPr/>
        </p:nvPicPr>
        <p:blipFill>
          <a:blip r:embed="rId16"/>
          <a:stretch>
            <a:fillRect/>
          </a:stretch>
        </p:blipFill>
        <p:spPr>
          <a:xfrm>
            <a:off x="381000" y="4388346"/>
            <a:ext cx="5600700" cy="834777"/>
          </a:xfrm>
          <a:prstGeom prst="rect">
            <a:avLst/>
          </a:prstGeom>
        </p:spPr>
      </p:pic>
      <p:pic>
        <p:nvPicPr>
          <p:cNvPr id="16" name="SK-6-img-15" descr="preencoded.png"/>
          <p:cNvPicPr>
            <a:picLocks noChangeAspect="1"/>
          </p:cNvPicPr>
          <p:nvPr/>
        </p:nvPicPr>
        <p:blipFill>
          <a:blip r:embed="rId17"/>
          <a:stretch>
            <a:fillRect/>
          </a:stretch>
        </p:blipFill>
        <p:spPr>
          <a:xfrm>
            <a:off x="495300" y="4596110"/>
            <a:ext cx="419100" cy="419100"/>
          </a:xfrm>
          <a:prstGeom prst="rect">
            <a:avLst/>
          </a:prstGeom>
        </p:spPr>
      </p:pic>
      <p:pic>
        <p:nvPicPr>
          <p:cNvPr id="17" name="SK-6-img-16" descr="preencoded.png"/>
          <p:cNvPicPr>
            <a:picLocks noChangeAspect="1"/>
          </p:cNvPicPr>
          <p:nvPr/>
        </p:nvPicPr>
        <p:blipFill>
          <a:blip r:embed="rId18"/>
          <a:stretch>
            <a:fillRect/>
          </a:stretch>
        </p:blipFill>
        <p:spPr>
          <a:xfrm>
            <a:off x="609600" y="4729460"/>
            <a:ext cx="190500" cy="152400"/>
          </a:xfrm>
          <a:prstGeom prst="rect">
            <a:avLst/>
          </a:prstGeom>
        </p:spPr>
      </p:pic>
      <p:pic>
        <p:nvPicPr>
          <p:cNvPr id="18" name="SK-6-img-17" descr="preencoded.png"/>
          <p:cNvPicPr>
            <a:picLocks noChangeAspect="1"/>
          </p:cNvPicPr>
          <p:nvPr/>
        </p:nvPicPr>
        <p:blipFill>
          <a:blip r:embed="rId19"/>
          <a:stretch>
            <a:fillRect/>
          </a:stretch>
        </p:blipFill>
        <p:spPr>
          <a:xfrm>
            <a:off x="381000" y="5337423"/>
            <a:ext cx="5600700" cy="834777"/>
          </a:xfrm>
          <a:prstGeom prst="rect">
            <a:avLst/>
          </a:prstGeom>
        </p:spPr>
      </p:pic>
      <p:pic>
        <p:nvPicPr>
          <p:cNvPr id="19" name="SK-6-img-18" descr="preencoded.png"/>
          <p:cNvPicPr>
            <a:picLocks noChangeAspect="1"/>
          </p:cNvPicPr>
          <p:nvPr/>
        </p:nvPicPr>
        <p:blipFill>
          <a:blip r:embed="rId17"/>
          <a:stretch>
            <a:fillRect/>
          </a:stretch>
        </p:blipFill>
        <p:spPr>
          <a:xfrm>
            <a:off x="495300" y="5545187"/>
            <a:ext cx="419100" cy="419100"/>
          </a:xfrm>
          <a:prstGeom prst="rect">
            <a:avLst/>
          </a:prstGeom>
        </p:spPr>
      </p:pic>
      <p:pic>
        <p:nvPicPr>
          <p:cNvPr id="20" name="SK-6-img-19" descr="preencoded.png"/>
          <p:cNvPicPr>
            <a:picLocks noChangeAspect="1"/>
          </p:cNvPicPr>
          <p:nvPr/>
        </p:nvPicPr>
        <p:blipFill>
          <a:blip r:embed="rId20"/>
          <a:stretch>
            <a:fillRect/>
          </a:stretch>
        </p:blipFill>
        <p:spPr>
          <a:xfrm>
            <a:off x="609600" y="5678537"/>
            <a:ext cx="190500" cy="152400"/>
          </a:xfrm>
          <a:prstGeom prst="rect">
            <a:avLst/>
          </a:prstGeom>
        </p:spPr>
      </p:pic>
      <p:pic>
        <p:nvPicPr>
          <p:cNvPr id="21" name="SK-6-img-20" descr="preencoded.png"/>
          <p:cNvPicPr>
            <a:picLocks noChangeAspect="1"/>
          </p:cNvPicPr>
          <p:nvPr/>
        </p:nvPicPr>
        <p:blipFill>
          <a:blip r:embed="rId7"/>
          <a:stretch>
            <a:fillRect/>
          </a:stretch>
        </p:blipFill>
        <p:spPr>
          <a:xfrm>
            <a:off x="6210300" y="1541115"/>
            <a:ext cx="5600700" cy="834777"/>
          </a:xfrm>
          <a:prstGeom prst="rect">
            <a:avLst/>
          </a:prstGeom>
        </p:spPr>
      </p:pic>
      <p:pic>
        <p:nvPicPr>
          <p:cNvPr id="22" name="SK-6-img-21" descr="preencoded.png"/>
          <p:cNvPicPr>
            <a:picLocks noChangeAspect="1"/>
          </p:cNvPicPr>
          <p:nvPr/>
        </p:nvPicPr>
        <p:blipFill>
          <a:blip r:embed="rId8"/>
          <a:stretch>
            <a:fillRect/>
          </a:stretch>
        </p:blipFill>
        <p:spPr>
          <a:xfrm>
            <a:off x="6324600" y="1748879"/>
            <a:ext cx="419100" cy="419100"/>
          </a:xfrm>
          <a:prstGeom prst="rect">
            <a:avLst/>
          </a:prstGeom>
        </p:spPr>
      </p:pic>
      <p:pic>
        <p:nvPicPr>
          <p:cNvPr id="23" name="SK-6-img-22" descr="preencoded.png"/>
          <p:cNvPicPr>
            <a:picLocks noChangeAspect="1"/>
          </p:cNvPicPr>
          <p:nvPr/>
        </p:nvPicPr>
        <p:blipFill>
          <a:blip r:embed="rId21"/>
          <a:stretch>
            <a:fillRect/>
          </a:stretch>
        </p:blipFill>
        <p:spPr>
          <a:xfrm>
            <a:off x="6438900" y="1882229"/>
            <a:ext cx="190500" cy="152400"/>
          </a:xfrm>
          <a:prstGeom prst="rect">
            <a:avLst/>
          </a:prstGeom>
        </p:spPr>
      </p:pic>
      <p:pic>
        <p:nvPicPr>
          <p:cNvPr id="24" name="SK-6-img-23" descr="preencoded.png"/>
          <p:cNvPicPr>
            <a:picLocks noChangeAspect="1"/>
          </p:cNvPicPr>
          <p:nvPr/>
        </p:nvPicPr>
        <p:blipFill>
          <a:blip r:embed="rId10"/>
          <a:stretch>
            <a:fillRect/>
          </a:stretch>
        </p:blipFill>
        <p:spPr>
          <a:xfrm>
            <a:off x="6210300" y="2490192"/>
            <a:ext cx="5600700" cy="834777"/>
          </a:xfrm>
          <a:prstGeom prst="rect">
            <a:avLst/>
          </a:prstGeom>
        </p:spPr>
      </p:pic>
      <p:pic>
        <p:nvPicPr>
          <p:cNvPr id="25" name="SK-6-img-24" descr="preencoded.png"/>
          <p:cNvPicPr>
            <a:picLocks noChangeAspect="1"/>
          </p:cNvPicPr>
          <p:nvPr/>
        </p:nvPicPr>
        <p:blipFill>
          <a:blip r:embed="rId11"/>
          <a:stretch>
            <a:fillRect/>
          </a:stretch>
        </p:blipFill>
        <p:spPr>
          <a:xfrm>
            <a:off x="6324600" y="2697956"/>
            <a:ext cx="419100" cy="419100"/>
          </a:xfrm>
          <a:prstGeom prst="rect">
            <a:avLst/>
          </a:prstGeom>
        </p:spPr>
      </p:pic>
      <p:pic>
        <p:nvPicPr>
          <p:cNvPr id="26" name="SK-6-img-25" descr="preencoded.png"/>
          <p:cNvPicPr>
            <a:picLocks noChangeAspect="1"/>
          </p:cNvPicPr>
          <p:nvPr/>
        </p:nvPicPr>
        <p:blipFill>
          <a:blip r:embed="rId22"/>
          <a:stretch>
            <a:fillRect/>
          </a:stretch>
        </p:blipFill>
        <p:spPr>
          <a:xfrm>
            <a:off x="6438900" y="2831306"/>
            <a:ext cx="190500" cy="152400"/>
          </a:xfrm>
          <a:prstGeom prst="rect">
            <a:avLst/>
          </a:prstGeom>
        </p:spPr>
      </p:pic>
      <p:pic>
        <p:nvPicPr>
          <p:cNvPr id="27" name="SK-6-img-26" descr="preencoded.png"/>
          <p:cNvPicPr>
            <a:picLocks noChangeAspect="1"/>
          </p:cNvPicPr>
          <p:nvPr/>
        </p:nvPicPr>
        <p:blipFill>
          <a:blip r:embed="rId13"/>
          <a:stretch>
            <a:fillRect/>
          </a:stretch>
        </p:blipFill>
        <p:spPr>
          <a:xfrm>
            <a:off x="6210300" y="3439269"/>
            <a:ext cx="5600700" cy="834777"/>
          </a:xfrm>
          <a:prstGeom prst="rect">
            <a:avLst/>
          </a:prstGeom>
        </p:spPr>
      </p:pic>
      <p:pic>
        <p:nvPicPr>
          <p:cNvPr id="28" name="SK-6-img-27" descr="preencoded.png"/>
          <p:cNvPicPr>
            <a:picLocks noChangeAspect="1"/>
          </p:cNvPicPr>
          <p:nvPr/>
        </p:nvPicPr>
        <p:blipFill>
          <a:blip r:embed="rId14"/>
          <a:stretch>
            <a:fillRect/>
          </a:stretch>
        </p:blipFill>
        <p:spPr>
          <a:xfrm>
            <a:off x="6324600" y="3647033"/>
            <a:ext cx="419100" cy="419100"/>
          </a:xfrm>
          <a:prstGeom prst="rect">
            <a:avLst/>
          </a:prstGeom>
        </p:spPr>
      </p:pic>
      <p:pic>
        <p:nvPicPr>
          <p:cNvPr id="29" name="SK-6-img-28" descr="preencoded.png"/>
          <p:cNvPicPr>
            <a:picLocks noChangeAspect="1"/>
          </p:cNvPicPr>
          <p:nvPr/>
        </p:nvPicPr>
        <p:blipFill>
          <a:blip r:embed="rId23"/>
          <a:stretch>
            <a:fillRect/>
          </a:stretch>
        </p:blipFill>
        <p:spPr>
          <a:xfrm>
            <a:off x="6438900" y="3780383"/>
            <a:ext cx="190500" cy="152400"/>
          </a:xfrm>
          <a:prstGeom prst="rect">
            <a:avLst/>
          </a:prstGeom>
        </p:spPr>
      </p:pic>
      <p:pic>
        <p:nvPicPr>
          <p:cNvPr id="30" name="SK-6-img-29" descr="preencoded.png"/>
          <p:cNvPicPr>
            <a:picLocks noChangeAspect="1"/>
          </p:cNvPicPr>
          <p:nvPr/>
        </p:nvPicPr>
        <p:blipFill>
          <a:blip r:embed="rId16"/>
          <a:stretch>
            <a:fillRect/>
          </a:stretch>
        </p:blipFill>
        <p:spPr>
          <a:xfrm>
            <a:off x="6210300" y="4388346"/>
            <a:ext cx="5600700" cy="834777"/>
          </a:xfrm>
          <a:prstGeom prst="rect">
            <a:avLst/>
          </a:prstGeom>
        </p:spPr>
      </p:pic>
      <p:pic>
        <p:nvPicPr>
          <p:cNvPr id="31" name="SK-6-img-30" descr="preencoded.png"/>
          <p:cNvPicPr>
            <a:picLocks noChangeAspect="1"/>
          </p:cNvPicPr>
          <p:nvPr/>
        </p:nvPicPr>
        <p:blipFill>
          <a:blip r:embed="rId17"/>
          <a:stretch>
            <a:fillRect/>
          </a:stretch>
        </p:blipFill>
        <p:spPr>
          <a:xfrm>
            <a:off x="6324600" y="4596110"/>
            <a:ext cx="419100" cy="419100"/>
          </a:xfrm>
          <a:prstGeom prst="rect">
            <a:avLst/>
          </a:prstGeom>
        </p:spPr>
      </p:pic>
      <p:pic>
        <p:nvPicPr>
          <p:cNvPr id="32" name="SK-6-img-31" descr="preencoded.png"/>
          <p:cNvPicPr>
            <a:picLocks noChangeAspect="1"/>
          </p:cNvPicPr>
          <p:nvPr/>
        </p:nvPicPr>
        <p:blipFill>
          <a:blip r:embed="rId24"/>
          <a:stretch>
            <a:fillRect/>
          </a:stretch>
        </p:blipFill>
        <p:spPr>
          <a:xfrm>
            <a:off x="6438900" y="4729460"/>
            <a:ext cx="190500" cy="152400"/>
          </a:xfrm>
          <a:prstGeom prst="rect">
            <a:avLst/>
          </a:prstGeom>
        </p:spPr>
      </p:pic>
      <p:pic>
        <p:nvPicPr>
          <p:cNvPr id="33" name="SK-6-img-32" descr="preencoded.png"/>
          <p:cNvPicPr>
            <a:picLocks noChangeAspect="1"/>
          </p:cNvPicPr>
          <p:nvPr/>
        </p:nvPicPr>
        <p:blipFill>
          <a:blip r:embed="rId19"/>
          <a:stretch>
            <a:fillRect/>
          </a:stretch>
        </p:blipFill>
        <p:spPr>
          <a:xfrm>
            <a:off x="6210300" y="5337423"/>
            <a:ext cx="5600700" cy="834777"/>
          </a:xfrm>
          <a:prstGeom prst="rect">
            <a:avLst/>
          </a:prstGeom>
        </p:spPr>
      </p:pic>
      <p:pic>
        <p:nvPicPr>
          <p:cNvPr id="34" name="SK-6-img-33" descr="preencoded.png"/>
          <p:cNvPicPr>
            <a:picLocks noChangeAspect="1"/>
          </p:cNvPicPr>
          <p:nvPr/>
        </p:nvPicPr>
        <p:blipFill>
          <a:blip r:embed="rId17"/>
          <a:stretch>
            <a:fillRect/>
          </a:stretch>
        </p:blipFill>
        <p:spPr>
          <a:xfrm>
            <a:off x="6324600" y="5545187"/>
            <a:ext cx="419100" cy="419100"/>
          </a:xfrm>
          <a:prstGeom prst="rect">
            <a:avLst/>
          </a:prstGeom>
        </p:spPr>
      </p:pic>
      <p:pic>
        <p:nvPicPr>
          <p:cNvPr id="35" name="SK-6-img-34" descr="preencoded.png"/>
          <p:cNvPicPr>
            <a:picLocks noChangeAspect="1"/>
          </p:cNvPicPr>
          <p:nvPr/>
        </p:nvPicPr>
        <p:blipFill>
          <a:blip r:embed="rId25"/>
          <a:stretch>
            <a:fillRect/>
          </a:stretch>
        </p:blipFill>
        <p:spPr>
          <a:xfrm>
            <a:off x="6438900" y="5678537"/>
            <a:ext cx="190500" cy="152400"/>
          </a:xfrm>
          <a:prstGeom prst="rect">
            <a:avLst/>
          </a:prstGeom>
        </p:spPr>
      </p:pic>
      <p:pic>
        <p:nvPicPr>
          <p:cNvPr id="36" name="SK-6-img-35" descr="preencoded.png"/>
          <p:cNvPicPr>
            <a:picLocks noChangeAspect="1"/>
          </p:cNvPicPr>
          <p:nvPr/>
        </p:nvPicPr>
        <p:blipFill>
          <a:blip r:embed="rId26"/>
          <a:stretch>
            <a:fillRect/>
          </a:stretch>
        </p:blipFill>
        <p:spPr>
          <a:xfrm>
            <a:off x="381000" y="6400800"/>
            <a:ext cx="11430000" cy="266700"/>
          </a:xfrm>
          <a:prstGeom prst="rect">
            <a:avLst/>
          </a:prstGeom>
        </p:spPr>
      </p:pic>
      <p:sp>
        <p:nvSpPr>
          <p:cNvPr id="37" name="SK-6-text-36"/>
          <p:cNvSpPr/>
          <p:nvPr/>
        </p:nvSpPr>
        <p:spPr>
          <a:xfrm>
            <a:off x="228600" y="114300"/>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38" name="SK-6-text-37"/>
          <p:cNvSpPr/>
          <p:nvPr/>
        </p:nvSpPr>
        <p:spPr>
          <a:xfrm>
            <a:off x="228600" y="533400"/>
            <a:ext cx="11963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10 Key Facts About UK-WHO 0-4 Charts</a:t>
            </a:r>
            <a:endParaRPr lang="en-US" sz="2550" dirty="0"/>
          </a:p>
        </p:txBody>
      </p:sp>
      <p:sp>
        <p:nvSpPr>
          <p:cNvPr id="39" name="SK-6-text-38"/>
          <p:cNvSpPr/>
          <p:nvPr/>
        </p:nvSpPr>
        <p:spPr>
          <a:xfrm>
            <a:off x="228600" y="960090"/>
            <a:ext cx="11811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40" name="SK-6-text-39"/>
          <p:cNvSpPr/>
          <p:nvPr/>
        </p:nvSpPr>
        <p:spPr>
          <a:xfrm>
            <a:off x="1066800" y="1670893"/>
            <a:ext cx="4876800" cy="182761"/>
          </a:xfrm>
          <a:prstGeom prst="rect">
            <a:avLst/>
          </a:prstGeom>
          <a:noFill/>
          <a:ln/>
        </p:spPr>
        <p:txBody>
          <a:bodyPr vert="horz" wrap="square" lIns="0" tIns="0" rIns="0" bIns="0" rtlCol="0" anchor="ctr"/>
          <a:lstStyle/>
          <a:p>
            <a:pPr marL="0" indent="0">
              <a:lnSpc>
                <a:spcPts val="1440"/>
              </a:lnSpc>
              <a:buNone/>
            </a:pPr>
            <a:r>
              <a:rPr lang="en-US" sz="1200" b="1" dirty="0">
                <a:solidFill>
                  <a:srgbClr val="1A1C1E"/>
                </a:solidFill>
              </a:rPr>
              <a:t>Optimal Growth Standard</a:t>
            </a:r>
            <a:endParaRPr lang="en-US" sz="1200" dirty="0"/>
          </a:p>
        </p:txBody>
      </p:sp>
      <p:sp>
        <p:nvSpPr>
          <p:cNvPr id="41" name="SK-6-text-40"/>
          <p:cNvSpPr/>
          <p:nvPr/>
        </p:nvSpPr>
        <p:spPr>
          <a:xfrm>
            <a:off x="1066800" y="1872704"/>
            <a:ext cx="4800600" cy="373261"/>
          </a:xfrm>
          <a:prstGeom prst="rect">
            <a:avLst/>
          </a:prstGeom>
          <a:noFill/>
          <a:ln/>
        </p:spPr>
        <p:txBody>
          <a:bodyPr vert="horz" wrap="square" lIns="0" tIns="0" rIns="0" bIns="0" rtlCol="0" anchor="ctr"/>
          <a:lstStyle/>
          <a:p>
            <a:pPr marL="0" indent="0">
              <a:lnSpc>
                <a:spcPts val="1470"/>
              </a:lnSpc>
              <a:buNone/>
            </a:pPr>
            <a:r>
              <a:rPr lang="en-US" sz="1050" dirty="0">
                <a:solidFill>
                  <a:srgbClr val="44474E"/>
                </a:solidFill>
                <a:latin typeface="Inter" pitchFamily="34" charset="0"/>
                <a:ea typeface="Inter" pitchFamily="34" charset="-122"/>
                <a:cs typeface="Inter" pitchFamily="34" charset="-120"/>
              </a:rPr>
              <a:t>Describes how children *should* grow; sets breastfeeding as the physiological norm.</a:t>
            </a:r>
            <a:endParaRPr lang="en-US" sz="1050" dirty="0"/>
          </a:p>
        </p:txBody>
      </p:sp>
      <p:sp>
        <p:nvSpPr>
          <p:cNvPr id="42" name="SK-6-text-41"/>
          <p:cNvSpPr/>
          <p:nvPr/>
        </p:nvSpPr>
        <p:spPr>
          <a:xfrm>
            <a:off x="1066800" y="2619970"/>
            <a:ext cx="4876800" cy="182761"/>
          </a:xfrm>
          <a:prstGeom prst="rect">
            <a:avLst/>
          </a:prstGeom>
          <a:noFill/>
          <a:ln/>
        </p:spPr>
        <p:txBody>
          <a:bodyPr vert="horz" wrap="square" lIns="0" tIns="0" rIns="0" bIns="0" rtlCol="0" anchor="ctr"/>
          <a:lstStyle/>
          <a:p>
            <a:pPr marL="0" indent="0">
              <a:lnSpc>
                <a:spcPts val="1440"/>
              </a:lnSpc>
              <a:buNone/>
            </a:pPr>
            <a:r>
              <a:rPr lang="en-US" sz="1200" b="1" dirty="0">
                <a:solidFill>
                  <a:srgbClr val="1A1C1E"/>
                </a:solidFill>
              </a:rPr>
              <a:t>Ethnic Inclusivity</a:t>
            </a:r>
            <a:endParaRPr lang="en-US" sz="1200" dirty="0"/>
          </a:p>
        </p:txBody>
      </p:sp>
      <p:sp>
        <p:nvSpPr>
          <p:cNvPr id="43" name="SK-6-text-42"/>
          <p:cNvSpPr/>
          <p:nvPr/>
        </p:nvSpPr>
        <p:spPr>
          <a:xfrm>
            <a:off x="1066800" y="2821781"/>
            <a:ext cx="4800600" cy="373261"/>
          </a:xfrm>
          <a:prstGeom prst="rect">
            <a:avLst/>
          </a:prstGeom>
          <a:noFill/>
          <a:ln/>
        </p:spPr>
        <p:txBody>
          <a:bodyPr vert="horz" wrap="square" lIns="0" tIns="0" rIns="0" bIns="0" rtlCol="0" anchor="ctr"/>
          <a:lstStyle/>
          <a:p>
            <a:pPr marL="0" indent="0">
              <a:lnSpc>
                <a:spcPts val="1470"/>
              </a:lnSpc>
              <a:buNone/>
            </a:pPr>
            <a:r>
              <a:rPr lang="en-US" sz="1050" dirty="0">
                <a:solidFill>
                  <a:srgbClr val="44474E"/>
                </a:solidFill>
                <a:latin typeface="Inter" pitchFamily="34" charset="0"/>
                <a:ea typeface="Inter" pitchFamily="34" charset="-122"/>
                <a:cs typeface="Inter" pitchFamily="34" charset="-120"/>
              </a:rPr>
              <a:t>Suitable for all ethnic groups; WHO data shows similar linear growth potential worldwide.</a:t>
            </a:r>
            <a:endParaRPr lang="en-US" sz="1050" dirty="0"/>
          </a:p>
        </p:txBody>
      </p:sp>
      <p:sp>
        <p:nvSpPr>
          <p:cNvPr id="44" name="SK-6-text-43"/>
          <p:cNvSpPr/>
          <p:nvPr/>
        </p:nvSpPr>
        <p:spPr>
          <a:xfrm>
            <a:off x="1066800" y="3569047"/>
            <a:ext cx="4876800" cy="182761"/>
          </a:xfrm>
          <a:prstGeom prst="rect">
            <a:avLst/>
          </a:prstGeom>
          <a:noFill/>
          <a:ln/>
        </p:spPr>
        <p:txBody>
          <a:bodyPr vert="horz" wrap="square" lIns="0" tIns="0" rIns="0" bIns="0" rtlCol="0" anchor="ctr"/>
          <a:lstStyle/>
          <a:p>
            <a:pPr marL="0" indent="0">
              <a:lnSpc>
                <a:spcPts val="1440"/>
              </a:lnSpc>
              <a:buNone/>
            </a:pPr>
            <a:r>
              <a:rPr lang="en-US" sz="1200" b="1" dirty="0">
                <a:solidFill>
                  <a:srgbClr val="1A1C1E"/>
                </a:solidFill>
              </a:rPr>
              <a:t>2nd Centile Threshold</a:t>
            </a:r>
            <a:endParaRPr lang="en-US" sz="1200" dirty="0"/>
          </a:p>
        </p:txBody>
      </p:sp>
      <p:sp>
        <p:nvSpPr>
          <p:cNvPr id="45" name="SK-6-text-44"/>
          <p:cNvSpPr/>
          <p:nvPr/>
        </p:nvSpPr>
        <p:spPr>
          <a:xfrm>
            <a:off x="1066800" y="3770858"/>
            <a:ext cx="4800600" cy="373261"/>
          </a:xfrm>
          <a:prstGeom prst="rect">
            <a:avLst/>
          </a:prstGeom>
          <a:noFill/>
          <a:ln/>
        </p:spPr>
        <p:txBody>
          <a:bodyPr vert="horz" wrap="square" lIns="0" tIns="0" rIns="0" bIns="0" rtlCol="0" anchor="ctr"/>
          <a:lstStyle/>
          <a:p>
            <a:pPr marL="0" indent="0">
              <a:lnSpc>
                <a:spcPts val="1470"/>
              </a:lnSpc>
              <a:buNone/>
            </a:pPr>
            <a:r>
              <a:rPr lang="en-US" sz="1050" dirty="0">
                <a:solidFill>
                  <a:srgbClr val="44474E"/>
                </a:solidFill>
                <a:latin typeface="Inter" pitchFamily="34" charset="0"/>
                <a:ea typeface="Inter" pitchFamily="34" charset="-122"/>
                <a:cs typeface="Inter" pitchFamily="34" charset="-120"/>
              </a:rPr>
              <a:t>After 6 months, only 1 in 200 healthy children fall below the 2nd centile for weight.</a:t>
            </a:r>
            <a:endParaRPr lang="en-US" sz="1050" dirty="0"/>
          </a:p>
        </p:txBody>
      </p:sp>
      <p:sp>
        <p:nvSpPr>
          <p:cNvPr id="46" name="SK-6-text-45"/>
          <p:cNvSpPr/>
          <p:nvPr/>
        </p:nvSpPr>
        <p:spPr>
          <a:xfrm>
            <a:off x="1066800" y="4518124"/>
            <a:ext cx="4876800" cy="182761"/>
          </a:xfrm>
          <a:prstGeom prst="rect">
            <a:avLst/>
          </a:prstGeom>
          <a:noFill/>
          <a:ln/>
        </p:spPr>
        <p:txBody>
          <a:bodyPr vert="horz" wrap="square" lIns="0" tIns="0" rIns="0" bIns="0" rtlCol="0" anchor="ctr"/>
          <a:lstStyle/>
          <a:p>
            <a:pPr marL="0" indent="0">
              <a:lnSpc>
                <a:spcPts val="1440"/>
              </a:lnSpc>
              <a:buNone/>
            </a:pPr>
            <a:r>
              <a:rPr lang="en-US" sz="1200" b="1" dirty="0">
                <a:solidFill>
                  <a:srgbClr val="1A1C1E"/>
                </a:solidFill>
              </a:rPr>
              <a:t>98th Centile Increase</a:t>
            </a:r>
            <a:endParaRPr lang="en-US" sz="1200" dirty="0"/>
          </a:p>
        </p:txBody>
      </p:sp>
      <p:sp>
        <p:nvSpPr>
          <p:cNvPr id="47" name="SK-6-text-46"/>
          <p:cNvSpPr/>
          <p:nvPr/>
        </p:nvSpPr>
        <p:spPr>
          <a:xfrm>
            <a:off x="1066800" y="4719935"/>
            <a:ext cx="4800600" cy="373261"/>
          </a:xfrm>
          <a:prstGeom prst="rect">
            <a:avLst/>
          </a:prstGeom>
          <a:noFill/>
          <a:ln/>
        </p:spPr>
        <p:txBody>
          <a:bodyPr vert="horz" wrap="square" lIns="0" tIns="0" rIns="0" bIns="0" rtlCol="0" anchor="ctr"/>
          <a:lstStyle/>
          <a:p>
            <a:pPr marL="0" indent="0">
              <a:lnSpc>
                <a:spcPts val="1470"/>
              </a:lnSpc>
              <a:buNone/>
            </a:pPr>
            <a:r>
              <a:rPr lang="en-US" sz="1050" dirty="0">
                <a:solidFill>
                  <a:srgbClr val="44474E"/>
                </a:solidFill>
                <a:latin typeface="Inter" pitchFamily="34" charset="0"/>
                <a:ea typeface="Inter" pitchFamily="34" charset="-122"/>
                <a:cs typeface="Inter" pitchFamily="34" charset="-120"/>
              </a:rPr>
              <a:t>Twice as many children are now above the 98th centile compared to the old UK90 charts.</a:t>
            </a:r>
            <a:endParaRPr lang="en-US" sz="1050" dirty="0"/>
          </a:p>
        </p:txBody>
      </p:sp>
      <p:sp>
        <p:nvSpPr>
          <p:cNvPr id="48" name="SK-6-text-47"/>
          <p:cNvSpPr/>
          <p:nvPr/>
        </p:nvSpPr>
        <p:spPr>
          <a:xfrm>
            <a:off x="1066800" y="5467201"/>
            <a:ext cx="4876800" cy="182761"/>
          </a:xfrm>
          <a:prstGeom prst="rect">
            <a:avLst/>
          </a:prstGeom>
          <a:noFill/>
          <a:ln/>
        </p:spPr>
        <p:txBody>
          <a:bodyPr vert="horz" wrap="square" lIns="0" tIns="0" rIns="0" bIns="0" rtlCol="0" anchor="ctr"/>
          <a:lstStyle/>
          <a:p>
            <a:pPr marL="0" indent="0">
              <a:lnSpc>
                <a:spcPts val="1440"/>
              </a:lnSpc>
              <a:buNone/>
            </a:pPr>
            <a:r>
              <a:rPr lang="en-US" sz="1200" b="1" dirty="0">
                <a:solidFill>
                  <a:srgbClr val="1A1C1E"/>
                </a:solidFill>
              </a:rPr>
              <a:t>0-2 Weeks Gap</a:t>
            </a:r>
            <a:endParaRPr lang="en-US" sz="1200" dirty="0"/>
          </a:p>
        </p:txBody>
      </p:sp>
      <p:sp>
        <p:nvSpPr>
          <p:cNvPr id="49" name="SK-6-text-48"/>
          <p:cNvSpPr/>
          <p:nvPr/>
        </p:nvSpPr>
        <p:spPr>
          <a:xfrm>
            <a:off x="1066800" y="5669012"/>
            <a:ext cx="4800600" cy="373261"/>
          </a:xfrm>
          <a:prstGeom prst="rect">
            <a:avLst/>
          </a:prstGeom>
          <a:noFill/>
          <a:ln/>
        </p:spPr>
        <p:txBody>
          <a:bodyPr vert="horz" wrap="square" lIns="0" tIns="0" rIns="0" bIns="0" rtlCol="0" anchor="ctr"/>
          <a:lstStyle/>
          <a:p>
            <a:pPr marL="0" indent="0">
              <a:lnSpc>
                <a:spcPts val="1470"/>
              </a:lnSpc>
              <a:buNone/>
            </a:pPr>
            <a:r>
              <a:rPr lang="en-US" sz="1050" dirty="0">
                <a:solidFill>
                  <a:srgbClr val="44474E"/>
                </a:solidFill>
                <a:latin typeface="Inter" pitchFamily="34" charset="0"/>
                <a:ea typeface="Inter" pitchFamily="34" charset="-122"/>
                <a:cs typeface="Inter" pitchFamily="34" charset="-120"/>
              </a:rPr>
              <a:t>No centile lines between 0-2 weeks; assess by % weight loss instead of chart plotting.</a:t>
            </a:r>
            <a:endParaRPr lang="en-US" sz="1050" dirty="0"/>
          </a:p>
        </p:txBody>
      </p:sp>
      <p:sp>
        <p:nvSpPr>
          <p:cNvPr id="50" name="SK-6-text-49"/>
          <p:cNvSpPr/>
          <p:nvPr/>
        </p:nvSpPr>
        <p:spPr>
          <a:xfrm>
            <a:off x="6896100" y="1670893"/>
            <a:ext cx="4876800" cy="182761"/>
          </a:xfrm>
          <a:prstGeom prst="rect">
            <a:avLst/>
          </a:prstGeom>
          <a:noFill/>
          <a:ln/>
        </p:spPr>
        <p:txBody>
          <a:bodyPr vert="horz" wrap="square" lIns="0" tIns="0" rIns="0" bIns="0" rtlCol="0" anchor="ctr"/>
          <a:lstStyle/>
          <a:p>
            <a:pPr marL="0" indent="0">
              <a:lnSpc>
                <a:spcPts val="1440"/>
              </a:lnSpc>
              <a:buNone/>
            </a:pPr>
            <a:r>
              <a:rPr lang="en-US" sz="1200" b="1" dirty="0">
                <a:solidFill>
                  <a:srgbClr val="1A1C1E"/>
                </a:solidFill>
              </a:rPr>
              <a:t>Preterm Section</a:t>
            </a:r>
            <a:endParaRPr lang="en-US" sz="1200" dirty="0"/>
          </a:p>
        </p:txBody>
      </p:sp>
      <p:sp>
        <p:nvSpPr>
          <p:cNvPr id="51" name="SK-6-text-50"/>
          <p:cNvSpPr/>
          <p:nvPr/>
        </p:nvSpPr>
        <p:spPr>
          <a:xfrm>
            <a:off x="6896100" y="1872704"/>
            <a:ext cx="4800600" cy="373261"/>
          </a:xfrm>
          <a:prstGeom prst="rect">
            <a:avLst/>
          </a:prstGeom>
          <a:noFill/>
          <a:ln/>
        </p:spPr>
        <p:txBody>
          <a:bodyPr vert="horz" wrap="square" lIns="0" tIns="0" rIns="0" bIns="0" rtlCol="0" anchor="ctr"/>
          <a:lstStyle/>
          <a:p>
            <a:pPr marL="0" indent="0">
              <a:lnSpc>
                <a:spcPts val="1470"/>
              </a:lnSpc>
              <a:buNone/>
            </a:pPr>
            <a:r>
              <a:rPr lang="en-US" sz="1050" dirty="0">
                <a:solidFill>
                  <a:srgbClr val="44474E"/>
                </a:solidFill>
                <a:latin typeface="Inter" pitchFamily="34" charset="0"/>
                <a:ea typeface="Inter" pitchFamily="34" charset="-122"/>
                <a:cs typeface="Inter" pitchFamily="34" charset="-120"/>
              </a:rPr>
              <a:t>Includes a dedicated section for gestational correction for infants born before 37 weeks.</a:t>
            </a:r>
            <a:endParaRPr lang="en-US" sz="1050" dirty="0"/>
          </a:p>
        </p:txBody>
      </p:sp>
      <p:sp>
        <p:nvSpPr>
          <p:cNvPr id="52" name="SK-6-text-51"/>
          <p:cNvSpPr/>
          <p:nvPr/>
        </p:nvSpPr>
        <p:spPr>
          <a:xfrm>
            <a:off x="6896100" y="2619970"/>
            <a:ext cx="4876800" cy="182761"/>
          </a:xfrm>
          <a:prstGeom prst="rect">
            <a:avLst/>
          </a:prstGeom>
          <a:noFill/>
          <a:ln/>
        </p:spPr>
        <p:txBody>
          <a:bodyPr vert="horz" wrap="square" lIns="0" tIns="0" rIns="0" bIns="0" rtlCol="0" anchor="ctr"/>
          <a:lstStyle/>
          <a:p>
            <a:pPr marL="0" indent="0">
              <a:lnSpc>
                <a:spcPts val="1440"/>
              </a:lnSpc>
              <a:buNone/>
            </a:pPr>
            <a:r>
              <a:rPr lang="en-US" sz="1200" b="1" dirty="0">
                <a:solidFill>
                  <a:srgbClr val="1A1C1E"/>
                </a:solidFill>
              </a:rPr>
              <a:t>50th Centile De-emphasis</a:t>
            </a:r>
            <a:endParaRPr lang="en-US" sz="1200" dirty="0"/>
          </a:p>
        </p:txBody>
      </p:sp>
      <p:sp>
        <p:nvSpPr>
          <p:cNvPr id="53" name="SK-6-text-52"/>
          <p:cNvSpPr/>
          <p:nvPr/>
        </p:nvSpPr>
        <p:spPr>
          <a:xfrm>
            <a:off x="6896100" y="2821781"/>
            <a:ext cx="4800600" cy="373261"/>
          </a:xfrm>
          <a:prstGeom prst="rect">
            <a:avLst/>
          </a:prstGeom>
          <a:noFill/>
          <a:ln/>
        </p:spPr>
        <p:txBody>
          <a:bodyPr vert="horz" wrap="square" lIns="0" tIns="0" rIns="0" bIns="0" rtlCol="0" anchor="ctr"/>
          <a:lstStyle/>
          <a:p>
            <a:pPr marL="0" indent="0">
              <a:lnSpc>
                <a:spcPts val="1470"/>
              </a:lnSpc>
              <a:buNone/>
            </a:pPr>
            <a:r>
              <a:rPr lang="en-US" sz="1050" dirty="0">
                <a:solidFill>
                  <a:srgbClr val="44474E"/>
                </a:solidFill>
                <a:latin typeface="Inter" pitchFamily="34" charset="0"/>
                <a:ea typeface="Inter" pitchFamily="34" charset="-122"/>
                <a:cs typeface="Inter" pitchFamily="34" charset="-120"/>
              </a:rPr>
              <a:t>The 50th centile is no longer highlighted to reduce parental fixation on the median.</a:t>
            </a:r>
            <a:endParaRPr lang="en-US" sz="1050" dirty="0"/>
          </a:p>
        </p:txBody>
      </p:sp>
      <p:sp>
        <p:nvSpPr>
          <p:cNvPr id="54" name="SK-6-text-53"/>
          <p:cNvSpPr/>
          <p:nvPr/>
        </p:nvSpPr>
        <p:spPr>
          <a:xfrm>
            <a:off x="6896100" y="3569047"/>
            <a:ext cx="4876800" cy="182761"/>
          </a:xfrm>
          <a:prstGeom prst="rect">
            <a:avLst/>
          </a:prstGeom>
          <a:noFill/>
          <a:ln/>
        </p:spPr>
        <p:txBody>
          <a:bodyPr vert="horz" wrap="square" lIns="0" tIns="0" rIns="0" bIns="0" rtlCol="0" anchor="ctr"/>
          <a:lstStyle/>
          <a:p>
            <a:pPr marL="0" indent="0">
              <a:lnSpc>
                <a:spcPts val="1440"/>
              </a:lnSpc>
              <a:buNone/>
            </a:pPr>
            <a:r>
              <a:rPr lang="en-US" sz="1200" b="1" dirty="0">
                <a:solidFill>
                  <a:srgbClr val="1A1C1E"/>
                </a:solidFill>
              </a:rPr>
              <a:t>Training Requirements</a:t>
            </a:r>
            <a:endParaRPr lang="en-US" sz="1200" dirty="0"/>
          </a:p>
        </p:txBody>
      </p:sp>
      <p:sp>
        <p:nvSpPr>
          <p:cNvPr id="55" name="SK-6-text-54"/>
          <p:cNvSpPr/>
          <p:nvPr/>
        </p:nvSpPr>
        <p:spPr>
          <a:xfrm>
            <a:off x="6896100" y="3770858"/>
            <a:ext cx="4800600" cy="373261"/>
          </a:xfrm>
          <a:prstGeom prst="rect">
            <a:avLst/>
          </a:prstGeom>
          <a:noFill/>
          <a:ln/>
        </p:spPr>
        <p:txBody>
          <a:bodyPr vert="horz" wrap="square" lIns="0" tIns="0" rIns="0" bIns="0" rtlCol="0" anchor="ctr"/>
          <a:lstStyle/>
          <a:p>
            <a:pPr marL="0" indent="0">
              <a:lnSpc>
                <a:spcPts val="1470"/>
              </a:lnSpc>
              <a:buNone/>
            </a:pPr>
            <a:r>
              <a:rPr lang="en-US" sz="1050" dirty="0">
                <a:solidFill>
                  <a:srgbClr val="44474E"/>
                </a:solidFill>
                <a:latin typeface="Inter" pitchFamily="34" charset="0"/>
                <a:ea typeface="Inter" pitchFamily="34" charset="-122"/>
                <a:cs typeface="Inter" pitchFamily="34" charset="-120"/>
              </a:rPr>
              <a:t>30 min for occasional users; 2 hours for regular users (Dept of Health recommendation).</a:t>
            </a:r>
            <a:endParaRPr lang="en-US" sz="1050" dirty="0"/>
          </a:p>
        </p:txBody>
      </p:sp>
      <p:sp>
        <p:nvSpPr>
          <p:cNvPr id="56" name="SK-6-text-55"/>
          <p:cNvSpPr/>
          <p:nvPr/>
        </p:nvSpPr>
        <p:spPr>
          <a:xfrm>
            <a:off x="6896100" y="4518124"/>
            <a:ext cx="4876800" cy="182761"/>
          </a:xfrm>
          <a:prstGeom prst="rect">
            <a:avLst/>
          </a:prstGeom>
          <a:noFill/>
          <a:ln/>
        </p:spPr>
        <p:txBody>
          <a:bodyPr vert="horz" wrap="square" lIns="0" tIns="0" rIns="0" bIns="0" rtlCol="0" anchor="ctr"/>
          <a:lstStyle/>
          <a:p>
            <a:pPr marL="0" indent="0">
              <a:lnSpc>
                <a:spcPts val="1440"/>
              </a:lnSpc>
              <a:buNone/>
            </a:pPr>
            <a:r>
              <a:rPr lang="en-US" sz="1200" b="1" dirty="0">
                <a:solidFill>
                  <a:srgbClr val="1A1C1E"/>
                </a:solidFill>
              </a:rPr>
              <a:t>RCPCH Availability</a:t>
            </a:r>
            <a:endParaRPr lang="en-US" sz="1200" dirty="0"/>
          </a:p>
        </p:txBody>
      </p:sp>
      <p:sp>
        <p:nvSpPr>
          <p:cNvPr id="57" name="SK-6-text-56"/>
          <p:cNvSpPr/>
          <p:nvPr/>
        </p:nvSpPr>
        <p:spPr>
          <a:xfrm>
            <a:off x="6896100" y="4719935"/>
            <a:ext cx="4800600" cy="373261"/>
          </a:xfrm>
          <a:prstGeom prst="rect">
            <a:avLst/>
          </a:prstGeom>
          <a:noFill/>
          <a:ln/>
        </p:spPr>
        <p:txBody>
          <a:bodyPr vert="horz" wrap="square" lIns="0" tIns="0" rIns="0" bIns="0" rtlCol="0" anchor="ctr"/>
          <a:lstStyle/>
          <a:p>
            <a:pPr marL="0" indent="0">
              <a:lnSpc>
                <a:spcPts val="1470"/>
              </a:lnSpc>
              <a:buNone/>
            </a:pPr>
            <a:r>
              <a:rPr lang="en-US" sz="1050" dirty="0">
                <a:solidFill>
                  <a:srgbClr val="44474E"/>
                </a:solidFill>
                <a:latin typeface="Inter" pitchFamily="34" charset="0"/>
                <a:ea typeface="Inter" pitchFamily="34" charset="-122"/>
                <a:cs typeface="Inter" pitchFamily="34" charset="-120"/>
              </a:rPr>
              <a:t>Available in A4 and A5 formats for free download from rcpch.ac.uk/growthcharts.</a:t>
            </a:r>
            <a:endParaRPr lang="en-US" sz="1050" dirty="0"/>
          </a:p>
        </p:txBody>
      </p:sp>
      <p:sp>
        <p:nvSpPr>
          <p:cNvPr id="58" name="SK-6-text-57"/>
          <p:cNvSpPr/>
          <p:nvPr/>
        </p:nvSpPr>
        <p:spPr>
          <a:xfrm>
            <a:off x="6896100" y="5467201"/>
            <a:ext cx="4876800" cy="182761"/>
          </a:xfrm>
          <a:prstGeom prst="rect">
            <a:avLst/>
          </a:prstGeom>
          <a:noFill/>
          <a:ln/>
        </p:spPr>
        <p:txBody>
          <a:bodyPr vert="horz" wrap="square" lIns="0" tIns="0" rIns="0" bIns="0" rtlCol="0" anchor="ctr"/>
          <a:lstStyle/>
          <a:p>
            <a:pPr marL="0" indent="0">
              <a:lnSpc>
                <a:spcPts val="1440"/>
              </a:lnSpc>
              <a:buNone/>
            </a:pPr>
            <a:r>
              <a:rPr lang="en-US" sz="1200" b="1" dirty="0">
                <a:solidFill>
                  <a:srgbClr val="1A1C1E"/>
                </a:solidFill>
              </a:rPr>
              <a:t>Parent-Facing PCHR</a:t>
            </a:r>
            <a:endParaRPr lang="en-US" sz="1200" dirty="0"/>
          </a:p>
        </p:txBody>
      </p:sp>
      <p:sp>
        <p:nvSpPr>
          <p:cNvPr id="59" name="SK-6-text-58"/>
          <p:cNvSpPr/>
          <p:nvPr/>
        </p:nvSpPr>
        <p:spPr>
          <a:xfrm>
            <a:off x="6896100" y="5669012"/>
            <a:ext cx="4800600" cy="373261"/>
          </a:xfrm>
          <a:prstGeom prst="rect">
            <a:avLst/>
          </a:prstGeom>
          <a:noFill/>
          <a:ln/>
        </p:spPr>
        <p:txBody>
          <a:bodyPr vert="horz" wrap="square" lIns="0" tIns="0" rIns="0" bIns="0" rtlCol="0" anchor="ctr"/>
          <a:lstStyle/>
          <a:p>
            <a:pPr marL="0" indent="0">
              <a:lnSpc>
                <a:spcPts val="1470"/>
              </a:lnSpc>
              <a:buNone/>
            </a:pPr>
            <a:r>
              <a:rPr lang="en-US" sz="1050" dirty="0">
                <a:solidFill>
                  <a:srgbClr val="44474E"/>
                </a:solidFill>
                <a:latin typeface="Inter" pitchFamily="34" charset="0"/>
                <a:ea typeface="Inter" pitchFamily="34" charset="-122"/>
                <a:cs typeface="Inter" pitchFamily="34" charset="-120"/>
              </a:rPr>
              <a:t>All information in the Personal Child Health Record is now specifically aimed at parents.</a:t>
            </a:r>
            <a:endParaRPr lang="en-US" sz="1050" dirty="0"/>
          </a:p>
        </p:txBody>
      </p:sp>
      <p:sp>
        <p:nvSpPr>
          <p:cNvPr id="60" name="SK-6-text-59"/>
          <p:cNvSpPr/>
          <p:nvPr/>
        </p:nvSpPr>
        <p:spPr>
          <a:xfrm>
            <a:off x="381000" y="6496050"/>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www.bradfordvts.co.uk</a:t>
            </a:r>
            <a:endParaRPr lang="en-US" sz="900" dirty="0"/>
          </a:p>
        </p:txBody>
      </p:sp>
      <p:sp>
        <p:nvSpPr>
          <p:cNvPr id="61" name="SK-6-text-60"/>
          <p:cNvSpPr/>
          <p:nvPr/>
        </p:nvSpPr>
        <p:spPr>
          <a:xfrm>
            <a:off x="11449050" y="6496050"/>
            <a:ext cx="74295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Slide 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7-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7-img-3" descr="preencoded.png"/>
          <p:cNvPicPr>
            <a:picLocks noChangeAspect="1"/>
          </p:cNvPicPr>
          <p:nvPr/>
        </p:nvPicPr>
        <p:blipFill>
          <a:blip r:embed="rId5"/>
          <a:stretch>
            <a:fillRect/>
          </a:stretch>
        </p:blipFill>
        <p:spPr>
          <a:xfrm>
            <a:off x="0" y="0"/>
            <a:ext cx="12192000" cy="381000"/>
          </a:xfrm>
          <a:prstGeom prst="rect">
            <a:avLst/>
          </a:prstGeom>
        </p:spPr>
      </p:pic>
      <p:pic>
        <p:nvPicPr>
          <p:cNvPr id="5" name="SK-7-img-4" descr="preencoded.png"/>
          <p:cNvPicPr>
            <a:picLocks noChangeAspect="1"/>
          </p:cNvPicPr>
          <p:nvPr/>
        </p:nvPicPr>
        <p:blipFill>
          <a:blip r:embed="rId6"/>
          <a:stretch>
            <a:fillRect/>
          </a:stretch>
        </p:blipFill>
        <p:spPr>
          <a:xfrm>
            <a:off x="0" y="381000"/>
            <a:ext cx="12192000" cy="1007715"/>
          </a:xfrm>
          <a:prstGeom prst="rect">
            <a:avLst/>
          </a:prstGeom>
        </p:spPr>
      </p:pic>
      <p:pic>
        <p:nvPicPr>
          <p:cNvPr id="6" name="SK-7-img-5" descr="preencoded.png"/>
          <p:cNvPicPr>
            <a:picLocks noChangeAspect="1"/>
          </p:cNvPicPr>
          <p:nvPr/>
        </p:nvPicPr>
        <p:blipFill>
          <a:blip r:embed="rId7"/>
          <a:stretch>
            <a:fillRect/>
          </a:stretch>
        </p:blipFill>
        <p:spPr>
          <a:xfrm>
            <a:off x="381000" y="1588740"/>
            <a:ext cx="5676900" cy="4554885"/>
          </a:xfrm>
          <a:prstGeom prst="rect">
            <a:avLst/>
          </a:prstGeom>
        </p:spPr>
      </p:pic>
      <p:pic>
        <p:nvPicPr>
          <p:cNvPr id="7" name="SK-7-img-6" descr="preencoded.png"/>
          <p:cNvPicPr>
            <a:picLocks noChangeAspect="1"/>
          </p:cNvPicPr>
          <p:nvPr/>
        </p:nvPicPr>
        <p:blipFill>
          <a:blip r:embed="rId8"/>
          <a:stretch>
            <a:fillRect/>
          </a:stretch>
        </p:blipFill>
        <p:spPr>
          <a:xfrm>
            <a:off x="495300" y="1761083"/>
            <a:ext cx="5448300" cy="361950"/>
          </a:xfrm>
          <a:prstGeom prst="rect">
            <a:avLst/>
          </a:prstGeom>
        </p:spPr>
      </p:pic>
      <p:pic>
        <p:nvPicPr>
          <p:cNvPr id="8" name="SK-7-img-7" descr="preencoded.png"/>
          <p:cNvPicPr>
            <a:picLocks noChangeAspect="1"/>
          </p:cNvPicPr>
          <p:nvPr/>
        </p:nvPicPr>
        <p:blipFill>
          <a:blip r:embed="rId9"/>
          <a:stretch>
            <a:fillRect/>
          </a:stretch>
        </p:blipFill>
        <p:spPr>
          <a:xfrm>
            <a:off x="495300" y="2246858"/>
            <a:ext cx="5448300" cy="371475"/>
          </a:xfrm>
          <a:prstGeom prst="rect">
            <a:avLst/>
          </a:prstGeom>
        </p:spPr>
      </p:pic>
      <p:pic>
        <p:nvPicPr>
          <p:cNvPr id="9" name="SK-7-img-8" descr="preencoded.png"/>
          <p:cNvPicPr>
            <a:picLocks noChangeAspect="1"/>
          </p:cNvPicPr>
          <p:nvPr/>
        </p:nvPicPr>
        <p:blipFill>
          <a:blip r:embed="rId10"/>
          <a:stretch>
            <a:fillRect/>
          </a:stretch>
        </p:blipFill>
        <p:spPr>
          <a:xfrm>
            <a:off x="5624513" y="2363986"/>
            <a:ext cx="166688" cy="137220"/>
          </a:xfrm>
          <a:prstGeom prst="rect">
            <a:avLst/>
          </a:prstGeom>
        </p:spPr>
      </p:pic>
      <p:pic>
        <p:nvPicPr>
          <p:cNvPr id="10" name="SK-7-img-9" descr="preencoded.png"/>
          <p:cNvPicPr>
            <a:picLocks noChangeAspect="1"/>
          </p:cNvPicPr>
          <p:nvPr/>
        </p:nvPicPr>
        <p:blipFill>
          <a:blip r:embed="rId11"/>
          <a:stretch>
            <a:fillRect/>
          </a:stretch>
        </p:blipFill>
        <p:spPr>
          <a:xfrm>
            <a:off x="495300" y="2665958"/>
            <a:ext cx="5448300" cy="371475"/>
          </a:xfrm>
          <a:prstGeom prst="rect">
            <a:avLst/>
          </a:prstGeom>
        </p:spPr>
      </p:pic>
      <p:pic>
        <p:nvPicPr>
          <p:cNvPr id="11" name="SK-7-img-10" descr="preencoded.png"/>
          <p:cNvPicPr>
            <a:picLocks noChangeAspect="1"/>
          </p:cNvPicPr>
          <p:nvPr/>
        </p:nvPicPr>
        <p:blipFill>
          <a:blip r:embed="rId11"/>
          <a:stretch>
            <a:fillRect/>
          </a:stretch>
        </p:blipFill>
        <p:spPr>
          <a:xfrm>
            <a:off x="495300" y="3085058"/>
            <a:ext cx="5448300" cy="371475"/>
          </a:xfrm>
          <a:prstGeom prst="rect">
            <a:avLst/>
          </a:prstGeom>
        </p:spPr>
      </p:pic>
      <p:pic>
        <p:nvPicPr>
          <p:cNvPr id="12" name="SK-7-img-11" descr="preencoded.png"/>
          <p:cNvPicPr>
            <a:picLocks noChangeAspect="1"/>
          </p:cNvPicPr>
          <p:nvPr/>
        </p:nvPicPr>
        <p:blipFill>
          <a:blip r:embed="rId11"/>
          <a:stretch>
            <a:fillRect/>
          </a:stretch>
        </p:blipFill>
        <p:spPr>
          <a:xfrm>
            <a:off x="495300" y="3504158"/>
            <a:ext cx="5448300" cy="371475"/>
          </a:xfrm>
          <a:prstGeom prst="rect">
            <a:avLst/>
          </a:prstGeom>
        </p:spPr>
      </p:pic>
      <p:pic>
        <p:nvPicPr>
          <p:cNvPr id="13" name="SK-7-img-12" descr="preencoded.png"/>
          <p:cNvPicPr>
            <a:picLocks noChangeAspect="1"/>
          </p:cNvPicPr>
          <p:nvPr/>
        </p:nvPicPr>
        <p:blipFill>
          <a:blip r:embed="rId12"/>
          <a:stretch>
            <a:fillRect/>
          </a:stretch>
        </p:blipFill>
        <p:spPr>
          <a:xfrm>
            <a:off x="495300" y="3923258"/>
            <a:ext cx="5448300" cy="371475"/>
          </a:xfrm>
          <a:prstGeom prst="rect">
            <a:avLst/>
          </a:prstGeom>
        </p:spPr>
      </p:pic>
      <p:pic>
        <p:nvPicPr>
          <p:cNvPr id="14" name="SK-7-img-13" descr="preencoded.png"/>
          <p:cNvPicPr>
            <a:picLocks noChangeAspect="1"/>
          </p:cNvPicPr>
          <p:nvPr/>
        </p:nvPicPr>
        <p:blipFill>
          <a:blip r:embed="rId13"/>
          <a:stretch>
            <a:fillRect/>
          </a:stretch>
        </p:blipFill>
        <p:spPr>
          <a:xfrm>
            <a:off x="5624513" y="4040386"/>
            <a:ext cx="166688" cy="137220"/>
          </a:xfrm>
          <a:prstGeom prst="rect">
            <a:avLst/>
          </a:prstGeom>
        </p:spPr>
      </p:pic>
      <p:pic>
        <p:nvPicPr>
          <p:cNvPr id="15" name="SK-7-img-14" descr="preencoded.png"/>
          <p:cNvPicPr>
            <a:picLocks noChangeAspect="1"/>
          </p:cNvPicPr>
          <p:nvPr/>
        </p:nvPicPr>
        <p:blipFill>
          <a:blip r:embed="rId11"/>
          <a:stretch>
            <a:fillRect/>
          </a:stretch>
        </p:blipFill>
        <p:spPr>
          <a:xfrm>
            <a:off x="495300" y="4342358"/>
            <a:ext cx="5448300" cy="371475"/>
          </a:xfrm>
          <a:prstGeom prst="rect">
            <a:avLst/>
          </a:prstGeom>
        </p:spPr>
      </p:pic>
      <p:pic>
        <p:nvPicPr>
          <p:cNvPr id="16" name="SK-7-img-15" descr="preencoded.png"/>
          <p:cNvPicPr>
            <a:picLocks noChangeAspect="1"/>
          </p:cNvPicPr>
          <p:nvPr/>
        </p:nvPicPr>
        <p:blipFill>
          <a:blip r:embed="rId11"/>
          <a:stretch>
            <a:fillRect/>
          </a:stretch>
        </p:blipFill>
        <p:spPr>
          <a:xfrm>
            <a:off x="495300" y="4761458"/>
            <a:ext cx="5448300" cy="371475"/>
          </a:xfrm>
          <a:prstGeom prst="rect">
            <a:avLst/>
          </a:prstGeom>
        </p:spPr>
      </p:pic>
      <p:pic>
        <p:nvPicPr>
          <p:cNvPr id="17" name="SK-7-img-16" descr="preencoded.png"/>
          <p:cNvPicPr>
            <a:picLocks noChangeAspect="1"/>
          </p:cNvPicPr>
          <p:nvPr/>
        </p:nvPicPr>
        <p:blipFill>
          <a:blip r:embed="rId11"/>
          <a:stretch>
            <a:fillRect/>
          </a:stretch>
        </p:blipFill>
        <p:spPr>
          <a:xfrm>
            <a:off x="495300" y="5180558"/>
            <a:ext cx="5448300" cy="371475"/>
          </a:xfrm>
          <a:prstGeom prst="rect">
            <a:avLst/>
          </a:prstGeom>
        </p:spPr>
      </p:pic>
      <p:pic>
        <p:nvPicPr>
          <p:cNvPr id="18" name="SK-7-img-17" descr="preencoded.png"/>
          <p:cNvPicPr>
            <a:picLocks noChangeAspect="1"/>
          </p:cNvPicPr>
          <p:nvPr/>
        </p:nvPicPr>
        <p:blipFill>
          <a:blip r:embed="rId14"/>
          <a:stretch>
            <a:fillRect/>
          </a:stretch>
        </p:blipFill>
        <p:spPr>
          <a:xfrm>
            <a:off x="495300" y="5599658"/>
            <a:ext cx="5448300" cy="371475"/>
          </a:xfrm>
          <a:prstGeom prst="rect">
            <a:avLst/>
          </a:prstGeom>
        </p:spPr>
      </p:pic>
      <p:pic>
        <p:nvPicPr>
          <p:cNvPr id="19" name="SK-7-img-18" descr="preencoded.png"/>
          <p:cNvPicPr>
            <a:picLocks noChangeAspect="1"/>
          </p:cNvPicPr>
          <p:nvPr/>
        </p:nvPicPr>
        <p:blipFill>
          <a:blip r:embed="rId15"/>
          <a:stretch>
            <a:fillRect/>
          </a:stretch>
        </p:blipFill>
        <p:spPr>
          <a:xfrm>
            <a:off x="5624513" y="5716786"/>
            <a:ext cx="166688" cy="137220"/>
          </a:xfrm>
          <a:prstGeom prst="rect">
            <a:avLst/>
          </a:prstGeom>
        </p:spPr>
      </p:pic>
      <p:pic>
        <p:nvPicPr>
          <p:cNvPr id="20" name="SK-7-img-19" descr="preencoded.png"/>
          <p:cNvPicPr>
            <a:picLocks noChangeAspect="1"/>
          </p:cNvPicPr>
          <p:nvPr/>
        </p:nvPicPr>
        <p:blipFill>
          <a:blip r:embed="rId16"/>
          <a:stretch>
            <a:fillRect/>
          </a:stretch>
        </p:blipFill>
        <p:spPr>
          <a:xfrm>
            <a:off x="6362700" y="1588740"/>
            <a:ext cx="5448300" cy="2215604"/>
          </a:xfrm>
          <a:prstGeom prst="rect">
            <a:avLst/>
          </a:prstGeom>
        </p:spPr>
      </p:pic>
      <p:pic>
        <p:nvPicPr>
          <p:cNvPr id="21" name="SK-7-img-20" descr="preencoded.png"/>
          <p:cNvPicPr>
            <a:picLocks noChangeAspect="1"/>
          </p:cNvPicPr>
          <p:nvPr/>
        </p:nvPicPr>
        <p:blipFill>
          <a:blip r:embed="rId17"/>
          <a:stretch>
            <a:fillRect/>
          </a:stretch>
        </p:blipFill>
        <p:spPr>
          <a:xfrm>
            <a:off x="6591300" y="1731615"/>
            <a:ext cx="381000" cy="381000"/>
          </a:xfrm>
          <a:prstGeom prst="rect">
            <a:avLst/>
          </a:prstGeom>
        </p:spPr>
      </p:pic>
      <p:pic>
        <p:nvPicPr>
          <p:cNvPr id="22" name="SK-7-img-21" descr="preencoded.png"/>
          <p:cNvPicPr>
            <a:picLocks noChangeAspect="1"/>
          </p:cNvPicPr>
          <p:nvPr/>
        </p:nvPicPr>
        <p:blipFill>
          <a:blip r:embed="rId18"/>
          <a:stretch>
            <a:fillRect/>
          </a:stretch>
        </p:blipFill>
        <p:spPr>
          <a:xfrm>
            <a:off x="6674644" y="1834455"/>
            <a:ext cx="214313" cy="175320"/>
          </a:xfrm>
          <a:prstGeom prst="rect">
            <a:avLst/>
          </a:prstGeom>
        </p:spPr>
      </p:pic>
      <p:pic>
        <p:nvPicPr>
          <p:cNvPr id="23" name="SK-7-img-22" descr="preencoded.png"/>
          <p:cNvPicPr>
            <a:picLocks noChangeAspect="1"/>
          </p:cNvPicPr>
          <p:nvPr/>
        </p:nvPicPr>
        <p:blipFill>
          <a:blip r:embed="rId19"/>
          <a:stretch>
            <a:fillRect/>
          </a:stretch>
        </p:blipFill>
        <p:spPr>
          <a:xfrm>
            <a:off x="6591300" y="3106936"/>
            <a:ext cx="4991100" cy="426690"/>
          </a:xfrm>
          <a:prstGeom prst="rect">
            <a:avLst/>
          </a:prstGeom>
        </p:spPr>
      </p:pic>
      <p:pic>
        <p:nvPicPr>
          <p:cNvPr id="24" name="SK-7-img-23" descr="preencoded.png"/>
          <p:cNvPicPr>
            <a:picLocks noChangeAspect="1"/>
          </p:cNvPicPr>
          <p:nvPr/>
        </p:nvPicPr>
        <p:blipFill>
          <a:blip r:embed="rId20"/>
          <a:stretch>
            <a:fillRect/>
          </a:stretch>
        </p:blipFill>
        <p:spPr>
          <a:xfrm>
            <a:off x="6705600" y="3239244"/>
            <a:ext cx="214313" cy="175320"/>
          </a:xfrm>
          <a:prstGeom prst="rect">
            <a:avLst/>
          </a:prstGeom>
        </p:spPr>
      </p:pic>
      <p:pic>
        <p:nvPicPr>
          <p:cNvPr id="25" name="SK-7-img-24" descr="preencoded.png"/>
          <p:cNvPicPr>
            <a:picLocks noChangeAspect="1"/>
          </p:cNvPicPr>
          <p:nvPr/>
        </p:nvPicPr>
        <p:blipFill>
          <a:blip r:embed="rId21"/>
          <a:stretch>
            <a:fillRect/>
          </a:stretch>
        </p:blipFill>
        <p:spPr>
          <a:xfrm>
            <a:off x="6362700" y="3928170"/>
            <a:ext cx="5448300" cy="2215604"/>
          </a:xfrm>
          <a:prstGeom prst="rect">
            <a:avLst/>
          </a:prstGeom>
        </p:spPr>
      </p:pic>
      <p:pic>
        <p:nvPicPr>
          <p:cNvPr id="26" name="SK-7-img-25" descr="preencoded.png"/>
          <p:cNvPicPr>
            <a:picLocks noChangeAspect="1"/>
          </p:cNvPicPr>
          <p:nvPr/>
        </p:nvPicPr>
        <p:blipFill>
          <a:blip r:embed="rId17"/>
          <a:stretch>
            <a:fillRect/>
          </a:stretch>
        </p:blipFill>
        <p:spPr>
          <a:xfrm>
            <a:off x="6591300" y="4071045"/>
            <a:ext cx="381000" cy="381000"/>
          </a:xfrm>
          <a:prstGeom prst="rect">
            <a:avLst/>
          </a:prstGeom>
        </p:spPr>
      </p:pic>
      <p:pic>
        <p:nvPicPr>
          <p:cNvPr id="27" name="SK-7-img-26" descr="preencoded.png"/>
          <p:cNvPicPr>
            <a:picLocks noChangeAspect="1"/>
          </p:cNvPicPr>
          <p:nvPr/>
        </p:nvPicPr>
        <p:blipFill>
          <a:blip r:embed="rId22"/>
          <a:stretch>
            <a:fillRect/>
          </a:stretch>
        </p:blipFill>
        <p:spPr>
          <a:xfrm>
            <a:off x="6674644" y="4173885"/>
            <a:ext cx="214313" cy="175320"/>
          </a:xfrm>
          <a:prstGeom prst="rect">
            <a:avLst/>
          </a:prstGeom>
        </p:spPr>
      </p:pic>
      <p:pic>
        <p:nvPicPr>
          <p:cNvPr id="28" name="SK-7-img-27" descr="preencoded.png"/>
          <p:cNvPicPr>
            <a:picLocks noChangeAspect="1"/>
          </p:cNvPicPr>
          <p:nvPr/>
        </p:nvPicPr>
        <p:blipFill>
          <a:blip r:embed="rId23"/>
          <a:stretch>
            <a:fillRect/>
          </a:stretch>
        </p:blipFill>
        <p:spPr>
          <a:xfrm>
            <a:off x="6591300" y="5446365"/>
            <a:ext cx="4991100" cy="426690"/>
          </a:xfrm>
          <a:prstGeom prst="rect">
            <a:avLst/>
          </a:prstGeom>
        </p:spPr>
      </p:pic>
      <p:pic>
        <p:nvPicPr>
          <p:cNvPr id="29" name="SK-7-img-28" descr="preencoded.png"/>
          <p:cNvPicPr>
            <a:picLocks noChangeAspect="1"/>
          </p:cNvPicPr>
          <p:nvPr/>
        </p:nvPicPr>
        <p:blipFill>
          <a:blip r:embed="rId24"/>
          <a:stretch>
            <a:fillRect/>
          </a:stretch>
        </p:blipFill>
        <p:spPr>
          <a:xfrm>
            <a:off x="6705600" y="5578673"/>
            <a:ext cx="214313" cy="175320"/>
          </a:xfrm>
          <a:prstGeom prst="rect">
            <a:avLst/>
          </a:prstGeom>
        </p:spPr>
      </p:pic>
      <p:pic>
        <p:nvPicPr>
          <p:cNvPr id="30" name="SK-7-img-29" descr="preencoded.png"/>
          <p:cNvPicPr>
            <a:picLocks noChangeAspect="1"/>
          </p:cNvPicPr>
          <p:nvPr/>
        </p:nvPicPr>
        <p:blipFill>
          <a:blip r:embed="rId25"/>
          <a:stretch>
            <a:fillRect/>
          </a:stretch>
        </p:blipFill>
        <p:spPr>
          <a:xfrm>
            <a:off x="381000" y="6505575"/>
            <a:ext cx="11430000" cy="228600"/>
          </a:xfrm>
          <a:prstGeom prst="rect">
            <a:avLst/>
          </a:prstGeom>
        </p:spPr>
      </p:pic>
      <p:sp>
        <p:nvSpPr>
          <p:cNvPr id="31" name="SK-7-text-30"/>
          <p:cNvSpPr/>
          <p:nvPr/>
        </p:nvSpPr>
        <p:spPr>
          <a:xfrm>
            <a:off x="228600" y="114300"/>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32" name="SK-7-text-31"/>
          <p:cNvSpPr/>
          <p:nvPr/>
        </p:nvSpPr>
        <p:spPr>
          <a:xfrm>
            <a:off x="228600" y="571500"/>
            <a:ext cx="11963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Centile Definitions and Interpretation</a:t>
            </a:r>
            <a:endParaRPr lang="en-US" sz="2550" dirty="0"/>
          </a:p>
        </p:txBody>
      </p:sp>
      <p:sp>
        <p:nvSpPr>
          <p:cNvPr id="33" name="SK-7-text-32"/>
          <p:cNvSpPr/>
          <p:nvPr/>
        </p:nvSpPr>
        <p:spPr>
          <a:xfrm>
            <a:off x="228600" y="998190"/>
            <a:ext cx="11811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34" name="SK-7-text-33"/>
          <p:cNvSpPr/>
          <p:nvPr/>
        </p:nvSpPr>
        <p:spPr>
          <a:xfrm>
            <a:off x="609600" y="1761083"/>
            <a:ext cx="7244129" cy="361950"/>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UK-WHO Standard Centile Lines</a:t>
            </a:r>
            <a:endParaRPr lang="en-US" sz="1650" dirty="0"/>
          </a:p>
        </p:txBody>
      </p:sp>
      <p:sp>
        <p:nvSpPr>
          <p:cNvPr id="35" name="SK-7-text-34"/>
          <p:cNvSpPr/>
          <p:nvPr/>
        </p:nvSpPr>
        <p:spPr>
          <a:xfrm>
            <a:off x="647700" y="2304008"/>
            <a:ext cx="138874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C1E"/>
                </a:solidFill>
              </a:rPr>
              <a:t>0.4th</a:t>
            </a:r>
            <a:endParaRPr lang="en-US" sz="1350" dirty="0"/>
          </a:p>
        </p:txBody>
      </p:sp>
      <p:sp>
        <p:nvSpPr>
          <p:cNvPr id="36" name="SK-7-text-35"/>
          <p:cNvSpPr/>
          <p:nvPr/>
        </p:nvSpPr>
        <p:spPr>
          <a:xfrm>
            <a:off x="1314450" y="2318296"/>
            <a:ext cx="9037320" cy="228600"/>
          </a:xfrm>
          <a:prstGeom prst="rect">
            <a:avLst/>
          </a:prstGeom>
          <a:noFill/>
          <a:ln/>
        </p:spPr>
        <p:txBody>
          <a:bodyPr vert="horz" wrap="square" lIns="0" tIns="0" rIns="0" bIns="0" rtlCol="0" anchor="ctr"/>
          <a:lstStyle/>
          <a:p>
            <a:pPr marL="0" indent="0">
              <a:lnSpc>
                <a:spcPts val="1800"/>
              </a:lnSpc>
              <a:buNone/>
            </a:pPr>
            <a:r>
              <a:rPr lang="en-US" sz="1200" dirty="0">
                <a:solidFill>
                  <a:srgbClr val="44474E"/>
                </a:solidFill>
                <a:latin typeface="Inter" pitchFamily="34" charset="0"/>
                <a:ea typeface="Inter" pitchFamily="34" charset="-122"/>
                <a:cs typeface="Inter" pitchFamily="34" charset="-120"/>
              </a:rPr>
              <a:t>Lower clinical threshold (Investigation required)</a:t>
            </a:r>
            <a:endParaRPr lang="en-US" sz="1200" dirty="0"/>
          </a:p>
        </p:txBody>
      </p:sp>
      <p:sp>
        <p:nvSpPr>
          <p:cNvPr id="37" name="SK-7-text-36"/>
          <p:cNvSpPr/>
          <p:nvPr/>
        </p:nvSpPr>
        <p:spPr>
          <a:xfrm>
            <a:off x="647700" y="2723108"/>
            <a:ext cx="84010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C1E"/>
                </a:solidFill>
              </a:rPr>
              <a:t>2nd</a:t>
            </a:r>
            <a:endParaRPr lang="en-US" sz="1350" dirty="0"/>
          </a:p>
        </p:txBody>
      </p:sp>
      <p:sp>
        <p:nvSpPr>
          <p:cNvPr id="38" name="SK-7-text-37"/>
          <p:cNvSpPr/>
          <p:nvPr/>
        </p:nvSpPr>
        <p:spPr>
          <a:xfrm>
            <a:off x="1314450" y="2737396"/>
            <a:ext cx="7025640" cy="228600"/>
          </a:xfrm>
          <a:prstGeom prst="rect">
            <a:avLst/>
          </a:prstGeom>
          <a:noFill/>
          <a:ln/>
        </p:spPr>
        <p:txBody>
          <a:bodyPr vert="horz" wrap="square" lIns="0" tIns="0" rIns="0" bIns="0" rtlCol="0" anchor="ctr"/>
          <a:lstStyle/>
          <a:p>
            <a:pPr marL="0" indent="0">
              <a:lnSpc>
                <a:spcPts val="1800"/>
              </a:lnSpc>
              <a:buNone/>
            </a:pPr>
            <a:r>
              <a:rPr lang="en-US" sz="1200" dirty="0">
                <a:solidFill>
                  <a:srgbClr val="44474E"/>
                </a:solidFill>
                <a:latin typeface="Inter" pitchFamily="34" charset="0"/>
                <a:ea typeface="Inter" pitchFamily="34" charset="-122"/>
                <a:cs typeface="Inter" pitchFamily="34" charset="-120"/>
              </a:rPr>
              <a:t>Threshold for faltering growth concern</a:t>
            </a:r>
            <a:endParaRPr lang="en-US" sz="1200" dirty="0"/>
          </a:p>
        </p:txBody>
      </p:sp>
      <p:sp>
        <p:nvSpPr>
          <p:cNvPr id="39" name="SK-7-text-38"/>
          <p:cNvSpPr/>
          <p:nvPr/>
        </p:nvSpPr>
        <p:spPr>
          <a:xfrm>
            <a:off x="647700" y="3142208"/>
            <a:ext cx="84010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C1E"/>
                </a:solidFill>
              </a:rPr>
              <a:t>9th</a:t>
            </a:r>
            <a:endParaRPr lang="en-US" sz="1350" dirty="0"/>
          </a:p>
        </p:txBody>
      </p:sp>
      <p:sp>
        <p:nvSpPr>
          <p:cNvPr id="40" name="SK-7-text-39"/>
          <p:cNvSpPr/>
          <p:nvPr/>
        </p:nvSpPr>
        <p:spPr>
          <a:xfrm>
            <a:off x="1314450" y="3156496"/>
            <a:ext cx="7025640" cy="228600"/>
          </a:xfrm>
          <a:prstGeom prst="rect">
            <a:avLst/>
          </a:prstGeom>
          <a:noFill/>
          <a:ln/>
        </p:spPr>
        <p:txBody>
          <a:bodyPr vert="horz" wrap="square" lIns="0" tIns="0" rIns="0" bIns="0" rtlCol="0" anchor="ctr"/>
          <a:lstStyle/>
          <a:p>
            <a:pPr marL="0" indent="0">
              <a:lnSpc>
                <a:spcPts val="1800"/>
              </a:lnSpc>
              <a:buNone/>
            </a:pPr>
            <a:r>
              <a:rPr lang="en-US" sz="1200" dirty="0">
                <a:solidFill>
                  <a:srgbClr val="44474E"/>
                </a:solidFill>
                <a:latin typeface="Inter" pitchFamily="34" charset="0"/>
                <a:ea typeface="Inter" pitchFamily="34" charset="-122"/>
                <a:cs typeface="Inter" pitchFamily="34" charset="-120"/>
              </a:rPr>
              <a:t>Lower limit of constitutional normalcy</a:t>
            </a:r>
            <a:endParaRPr lang="en-US" sz="1200" dirty="0"/>
          </a:p>
        </p:txBody>
      </p:sp>
      <p:sp>
        <p:nvSpPr>
          <p:cNvPr id="41" name="SK-7-text-40"/>
          <p:cNvSpPr/>
          <p:nvPr/>
        </p:nvSpPr>
        <p:spPr>
          <a:xfrm>
            <a:off x="647700" y="3561308"/>
            <a:ext cx="118300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C1E"/>
                </a:solidFill>
              </a:rPr>
              <a:t>25th</a:t>
            </a:r>
            <a:endParaRPr lang="en-US" sz="1350" dirty="0"/>
          </a:p>
        </p:txBody>
      </p:sp>
      <p:sp>
        <p:nvSpPr>
          <p:cNvPr id="42" name="SK-7-text-41"/>
          <p:cNvSpPr/>
          <p:nvPr/>
        </p:nvSpPr>
        <p:spPr>
          <a:xfrm>
            <a:off x="1314450" y="3575596"/>
            <a:ext cx="4552950" cy="228600"/>
          </a:xfrm>
          <a:prstGeom prst="rect">
            <a:avLst/>
          </a:prstGeom>
          <a:noFill/>
          <a:ln/>
        </p:spPr>
        <p:txBody>
          <a:bodyPr vert="horz" wrap="square" lIns="0" tIns="0" rIns="0" bIns="0" rtlCol="0" anchor="ctr"/>
          <a:lstStyle/>
          <a:p>
            <a:pPr marL="0" indent="0">
              <a:lnSpc>
                <a:spcPts val="1800"/>
              </a:lnSpc>
              <a:buNone/>
            </a:pPr>
            <a:r>
              <a:rPr lang="en-US" sz="1200" dirty="0">
                <a:solidFill>
                  <a:srgbClr val="44474E"/>
                </a:solidFill>
                <a:latin typeface="Inter" pitchFamily="34" charset="0"/>
                <a:ea typeface="Inter" pitchFamily="34" charset="-122"/>
                <a:cs typeface="Inter" pitchFamily="34" charset="-120"/>
              </a:rPr>
              <a:t>Lower-middle range</a:t>
            </a:r>
            <a:endParaRPr lang="en-US" sz="1200" dirty="0"/>
          </a:p>
        </p:txBody>
      </p:sp>
      <p:sp>
        <p:nvSpPr>
          <p:cNvPr id="43" name="SK-7-text-42"/>
          <p:cNvSpPr/>
          <p:nvPr/>
        </p:nvSpPr>
        <p:spPr>
          <a:xfrm>
            <a:off x="647700" y="3980408"/>
            <a:ext cx="118300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C1E"/>
                </a:solidFill>
              </a:rPr>
              <a:t>50th</a:t>
            </a:r>
            <a:endParaRPr lang="en-US" sz="1350" dirty="0"/>
          </a:p>
        </p:txBody>
      </p:sp>
      <p:sp>
        <p:nvSpPr>
          <p:cNvPr id="44" name="SK-7-text-43"/>
          <p:cNvSpPr/>
          <p:nvPr/>
        </p:nvSpPr>
        <p:spPr>
          <a:xfrm>
            <a:off x="1314450" y="3994696"/>
            <a:ext cx="5196840" cy="228600"/>
          </a:xfrm>
          <a:prstGeom prst="rect">
            <a:avLst/>
          </a:prstGeom>
          <a:noFill/>
          <a:ln/>
        </p:spPr>
        <p:txBody>
          <a:bodyPr vert="horz" wrap="square" lIns="0" tIns="0" rIns="0" bIns="0" rtlCol="0" anchor="ctr"/>
          <a:lstStyle/>
          <a:p>
            <a:pPr marL="0" indent="0">
              <a:lnSpc>
                <a:spcPts val="1800"/>
              </a:lnSpc>
              <a:buNone/>
            </a:pPr>
            <a:r>
              <a:rPr lang="en-US" sz="1200" dirty="0">
                <a:solidFill>
                  <a:srgbClr val="44474E"/>
                </a:solidFill>
                <a:latin typeface="Inter" pitchFamily="34" charset="0"/>
                <a:ea typeface="Inter" pitchFamily="34" charset="-122"/>
                <a:cs typeface="Inter" pitchFamily="34" charset="-120"/>
              </a:rPr>
              <a:t>Median (Optimal growth norm)</a:t>
            </a:r>
            <a:endParaRPr lang="en-US" sz="1200" dirty="0"/>
          </a:p>
        </p:txBody>
      </p:sp>
      <p:sp>
        <p:nvSpPr>
          <p:cNvPr id="45" name="SK-7-text-44"/>
          <p:cNvSpPr/>
          <p:nvPr/>
        </p:nvSpPr>
        <p:spPr>
          <a:xfrm>
            <a:off x="647700" y="4399508"/>
            <a:ext cx="118300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C1E"/>
                </a:solidFill>
              </a:rPr>
              <a:t>75th</a:t>
            </a:r>
            <a:endParaRPr lang="en-US" sz="1350" dirty="0"/>
          </a:p>
        </p:txBody>
      </p:sp>
      <p:sp>
        <p:nvSpPr>
          <p:cNvPr id="46" name="SK-7-text-45"/>
          <p:cNvSpPr/>
          <p:nvPr/>
        </p:nvSpPr>
        <p:spPr>
          <a:xfrm>
            <a:off x="1314450" y="4413796"/>
            <a:ext cx="4552950" cy="228600"/>
          </a:xfrm>
          <a:prstGeom prst="rect">
            <a:avLst/>
          </a:prstGeom>
          <a:noFill/>
          <a:ln/>
        </p:spPr>
        <p:txBody>
          <a:bodyPr vert="horz" wrap="square" lIns="0" tIns="0" rIns="0" bIns="0" rtlCol="0" anchor="ctr"/>
          <a:lstStyle/>
          <a:p>
            <a:pPr marL="0" indent="0">
              <a:lnSpc>
                <a:spcPts val="1800"/>
              </a:lnSpc>
              <a:buNone/>
            </a:pPr>
            <a:r>
              <a:rPr lang="en-US" sz="1200" dirty="0">
                <a:solidFill>
                  <a:srgbClr val="44474E"/>
                </a:solidFill>
                <a:latin typeface="Inter" pitchFamily="34" charset="0"/>
                <a:ea typeface="Inter" pitchFamily="34" charset="-122"/>
                <a:cs typeface="Inter" pitchFamily="34" charset="-120"/>
              </a:rPr>
              <a:t>Upper-middle range</a:t>
            </a:r>
            <a:endParaRPr lang="en-US" sz="1200" dirty="0"/>
          </a:p>
        </p:txBody>
      </p:sp>
      <p:sp>
        <p:nvSpPr>
          <p:cNvPr id="47" name="SK-7-text-46"/>
          <p:cNvSpPr/>
          <p:nvPr/>
        </p:nvSpPr>
        <p:spPr>
          <a:xfrm>
            <a:off x="647700" y="4818608"/>
            <a:ext cx="118300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C1E"/>
                </a:solidFill>
              </a:rPr>
              <a:t>91st</a:t>
            </a:r>
            <a:endParaRPr lang="en-US" sz="1350" dirty="0"/>
          </a:p>
        </p:txBody>
      </p:sp>
      <p:sp>
        <p:nvSpPr>
          <p:cNvPr id="48" name="SK-7-text-47"/>
          <p:cNvSpPr/>
          <p:nvPr/>
        </p:nvSpPr>
        <p:spPr>
          <a:xfrm>
            <a:off x="1314450" y="4832896"/>
            <a:ext cx="5013960" cy="228600"/>
          </a:xfrm>
          <a:prstGeom prst="rect">
            <a:avLst/>
          </a:prstGeom>
          <a:noFill/>
          <a:ln/>
        </p:spPr>
        <p:txBody>
          <a:bodyPr vert="horz" wrap="square" lIns="0" tIns="0" rIns="0" bIns="0" rtlCol="0" anchor="ctr"/>
          <a:lstStyle/>
          <a:p>
            <a:pPr marL="0" indent="0">
              <a:lnSpc>
                <a:spcPts val="1800"/>
              </a:lnSpc>
              <a:buNone/>
            </a:pPr>
            <a:r>
              <a:rPr lang="en-US" sz="1200" dirty="0">
                <a:solidFill>
                  <a:srgbClr val="44474E"/>
                </a:solidFill>
                <a:latin typeface="Inter" pitchFamily="34" charset="0"/>
                <a:ea typeface="Inter" pitchFamily="34" charset="-122"/>
                <a:cs typeface="Inter" pitchFamily="34" charset="-120"/>
              </a:rPr>
              <a:t>Upper limit of normal range</a:t>
            </a:r>
            <a:endParaRPr lang="en-US" sz="1200" dirty="0"/>
          </a:p>
        </p:txBody>
      </p:sp>
      <p:sp>
        <p:nvSpPr>
          <p:cNvPr id="49" name="SK-7-text-48"/>
          <p:cNvSpPr/>
          <p:nvPr/>
        </p:nvSpPr>
        <p:spPr>
          <a:xfrm>
            <a:off x="647700" y="5237708"/>
            <a:ext cx="118300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C1E"/>
                </a:solidFill>
              </a:rPr>
              <a:t>98th</a:t>
            </a:r>
            <a:endParaRPr lang="en-US" sz="1350" dirty="0"/>
          </a:p>
        </p:txBody>
      </p:sp>
      <p:sp>
        <p:nvSpPr>
          <p:cNvPr id="50" name="SK-7-text-49"/>
          <p:cNvSpPr/>
          <p:nvPr/>
        </p:nvSpPr>
        <p:spPr>
          <a:xfrm>
            <a:off x="1314450" y="5251996"/>
            <a:ext cx="4552950" cy="228600"/>
          </a:xfrm>
          <a:prstGeom prst="rect">
            <a:avLst/>
          </a:prstGeom>
          <a:noFill/>
          <a:ln/>
        </p:spPr>
        <p:txBody>
          <a:bodyPr vert="horz" wrap="square" lIns="0" tIns="0" rIns="0" bIns="0" rtlCol="0" anchor="ctr"/>
          <a:lstStyle/>
          <a:p>
            <a:pPr marL="0" indent="0">
              <a:lnSpc>
                <a:spcPts val="1800"/>
              </a:lnSpc>
              <a:buNone/>
            </a:pPr>
            <a:r>
              <a:rPr lang="en-US" sz="1200" dirty="0">
                <a:solidFill>
                  <a:srgbClr val="44474E"/>
                </a:solidFill>
                <a:latin typeface="Inter" pitchFamily="34" charset="0"/>
                <a:ea typeface="Inter" pitchFamily="34" charset="-122"/>
                <a:cs typeface="Inter" pitchFamily="34" charset="-120"/>
              </a:rPr>
              <a:t>High growth threshold</a:t>
            </a:r>
            <a:endParaRPr lang="en-US" sz="1200" dirty="0"/>
          </a:p>
        </p:txBody>
      </p:sp>
      <p:sp>
        <p:nvSpPr>
          <p:cNvPr id="51" name="SK-7-text-50"/>
          <p:cNvSpPr/>
          <p:nvPr/>
        </p:nvSpPr>
        <p:spPr>
          <a:xfrm>
            <a:off x="647700" y="5656808"/>
            <a:ext cx="173164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C1E"/>
                </a:solidFill>
              </a:rPr>
              <a:t>99.6th</a:t>
            </a:r>
            <a:endParaRPr lang="en-US" sz="1350" dirty="0"/>
          </a:p>
        </p:txBody>
      </p:sp>
      <p:sp>
        <p:nvSpPr>
          <p:cNvPr id="52" name="SK-7-text-51"/>
          <p:cNvSpPr/>
          <p:nvPr/>
        </p:nvSpPr>
        <p:spPr>
          <a:xfrm>
            <a:off x="1314450" y="5671096"/>
            <a:ext cx="7757160" cy="228600"/>
          </a:xfrm>
          <a:prstGeom prst="rect">
            <a:avLst/>
          </a:prstGeom>
          <a:noFill/>
          <a:ln/>
        </p:spPr>
        <p:txBody>
          <a:bodyPr vert="horz" wrap="square" lIns="0" tIns="0" rIns="0" bIns="0" rtlCol="0" anchor="ctr"/>
          <a:lstStyle/>
          <a:p>
            <a:pPr marL="0" indent="0">
              <a:lnSpc>
                <a:spcPts val="1800"/>
              </a:lnSpc>
              <a:buNone/>
            </a:pPr>
            <a:r>
              <a:rPr lang="en-US" sz="1200" dirty="0">
                <a:solidFill>
                  <a:srgbClr val="44474E"/>
                </a:solidFill>
                <a:latin typeface="Inter" pitchFamily="34" charset="0"/>
                <a:ea typeface="Inter" pitchFamily="34" charset="-122"/>
                <a:cs typeface="Inter" pitchFamily="34" charset="-120"/>
              </a:rPr>
              <a:t>Upper clinical threshold (Review required)</a:t>
            </a:r>
            <a:endParaRPr lang="en-US" sz="1200" dirty="0"/>
          </a:p>
        </p:txBody>
      </p:sp>
      <p:sp>
        <p:nvSpPr>
          <p:cNvPr id="53" name="SK-7-text-52"/>
          <p:cNvSpPr/>
          <p:nvPr/>
        </p:nvSpPr>
        <p:spPr>
          <a:xfrm>
            <a:off x="7086600" y="1764953"/>
            <a:ext cx="51054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C1E"/>
                </a:solidFill>
              </a:rPr>
              <a:t>Defining "On a Centile"</a:t>
            </a:r>
            <a:endParaRPr lang="en-US" sz="1650" dirty="0"/>
          </a:p>
        </p:txBody>
      </p:sp>
      <p:sp>
        <p:nvSpPr>
          <p:cNvPr id="54" name="SK-7-text-53"/>
          <p:cNvSpPr/>
          <p:nvPr/>
        </p:nvSpPr>
        <p:spPr>
          <a:xfrm>
            <a:off x="6591300" y="2207865"/>
            <a:ext cx="4991100" cy="1325761"/>
          </a:xfrm>
          <a:prstGeom prst="rect">
            <a:avLst/>
          </a:prstGeom>
          <a:noFill/>
          <a:ln/>
        </p:spPr>
        <p:txBody>
          <a:bodyPr vert="horz" wrap="square" lIns="0" tIns="0" rIns="0" bIns="0" rtlCol="0" anchor="ctr"/>
          <a:lstStyle/>
          <a:p>
            <a:pPr marL="0" indent="0">
              <a:lnSpc>
                <a:spcPts val="2160"/>
              </a:lnSpc>
              <a:buNone/>
            </a:pPr>
            <a:r>
              <a:rPr lang="en-US" sz="1350" dirty="0">
                <a:solidFill>
                  <a:srgbClr val="44474E"/>
                </a:solidFill>
                <a:latin typeface="Inter" pitchFamily="34" charset="0"/>
                <a:ea typeface="Inter" pitchFamily="34" charset="-122"/>
                <a:cs typeface="Inter" pitchFamily="34" charset="-120"/>
              </a:rPr>
              <a:t>A child is considered to be tracking "on" a specific centile line if their plotted point falls within </a:t>
            </a:r>
            <a:r>
              <a:rPr lang="en-US" sz="1350" b="1" dirty="0">
                <a:solidFill>
                  <a:srgbClr val="44474E"/>
                </a:solidFill>
                <a:latin typeface="Inter" pitchFamily="34" charset="0"/>
                <a:ea typeface="Inter" pitchFamily="34" charset="-122"/>
                <a:cs typeface="Inter" pitchFamily="34" charset="-120"/>
              </a:rPr>
              <a:t>¼ of a centile space</a:t>
            </a:r>
            <a:r>
              <a:rPr lang="en-US" sz="1350" dirty="0">
                <a:solidFill>
                  <a:srgbClr val="44474E"/>
                </a:solidFill>
                <a:latin typeface="Inter" pitchFamily="34" charset="0"/>
                <a:ea typeface="Inter" pitchFamily="34" charset="-122"/>
                <a:cs typeface="Inter" pitchFamily="34" charset="-120"/>
              </a:rPr>
              <a:t> of that line.</a:t>
            </a:r>
            <a:r>
              <a:rPr lang="en-US" sz="1350" b="1" dirty="0">
                <a:solidFill>
                  <a:srgbClr val="005EB8"/>
                </a:solidFill>
                <a:latin typeface="Inter" pitchFamily="34" charset="0"/>
                <a:ea typeface="Inter" pitchFamily="34" charset="-122"/>
                <a:cs typeface="Inter" pitchFamily="34" charset="-120"/>
              </a:rPr>
              <a:t> Precision matters: Plot to the nearest 0.1 cm.</a:t>
            </a:r>
            <a:endParaRPr lang="en-US" sz="1350" dirty="0"/>
          </a:p>
        </p:txBody>
      </p:sp>
      <p:sp>
        <p:nvSpPr>
          <p:cNvPr id="55" name="SK-7-text-54"/>
          <p:cNvSpPr/>
          <p:nvPr/>
        </p:nvSpPr>
        <p:spPr>
          <a:xfrm>
            <a:off x="7086600" y="4104382"/>
            <a:ext cx="51054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C1E"/>
                </a:solidFill>
              </a:rPr>
              <a:t>What is a "Centile Space"?</a:t>
            </a:r>
            <a:endParaRPr lang="en-US" sz="1650" dirty="0"/>
          </a:p>
        </p:txBody>
      </p:sp>
      <p:sp>
        <p:nvSpPr>
          <p:cNvPr id="56" name="SK-7-text-55"/>
          <p:cNvSpPr/>
          <p:nvPr/>
        </p:nvSpPr>
        <p:spPr>
          <a:xfrm>
            <a:off x="6591300" y="4547295"/>
            <a:ext cx="4991100" cy="1325761"/>
          </a:xfrm>
          <a:prstGeom prst="rect">
            <a:avLst/>
          </a:prstGeom>
          <a:noFill/>
          <a:ln/>
        </p:spPr>
        <p:txBody>
          <a:bodyPr vert="horz" wrap="square" lIns="0" tIns="0" rIns="0" bIns="0" rtlCol="0" anchor="ctr"/>
          <a:lstStyle/>
          <a:p>
            <a:pPr marL="0" indent="0">
              <a:lnSpc>
                <a:spcPts val="2160"/>
              </a:lnSpc>
              <a:buNone/>
            </a:pPr>
            <a:r>
              <a:rPr lang="en-US" sz="1350" dirty="0">
                <a:solidFill>
                  <a:srgbClr val="44474E"/>
                </a:solidFill>
                <a:latin typeface="Inter" pitchFamily="34" charset="0"/>
                <a:ea typeface="Inter" pitchFamily="34" charset="-122"/>
                <a:cs typeface="Inter" pitchFamily="34" charset="-120"/>
              </a:rPr>
              <a:t>A </a:t>
            </a:r>
            <a:r>
              <a:rPr lang="en-US" sz="1350" b="1" dirty="0">
                <a:solidFill>
                  <a:srgbClr val="44474E"/>
                </a:solidFill>
                <a:latin typeface="Inter" pitchFamily="34" charset="0"/>
                <a:ea typeface="Inter" pitchFamily="34" charset="-122"/>
                <a:cs typeface="Inter" pitchFamily="34" charset="-120"/>
              </a:rPr>
              <a:t>Centile Space</a:t>
            </a:r>
            <a:r>
              <a:rPr lang="en-US" sz="1350" dirty="0">
                <a:solidFill>
                  <a:srgbClr val="44474E"/>
                </a:solidFill>
                <a:latin typeface="Inter" pitchFamily="34" charset="0"/>
                <a:ea typeface="Inter" pitchFamily="34" charset="-122"/>
                <a:cs typeface="Inter" pitchFamily="34" charset="-120"/>
              </a:rPr>
              <a:t> is the vertical distance between any two adjacent centile lines on the chart (e.g., the gap between the 25th and 50th).</a:t>
            </a:r>
            <a:r>
              <a:rPr lang="en-US" sz="1350" b="1" dirty="0">
                <a:solidFill>
                  <a:srgbClr val="DA1E28"/>
                </a:solidFill>
                <a:latin typeface="Inter" pitchFamily="34" charset="0"/>
                <a:ea typeface="Inter" pitchFamily="34" charset="-122"/>
                <a:cs typeface="Inter" pitchFamily="34" charset="-120"/>
              </a:rPr>
              <a:t> Crossing ≥2 spaces is a major clinical trigger.</a:t>
            </a:r>
            <a:endParaRPr lang="en-US" sz="1350" dirty="0"/>
          </a:p>
        </p:txBody>
      </p:sp>
      <p:sp>
        <p:nvSpPr>
          <p:cNvPr id="57" name="SK-7-text-56"/>
          <p:cNvSpPr/>
          <p:nvPr/>
        </p:nvSpPr>
        <p:spPr>
          <a:xfrm>
            <a:off x="381000" y="6562725"/>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www.bradfordvts.co.uk</a:t>
            </a:r>
            <a:endParaRPr lang="en-US" sz="900" dirty="0"/>
          </a:p>
        </p:txBody>
      </p:sp>
      <p:sp>
        <p:nvSpPr>
          <p:cNvPr id="58" name="SK-7-text-57"/>
          <p:cNvSpPr/>
          <p:nvPr/>
        </p:nvSpPr>
        <p:spPr>
          <a:xfrm>
            <a:off x="9744075" y="6562725"/>
            <a:ext cx="2447925"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Assessing Child Growth — GP Training</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8-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8-img-3" descr="preencoded.png"/>
          <p:cNvPicPr>
            <a:picLocks noChangeAspect="1"/>
          </p:cNvPicPr>
          <p:nvPr/>
        </p:nvPicPr>
        <p:blipFill>
          <a:blip r:embed="rId5"/>
          <a:stretch>
            <a:fillRect/>
          </a:stretch>
        </p:blipFill>
        <p:spPr>
          <a:xfrm>
            <a:off x="0" y="0"/>
            <a:ext cx="12192000" cy="381000"/>
          </a:xfrm>
          <a:prstGeom prst="rect">
            <a:avLst/>
          </a:prstGeom>
        </p:spPr>
      </p:pic>
      <p:pic>
        <p:nvPicPr>
          <p:cNvPr id="5" name="SK-8-img-4" descr="preencoded.png"/>
          <p:cNvPicPr>
            <a:picLocks noChangeAspect="1"/>
          </p:cNvPicPr>
          <p:nvPr/>
        </p:nvPicPr>
        <p:blipFill>
          <a:blip r:embed="rId6"/>
          <a:stretch>
            <a:fillRect/>
          </a:stretch>
        </p:blipFill>
        <p:spPr>
          <a:xfrm>
            <a:off x="0" y="381000"/>
            <a:ext cx="12192000" cy="1007715"/>
          </a:xfrm>
          <a:prstGeom prst="rect">
            <a:avLst/>
          </a:prstGeom>
        </p:spPr>
      </p:pic>
      <p:pic>
        <p:nvPicPr>
          <p:cNvPr id="6" name="SK-8-img-5" descr="preencoded.png"/>
          <p:cNvPicPr>
            <a:picLocks noChangeAspect="1"/>
          </p:cNvPicPr>
          <p:nvPr/>
        </p:nvPicPr>
        <p:blipFill>
          <a:blip r:embed="rId7"/>
          <a:stretch>
            <a:fillRect/>
          </a:stretch>
        </p:blipFill>
        <p:spPr>
          <a:xfrm>
            <a:off x="381000" y="1693515"/>
            <a:ext cx="5236964" cy="4146649"/>
          </a:xfrm>
          <a:prstGeom prst="rect">
            <a:avLst/>
          </a:prstGeom>
        </p:spPr>
      </p:pic>
      <p:pic>
        <p:nvPicPr>
          <p:cNvPr id="7" name="SK-8-img-6" descr="preencoded.png"/>
          <p:cNvPicPr>
            <a:picLocks noChangeAspect="1"/>
          </p:cNvPicPr>
          <p:nvPr/>
        </p:nvPicPr>
        <p:blipFill>
          <a:blip r:embed="rId8"/>
          <a:stretch>
            <a:fillRect/>
          </a:stretch>
        </p:blipFill>
        <p:spPr>
          <a:xfrm>
            <a:off x="1680270" y="4212133"/>
            <a:ext cx="1976437" cy="260337"/>
          </a:xfrm>
          <a:prstGeom prst="rect">
            <a:avLst/>
          </a:prstGeom>
        </p:spPr>
      </p:pic>
      <p:pic>
        <p:nvPicPr>
          <p:cNvPr id="8" name="SK-8-img-7" descr="preencoded.png"/>
          <p:cNvPicPr>
            <a:picLocks noChangeAspect="1"/>
          </p:cNvPicPr>
          <p:nvPr/>
        </p:nvPicPr>
        <p:blipFill>
          <a:blip r:embed="rId9"/>
          <a:stretch>
            <a:fillRect/>
          </a:stretch>
        </p:blipFill>
        <p:spPr>
          <a:xfrm>
            <a:off x="6075164" y="1693515"/>
            <a:ext cx="5735836" cy="1447800"/>
          </a:xfrm>
          <a:prstGeom prst="rect">
            <a:avLst/>
          </a:prstGeom>
        </p:spPr>
      </p:pic>
      <p:pic>
        <p:nvPicPr>
          <p:cNvPr id="9" name="SK-8-img-8" descr="preencoded.png"/>
          <p:cNvPicPr>
            <a:picLocks noChangeAspect="1"/>
          </p:cNvPicPr>
          <p:nvPr/>
        </p:nvPicPr>
        <p:blipFill>
          <a:blip r:embed="rId10"/>
          <a:stretch>
            <a:fillRect/>
          </a:stretch>
        </p:blipFill>
        <p:spPr>
          <a:xfrm>
            <a:off x="6303764" y="1969740"/>
            <a:ext cx="238125" cy="190500"/>
          </a:xfrm>
          <a:prstGeom prst="rect">
            <a:avLst/>
          </a:prstGeom>
        </p:spPr>
      </p:pic>
      <p:pic>
        <p:nvPicPr>
          <p:cNvPr id="10" name="SK-8-img-9" descr="preencoded.png"/>
          <p:cNvPicPr>
            <a:picLocks noChangeAspect="1"/>
          </p:cNvPicPr>
          <p:nvPr/>
        </p:nvPicPr>
        <p:blipFill>
          <a:blip r:embed="rId11"/>
          <a:stretch>
            <a:fillRect/>
          </a:stretch>
        </p:blipFill>
        <p:spPr>
          <a:xfrm>
            <a:off x="6075164" y="3369915"/>
            <a:ext cx="381000" cy="381000"/>
          </a:xfrm>
          <a:prstGeom prst="rect">
            <a:avLst/>
          </a:prstGeom>
        </p:spPr>
      </p:pic>
      <p:pic>
        <p:nvPicPr>
          <p:cNvPr id="11" name="SK-8-img-10" descr="preencoded.png"/>
          <p:cNvPicPr>
            <a:picLocks noChangeAspect="1"/>
          </p:cNvPicPr>
          <p:nvPr/>
        </p:nvPicPr>
        <p:blipFill>
          <a:blip r:embed="rId12"/>
          <a:stretch>
            <a:fillRect/>
          </a:stretch>
        </p:blipFill>
        <p:spPr>
          <a:xfrm>
            <a:off x="6170414" y="3484215"/>
            <a:ext cx="190500" cy="152400"/>
          </a:xfrm>
          <a:prstGeom prst="rect">
            <a:avLst/>
          </a:prstGeom>
        </p:spPr>
      </p:pic>
      <p:pic>
        <p:nvPicPr>
          <p:cNvPr id="12" name="SK-8-img-11" descr="preencoded.png"/>
          <p:cNvPicPr>
            <a:picLocks noChangeAspect="1"/>
          </p:cNvPicPr>
          <p:nvPr/>
        </p:nvPicPr>
        <p:blipFill>
          <a:blip r:embed="rId13"/>
          <a:stretch>
            <a:fillRect/>
          </a:stretch>
        </p:blipFill>
        <p:spPr>
          <a:xfrm>
            <a:off x="6075164" y="4244132"/>
            <a:ext cx="381000" cy="381000"/>
          </a:xfrm>
          <a:prstGeom prst="rect">
            <a:avLst/>
          </a:prstGeom>
        </p:spPr>
      </p:pic>
      <p:pic>
        <p:nvPicPr>
          <p:cNvPr id="13" name="SK-8-img-12" descr="preencoded.png"/>
          <p:cNvPicPr>
            <a:picLocks noChangeAspect="1"/>
          </p:cNvPicPr>
          <p:nvPr/>
        </p:nvPicPr>
        <p:blipFill>
          <a:blip r:embed="rId14"/>
          <a:stretch>
            <a:fillRect/>
          </a:stretch>
        </p:blipFill>
        <p:spPr>
          <a:xfrm>
            <a:off x="6170414" y="4358432"/>
            <a:ext cx="190500" cy="152400"/>
          </a:xfrm>
          <a:prstGeom prst="rect">
            <a:avLst/>
          </a:prstGeom>
        </p:spPr>
      </p:pic>
      <p:pic>
        <p:nvPicPr>
          <p:cNvPr id="14" name="SK-8-img-13" descr="preencoded.png"/>
          <p:cNvPicPr>
            <a:picLocks noChangeAspect="1"/>
          </p:cNvPicPr>
          <p:nvPr/>
        </p:nvPicPr>
        <p:blipFill>
          <a:blip r:embed="rId15"/>
          <a:stretch>
            <a:fillRect/>
          </a:stretch>
        </p:blipFill>
        <p:spPr>
          <a:xfrm>
            <a:off x="6075164" y="5118348"/>
            <a:ext cx="381000" cy="381000"/>
          </a:xfrm>
          <a:prstGeom prst="rect">
            <a:avLst/>
          </a:prstGeom>
        </p:spPr>
      </p:pic>
      <p:pic>
        <p:nvPicPr>
          <p:cNvPr id="15" name="SK-8-img-14" descr="preencoded.png"/>
          <p:cNvPicPr>
            <a:picLocks noChangeAspect="1"/>
          </p:cNvPicPr>
          <p:nvPr/>
        </p:nvPicPr>
        <p:blipFill>
          <a:blip r:embed="rId16"/>
          <a:stretch>
            <a:fillRect/>
          </a:stretch>
        </p:blipFill>
        <p:spPr>
          <a:xfrm>
            <a:off x="6170414" y="5232648"/>
            <a:ext cx="190500" cy="152400"/>
          </a:xfrm>
          <a:prstGeom prst="rect">
            <a:avLst/>
          </a:prstGeom>
        </p:spPr>
      </p:pic>
      <p:pic>
        <p:nvPicPr>
          <p:cNvPr id="16" name="SK-8-img-15" descr="preencoded.png"/>
          <p:cNvPicPr>
            <a:picLocks noChangeAspect="1"/>
          </p:cNvPicPr>
          <p:nvPr/>
        </p:nvPicPr>
        <p:blipFill>
          <a:blip r:embed="rId17"/>
          <a:stretch>
            <a:fillRect/>
          </a:stretch>
        </p:blipFill>
        <p:spPr>
          <a:xfrm>
            <a:off x="381000" y="6411664"/>
            <a:ext cx="11430000" cy="255836"/>
          </a:xfrm>
          <a:prstGeom prst="rect">
            <a:avLst/>
          </a:prstGeom>
        </p:spPr>
      </p:pic>
      <p:sp>
        <p:nvSpPr>
          <p:cNvPr id="17" name="SK-8-text-16"/>
          <p:cNvSpPr/>
          <p:nvPr/>
        </p:nvSpPr>
        <p:spPr>
          <a:xfrm>
            <a:off x="228600" y="104775"/>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18" name="SK-8-text-17"/>
          <p:cNvSpPr/>
          <p:nvPr/>
        </p:nvSpPr>
        <p:spPr>
          <a:xfrm>
            <a:off x="228600" y="571500"/>
            <a:ext cx="11963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Clinical Correction: The 0.4th Centile Standard</a:t>
            </a:r>
            <a:endParaRPr lang="en-US" sz="2550" dirty="0"/>
          </a:p>
        </p:txBody>
      </p:sp>
      <p:sp>
        <p:nvSpPr>
          <p:cNvPr id="19" name="SK-8-text-18"/>
          <p:cNvSpPr/>
          <p:nvPr/>
        </p:nvSpPr>
        <p:spPr>
          <a:xfrm>
            <a:off x="228600" y="998190"/>
            <a:ext cx="11811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Clinical Standards: NICE NG75 / RCPCH 2025 | Updated: June 2026</a:t>
            </a:r>
            <a:endParaRPr lang="en-US" sz="1050" dirty="0"/>
          </a:p>
        </p:txBody>
      </p:sp>
      <p:sp>
        <p:nvSpPr>
          <p:cNvPr id="20" name="SK-8-text-19"/>
          <p:cNvSpPr/>
          <p:nvPr/>
        </p:nvSpPr>
        <p:spPr>
          <a:xfrm>
            <a:off x="1146870" y="2088059"/>
            <a:ext cx="3248025" cy="1333500"/>
          </a:xfrm>
          <a:prstGeom prst="rect">
            <a:avLst/>
          </a:prstGeom>
          <a:noFill/>
          <a:ln/>
        </p:spPr>
        <p:txBody>
          <a:bodyPr vert="horz" wrap="square" lIns="0" tIns="0" rIns="0" bIns="0" rtlCol="0" anchor="ctr"/>
          <a:lstStyle/>
          <a:p>
            <a:pPr marL="0" indent="0" algn="ctr">
              <a:lnSpc>
                <a:spcPts val="10500"/>
              </a:lnSpc>
              <a:buNone/>
            </a:pPr>
            <a:r>
              <a:rPr lang="en-US" sz="10500" b="1" dirty="0">
                <a:solidFill>
                  <a:srgbClr val="F58220"/>
                </a:solidFill>
              </a:rPr>
              <a:t>0.4</a:t>
            </a:r>
            <a:endParaRPr lang="en-US" sz="10500" dirty="0"/>
          </a:p>
        </p:txBody>
      </p:sp>
      <p:sp>
        <p:nvSpPr>
          <p:cNvPr id="21" name="SK-8-text-20"/>
          <p:cNvSpPr/>
          <p:nvPr/>
        </p:nvSpPr>
        <p:spPr>
          <a:xfrm>
            <a:off x="1680270" y="3497759"/>
            <a:ext cx="2181225" cy="600075"/>
          </a:xfrm>
          <a:prstGeom prst="rect">
            <a:avLst/>
          </a:prstGeom>
          <a:noFill/>
          <a:ln/>
        </p:spPr>
        <p:txBody>
          <a:bodyPr vert="horz" wrap="square" lIns="0" tIns="0" rIns="0" bIns="0" rtlCol="0" anchor="ctr"/>
          <a:lstStyle/>
          <a:p>
            <a:pPr marL="0" indent="0" algn="ctr">
              <a:lnSpc>
                <a:spcPts val="4725"/>
              </a:lnSpc>
              <a:buNone/>
            </a:pPr>
            <a:r>
              <a:rPr lang="en-US" sz="3150" b="1" kern="0" spc="120" dirty="0">
                <a:solidFill>
                  <a:srgbClr val="1A1C1E"/>
                </a:solidFill>
              </a:rPr>
              <a:t>CENTILE</a:t>
            </a:r>
            <a:endParaRPr lang="en-US" sz="3150" dirty="0"/>
          </a:p>
        </p:txBody>
      </p:sp>
      <p:sp>
        <p:nvSpPr>
          <p:cNvPr id="22" name="SK-8-text-21"/>
          <p:cNvSpPr/>
          <p:nvPr/>
        </p:nvSpPr>
        <p:spPr>
          <a:xfrm>
            <a:off x="1846957" y="4212134"/>
            <a:ext cx="1657350" cy="233362"/>
          </a:xfrm>
          <a:prstGeom prst="rect">
            <a:avLst/>
          </a:prstGeom>
          <a:noFill/>
          <a:ln/>
        </p:spPr>
        <p:txBody>
          <a:bodyPr vert="horz" wrap="square" lIns="0" tIns="0" rIns="0" bIns="0" rtlCol="0" anchor="ctr"/>
          <a:lstStyle/>
          <a:p>
            <a:pPr marL="0" indent="0" algn="ctr">
              <a:lnSpc>
                <a:spcPts val="1238"/>
              </a:lnSpc>
              <a:buNone/>
            </a:pPr>
            <a:r>
              <a:rPr lang="en-US" sz="825" b="1" dirty="0">
                <a:solidFill>
                  <a:srgbClr val="FFFFFF"/>
                </a:solidFill>
                <a:latin typeface="Inter" pitchFamily="34" charset="0"/>
                <a:ea typeface="Inter" pitchFamily="34" charset="-122"/>
                <a:cs typeface="Inter" pitchFamily="34" charset="-120"/>
              </a:rPr>
              <a:t>MANDATORY ACTION TRIGGER</a:t>
            </a:r>
            <a:endParaRPr lang="en-US" sz="825" dirty="0"/>
          </a:p>
        </p:txBody>
      </p:sp>
      <p:sp>
        <p:nvSpPr>
          <p:cNvPr id="23" name="SK-8-text-22"/>
          <p:cNvSpPr/>
          <p:nvPr/>
        </p:nvSpPr>
        <p:spPr>
          <a:xfrm>
            <a:off x="1246882" y="4674096"/>
            <a:ext cx="3048000" cy="771525"/>
          </a:xfrm>
          <a:prstGeom prst="rect">
            <a:avLst/>
          </a:prstGeom>
          <a:noFill/>
          <a:ln/>
        </p:spPr>
        <p:txBody>
          <a:bodyPr vert="horz" wrap="square" lIns="0" tIns="0" rIns="0" bIns="0" rtlCol="0" anchor="ctr"/>
          <a:lstStyle/>
          <a:p>
            <a:pPr marL="0" indent="0" algn="ctr">
              <a:lnSpc>
                <a:spcPts val="2025"/>
              </a:lnSpc>
              <a:buNone/>
            </a:pPr>
            <a:r>
              <a:rPr lang="en-US" sz="1350" dirty="0">
                <a:solidFill>
                  <a:srgbClr val="74777F"/>
                </a:solidFill>
                <a:latin typeface="Inter" pitchFamily="34" charset="0"/>
                <a:ea typeface="Inter" pitchFamily="34" charset="-122"/>
                <a:cs typeface="Inter" pitchFamily="34" charset="-120"/>
              </a:rPr>
              <a:t>Height below this line warrants immediate clinical investigation and specialist referral.</a:t>
            </a:r>
            <a:endParaRPr lang="en-US" sz="1350" dirty="0"/>
          </a:p>
        </p:txBody>
      </p:sp>
      <p:sp>
        <p:nvSpPr>
          <p:cNvPr id="24" name="SK-8-text-23"/>
          <p:cNvSpPr/>
          <p:nvPr/>
        </p:nvSpPr>
        <p:spPr>
          <a:xfrm>
            <a:off x="6656189" y="1922115"/>
            <a:ext cx="5535811"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DA1E28"/>
                </a:solidFill>
              </a:rPr>
              <a:t>Correction of Outdated Standards</a:t>
            </a:r>
            <a:endParaRPr lang="en-US" sz="1500" dirty="0"/>
          </a:p>
        </p:txBody>
      </p:sp>
      <p:sp>
        <p:nvSpPr>
          <p:cNvPr id="25" name="SK-8-text-24"/>
          <p:cNvSpPr/>
          <p:nvPr/>
        </p:nvSpPr>
        <p:spPr>
          <a:xfrm>
            <a:off x="6303764" y="2360265"/>
            <a:ext cx="355092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74777F"/>
                </a:solidFill>
                <a:latin typeface="Inter" pitchFamily="34" charset="0"/>
                <a:ea typeface="Inter" pitchFamily="34" charset="-122"/>
                <a:cs typeface="Inter" pitchFamily="34" charset="-120"/>
              </a:rPr>
              <a:t>OLD TANNER/UK90 STANDARD</a:t>
            </a:r>
            <a:endParaRPr lang="en-US" sz="900" dirty="0"/>
          </a:p>
        </p:txBody>
      </p:sp>
      <p:sp>
        <p:nvSpPr>
          <p:cNvPr id="26" name="SK-8-text-25"/>
          <p:cNvSpPr/>
          <p:nvPr/>
        </p:nvSpPr>
        <p:spPr>
          <a:xfrm>
            <a:off x="6303764" y="2569815"/>
            <a:ext cx="3314700" cy="342900"/>
          </a:xfrm>
          <a:prstGeom prst="rect">
            <a:avLst/>
          </a:prstGeom>
          <a:noFill/>
          <a:ln/>
        </p:spPr>
        <p:txBody>
          <a:bodyPr vert="horz" wrap="square" lIns="0" tIns="0" rIns="0" bIns="0" rtlCol="0" anchor="ctr"/>
          <a:lstStyle/>
          <a:p>
            <a:pPr marL="0" indent="0">
              <a:lnSpc>
                <a:spcPts val="2700"/>
              </a:lnSpc>
              <a:buNone/>
            </a:pPr>
            <a:r>
              <a:rPr lang="en-US" sz="1800" b="1" strike="sngStrike" dirty="0">
                <a:solidFill>
                  <a:srgbClr val="74777F"/>
                </a:solidFill>
              </a:rPr>
              <a:t>3rd Centile</a:t>
            </a:r>
            <a:endParaRPr lang="en-US" sz="1800" dirty="0"/>
          </a:p>
        </p:txBody>
      </p:sp>
      <p:sp>
        <p:nvSpPr>
          <p:cNvPr id="27" name="SK-8-text-26"/>
          <p:cNvSpPr/>
          <p:nvPr/>
        </p:nvSpPr>
        <p:spPr>
          <a:xfrm>
            <a:off x="9038332" y="2360265"/>
            <a:ext cx="309372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74777F"/>
                </a:solidFill>
                <a:latin typeface="Inter" pitchFamily="34" charset="0"/>
                <a:ea typeface="Inter" pitchFamily="34" charset="-122"/>
                <a:cs typeface="Inter" pitchFamily="34" charset="-120"/>
              </a:rPr>
              <a:t>RCPCH UK-WHO (CURRENT)</a:t>
            </a:r>
            <a:endParaRPr lang="en-US" sz="900" dirty="0"/>
          </a:p>
        </p:txBody>
      </p:sp>
      <p:sp>
        <p:nvSpPr>
          <p:cNvPr id="28" name="SK-8-text-27"/>
          <p:cNvSpPr/>
          <p:nvPr/>
        </p:nvSpPr>
        <p:spPr>
          <a:xfrm>
            <a:off x="9038332" y="2569815"/>
            <a:ext cx="3153668"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0.4th Centile</a:t>
            </a:r>
            <a:endParaRPr lang="en-US" sz="1800" dirty="0"/>
          </a:p>
        </p:txBody>
      </p:sp>
      <p:sp>
        <p:nvSpPr>
          <p:cNvPr id="29" name="SK-8-text-28"/>
          <p:cNvSpPr/>
          <p:nvPr/>
        </p:nvSpPr>
        <p:spPr>
          <a:xfrm>
            <a:off x="6608564" y="3369915"/>
            <a:ext cx="5288161"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C1E"/>
                </a:solidFill>
              </a:rPr>
              <a:t>Below 2nd Centile</a:t>
            </a:r>
            <a:endParaRPr lang="en-US" sz="1350" dirty="0"/>
          </a:p>
        </p:txBody>
      </p:sp>
      <p:sp>
        <p:nvSpPr>
          <p:cNvPr id="30" name="SK-8-text-29"/>
          <p:cNvSpPr/>
          <p:nvPr/>
        </p:nvSpPr>
        <p:spPr>
          <a:xfrm>
            <a:off x="6608564" y="3665190"/>
            <a:ext cx="5202436" cy="426541"/>
          </a:xfrm>
          <a:prstGeom prst="rect">
            <a:avLst/>
          </a:prstGeom>
          <a:noFill/>
          <a:ln/>
        </p:spPr>
        <p:txBody>
          <a:bodyPr vert="horz" wrap="square" lIns="0" tIns="0" rIns="0" bIns="0" rtlCol="0" anchor="ctr"/>
          <a:lstStyle/>
          <a:p>
            <a:pPr marL="0" indent="0">
              <a:lnSpc>
                <a:spcPts val="1680"/>
              </a:lnSpc>
              <a:buNone/>
            </a:pPr>
            <a:r>
              <a:rPr lang="en-US" sz="1200" dirty="0">
                <a:solidFill>
                  <a:srgbClr val="44474E"/>
                </a:solidFill>
                <a:latin typeface="Inter" pitchFamily="34" charset="0"/>
                <a:ea typeface="Inter" pitchFamily="34" charset="-122"/>
                <a:cs typeface="Inter" pitchFamily="34" charset="-120"/>
              </a:rPr>
              <a:t>Monitor closely; initiate investigation if height velocity is poor or if crossing centiles.</a:t>
            </a:r>
            <a:endParaRPr lang="en-US" sz="1200" dirty="0"/>
          </a:p>
        </p:txBody>
      </p:sp>
      <p:sp>
        <p:nvSpPr>
          <p:cNvPr id="31" name="SK-8-text-30"/>
          <p:cNvSpPr/>
          <p:nvPr/>
        </p:nvSpPr>
        <p:spPr>
          <a:xfrm>
            <a:off x="6608564" y="4244132"/>
            <a:ext cx="5288161"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C1E"/>
                </a:solidFill>
              </a:rPr>
              <a:t>Centile Crossing</a:t>
            </a:r>
            <a:endParaRPr lang="en-US" sz="1350" dirty="0"/>
          </a:p>
        </p:txBody>
      </p:sp>
      <p:sp>
        <p:nvSpPr>
          <p:cNvPr id="32" name="SK-8-text-31"/>
          <p:cNvSpPr/>
          <p:nvPr/>
        </p:nvSpPr>
        <p:spPr>
          <a:xfrm>
            <a:off x="6608564" y="4539407"/>
            <a:ext cx="5202436" cy="426541"/>
          </a:xfrm>
          <a:prstGeom prst="rect">
            <a:avLst/>
          </a:prstGeom>
          <a:noFill/>
          <a:ln/>
        </p:spPr>
        <p:txBody>
          <a:bodyPr vert="horz" wrap="square" lIns="0" tIns="0" rIns="0" bIns="0" rtlCol="0" anchor="ctr"/>
          <a:lstStyle/>
          <a:p>
            <a:pPr marL="0" indent="0">
              <a:lnSpc>
                <a:spcPts val="1680"/>
              </a:lnSpc>
              <a:buNone/>
            </a:pPr>
            <a:r>
              <a:rPr lang="en-US" sz="1200" dirty="0">
                <a:solidFill>
                  <a:srgbClr val="44474E"/>
                </a:solidFill>
                <a:latin typeface="Inter" pitchFamily="34" charset="0"/>
                <a:ea typeface="Inter" pitchFamily="34" charset="-122"/>
                <a:cs typeface="Inter" pitchFamily="34" charset="-120"/>
              </a:rPr>
              <a:t>A downward drop of </a:t>
            </a:r>
            <a:r>
              <a:rPr lang="en-US" sz="1200" b="1" dirty="0">
                <a:solidFill>
                  <a:srgbClr val="44474E"/>
                </a:solidFill>
                <a:latin typeface="Inter" pitchFamily="34" charset="0"/>
                <a:ea typeface="Inter" pitchFamily="34" charset="-122"/>
                <a:cs typeface="Inter" pitchFamily="34" charset="-120"/>
              </a:rPr>
              <a:t>≥2 centile spaces</a:t>
            </a:r>
            <a:r>
              <a:rPr lang="en-US" sz="1200" dirty="0">
                <a:solidFill>
                  <a:srgbClr val="44474E"/>
                </a:solidFill>
                <a:latin typeface="Inter" pitchFamily="34" charset="0"/>
                <a:ea typeface="Inter" pitchFamily="34" charset="-122"/>
                <a:cs typeface="Inter" pitchFamily="34" charset="-120"/>
              </a:rPr>
              <a:t> over 12+ months is a significant red flag regardless of starting point.</a:t>
            </a:r>
            <a:endParaRPr lang="en-US" sz="1200" dirty="0"/>
          </a:p>
        </p:txBody>
      </p:sp>
      <p:sp>
        <p:nvSpPr>
          <p:cNvPr id="33" name="SK-8-text-32"/>
          <p:cNvSpPr/>
          <p:nvPr/>
        </p:nvSpPr>
        <p:spPr>
          <a:xfrm>
            <a:off x="6608564" y="5118348"/>
            <a:ext cx="5288161"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C1E"/>
                </a:solidFill>
              </a:rPr>
              <a:t>Clinical Context</a:t>
            </a:r>
            <a:endParaRPr lang="en-US" sz="1350" dirty="0"/>
          </a:p>
        </p:txBody>
      </p:sp>
      <p:sp>
        <p:nvSpPr>
          <p:cNvPr id="34" name="SK-8-text-33"/>
          <p:cNvSpPr/>
          <p:nvPr/>
        </p:nvSpPr>
        <p:spPr>
          <a:xfrm>
            <a:off x="6608564" y="5413623"/>
            <a:ext cx="5202436" cy="426541"/>
          </a:xfrm>
          <a:prstGeom prst="rect">
            <a:avLst/>
          </a:prstGeom>
          <a:noFill/>
          <a:ln/>
        </p:spPr>
        <p:txBody>
          <a:bodyPr vert="horz" wrap="square" lIns="0" tIns="0" rIns="0" bIns="0" rtlCol="0" anchor="ctr"/>
          <a:lstStyle/>
          <a:p>
            <a:pPr marL="0" indent="0">
              <a:lnSpc>
                <a:spcPts val="1680"/>
              </a:lnSpc>
              <a:buNone/>
            </a:pPr>
            <a:r>
              <a:rPr lang="en-US" sz="1200" dirty="0">
                <a:solidFill>
                  <a:srgbClr val="44474E"/>
                </a:solidFill>
                <a:latin typeface="Inter" pitchFamily="34" charset="0"/>
                <a:ea typeface="Inter" pitchFamily="34" charset="-122"/>
                <a:cs typeface="Inter" pitchFamily="34" charset="-120"/>
              </a:rPr>
              <a:t>9th centile is NOT abnormal; most children below the 9th tracking steadily are constitutionally small.</a:t>
            </a:r>
            <a:endParaRPr lang="en-US" sz="1200" dirty="0"/>
          </a:p>
        </p:txBody>
      </p:sp>
      <p:sp>
        <p:nvSpPr>
          <p:cNvPr id="35" name="SK-8-text-34"/>
          <p:cNvSpPr/>
          <p:nvPr/>
        </p:nvSpPr>
        <p:spPr>
          <a:xfrm>
            <a:off x="381000" y="6453783"/>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www.bradfordvts.co.uk</a:t>
            </a:r>
            <a:endParaRPr lang="en-US" sz="900" dirty="0"/>
          </a:p>
        </p:txBody>
      </p:sp>
      <p:sp>
        <p:nvSpPr>
          <p:cNvPr id="36" name="SK-8-text-35"/>
          <p:cNvSpPr/>
          <p:nvPr/>
        </p:nvSpPr>
        <p:spPr>
          <a:xfrm>
            <a:off x="11449050" y="6453783"/>
            <a:ext cx="74295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Slide 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9-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9-img-3" descr="preencoded.png"/>
          <p:cNvPicPr>
            <a:picLocks noChangeAspect="1"/>
          </p:cNvPicPr>
          <p:nvPr/>
        </p:nvPicPr>
        <p:blipFill>
          <a:blip r:embed="rId5"/>
          <a:stretch>
            <a:fillRect/>
          </a:stretch>
        </p:blipFill>
        <p:spPr>
          <a:xfrm>
            <a:off x="0" y="0"/>
            <a:ext cx="12192000" cy="381000"/>
          </a:xfrm>
          <a:prstGeom prst="rect">
            <a:avLst/>
          </a:prstGeom>
        </p:spPr>
      </p:pic>
      <p:pic>
        <p:nvPicPr>
          <p:cNvPr id="5" name="SK-9-img-4" descr="preencoded.png"/>
          <p:cNvPicPr>
            <a:picLocks noChangeAspect="1"/>
          </p:cNvPicPr>
          <p:nvPr/>
        </p:nvPicPr>
        <p:blipFill>
          <a:blip r:embed="rId6"/>
          <a:stretch>
            <a:fillRect/>
          </a:stretch>
        </p:blipFill>
        <p:spPr>
          <a:xfrm>
            <a:off x="0" y="381000"/>
            <a:ext cx="12192000" cy="1007715"/>
          </a:xfrm>
          <a:prstGeom prst="rect">
            <a:avLst/>
          </a:prstGeom>
        </p:spPr>
      </p:pic>
      <p:pic>
        <p:nvPicPr>
          <p:cNvPr id="6" name="SK-9-img-5" descr="preencoded.png"/>
          <p:cNvPicPr>
            <a:picLocks noChangeAspect="1"/>
          </p:cNvPicPr>
          <p:nvPr/>
        </p:nvPicPr>
        <p:blipFill>
          <a:blip r:embed="rId7"/>
          <a:stretch>
            <a:fillRect/>
          </a:stretch>
        </p:blipFill>
        <p:spPr>
          <a:xfrm>
            <a:off x="381000" y="2062163"/>
            <a:ext cx="6720780" cy="495300"/>
          </a:xfrm>
          <a:prstGeom prst="rect">
            <a:avLst/>
          </a:prstGeom>
        </p:spPr>
      </p:pic>
      <p:pic>
        <p:nvPicPr>
          <p:cNvPr id="7" name="SK-9-img-6" descr="preencoded.png"/>
          <p:cNvPicPr>
            <a:picLocks noChangeAspect="1"/>
          </p:cNvPicPr>
          <p:nvPr/>
        </p:nvPicPr>
        <p:blipFill>
          <a:blip r:embed="rId8"/>
          <a:stretch>
            <a:fillRect/>
          </a:stretch>
        </p:blipFill>
        <p:spPr>
          <a:xfrm>
            <a:off x="533400" y="2176463"/>
            <a:ext cx="266700" cy="266700"/>
          </a:xfrm>
          <a:prstGeom prst="rect">
            <a:avLst/>
          </a:prstGeom>
        </p:spPr>
      </p:pic>
      <p:pic>
        <p:nvPicPr>
          <p:cNvPr id="8" name="SK-9-img-7" descr="preencoded.png"/>
          <p:cNvPicPr>
            <a:picLocks noChangeAspect="1"/>
          </p:cNvPicPr>
          <p:nvPr/>
        </p:nvPicPr>
        <p:blipFill>
          <a:blip r:embed="rId7"/>
          <a:stretch>
            <a:fillRect/>
          </a:stretch>
        </p:blipFill>
        <p:spPr>
          <a:xfrm>
            <a:off x="381000" y="2671763"/>
            <a:ext cx="6720780" cy="495300"/>
          </a:xfrm>
          <a:prstGeom prst="rect">
            <a:avLst/>
          </a:prstGeom>
        </p:spPr>
      </p:pic>
      <p:pic>
        <p:nvPicPr>
          <p:cNvPr id="9" name="SK-9-img-8" descr="preencoded.png"/>
          <p:cNvPicPr>
            <a:picLocks noChangeAspect="1"/>
          </p:cNvPicPr>
          <p:nvPr/>
        </p:nvPicPr>
        <p:blipFill>
          <a:blip r:embed="rId8"/>
          <a:stretch>
            <a:fillRect/>
          </a:stretch>
        </p:blipFill>
        <p:spPr>
          <a:xfrm>
            <a:off x="533400" y="2786063"/>
            <a:ext cx="266700" cy="266700"/>
          </a:xfrm>
          <a:prstGeom prst="rect">
            <a:avLst/>
          </a:prstGeom>
        </p:spPr>
      </p:pic>
      <p:pic>
        <p:nvPicPr>
          <p:cNvPr id="10" name="SK-9-img-9" descr="preencoded.png"/>
          <p:cNvPicPr>
            <a:picLocks noChangeAspect="1"/>
          </p:cNvPicPr>
          <p:nvPr/>
        </p:nvPicPr>
        <p:blipFill>
          <a:blip r:embed="rId7"/>
          <a:stretch>
            <a:fillRect/>
          </a:stretch>
        </p:blipFill>
        <p:spPr>
          <a:xfrm>
            <a:off x="381000" y="3281363"/>
            <a:ext cx="6720780" cy="495300"/>
          </a:xfrm>
          <a:prstGeom prst="rect">
            <a:avLst/>
          </a:prstGeom>
        </p:spPr>
      </p:pic>
      <p:pic>
        <p:nvPicPr>
          <p:cNvPr id="11" name="SK-9-img-10" descr="preencoded.png"/>
          <p:cNvPicPr>
            <a:picLocks noChangeAspect="1"/>
          </p:cNvPicPr>
          <p:nvPr/>
        </p:nvPicPr>
        <p:blipFill>
          <a:blip r:embed="rId8"/>
          <a:stretch>
            <a:fillRect/>
          </a:stretch>
        </p:blipFill>
        <p:spPr>
          <a:xfrm>
            <a:off x="533400" y="3395663"/>
            <a:ext cx="266700" cy="266700"/>
          </a:xfrm>
          <a:prstGeom prst="rect">
            <a:avLst/>
          </a:prstGeom>
        </p:spPr>
      </p:pic>
      <p:pic>
        <p:nvPicPr>
          <p:cNvPr id="12" name="SK-9-img-11" descr="preencoded.png"/>
          <p:cNvPicPr>
            <a:picLocks noChangeAspect="1"/>
          </p:cNvPicPr>
          <p:nvPr/>
        </p:nvPicPr>
        <p:blipFill>
          <a:blip r:embed="rId9"/>
          <a:stretch>
            <a:fillRect/>
          </a:stretch>
        </p:blipFill>
        <p:spPr>
          <a:xfrm>
            <a:off x="381000" y="3890962"/>
            <a:ext cx="6720780" cy="655141"/>
          </a:xfrm>
          <a:prstGeom prst="rect">
            <a:avLst/>
          </a:prstGeom>
        </p:spPr>
      </p:pic>
      <p:pic>
        <p:nvPicPr>
          <p:cNvPr id="13" name="SK-9-img-12" descr="preencoded.png"/>
          <p:cNvPicPr>
            <a:picLocks noChangeAspect="1"/>
          </p:cNvPicPr>
          <p:nvPr/>
        </p:nvPicPr>
        <p:blipFill>
          <a:blip r:embed="rId10"/>
          <a:stretch>
            <a:fillRect/>
          </a:stretch>
        </p:blipFill>
        <p:spPr>
          <a:xfrm>
            <a:off x="533400" y="4085183"/>
            <a:ext cx="266700" cy="266700"/>
          </a:xfrm>
          <a:prstGeom prst="rect">
            <a:avLst/>
          </a:prstGeom>
        </p:spPr>
      </p:pic>
      <p:pic>
        <p:nvPicPr>
          <p:cNvPr id="14" name="SK-9-img-13" descr="preencoded.png"/>
          <p:cNvPicPr>
            <a:picLocks noChangeAspect="1"/>
          </p:cNvPicPr>
          <p:nvPr/>
        </p:nvPicPr>
        <p:blipFill>
          <a:blip r:embed="rId7"/>
          <a:stretch>
            <a:fillRect/>
          </a:stretch>
        </p:blipFill>
        <p:spPr>
          <a:xfrm>
            <a:off x="381000" y="4660404"/>
            <a:ext cx="6720780" cy="495300"/>
          </a:xfrm>
          <a:prstGeom prst="rect">
            <a:avLst/>
          </a:prstGeom>
        </p:spPr>
      </p:pic>
      <p:pic>
        <p:nvPicPr>
          <p:cNvPr id="15" name="SK-9-img-14" descr="preencoded.png"/>
          <p:cNvPicPr>
            <a:picLocks noChangeAspect="1"/>
          </p:cNvPicPr>
          <p:nvPr/>
        </p:nvPicPr>
        <p:blipFill>
          <a:blip r:embed="rId11"/>
          <a:stretch>
            <a:fillRect/>
          </a:stretch>
        </p:blipFill>
        <p:spPr>
          <a:xfrm>
            <a:off x="533400" y="4774704"/>
            <a:ext cx="266700" cy="266700"/>
          </a:xfrm>
          <a:prstGeom prst="rect">
            <a:avLst/>
          </a:prstGeom>
        </p:spPr>
      </p:pic>
      <p:pic>
        <p:nvPicPr>
          <p:cNvPr id="16" name="SK-9-img-15" descr="preencoded.png"/>
          <p:cNvPicPr>
            <a:picLocks noChangeAspect="1"/>
          </p:cNvPicPr>
          <p:nvPr/>
        </p:nvPicPr>
        <p:blipFill>
          <a:blip r:embed="rId7"/>
          <a:stretch>
            <a:fillRect/>
          </a:stretch>
        </p:blipFill>
        <p:spPr>
          <a:xfrm>
            <a:off x="381000" y="5270004"/>
            <a:ext cx="6720780" cy="495300"/>
          </a:xfrm>
          <a:prstGeom prst="rect">
            <a:avLst/>
          </a:prstGeom>
        </p:spPr>
      </p:pic>
      <p:pic>
        <p:nvPicPr>
          <p:cNvPr id="17" name="SK-9-img-16" descr="preencoded.png"/>
          <p:cNvPicPr>
            <a:picLocks noChangeAspect="1"/>
          </p:cNvPicPr>
          <p:nvPr/>
        </p:nvPicPr>
        <p:blipFill>
          <a:blip r:embed="rId8"/>
          <a:stretch>
            <a:fillRect/>
          </a:stretch>
        </p:blipFill>
        <p:spPr>
          <a:xfrm>
            <a:off x="533400" y="5384304"/>
            <a:ext cx="266700" cy="266700"/>
          </a:xfrm>
          <a:prstGeom prst="rect">
            <a:avLst/>
          </a:prstGeom>
        </p:spPr>
      </p:pic>
      <p:pic>
        <p:nvPicPr>
          <p:cNvPr id="18" name="SK-9-img-17" descr="preencoded.png"/>
          <p:cNvPicPr>
            <a:picLocks noChangeAspect="1"/>
          </p:cNvPicPr>
          <p:nvPr/>
        </p:nvPicPr>
        <p:blipFill>
          <a:blip r:embed="rId12"/>
          <a:stretch>
            <a:fillRect/>
          </a:stretch>
        </p:blipFill>
        <p:spPr>
          <a:xfrm>
            <a:off x="7328445" y="2262507"/>
            <a:ext cx="4480620" cy="2438400"/>
          </a:xfrm>
          <a:prstGeom prst="rect">
            <a:avLst/>
          </a:prstGeom>
        </p:spPr>
      </p:pic>
      <p:pic>
        <p:nvPicPr>
          <p:cNvPr id="19" name="SK-9-img-18" descr="preencoded.png"/>
          <p:cNvPicPr>
            <a:picLocks noChangeAspect="1"/>
          </p:cNvPicPr>
          <p:nvPr/>
        </p:nvPicPr>
        <p:blipFill>
          <a:blip r:embed="rId13"/>
          <a:stretch>
            <a:fillRect/>
          </a:stretch>
        </p:blipFill>
        <p:spPr>
          <a:xfrm>
            <a:off x="7558980" y="2542133"/>
            <a:ext cx="190500" cy="152400"/>
          </a:xfrm>
          <a:prstGeom prst="rect">
            <a:avLst/>
          </a:prstGeom>
        </p:spPr>
      </p:pic>
      <p:pic>
        <p:nvPicPr>
          <p:cNvPr id="22" name="SK-9-img-21" descr="preencoded.png"/>
          <p:cNvPicPr>
            <a:picLocks noChangeAspect="1"/>
          </p:cNvPicPr>
          <p:nvPr/>
        </p:nvPicPr>
        <p:blipFill>
          <a:blip r:embed="rId14"/>
          <a:stretch>
            <a:fillRect/>
          </a:stretch>
        </p:blipFill>
        <p:spPr>
          <a:xfrm>
            <a:off x="7558980" y="3751808"/>
            <a:ext cx="4023420" cy="704850"/>
          </a:xfrm>
          <a:prstGeom prst="rect">
            <a:avLst/>
          </a:prstGeom>
        </p:spPr>
      </p:pic>
      <p:pic>
        <p:nvPicPr>
          <p:cNvPr id="23" name="SK-9-img-22" descr="preencoded.png"/>
          <p:cNvPicPr>
            <a:picLocks noChangeAspect="1"/>
          </p:cNvPicPr>
          <p:nvPr/>
        </p:nvPicPr>
        <p:blipFill>
          <a:blip r:embed="rId15"/>
          <a:stretch>
            <a:fillRect/>
          </a:stretch>
        </p:blipFill>
        <p:spPr>
          <a:xfrm>
            <a:off x="7711380" y="3951536"/>
            <a:ext cx="166688" cy="137220"/>
          </a:xfrm>
          <a:prstGeom prst="rect">
            <a:avLst/>
          </a:prstGeom>
        </p:spPr>
      </p:pic>
      <p:pic>
        <p:nvPicPr>
          <p:cNvPr id="24" name="SK-9-img-23" descr="preencoded.png"/>
          <p:cNvPicPr>
            <a:picLocks noChangeAspect="1"/>
          </p:cNvPicPr>
          <p:nvPr/>
        </p:nvPicPr>
        <p:blipFill>
          <a:blip r:embed="rId16"/>
          <a:stretch>
            <a:fillRect/>
          </a:stretch>
        </p:blipFill>
        <p:spPr>
          <a:xfrm>
            <a:off x="7330380" y="4875758"/>
            <a:ext cx="4480620" cy="704850"/>
          </a:xfrm>
          <a:prstGeom prst="rect">
            <a:avLst/>
          </a:prstGeom>
        </p:spPr>
      </p:pic>
      <p:pic>
        <p:nvPicPr>
          <p:cNvPr id="25" name="SK-9-img-24" descr="preencoded.png"/>
          <p:cNvPicPr>
            <a:picLocks noChangeAspect="1"/>
          </p:cNvPicPr>
          <p:nvPr/>
        </p:nvPicPr>
        <p:blipFill>
          <a:blip r:embed="rId17"/>
          <a:stretch>
            <a:fillRect/>
          </a:stretch>
        </p:blipFill>
        <p:spPr>
          <a:xfrm>
            <a:off x="7482780" y="5075486"/>
            <a:ext cx="166688" cy="137220"/>
          </a:xfrm>
          <a:prstGeom prst="rect">
            <a:avLst/>
          </a:prstGeom>
        </p:spPr>
      </p:pic>
      <p:pic>
        <p:nvPicPr>
          <p:cNvPr id="26" name="SK-9-img-25" descr="preencoded.png"/>
          <p:cNvPicPr>
            <a:picLocks noChangeAspect="1"/>
          </p:cNvPicPr>
          <p:nvPr/>
        </p:nvPicPr>
        <p:blipFill>
          <a:blip r:embed="rId18"/>
          <a:stretch>
            <a:fillRect/>
          </a:stretch>
        </p:blipFill>
        <p:spPr>
          <a:xfrm>
            <a:off x="381000" y="6400800"/>
            <a:ext cx="11430000" cy="266700"/>
          </a:xfrm>
          <a:prstGeom prst="rect">
            <a:avLst/>
          </a:prstGeom>
        </p:spPr>
      </p:pic>
      <p:sp>
        <p:nvSpPr>
          <p:cNvPr id="27" name="SK-9-text-26"/>
          <p:cNvSpPr/>
          <p:nvPr/>
        </p:nvSpPr>
        <p:spPr>
          <a:xfrm>
            <a:off x="228600" y="114300"/>
            <a:ext cx="4236720" cy="1714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8" name="SK-9-text-27"/>
          <p:cNvSpPr/>
          <p:nvPr/>
        </p:nvSpPr>
        <p:spPr>
          <a:xfrm>
            <a:off x="228600" y="571500"/>
            <a:ext cx="119634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C1E"/>
                </a:solidFill>
              </a:rPr>
              <a:t>Measuring Technique: Standing Height</a:t>
            </a:r>
            <a:endParaRPr lang="en-US" sz="2550" dirty="0"/>
          </a:p>
        </p:txBody>
      </p:sp>
      <p:sp>
        <p:nvSpPr>
          <p:cNvPr id="29" name="SK-9-text-28"/>
          <p:cNvSpPr/>
          <p:nvPr/>
        </p:nvSpPr>
        <p:spPr>
          <a:xfrm>
            <a:off x="228600" y="998190"/>
            <a:ext cx="119634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777F"/>
                </a:solidFill>
                <a:latin typeface="Inter" pitchFamily="34" charset="0"/>
                <a:ea typeface="Inter" pitchFamily="34" charset="-122"/>
                <a:cs typeface="Inter" pitchFamily="34" charset="-120"/>
              </a:rPr>
              <a:t>Standardized Protocol for Children Aged 2+ | Clinical Standards: NICE NG75 / RCPCH 2025</a:t>
            </a:r>
            <a:endParaRPr lang="en-US" sz="1050" dirty="0"/>
          </a:p>
        </p:txBody>
      </p:sp>
      <p:sp>
        <p:nvSpPr>
          <p:cNvPr id="30" name="SK-9-text-29"/>
          <p:cNvSpPr/>
          <p:nvPr/>
        </p:nvSpPr>
        <p:spPr>
          <a:xfrm>
            <a:off x="628650" y="2176463"/>
            <a:ext cx="342900" cy="26670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1</a:t>
            </a:r>
            <a:endParaRPr lang="en-US" sz="1050" dirty="0"/>
          </a:p>
        </p:txBody>
      </p:sp>
      <p:sp>
        <p:nvSpPr>
          <p:cNvPr id="31" name="SK-9-text-30"/>
          <p:cNvSpPr/>
          <p:nvPr/>
        </p:nvSpPr>
        <p:spPr>
          <a:xfrm>
            <a:off x="952500" y="2203103"/>
            <a:ext cx="10789920"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1A1C1E"/>
                </a:solidFill>
                <a:latin typeface="Inter" pitchFamily="34" charset="0"/>
                <a:ea typeface="Inter" pitchFamily="34" charset="-122"/>
                <a:cs typeface="Inter" pitchFamily="34" charset="-120"/>
              </a:rPr>
              <a:t>Preparation:</a:t>
            </a:r>
            <a:r>
              <a:rPr lang="en-US" sz="1200" dirty="0">
                <a:solidFill>
                  <a:srgbClr val="44474E"/>
                </a:solidFill>
                <a:latin typeface="Inter" pitchFamily="34" charset="0"/>
                <a:ea typeface="Inter" pitchFamily="34" charset="-122"/>
                <a:cs typeface="Inter" pitchFamily="34" charset="-120"/>
              </a:rPr>
              <a:t> Remove child's shoes and heavy outer clothing.</a:t>
            </a:r>
            <a:endParaRPr lang="en-US" sz="1200" dirty="0"/>
          </a:p>
        </p:txBody>
      </p:sp>
      <p:sp>
        <p:nvSpPr>
          <p:cNvPr id="32" name="SK-9-text-31"/>
          <p:cNvSpPr/>
          <p:nvPr/>
        </p:nvSpPr>
        <p:spPr>
          <a:xfrm>
            <a:off x="628650" y="2786063"/>
            <a:ext cx="342900" cy="26670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2</a:t>
            </a:r>
            <a:endParaRPr lang="en-US" sz="1050" dirty="0"/>
          </a:p>
        </p:txBody>
      </p:sp>
      <p:sp>
        <p:nvSpPr>
          <p:cNvPr id="33" name="SK-9-text-32"/>
          <p:cNvSpPr/>
          <p:nvPr/>
        </p:nvSpPr>
        <p:spPr>
          <a:xfrm>
            <a:off x="952500" y="2812703"/>
            <a:ext cx="11239500"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1A1C1E"/>
                </a:solidFill>
                <a:latin typeface="Inter" pitchFamily="34" charset="0"/>
                <a:ea typeface="Inter" pitchFamily="34" charset="-122"/>
                <a:cs typeface="Inter" pitchFamily="34" charset="-120"/>
              </a:rPr>
              <a:t>Alignment:</a:t>
            </a:r>
            <a:r>
              <a:rPr lang="en-US" sz="1200" dirty="0">
                <a:solidFill>
                  <a:srgbClr val="44474E"/>
                </a:solidFill>
                <a:latin typeface="Inter" pitchFamily="34" charset="0"/>
                <a:ea typeface="Inter" pitchFamily="34" charset="-122"/>
                <a:cs typeface="Inter" pitchFamily="34" charset="-120"/>
              </a:rPr>
              <a:t> Heels, buttocks, and upper back flush against the wall/stadiometer.</a:t>
            </a:r>
            <a:endParaRPr lang="en-US" sz="1200" dirty="0"/>
          </a:p>
        </p:txBody>
      </p:sp>
      <p:sp>
        <p:nvSpPr>
          <p:cNvPr id="34" name="SK-9-text-33"/>
          <p:cNvSpPr/>
          <p:nvPr/>
        </p:nvSpPr>
        <p:spPr>
          <a:xfrm>
            <a:off x="628650" y="3395663"/>
            <a:ext cx="342900" cy="26670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3</a:t>
            </a:r>
            <a:endParaRPr lang="en-US" sz="1050" dirty="0"/>
          </a:p>
        </p:txBody>
      </p:sp>
      <p:sp>
        <p:nvSpPr>
          <p:cNvPr id="35" name="SK-9-text-34"/>
          <p:cNvSpPr/>
          <p:nvPr/>
        </p:nvSpPr>
        <p:spPr>
          <a:xfrm>
            <a:off x="952500" y="3422303"/>
            <a:ext cx="11239500"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1A1C1E"/>
                </a:solidFill>
                <a:latin typeface="Inter" pitchFamily="34" charset="0"/>
                <a:ea typeface="Inter" pitchFamily="34" charset="-122"/>
                <a:cs typeface="Inter" pitchFamily="34" charset="-120"/>
              </a:rPr>
              <a:t>Stabilization:</a:t>
            </a:r>
            <a:r>
              <a:rPr lang="en-US" sz="1200" dirty="0">
                <a:solidFill>
                  <a:srgbClr val="44474E"/>
                </a:solidFill>
                <a:latin typeface="Inter" pitchFamily="34" charset="0"/>
                <a:ea typeface="Inter" pitchFamily="34" charset="-122"/>
                <a:cs typeface="Inter" pitchFamily="34" charset="-120"/>
              </a:rPr>
              <a:t> Assistant holds feet flat; gently press thighs and pelvis backward.</a:t>
            </a:r>
            <a:endParaRPr lang="en-US" sz="1200" dirty="0"/>
          </a:p>
        </p:txBody>
      </p:sp>
      <p:sp>
        <p:nvSpPr>
          <p:cNvPr id="36" name="SK-9-text-35"/>
          <p:cNvSpPr/>
          <p:nvPr/>
        </p:nvSpPr>
        <p:spPr>
          <a:xfrm>
            <a:off x="623888" y="4085183"/>
            <a:ext cx="342900" cy="26670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4</a:t>
            </a:r>
            <a:endParaRPr lang="en-US" sz="1050" dirty="0"/>
          </a:p>
        </p:txBody>
      </p:sp>
      <p:sp>
        <p:nvSpPr>
          <p:cNvPr id="37" name="SK-9-text-36"/>
          <p:cNvSpPr/>
          <p:nvPr/>
        </p:nvSpPr>
        <p:spPr>
          <a:xfrm>
            <a:off x="952500" y="4005262"/>
            <a:ext cx="5996880"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1A1C1E"/>
                </a:solidFill>
                <a:latin typeface="Inter" pitchFamily="34" charset="0"/>
                <a:ea typeface="Inter" pitchFamily="34" charset="-122"/>
                <a:cs typeface="Inter" pitchFamily="34" charset="-120"/>
              </a:rPr>
              <a:t>Traction:</a:t>
            </a:r>
            <a:r>
              <a:rPr lang="en-US" sz="1200" dirty="0">
                <a:solidFill>
                  <a:srgbClr val="44474E"/>
                </a:solidFill>
                <a:latin typeface="Inter" pitchFamily="34" charset="0"/>
                <a:ea typeface="Inter" pitchFamily="34" charset="-122"/>
                <a:cs typeface="Inter" pitchFamily="34" charset="-120"/>
              </a:rPr>
              <a:t> Apply gentle upward traction under jaw; child takes a deep breath and stretches.</a:t>
            </a:r>
            <a:endParaRPr lang="en-US" sz="1200" dirty="0"/>
          </a:p>
        </p:txBody>
      </p:sp>
      <p:sp>
        <p:nvSpPr>
          <p:cNvPr id="38" name="SK-9-text-37"/>
          <p:cNvSpPr/>
          <p:nvPr/>
        </p:nvSpPr>
        <p:spPr>
          <a:xfrm>
            <a:off x="628650" y="4774704"/>
            <a:ext cx="342900" cy="26670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5</a:t>
            </a:r>
            <a:endParaRPr lang="en-US" sz="1050" dirty="0"/>
          </a:p>
        </p:txBody>
      </p:sp>
      <p:sp>
        <p:nvSpPr>
          <p:cNvPr id="39" name="SK-9-text-38"/>
          <p:cNvSpPr/>
          <p:nvPr/>
        </p:nvSpPr>
        <p:spPr>
          <a:xfrm>
            <a:off x="952500" y="4801344"/>
            <a:ext cx="11239500"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1A1C1E"/>
                </a:solidFill>
                <a:latin typeface="Inter" pitchFamily="34" charset="0"/>
                <a:ea typeface="Inter" pitchFamily="34" charset="-122"/>
                <a:cs typeface="Inter" pitchFamily="34" charset="-120"/>
              </a:rPr>
              <a:t>Reading:</a:t>
            </a:r>
            <a:r>
              <a:rPr lang="en-US" sz="1200" dirty="0">
                <a:solidFill>
                  <a:srgbClr val="44474E"/>
                </a:solidFill>
                <a:latin typeface="Inter" pitchFamily="34" charset="0"/>
                <a:ea typeface="Inter" pitchFamily="34" charset="-122"/>
                <a:cs typeface="Inter" pitchFamily="34" charset="-120"/>
              </a:rPr>
              <a:t> Eye level with scale to avoid </a:t>
            </a:r>
            <a:r>
              <a:rPr lang="en-US" sz="1200" b="1" dirty="0">
                <a:solidFill>
                  <a:srgbClr val="1A1C1E"/>
                </a:solidFill>
                <a:latin typeface="Inter" pitchFamily="34" charset="0"/>
                <a:ea typeface="Inter" pitchFamily="34" charset="-122"/>
                <a:cs typeface="Inter" pitchFamily="34" charset="-120"/>
              </a:rPr>
              <a:t>parallax errors</a:t>
            </a:r>
            <a:r>
              <a:rPr lang="en-US" sz="1200" dirty="0">
                <a:solidFill>
                  <a:srgbClr val="44474E"/>
                </a:solidFill>
                <a:latin typeface="Inter" pitchFamily="34" charset="0"/>
                <a:ea typeface="Inter" pitchFamily="34" charset="-122"/>
                <a:cs typeface="Inter" pitchFamily="34" charset="-120"/>
              </a:rPr>
              <a:t>; read to nearest 0.1 cm.</a:t>
            </a:r>
            <a:endParaRPr lang="en-US" sz="1200" dirty="0"/>
          </a:p>
        </p:txBody>
      </p:sp>
      <p:sp>
        <p:nvSpPr>
          <p:cNvPr id="40" name="SK-9-text-39"/>
          <p:cNvSpPr/>
          <p:nvPr/>
        </p:nvSpPr>
        <p:spPr>
          <a:xfrm>
            <a:off x="628650" y="5384304"/>
            <a:ext cx="342900" cy="26670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6</a:t>
            </a:r>
            <a:endParaRPr lang="en-US" sz="1050" dirty="0"/>
          </a:p>
        </p:txBody>
      </p:sp>
      <p:sp>
        <p:nvSpPr>
          <p:cNvPr id="41" name="SK-9-text-40"/>
          <p:cNvSpPr/>
          <p:nvPr/>
        </p:nvSpPr>
        <p:spPr>
          <a:xfrm>
            <a:off x="952500" y="5410944"/>
            <a:ext cx="11239500"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1A1C1E"/>
                </a:solidFill>
                <a:latin typeface="Inter" pitchFamily="34" charset="0"/>
                <a:ea typeface="Inter" pitchFamily="34" charset="-122"/>
                <a:cs typeface="Inter" pitchFamily="34" charset="-120"/>
              </a:rPr>
              <a:t>Plotting:</a:t>
            </a:r>
            <a:r>
              <a:rPr lang="en-US" sz="1200" dirty="0">
                <a:solidFill>
                  <a:srgbClr val="44474E"/>
                </a:solidFill>
                <a:latin typeface="Inter" pitchFamily="34" charset="0"/>
                <a:ea typeface="Inter" pitchFamily="34" charset="-122"/>
                <a:cs typeface="Inter" pitchFamily="34" charset="-120"/>
              </a:rPr>
              <a:t> Record and plot </a:t>
            </a:r>
            <a:r>
              <a:rPr lang="en-US" sz="1200" b="1" dirty="0">
                <a:solidFill>
                  <a:srgbClr val="1A1C1E"/>
                </a:solidFill>
                <a:latin typeface="Inter" pitchFamily="34" charset="0"/>
                <a:ea typeface="Inter" pitchFamily="34" charset="-122"/>
                <a:cs typeface="Inter" pitchFamily="34" charset="-120"/>
              </a:rPr>
              <a:t>immediately</a:t>
            </a:r>
            <a:r>
              <a:rPr lang="en-US" sz="1200" dirty="0">
                <a:solidFill>
                  <a:srgbClr val="44474E"/>
                </a:solidFill>
                <a:latin typeface="Inter" pitchFamily="34" charset="0"/>
                <a:ea typeface="Inter" pitchFamily="34" charset="-122"/>
                <a:cs typeface="Inter" pitchFamily="34" charset="-120"/>
              </a:rPr>
              <a:t> on the correct chart (UK-WHO or UK90).</a:t>
            </a:r>
            <a:endParaRPr lang="en-US" sz="1200" dirty="0"/>
          </a:p>
        </p:txBody>
      </p:sp>
      <p:sp>
        <p:nvSpPr>
          <p:cNvPr id="42" name="SK-9-text-41"/>
          <p:cNvSpPr/>
          <p:nvPr/>
        </p:nvSpPr>
        <p:spPr>
          <a:xfrm>
            <a:off x="7863780" y="2475458"/>
            <a:ext cx="432822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58220"/>
                </a:solidFill>
              </a:rPr>
              <a:t>THE FRANKFURT PLANE</a:t>
            </a:r>
            <a:endParaRPr lang="en-US" sz="1500" dirty="0"/>
          </a:p>
        </p:txBody>
      </p:sp>
      <p:sp>
        <p:nvSpPr>
          <p:cNvPr id="43" name="SK-9-text-42"/>
          <p:cNvSpPr/>
          <p:nvPr/>
        </p:nvSpPr>
        <p:spPr>
          <a:xfrm>
            <a:off x="7539930" y="2786063"/>
            <a:ext cx="4023420" cy="685800"/>
          </a:xfrm>
          <a:prstGeom prst="rect">
            <a:avLst/>
          </a:prstGeom>
          <a:noFill/>
          <a:ln/>
        </p:spPr>
        <p:txBody>
          <a:bodyPr vert="horz" wrap="square" lIns="0" tIns="0" rIns="0" bIns="0" rtlCol="0" anchor="ctr"/>
          <a:lstStyle/>
          <a:p>
            <a:pPr marL="0" indent="0">
              <a:lnSpc>
                <a:spcPts val="1800"/>
              </a:lnSpc>
              <a:buNone/>
            </a:pPr>
            <a:r>
              <a:rPr lang="en-US" sz="1125" dirty="0">
                <a:solidFill>
                  <a:srgbClr val="1A1C1E"/>
                </a:solidFill>
                <a:latin typeface="Inter" pitchFamily="34" charset="0"/>
                <a:ea typeface="Inter" pitchFamily="34" charset="-122"/>
                <a:cs typeface="Inter" pitchFamily="34" charset="-120"/>
              </a:rPr>
              <a:t>Critical for accurate height. Ensure the </a:t>
            </a:r>
            <a:r>
              <a:rPr lang="en-US" sz="1125" b="1" dirty="0">
                <a:solidFill>
                  <a:srgbClr val="1A1C1E"/>
                </a:solidFill>
                <a:latin typeface="Inter" pitchFamily="34" charset="0"/>
                <a:ea typeface="Inter" pitchFamily="34" charset="-122"/>
                <a:cs typeface="Inter" pitchFamily="34" charset="-120"/>
              </a:rPr>
              <a:t>upper margin of the auditory meatus</a:t>
            </a:r>
            <a:r>
              <a:rPr lang="en-US" sz="1125" dirty="0">
                <a:solidFill>
                  <a:srgbClr val="1A1C1E"/>
                </a:solidFill>
                <a:latin typeface="Inter" pitchFamily="34" charset="0"/>
                <a:ea typeface="Inter" pitchFamily="34" charset="-122"/>
                <a:cs typeface="Inter" pitchFamily="34" charset="-120"/>
              </a:rPr>
              <a:t> (ear hole) is in a horizontal line with the </a:t>
            </a:r>
            <a:r>
              <a:rPr lang="en-US" sz="1125" b="1" dirty="0">
                <a:solidFill>
                  <a:srgbClr val="1A1C1E"/>
                </a:solidFill>
                <a:latin typeface="Inter" pitchFamily="34" charset="0"/>
                <a:ea typeface="Inter" pitchFamily="34" charset="-122"/>
                <a:cs typeface="Inter" pitchFamily="34" charset="-120"/>
              </a:rPr>
              <a:t>lower border of the orbit</a:t>
            </a:r>
            <a:r>
              <a:rPr lang="en-US" sz="1125" dirty="0">
                <a:solidFill>
                  <a:srgbClr val="1A1C1E"/>
                </a:solidFill>
                <a:latin typeface="Inter" pitchFamily="34" charset="0"/>
                <a:ea typeface="Inter" pitchFamily="34" charset="-122"/>
                <a:cs typeface="Inter" pitchFamily="34" charset="-120"/>
              </a:rPr>
              <a:t> (eye socket).</a:t>
            </a:r>
            <a:endParaRPr lang="en-US" sz="1125" dirty="0"/>
          </a:p>
        </p:txBody>
      </p:sp>
      <p:sp>
        <p:nvSpPr>
          <p:cNvPr id="44" name="SK-9-text-43"/>
          <p:cNvSpPr/>
          <p:nvPr/>
        </p:nvSpPr>
        <p:spPr>
          <a:xfrm>
            <a:off x="7878068" y="3904208"/>
            <a:ext cx="3718620" cy="400050"/>
          </a:xfrm>
          <a:prstGeom prst="rect">
            <a:avLst/>
          </a:prstGeom>
          <a:noFill/>
          <a:ln/>
        </p:spPr>
        <p:txBody>
          <a:bodyPr vert="horz" wrap="square" lIns="0" tIns="0" rIns="0" bIns="0" rtlCol="0" anchor="ctr"/>
          <a:lstStyle/>
          <a:p>
            <a:pPr marL="0" indent="0">
              <a:lnSpc>
                <a:spcPts val="1575"/>
              </a:lnSpc>
              <a:buNone/>
            </a:pPr>
            <a:r>
              <a:rPr lang="en-US" sz="1050" dirty="0">
                <a:solidFill>
                  <a:srgbClr val="44474E"/>
                </a:solidFill>
                <a:latin typeface="Inter" pitchFamily="34" charset="0"/>
                <a:ea typeface="Inter" pitchFamily="34" charset="-122"/>
                <a:cs typeface="Inter" pitchFamily="34" charset="-120"/>
              </a:rPr>
              <a:t> Child must look straight ahead. This levels the head and maximizes height accuracy.</a:t>
            </a:r>
            <a:endParaRPr lang="en-US" sz="1050" dirty="0"/>
          </a:p>
        </p:txBody>
      </p:sp>
      <p:sp>
        <p:nvSpPr>
          <p:cNvPr id="45" name="SK-9-text-44"/>
          <p:cNvSpPr/>
          <p:nvPr/>
        </p:nvSpPr>
        <p:spPr>
          <a:xfrm>
            <a:off x="7687568" y="5028158"/>
            <a:ext cx="4175820" cy="400050"/>
          </a:xfrm>
          <a:prstGeom prst="rect">
            <a:avLst/>
          </a:prstGeom>
          <a:noFill/>
          <a:ln/>
        </p:spPr>
        <p:txBody>
          <a:bodyPr vert="horz" wrap="square" lIns="0" tIns="0" rIns="0" bIns="0" rtlCol="0" anchor="ctr"/>
          <a:lstStyle/>
          <a:p>
            <a:pPr marL="0" indent="0">
              <a:lnSpc>
                <a:spcPts val="1575"/>
              </a:lnSpc>
              <a:buNone/>
            </a:pPr>
            <a:r>
              <a:rPr lang="en-US" sz="1050" dirty="0">
                <a:solidFill>
                  <a:srgbClr val="1A1C1E"/>
                </a:solidFill>
                <a:latin typeface="Inter" pitchFamily="34" charset="0"/>
                <a:ea typeface="Inter" pitchFamily="34" charset="-122"/>
                <a:cs typeface="Inter" pitchFamily="34" charset="-120"/>
              </a:rPr>
              <a:t> </a:t>
            </a:r>
            <a:r>
              <a:rPr lang="en-US" sz="1050" b="1" dirty="0">
                <a:solidFill>
                  <a:srgbClr val="1A1C1E"/>
                </a:solidFill>
                <a:latin typeface="Inter" pitchFamily="34" charset="0"/>
                <a:ea typeface="Inter" pitchFamily="34" charset="-122"/>
                <a:cs typeface="Inter" pitchFamily="34" charset="-120"/>
              </a:rPr>
              <a:t>AKT Tip:</a:t>
            </a:r>
            <a:r>
              <a:rPr lang="en-US" sz="1050" dirty="0">
                <a:solidFill>
                  <a:srgbClr val="1A1C1E"/>
                </a:solidFill>
                <a:latin typeface="Inter" pitchFamily="34" charset="0"/>
                <a:ea typeface="Inter" pitchFamily="34" charset="-122"/>
                <a:cs typeface="Inter" pitchFamily="34" charset="-120"/>
              </a:rPr>
              <a:t> Measurement error is the most common cause of "faltering growth." Always re-measure if the plot seems unusual.</a:t>
            </a:r>
            <a:endParaRPr lang="en-US" sz="1050" dirty="0"/>
          </a:p>
        </p:txBody>
      </p:sp>
      <p:sp>
        <p:nvSpPr>
          <p:cNvPr id="46" name="SK-9-text-45"/>
          <p:cNvSpPr/>
          <p:nvPr/>
        </p:nvSpPr>
        <p:spPr>
          <a:xfrm>
            <a:off x="381000" y="6496050"/>
            <a:ext cx="2956560" cy="171450"/>
          </a:xfrm>
          <a:prstGeom prst="rect">
            <a:avLst/>
          </a:prstGeom>
          <a:noFill/>
          <a:ln/>
        </p:spPr>
        <p:txBody>
          <a:bodyPr vert="horz" wrap="square" lIns="0" tIns="0" rIns="0" bIns="0" rtlCol="0" anchor="ctr"/>
          <a:lstStyle/>
          <a:p>
            <a:pPr marL="0" indent="0">
              <a:lnSpc>
                <a:spcPts val="1350"/>
              </a:lnSpc>
              <a:buNone/>
            </a:pPr>
            <a:r>
              <a:rPr lang="en-US" sz="900" u="sng" dirty="0">
                <a:solidFill>
                  <a:srgbClr val="74777F"/>
                </a:solidFill>
                <a:latin typeface="Inter" pitchFamily="34" charset="0"/>
                <a:ea typeface="Inter" pitchFamily="34" charset="-122"/>
                <a:cs typeface="Inter" pitchFamily="34" charset="-120"/>
                <a:hlinkClick r:id="rId19" tooltip="https://www.bradfordvts.co.uk/">
                  <a:extLst>
                    <a:ext uri="{A12FA001-AC4F-418D-AE19-62706E023703}">
                      <ahyp:hlinkClr xmlns:ahyp="http://schemas.microsoft.com/office/drawing/2018/hyperlinkcolor" val="tx"/>
                    </a:ext>
                  </a:extLst>
                </a:hlinkClick>
              </a:rPr>
              <a:t>www.bradfordvts.co.uk</a:t>
            </a:r>
            <a:endParaRPr lang="en-US" sz="900" dirty="0"/>
          </a:p>
        </p:txBody>
      </p:sp>
      <p:sp>
        <p:nvSpPr>
          <p:cNvPr id="47" name="SK-9-text-45-link-hitbox-1">
            <a:hlinkClick r:id="rId19" tooltip="https://www.bradfordvts.co.uk/"/>
          </p:cNvPr>
          <p:cNvSpPr/>
          <p:nvPr/>
        </p:nvSpPr>
        <p:spPr>
          <a:xfrm>
            <a:off x="381000" y="6505575"/>
            <a:ext cx="2956560" cy="142875"/>
          </a:xfrm>
          <a:prstGeom prst="rect">
            <a:avLst/>
          </a:prstGeom>
          <a:solidFill>
            <a:srgbClr val="FFFFFF">
              <a:alpha val="0"/>
            </a:srgbClr>
          </a:solidFill>
          <a:ln w="12700">
            <a:solidFill>
              <a:srgbClr val="333333">
                <a:alpha val="0"/>
              </a:srgbClr>
            </a:solidFill>
            <a:prstDash val="solid"/>
          </a:ln>
        </p:spPr>
        <p:txBody>
          <a:bodyPr/>
          <a:lstStyle/>
          <a:p>
            <a:endParaRPr lang="en-GB"/>
          </a:p>
        </p:txBody>
      </p:sp>
      <p:sp>
        <p:nvSpPr>
          <p:cNvPr id="48" name="SK-9-text-46"/>
          <p:cNvSpPr/>
          <p:nvPr/>
        </p:nvSpPr>
        <p:spPr>
          <a:xfrm>
            <a:off x="11239500" y="6496050"/>
            <a:ext cx="952500" cy="171450"/>
          </a:xfrm>
          <a:prstGeom prst="rect">
            <a:avLst/>
          </a:prstGeom>
          <a:noFill/>
          <a:ln/>
        </p:spPr>
        <p:txBody>
          <a:bodyPr vert="horz" wrap="square" lIns="0" tIns="0" rIns="0" bIns="0" rtlCol="0" anchor="ctr"/>
          <a:lstStyle/>
          <a:p>
            <a:pPr marL="0" indent="0">
              <a:lnSpc>
                <a:spcPts val="1350"/>
              </a:lnSpc>
              <a:buNone/>
            </a:pPr>
            <a:r>
              <a:rPr lang="en-US" sz="900" dirty="0">
                <a:solidFill>
                  <a:srgbClr val="74777F"/>
                </a:solidFill>
                <a:latin typeface="Inter" pitchFamily="34" charset="0"/>
                <a:ea typeface="Inter" pitchFamily="34" charset="-122"/>
                <a:cs typeface="Inter" pitchFamily="34" charset="-120"/>
              </a:rPr>
              <a:t>June 2026</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6249</Words>
  <Application>Microsoft Office PowerPoint</Application>
  <PresentationFormat>Widescreen</PresentationFormat>
  <Paragraphs>785</Paragraphs>
  <Slides>35</Slides>
  <Notes>35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35</vt:i4>
      </vt:variant>
    </vt:vector>
  </HeadingPairs>
  <TitlesOfParts>
    <vt:vector size="38" baseType="lpstr">
      <vt:lpstr>Inter</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Ramesh Mehay</cp:lastModifiedBy>
  <cp:revision>4</cp:revision>
  <dcterms:created xsi:type="dcterms:W3CDTF">2026-07-01T16:36:46Z</dcterms:created>
  <dcterms:modified xsi:type="dcterms:W3CDTF">2026-07-01T16:46:27Z</dcterms:modified>
</cp:coreProperties>
</file>