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Open Sans" panose="020B0606030504020204" pitchFamily="34" charset="0"/>
      <p:regular r:id="rId18"/>
      <p:bold r:id="rId19"/>
      <p:italic r:id="rId20"/>
      <p:boldItalic r:id="rId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2215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3" Type="http://schemas.openxmlformats.org/officeDocument/2006/relationships/image" Target="../media/image123.png"/><Relationship Id="rId7" Type="http://schemas.openxmlformats.org/officeDocument/2006/relationships/image" Target="../media/image8.png"/><Relationship Id="rId12" Type="http://schemas.openxmlformats.org/officeDocument/2006/relationships/image" Target="../media/image129.png"/><Relationship Id="rId17" Type="http://schemas.openxmlformats.org/officeDocument/2006/relationships/image" Target="../media/image134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8.png"/><Relationship Id="rId5" Type="http://schemas.openxmlformats.org/officeDocument/2006/relationships/image" Target="../media/image124.png"/><Relationship Id="rId15" Type="http://schemas.openxmlformats.org/officeDocument/2006/relationships/image" Target="../media/image132.png"/><Relationship Id="rId10" Type="http://schemas.openxmlformats.org/officeDocument/2006/relationships/image" Target="../media/image127.png"/><Relationship Id="rId4" Type="http://schemas.openxmlformats.org/officeDocument/2006/relationships/image" Target="../media/image2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png"/><Relationship Id="rId3" Type="http://schemas.openxmlformats.org/officeDocument/2006/relationships/image" Target="../media/image1.png"/><Relationship Id="rId7" Type="http://schemas.openxmlformats.org/officeDocument/2006/relationships/image" Target="../media/image135.png"/><Relationship Id="rId12" Type="http://schemas.openxmlformats.org/officeDocument/2006/relationships/image" Target="../media/image1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9.png"/><Relationship Id="rId5" Type="http://schemas.openxmlformats.org/officeDocument/2006/relationships/image" Target="../media/image7.png"/><Relationship Id="rId15" Type="http://schemas.openxmlformats.org/officeDocument/2006/relationships/image" Target="../media/image143.png"/><Relationship Id="rId10" Type="http://schemas.openxmlformats.org/officeDocument/2006/relationships/image" Target="../media/image138.png"/><Relationship Id="rId4" Type="http://schemas.openxmlformats.org/officeDocument/2006/relationships/image" Target="../media/image2.png"/><Relationship Id="rId9" Type="http://schemas.openxmlformats.org/officeDocument/2006/relationships/image" Target="../media/image137.png"/><Relationship Id="rId14" Type="http://schemas.openxmlformats.org/officeDocument/2006/relationships/image" Target="../media/image14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13" Type="http://schemas.openxmlformats.org/officeDocument/2006/relationships/image" Target="../media/image150.png"/><Relationship Id="rId18" Type="http://schemas.openxmlformats.org/officeDocument/2006/relationships/image" Target="../media/image155.png"/><Relationship Id="rId3" Type="http://schemas.openxmlformats.org/officeDocument/2006/relationships/image" Target="../media/image17.png"/><Relationship Id="rId21" Type="http://schemas.openxmlformats.org/officeDocument/2006/relationships/image" Target="../media/image158.png"/><Relationship Id="rId7" Type="http://schemas.openxmlformats.org/officeDocument/2006/relationships/image" Target="../media/image144.png"/><Relationship Id="rId12" Type="http://schemas.openxmlformats.org/officeDocument/2006/relationships/image" Target="../media/image149.png"/><Relationship Id="rId17" Type="http://schemas.openxmlformats.org/officeDocument/2006/relationships/image" Target="../media/image154.png"/><Relationship Id="rId25" Type="http://schemas.openxmlformats.org/officeDocument/2006/relationships/image" Target="../media/image16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53.png"/><Relationship Id="rId20" Type="http://schemas.openxmlformats.org/officeDocument/2006/relationships/image" Target="../media/image1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48.png"/><Relationship Id="rId24" Type="http://schemas.openxmlformats.org/officeDocument/2006/relationships/image" Target="../media/image161.png"/><Relationship Id="rId5" Type="http://schemas.openxmlformats.org/officeDocument/2006/relationships/image" Target="../media/image7.png"/><Relationship Id="rId15" Type="http://schemas.openxmlformats.org/officeDocument/2006/relationships/image" Target="../media/image152.png"/><Relationship Id="rId23" Type="http://schemas.openxmlformats.org/officeDocument/2006/relationships/image" Target="../media/image160.png"/><Relationship Id="rId10" Type="http://schemas.openxmlformats.org/officeDocument/2006/relationships/image" Target="../media/image147.png"/><Relationship Id="rId19" Type="http://schemas.openxmlformats.org/officeDocument/2006/relationships/image" Target="../media/image156.png"/><Relationship Id="rId4" Type="http://schemas.openxmlformats.org/officeDocument/2006/relationships/image" Target="../media/image2.png"/><Relationship Id="rId9" Type="http://schemas.openxmlformats.org/officeDocument/2006/relationships/image" Target="../media/image146.png"/><Relationship Id="rId14" Type="http://schemas.openxmlformats.org/officeDocument/2006/relationships/image" Target="../media/image151.png"/><Relationship Id="rId22" Type="http://schemas.openxmlformats.org/officeDocument/2006/relationships/image" Target="../media/image1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9.png"/><Relationship Id="rId18" Type="http://schemas.openxmlformats.org/officeDocument/2006/relationships/image" Target="../media/image174.png"/><Relationship Id="rId3" Type="http://schemas.openxmlformats.org/officeDocument/2006/relationships/image" Target="../media/image123.png"/><Relationship Id="rId21" Type="http://schemas.openxmlformats.org/officeDocument/2006/relationships/image" Target="../media/image177.png"/><Relationship Id="rId7" Type="http://schemas.openxmlformats.org/officeDocument/2006/relationships/image" Target="../media/image163.png"/><Relationship Id="rId12" Type="http://schemas.openxmlformats.org/officeDocument/2006/relationships/image" Target="../media/image168.png"/><Relationship Id="rId17" Type="http://schemas.openxmlformats.org/officeDocument/2006/relationships/image" Target="../media/image17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72.png"/><Relationship Id="rId20" Type="http://schemas.openxmlformats.org/officeDocument/2006/relationships/image" Target="../media/image1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67.png"/><Relationship Id="rId5" Type="http://schemas.openxmlformats.org/officeDocument/2006/relationships/image" Target="../media/image7.png"/><Relationship Id="rId15" Type="http://schemas.openxmlformats.org/officeDocument/2006/relationships/image" Target="../media/image171.png"/><Relationship Id="rId10" Type="http://schemas.openxmlformats.org/officeDocument/2006/relationships/image" Target="../media/image166.png"/><Relationship Id="rId19" Type="http://schemas.openxmlformats.org/officeDocument/2006/relationships/image" Target="../media/image175.png"/><Relationship Id="rId4" Type="http://schemas.openxmlformats.org/officeDocument/2006/relationships/image" Target="../media/image2.png"/><Relationship Id="rId9" Type="http://schemas.openxmlformats.org/officeDocument/2006/relationships/image" Target="../media/image165.png"/><Relationship Id="rId14" Type="http://schemas.openxmlformats.org/officeDocument/2006/relationships/image" Target="../media/image17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image" Target="../media/image184.png"/><Relationship Id="rId3" Type="http://schemas.openxmlformats.org/officeDocument/2006/relationships/image" Target="../media/image17.png"/><Relationship Id="rId7" Type="http://schemas.openxmlformats.org/officeDocument/2006/relationships/image" Target="../media/image8.png"/><Relationship Id="rId12" Type="http://schemas.openxmlformats.org/officeDocument/2006/relationships/image" Target="../media/image18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82.png"/><Relationship Id="rId5" Type="http://schemas.openxmlformats.org/officeDocument/2006/relationships/image" Target="../media/image178.png"/><Relationship Id="rId15" Type="http://schemas.openxmlformats.org/officeDocument/2006/relationships/image" Target="../media/image186.png"/><Relationship Id="rId10" Type="http://schemas.openxmlformats.org/officeDocument/2006/relationships/image" Target="../media/image181.png"/><Relationship Id="rId4" Type="http://schemas.openxmlformats.org/officeDocument/2006/relationships/image" Target="../media/image2.png"/><Relationship Id="rId9" Type="http://schemas.openxmlformats.org/officeDocument/2006/relationships/image" Target="../media/image180.png"/><Relationship Id="rId14" Type="http://schemas.openxmlformats.org/officeDocument/2006/relationships/image" Target="../media/image18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194.png"/><Relationship Id="rId18" Type="http://schemas.openxmlformats.org/officeDocument/2006/relationships/image" Target="../media/image199.png"/><Relationship Id="rId3" Type="http://schemas.openxmlformats.org/officeDocument/2006/relationships/image" Target="../media/image123.png"/><Relationship Id="rId7" Type="http://schemas.openxmlformats.org/officeDocument/2006/relationships/image" Target="../media/image8.png"/><Relationship Id="rId12" Type="http://schemas.openxmlformats.org/officeDocument/2006/relationships/image" Target="../media/image193.png"/><Relationship Id="rId17" Type="http://schemas.openxmlformats.org/officeDocument/2006/relationships/image" Target="../media/image198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92.png"/><Relationship Id="rId5" Type="http://schemas.openxmlformats.org/officeDocument/2006/relationships/image" Target="../media/image188.png"/><Relationship Id="rId15" Type="http://schemas.openxmlformats.org/officeDocument/2006/relationships/image" Target="../media/image196.png"/><Relationship Id="rId10" Type="http://schemas.openxmlformats.org/officeDocument/2006/relationships/image" Target="../media/image191.png"/><Relationship Id="rId4" Type="http://schemas.openxmlformats.org/officeDocument/2006/relationships/image" Target="../media/image2.png"/><Relationship Id="rId9" Type="http://schemas.openxmlformats.org/officeDocument/2006/relationships/image" Target="../media/image190.png"/><Relationship Id="rId14" Type="http://schemas.openxmlformats.org/officeDocument/2006/relationships/image" Target="../media/image19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openxmlformats.org/officeDocument/2006/relationships/image" Target="../media/image17.png"/><Relationship Id="rId7" Type="http://schemas.openxmlformats.org/officeDocument/2006/relationships/image" Target="../media/image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2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1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35.png"/><Relationship Id="rId5" Type="http://schemas.openxmlformats.org/officeDocument/2006/relationships/image" Target="../media/image7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61.png"/><Relationship Id="rId3" Type="http://schemas.openxmlformats.org/officeDocument/2006/relationships/image" Target="../media/image17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5" Type="http://schemas.openxmlformats.org/officeDocument/2006/relationships/image" Target="../media/image7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2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Relationship Id="rId27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17.png"/><Relationship Id="rId21" Type="http://schemas.openxmlformats.org/officeDocument/2006/relationships/image" Target="../media/image77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2.pn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67.png"/><Relationship Id="rId5" Type="http://schemas.openxmlformats.org/officeDocument/2006/relationships/image" Target="../media/image7.png"/><Relationship Id="rId15" Type="http://schemas.openxmlformats.org/officeDocument/2006/relationships/image" Target="../media/image71.pn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2.png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openxmlformats.org/officeDocument/2006/relationships/image" Target="../media/image1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82.png"/><Relationship Id="rId5" Type="http://schemas.openxmlformats.org/officeDocument/2006/relationships/image" Target="../media/image7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4" Type="http://schemas.openxmlformats.org/officeDocument/2006/relationships/image" Target="../media/image2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95.png"/><Relationship Id="rId5" Type="http://schemas.openxmlformats.org/officeDocument/2006/relationships/image" Target="../media/image91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4" Type="http://schemas.openxmlformats.org/officeDocument/2006/relationships/image" Target="../media/image2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3" Type="http://schemas.openxmlformats.org/officeDocument/2006/relationships/image" Target="../media/image1.png"/><Relationship Id="rId21" Type="http://schemas.openxmlformats.org/officeDocument/2006/relationships/image" Target="../media/image118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17" Type="http://schemas.openxmlformats.org/officeDocument/2006/relationships/image" Target="../media/image114.png"/><Relationship Id="rId25" Type="http://schemas.openxmlformats.org/officeDocument/2006/relationships/image" Target="../media/image12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3.png"/><Relationship Id="rId20" Type="http://schemas.openxmlformats.org/officeDocument/2006/relationships/image" Target="../media/image1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08.png"/><Relationship Id="rId24" Type="http://schemas.openxmlformats.org/officeDocument/2006/relationships/image" Target="../media/image121.png"/><Relationship Id="rId5" Type="http://schemas.openxmlformats.org/officeDocument/2006/relationships/image" Target="../media/image7.png"/><Relationship Id="rId15" Type="http://schemas.openxmlformats.org/officeDocument/2006/relationships/image" Target="../media/image112.png"/><Relationship Id="rId23" Type="http://schemas.openxmlformats.org/officeDocument/2006/relationships/image" Target="../media/image120.png"/><Relationship Id="rId10" Type="http://schemas.openxmlformats.org/officeDocument/2006/relationships/image" Target="../media/image107.png"/><Relationship Id="rId19" Type="http://schemas.openxmlformats.org/officeDocument/2006/relationships/image" Target="../media/image116.png"/><Relationship Id="rId4" Type="http://schemas.openxmlformats.org/officeDocument/2006/relationships/image" Target="../media/image2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Relationship Id="rId22" Type="http://schemas.openxmlformats.org/officeDocument/2006/relationships/image" Target="../media/image1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5334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025628"/>
            <a:ext cx="5867400" cy="651272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9900" y="1104900"/>
            <a:ext cx="4800600" cy="4572000"/>
          </a:xfrm>
          <a:prstGeom prst="rect">
            <a:avLst/>
          </a:prstGeom>
        </p:spPr>
      </p:pic>
      <p:sp>
        <p:nvSpPr>
          <p:cNvPr id="7" name="SK-1-text-6"/>
          <p:cNvSpPr/>
          <p:nvPr/>
        </p:nvSpPr>
        <p:spPr>
          <a:xfrm>
            <a:off x="571500" y="66675"/>
            <a:ext cx="845439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2100" dirty="0"/>
          </a:p>
        </p:txBody>
      </p:sp>
      <p:sp>
        <p:nvSpPr>
          <p:cNvPr id="8" name="SK-1-text-7"/>
          <p:cNvSpPr/>
          <p:nvPr/>
        </p:nvSpPr>
        <p:spPr>
          <a:xfrm>
            <a:off x="571500" y="1104900"/>
            <a:ext cx="5867400" cy="1257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950"/>
              </a:lnSpc>
              <a:buNone/>
            </a:pPr>
            <a:r>
              <a:rPr lang="en-US" sz="4500" b="1" dirty="0">
                <a:solidFill>
                  <a:srgbClr val="2C3E50"/>
                </a:solidFill>
              </a:rPr>
              <a:t>Infant Mental Health and Health Promotion</a:t>
            </a:r>
            <a:endParaRPr lang="en-US" sz="4500" dirty="0"/>
          </a:p>
        </p:txBody>
      </p:sp>
      <p:sp>
        <p:nvSpPr>
          <p:cNvPr id="9" name="SK-1-text-8"/>
          <p:cNvSpPr/>
          <p:nvPr/>
        </p:nvSpPr>
        <p:spPr>
          <a:xfrm>
            <a:off x="571500" y="2590800"/>
            <a:ext cx="5867400" cy="5941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40"/>
              </a:lnSpc>
              <a:buNone/>
            </a:pPr>
            <a:r>
              <a:rPr lang="en-US" sz="18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Teaching Deck for GP Trainees (ST1-ST3) focusing on the first 1001 days and early years wellbeing.</a:t>
            </a:r>
            <a:endParaRPr lang="en-US" sz="1800" dirty="0"/>
          </a:p>
        </p:txBody>
      </p:sp>
      <p:sp>
        <p:nvSpPr>
          <p:cNvPr id="10" name="SK-1-textBg-9"/>
          <p:cNvSpPr/>
          <p:nvPr/>
        </p:nvSpPr>
        <p:spPr>
          <a:xfrm>
            <a:off x="571500" y="3565922"/>
            <a:ext cx="4152900" cy="381000"/>
          </a:xfrm>
          <a:prstGeom prst="roundRect">
            <a:avLst>
              <a:gd name="adj" fmla="val 5000"/>
            </a:avLst>
          </a:prstGeom>
          <a:solidFill>
            <a:srgbClr val="FDF7F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SK-1-text-10"/>
          <p:cNvSpPr/>
          <p:nvPr/>
        </p:nvSpPr>
        <p:spPr>
          <a:xfrm>
            <a:off x="762000" y="3565922"/>
            <a:ext cx="8868282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 to NICE PH40 | Bradford Little Minds Matter</a:t>
            </a:r>
            <a:endParaRPr lang="en-US" sz="1200" dirty="0"/>
          </a:p>
        </p:txBody>
      </p:sp>
      <p:sp>
        <p:nvSpPr>
          <p:cNvPr id="12" name="SK-1-text-11"/>
          <p:cNvSpPr/>
          <p:nvPr/>
        </p:nvSpPr>
        <p:spPr>
          <a:xfrm>
            <a:off x="723900" y="5178028"/>
            <a:ext cx="556260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Disclaimer:</a:t>
            </a:r>
            <a:r>
              <a:rPr lang="en-US" sz="975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This document is for educational purposes only. Always double check advice, clinical guidance, and drug doses with the latest NICE/BNF publications.</a:t>
            </a:r>
            <a:endParaRPr lang="en-US" sz="975" dirty="0"/>
          </a:p>
        </p:txBody>
      </p:sp>
      <p:sp>
        <p:nvSpPr>
          <p:cNvPr id="13" name="SK-1-text-12"/>
          <p:cNvSpPr/>
          <p:nvPr/>
        </p:nvSpPr>
        <p:spPr>
          <a:xfrm>
            <a:off x="8258175" y="6248400"/>
            <a:ext cx="39166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4" name="SK-1-text-13"/>
          <p:cNvSpPr/>
          <p:nvPr/>
        </p:nvSpPr>
        <p:spPr>
          <a:xfrm>
            <a:off x="10106025" y="6248400"/>
            <a:ext cx="259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|</a:t>
            </a:r>
            <a:endParaRPr lang="en-US" sz="1200" dirty="0"/>
          </a:p>
        </p:txBody>
      </p:sp>
      <p:sp>
        <p:nvSpPr>
          <p:cNvPr id="15" name="SK-1-text-14"/>
          <p:cNvSpPr/>
          <p:nvPr/>
        </p:nvSpPr>
        <p:spPr>
          <a:xfrm>
            <a:off x="10382250" y="6248400"/>
            <a:ext cx="18097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July 2026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8100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700534"/>
            <a:ext cx="38100" cy="304800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53418"/>
            <a:ext cx="11049000" cy="9525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353443"/>
            <a:ext cx="4918323" cy="2759571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1505843"/>
            <a:ext cx="4613523" cy="428625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1586805"/>
            <a:ext cx="190500" cy="15240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303514"/>
            <a:ext cx="4918323" cy="2268736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900" y="4455914"/>
            <a:ext cx="4613523" cy="42862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3900" y="4536877"/>
            <a:ext cx="190500" cy="15240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8423" y="1353443"/>
            <a:ext cx="5902077" cy="5218807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70823" y="1505843"/>
            <a:ext cx="1257300" cy="209550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70823" y="1791593"/>
            <a:ext cx="5597277" cy="428625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70823" y="1872555"/>
            <a:ext cx="190500" cy="152400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70823" y="5764709"/>
            <a:ext cx="5597277" cy="655141"/>
          </a:xfrm>
          <a:prstGeom prst="rect">
            <a:avLst/>
          </a:prstGeom>
        </p:spPr>
      </p:pic>
      <p:sp>
        <p:nvSpPr>
          <p:cNvPr id="18" name="SK-10-text-17"/>
          <p:cNvSpPr/>
          <p:nvPr/>
        </p:nvSpPr>
        <p:spPr>
          <a:xfrm>
            <a:off x="571500" y="0"/>
            <a:ext cx="11125200" cy="3810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200" dirty="0"/>
          </a:p>
        </p:txBody>
      </p:sp>
      <p:sp>
        <p:nvSpPr>
          <p:cNvPr id="19" name="SK-10-text-18"/>
          <p:cNvSpPr/>
          <p:nvPr/>
        </p:nvSpPr>
        <p:spPr>
          <a:xfrm>
            <a:off x="723900" y="666750"/>
            <a:ext cx="11468100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IMMUNISATIONS &amp; ILLNESS RECOGNITION</a:t>
            </a:r>
            <a:endParaRPr lang="en-US" sz="2550" dirty="0"/>
          </a:p>
        </p:txBody>
      </p:sp>
      <p:sp>
        <p:nvSpPr>
          <p:cNvPr id="20" name="SK-10-text-19"/>
          <p:cNvSpPr/>
          <p:nvPr/>
        </p:nvSpPr>
        <p:spPr>
          <a:xfrm>
            <a:off x="1028700" y="1505843"/>
            <a:ext cx="33737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Immunisations</a:t>
            </a:r>
            <a:endParaRPr lang="en-US" sz="1650" dirty="0"/>
          </a:p>
        </p:txBody>
      </p:sp>
      <p:sp>
        <p:nvSpPr>
          <p:cNvPr id="21" name="SK-10-text-20"/>
          <p:cNvSpPr/>
          <p:nvPr/>
        </p:nvSpPr>
        <p:spPr>
          <a:xfrm>
            <a:off x="914400" y="2086868"/>
            <a:ext cx="771871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Vaccinate strictly as per the UK schedule</a:t>
            </a:r>
            <a:endParaRPr lang="en-US" sz="1275" dirty="0"/>
          </a:p>
        </p:txBody>
      </p:sp>
      <p:sp>
        <p:nvSpPr>
          <p:cNvPr id="22" name="SK-10-text-21"/>
          <p:cNvSpPr/>
          <p:nvPr/>
        </p:nvSpPr>
        <p:spPr>
          <a:xfrm>
            <a:off x="914400" y="2408783"/>
            <a:ext cx="4423023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Opportunistic screening at </a:t>
            </a:r>
            <a:r>
              <a:rPr lang="en-US" sz="12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every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contact (checks, acute visits)</a:t>
            </a:r>
            <a:endParaRPr lang="en-US" sz="1275" dirty="0"/>
          </a:p>
        </p:txBody>
      </p:sp>
      <p:sp>
        <p:nvSpPr>
          <p:cNvPr id="23" name="SK-10-text-22"/>
          <p:cNvSpPr/>
          <p:nvPr/>
        </p:nvSpPr>
        <p:spPr>
          <a:xfrm>
            <a:off x="914400" y="2957364"/>
            <a:ext cx="1014044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Explain importance and address vaccine hesitancy early</a:t>
            </a:r>
            <a:endParaRPr lang="en-US" sz="1275" dirty="0"/>
          </a:p>
        </p:txBody>
      </p:sp>
      <p:sp>
        <p:nvSpPr>
          <p:cNvPr id="24" name="SK-10-text-23"/>
          <p:cNvSpPr/>
          <p:nvPr/>
        </p:nvSpPr>
        <p:spPr>
          <a:xfrm>
            <a:off x="914400" y="3279279"/>
            <a:ext cx="10326727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Coordinate with Health Visitor and Practice Nurse teams</a:t>
            </a:r>
            <a:endParaRPr lang="en-US" sz="1275" dirty="0"/>
          </a:p>
        </p:txBody>
      </p:sp>
      <p:sp>
        <p:nvSpPr>
          <p:cNvPr id="25" name="SK-10-text-24"/>
          <p:cNvSpPr/>
          <p:nvPr/>
        </p:nvSpPr>
        <p:spPr>
          <a:xfrm>
            <a:off x="723900" y="3601194"/>
            <a:ext cx="64236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Ref: Childhood Vaccinations 2026 Deck</a:t>
            </a:r>
            <a:endParaRPr lang="en-US" sz="1050" dirty="0"/>
          </a:p>
        </p:txBody>
      </p:sp>
      <p:sp>
        <p:nvSpPr>
          <p:cNvPr id="26" name="SK-10-text-25"/>
          <p:cNvSpPr/>
          <p:nvPr/>
        </p:nvSpPr>
        <p:spPr>
          <a:xfrm>
            <a:off x="1028700" y="4455914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Injury Prevention</a:t>
            </a:r>
            <a:endParaRPr lang="en-US" sz="1650" dirty="0"/>
          </a:p>
        </p:txBody>
      </p:sp>
      <p:sp>
        <p:nvSpPr>
          <p:cNvPr id="27" name="SK-10-text-26"/>
          <p:cNvSpPr/>
          <p:nvPr/>
        </p:nvSpPr>
        <p:spPr>
          <a:xfrm>
            <a:off x="914400" y="5036939"/>
            <a:ext cx="9954153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Correctly fitted car seat (weight/length appropriate)</a:t>
            </a:r>
            <a:endParaRPr lang="en-US" sz="1275" dirty="0"/>
          </a:p>
        </p:txBody>
      </p:sp>
      <p:sp>
        <p:nvSpPr>
          <p:cNvPr id="28" name="SK-10-text-27"/>
          <p:cNvSpPr/>
          <p:nvPr/>
        </p:nvSpPr>
        <p:spPr>
          <a:xfrm>
            <a:off x="914400" y="5358854"/>
            <a:ext cx="8836434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Never leave baby unsupported on raised surfaces</a:t>
            </a:r>
            <a:endParaRPr lang="en-US" sz="1275" dirty="0"/>
          </a:p>
        </p:txBody>
      </p:sp>
      <p:sp>
        <p:nvSpPr>
          <p:cNvPr id="29" name="SK-10-text-28"/>
          <p:cNvSpPr/>
          <p:nvPr/>
        </p:nvSpPr>
        <p:spPr>
          <a:xfrm>
            <a:off x="914400" y="5680770"/>
            <a:ext cx="9954153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Constant supervision: Babies do not understand danger</a:t>
            </a:r>
            <a:endParaRPr lang="en-US" sz="1275" dirty="0"/>
          </a:p>
        </p:txBody>
      </p:sp>
      <p:sp>
        <p:nvSpPr>
          <p:cNvPr id="30" name="SK-10-text-29"/>
          <p:cNvSpPr/>
          <p:nvPr/>
        </p:nvSpPr>
        <p:spPr>
          <a:xfrm>
            <a:off x="5947023" y="1505843"/>
            <a:ext cx="2245822" cy="2095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RED FLAGS</a:t>
            </a:r>
            <a:endParaRPr lang="en-US" sz="900" dirty="0"/>
          </a:p>
        </p:txBody>
      </p:sp>
      <p:sp>
        <p:nvSpPr>
          <p:cNvPr id="31" name="SK-10-text-30"/>
          <p:cNvSpPr/>
          <p:nvPr/>
        </p:nvSpPr>
        <p:spPr>
          <a:xfrm>
            <a:off x="6175623" y="1791593"/>
            <a:ext cx="6016377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Identifying Acute Illness</a:t>
            </a:r>
            <a:endParaRPr lang="en-US" sz="1650" dirty="0"/>
          </a:p>
        </p:txBody>
      </p:sp>
      <p:sp>
        <p:nvSpPr>
          <p:cNvPr id="32" name="SK-10-text-31"/>
          <p:cNvSpPr/>
          <p:nvPr/>
        </p:nvSpPr>
        <p:spPr>
          <a:xfrm>
            <a:off x="6061323" y="2372618"/>
            <a:ext cx="6130677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E74C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Raised temperature in young infant (&lt;3 months)</a:t>
            </a:r>
            <a:endParaRPr lang="en-US" sz="1275" dirty="0"/>
          </a:p>
        </p:txBody>
      </p:sp>
      <p:sp>
        <p:nvSpPr>
          <p:cNvPr id="33" name="SK-10-text-32"/>
          <p:cNvSpPr/>
          <p:nvPr/>
        </p:nvSpPr>
        <p:spPr>
          <a:xfrm>
            <a:off x="6061323" y="2694533"/>
            <a:ext cx="5524169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E74C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Poor feeding / Refusing feeds</a:t>
            </a:r>
            <a:endParaRPr lang="en-US" sz="1275" dirty="0"/>
          </a:p>
        </p:txBody>
      </p:sp>
      <p:sp>
        <p:nvSpPr>
          <p:cNvPr id="34" name="SK-10-text-33"/>
          <p:cNvSpPr/>
          <p:nvPr/>
        </p:nvSpPr>
        <p:spPr>
          <a:xfrm>
            <a:off x="6061323" y="3016448"/>
            <a:ext cx="6130677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E74C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Persistent vomiting (especially bile-stained)</a:t>
            </a:r>
            <a:endParaRPr lang="en-US" sz="1275" dirty="0"/>
          </a:p>
        </p:txBody>
      </p:sp>
      <p:sp>
        <p:nvSpPr>
          <p:cNvPr id="35" name="SK-10-text-34"/>
          <p:cNvSpPr/>
          <p:nvPr/>
        </p:nvSpPr>
        <p:spPr>
          <a:xfrm>
            <a:off x="6061323" y="3338364"/>
            <a:ext cx="6130677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E74C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Irritability or significant lethargy</a:t>
            </a:r>
            <a:endParaRPr lang="en-US" sz="1275" dirty="0"/>
          </a:p>
        </p:txBody>
      </p:sp>
      <p:sp>
        <p:nvSpPr>
          <p:cNvPr id="36" name="SK-10-text-35"/>
          <p:cNvSpPr/>
          <p:nvPr/>
        </p:nvSpPr>
        <p:spPr>
          <a:xfrm>
            <a:off x="6061323" y="3660279"/>
            <a:ext cx="6130677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E74C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Decreased wet nappies (sign of dehydration)</a:t>
            </a:r>
            <a:endParaRPr lang="en-US" sz="1275" dirty="0"/>
          </a:p>
        </p:txBody>
      </p:sp>
      <p:sp>
        <p:nvSpPr>
          <p:cNvPr id="37" name="SK-10-text-36"/>
          <p:cNvSpPr/>
          <p:nvPr/>
        </p:nvSpPr>
        <p:spPr>
          <a:xfrm>
            <a:off x="6061323" y="3982194"/>
            <a:ext cx="6130677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E74C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Unusual cry (high-pitched) or breathing patterns</a:t>
            </a:r>
            <a:endParaRPr lang="en-US" sz="1275" dirty="0"/>
          </a:p>
        </p:txBody>
      </p:sp>
      <p:sp>
        <p:nvSpPr>
          <p:cNvPr id="38" name="SK-10-text-37"/>
          <p:cNvSpPr/>
          <p:nvPr/>
        </p:nvSpPr>
        <p:spPr>
          <a:xfrm>
            <a:off x="6061323" y="4304109"/>
            <a:ext cx="6130677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E74C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Non-blanching rash (Meningitis/Sepsis protocol)</a:t>
            </a:r>
            <a:endParaRPr lang="en-US" sz="1275" dirty="0"/>
          </a:p>
        </p:txBody>
      </p:sp>
      <p:sp>
        <p:nvSpPr>
          <p:cNvPr id="39" name="SK-10-text-38"/>
          <p:cNvSpPr/>
          <p:nvPr/>
        </p:nvSpPr>
        <p:spPr>
          <a:xfrm>
            <a:off x="6023223" y="5879009"/>
            <a:ext cx="5292477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"You know your baby better than anyone — if something feels wrong, seek medical advice immediately."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4784"/>
            <a:ext cx="38100" cy="30480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867668"/>
            <a:ext cx="11049000" cy="952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67693"/>
            <a:ext cx="5372100" cy="28575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299121"/>
            <a:ext cx="261937" cy="21342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077593"/>
            <a:ext cx="5372100" cy="2475607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4309021"/>
            <a:ext cx="261937" cy="21342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8400" y="1067693"/>
            <a:ext cx="5372100" cy="2685157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1299121"/>
            <a:ext cx="261937" cy="21342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8400" y="3905250"/>
            <a:ext cx="5372100" cy="264795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4136678"/>
            <a:ext cx="261937" cy="21342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5848350"/>
            <a:ext cx="4914900" cy="523875"/>
          </a:xfrm>
          <a:prstGeom prst="rect">
            <a:avLst/>
          </a:prstGeom>
        </p:spPr>
      </p:pic>
      <p:sp>
        <p:nvSpPr>
          <p:cNvPr id="15" name="SK-11-text-14"/>
          <p:cNvSpPr/>
          <p:nvPr/>
        </p:nvSpPr>
        <p:spPr>
          <a:xfrm>
            <a:off x="723900" y="381000"/>
            <a:ext cx="11468100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SAFEGUARDING AND CHILD WELFARE</a:t>
            </a:r>
            <a:endParaRPr lang="en-US" sz="2550" dirty="0"/>
          </a:p>
        </p:txBody>
      </p:sp>
      <p:sp>
        <p:nvSpPr>
          <p:cNvPr id="16" name="SK-11-text-15"/>
          <p:cNvSpPr/>
          <p:nvPr/>
        </p:nvSpPr>
        <p:spPr>
          <a:xfrm>
            <a:off x="1157288" y="1248668"/>
            <a:ext cx="553212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The GP's Clinical Duty</a:t>
            </a:r>
            <a:endParaRPr lang="en-US" sz="1650" dirty="0"/>
          </a:p>
        </p:txBody>
      </p:sp>
      <p:sp>
        <p:nvSpPr>
          <p:cNvPr id="17" name="SK-11-text-16"/>
          <p:cNvSpPr/>
          <p:nvPr/>
        </p:nvSpPr>
        <p:spPr>
          <a:xfrm>
            <a:off x="800100" y="1658243"/>
            <a:ext cx="4914900" cy="2009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Every GP has a statutory duty to consider safeguarding at </a:t>
            </a:r>
            <a:r>
              <a:rPr lang="en-US" sz="13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every child contact</a:t>
            </a: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350" dirty="0"/>
          </a:p>
        </p:txBody>
      </p:sp>
      <p:sp>
        <p:nvSpPr>
          <p:cNvPr id="18" name="SK-11-text-17"/>
          <p:cNvSpPr/>
          <p:nvPr/>
        </p:nvSpPr>
        <p:spPr>
          <a:xfrm>
            <a:off x="1157288" y="4258568"/>
            <a:ext cx="50292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Primary Risk Factors</a:t>
            </a:r>
            <a:endParaRPr lang="en-US" sz="1650" dirty="0"/>
          </a:p>
        </p:txBody>
      </p:sp>
      <p:sp>
        <p:nvSpPr>
          <p:cNvPr id="19" name="SK-11-text-18"/>
          <p:cNvSpPr/>
          <p:nvPr/>
        </p:nvSpPr>
        <p:spPr>
          <a:xfrm>
            <a:off x="800100" y="4668143"/>
            <a:ext cx="4914900" cy="1238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 alert to families experiencing:</a:t>
            </a:r>
            <a:endParaRPr lang="en-US" sz="1350" dirty="0"/>
          </a:p>
        </p:txBody>
      </p:sp>
      <p:sp>
        <p:nvSpPr>
          <p:cNvPr id="20" name="SK-11-text-19"/>
          <p:cNvSpPr/>
          <p:nvPr/>
        </p:nvSpPr>
        <p:spPr>
          <a:xfrm>
            <a:off x="6834188" y="1248668"/>
            <a:ext cx="535781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Referral to Children's Social Care</a:t>
            </a:r>
            <a:endParaRPr lang="en-US" sz="1650" dirty="0"/>
          </a:p>
        </p:txBody>
      </p:sp>
      <p:sp>
        <p:nvSpPr>
          <p:cNvPr id="21" name="SK-11-text-20"/>
          <p:cNvSpPr/>
          <p:nvPr/>
        </p:nvSpPr>
        <p:spPr>
          <a:xfrm>
            <a:off x="6477000" y="1658243"/>
            <a:ext cx="4914900" cy="1571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Consider a formal referral if:</a:t>
            </a:r>
            <a:endParaRPr lang="en-US" sz="1350" dirty="0"/>
          </a:p>
        </p:txBody>
      </p:sp>
      <p:sp>
        <p:nvSpPr>
          <p:cNvPr id="22" name="SK-11-text-21"/>
          <p:cNvSpPr/>
          <p:nvPr/>
        </p:nvSpPr>
        <p:spPr>
          <a:xfrm>
            <a:off x="6834188" y="4086225"/>
            <a:ext cx="5357813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37021"/>
                </a:solidFill>
              </a:rPr>
              <a:t>The 'Think Family' Approach</a:t>
            </a:r>
            <a:endParaRPr lang="en-US" sz="1650" dirty="0"/>
          </a:p>
        </p:txBody>
      </p:sp>
      <p:sp>
        <p:nvSpPr>
          <p:cNvPr id="23" name="SK-11-text-22"/>
          <p:cNvSpPr/>
          <p:nvPr/>
        </p:nvSpPr>
        <p:spPr>
          <a:xfrm>
            <a:off x="6477000" y="4591050"/>
            <a:ext cx="4914900" cy="1781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Holistic assessment: What impacts the parent </a:t>
            </a:r>
            <a:r>
              <a:rPr lang="en-US" sz="13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inevitably impacts</a:t>
            </a:r>
            <a:r>
              <a:rPr lang="en-US" sz="13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the child.</a:t>
            </a:r>
            <a:r>
              <a:rPr lang="en-US" sz="1125" i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Ensure you follow local Bradford Safeguarding Children Board (LSCB) procedures for all concerns.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4784"/>
            <a:ext cx="38100" cy="3048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867668"/>
            <a:ext cx="11049000" cy="9525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67693"/>
            <a:ext cx="11049000" cy="5409307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067693"/>
            <a:ext cx="11049000" cy="485775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067693"/>
            <a:ext cx="1325761" cy="485775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1231999"/>
            <a:ext cx="190500" cy="17145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97261" y="1067693"/>
            <a:ext cx="3241030" cy="48577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11561" y="1231999"/>
            <a:ext cx="190500" cy="17145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38291" y="1067693"/>
            <a:ext cx="3241030" cy="485775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52591" y="1231999"/>
            <a:ext cx="190500" cy="17145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79321" y="1067693"/>
            <a:ext cx="3241179" cy="485775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93621" y="1231999"/>
            <a:ext cx="190500" cy="17145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1553468"/>
            <a:ext cx="1325761" cy="820489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97261" y="1553468"/>
            <a:ext cx="3241030" cy="820489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38291" y="1553468"/>
            <a:ext cx="3241030" cy="820489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79321" y="1553468"/>
            <a:ext cx="3241179" cy="820489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2373957"/>
            <a:ext cx="1325761" cy="820489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897261" y="2373957"/>
            <a:ext cx="3241030" cy="820489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138291" y="2373957"/>
            <a:ext cx="3241030" cy="820489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79321" y="2373957"/>
            <a:ext cx="3241179" cy="820489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3194447"/>
            <a:ext cx="1325761" cy="820489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897261" y="3194447"/>
            <a:ext cx="3241030" cy="820489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138291" y="3194447"/>
            <a:ext cx="3241030" cy="820489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79321" y="3194447"/>
            <a:ext cx="3241179" cy="820489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71500" y="4014936"/>
            <a:ext cx="1325761" cy="820489"/>
          </a:xfrm>
          <a:prstGeom prst="rect">
            <a:avLst/>
          </a:prstGeom>
        </p:spPr>
      </p:pic>
      <p:pic>
        <p:nvPicPr>
          <p:cNvPr id="29" name="SK-12-img-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897261" y="4014936"/>
            <a:ext cx="3241030" cy="820489"/>
          </a:xfrm>
          <a:prstGeom prst="rect">
            <a:avLst/>
          </a:prstGeom>
        </p:spPr>
      </p:pic>
      <p:pic>
        <p:nvPicPr>
          <p:cNvPr id="30" name="SK-12-img-2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138291" y="4014936"/>
            <a:ext cx="3241030" cy="820489"/>
          </a:xfrm>
          <a:prstGeom prst="rect">
            <a:avLst/>
          </a:prstGeom>
        </p:spPr>
      </p:pic>
      <p:pic>
        <p:nvPicPr>
          <p:cNvPr id="31" name="SK-12-img-3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79321" y="4014936"/>
            <a:ext cx="3241179" cy="820489"/>
          </a:xfrm>
          <a:prstGeom prst="rect">
            <a:avLst/>
          </a:prstGeom>
        </p:spPr>
      </p:pic>
      <p:pic>
        <p:nvPicPr>
          <p:cNvPr id="32" name="SK-12-img-3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1500" y="4835426"/>
            <a:ext cx="1325761" cy="820489"/>
          </a:xfrm>
          <a:prstGeom prst="rect">
            <a:avLst/>
          </a:prstGeom>
        </p:spPr>
      </p:pic>
      <p:pic>
        <p:nvPicPr>
          <p:cNvPr id="33" name="SK-12-img-3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897261" y="4835426"/>
            <a:ext cx="3241030" cy="820489"/>
          </a:xfrm>
          <a:prstGeom prst="rect">
            <a:avLst/>
          </a:prstGeom>
        </p:spPr>
      </p:pic>
      <p:pic>
        <p:nvPicPr>
          <p:cNvPr id="34" name="SK-12-img-3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138291" y="4835426"/>
            <a:ext cx="3241030" cy="820489"/>
          </a:xfrm>
          <a:prstGeom prst="rect">
            <a:avLst/>
          </a:prstGeom>
        </p:spPr>
      </p:pic>
      <p:pic>
        <p:nvPicPr>
          <p:cNvPr id="35" name="SK-12-img-3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79321" y="4835426"/>
            <a:ext cx="3241179" cy="820489"/>
          </a:xfrm>
          <a:prstGeom prst="rect">
            <a:avLst/>
          </a:prstGeom>
        </p:spPr>
      </p:pic>
      <p:pic>
        <p:nvPicPr>
          <p:cNvPr id="36" name="SK-12-img-3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1500" y="5655915"/>
            <a:ext cx="1325761" cy="821085"/>
          </a:xfrm>
          <a:prstGeom prst="rect">
            <a:avLst/>
          </a:prstGeom>
        </p:spPr>
      </p:pic>
      <p:pic>
        <p:nvPicPr>
          <p:cNvPr id="37" name="SK-12-img-3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897261" y="5655915"/>
            <a:ext cx="3241030" cy="821085"/>
          </a:xfrm>
          <a:prstGeom prst="rect">
            <a:avLst/>
          </a:prstGeom>
        </p:spPr>
      </p:pic>
      <p:pic>
        <p:nvPicPr>
          <p:cNvPr id="38" name="SK-12-img-3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138291" y="5655915"/>
            <a:ext cx="3241030" cy="821085"/>
          </a:xfrm>
          <a:prstGeom prst="rect">
            <a:avLst/>
          </a:prstGeom>
        </p:spPr>
      </p:pic>
      <p:sp>
        <p:nvSpPr>
          <p:cNvPr id="39" name="SK-12-text-38"/>
          <p:cNvSpPr/>
          <p:nvPr/>
        </p:nvSpPr>
        <p:spPr>
          <a:xfrm>
            <a:off x="723900" y="381000"/>
            <a:ext cx="11468100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DEVELOPMENTAL MILESTONES (FIRST YEAR)</a:t>
            </a:r>
            <a:endParaRPr lang="en-US" sz="2550" dirty="0"/>
          </a:p>
        </p:txBody>
      </p:sp>
      <p:sp>
        <p:nvSpPr>
          <p:cNvPr id="40" name="SK-12-text-39"/>
          <p:cNvSpPr/>
          <p:nvPr/>
        </p:nvSpPr>
        <p:spPr>
          <a:xfrm>
            <a:off x="952500" y="1067693"/>
            <a:ext cx="109716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Age</a:t>
            </a:r>
            <a:endParaRPr lang="en-US" sz="1350" dirty="0"/>
          </a:p>
        </p:txBody>
      </p:sp>
      <p:sp>
        <p:nvSpPr>
          <p:cNvPr id="41" name="SK-12-text-40"/>
          <p:cNvSpPr/>
          <p:nvPr/>
        </p:nvSpPr>
        <p:spPr>
          <a:xfrm>
            <a:off x="2278261" y="1067693"/>
            <a:ext cx="3442113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Social &amp; Emotional</a:t>
            </a:r>
            <a:endParaRPr lang="en-US" sz="1350" dirty="0"/>
          </a:p>
        </p:txBody>
      </p:sp>
      <p:sp>
        <p:nvSpPr>
          <p:cNvPr id="42" name="SK-12-text-41"/>
          <p:cNvSpPr/>
          <p:nvPr/>
        </p:nvSpPr>
        <p:spPr>
          <a:xfrm>
            <a:off x="5519291" y="1067693"/>
            <a:ext cx="301243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Communication</a:t>
            </a:r>
            <a:endParaRPr lang="en-US" sz="1350" dirty="0"/>
          </a:p>
        </p:txBody>
      </p:sp>
      <p:sp>
        <p:nvSpPr>
          <p:cNvPr id="43" name="SK-12-text-42"/>
          <p:cNvSpPr/>
          <p:nvPr/>
        </p:nvSpPr>
        <p:spPr>
          <a:xfrm>
            <a:off x="8760321" y="1067693"/>
            <a:ext cx="301257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Motor Skills</a:t>
            </a:r>
            <a:endParaRPr lang="en-US" sz="1350" dirty="0"/>
          </a:p>
        </p:txBody>
      </p:sp>
      <p:sp>
        <p:nvSpPr>
          <p:cNvPr id="44" name="SK-12-text-43"/>
          <p:cNvSpPr/>
          <p:nvPr/>
        </p:nvSpPr>
        <p:spPr>
          <a:xfrm>
            <a:off x="685800" y="1553468"/>
            <a:ext cx="1182886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Birth</a:t>
            </a:r>
            <a:endParaRPr lang="en-US" sz="1350" dirty="0"/>
          </a:p>
        </p:txBody>
      </p:sp>
      <p:sp>
        <p:nvSpPr>
          <p:cNvPr id="45" name="SK-12-text-44"/>
          <p:cNvSpPr/>
          <p:nvPr/>
        </p:nvSpPr>
        <p:spPr>
          <a:xfrm>
            <a:off x="2011561" y="1553468"/>
            <a:ext cx="3012430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Responds to familiar voice and faces; prefers human face</a:t>
            </a:r>
            <a:endParaRPr lang="en-US" sz="1350" dirty="0"/>
          </a:p>
        </p:txBody>
      </p:sp>
      <p:sp>
        <p:nvSpPr>
          <p:cNvPr id="46" name="SK-12-text-45"/>
          <p:cNvSpPr/>
          <p:nvPr/>
        </p:nvSpPr>
        <p:spPr>
          <a:xfrm>
            <a:off x="5252591" y="1553468"/>
            <a:ext cx="3012430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Different cries for needs; startles to loud noises</a:t>
            </a:r>
            <a:endParaRPr lang="en-US" sz="1350" dirty="0"/>
          </a:p>
        </p:txBody>
      </p:sp>
      <p:sp>
        <p:nvSpPr>
          <p:cNvPr id="47" name="SK-12-text-46"/>
          <p:cNvSpPr/>
          <p:nvPr/>
        </p:nvSpPr>
        <p:spPr>
          <a:xfrm>
            <a:off x="8493621" y="1553468"/>
            <a:ext cx="3012579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Flexed posture; predominantly reflexive movements</a:t>
            </a:r>
            <a:endParaRPr lang="en-US" sz="1350" dirty="0"/>
          </a:p>
        </p:txBody>
      </p:sp>
      <p:sp>
        <p:nvSpPr>
          <p:cNvPr id="48" name="SK-12-text-47"/>
          <p:cNvSpPr/>
          <p:nvPr/>
        </p:nvSpPr>
        <p:spPr>
          <a:xfrm>
            <a:off x="685800" y="2373957"/>
            <a:ext cx="1391085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 Weeks</a:t>
            </a:r>
            <a:endParaRPr lang="en-US" sz="1350" dirty="0"/>
          </a:p>
        </p:txBody>
      </p:sp>
      <p:sp>
        <p:nvSpPr>
          <p:cNvPr id="49" name="SK-12-text-48"/>
          <p:cNvSpPr/>
          <p:nvPr/>
        </p:nvSpPr>
        <p:spPr>
          <a:xfrm>
            <a:off x="2011561" y="2373957"/>
            <a:ext cx="7266684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Social smile</a:t>
            </a: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(responsive to caregiver)</a:t>
            </a:r>
            <a:endParaRPr lang="en-US" sz="1350" dirty="0"/>
          </a:p>
        </p:txBody>
      </p:sp>
      <p:sp>
        <p:nvSpPr>
          <p:cNvPr id="50" name="SK-12-text-49"/>
          <p:cNvSpPr/>
          <p:nvPr/>
        </p:nvSpPr>
        <p:spPr>
          <a:xfrm>
            <a:off x="5252591" y="2373957"/>
            <a:ext cx="3012430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Makes cooing sounds; selective listening to voices</a:t>
            </a:r>
            <a:endParaRPr lang="en-US" sz="1350" dirty="0"/>
          </a:p>
        </p:txBody>
      </p:sp>
      <p:sp>
        <p:nvSpPr>
          <p:cNvPr id="51" name="SK-12-text-50"/>
          <p:cNvSpPr/>
          <p:nvPr/>
        </p:nvSpPr>
        <p:spPr>
          <a:xfrm>
            <a:off x="8493621" y="2373957"/>
            <a:ext cx="3012579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Head control developing; lifts head briefly when prone</a:t>
            </a:r>
            <a:endParaRPr lang="en-US" sz="1350" dirty="0"/>
          </a:p>
        </p:txBody>
      </p:sp>
      <p:sp>
        <p:nvSpPr>
          <p:cNvPr id="52" name="SK-12-text-51"/>
          <p:cNvSpPr/>
          <p:nvPr/>
        </p:nvSpPr>
        <p:spPr>
          <a:xfrm>
            <a:off x="685800" y="3194447"/>
            <a:ext cx="1561350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Months</a:t>
            </a:r>
            <a:endParaRPr lang="en-US" sz="1350" dirty="0"/>
          </a:p>
        </p:txBody>
      </p:sp>
      <p:sp>
        <p:nvSpPr>
          <p:cNvPr id="53" name="SK-12-text-52"/>
          <p:cNvSpPr/>
          <p:nvPr/>
        </p:nvSpPr>
        <p:spPr>
          <a:xfrm>
            <a:off x="2011561" y="3194447"/>
            <a:ext cx="3012430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Vocalises with caregiver; shows obvious pleasure</a:t>
            </a:r>
            <a:endParaRPr lang="en-US" sz="1350" dirty="0"/>
          </a:p>
        </p:txBody>
      </p:sp>
      <p:sp>
        <p:nvSpPr>
          <p:cNvPr id="54" name="SK-12-text-53"/>
          <p:cNvSpPr/>
          <p:nvPr/>
        </p:nvSpPr>
        <p:spPr>
          <a:xfrm>
            <a:off x="5252591" y="3194447"/>
            <a:ext cx="3012430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Coos, laughs; turns head towards sound source</a:t>
            </a:r>
            <a:endParaRPr lang="en-US" sz="1350" dirty="0"/>
          </a:p>
        </p:txBody>
      </p:sp>
      <p:sp>
        <p:nvSpPr>
          <p:cNvPr id="55" name="SK-12-text-54"/>
          <p:cNvSpPr/>
          <p:nvPr/>
        </p:nvSpPr>
        <p:spPr>
          <a:xfrm>
            <a:off x="8493621" y="3194447"/>
            <a:ext cx="3012579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Holds head at 45° when prone; pushes up on arms</a:t>
            </a:r>
            <a:endParaRPr lang="en-US" sz="1350" dirty="0"/>
          </a:p>
        </p:txBody>
      </p:sp>
      <p:sp>
        <p:nvSpPr>
          <p:cNvPr id="56" name="SK-12-text-55"/>
          <p:cNvSpPr/>
          <p:nvPr/>
        </p:nvSpPr>
        <p:spPr>
          <a:xfrm>
            <a:off x="685800" y="4014936"/>
            <a:ext cx="1561350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 Months</a:t>
            </a:r>
            <a:endParaRPr lang="en-US" sz="1350" dirty="0"/>
          </a:p>
        </p:txBody>
      </p:sp>
      <p:sp>
        <p:nvSpPr>
          <p:cNvPr id="57" name="SK-12-text-56"/>
          <p:cNvSpPr/>
          <p:nvPr/>
        </p:nvSpPr>
        <p:spPr>
          <a:xfrm>
            <a:off x="2011561" y="4014936"/>
            <a:ext cx="3012430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Stranger anxiety begins; selective preference for parents</a:t>
            </a:r>
            <a:endParaRPr lang="en-US" sz="1350" dirty="0"/>
          </a:p>
        </p:txBody>
      </p:sp>
      <p:sp>
        <p:nvSpPr>
          <p:cNvPr id="58" name="SK-12-text-57"/>
          <p:cNvSpPr/>
          <p:nvPr/>
        </p:nvSpPr>
        <p:spPr>
          <a:xfrm>
            <a:off x="5252591" y="4014936"/>
            <a:ext cx="3012430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Babbles (polysyllabic); responds to own name</a:t>
            </a:r>
            <a:endParaRPr lang="en-US" sz="1350" dirty="0"/>
          </a:p>
        </p:txBody>
      </p:sp>
      <p:sp>
        <p:nvSpPr>
          <p:cNvPr id="59" name="SK-12-text-58"/>
          <p:cNvSpPr/>
          <p:nvPr/>
        </p:nvSpPr>
        <p:spPr>
          <a:xfrm>
            <a:off x="8493621" y="4014936"/>
            <a:ext cx="3012579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Sits with support; rolls from back to front</a:t>
            </a:r>
            <a:endParaRPr lang="en-US" sz="1350" dirty="0"/>
          </a:p>
        </p:txBody>
      </p:sp>
      <p:sp>
        <p:nvSpPr>
          <p:cNvPr id="60" name="SK-12-text-59"/>
          <p:cNvSpPr/>
          <p:nvPr/>
        </p:nvSpPr>
        <p:spPr>
          <a:xfrm>
            <a:off x="685800" y="4835426"/>
            <a:ext cx="1561350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9 Months</a:t>
            </a:r>
            <a:endParaRPr lang="en-US" sz="1350" dirty="0"/>
          </a:p>
        </p:txBody>
      </p:sp>
      <p:sp>
        <p:nvSpPr>
          <p:cNvPr id="61" name="SK-12-text-60"/>
          <p:cNvSpPr/>
          <p:nvPr/>
        </p:nvSpPr>
        <p:spPr>
          <a:xfrm>
            <a:off x="2011561" y="4835426"/>
            <a:ext cx="3012430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Separation anxiety; waves "bye-bye"; understands "no"</a:t>
            </a:r>
            <a:endParaRPr lang="en-US" sz="1350" dirty="0"/>
          </a:p>
        </p:txBody>
      </p:sp>
      <p:sp>
        <p:nvSpPr>
          <p:cNvPr id="62" name="SK-12-text-61"/>
          <p:cNvSpPr/>
          <p:nvPr/>
        </p:nvSpPr>
        <p:spPr>
          <a:xfrm>
            <a:off x="5252591" y="4835426"/>
            <a:ext cx="3012430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"Mama/Dada" non-specifically; imitates sounds</a:t>
            </a:r>
            <a:endParaRPr lang="en-US" sz="1350" dirty="0"/>
          </a:p>
        </p:txBody>
      </p:sp>
      <p:sp>
        <p:nvSpPr>
          <p:cNvPr id="63" name="SK-12-text-62"/>
          <p:cNvSpPr/>
          <p:nvPr/>
        </p:nvSpPr>
        <p:spPr>
          <a:xfrm>
            <a:off x="8493621" y="4835426"/>
            <a:ext cx="3012579" cy="820489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Stands with support; crawls or "bottom shuffles"</a:t>
            </a:r>
            <a:endParaRPr lang="en-US" sz="1350" dirty="0"/>
          </a:p>
        </p:txBody>
      </p:sp>
      <p:sp>
        <p:nvSpPr>
          <p:cNvPr id="64" name="SK-12-text-63"/>
          <p:cNvSpPr/>
          <p:nvPr/>
        </p:nvSpPr>
        <p:spPr>
          <a:xfrm>
            <a:off x="685800" y="5655915"/>
            <a:ext cx="1845124" cy="8210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12 Months</a:t>
            </a:r>
            <a:endParaRPr lang="en-US" sz="1350" dirty="0"/>
          </a:p>
        </p:txBody>
      </p:sp>
      <p:sp>
        <p:nvSpPr>
          <p:cNvPr id="65" name="SK-12-text-64"/>
          <p:cNvSpPr/>
          <p:nvPr/>
        </p:nvSpPr>
        <p:spPr>
          <a:xfrm>
            <a:off x="2011561" y="5655915"/>
            <a:ext cx="3012430" cy="8210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Secure base behaviour; shows affection; points to share interest</a:t>
            </a:r>
            <a:endParaRPr lang="en-US" sz="1350" dirty="0"/>
          </a:p>
        </p:txBody>
      </p:sp>
      <p:sp>
        <p:nvSpPr>
          <p:cNvPr id="66" name="SK-12-text-65"/>
          <p:cNvSpPr/>
          <p:nvPr/>
        </p:nvSpPr>
        <p:spPr>
          <a:xfrm>
            <a:off x="5252591" y="5655915"/>
            <a:ext cx="3012430" cy="8210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2-3 words with meaning; follows simple 1-step commands</a:t>
            </a:r>
            <a:endParaRPr lang="en-US" sz="1350" dirty="0"/>
          </a:p>
        </p:txBody>
      </p:sp>
      <p:sp>
        <p:nvSpPr>
          <p:cNvPr id="67" name="SK-12-text-66"/>
          <p:cNvSpPr/>
          <p:nvPr/>
        </p:nvSpPr>
        <p:spPr>
          <a:xfrm>
            <a:off x="8493621" y="5655915"/>
            <a:ext cx="3012579" cy="82108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Walking (range 10-18m); stands alone; pincer grip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38584"/>
            <a:ext cx="38100" cy="30480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791468"/>
            <a:ext cx="11049000" cy="952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7000" y="953393"/>
            <a:ext cx="9525" cy="5312271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9425" y="1794421"/>
            <a:ext cx="8601075" cy="403771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52775" y="1925836"/>
            <a:ext cx="154781" cy="12576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19425" y="2255341"/>
            <a:ext cx="8601075" cy="403771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52775" y="2386757"/>
            <a:ext cx="154781" cy="12576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19425" y="2716262"/>
            <a:ext cx="8601075" cy="403771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52775" y="2847677"/>
            <a:ext cx="154781" cy="12576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9425" y="3177183"/>
            <a:ext cx="8601075" cy="403771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52775" y="3308598"/>
            <a:ext cx="154781" cy="12576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19425" y="3638104"/>
            <a:ext cx="8601075" cy="403771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52775" y="3769519"/>
            <a:ext cx="154781" cy="12576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9425" y="4099024"/>
            <a:ext cx="8601075" cy="403771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52775" y="4230439"/>
            <a:ext cx="154781" cy="125760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19425" y="4559945"/>
            <a:ext cx="8601075" cy="403771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52775" y="4691360"/>
            <a:ext cx="154781" cy="125760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19425" y="5020866"/>
            <a:ext cx="8601075" cy="403771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152775" y="5152281"/>
            <a:ext cx="154781" cy="125760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494264"/>
            <a:ext cx="12192000" cy="363736"/>
          </a:xfrm>
          <a:prstGeom prst="rect">
            <a:avLst/>
          </a:prstGeom>
        </p:spPr>
      </p:pic>
      <p:sp>
        <p:nvSpPr>
          <p:cNvPr id="24" name="SK-13-text-23"/>
          <p:cNvSpPr/>
          <p:nvPr/>
        </p:nvSpPr>
        <p:spPr>
          <a:xfrm>
            <a:off x="723900" y="304800"/>
            <a:ext cx="11468100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RED FLAGS FOR SPECIALIST REFERRAL</a:t>
            </a:r>
            <a:endParaRPr lang="en-US" sz="2550" dirty="0"/>
          </a:p>
        </p:txBody>
      </p:sp>
      <p:sp>
        <p:nvSpPr>
          <p:cNvPr id="25" name="SK-13-text-24"/>
          <p:cNvSpPr/>
          <p:nvPr/>
        </p:nvSpPr>
        <p:spPr>
          <a:xfrm>
            <a:off x="571500" y="2683222"/>
            <a:ext cx="2967990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700"/>
              </a:lnSpc>
              <a:buNone/>
            </a:pPr>
            <a:r>
              <a:rPr lang="en-US" sz="5700" b="1" kern="0" spc="-120" dirty="0">
                <a:solidFill>
                  <a:srgbClr val="E74C3C"/>
                </a:solidFill>
              </a:rPr>
              <a:t>RED</a:t>
            </a:r>
            <a:endParaRPr lang="en-US" sz="5700" dirty="0"/>
          </a:p>
        </p:txBody>
      </p:sp>
      <p:sp>
        <p:nvSpPr>
          <p:cNvPr id="26" name="SK-13-text-25"/>
          <p:cNvSpPr/>
          <p:nvPr/>
        </p:nvSpPr>
        <p:spPr>
          <a:xfrm>
            <a:off x="571500" y="3407122"/>
            <a:ext cx="4705350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700"/>
              </a:lnSpc>
              <a:buNone/>
            </a:pPr>
            <a:r>
              <a:rPr lang="en-US" sz="5700" b="1" kern="0" spc="-120" dirty="0">
                <a:solidFill>
                  <a:srgbClr val="E74C3C"/>
                </a:solidFill>
              </a:rPr>
              <a:t>FLAGS</a:t>
            </a:r>
            <a:endParaRPr lang="en-US" sz="5700" dirty="0"/>
          </a:p>
        </p:txBody>
      </p:sp>
      <p:sp>
        <p:nvSpPr>
          <p:cNvPr id="27" name="SK-13-text-26"/>
          <p:cNvSpPr/>
          <p:nvPr/>
        </p:nvSpPr>
        <p:spPr>
          <a:xfrm>
            <a:off x="571500" y="4226272"/>
            <a:ext cx="1790700" cy="3095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19"/>
              </a:lnSpc>
              <a:buNone/>
            </a:pPr>
            <a:r>
              <a:rPr lang="en-US" sz="975" b="1" kern="0" spc="72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TO LITTLE MINDS MATTER OR SPECIALIST</a:t>
            </a:r>
            <a:endParaRPr lang="en-US" sz="975" dirty="0"/>
          </a:p>
        </p:txBody>
      </p:sp>
      <p:sp>
        <p:nvSpPr>
          <p:cNvPr id="28" name="SK-13-text-27"/>
          <p:cNvSpPr/>
          <p:nvPr/>
        </p:nvSpPr>
        <p:spPr>
          <a:xfrm>
            <a:off x="3402806" y="1889671"/>
            <a:ext cx="878919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 expresses not loving or bonding with baby after the first few weeks</a:t>
            </a:r>
            <a:endParaRPr lang="en-US" sz="1200" dirty="0"/>
          </a:p>
        </p:txBody>
      </p:sp>
      <p:sp>
        <p:nvSpPr>
          <p:cNvPr id="29" name="SK-13-text-28"/>
          <p:cNvSpPr/>
          <p:nvPr/>
        </p:nvSpPr>
        <p:spPr>
          <a:xfrm>
            <a:off x="3402806" y="2350591"/>
            <a:ext cx="878919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Baby showing very little eye contact or appears 'switched off' and disengaged</a:t>
            </a:r>
            <a:endParaRPr lang="en-US" sz="1200" dirty="0"/>
          </a:p>
        </p:txBody>
      </p:sp>
      <p:sp>
        <p:nvSpPr>
          <p:cNvPr id="30" name="SK-13-text-29"/>
          <p:cNvSpPr/>
          <p:nvPr/>
        </p:nvSpPr>
        <p:spPr>
          <a:xfrm>
            <a:off x="3402806" y="2811512"/>
            <a:ext cx="878919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Persistent crying / persistently unsettled baby with no identifiable medical cause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3402806" y="3272433"/>
            <a:ext cx="878919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Domestic violence disclosed or suspected — safeguarding assessment required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3402806" y="3733354"/>
            <a:ext cx="878919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 with severe mental illness: psychosis, severe PND, or self-harm ideation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3402806" y="4194274"/>
            <a:ext cx="878919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Concerns about neglect, emotional abuse, or chronically unmet developmental needs</a:t>
            </a:r>
            <a:endParaRPr lang="en-US" sz="1200" dirty="0"/>
          </a:p>
        </p:txBody>
      </p:sp>
      <p:sp>
        <p:nvSpPr>
          <p:cNvPr id="34" name="SK-13-text-33"/>
          <p:cNvSpPr/>
          <p:nvPr/>
        </p:nvSpPr>
        <p:spPr>
          <a:xfrm>
            <a:off x="3402806" y="4655195"/>
            <a:ext cx="878919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Baby not meeting expected developmental milestones — refer to appropriate specialist</a:t>
            </a:r>
            <a:endParaRPr lang="en-US" sz="1200" dirty="0"/>
          </a:p>
        </p:txBody>
      </p:sp>
      <p:sp>
        <p:nvSpPr>
          <p:cNvPr id="35" name="SK-13-text-34"/>
          <p:cNvSpPr/>
          <p:nvPr/>
        </p:nvSpPr>
        <p:spPr>
          <a:xfrm>
            <a:off x="3402806" y="5116116"/>
            <a:ext cx="52530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B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 expressing thoughts of harming the baby </a:t>
            </a:r>
            <a:r>
              <a:rPr lang="en-US" sz="825" b="1" kern="0" spc="30" dirty="0">
                <a:solidFill>
                  <a:srgbClr val="FFFFFF"/>
                </a:solidFill>
              </a:rPr>
              <a:t>URGENT — SAFEGUARDING</a:t>
            </a:r>
            <a:endParaRPr lang="en-US" sz="1200" dirty="0"/>
          </a:p>
        </p:txBody>
      </p:sp>
      <p:sp>
        <p:nvSpPr>
          <p:cNvPr id="36" name="SK-13-text-35"/>
          <p:cNvSpPr/>
          <p:nvPr/>
        </p:nvSpPr>
        <p:spPr>
          <a:xfrm>
            <a:off x="571500" y="6570464"/>
            <a:ext cx="1162050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Little Minds Matter:</a:t>
            </a:r>
            <a:r>
              <a:rPr lang="en-US" sz="9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Refer via SystmOne or short referral form  |  </a:t>
            </a:r>
            <a:r>
              <a:rPr lang="en-US" sz="97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Tel:</a:t>
            </a:r>
            <a:r>
              <a:rPr lang="en-US" sz="9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01274 251298  |  </a:t>
            </a:r>
            <a:r>
              <a:rPr lang="en-US" sz="97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Email:</a:t>
            </a:r>
            <a:r>
              <a:rPr lang="en-US" sz="9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littlemindsmatter@bdct.nhs.uk  |  Contact team before formal referral if unsure</a:t>
            </a:r>
            <a:endParaRPr lang="en-US" sz="9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4290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62434"/>
            <a:ext cx="38100" cy="30480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15318"/>
            <a:ext cx="11049000" cy="9525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296293"/>
            <a:ext cx="11049000" cy="1119039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1550938"/>
            <a:ext cx="609600" cy="60960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539157"/>
            <a:ext cx="11049000" cy="1119039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2793802"/>
            <a:ext cx="609600" cy="6096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782020"/>
            <a:ext cx="11049000" cy="1119039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4036665"/>
            <a:ext cx="609600" cy="60960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024884"/>
            <a:ext cx="11049000" cy="1119039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5279529"/>
            <a:ext cx="609600" cy="60960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448425"/>
            <a:ext cx="12192000" cy="409575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6597551"/>
            <a:ext cx="154781" cy="12576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863648" y="537311"/>
            <a:ext cx="1228725" cy="257175"/>
          </a:xfrm>
          <a:prstGeom prst="rect">
            <a:avLst/>
          </a:prstGeom>
        </p:spPr>
      </p:pic>
      <p:sp>
        <p:nvSpPr>
          <p:cNvPr id="18" name="SK-14-text-17"/>
          <p:cNvSpPr/>
          <p:nvPr/>
        </p:nvSpPr>
        <p:spPr>
          <a:xfrm>
            <a:off x="571500" y="0"/>
            <a:ext cx="111252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200" dirty="0"/>
          </a:p>
        </p:txBody>
      </p:sp>
      <p:sp>
        <p:nvSpPr>
          <p:cNvPr id="19" name="SK-14-text-18"/>
          <p:cNvSpPr/>
          <p:nvPr/>
        </p:nvSpPr>
        <p:spPr>
          <a:xfrm>
            <a:off x="723900" y="628650"/>
            <a:ext cx="11468100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AKT PEARLS: INFANT DEVELOPMENT &amp; HEALTH</a:t>
            </a:r>
            <a:endParaRPr lang="en-US" sz="2550" dirty="0"/>
          </a:p>
        </p:txBody>
      </p:sp>
      <p:sp>
        <p:nvSpPr>
          <p:cNvPr id="20" name="SK-14-text-19"/>
          <p:cNvSpPr/>
          <p:nvPr/>
        </p:nvSpPr>
        <p:spPr>
          <a:xfrm>
            <a:off x="819150" y="1550938"/>
            <a:ext cx="13716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01</a:t>
            </a:r>
            <a:endParaRPr lang="en-US" sz="2400" dirty="0"/>
          </a:p>
        </p:txBody>
      </p:sp>
      <p:sp>
        <p:nvSpPr>
          <p:cNvPr id="21" name="SK-14-text-20"/>
          <p:cNvSpPr/>
          <p:nvPr/>
        </p:nvSpPr>
        <p:spPr>
          <a:xfrm>
            <a:off x="1524000" y="1412825"/>
            <a:ext cx="10096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The Critical First 1001 Days</a:t>
            </a:r>
            <a:endParaRPr lang="en-US" sz="1800" dirty="0"/>
          </a:p>
        </p:txBody>
      </p:sp>
      <p:sp>
        <p:nvSpPr>
          <p:cNvPr id="22" name="SK-14-text-21"/>
          <p:cNvSpPr/>
          <p:nvPr/>
        </p:nvSpPr>
        <p:spPr>
          <a:xfrm>
            <a:off x="1524000" y="1784300"/>
            <a:ext cx="99822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Brain architecture is profoundly shaped by early caregiving relationships, with over 1 million new neural connections forming every second from conception to the second birthday.</a:t>
            </a:r>
            <a:endParaRPr lang="en-US" sz="1350" dirty="0"/>
          </a:p>
        </p:txBody>
      </p:sp>
      <p:sp>
        <p:nvSpPr>
          <p:cNvPr id="23" name="SK-14-text-22"/>
          <p:cNvSpPr/>
          <p:nvPr/>
        </p:nvSpPr>
        <p:spPr>
          <a:xfrm>
            <a:off x="819150" y="2793802"/>
            <a:ext cx="13716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02</a:t>
            </a:r>
            <a:endParaRPr lang="en-US" sz="2400" dirty="0"/>
          </a:p>
        </p:txBody>
      </p:sp>
      <p:sp>
        <p:nvSpPr>
          <p:cNvPr id="24" name="SK-14-text-23"/>
          <p:cNvSpPr/>
          <p:nvPr/>
        </p:nvSpPr>
        <p:spPr>
          <a:xfrm>
            <a:off x="1524000" y="2655689"/>
            <a:ext cx="10096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Postnatal Depression (PND) Screening</a:t>
            </a:r>
            <a:endParaRPr lang="en-US" sz="1800" dirty="0"/>
          </a:p>
        </p:txBody>
      </p:sp>
      <p:sp>
        <p:nvSpPr>
          <p:cNvPr id="25" name="SK-14-text-24"/>
          <p:cNvSpPr/>
          <p:nvPr/>
        </p:nvSpPr>
        <p:spPr>
          <a:xfrm>
            <a:off x="1524000" y="3027164"/>
            <a:ext cx="99822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 EPDS score of ≥13 at the 6-week check indicates probable PND, requiring clinical assessment and consideration of Sertraline as the first-line antidepressant safe for breastfeeding.</a:t>
            </a:r>
            <a:endParaRPr lang="en-US" sz="1350" dirty="0"/>
          </a:p>
        </p:txBody>
      </p:sp>
      <p:sp>
        <p:nvSpPr>
          <p:cNvPr id="26" name="SK-14-text-25"/>
          <p:cNvSpPr/>
          <p:nvPr/>
        </p:nvSpPr>
        <p:spPr>
          <a:xfrm>
            <a:off x="819150" y="4036665"/>
            <a:ext cx="13716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03</a:t>
            </a:r>
            <a:endParaRPr lang="en-US" sz="2400" dirty="0"/>
          </a:p>
        </p:txBody>
      </p:sp>
      <p:sp>
        <p:nvSpPr>
          <p:cNvPr id="27" name="SK-14-text-26"/>
          <p:cNvSpPr/>
          <p:nvPr/>
        </p:nvSpPr>
        <p:spPr>
          <a:xfrm>
            <a:off x="1524000" y="3898553"/>
            <a:ext cx="10096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SIDS Prevention &amp; Safe Sleep</a:t>
            </a:r>
            <a:endParaRPr lang="en-US" sz="1800" dirty="0"/>
          </a:p>
        </p:txBody>
      </p:sp>
      <p:sp>
        <p:nvSpPr>
          <p:cNvPr id="28" name="SK-14-text-27"/>
          <p:cNvSpPr/>
          <p:nvPr/>
        </p:nvSpPr>
        <p:spPr>
          <a:xfrm>
            <a:off x="1524000" y="4270028"/>
            <a:ext cx="99822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Infants must sleep on their back in a clear cot within the parents' room for at least 6 months, and parents must ensure a strictly smoke-free environment to minimize risk.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819150" y="5279529"/>
            <a:ext cx="13716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04</a:t>
            </a:r>
            <a:endParaRPr lang="en-US" sz="2400" dirty="0"/>
          </a:p>
        </p:txBody>
      </p:sp>
      <p:sp>
        <p:nvSpPr>
          <p:cNvPr id="30" name="SK-14-text-29"/>
          <p:cNvSpPr/>
          <p:nvPr/>
        </p:nvSpPr>
        <p:spPr>
          <a:xfrm>
            <a:off x="1524000" y="5141416"/>
            <a:ext cx="1009650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Infant Nutrition Guidelines</a:t>
            </a:r>
            <a:endParaRPr lang="en-US" sz="1800" dirty="0"/>
          </a:p>
        </p:txBody>
      </p:sp>
      <p:sp>
        <p:nvSpPr>
          <p:cNvPr id="31" name="SK-14-text-30"/>
          <p:cNvSpPr/>
          <p:nvPr/>
        </p:nvSpPr>
        <p:spPr>
          <a:xfrm>
            <a:off x="1524000" y="5512891"/>
            <a:ext cx="99822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Weaning should ideally start at 6 months (never before 17 weeks), avoid honey under 1 year due to botulism risk, and ensure daily Vitamin D supplements for all breastfed infants.</a:t>
            </a:r>
            <a:endParaRPr lang="en-US" sz="1350" dirty="0"/>
          </a:p>
        </p:txBody>
      </p:sp>
      <p:sp>
        <p:nvSpPr>
          <p:cNvPr id="32" name="SK-14-text-31"/>
          <p:cNvSpPr/>
          <p:nvPr/>
        </p:nvSpPr>
        <p:spPr>
          <a:xfrm>
            <a:off x="783431" y="6560344"/>
            <a:ext cx="11408569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Source: NICE PH40 | Harvard Center on the Developing Child | Bradford VTS 2026</a:t>
            </a:r>
            <a:endParaRPr lang="en-US" sz="975" dirty="0"/>
          </a:p>
        </p:txBody>
      </p:sp>
      <p:sp>
        <p:nvSpPr>
          <p:cNvPr id="33" name="SK-14-text-32"/>
          <p:cNvSpPr/>
          <p:nvPr/>
        </p:nvSpPr>
        <p:spPr>
          <a:xfrm>
            <a:off x="9961620" y="532379"/>
            <a:ext cx="1899684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 HIGH YIELD</a:t>
            </a:r>
            <a:endParaRPr lang="en-US" sz="1050" dirty="0"/>
          </a:p>
        </p:txBody>
      </p:sp>
      <p:sp>
        <p:nvSpPr>
          <p:cNvPr id="34" name="SK-14-text-33"/>
          <p:cNvSpPr/>
          <p:nvPr/>
        </p:nvSpPr>
        <p:spPr>
          <a:xfrm>
            <a:off x="10296525" y="6560344"/>
            <a:ext cx="18954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9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27622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500509"/>
            <a:ext cx="38100" cy="30480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953393"/>
            <a:ext cx="11049000" cy="9525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400026"/>
            <a:ext cx="273844" cy="224879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1867346"/>
            <a:ext cx="5138738" cy="731341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674888"/>
            <a:ext cx="5138738" cy="731341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482429"/>
            <a:ext cx="5138738" cy="944612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503241"/>
            <a:ext cx="5138738" cy="731341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310783"/>
            <a:ext cx="5138738" cy="731341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1238" y="1201043"/>
            <a:ext cx="9525" cy="4988421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81763" y="1637854"/>
            <a:ext cx="285750" cy="22860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1763" y="2114104"/>
            <a:ext cx="2512219" cy="83820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08281" y="2114104"/>
            <a:ext cx="2512219" cy="838200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1763" y="3066604"/>
            <a:ext cx="2512219" cy="83820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08281" y="3066604"/>
            <a:ext cx="2512219" cy="83820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81763" y="4019104"/>
            <a:ext cx="2512219" cy="838200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08281" y="4019104"/>
            <a:ext cx="2512219" cy="838200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1763" y="4971604"/>
            <a:ext cx="2512219" cy="838200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08281" y="4971604"/>
            <a:ext cx="2512219" cy="838200"/>
          </a:xfrm>
          <a:prstGeom prst="rect">
            <a:avLst/>
          </a:prstGeom>
        </p:spPr>
      </p:pic>
      <p:pic>
        <p:nvPicPr>
          <p:cNvPr id="23" name="SK-15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379964"/>
            <a:ext cx="12192000" cy="478036"/>
          </a:xfrm>
          <a:prstGeom prst="rect">
            <a:avLst/>
          </a:prstGeom>
        </p:spPr>
      </p:pic>
      <p:sp>
        <p:nvSpPr>
          <p:cNvPr id="24" name="SK-15-text-23"/>
          <p:cNvSpPr/>
          <p:nvPr/>
        </p:nvSpPr>
        <p:spPr>
          <a:xfrm>
            <a:off x="571500" y="0"/>
            <a:ext cx="1112520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5" name="SK-15-text-24"/>
          <p:cNvSpPr/>
          <p:nvPr/>
        </p:nvSpPr>
        <p:spPr>
          <a:xfrm>
            <a:off x="723900" y="466725"/>
            <a:ext cx="9877425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SCA PEARLS &amp; QUICK RECALL</a:t>
            </a:r>
            <a:endParaRPr lang="en-US" sz="2550" dirty="0"/>
          </a:p>
        </p:txBody>
      </p:sp>
      <p:sp>
        <p:nvSpPr>
          <p:cNvPr id="26" name="SK-15-text-25"/>
          <p:cNvSpPr/>
          <p:nvPr/>
        </p:nvSpPr>
        <p:spPr>
          <a:xfrm>
            <a:off x="959644" y="1348234"/>
            <a:ext cx="6681788" cy="3286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88"/>
              </a:lnSpc>
              <a:buNone/>
            </a:pPr>
            <a:r>
              <a:rPr lang="en-US" sz="1725" b="1" dirty="0">
                <a:solidFill>
                  <a:srgbClr val="0D7E83"/>
                </a:solidFill>
              </a:rPr>
              <a:t>SCA Communication Phrases</a:t>
            </a:r>
            <a:endParaRPr lang="en-US" sz="1725" dirty="0"/>
          </a:p>
        </p:txBody>
      </p:sp>
      <p:sp>
        <p:nvSpPr>
          <p:cNvPr id="27" name="SK-15-text-26"/>
          <p:cNvSpPr/>
          <p:nvPr/>
        </p:nvSpPr>
        <p:spPr>
          <a:xfrm>
            <a:off x="723900" y="1924496"/>
            <a:ext cx="4833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"Before I check [baby], I just want to ask — how are YOU doing? Those first weeks can be really tough."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723900" y="2370088"/>
            <a:ext cx="49101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EMPATHY &amp; PARENTAL WELLBEING</a:t>
            </a:r>
            <a:endParaRPr lang="en-US" sz="900" dirty="0"/>
          </a:p>
        </p:txBody>
      </p:sp>
      <p:sp>
        <p:nvSpPr>
          <p:cNvPr id="29" name="SK-15-text-28"/>
          <p:cNvSpPr/>
          <p:nvPr/>
        </p:nvSpPr>
        <p:spPr>
          <a:xfrm>
            <a:off x="723900" y="2732038"/>
            <a:ext cx="4833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 notice [baby] watches your face a lot — that's a really good sign. They recognise you."</a:t>
            </a:r>
            <a:endParaRPr lang="en-US" sz="1200" dirty="0"/>
          </a:p>
        </p:txBody>
      </p:sp>
      <p:sp>
        <p:nvSpPr>
          <p:cNvPr id="30" name="SK-15-text-29"/>
          <p:cNvSpPr/>
          <p:nvPr/>
        </p:nvSpPr>
        <p:spPr>
          <a:xfrm>
            <a:off x="723900" y="3177629"/>
            <a:ext cx="49101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AFFIRMING ATTACHMENT</a:t>
            </a:r>
            <a:endParaRPr lang="en-US" sz="900" dirty="0"/>
          </a:p>
        </p:txBody>
      </p:sp>
      <p:sp>
        <p:nvSpPr>
          <p:cNvPr id="31" name="SK-15-text-30"/>
          <p:cNvSpPr/>
          <p:nvPr/>
        </p:nvSpPr>
        <p:spPr>
          <a:xfrm>
            <a:off x="723900" y="3539579"/>
            <a:ext cx="4833938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"It's quite normal to feel a bit disconnected at first — but if it's been a few weeks and you still don't feel that bond, that's really worth talking about."</a:t>
            </a:r>
            <a:endParaRPr lang="en-US" sz="1200" dirty="0"/>
          </a:p>
        </p:txBody>
      </p:sp>
      <p:sp>
        <p:nvSpPr>
          <p:cNvPr id="32" name="SK-15-text-31"/>
          <p:cNvSpPr/>
          <p:nvPr/>
        </p:nvSpPr>
        <p:spPr>
          <a:xfrm>
            <a:off x="723900" y="4198441"/>
            <a:ext cx="49101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NORMALISING DISTRESS</a:t>
            </a:r>
            <a:endParaRPr lang="en-US" sz="900" dirty="0"/>
          </a:p>
        </p:txBody>
      </p:sp>
      <p:sp>
        <p:nvSpPr>
          <p:cNvPr id="33" name="SK-15-text-32"/>
          <p:cNvSpPr/>
          <p:nvPr/>
        </p:nvSpPr>
        <p:spPr>
          <a:xfrm>
            <a:off x="723900" y="4560391"/>
            <a:ext cx="4833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"Have you heard of Little Minds Matter? They can offer extra support — would it be okay if I referred you?"</a:t>
            </a:r>
            <a:endParaRPr lang="en-US" sz="1200" dirty="0"/>
          </a:p>
        </p:txBody>
      </p:sp>
      <p:sp>
        <p:nvSpPr>
          <p:cNvPr id="34" name="SK-15-text-33"/>
          <p:cNvSpPr/>
          <p:nvPr/>
        </p:nvSpPr>
        <p:spPr>
          <a:xfrm>
            <a:off x="723900" y="5005983"/>
            <a:ext cx="49101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LOCAL REFERRAL</a:t>
            </a:r>
            <a:endParaRPr lang="en-US" sz="900" dirty="0"/>
          </a:p>
        </p:txBody>
      </p:sp>
      <p:sp>
        <p:nvSpPr>
          <p:cNvPr id="35" name="SK-15-text-34"/>
          <p:cNvSpPr/>
          <p:nvPr/>
        </p:nvSpPr>
        <p:spPr>
          <a:xfrm>
            <a:off x="723900" y="5367933"/>
            <a:ext cx="4833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"Always place [baby] on their back to sleep — every time. Even for naps."</a:t>
            </a:r>
            <a:endParaRPr lang="en-US" sz="1200" dirty="0"/>
          </a:p>
        </p:txBody>
      </p:sp>
      <p:sp>
        <p:nvSpPr>
          <p:cNvPr id="36" name="SK-15-text-35"/>
          <p:cNvSpPr/>
          <p:nvPr/>
        </p:nvSpPr>
        <p:spPr>
          <a:xfrm>
            <a:off x="723900" y="5813524"/>
            <a:ext cx="4910138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SIDS SAFETY-NETTING</a:t>
            </a:r>
            <a:endParaRPr lang="en-US" sz="900" dirty="0"/>
          </a:p>
        </p:txBody>
      </p:sp>
      <p:sp>
        <p:nvSpPr>
          <p:cNvPr id="37" name="SK-15-text-36"/>
          <p:cNvSpPr/>
          <p:nvPr/>
        </p:nvSpPr>
        <p:spPr>
          <a:xfrm>
            <a:off x="6881813" y="1580704"/>
            <a:ext cx="5310188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F37021"/>
                </a:solidFill>
              </a:rPr>
              <a:t>Quick Clinical Recall</a:t>
            </a:r>
            <a:endParaRPr lang="en-US" sz="1800" dirty="0"/>
          </a:p>
        </p:txBody>
      </p:sp>
      <p:sp>
        <p:nvSpPr>
          <p:cNvPr id="38" name="SK-15-text-37"/>
          <p:cNvSpPr/>
          <p:nvPr/>
        </p:nvSpPr>
        <p:spPr>
          <a:xfrm>
            <a:off x="6596063" y="2228404"/>
            <a:ext cx="23598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1001 DAYS</a:t>
            </a:r>
            <a:endParaRPr lang="en-US" sz="1050" dirty="0"/>
          </a:p>
        </p:txBody>
      </p:sp>
      <p:sp>
        <p:nvSpPr>
          <p:cNvPr id="39" name="SK-15-text-38"/>
          <p:cNvSpPr/>
          <p:nvPr/>
        </p:nvSpPr>
        <p:spPr>
          <a:xfrm>
            <a:off x="6596063" y="2466529"/>
            <a:ext cx="228361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Critical period for brain architecture and attachment.</a:t>
            </a:r>
            <a:endParaRPr lang="en-US" sz="1125" dirty="0"/>
          </a:p>
        </p:txBody>
      </p:sp>
      <p:sp>
        <p:nvSpPr>
          <p:cNvPr id="40" name="SK-15-text-39"/>
          <p:cNvSpPr/>
          <p:nvPr/>
        </p:nvSpPr>
        <p:spPr>
          <a:xfrm>
            <a:off x="9222581" y="2228404"/>
            <a:ext cx="23598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PND SCREENING</a:t>
            </a:r>
            <a:endParaRPr lang="en-US" sz="1050" dirty="0"/>
          </a:p>
        </p:txBody>
      </p:sp>
      <p:sp>
        <p:nvSpPr>
          <p:cNvPr id="41" name="SK-15-text-40"/>
          <p:cNvSpPr/>
          <p:nvPr/>
        </p:nvSpPr>
        <p:spPr>
          <a:xfrm>
            <a:off x="9222581" y="2466529"/>
            <a:ext cx="228361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EPDS ≥13 at 6-week check requires PND assessment.</a:t>
            </a:r>
            <a:endParaRPr lang="en-US" sz="1125" dirty="0"/>
          </a:p>
        </p:txBody>
      </p:sp>
      <p:sp>
        <p:nvSpPr>
          <p:cNvPr id="42" name="SK-15-text-41"/>
          <p:cNvSpPr/>
          <p:nvPr/>
        </p:nvSpPr>
        <p:spPr>
          <a:xfrm>
            <a:off x="6596063" y="3180904"/>
            <a:ext cx="23598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SIDS SAFETY</a:t>
            </a:r>
            <a:endParaRPr lang="en-US" sz="1050" dirty="0"/>
          </a:p>
        </p:txBody>
      </p:sp>
      <p:sp>
        <p:nvSpPr>
          <p:cNvPr id="43" name="SK-15-text-42"/>
          <p:cNvSpPr/>
          <p:nvPr/>
        </p:nvSpPr>
        <p:spPr>
          <a:xfrm>
            <a:off x="6596063" y="3419029"/>
            <a:ext cx="228361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Back to sleep, no smoking, cot in room for 6 months.</a:t>
            </a:r>
            <a:endParaRPr lang="en-US" sz="1125" dirty="0"/>
          </a:p>
        </p:txBody>
      </p:sp>
      <p:sp>
        <p:nvSpPr>
          <p:cNvPr id="44" name="SK-15-text-43"/>
          <p:cNvSpPr/>
          <p:nvPr/>
        </p:nvSpPr>
        <p:spPr>
          <a:xfrm>
            <a:off x="9222581" y="3180904"/>
            <a:ext cx="23598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BREASTFEEDING</a:t>
            </a:r>
            <a:endParaRPr lang="en-US" sz="1050" dirty="0"/>
          </a:p>
        </p:txBody>
      </p:sp>
      <p:sp>
        <p:nvSpPr>
          <p:cNvPr id="45" name="SK-15-text-44"/>
          <p:cNvSpPr/>
          <p:nvPr/>
        </p:nvSpPr>
        <p:spPr>
          <a:xfrm>
            <a:off x="9222581" y="3419029"/>
            <a:ext cx="228361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Exclusive to 6m; supplement Vit D for all BF infants.</a:t>
            </a:r>
            <a:endParaRPr lang="en-US" sz="1125" dirty="0"/>
          </a:p>
        </p:txBody>
      </p:sp>
      <p:sp>
        <p:nvSpPr>
          <p:cNvPr id="46" name="SK-15-text-45"/>
          <p:cNvSpPr/>
          <p:nvPr/>
        </p:nvSpPr>
        <p:spPr>
          <a:xfrm>
            <a:off x="6596063" y="4133404"/>
            <a:ext cx="23598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WEANING</a:t>
            </a:r>
            <a:endParaRPr lang="en-US" sz="1050" dirty="0"/>
          </a:p>
        </p:txBody>
      </p:sp>
      <p:sp>
        <p:nvSpPr>
          <p:cNvPr id="47" name="SK-15-text-46"/>
          <p:cNvSpPr/>
          <p:nvPr/>
        </p:nvSpPr>
        <p:spPr>
          <a:xfrm>
            <a:off x="6596063" y="4371529"/>
            <a:ext cx="228361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Not before 17 weeks; aim for 6 months. No honey &lt;1y.</a:t>
            </a:r>
            <a:endParaRPr lang="en-US" sz="1125" dirty="0"/>
          </a:p>
        </p:txBody>
      </p:sp>
      <p:sp>
        <p:nvSpPr>
          <p:cNvPr id="48" name="SK-15-text-47"/>
          <p:cNvSpPr/>
          <p:nvPr/>
        </p:nvSpPr>
        <p:spPr>
          <a:xfrm>
            <a:off x="9222581" y="4133404"/>
            <a:ext cx="29694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LITTLE MINDS MATTER</a:t>
            </a:r>
            <a:endParaRPr lang="en-US" sz="1050" dirty="0"/>
          </a:p>
        </p:txBody>
      </p:sp>
      <p:sp>
        <p:nvSpPr>
          <p:cNvPr id="49" name="SK-15-text-48"/>
          <p:cNvSpPr/>
          <p:nvPr/>
        </p:nvSpPr>
        <p:spPr>
          <a:xfrm>
            <a:off x="9222581" y="4371529"/>
            <a:ext cx="228361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Conception to 2nd birthday. Call: 01274 251298.</a:t>
            </a:r>
            <a:endParaRPr lang="en-US" sz="1125" dirty="0"/>
          </a:p>
        </p:txBody>
      </p:sp>
      <p:sp>
        <p:nvSpPr>
          <p:cNvPr id="50" name="SK-15-text-49"/>
          <p:cNvSpPr/>
          <p:nvPr/>
        </p:nvSpPr>
        <p:spPr>
          <a:xfrm>
            <a:off x="6596063" y="5085904"/>
            <a:ext cx="23598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SAFEGUARDING</a:t>
            </a:r>
            <a:endParaRPr lang="en-US" sz="1050" dirty="0"/>
          </a:p>
        </p:txBody>
      </p:sp>
      <p:sp>
        <p:nvSpPr>
          <p:cNvPr id="51" name="SK-15-text-50"/>
          <p:cNvSpPr/>
          <p:nvPr/>
        </p:nvSpPr>
        <p:spPr>
          <a:xfrm>
            <a:off x="6596063" y="5324029"/>
            <a:ext cx="228361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Domestic abuse + infant concerns = Mandatory assessment.</a:t>
            </a:r>
            <a:endParaRPr lang="en-US" sz="1125" dirty="0"/>
          </a:p>
        </p:txBody>
      </p:sp>
      <p:sp>
        <p:nvSpPr>
          <p:cNvPr id="52" name="SK-15-text-51"/>
          <p:cNvSpPr/>
          <p:nvPr/>
        </p:nvSpPr>
        <p:spPr>
          <a:xfrm>
            <a:off x="9222581" y="5085904"/>
            <a:ext cx="2359819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ICON</a:t>
            </a:r>
            <a:endParaRPr lang="en-US" sz="1050" dirty="0"/>
          </a:p>
        </p:txBody>
      </p:sp>
      <p:sp>
        <p:nvSpPr>
          <p:cNvPr id="53" name="SK-15-text-52"/>
          <p:cNvSpPr/>
          <p:nvPr/>
        </p:nvSpPr>
        <p:spPr>
          <a:xfrm>
            <a:off x="9222581" y="5324029"/>
            <a:ext cx="228361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"Infant Crying is Normal" — signpost for struggling parents.</a:t>
            </a:r>
            <a:endParaRPr lang="en-US" sz="1125" dirty="0"/>
          </a:p>
        </p:txBody>
      </p:sp>
      <p:sp>
        <p:nvSpPr>
          <p:cNvPr id="54" name="SK-15-text-53"/>
          <p:cNvSpPr/>
          <p:nvPr/>
        </p:nvSpPr>
        <p:spPr>
          <a:xfrm>
            <a:off x="571500" y="6437114"/>
            <a:ext cx="11620500" cy="17323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Disclaimer:</a:t>
            </a:r>
            <a:r>
              <a:rPr lang="en-US" sz="9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double check this advice and drug doses with the latest NICE/BNF guidance. This document is for educational purposes only.</a:t>
            </a:r>
            <a:endParaRPr lang="en-US" sz="975" dirty="0"/>
          </a:p>
        </p:txBody>
      </p:sp>
      <p:sp>
        <p:nvSpPr>
          <p:cNvPr id="55" name="SK-15-text-54"/>
          <p:cNvSpPr/>
          <p:nvPr/>
        </p:nvSpPr>
        <p:spPr>
          <a:xfrm>
            <a:off x="571500" y="6629400"/>
            <a:ext cx="29565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900" dirty="0"/>
          </a:p>
        </p:txBody>
      </p:sp>
      <p:sp>
        <p:nvSpPr>
          <p:cNvPr id="56" name="SK-15-text-55"/>
          <p:cNvSpPr/>
          <p:nvPr/>
        </p:nvSpPr>
        <p:spPr>
          <a:xfrm>
            <a:off x="9515475" y="6629400"/>
            <a:ext cx="26765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July 2026 | Bradford Little Minds Matter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4784"/>
            <a:ext cx="38100" cy="30480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867668"/>
            <a:ext cx="11049000" cy="952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43893"/>
            <a:ext cx="5410200" cy="3445669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377255"/>
            <a:ext cx="304800" cy="2286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780062"/>
            <a:ext cx="5410200" cy="784622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0300" y="1143893"/>
            <a:ext cx="5410200" cy="4420791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800" y="1377255"/>
            <a:ext cx="304800" cy="22860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2401193"/>
            <a:ext cx="5029200" cy="9906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5745659"/>
            <a:ext cx="11049000" cy="655141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2000" y="5959822"/>
            <a:ext cx="238125" cy="226665"/>
          </a:xfrm>
          <a:prstGeom prst="rect">
            <a:avLst/>
          </a:prstGeom>
        </p:spPr>
      </p:pic>
      <p:sp>
        <p:nvSpPr>
          <p:cNvPr id="14" name="SK-2-text-13"/>
          <p:cNvSpPr/>
          <p:nvPr/>
        </p:nvSpPr>
        <p:spPr>
          <a:xfrm>
            <a:off x="723900" y="381000"/>
            <a:ext cx="11431905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DEFINING INFANT MENTAL HEALTH</a:t>
            </a:r>
            <a:endParaRPr lang="en-US" sz="2550" dirty="0"/>
          </a:p>
        </p:txBody>
      </p:sp>
      <p:sp>
        <p:nvSpPr>
          <p:cNvPr id="15" name="SK-2-text-14"/>
          <p:cNvSpPr/>
          <p:nvPr/>
        </p:nvSpPr>
        <p:spPr>
          <a:xfrm>
            <a:off x="1181100" y="1334393"/>
            <a:ext cx="41281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Core Development</a:t>
            </a:r>
            <a:endParaRPr lang="en-US" sz="1650" dirty="0"/>
          </a:p>
        </p:txBody>
      </p:sp>
      <p:sp>
        <p:nvSpPr>
          <p:cNvPr id="16" name="SK-2-text-15"/>
          <p:cNvSpPr/>
          <p:nvPr/>
        </p:nvSpPr>
        <p:spPr>
          <a:xfrm>
            <a:off x="762000" y="1763018"/>
            <a:ext cx="50292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Infant mental health refers to the </a:t>
            </a: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behavioral and social development</a:t>
            </a: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of children from birth to age 3.</a:t>
            </a:r>
            <a:endParaRPr lang="en-US" sz="1350" dirty="0"/>
          </a:p>
        </p:txBody>
      </p:sp>
      <p:sp>
        <p:nvSpPr>
          <p:cNvPr id="17" name="SK-2-text-16"/>
          <p:cNvSpPr/>
          <p:nvPr/>
        </p:nvSpPr>
        <p:spPr>
          <a:xfrm>
            <a:off x="952500" y="2353568"/>
            <a:ext cx="48387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Babies are biologically programmed to seek contact and form relationships.</a:t>
            </a:r>
            <a:endParaRPr lang="en-US" sz="1350" dirty="0"/>
          </a:p>
        </p:txBody>
      </p:sp>
      <p:sp>
        <p:nvSpPr>
          <p:cNvPr id="18" name="SK-2-text-17"/>
          <p:cNvSpPr/>
          <p:nvPr/>
        </p:nvSpPr>
        <p:spPr>
          <a:xfrm>
            <a:off x="952500" y="2963168"/>
            <a:ext cx="48387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caregiver is the baby's </a:t>
            </a: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first relationship</a:t>
            </a: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these early bonds matter profoundly.</a:t>
            </a:r>
            <a:endParaRPr lang="en-US" sz="1350" dirty="0"/>
          </a:p>
        </p:txBody>
      </p:sp>
      <p:sp>
        <p:nvSpPr>
          <p:cNvPr id="19" name="SK-2-text-18"/>
          <p:cNvSpPr/>
          <p:nvPr/>
        </p:nvSpPr>
        <p:spPr>
          <a:xfrm>
            <a:off x="952500" y="3572768"/>
            <a:ext cx="48387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Healthy development relies on consistent, responsive caregiving.</a:t>
            </a:r>
            <a:endParaRPr lang="en-US" sz="1350" dirty="0"/>
          </a:p>
        </p:txBody>
      </p:sp>
      <p:sp>
        <p:nvSpPr>
          <p:cNvPr id="20" name="SK-2-text-19"/>
          <p:cNvSpPr/>
          <p:nvPr/>
        </p:nvSpPr>
        <p:spPr>
          <a:xfrm>
            <a:off x="762000" y="4932462"/>
            <a:ext cx="50292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"Brain architecture is shaped by the quality of early caregiving relationships."</a:t>
            </a:r>
            <a:endParaRPr lang="en-US" sz="1350" dirty="0"/>
          </a:p>
        </p:txBody>
      </p:sp>
      <p:sp>
        <p:nvSpPr>
          <p:cNvPr id="21" name="SK-2-text-20"/>
          <p:cNvSpPr/>
          <p:nvPr/>
        </p:nvSpPr>
        <p:spPr>
          <a:xfrm>
            <a:off x="6819900" y="1334393"/>
            <a:ext cx="53721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The First 1001 Days</a:t>
            </a:r>
            <a:endParaRPr lang="en-US" sz="1650" dirty="0"/>
          </a:p>
        </p:txBody>
      </p:sp>
      <p:sp>
        <p:nvSpPr>
          <p:cNvPr id="22" name="SK-2-text-21"/>
          <p:cNvSpPr/>
          <p:nvPr/>
        </p:nvSpPr>
        <p:spPr>
          <a:xfrm>
            <a:off x="6400800" y="1763018"/>
            <a:ext cx="50292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period from </a:t>
            </a:r>
            <a:r>
              <a:rPr lang="en-US" sz="135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conception to the 2nd birthday</a:t>
            </a: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is the most critical window for development.</a:t>
            </a:r>
            <a:endParaRPr lang="en-US" sz="1350" dirty="0"/>
          </a:p>
        </p:txBody>
      </p:sp>
      <p:sp>
        <p:nvSpPr>
          <p:cNvPr id="23" name="SK-2-text-22"/>
          <p:cNvSpPr/>
          <p:nvPr/>
        </p:nvSpPr>
        <p:spPr>
          <a:xfrm>
            <a:off x="6515100" y="2496443"/>
            <a:ext cx="1009650" cy="800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150"/>
              </a:lnSpc>
              <a:buNone/>
            </a:pPr>
            <a:r>
              <a:rPr lang="en-US" sz="2100" b="1" dirty="0">
                <a:solidFill>
                  <a:srgbClr val="F37021"/>
                </a:solidFill>
              </a:rPr>
              <a:t>1 Million+</a:t>
            </a:r>
            <a:endParaRPr lang="en-US" sz="2100" dirty="0"/>
          </a:p>
        </p:txBody>
      </p:sp>
      <p:sp>
        <p:nvSpPr>
          <p:cNvPr id="24" name="SK-2-text-23"/>
          <p:cNvSpPr/>
          <p:nvPr/>
        </p:nvSpPr>
        <p:spPr>
          <a:xfrm>
            <a:off x="7667625" y="2725043"/>
            <a:ext cx="3648075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1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New neural connections form </a:t>
            </a:r>
            <a:r>
              <a:rPr lang="en-US" sz="112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every second</a:t>
            </a:r>
            <a:r>
              <a:rPr lang="en-US" sz="112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during this period.</a:t>
            </a:r>
            <a:endParaRPr lang="en-US" sz="1125" dirty="0"/>
          </a:p>
        </p:txBody>
      </p:sp>
      <p:sp>
        <p:nvSpPr>
          <p:cNvPr id="25" name="SK-2-text-24"/>
          <p:cNvSpPr/>
          <p:nvPr/>
        </p:nvSpPr>
        <p:spPr>
          <a:xfrm>
            <a:off x="6591300" y="3534668"/>
            <a:ext cx="56007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Fundamental period for building the brain's "wiring".</a:t>
            </a:r>
            <a:endParaRPr lang="en-US" sz="1350" dirty="0"/>
          </a:p>
        </p:txBody>
      </p:sp>
      <p:sp>
        <p:nvSpPr>
          <p:cNvPr id="26" name="SK-2-text-25"/>
          <p:cNvSpPr/>
          <p:nvPr/>
        </p:nvSpPr>
        <p:spPr>
          <a:xfrm>
            <a:off x="6591300" y="3887093"/>
            <a:ext cx="56007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Source: </a:t>
            </a:r>
            <a:r>
              <a:rPr lang="en-US" sz="1350" i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Harvard Center on the Developing Child.</a:t>
            </a:r>
            <a:endParaRPr lang="en-US" sz="1350" dirty="0"/>
          </a:p>
        </p:txBody>
      </p:sp>
      <p:sp>
        <p:nvSpPr>
          <p:cNvPr id="27" name="SK-2-text-26"/>
          <p:cNvSpPr/>
          <p:nvPr/>
        </p:nvSpPr>
        <p:spPr>
          <a:xfrm>
            <a:off x="1143000" y="5859959"/>
            <a:ext cx="10287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Clinical Insight:</a:t>
            </a: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Unsatisfying or absent early relationships act as a </a:t>
            </a:r>
            <a:r>
              <a:rPr lang="en-US" sz="120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primary chronic stressor</a:t>
            </a: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dysregulating both psychological and biological processes for the long term.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1432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633859"/>
            <a:ext cx="38100" cy="30480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86743"/>
            <a:ext cx="11049000" cy="9525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239143"/>
            <a:ext cx="3530650" cy="497592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1467743"/>
            <a:ext cx="381000" cy="3810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1538" y="1562993"/>
            <a:ext cx="238125" cy="19050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30750" y="1239143"/>
            <a:ext cx="3530650" cy="497592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59350" y="1562993"/>
            <a:ext cx="352276" cy="38100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16351" y="1658243"/>
            <a:ext cx="238125" cy="1905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59350" y="2229743"/>
            <a:ext cx="3073450" cy="1336179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59350" y="3689747"/>
            <a:ext cx="3073450" cy="1336179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89999" y="1239143"/>
            <a:ext cx="3530650" cy="497592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18599" y="1467743"/>
            <a:ext cx="381000" cy="381000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90037" y="1562993"/>
            <a:ext cx="238125" cy="19050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18599" y="4881563"/>
            <a:ext cx="3073450" cy="1104900"/>
          </a:xfrm>
          <a:prstGeom prst="rect">
            <a:avLst/>
          </a:prstGeom>
        </p:spPr>
      </p:pic>
      <p:sp>
        <p:nvSpPr>
          <p:cNvPr id="19" name="SK-3-text-18"/>
          <p:cNvSpPr/>
          <p:nvPr/>
        </p:nvSpPr>
        <p:spPr>
          <a:xfrm>
            <a:off x="571500" y="0"/>
            <a:ext cx="111252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0" name="SK-3-text-19"/>
          <p:cNvSpPr/>
          <p:nvPr/>
        </p:nvSpPr>
        <p:spPr>
          <a:xfrm>
            <a:off x="723900" y="600075"/>
            <a:ext cx="9488805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PARENT-INFANT ATTACHMENT</a:t>
            </a:r>
            <a:endParaRPr lang="en-US" sz="2550" dirty="0"/>
          </a:p>
        </p:txBody>
      </p:sp>
      <p:sp>
        <p:nvSpPr>
          <p:cNvPr id="21" name="SK-3-text-20"/>
          <p:cNvSpPr/>
          <p:nvPr/>
        </p:nvSpPr>
        <p:spPr>
          <a:xfrm>
            <a:off x="1295400" y="1515368"/>
            <a:ext cx="6038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Signs of Secure Attachment</a:t>
            </a:r>
            <a:endParaRPr lang="en-US" sz="1500" dirty="0"/>
          </a:p>
        </p:txBody>
      </p:sp>
      <p:sp>
        <p:nvSpPr>
          <p:cNvPr id="22" name="SK-3-text-21"/>
          <p:cNvSpPr/>
          <p:nvPr/>
        </p:nvSpPr>
        <p:spPr>
          <a:xfrm>
            <a:off x="1028700" y="2039243"/>
            <a:ext cx="2844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 follows baby's cues (feeding, play, comfort)</a:t>
            </a:r>
            <a:endParaRPr lang="en-US" sz="1200" dirty="0"/>
          </a:p>
        </p:txBody>
      </p:sp>
      <p:sp>
        <p:nvSpPr>
          <p:cNvPr id="23" name="SK-3-text-22"/>
          <p:cNvSpPr/>
          <p:nvPr/>
        </p:nvSpPr>
        <p:spPr>
          <a:xfrm>
            <a:off x="1028700" y="2580084"/>
            <a:ext cx="2844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Frequent eye contact and reciprocal smiling</a:t>
            </a:r>
            <a:endParaRPr lang="en-US" sz="1200" dirty="0"/>
          </a:p>
        </p:txBody>
      </p:sp>
      <p:sp>
        <p:nvSpPr>
          <p:cNvPr id="24" name="SK-3-text-23"/>
          <p:cNvSpPr/>
          <p:nvPr/>
        </p:nvSpPr>
        <p:spPr>
          <a:xfrm>
            <a:off x="1028700" y="3120926"/>
            <a:ext cx="2844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Comforting vocalizations (talking, singing)</a:t>
            </a:r>
            <a:endParaRPr lang="en-US" sz="1200" dirty="0"/>
          </a:p>
        </p:txBody>
      </p:sp>
      <p:sp>
        <p:nvSpPr>
          <p:cNvPr id="25" name="SK-3-text-24"/>
          <p:cNvSpPr/>
          <p:nvPr/>
        </p:nvSpPr>
        <p:spPr>
          <a:xfrm>
            <a:off x="1028700" y="3661767"/>
            <a:ext cx="633947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Responsive physical holding and touch</a:t>
            </a:r>
            <a:endParaRPr lang="en-US" sz="1200" dirty="0"/>
          </a:p>
        </p:txBody>
      </p:sp>
      <p:sp>
        <p:nvSpPr>
          <p:cNvPr id="26" name="SK-3-text-25"/>
          <p:cNvSpPr/>
          <p:nvPr/>
        </p:nvSpPr>
        <p:spPr>
          <a:xfrm>
            <a:off x="1028700" y="3989338"/>
            <a:ext cx="2844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Baby shows clear preference for primary caregiver</a:t>
            </a:r>
            <a:endParaRPr lang="en-US" sz="1200" dirty="0"/>
          </a:p>
        </p:txBody>
      </p:sp>
      <p:sp>
        <p:nvSpPr>
          <p:cNvPr id="27" name="SK-3-text-26"/>
          <p:cNvSpPr/>
          <p:nvPr/>
        </p:nvSpPr>
        <p:spPr>
          <a:xfrm>
            <a:off x="1028700" y="4530179"/>
            <a:ext cx="2844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Baby seeks comfort from caregiver when distressed</a:t>
            </a:r>
            <a:endParaRPr lang="en-US" sz="1200" dirty="0"/>
          </a:p>
        </p:txBody>
      </p:sp>
      <p:sp>
        <p:nvSpPr>
          <p:cNvPr id="28" name="SK-3-text-27"/>
          <p:cNvSpPr/>
          <p:nvPr/>
        </p:nvSpPr>
        <p:spPr>
          <a:xfrm>
            <a:off x="5025926" y="1467743"/>
            <a:ext cx="2606873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Lifelong Mental Health Outcomes</a:t>
            </a:r>
            <a:endParaRPr lang="en-US" sz="1500" dirty="0"/>
          </a:p>
        </p:txBody>
      </p:sp>
      <p:sp>
        <p:nvSpPr>
          <p:cNvPr id="29" name="SK-3-text-28"/>
          <p:cNvSpPr/>
          <p:nvPr/>
        </p:nvSpPr>
        <p:spPr>
          <a:xfrm>
            <a:off x="4711750" y="2353568"/>
            <a:ext cx="2844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7AE60"/>
                </a:solidFill>
              </a:rPr>
              <a:t>SECURE ATTACHMENT</a:t>
            </a:r>
            <a:endParaRPr lang="en-US" sz="1050" dirty="0"/>
          </a:p>
        </p:txBody>
      </p:sp>
      <p:sp>
        <p:nvSpPr>
          <p:cNvPr id="30" name="SK-3-text-29"/>
          <p:cNvSpPr/>
          <p:nvPr/>
        </p:nvSpPr>
        <p:spPr>
          <a:xfrm>
            <a:off x="4711750" y="2610743"/>
            <a:ext cx="43624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Foundation for Resilience</a:t>
            </a:r>
            <a:endParaRPr lang="en-US" sz="1125" dirty="0"/>
          </a:p>
        </p:txBody>
      </p:sp>
      <p:sp>
        <p:nvSpPr>
          <p:cNvPr id="31" name="SK-3-text-30"/>
          <p:cNvSpPr/>
          <p:nvPr/>
        </p:nvSpPr>
        <p:spPr>
          <a:xfrm>
            <a:off x="4711750" y="2882205"/>
            <a:ext cx="276865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Leads to better self-regulation, emotional intelligence, and positive adult relationships.</a:t>
            </a:r>
            <a:endParaRPr lang="en-US" sz="1050" dirty="0"/>
          </a:p>
        </p:txBody>
      </p:sp>
      <p:sp>
        <p:nvSpPr>
          <p:cNvPr id="32" name="SK-3-text-31"/>
          <p:cNvSpPr/>
          <p:nvPr/>
        </p:nvSpPr>
        <p:spPr>
          <a:xfrm>
            <a:off x="4711750" y="3813572"/>
            <a:ext cx="37566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E74C3C"/>
                </a:solidFill>
              </a:rPr>
              <a:t>INSECURE / DISORGANISED</a:t>
            </a:r>
            <a:endParaRPr lang="en-US" sz="1050" dirty="0"/>
          </a:p>
        </p:txBody>
      </p:sp>
      <p:sp>
        <p:nvSpPr>
          <p:cNvPr id="33" name="SK-3-text-32"/>
          <p:cNvSpPr/>
          <p:nvPr/>
        </p:nvSpPr>
        <p:spPr>
          <a:xfrm>
            <a:off x="4711750" y="4070747"/>
            <a:ext cx="40195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Increased Vulnerability</a:t>
            </a:r>
            <a:endParaRPr lang="en-US" sz="1125" dirty="0"/>
          </a:p>
        </p:txBody>
      </p:sp>
      <p:sp>
        <p:nvSpPr>
          <p:cNvPr id="34" name="SK-3-text-33"/>
          <p:cNvSpPr/>
          <p:nvPr/>
        </p:nvSpPr>
        <p:spPr>
          <a:xfrm>
            <a:off x="4711750" y="4342209"/>
            <a:ext cx="276865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Linked to higher rates of anxiety, conduct problems, and chronic relationship difficulties.</a:t>
            </a:r>
            <a:endParaRPr lang="en-US" sz="1050" dirty="0"/>
          </a:p>
        </p:txBody>
      </p:sp>
      <p:sp>
        <p:nvSpPr>
          <p:cNvPr id="35" name="SK-3-text-34"/>
          <p:cNvSpPr/>
          <p:nvPr/>
        </p:nvSpPr>
        <p:spPr>
          <a:xfrm>
            <a:off x="8813899" y="1515368"/>
            <a:ext cx="3378101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 GP's Clinical Role</a:t>
            </a:r>
            <a:endParaRPr lang="en-US" sz="1500" dirty="0"/>
          </a:p>
        </p:txBody>
      </p:sp>
      <p:sp>
        <p:nvSpPr>
          <p:cNvPr id="36" name="SK-3-text-35"/>
          <p:cNvSpPr/>
          <p:nvPr/>
        </p:nvSpPr>
        <p:spPr>
          <a:xfrm>
            <a:off x="8547199" y="2039243"/>
            <a:ext cx="28448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Newborn Examination:</a:t>
            </a: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Observe initial interactions and parental responsiveness.</a:t>
            </a:r>
            <a:endParaRPr lang="en-US" sz="1200" dirty="0"/>
          </a:p>
        </p:txBody>
      </p:sp>
      <p:sp>
        <p:nvSpPr>
          <p:cNvPr id="37" name="SK-3-text-36"/>
          <p:cNvSpPr/>
          <p:nvPr/>
        </p:nvSpPr>
        <p:spPr>
          <a:xfrm>
            <a:off x="8547199" y="2793355"/>
            <a:ext cx="2844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6-8 Week Check:</a:t>
            </a: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Actively model and encourage early bonding behaviors.</a:t>
            </a:r>
            <a:endParaRPr lang="en-US" sz="1200" dirty="0"/>
          </a:p>
        </p:txBody>
      </p:sp>
      <p:sp>
        <p:nvSpPr>
          <p:cNvPr id="38" name="SK-3-text-37"/>
          <p:cNvSpPr/>
          <p:nvPr/>
        </p:nvSpPr>
        <p:spPr>
          <a:xfrm>
            <a:off x="8547199" y="3334196"/>
            <a:ext cx="28448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Education:</a:t>
            </a: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Explain why "serve and return" interactions matter for brain growth.</a:t>
            </a:r>
            <a:endParaRPr lang="en-US" sz="1200" dirty="0"/>
          </a:p>
        </p:txBody>
      </p:sp>
      <p:sp>
        <p:nvSpPr>
          <p:cNvPr id="39" name="SK-3-text-38"/>
          <p:cNvSpPr/>
          <p:nvPr/>
        </p:nvSpPr>
        <p:spPr>
          <a:xfrm>
            <a:off x="8547199" y="4088309"/>
            <a:ext cx="28448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Validation:</a:t>
            </a: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Praise positive interactions witnessed in the consult.</a:t>
            </a:r>
            <a:endParaRPr lang="en-US" sz="1200" dirty="0"/>
          </a:p>
        </p:txBody>
      </p:sp>
      <p:sp>
        <p:nvSpPr>
          <p:cNvPr id="40" name="SK-3-text-39"/>
          <p:cNvSpPr/>
          <p:nvPr/>
        </p:nvSpPr>
        <p:spPr>
          <a:xfrm>
            <a:off x="8470999" y="5005388"/>
            <a:ext cx="2768650" cy="8572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"First relationships matter profoundly. Use every contact to </a:t>
            </a:r>
            <a:r>
              <a:rPr lang="en-US" sz="1125" b="1" i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model bonding</a:t>
            </a:r>
            <a:r>
              <a:rPr lang="en-US" sz="1125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and reinforce the importance of the caregiver-infant dyad."</a:t>
            </a:r>
            <a:endParaRPr lang="en-US" sz="1125" dirty="0"/>
          </a:p>
        </p:txBody>
      </p:sp>
      <p:sp>
        <p:nvSpPr>
          <p:cNvPr id="41" name="SK-3-text-40"/>
          <p:cNvSpPr/>
          <p:nvPr/>
        </p:nvSpPr>
        <p:spPr>
          <a:xfrm>
            <a:off x="571500" y="6519863"/>
            <a:ext cx="656463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 Created July 2026</a:t>
            </a:r>
            <a:endParaRPr lang="en-US" sz="975" dirty="0"/>
          </a:p>
        </p:txBody>
      </p:sp>
      <p:sp>
        <p:nvSpPr>
          <p:cNvPr id="42" name="SK-3-text-41"/>
          <p:cNvSpPr/>
          <p:nvPr/>
        </p:nvSpPr>
        <p:spPr>
          <a:xfrm>
            <a:off x="10944225" y="6519863"/>
            <a:ext cx="12477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Page 3 of 15</a:t>
            </a:r>
            <a:endParaRPr lang="en-US" sz="9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4784"/>
            <a:ext cx="38100" cy="3048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867668"/>
            <a:ext cx="11049000" cy="9525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810643"/>
            <a:ext cx="5429250" cy="2004566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924943"/>
            <a:ext cx="5200650" cy="38100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" y="1924943"/>
            <a:ext cx="304800" cy="30480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2950" y="2001143"/>
            <a:ext cx="190500" cy="15240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0" y="1810643"/>
            <a:ext cx="5429250" cy="2004566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5550" y="1924943"/>
            <a:ext cx="5200650" cy="38100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5550" y="1924943"/>
            <a:ext cx="304800" cy="30480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62700" y="2001143"/>
            <a:ext cx="190500" cy="15240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4005709"/>
            <a:ext cx="5429250" cy="2004566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5800" y="4120009"/>
            <a:ext cx="5200650" cy="38100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" y="4120009"/>
            <a:ext cx="304800" cy="30480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2950" y="4196209"/>
            <a:ext cx="190500" cy="15240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0" y="4005709"/>
            <a:ext cx="5429250" cy="2004566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05550" y="4120009"/>
            <a:ext cx="5200650" cy="381000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5550" y="4120009"/>
            <a:ext cx="304800" cy="304800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62700" y="4196209"/>
            <a:ext cx="190500" cy="152400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1500" y="6391275"/>
            <a:ext cx="2390775" cy="276225"/>
          </a:xfrm>
          <a:prstGeom prst="rect">
            <a:avLst/>
          </a:prstGeom>
        </p:spPr>
      </p:pic>
      <p:sp>
        <p:nvSpPr>
          <p:cNvPr id="23" name="SK-4-text-22"/>
          <p:cNvSpPr/>
          <p:nvPr/>
        </p:nvSpPr>
        <p:spPr>
          <a:xfrm>
            <a:off x="723900" y="381000"/>
            <a:ext cx="11468100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CAUSES OF RELATIONSHIP DIFFICULTIES</a:t>
            </a:r>
            <a:endParaRPr lang="en-US" sz="2550" dirty="0"/>
          </a:p>
        </p:txBody>
      </p:sp>
      <p:sp>
        <p:nvSpPr>
          <p:cNvPr id="24" name="SK-4-text-23"/>
          <p:cNvSpPr/>
          <p:nvPr/>
        </p:nvSpPr>
        <p:spPr>
          <a:xfrm>
            <a:off x="571500" y="1067693"/>
            <a:ext cx="110490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Parent-infant relationship problems often stem from a complex interplay of clinical, historical, and environmental factors. Recognizing these risks early is vital for GP-led intervention.</a:t>
            </a:r>
            <a:endParaRPr lang="en-US" sz="1350" dirty="0"/>
          </a:p>
        </p:txBody>
      </p:sp>
      <p:sp>
        <p:nvSpPr>
          <p:cNvPr id="25" name="SK-4-text-24"/>
          <p:cNvSpPr/>
          <p:nvPr/>
        </p:nvSpPr>
        <p:spPr>
          <a:xfrm>
            <a:off x="1085850" y="1934468"/>
            <a:ext cx="3981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Pregnancy &amp; Birth</a:t>
            </a:r>
            <a:endParaRPr lang="en-US" sz="1500" dirty="0"/>
          </a:p>
        </p:txBody>
      </p:sp>
      <p:sp>
        <p:nvSpPr>
          <p:cNvPr id="26" name="SK-4-text-25"/>
          <p:cNvSpPr/>
          <p:nvPr/>
        </p:nvSpPr>
        <p:spPr>
          <a:xfrm>
            <a:off x="876300" y="2401193"/>
            <a:ext cx="72996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Unplanned pregnancy or antenatal distress</a:t>
            </a:r>
            <a:endParaRPr lang="en-US" sz="1200" dirty="0"/>
          </a:p>
        </p:txBody>
      </p:sp>
      <p:sp>
        <p:nvSpPr>
          <p:cNvPr id="27" name="SK-4-text-26"/>
          <p:cNvSpPr/>
          <p:nvPr/>
        </p:nvSpPr>
        <p:spPr>
          <a:xfrm>
            <a:off x="876300" y="2671614"/>
            <a:ext cx="546161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Antenatal </a:t>
            </a: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anxiety or depression</a:t>
            </a:r>
            <a:endParaRPr lang="en-US" sz="1200" dirty="0"/>
          </a:p>
        </p:txBody>
      </p:sp>
      <p:sp>
        <p:nvSpPr>
          <p:cNvPr id="28" name="SK-4-text-27"/>
          <p:cNvSpPr/>
          <p:nvPr/>
        </p:nvSpPr>
        <p:spPr>
          <a:xfrm>
            <a:off x="876300" y="2942034"/>
            <a:ext cx="606635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Birth trauma or difficult delivery</a:t>
            </a:r>
            <a:endParaRPr lang="en-US" sz="1200" dirty="0"/>
          </a:p>
        </p:txBody>
      </p:sp>
      <p:sp>
        <p:nvSpPr>
          <p:cNvPr id="29" name="SK-4-text-28"/>
          <p:cNvSpPr/>
          <p:nvPr/>
        </p:nvSpPr>
        <p:spPr>
          <a:xfrm>
            <a:off x="876300" y="3212455"/>
            <a:ext cx="8709074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Premature birth or neonatal intensive care (NICU)</a:t>
            </a:r>
            <a:endParaRPr lang="en-US" sz="1200" dirty="0"/>
          </a:p>
        </p:txBody>
      </p:sp>
      <p:sp>
        <p:nvSpPr>
          <p:cNvPr id="30" name="SK-4-text-29"/>
          <p:cNvSpPr/>
          <p:nvPr/>
        </p:nvSpPr>
        <p:spPr>
          <a:xfrm>
            <a:off x="6705600" y="1934468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Mental Health Factors</a:t>
            </a:r>
            <a:endParaRPr lang="en-US" sz="1500" dirty="0"/>
          </a:p>
        </p:txBody>
      </p:sp>
      <p:sp>
        <p:nvSpPr>
          <p:cNvPr id="31" name="SK-4-text-30"/>
          <p:cNvSpPr/>
          <p:nvPr/>
        </p:nvSpPr>
        <p:spPr>
          <a:xfrm>
            <a:off x="6496050" y="2401193"/>
            <a:ext cx="5695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Postnatal Depression (</a:t>
            </a: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PND</a:t>
            </a: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 and Paternal PND</a:t>
            </a:r>
            <a:endParaRPr lang="en-US" sz="1200" dirty="0"/>
          </a:p>
        </p:txBody>
      </p:sp>
      <p:sp>
        <p:nvSpPr>
          <p:cNvPr id="32" name="SK-4-text-31"/>
          <p:cNvSpPr/>
          <p:nvPr/>
        </p:nvSpPr>
        <p:spPr>
          <a:xfrm>
            <a:off x="6496050" y="2671614"/>
            <a:ext cx="5695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PTSD or generalized anxiety disorders</a:t>
            </a:r>
            <a:endParaRPr lang="en-US" sz="1200" dirty="0"/>
          </a:p>
        </p:txBody>
      </p:sp>
      <p:sp>
        <p:nvSpPr>
          <p:cNvPr id="33" name="SK-4-text-32"/>
          <p:cNvSpPr/>
          <p:nvPr/>
        </p:nvSpPr>
        <p:spPr>
          <a:xfrm>
            <a:off x="6496050" y="2942034"/>
            <a:ext cx="5695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Severe mental illness (Psychosis, Personality Disorder)</a:t>
            </a:r>
            <a:endParaRPr lang="en-US" sz="1200" dirty="0"/>
          </a:p>
        </p:txBody>
      </p:sp>
      <p:sp>
        <p:nvSpPr>
          <p:cNvPr id="34" name="SK-4-text-33"/>
          <p:cNvSpPr/>
          <p:nvPr/>
        </p:nvSpPr>
        <p:spPr>
          <a:xfrm>
            <a:off x="6496050" y="3212455"/>
            <a:ext cx="5695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Untreated illness disrupting attachment cues</a:t>
            </a:r>
            <a:endParaRPr lang="en-US" sz="1200" dirty="0"/>
          </a:p>
        </p:txBody>
      </p:sp>
      <p:sp>
        <p:nvSpPr>
          <p:cNvPr id="35" name="SK-4-text-34"/>
          <p:cNvSpPr/>
          <p:nvPr/>
        </p:nvSpPr>
        <p:spPr>
          <a:xfrm>
            <a:off x="1085850" y="4129534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Social &amp; Environmental</a:t>
            </a:r>
            <a:endParaRPr lang="en-US" sz="1500" dirty="0"/>
          </a:p>
        </p:txBody>
      </p:sp>
      <p:sp>
        <p:nvSpPr>
          <p:cNvPr id="36" name="SK-4-text-35"/>
          <p:cNvSpPr/>
          <p:nvPr/>
        </p:nvSpPr>
        <p:spPr>
          <a:xfrm>
            <a:off x="876300" y="4596259"/>
            <a:ext cx="599015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Domestic abuse</a:t>
            </a: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coercive control</a:t>
            </a:r>
            <a:endParaRPr lang="en-US" sz="1200" dirty="0"/>
          </a:p>
        </p:txBody>
      </p:sp>
      <p:sp>
        <p:nvSpPr>
          <p:cNvPr id="37" name="SK-4-text-36"/>
          <p:cNvSpPr/>
          <p:nvPr/>
        </p:nvSpPr>
        <p:spPr>
          <a:xfrm>
            <a:off x="876300" y="4866680"/>
            <a:ext cx="62425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Substance misuse (drugs or alcohol)</a:t>
            </a:r>
            <a:endParaRPr lang="en-US" sz="1200" dirty="0"/>
          </a:p>
        </p:txBody>
      </p:sp>
      <p:sp>
        <p:nvSpPr>
          <p:cNvPr id="38" name="SK-4-text-37"/>
          <p:cNvSpPr/>
          <p:nvPr/>
        </p:nvSpPr>
        <p:spPr>
          <a:xfrm>
            <a:off x="876300" y="5137100"/>
            <a:ext cx="72996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Lack of social support or SES deprivation</a:t>
            </a:r>
            <a:endParaRPr lang="en-US" sz="1200" dirty="0"/>
          </a:p>
        </p:txBody>
      </p:sp>
      <p:sp>
        <p:nvSpPr>
          <p:cNvPr id="39" name="SK-4-text-38"/>
          <p:cNvSpPr/>
          <p:nvPr/>
        </p:nvSpPr>
        <p:spPr>
          <a:xfrm>
            <a:off x="876300" y="5407521"/>
            <a:ext cx="624253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Unstable housing or family conflict</a:t>
            </a:r>
            <a:endParaRPr lang="en-US" sz="1200" dirty="0"/>
          </a:p>
        </p:txBody>
      </p:sp>
      <p:sp>
        <p:nvSpPr>
          <p:cNvPr id="40" name="SK-4-text-39"/>
          <p:cNvSpPr/>
          <p:nvPr/>
        </p:nvSpPr>
        <p:spPr>
          <a:xfrm>
            <a:off x="6705600" y="4129534"/>
            <a:ext cx="3752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Personal History</a:t>
            </a:r>
            <a:endParaRPr lang="en-US" sz="1500" dirty="0"/>
          </a:p>
        </p:txBody>
      </p:sp>
      <p:sp>
        <p:nvSpPr>
          <p:cNvPr id="41" name="SK-4-text-40"/>
          <p:cNvSpPr/>
          <p:nvPr/>
        </p:nvSpPr>
        <p:spPr>
          <a:xfrm>
            <a:off x="6496050" y="4596259"/>
            <a:ext cx="5695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Difficult experiences of being parented</a:t>
            </a:r>
            <a:endParaRPr lang="en-US" sz="1200" dirty="0"/>
          </a:p>
        </p:txBody>
      </p:sp>
      <p:sp>
        <p:nvSpPr>
          <p:cNvPr id="42" name="SK-4-text-41"/>
          <p:cNvSpPr/>
          <p:nvPr/>
        </p:nvSpPr>
        <p:spPr>
          <a:xfrm>
            <a:off x="6496050" y="4866680"/>
            <a:ext cx="5695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Personal history of </a:t>
            </a: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trauma or neglect</a:t>
            </a:r>
            <a:endParaRPr lang="en-US" sz="1200" dirty="0"/>
          </a:p>
        </p:txBody>
      </p:sp>
      <p:sp>
        <p:nvSpPr>
          <p:cNvPr id="43" name="SK-4-text-42"/>
          <p:cNvSpPr/>
          <p:nvPr/>
        </p:nvSpPr>
        <p:spPr>
          <a:xfrm>
            <a:off x="6496050" y="5137100"/>
            <a:ext cx="5695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Looked After Child (</a:t>
            </a: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LAC</a:t>
            </a: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) background</a:t>
            </a:r>
            <a:endParaRPr lang="en-US" sz="1200" dirty="0"/>
          </a:p>
        </p:txBody>
      </p:sp>
      <p:sp>
        <p:nvSpPr>
          <p:cNvPr id="44" name="SK-4-text-43"/>
          <p:cNvSpPr/>
          <p:nvPr/>
        </p:nvSpPr>
        <p:spPr>
          <a:xfrm>
            <a:off x="6496050" y="5407521"/>
            <a:ext cx="569595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Intergenerational patterns of disorganised attachment</a:t>
            </a:r>
            <a:endParaRPr lang="en-US" sz="1200" dirty="0"/>
          </a:p>
        </p:txBody>
      </p:sp>
      <p:sp>
        <p:nvSpPr>
          <p:cNvPr id="45" name="SK-4-text-44"/>
          <p:cNvSpPr/>
          <p:nvPr/>
        </p:nvSpPr>
        <p:spPr>
          <a:xfrm>
            <a:off x="685800" y="6391275"/>
            <a:ext cx="3838901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46" name="SK-4-text-45"/>
          <p:cNvSpPr/>
          <p:nvPr/>
        </p:nvSpPr>
        <p:spPr>
          <a:xfrm>
            <a:off x="9153525" y="6436519"/>
            <a:ext cx="303847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 Updated July 2026</a:t>
            </a:r>
            <a:endParaRPr lang="en-US" sz="9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4784"/>
            <a:ext cx="38100" cy="30480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867668"/>
            <a:ext cx="11049000" cy="952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53158"/>
            <a:ext cx="285750" cy="2286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967508"/>
            <a:ext cx="7402264" cy="765721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121694"/>
            <a:ext cx="457200" cy="45720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1538" y="2255044"/>
            <a:ext cx="238125" cy="19050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885629"/>
            <a:ext cx="7402264" cy="765721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3039814"/>
            <a:ext cx="457200" cy="457200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1538" y="3173164"/>
            <a:ext cx="238125" cy="19050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3803749"/>
            <a:ext cx="7402264" cy="765721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2000" y="3957935"/>
            <a:ext cx="457200" cy="45720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71538" y="4091285"/>
            <a:ext cx="238125" cy="19050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4721870"/>
            <a:ext cx="7402264" cy="765721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4876056"/>
            <a:ext cx="457200" cy="45720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71538" y="5009406"/>
            <a:ext cx="238125" cy="19050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5639991"/>
            <a:ext cx="7402264" cy="765721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2000" y="5794177"/>
            <a:ext cx="457200" cy="45720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71538" y="5927527"/>
            <a:ext cx="238125" cy="190500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54764" y="1191518"/>
            <a:ext cx="3265736" cy="5418832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659564" y="1834604"/>
            <a:ext cx="2960936" cy="746522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659564" y="2676376"/>
            <a:ext cx="2960936" cy="9525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659564" y="2781151"/>
            <a:ext cx="2960936" cy="746522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659564" y="3622923"/>
            <a:ext cx="2960936" cy="9525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659564" y="3727698"/>
            <a:ext cx="2960936" cy="746522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659564" y="4569470"/>
            <a:ext cx="2960936" cy="9525"/>
          </a:xfrm>
          <a:prstGeom prst="rect">
            <a:avLst/>
          </a:prstGeom>
        </p:spPr>
      </p:pic>
      <p:pic>
        <p:nvPicPr>
          <p:cNvPr id="29" name="SK-5-img-28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659564" y="4674245"/>
            <a:ext cx="2960936" cy="746522"/>
          </a:xfrm>
          <a:prstGeom prst="rect">
            <a:avLst/>
          </a:prstGeom>
        </p:spPr>
      </p:pic>
      <p:pic>
        <p:nvPicPr>
          <p:cNvPr id="30" name="SK-5-img-29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659564" y="5516017"/>
            <a:ext cx="2960936" cy="9525"/>
          </a:xfrm>
          <a:prstGeom prst="rect">
            <a:avLst/>
          </a:prstGeom>
        </p:spPr>
      </p:pic>
      <p:pic>
        <p:nvPicPr>
          <p:cNvPr id="31" name="SK-5-img-30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659564" y="5620792"/>
            <a:ext cx="2960936" cy="746522"/>
          </a:xfrm>
          <a:prstGeom prst="rect">
            <a:avLst/>
          </a:prstGeom>
        </p:spPr>
      </p:pic>
      <p:sp>
        <p:nvSpPr>
          <p:cNvPr id="32" name="SK-5-text-31"/>
          <p:cNvSpPr/>
          <p:nvPr/>
        </p:nvSpPr>
        <p:spPr>
          <a:xfrm>
            <a:off x="723900" y="381000"/>
            <a:ext cx="11468100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RECOGNIZING DISTRESS IN INFANTS AND PARENTS</a:t>
            </a:r>
            <a:endParaRPr lang="en-US" sz="2550" dirty="0"/>
          </a:p>
        </p:txBody>
      </p:sp>
      <p:sp>
        <p:nvSpPr>
          <p:cNvPr id="33" name="SK-5-text-32"/>
          <p:cNvSpPr/>
          <p:nvPr/>
        </p:nvSpPr>
        <p:spPr>
          <a:xfrm>
            <a:off x="971550" y="1396008"/>
            <a:ext cx="779526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D35400"/>
                </a:solidFill>
              </a:rPr>
              <a:t>Clinical Signs in the Infant</a:t>
            </a:r>
            <a:endParaRPr lang="en-US" sz="1800" dirty="0"/>
          </a:p>
        </p:txBody>
      </p:sp>
      <p:sp>
        <p:nvSpPr>
          <p:cNvPr id="34" name="SK-5-text-33"/>
          <p:cNvSpPr/>
          <p:nvPr/>
        </p:nvSpPr>
        <p:spPr>
          <a:xfrm>
            <a:off x="1409700" y="2081808"/>
            <a:ext cx="4514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Difficult to Soothe</a:t>
            </a:r>
            <a:endParaRPr lang="en-US" sz="1500" dirty="0"/>
          </a:p>
        </p:txBody>
      </p:sp>
      <p:sp>
        <p:nvSpPr>
          <p:cNvPr id="35" name="SK-5-text-34"/>
          <p:cNvSpPr/>
          <p:nvPr/>
        </p:nvSpPr>
        <p:spPr>
          <a:xfrm>
            <a:off x="1409700" y="2405658"/>
            <a:ext cx="107823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Prolonged, inconsolable crying or persistent colicky behavior.</a:t>
            </a:r>
            <a:endParaRPr lang="en-US" sz="1200" dirty="0"/>
          </a:p>
        </p:txBody>
      </p:sp>
      <p:sp>
        <p:nvSpPr>
          <p:cNvPr id="36" name="SK-5-text-35"/>
          <p:cNvSpPr/>
          <p:nvPr/>
        </p:nvSpPr>
        <p:spPr>
          <a:xfrm>
            <a:off x="1409700" y="2999929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Feeding &amp; Sleep Issues</a:t>
            </a:r>
            <a:endParaRPr lang="en-US" sz="1500" dirty="0"/>
          </a:p>
        </p:txBody>
      </p:sp>
      <p:sp>
        <p:nvSpPr>
          <p:cNvPr id="37" name="SK-5-text-36"/>
          <p:cNvSpPr/>
          <p:nvPr/>
        </p:nvSpPr>
        <p:spPr>
          <a:xfrm>
            <a:off x="1409700" y="3323779"/>
            <a:ext cx="107823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Disrupted patterns not explained by medical underlying causes.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1409700" y="3918049"/>
            <a:ext cx="46958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Aversion to Contact</a:t>
            </a:r>
            <a:endParaRPr lang="en-US" sz="1500" dirty="0"/>
          </a:p>
        </p:txBody>
      </p:sp>
      <p:sp>
        <p:nvSpPr>
          <p:cNvPr id="39" name="SK-5-text-38"/>
          <p:cNvSpPr/>
          <p:nvPr/>
        </p:nvSpPr>
        <p:spPr>
          <a:xfrm>
            <a:off x="1409700" y="4241899"/>
            <a:ext cx="107823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Poor eye contact or appearing "switched off" during interaction.</a:t>
            </a:r>
            <a:endParaRPr lang="en-US" sz="1200" dirty="0"/>
          </a:p>
        </p:txBody>
      </p:sp>
      <p:sp>
        <p:nvSpPr>
          <p:cNvPr id="40" name="SK-5-text-39"/>
          <p:cNvSpPr/>
          <p:nvPr/>
        </p:nvSpPr>
        <p:spPr>
          <a:xfrm>
            <a:off x="1409700" y="4836170"/>
            <a:ext cx="45815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Withdrawal</a:t>
            </a:r>
            <a:endParaRPr lang="en-US" sz="1500" dirty="0"/>
          </a:p>
        </p:txBody>
      </p:sp>
      <p:sp>
        <p:nvSpPr>
          <p:cNvPr id="41" name="SK-5-text-40"/>
          <p:cNvSpPr/>
          <p:nvPr/>
        </p:nvSpPr>
        <p:spPr>
          <a:xfrm>
            <a:off x="1409700" y="5160020"/>
            <a:ext cx="107823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Disengaged or unresponsive to social cues from the caregiver.</a:t>
            </a:r>
            <a:endParaRPr lang="en-US" sz="1200" dirty="0"/>
          </a:p>
        </p:txBody>
      </p:sp>
      <p:sp>
        <p:nvSpPr>
          <p:cNvPr id="42" name="SK-5-text-41"/>
          <p:cNvSpPr/>
          <p:nvPr/>
        </p:nvSpPr>
        <p:spPr>
          <a:xfrm>
            <a:off x="1409700" y="5754291"/>
            <a:ext cx="49149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Somatisation</a:t>
            </a:r>
            <a:endParaRPr lang="en-US" sz="1500" dirty="0"/>
          </a:p>
        </p:txBody>
      </p:sp>
      <p:sp>
        <p:nvSpPr>
          <p:cNvPr id="43" name="SK-5-text-42"/>
          <p:cNvSpPr/>
          <p:nvPr/>
        </p:nvSpPr>
        <p:spPr>
          <a:xfrm>
            <a:off x="1409700" y="6078141"/>
            <a:ext cx="107823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Frequent presentations for minor illnesses as a response to stress.</a:t>
            </a:r>
            <a:endParaRPr lang="en-US" sz="1200" dirty="0"/>
          </a:p>
        </p:txBody>
      </p:sp>
      <p:sp>
        <p:nvSpPr>
          <p:cNvPr id="44" name="SK-5-text-43"/>
          <p:cNvSpPr/>
          <p:nvPr/>
        </p:nvSpPr>
        <p:spPr>
          <a:xfrm>
            <a:off x="8659564" y="1434554"/>
            <a:ext cx="353243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60" dirty="0">
                <a:solidFill>
                  <a:srgbClr val="90A4AE"/>
                </a:solidFill>
              </a:rPr>
              <a:t>PARENTAL PRESENTATIONS</a:t>
            </a:r>
            <a:endParaRPr lang="en-US" sz="1350" dirty="0"/>
          </a:p>
        </p:txBody>
      </p:sp>
      <p:sp>
        <p:nvSpPr>
          <p:cNvPr id="45" name="SK-5-text-44"/>
          <p:cNvSpPr/>
          <p:nvPr/>
        </p:nvSpPr>
        <p:spPr>
          <a:xfrm>
            <a:off x="8811964" y="1910804"/>
            <a:ext cx="2819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Affective State</a:t>
            </a:r>
            <a:endParaRPr lang="en-US" sz="1200" dirty="0"/>
          </a:p>
        </p:txBody>
      </p:sp>
      <p:sp>
        <p:nvSpPr>
          <p:cNvPr id="46" name="SK-5-text-45"/>
          <p:cNvSpPr/>
          <p:nvPr/>
        </p:nvSpPr>
        <p:spPr>
          <a:xfrm>
            <a:off x="8811964" y="2158454"/>
            <a:ext cx="2656136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Emotional flatness, persistent tearfulness, or overt distress.</a:t>
            </a:r>
            <a:endParaRPr lang="en-US" sz="1050" dirty="0"/>
          </a:p>
        </p:txBody>
      </p:sp>
      <p:sp>
        <p:nvSpPr>
          <p:cNvPr id="47" name="SK-5-text-46"/>
          <p:cNvSpPr/>
          <p:nvPr/>
        </p:nvSpPr>
        <p:spPr>
          <a:xfrm>
            <a:off x="8811964" y="2857351"/>
            <a:ext cx="273233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Emotional Bond</a:t>
            </a:r>
            <a:endParaRPr lang="en-US" sz="1200" dirty="0"/>
          </a:p>
        </p:txBody>
      </p:sp>
      <p:sp>
        <p:nvSpPr>
          <p:cNvPr id="48" name="SK-5-text-47"/>
          <p:cNvSpPr/>
          <p:nvPr/>
        </p:nvSpPr>
        <p:spPr>
          <a:xfrm>
            <a:off x="8811964" y="3105001"/>
            <a:ext cx="2656136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Feeling disconnected or expressing "not loving" the baby.</a:t>
            </a:r>
            <a:endParaRPr lang="en-US" sz="1050" dirty="0"/>
          </a:p>
        </p:txBody>
      </p:sp>
      <p:sp>
        <p:nvSpPr>
          <p:cNvPr id="49" name="SK-5-text-48"/>
          <p:cNvSpPr/>
          <p:nvPr/>
        </p:nvSpPr>
        <p:spPr>
          <a:xfrm>
            <a:off x="8811964" y="3803898"/>
            <a:ext cx="3368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Consultation Style</a:t>
            </a:r>
            <a:endParaRPr lang="en-US" sz="1200" dirty="0"/>
          </a:p>
        </p:txBody>
      </p:sp>
      <p:sp>
        <p:nvSpPr>
          <p:cNvPr id="50" name="SK-5-text-49"/>
          <p:cNvSpPr/>
          <p:nvPr/>
        </p:nvSpPr>
        <p:spPr>
          <a:xfrm>
            <a:off x="8811964" y="4051548"/>
            <a:ext cx="2656136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Inconsistent or disengaged interaction with the infant.</a:t>
            </a:r>
            <a:endParaRPr lang="en-US" sz="1050" dirty="0"/>
          </a:p>
        </p:txBody>
      </p:sp>
      <p:sp>
        <p:nvSpPr>
          <p:cNvPr id="51" name="SK-5-text-50"/>
          <p:cNvSpPr/>
          <p:nvPr/>
        </p:nvSpPr>
        <p:spPr>
          <a:xfrm>
            <a:off x="8811964" y="4750445"/>
            <a:ext cx="2819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Hyper-Vigilance</a:t>
            </a:r>
            <a:endParaRPr lang="en-US" sz="1200" dirty="0"/>
          </a:p>
        </p:txBody>
      </p:sp>
      <p:sp>
        <p:nvSpPr>
          <p:cNvPr id="52" name="SK-5-text-51"/>
          <p:cNvSpPr/>
          <p:nvPr/>
        </p:nvSpPr>
        <p:spPr>
          <a:xfrm>
            <a:off x="8811964" y="4998095"/>
            <a:ext cx="2656136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Over-anxious about minor symptoms or normal variations.</a:t>
            </a:r>
            <a:endParaRPr lang="en-US" sz="1050" dirty="0"/>
          </a:p>
        </p:txBody>
      </p:sp>
      <p:sp>
        <p:nvSpPr>
          <p:cNvPr id="53" name="SK-5-text-52"/>
          <p:cNvSpPr/>
          <p:nvPr/>
        </p:nvSpPr>
        <p:spPr>
          <a:xfrm>
            <a:off x="8811964" y="5696992"/>
            <a:ext cx="3368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Environmental Risk</a:t>
            </a:r>
            <a:endParaRPr lang="en-US" sz="1200" dirty="0"/>
          </a:p>
        </p:txBody>
      </p:sp>
      <p:sp>
        <p:nvSpPr>
          <p:cNvPr id="54" name="SK-5-text-53"/>
          <p:cNvSpPr/>
          <p:nvPr/>
        </p:nvSpPr>
        <p:spPr>
          <a:xfrm>
            <a:off x="8811964" y="5944642"/>
            <a:ext cx="2656136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Disclosures of domestic abuse or coercive control.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4784"/>
            <a:ext cx="38100" cy="30480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867668"/>
            <a:ext cx="11049000" cy="952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67693"/>
            <a:ext cx="3309938" cy="310515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243905"/>
            <a:ext cx="238125" cy="23812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1601093"/>
            <a:ext cx="2928938" cy="116205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858393"/>
            <a:ext cx="2928938" cy="116205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325243"/>
            <a:ext cx="3309938" cy="2037457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2000" y="4501455"/>
            <a:ext cx="238125" cy="23812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10038" y="1067693"/>
            <a:ext cx="3971925" cy="5295007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38638" y="1272480"/>
            <a:ext cx="238125" cy="238125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38638" y="1658243"/>
            <a:ext cx="2828925" cy="352425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38638" y="2134493"/>
            <a:ext cx="3514725" cy="333375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38638" y="3265884"/>
            <a:ext cx="3514725" cy="33337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38638" y="5600700"/>
            <a:ext cx="3514725" cy="581025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10562" y="1067693"/>
            <a:ext cx="3309938" cy="2079724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01063" y="1243905"/>
            <a:ext cx="238125" cy="238125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10562" y="3299817"/>
            <a:ext cx="3309938" cy="3062883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62963" y="3461742"/>
            <a:ext cx="190500" cy="152400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462963" y="5772150"/>
            <a:ext cx="3005138" cy="466725"/>
          </a:xfrm>
          <a:prstGeom prst="rect">
            <a:avLst/>
          </a:prstGeom>
        </p:spPr>
      </p:pic>
      <p:sp>
        <p:nvSpPr>
          <p:cNvPr id="23" name="SK-6-text-22"/>
          <p:cNvSpPr/>
          <p:nvPr/>
        </p:nvSpPr>
        <p:spPr>
          <a:xfrm>
            <a:off x="723900" y="381000"/>
            <a:ext cx="11468100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POSTNATAL DEPRESSION AND MENTAL HEALTH</a:t>
            </a:r>
            <a:endParaRPr lang="en-US" sz="2550" dirty="0"/>
          </a:p>
        </p:txBody>
      </p:sp>
      <p:sp>
        <p:nvSpPr>
          <p:cNvPr id="24" name="SK-6-text-23"/>
          <p:cNvSpPr/>
          <p:nvPr/>
        </p:nvSpPr>
        <p:spPr>
          <a:xfrm>
            <a:off x="1095375" y="1220093"/>
            <a:ext cx="29289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Prevalence</a:t>
            </a:r>
            <a:endParaRPr lang="en-US" sz="1500" dirty="0"/>
          </a:p>
        </p:txBody>
      </p:sp>
      <p:sp>
        <p:nvSpPr>
          <p:cNvPr id="25" name="SK-6-text-24"/>
          <p:cNvSpPr/>
          <p:nvPr/>
        </p:nvSpPr>
        <p:spPr>
          <a:xfrm>
            <a:off x="914400" y="1724918"/>
            <a:ext cx="638026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37021"/>
                </a:solidFill>
              </a:rPr>
              <a:t>10-15%</a:t>
            </a:r>
            <a:endParaRPr lang="en-US" sz="2400" dirty="0"/>
          </a:p>
        </p:txBody>
      </p:sp>
      <p:sp>
        <p:nvSpPr>
          <p:cNvPr id="26" name="SK-6-text-25"/>
          <p:cNvSpPr/>
          <p:nvPr/>
        </p:nvSpPr>
        <p:spPr>
          <a:xfrm>
            <a:off x="1704826" y="1724918"/>
            <a:ext cx="1833711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Mothers affected by Postnatal Depression</a:t>
            </a:r>
            <a:endParaRPr lang="en-US" sz="1200" dirty="0"/>
          </a:p>
        </p:txBody>
      </p:sp>
      <p:sp>
        <p:nvSpPr>
          <p:cNvPr id="27" name="SK-6-text-26"/>
          <p:cNvSpPr/>
          <p:nvPr/>
        </p:nvSpPr>
        <p:spPr>
          <a:xfrm>
            <a:off x="914400" y="2982218"/>
            <a:ext cx="6096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600"/>
              </a:lnSpc>
              <a:buNone/>
            </a:pPr>
            <a:r>
              <a:rPr lang="en-US" sz="2400" b="1" dirty="0">
                <a:solidFill>
                  <a:srgbClr val="F37021"/>
                </a:solidFill>
              </a:rPr>
              <a:t>5-10%</a:t>
            </a:r>
            <a:endParaRPr lang="en-US" sz="2400" dirty="0"/>
          </a:p>
        </p:txBody>
      </p:sp>
      <p:sp>
        <p:nvSpPr>
          <p:cNvPr id="28" name="SK-6-text-27"/>
          <p:cNvSpPr/>
          <p:nvPr/>
        </p:nvSpPr>
        <p:spPr>
          <a:xfrm>
            <a:off x="1676400" y="2982218"/>
            <a:ext cx="1862138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4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Paternal PND (often under-recognised)</a:t>
            </a:r>
            <a:endParaRPr lang="en-US" sz="1200" dirty="0"/>
          </a:p>
        </p:txBody>
      </p:sp>
      <p:sp>
        <p:nvSpPr>
          <p:cNvPr id="29" name="SK-6-text-28"/>
          <p:cNvSpPr/>
          <p:nvPr/>
        </p:nvSpPr>
        <p:spPr>
          <a:xfrm>
            <a:off x="1095375" y="4477643"/>
            <a:ext cx="2928938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Risk Factors</a:t>
            </a:r>
            <a:endParaRPr lang="en-US" sz="1500" dirty="0"/>
          </a:p>
        </p:txBody>
      </p:sp>
      <p:sp>
        <p:nvSpPr>
          <p:cNvPr id="30" name="SK-6-text-29"/>
          <p:cNvSpPr/>
          <p:nvPr/>
        </p:nvSpPr>
        <p:spPr>
          <a:xfrm>
            <a:off x="895350" y="4858643"/>
            <a:ext cx="55626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Previous mental health history</a:t>
            </a:r>
            <a:endParaRPr lang="en-US" sz="1200" dirty="0"/>
          </a:p>
        </p:txBody>
      </p:sp>
      <p:sp>
        <p:nvSpPr>
          <p:cNvPr id="31" name="SK-6-text-30"/>
          <p:cNvSpPr/>
          <p:nvPr/>
        </p:nvSpPr>
        <p:spPr>
          <a:xfrm>
            <a:off x="895350" y="5129064"/>
            <a:ext cx="40995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Lack of social support</a:t>
            </a:r>
            <a:endParaRPr lang="en-US" sz="1200" dirty="0"/>
          </a:p>
        </p:txBody>
      </p:sp>
      <p:sp>
        <p:nvSpPr>
          <p:cNvPr id="32" name="SK-6-text-31"/>
          <p:cNvSpPr/>
          <p:nvPr/>
        </p:nvSpPr>
        <p:spPr>
          <a:xfrm>
            <a:off x="895350" y="5399484"/>
            <a:ext cx="66598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Domestic violence / Coercive control</a:t>
            </a:r>
            <a:endParaRPr lang="en-US" sz="1200" dirty="0"/>
          </a:p>
        </p:txBody>
      </p:sp>
      <p:sp>
        <p:nvSpPr>
          <p:cNvPr id="33" name="SK-6-text-32"/>
          <p:cNvSpPr/>
          <p:nvPr/>
        </p:nvSpPr>
        <p:spPr>
          <a:xfrm>
            <a:off x="895350" y="5669905"/>
            <a:ext cx="647700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Difficult pregnancy or birth trauma</a:t>
            </a:r>
            <a:endParaRPr lang="en-US" sz="1200" dirty="0"/>
          </a:p>
        </p:txBody>
      </p:sp>
      <p:sp>
        <p:nvSpPr>
          <p:cNvPr id="34" name="SK-6-text-33"/>
          <p:cNvSpPr/>
          <p:nvPr/>
        </p:nvSpPr>
        <p:spPr>
          <a:xfrm>
            <a:off x="895350" y="5940326"/>
            <a:ext cx="59283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Socio-economic deprivation (SES)</a:t>
            </a:r>
            <a:endParaRPr lang="en-US" sz="1200" dirty="0"/>
          </a:p>
        </p:txBody>
      </p:sp>
      <p:sp>
        <p:nvSpPr>
          <p:cNvPr id="35" name="SK-6-text-34"/>
          <p:cNvSpPr/>
          <p:nvPr/>
        </p:nvSpPr>
        <p:spPr>
          <a:xfrm>
            <a:off x="4672013" y="1248668"/>
            <a:ext cx="351472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EPDS Assessment</a:t>
            </a:r>
            <a:endParaRPr lang="en-US" sz="1500" dirty="0"/>
          </a:p>
        </p:txBody>
      </p:sp>
      <p:sp>
        <p:nvSpPr>
          <p:cNvPr id="36" name="SK-6-text-35"/>
          <p:cNvSpPr/>
          <p:nvPr/>
        </p:nvSpPr>
        <p:spPr>
          <a:xfrm>
            <a:off x="4491038" y="1658243"/>
            <a:ext cx="4919807" cy="352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SCORE ≥ 13 = PROBABLE PND</a:t>
            </a:r>
            <a:endParaRPr lang="en-US" sz="1350" dirty="0"/>
          </a:p>
        </p:txBody>
      </p:sp>
      <p:sp>
        <p:nvSpPr>
          <p:cNvPr id="37" name="SK-6-text-36"/>
          <p:cNvSpPr/>
          <p:nvPr/>
        </p:nvSpPr>
        <p:spPr>
          <a:xfrm>
            <a:off x="4338638" y="2134493"/>
            <a:ext cx="378904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DF7F2"/>
                </a:solidFill>
              </a:rPr>
              <a:t>Screening Schedule</a:t>
            </a:r>
            <a:endParaRPr lang="en-US" sz="1350" dirty="0"/>
          </a:p>
        </p:txBody>
      </p:sp>
      <p:sp>
        <p:nvSpPr>
          <p:cNvPr id="38" name="SK-6-text-37"/>
          <p:cNvSpPr/>
          <p:nvPr/>
        </p:nvSpPr>
        <p:spPr>
          <a:xfrm>
            <a:off x="4471988" y="2591693"/>
            <a:ext cx="64160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10-14 days: Health Visitor check</a:t>
            </a:r>
            <a:endParaRPr lang="en-US" sz="1200" dirty="0"/>
          </a:p>
        </p:txBody>
      </p:sp>
      <p:sp>
        <p:nvSpPr>
          <p:cNvPr id="39" name="SK-6-text-38"/>
          <p:cNvSpPr/>
          <p:nvPr/>
        </p:nvSpPr>
        <p:spPr>
          <a:xfrm>
            <a:off x="4471988" y="2928789"/>
            <a:ext cx="56235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6-8 weeks: GP postnatal check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4338638" y="3265884"/>
            <a:ext cx="3789045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DF7F2"/>
                </a:solidFill>
              </a:rPr>
              <a:t>Key Thematic Focus</a:t>
            </a:r>
            <a:endParaRPr lang="en-US" sz="1350" dirty="0"/>
          </a:p>
        </p:txBody>
      </p:sp>
      <p:sp>
        <p:nvSpPr>
          <p:cNvPr id="41" name="SK-6-text-40"/>
          <p:cNvSpPr/>
          <p:nvPr/>
        </p:nvSpPr>
        <p:spPr>
          <a:xfrm>
            <a:off x="4471988" y="3723084"/>
            <a:ext cx="446532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Low mood and tearfulness</a:t>
            </a:r>
            <a:endParaRPr lang="en-US" sz="1200" dirty="0"/>
          </a:p>
        </p:txBody>
      </p:sp>
      <p:sp>
        <p:nvSpPr>
          <p:cNvPr id="42" name="SK-6-text-41"/>
          <p:cNvSpPr/>
          <p:nvPr/>
        </p:nvSpPr>
        <p:spPr>
          <a:xfrm>
            <a:off x="4471988" y="3993505"/>
            <a:ext cx="68427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Anhedonia (inability to enjoy things)</a:t>
            </a:r>
            <a:endParaRPr lang="en-US" sz="1200" dirty="0"/>
          </a:p>
        </p:txBody>
      </p:sp>
      <p:sp>
        <p:nvSpPr>
          <p:cNvPr id="43" name="SK-6-text-42"/>
          <p:cNvSpPr/>
          <p:nvPr/>
        </p:nvSpPr>
        <p:spPr>
          <a:xfrm>
            <a:off x="4471988" y="4263926"/>
            <a:ext cx="57454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Anxiety and feeling overwhelmed</a:t>
            </a:r>
            <a:endParaRPr lang="en-US" sz="1200" dirty="0"/>
          </a:p>
        </p:txBody>
      </p:sp>
      <p:sp>
        <p:nvSpPr>
          <p:cNvPr id="44" name="SK-6-text-43"/>
          <p:cNvSpPr/>
          <p:nvPr/>
        </p:nvSpPr>
        <p:spPr>
          <a:xfrm>
            <a:off x="4471988" y="4534346"/>
            <a:ext cx="672084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E2E8F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Thoughts of self-harm (Question 10)</a:t>
            </a:r>
            <a:endParaRPr lang="en-US" sz="1200" dirty="0"/>
          </a:p>
        </p:txBody>
      </p:sp>
      <p:sp>
        <p:nvSpPr>
          <p:cNvPr id="45" name="SK-6-text-44"/>
          <p:cNvSpPr/>
          <p:nvPr/>
        </p:nvSpPr>
        <p:spPr>
          <a:xfrm>
            <a:off x="4433888" y="5600700"/>
            <a:ext cx="3324225" cy="581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i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"Untreated maternal mental illness significantly affects infant development and attachment."</a:t>
            </a:r>
            <a:endParaRPr lang="en-US" sz="1125" dirty="0"/>
          </a:p>
        </p:txBody>
      </p:sp>
      <p:sp>
        <p:nvSpPr>
          <p:cNvPr id="46" name="SK-6-text-45"/>
          <p:cNvSpPr/>
          <p:nvPr/>
        </p:nvSpPr>
        <p:spPr>
          <a:xfrm>
            <a:off x="8834438" y="1220093"/>
            <a:ext cx="3357563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Management Pathway</a:t>
            </a:r>
            <a:endParaRPr lang="en-US" sz="1500" dirty="0"/>
          </a:p>
        </p:txBody>
      </p:sp>
      <p:sp>
        <p:nvSpPr>
          <p:cNvPr id="47" name="SK-6-text-46"/>
          <p:cNvSpPr/>
          <p:nvPr/>
        </p:nvSpPr>
        <p:spPr>
          <a:xfrm>
            <a:off x="8634413" y="1601093"/>
            <a:ext cx="2928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Psychological:</a:t>
            </a: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CBT, counselling, peer support</a:t>
            </a:r>
            <a:endParaRPr lang="en-US" sz="1200" dirty="0"/>
          </a:p>
        </p:txBody>
      </p:sp>
      <p:sp>
        <p:nvSpPr>
          <p:cNvPr id="48" name="SK-6-text-47"/>
          <p:cNvSpPr/>
          <p:nvPr/>
        </p:nvSpPr>
        <p:spPr>
          <a:xfrm>
            <a:off x="8634413" y="2084784"/>
            <a:ext cx="2928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Pharmacology:</a:t>
            </a: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Sertraline is 1st line (breastfeeding safe)</a:t>
            </a:r>
            <a:endParaRPr lang="en-US" sz="1200" dirty="0"/>
          </a:p>
        </p:txBody>
      </p:sp>
      <p:sp>
        <p:nvSpPr>
          <p:cNvPr id="49" name="SK-6-text-48"/>
          <p:cNvSpPr/>
          <p:nvPr/>
        </p:nvSpPr>
        <p:spPr>
          <a:xfrm>
            <a:off x="8634413" y="2568476"/>
            <a:ext cx="2928938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Specialist:</a:t>
            </a: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Perinatal MH team for complex cases</a:t>
            </a:r>
            <a:endParaRPr lang="en-US" sz="1200" dirty="0"/>
          </a:p>
        </p:txBody>
      </p:sp>
      <p:sp>
        <p:nvSpPr>
          <p:cNvPr id="50" name="SK-6-text-49"/>
          <p:cNvSpPr/>
          <p:nvPr/>
        </p:nvSpPr>
        <p:spPr>
          <a:xfrm>
            <a:off x="8729663" y="3423642"/>
            <a:ext cx="346233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E74C3C"/>
                </a:solidFill>
              </a:rPr>
              <a:t>MANDATORY SAFEGUARDING</a:t>
            </a:r>
            <a:endParaRPr lang="en-US" sz="1200" dirty="0"/>
          </a:p>
        </p:txBody>
      </p:sp>
      <p:sp>
        <p:nvSpPr>
          <p:cNvPr id="51" name="SK-6-text-50"/>
          <p:cNvSpPr/>
          <p:nvPr/>
        </p:nvSpPr>
        <p:spPr>
          <a:xfrm>
            <a:off x="8462963" y="3709392"/>
            <a:ext cx="3005138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742A2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Every PND assessment MUST explicitly screen for:</a:t>
            </a:r>
            <a:endParaRPr lang="en-US" sz="1050" dirty="0"/>
          </a:p>
        </p:txBody>
      </p:sp>
      <p:sp>
        <p:nvSpPr>
          <p:cNvPr id="52" name="SK-6-text-51"/>
          <p:cNvSpPr/>
          <p:nvPr/>
        </p:nvSpPr>
        <p:spPr>
          <a:xfrm>
            <a:off x="8596313" y="4196953"/>
            <a:ext cx="3595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Thoughts of self-harm</a:t>
            </a:r>
            <a:endParaRPr lang="en-US" sz="1200" dirty="0"/>
          </a:p>
        </p:txBody>
      </p:sp>
      <p:sp>
        <p:nvSpPr>
          <p:cNvPr id="53" name="SK-6-text-52"/>
          <p:cNvSpPr/>
          <p:nvPr/>
        </p:nvSpPr>
        <p:spPr>
          <a:xfrm>
            <a:off x="8596313" y="4467374"/>
            <a:ext cx="3595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Thoughts of harm to the baby</a:t>
            </a:r>
            <a:endParaRPr lang="en-US" sz="1200" dirty="0"/>
          </a:p>
        </p:txBody>
      </p:sp>
      <p:sp>
        <p:nvSpPr>
          <p:cNvPr id="54" name="SK-6-text-53"/>
          <p:cNvSpPr/>
          <p:nvPr/>
        </p:nvSpPr>
        <p:spPr>
          <a:xfrm>
            <a:off x="8596313" y="4737795"/>
            <a:ext cx="3595688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Ability to care for the infant</a:t>
            </a:r>
            <a:endParaRPr lang="en-US" sz="1200" dirty="0"/>
          </a:p>
        </p:txBody>
      </p:sp>
      <p:sp>
        <p:nvSpPr>
          <p:cNvPr id="55" name="SK-6-text-54"/>
          <p:cNvSpPr/>
          <p:nvPr/>
        </p:nvSpPr>
        <p:spPr>
          <a:xfrm>
            <a:off x="8462963" y="5772150"/>
            <a:ext cx="3005138" cy="4667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E74C3C"/>
                </a:solidFill>
              </a:rPr>
              <a:t>URGENT REFERRAL required if active risk identified.</a:t>
            </a:r>
            <a:endParaRPr lang="en-US" sz="9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4784"/>
            <a:ext cx="38100" cy="3048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867668"/>
            <a:ext cx="11049000" cy="952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67693"/>
            <a:ext cx="5410200" cy="2440335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227386"/>
            <a:ext cx="238125" cy="194816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660428"/>
            <a:ext cx="5410200" cy="2440335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3820120"/>
            <a:ext cx="238125" cy="194816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" y="5233839"/>
            <a:ext cx="5181600" cy="60960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0300" y="1067693"/>
            <a:ext cx="5410200" cy="244033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24600" y="1227386"/>
            <a:ext cx="238125" cy="194816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3660428"/>
            <a:ext cx="5410200" cy="2440335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4600" y="3820120"/>
            <a:ext cx="238125" cy="194816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4600" y="4496693"/>
            <a:ext cx="1228725" cy="276225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29525" y="4496693"/>
            <a:ext cx="1114425" cy="276225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820150" y="4496693"/>
            <a:ext cx="1000125" cy="276225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0" y="6481763"/>
            <a:ext cx="12192000" cy="376238"/>
          </a:xfrm>
          <a:prstGeom prst="rect">
            <a:avLst/>
          </a:prstGeom>
        </p:spPr>
      </p:pic>
      <p:sp>
        <p:nvSpPr>
          <p:cNvPr id="19" name="SK-7-text-18"/>
          <p:cNvSpPr/>
          <p:nvPr/>
        </p:nvSpPr>
        <p:spPr>
          <a:xfrm>
            <a:off x="723900" y="381000"/>
            <a:ext cx="11468100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THE GP ROLE &amp; BRADFORD LITTLE MINDS MATTER</a:t>
            </a:r>
            <a:endParaRPr lang="en-US" sz="2550" dirty="0"/>
          </a:p>
        </p:txBody>
      </p:sp>
      <p:sp>
        <p:nvSpPr>
          <p:cNvPr id="20" name="SK-7-text-19"/>
          <p:cNvSpPr/>
          <p:nvPr/>
        </p:nvSpPr>
        <p:spPr>
          <a:xfrm>
            <a:off x="1019175" y="1181993"/>
            <a:ext cx="5257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Opportunistic Screening</a:t>
            </a:r>
            <a:endParaRPr lang="en-US" sz="1500" dirty="0"/>
          </a:p>
        </p:txBody>
      </p:sp>
      <p:sp>
        <p:nvSpPr>
          <p:cNvPr id="21" name="SK-7-text-20"/>
          <p:cNvSpPr/>
          <p:nvPr/>
        </p:nvSpPr>
        <p:spPr>
          <a:xfrm>
            <a:off x="876300" y="1582043"/>
            <a:ext cx="49911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Screen at every contact: 6-8 week checks, immunisations, acute presentations.</a:t>
            </a:r>
            <a:endParaRPr lang="en-US" sz="1275" dirty="0"/>
          </a:p>
        </p:txBody>
      </p:sp>
      <p:sp>
        <p:nvSpPr>
          <p:cNvPr id="22" name="SK-7-text-21"/>
          <p:cNvSpPr/>
          <p:nvPr/>
        </p:nvSpPr>
        <p:spPr>
          <a:xfrm>
            <a:off x="876300" y="2111573"/>
            <a:ext cx="49911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Observe interaction: Look for eye contact, warmth, and maternal/paternal responsiveness.</a:t>
            </a:r>
            <a:endParaRPr lang="en-US" sz="1275" dirty="0"/>
          </a:p>
        </p:txBody>
      </p:sp>
      <p:sp>
        <p:nvSpPr>
          <p:cNvPr id="23" name="SK-7-text-22"/>
          <p:cNvSpPr/>
          <p:nvPr/>
        </p:nvSpPr>
        <p:spPr>
          <a:xfrm>
            <a:off x="876300" y="2641104"/>
            <a:ext cx="113157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Early intervention is more effective than later remedial action.</a:t>
            </a:r>
            <a:endParaRPr lang="en-US" sz="1275" dirty="0"/>
          </a:p>
        </p:txBody>
      </p:sp>
      <p:sp>
        <p:nvSpPr>
          <p:cNvPr id="24" name="SK-7-text-23"/>
          <p:cNvSpPr/>
          <p:nvPr/>
        </p:nvSpPr>
        <p:spPr>
          <a:xfrm>
            <a:off x="1019175" y="3774728"/>
            <a:ext cx="5715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Consult Skills (SCA Prep)</a:t>
            </a:r>
            <a:endParaRPr lang="en-US" sz="1500" dirty="0"/>
          </a:p>
        </p:txBody>
      </p:sp>
      <p:sp>
        <p:nvSpPr>
          <p:cNvPr id="25" name="SK-7-text-24"/>
          <p:cNvSpPr/>
          <p:nvPr/>
        </p:nvSpPr>
        <p:spPr>
          <a:xfrm>
            <a:off x="876300" y="4174778"/>
            <a:ext cx="49911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Ask directly: "How are YOU getting on?" or "How do you feel about your relationship with the baby?"</a:t>
            </a:r>
            <a:endParaRPr lang="en-US" sz="1275" dirty="0"/>
          </a:p>
        </p:txBody>
      </p:sp>
      <p:sp>
        <p:nvSpPr>
          <p:cNvPr id="26" name="SK-7-text-25"/>
          <p:cNvSpPr/>
          <p:nvPr/>
        </p:nvSpPr>
        <p:spPr>
          <a:xfrm>
            <a:off x="876300" y="4704308"/>
            <a:ext cx="49911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Specific inquiries: "Does the baby settle with you?" / "Do you feel they know you?"</a:t>
            </a:r>
            <a:endParaRPr lang="en-US" sz="1275" dirty="0"/>
          </a:p>
        </p:txBody>
      </p:sp>
      <p:sp>
        <p:nvSpPr>
          <p:cNvPr id="27" name="SK-7-text-26"/>
          <p:cNvSpPr/>
          <p:nvPr/>
        </p:nvSpPr>
        <p:spPr>
          <a:xfrm>
            <a:off x="800100" y="5233839"/>
            <a:ext cx="4953000" cy="609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"I notice the baby watches your face a lot—that's a really good sign. They recognize you."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6657975" y="1181993"/>
            <a:ext cx="5181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Service Overview</a:t>
            </a:r>
            <a:endParaRPr lang="en-US" sz="1500" dirty="0"/>
          </a:p>
        </p:txBody>
      </p:sp>
      <p:sp>
        <p:nvSpPr>
          <p:cNvPr id="29" name="SK-7-text-28"/>
          <p:cNvSpPr/>
          <p:nvPr/>
        </p:nvSpPr>
        <p:spPr>
          <a:xfrm>
            <a:off x="6515100" y="1582043"/>
            <a:ext cx="56769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Bradford's specialist Infant Mental Health Service.</a:t>
            </a:r>
            <a:endParaRPr lang="en-US" sz="1275" dirty="0"/>
          </a:p>
        </p:txBody>
      </p:sp>
      <p:sp>
        <p:nvSpPr>
          <p:cNvPr id="30" name="SK-7-text-29"/>
          <p:cNvSpPr/>
          <p:nvPr/>
        </p:nvSpPr>
        <p:spPr>
          <a:xfrm>
            <a:off x="6515100" y="1884908"/>
            <a:ext cx="49911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Supports families from </a:t>
            </a:r>
            <a:r>
              <a:rPr lang="en-US" sz="127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conception until 2nd birthday</a:t>
            </a:r>
            <a:r>
              <a:rPr lang="en-US" sz="127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(The First 1001 Days).</a:t>
            </a:r>
            <a:endParaRPr lang="en-US" sz="1275" dirty="0"/>
          </a:p>
        </p:txBody>
      </p:sp>
      <p:sp>
        <p:nvSpPr>
          <p:cNvPr id="31" name="SK-7-text-30"/>
          <p:cNvSpPr/>
          <p:nvPr/>
        </p:nvSpPr>
        <p:spPr>
          <a:xfrm>
            <a:off x="6515100" y="2414439"/>
            <a:ext cx="56769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Specialist support for severe parent-infant relationship difficulties.</a:t>
            </a:r>
            <a:endParaRPr lang="en-US" sz="1275" dirty="0"/>
          </a:p>
        </p:txBody>
      </p:sp>
      <p:sp>
        <p:nvSpPr>
          <p:cNvPr id="32" name="SK-7-text-31"/>
          <p:cNvSpPr/>
          <p:nvPr/>
        </p:nvSpPr>
        <p:spPr>
          <a:xfrm>
            <a:off x="6657975" y="3774728"/>
            <a:ext cx="5181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Referral Pathway</a:t>
            </a:r>
            <a:endParaRPr lang="en-US" sz="1500" dirty="0"/>
          </a:p>
        </p:txBody>
      </p:sp>
      <p:sp>
        <p:nvSpPr>
          <p:cNvPr id="33" name="SK-7-text-32"/>
          <p:cNvSpPr/>
          <p:nvPr/>
        </p:nvSpPr>
        <p:spPr>
          <a:xfrm>
            <a:off x="6515100" y="4174778"/>
            <a:ext cx="56769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85"/>
              </a:lnSpc>
              <a:buNone/>
            </a:pPr>
            <a:r>
              <a:rPr lang="en-US" sz="127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via </a:t>
            </a:r>
            <a:r>
              <a:rPr lang="en-US" sz="127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SystmOne</a:t>
            </a:r>
            <a:r>
              <a:rPr lang="en-US" sz="1275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or short referral form.</a:t>
            </a:r>
            <a:endParaRPr lang="en-US" sz="1275" dirty="0"/>
          </a:p>
        </p:txBody>
      </p:sp>
      <p:sp>
        <p:nvSpPr>
          <p:cNvPr id="34" name="SK-7-text-33"/>
          <p:cNvSpPr/>
          <p:nvPr/>
        </p:nvSpPr>
        <p:spPr>
          <a:xfrm>
            <a:off x="6419850" y="4496693"/>
            <a:ext cx="2374782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Antenatal Anxiety</a:t>
            </a:r>
            <a:endParaRPr lang="en-US" sz="1050" dirty="0"/>
          </a:p>
        </p:txBody>
      </p:sp>
      <p:sp>
        <p:nvSpPr>
          <p:cNvPr id="35" name="SK-7-text-34"/>
          <p:cNvSpPr/>
          <p:nvPr/>
        </p:nvSpPr>
        <p:spPr>
          <a:xfrm>
            <a:off x="7724775" y="4496693"/>
            <a:ext cx="1933526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Bonding Issues</a:t>
            </a:r>
            <a:endParaRPr lang="en-US" sz="1050" dirty="0"/>
          </a:p>
        </p:txBody>
      </p:sp>
      <p:sp>
        <p:nvSpPr>
          <p:cNvPr id="36" name="SK-7-text-35"/>
          <p:cNvSpPr/>
          <p:nvPr/>
        </p:nvSpPr>
        <p:spPr>
          <a:xfrm>
            <a:off x="8915400" y="4496693"/>
            <a:ext cx="1630680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Early Trauma</a:t>
            </a:r>
            <a:endParaRPr lang="en-US" sz="1050" dirty="0"/>
          </a:p>
        </p:txBody>
      </p:sp>
      <p:sp>
        <p:nvSpPr>
          <p:cNvPr id="37" name="SK-7-text-36"/>
          <p:cNvSpPr/>
          <p:nvPr/>
        </p:nvSpPr>
        <p:spPr>
          <a:xfrm>
            <a:off x="6324600" y="4887218"/>
            <a:ext cx="26098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546E7A"/>
                </a:solidFill>
              </a:rPr>
              <a:t>TELEPHONE</a:t>
            </a:r>
            <a:endParaRPr lang="en-US" sz="975" dirty="0"/>
          </a:p>
        </p:txBody>
      </p:sp>
      <p:sp>
        <p:nvSpPr>
          <p:cNvPr id="38" name="SK-7-text-37"/>
          <p:cNvSpPr/>
          <p:nvPr/>
        </p:nvSpPr>
        <p:spPr>
          <a:xfrm>
            <a:off x="6324600" y="5111055"/>
            <a:ext cx="33909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01274 251298</a:t>
            </a:r>
            <a:endParaRPr lang="en-US" sz="1125" dirty="0"/>
          </a:p>
        </p:txBody>
      </p:sp>
      <p:sp>
        <p:nvSpPr>
          <p:cNvPr id="39" name="SK-7-text-38"/>
          <p:cNvSpPr/>
          <p:nvPr/>
        </p:nvSpPr>
        <p:spPr>
          <a:xfrm>
            <a:off x="8972550" y="4887218"/>
            <a:ext cx="26098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546E7A"/>
                </a:solidFill>
              </a:rPr>
              <a:t>EMAIL</a:t>
            </a:r>
            <a:endParaRPr lang="en-US" sz="975" dirty="0"/>
          </a:p>
        </p:txBody>
      </p:sp>
      <p:sp>
        <p:nvSpPr>
          <p:cNvPr id="40" name="SK-7-text-39"/>
          <p:cNvSpPr/>
          <p:nvPr/>
        </p:nvSpPr>
        <p:spPr>
          <a:xfrm>
            <a:off x="8972550" y="5111055"/>
            <a:ext cx="32194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littlemindsmatter@bdct.nhs.uk</a:t>
            </a:r>
            <a:endParaRPr lang="en-US" sz="1125" dirty="0"/>
          </a:p>
        </p:txBody>
      </p:sp>
      <p:sp>
        <p:nvSpPr>
          <p:cNvPr id="41" name="SK-7-text-40"/>
          <p:cNvSpPr/>
          <p:nvPr/>
        </p:nvSpPr>
        <p:spPr>
          <a:xfrm>
            <a:off x="6324600" y="5420618"/>
            <a:ext cx="5867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*Encouraged to speak with the team before making a formal referral.</a:t>
            </a:r>
            <a:endParaRPr lang="en-US" sz="1050" dirty="0"/>
          </a:p>
        </p:txBody>
      </p:sp>
      <p:sp>
        <p:nvSpPr>
          <p:cNvPr id="42" name="SK-7-text-41"/>
          <p:cNvSpPr/>
          <p:nvPr/>
        </p:nvSpPr>
        <p:spPr>
          <a:xfrm>
            <a:off x="571500" y="6577013"/>
            <a:ext cx="735711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Teaching Deck • Infant Mental Health</a:t>
            </a:r>
            <a:endParaRPr lang="en-US" sz="975" dirty="0"/>
          </a:p>
        </p:txBody>
      </p:sp>
      <p:sp>
        <p:nvSpPr>
          <p:cNvPr id="43" name="SK-7-text-42"/>
          <p:cNvSpPr/>
          <p:nvPr/>
        </p:nvSpPr>
        <p:spPr>
          <a:xfrm>
            <a:off x="9696450" y="6577013"/>
            <a:ext cx="249555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• July 2026</a:t>
            </a:r>
            <a:endParaRPr lang="en-US" sz="9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38100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700534"/>
            <a:ext cx="38100" cy="30480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153418"/>
            <a:ext cx="11049000" cy="952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305818"/>
            <a:ext cx="11049000" cy="708422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204740"/>
            <a:ext cx="3555950" cy="3786485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" y="2319040"/>
            <a:ext cx="381000" cy="38100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9144" y="2421880"/>
            <a:ext cx="214313" cy="17532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17950" y="2204740"/>
            <a:ext cx="3555950" cy="3786485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32250" y="2319040"/>
            <a:ext cx="381000" cy="38100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15594" y="2421880"/>
            <a:ext cx="214313" cy="17532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64401" y="2204740"/>
            <a:ext cx="3555950" cy="3786485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78701" y="2319040"/>
            <a:ext cx="381000" cy="38100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62045" y="2421880"/>
            <a:ext cx="214313" cy="17532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6181725"/>
            <a:ext cx="11049000" cy="390525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5800" y="6325046"/>
            <a:ext cx="166688" cy="137220"/>
          </a:xfrm>
          <a:prstGeom prst="rect">
            <a:avLst/>
          </a:prstGeom>
        </p:spPr>
      </p:pic>
      <p:sp>
        <p:nvSpPr>
          <p:cNvPr id="19" name="SK-8-text-18"/>
          <p:cNvSpPr/>
          <p:nvPr/>
        </p:nvSpPr>
        <p:spPr>
          <a:xfrm>
            <a:off x="571500" y="76200"/>
            <a:ext cx="4831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200" dirty="0"/>
          </a:p>
        </p:txBody>
      </p:sp>
      <p:sp>
        <p:nvSpPr>
          <p:cNvPr id="20" name="SK-8-text-19"/>
          <p:cNvSpPr/>
          <p:nvPr/>
        </p:nvSpPr>
        <p:spPr>
          <a:xfrm>
            <a:off x="8867775" y="97631"/>
            <a:ext cx="3324225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kern="0" spc="60" dirty="0">
                <a:solidFill>
                  <a:srgbClr val="FFFFFF"/>
                </a:solidFill>
              </a:rPr>
              <a:t>WWW.BRADFORDVTS.CO.UK | JULY 2026</a:t>
            </a:r>
            <a:endParaRPr lang="en-US" sz="975" dirty="0"/>
          </a:p>
        </p:txBody>
      </p:sp>
      <p:sp>
        <p:nvSpPr>
          <p:cNvPr id="21" name="SK-8-text-20"/>
          <p:cNvSpPr/>
          <p:nvPr/>
        </p:nvSpPr>
        <p:spPr>
          <a:xfrm>
            <a:off x="723900" y="666750"/>
            <a:ext cx="11468100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HEALTH PROMOTION: SIDS PREVENTION</a:t>
            </a:r>
            <a:endParaRPr lang="en-US" sz="2550" dirty="0"/>
          </a:p>
        </p:txBody>
      </p:sp>
      <p:sp>
        <p:nvSpPr>
          <p:cNvPr id="22" name="SK-8-text-21"/>
          <p:cNvSpPr/>
          <p:nvPr/>
        </p:nvSpPr>
        <p:spPr>
          <a:xfrm>
            <a:off x="685800" y="1420118"/>
            <a:ext cx="108204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Sudden Infant Death Syndrome (SIDS) prevention is a core component of neonatal care. Every contact is an opportunity to reinforce safe sleep guidance.</a:t>
            </a:r>
            <a:endParaRPr lang="en-US" sz="1350" dirty="0"/>
          </a:p>
        </p:txBody>
      </p:sp>
      <p:sp>
        <p:nvSpPr>
          <p:cNvPr id="23" name="SK-8-text-22"/>
          <p:cNvSpPr/>
          <p:nvPr/>
        </p:nvSpPr>
        <p:spPr>
          <a:xfrm>
            <a:off x="1181100" y="2366665"/>
            <a:ext cx="3067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Safe Position</a:t>
            </a:r>
            <a:endParaRPr lang="en-US" sz="1500" dirty="0"/>
          </a:p>
        </p:txBody>
      </p:sp>
      <p:sp>
        <p:nvSpPr>
          <p:cNvPr id="24" name="SK-8-text-23"/>
          <p:cNvSpPr/>
          <p:nvPr/>
        </p:nvSpPr>
        <p:spPr>
          <a:xfrm>
            <a:off x="914400" y="2814340"/>
            <a:ext cx="3098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Back to sleep:</a:t>
            </a: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Place baby on their back (supine) for every sleep, day and night.</a:t>
            </a:r>
            <a:endParaRPr lang="en-US" sz="1200" dirty="0"/>
          </a:p>
        </p:txBody>
      </p:sp>
      <p:sp>
        <p:nvSpPr>
          <p:cNvPr id="25" name="SK-8-text-24"/>
          <p:cNvSpPr/>
          <p:nvPr/>
        </p:nvSpPr>
        <p:spPr>
          <a:xfrm>
            <a:off x="914400" y="3336131"/>
            <a:ext cx="3098750" cy="63981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Feet to foot:</a:t>
            </a: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Place baby with feet at the bottom of the cot so they can't wriggle down.</a:t>
            </a:r>
            <a:endParaRPr lang="en-US" sz="1200" dirty="0"/>
          </a:p>
        </p:txBody>
      </p:sp>
      <p:sp>
        <p:nvSpPr>
          <p:cNvPr id="26" name="SK-8-text-25"/>
          <p:cNvSpPr/>
          <p:nvPr/>
        </p:nvSpPr>
        <p:spPr>
          <a:xfrm>
            <a:off x="914400" y="4071193"/>
            <a:ext cx="3098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Head uncovered:</a:t>
            </a: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No pillows, duvets, soft toys, or cot bumpers.</a:t>
            </a:r>
            <a:endParaRPr lang="en-US" sz="1200" dirty="0"/>
          </a:p>
        </p:txBody>
      </p:sp>
      <p:sp>
        <p:nvSpPr>
          <p:cNvPr id="27" name="SK-8-text-26"/>
          <p:cNvSpPr/>
          <p:nvPr/>
        </p:nvSpPr>
        <p:spPr>
          <a:xfrm>
            <a:off x="4927550" y="2366665"/>
            <a:ext cx="3752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Safe Environment</a:t>
            </a:r>
            <a:endParaRPr lang="en-US" sz="1500" dirty="0"/>
          </a:p>
        </p:txBody>
      </p:sp>
      <p:sp>
        <p:nvSpPr>
          <p:cNvPr id="28" name="SK-8-text-27"/>
          <p:cNvSpPr/>
          <p:nvPr/>
        </p:nvSpPr>
        <p:spPr>
          <a:xfrm>
            <a:off x="4660850" y="2814340"/>
            <a:ext cx="3098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Parents' room:</a:t>
            </a: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Sleep in a cot/Moses basket in parents' room for first 6 months.</a:t>
            </a:r>
            <a:endParaRPr lang="en-US" sz="1200" dirty="0"/>
          </a:p>
        </p:txBody>
      </p:sp>
      <p:sp>
        <p:nvSpPr>
          <p:cNvPr id="29" name="SK-8-text-28"/>
          <p:cNvSpPr/>
          <p:nvPr/>
        </p:nvSpPr>
        <p:spPr>
          <a:xfrm>
            <a:off x="4660850" y="3336131"/>
            <a:ext cx="3098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Temperature:</a:t>
            </a: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Keep the room between 16-20°C to avoid overheating.</a:t>
            </a:r>
            <a:endParaRPr lang="en-US" sz="1200" dirty="0"/>
          </a:p>
        </p:txBody>
      </p:sp>
      <p:sp>
        <p:nvSpPr>
          <p:cNvPr id="30" name="SK-8-text-29"/>
          <p:cNvSpPr/>
          <p:nvPr/>
        </p:nvSpPr>
        <p:spPr>
          <a:xfrm>
            <a:off x="4660850" y="3857923"/>
            <a:ext cx="3098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Flat surface:</a:t>
            </a:r>
            <a:r>
              <a:rPr lang="en-US" sz="1200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Firm, flat, waterproof mattress in good condition.</a:t>
            </a:r>
            <a:endParaRPr lang="en-US" sz="1200" dirty="0"/>
          </a:p>
        </p:txBody>
      </p:sp>
      <p:sp>
        <p:nvSpPr>
          <p:cNvPr id="31" name="SK-8-text-30"/>
          <p:cNvSpPr/>
          <p:nvPr/>
        </p:nvSpPr>
        <p:spPr>
          <a:xfrm>
            <a:off x="8674001" y="2366665"/>
            <a:ext cx="2609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D35400"/>
                </a:solidFill>
              </a:rPr>
              <a:t>Major Risks</a:t>
            </a:r>
            <a:endParaRPr lang="en-US" sz="1500" dirty="0"/>
          </a:p>
        </p:txBody>
      </p:sp>
      <p:sp>
        <p:nvSpPr>
          <p:cNvPr id="32" name="SK-8-text-31"/>
          <p:cNvSpPr/>
          <p:nvPr/>
        </p:nvSpPr>
        <p:spPr>
          <a:xfrm>
            <a:off x="8407301" y="2814340"/>
            <a:ext cx="3098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E74C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Smoking: Keep home and car smoke-free; smoking significantly increases risk.</a:t>
            </a:r>
            <a:endParaRPr lang="en-US" sz="1200" dirty="0"/>
          </a:p>
        </p:txBody>
      </p:sp>
      <p:sp>
        <p:nvSpPr>
          <p:cNvPr id="33" name="SK-8-text-32"/>
          <p:cNvSpPr/>
          <p:nvPr/>
        </p:nvSpPr>
        <p:spPr>
          <a:xfrm>
            <a:off x="8407301" y="3336131"/>
            <a:ext cx="3098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E74C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 Sofa Sharing: Never sleep on a sofa or armchair with a baby.</a:t>
            </a:r>
            <a:endParaRPr lang="en-US" sz="1200" dirty="0"/>
          </a:p>
        </p:txBody>
      </p:sp>
      <p:sp>
        <p:nvSpPr>
          <p:cNvPr id="34" name="SK-8-text-33"/>
          <p:cNvSpPr/>
          <p:nvPr/>
        </p:nvSpPr>
        <p:spPr>
          <a:xfrm>
            <a:off x="8407301" y="3857923"/>
            <a:ext cx="30987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E74C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Bed-sharing: High risk if parents smoke, drink, use drugs, or are exhausted.</a:t>
            </a:r>
            <a:endParaRPr lang="en-US" sz="1200" dirty="0"/>
          </a:p>
        </p:txBody>
      </p:sp>
      <p:sp>
        <p:nvSpPr>
          <p:cNvPr id="35" name="SK-8-text-34"/>
          <p:cNvSpPr/>
          <p:nvPr/>
        </p:nvSpPr>
        <p:spPr>
          <a:xfrm>
            <a:off x="966788" y="6276975"/>
            <a:ext cx="1122521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AKT/SCA Tip:</a:t>
            </a:r>
            <a:r>
              <a:rPr lang="en-US" sz="10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Always safety-net by asking about sleep environment at the 6-8 week check and immunisation visits.</a:t>
            </a:r>
            <a:endParaRPr lang="en-US" sz="1050" dirty="0"/>
          </a:p>
        </p:txBody>
      </p:sp>
      <p:sp>
        <p:nvSpPr>
          <p:cNvPr id="36" name="SK-8-text-35"/>
          <p:cNvSpPr/>
          <p:nvPr/>
        </p:nvSpPr>
        <p:spPr>
          <a:xfrm>
            <a:off x="9572625" y="6276975"/>
            <a:ext cx="26193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Ref: NICE PH40 | Lullaby Trust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14784"/>
            <a:ext cx="38100" cy="30480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867668"/>
            <a:ext cx="11049000" cy="952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067693"/>
            <a:ext cx="5410200" cy="3150543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262955"/>
            <a:ext cx="190500" cy="1524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6300" y="2953494"/>
            <a:ext cx="1704975" cy="24378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57475" y="2953494"/>
            <a:ext cx="876300" cy="24378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09975" y="2953494"/>
            <a:ext cx="1476375" cy="24378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6300" y="3254425"/>
            <a:ext cx="1571625" cy="24378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24125" y="3254425"/>
            <a:ext cx="1428750" cy="243780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370636"/>
            <a:ext cx="5410200" cy="1858714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5800" y="4565898"/>
            <a:ext cx="190500" cy="15240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0300" y="1067693"/>
            <a:ext cx="5410200" cy="2736354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1262955"/>
            <a:ext cx="190500" cy="152400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15100" y="2520851"/>
            <a:ext cx="178594" cy="148828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65244" y="2520851"/>
            <a:ext cx="178594" cy="148828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872538" y="2520851"/>
            <a:ext cx="178594" cy="148828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24600" y="3246834"/>
            <a:ext cx="5181600" cy="442913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38900" y="3393877"/>
            <a:ext cx="178594" cy="148828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10300" y="3994547"/>
            <a:ext cx="5410200" cy="2234803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24600" y="4189809"/>
            <a:ext cx="190500" cy="152400"/>
          </a:xfrm>
          <a:prstGeom prst="rect">
            <a:avLst/>
          </a:prstGeom>
        </p:spPr>
      </p:pic>
      <p:pic>
        <p:nvPicPr>
          <p:cNvPr id="24" name="SK-9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24600" y="4537472"/>
            <a:ext cx="5181600" cy="628650"/>
          </a:xfrm>
          <a:prstGeom prst="rect">
            <a:avLst/>
          </a:prstGeom>
        </p:spPr>
      </p:pic>
      <p:pic>
        <p:nvPicPr>
          <p:cNvPr id="25" name="SK-9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  <p:sp>
        <p:nvSpPr>
          <p:cNvPr id="26" name="SK-9-text-25"/>
          <p:cNvSpPr/>
          <p:nvPr/>
        </p:nvSpPr>
        <p:spPr>
          <a:xfrm>
            <a:off x="723900" y="381000"/>
            <a:ext cx="11468100" cy="37236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33"/>
              </a:lnSpc>
              <a:buNone/>
            </a:pPr>
            <a:r>
              <a:rPr lang="en-US" sz="2550" b="1" kern="0" spc="-30" dirty="0">
                <a:solidFill>
                  <a:srgbClr val="2C3E50"/>
                </a:solidFill>
              </a:rPr>
              <a:t>BREASTFEEDING AND INFANT NUTRITION</a:t>
            </a:r>
            <a:endParaRPr lang="en-US" sz="2550" dirty="0"/>
          </a:p>
        </p:txBody>
      </p:sp>
      <p:sp>
        <p:nvSpPr>
          <p:cNvPr id="27" name="SK-9-text-26"/>
          <p:cNvSpPr/>
          <p:nvPr/>
        </p:nvSpPr>
        <p:spPr>
          <a:xfrm>
            <a:off x="971550" y="1181993"/>
            <a:ext cx="63912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Breastfeeding Foundations</a:t>
            </a:r>
            <a:endParaRPr lang="en-US" sz="1650" dirty="0"/>
          </a:p>
        </p:txBody>
      </p:sp>
      <p:sp>
        <p:nvSpPr>
          <p:cNvPr id="28" name="SK-9-text-27"/>
          <p:cNvSpPr/>
          <p:nvPr/>
        </p:nvSpPr>
        <p:spPr>
          <a:xfrm>
            <a:off x="876300" y="1610618"/>
            <a:ext cx="49911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Exclusive Breastfeeding: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Recommended for ~6 months (WHO/NHS).</a:t>
            </a:r>
            <a:endParaRPr lang="en-US" sz="1275" dirty="0"/>
          </a:p>
        </p:txBody>
      </p:sp>
      <p:sp>
        <p:nvSpPr>
          <p:cNvPr id="29" name="SK-9-text-28"/>
          <p:cNvSpPr/>
          <p:nvPr/>
        </p:nvSpPr>
        <p:spPr>
          <a:xfrm>
            <a:off x="876300" y="2140148"/>
            <a:ext cx="49911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Incremental Benefits: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Every feed makes a difference; even partial breastfeeding provides protection.</a:t>
            </a:r>
            <a:endParaRPr lang="en-US" sz="1275" dirty="0"/>
          </a:p>
        </p:txBody>
      </p:sp>
      <p:sp>
        <p:nvSpPr>
          <p:cNvPr id="30" name="SK-9-text-29"/>
          <p:cNvSpPr/>
          <p:nvPr/>
        </p:nvSpPr>
        <p:spPr>
          <a:xfrm>
            <a:off x="876300" y="2669679"/>
            <a:ext cx="2606993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Key Benefits:</a:t>
            </a:r>
            <a:endParaRPr lang="en-US" sz="1275" dirty="0"/>
          </a:p>
        </p:txBody>
      </p:sp>
      <p:sp>
        <p:nvSpPr>
          <p:cNvPr id="31" name="SK-9-text-30"/>
          <p:cNvSpPr/>
          <p:nvPr/>
        </p:nvSpPr>
        <p:spPr>
          <a:xfrm>
            <a:off x="971550" y="2953494"/>
            <a:ext cx="3629717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↓ Infections (Gastro/RTI)</a:t>
            </a:r>
            <a:endParaRPr lang="en-US" sz="1050" dirty="0"/>
          </a:p>
        </p:txBody>
      </p:sp>
      <p:sp>
        <p:nvSpPr>
          <p:cNvPr id="32" name="SK-9-text-31"/>
          <p:cNvSpPr/>
          <p:nvPr/>
        </p:nvSpPr>
        <p:spPr>
          <a:xfrm>
            <a:off x="2752725" y="2953494"/>
            <a:ext cx="1453763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↓ SIDS Risk</a:t>
            </a:r>
            <a:endParaRPr lang="en-US" sz="1050" dirty="0"/>
          </a:p>
        </p:txBody>
      </p:sp>
      <p:sp>
        <p:nvSpPr>
          <p:cNvPr id="33" name="SK-9-text-32"/>
          <p:cNvSpPr/>
          <p:nvPr/>
        </p:nvSpPr>
        <p:spPr>
          <a:xfrm>
            <a:off x="3705225" y="2953494"/>
            <a:ext cx="2724273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↓ Childhood Obesity</a:t>
            </a:r>
            <a:endParaRPr lang="en-US" sz="1050" dirty="0"/>
          </a:p>
        </p:txBody>
      </p:sp>
      <p:sp>
        <p:nvSpPr>
          <p:cNvPr id="34" name="SK-9-text-33"/>
          <p:cNvSpPr/>
          <p:nvPr/>
        </p:nvSpPr>
        <p:spPr>
          <a:xfrm>
            <a:off x="971550" y="3254425"/>
            <a:ext cx="2888673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↑ Cognitive Outcomes</a:t>
            </a:r>
            <a:endParaRPr lang="en-US" sz="1050" dirty="0"/>
          </a:p>
        </p:txBody>
      </p:sp>
      <p:sp>
        <p:nvSpPr>
          <p:cNvPr id="35" name="SK-9-text-34"/>
          <p:cNvSpPr/>
          <p:nvPr/>
        </p:nvSpPr>
        <p:spPr>
          <a:xfrm>
            <a:off x="2619375" y="3254425"/>
            <a:ext cx="2572512" cy="2437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D354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↓ Maternal Cancers</a:t>
            </a:r>
            <a:endParaRPr lang="en-US" sz="1050" dirty="0"/>
          </a:p>
        </p:txBody>
      </p:sp>
      <p:sp>
        <p:nvSpPr>
          <p:cNvPr id="36" name="SK-9-text-35"/>
          <p:cNvSpPr/>
          <p:nvPr/>
        </p:nvSpPr>
        <p:spPr>
          <a:xfrm>
            <a:off x="876300" y="3574405"/>
            <a:ext cx="49911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Formula: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Standard first infant formula is the only nutrition required to 6 months if not breastfeeding.</a:t>
            </a:r>
            <a:endParaRPr lang="en-US" sz="1275" dirty="0"/>
          </a:p>
        </p:txBody>
      </p:sp>
      <p:sp>
        <p:nvSpPr>
          <p:cNvPr id="37" name="SK-9-text-36"/>
          <p:cNvSpPr/>
          <p:nvPr/>
        </p:nvSpPr>
        <p:spPr>
          <a:xfrm>
            <a:off x="971550" y="4484936"/>
            <a:ext cx="51339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Support &amp; Resilience</a:t>
            </a:r>
            <a:endParaRPr lang="en-US" sz="1650" dirty="0"/>
          </a:p>
        </p:txBody>
      </p:sp>
      <p:sp>
        <p:nvSpPr>
          <p:cNvPr id="38" name="SK-9-text-37"/>
          <p:cNvSpPr/>
          <p:nvPr/>
        </p:nvSpPr>
        <p:spPr>
          <a:xfrm>
            <a:off x="876300" y="4913561"/>
            <a:ext cx="49911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Refer to Health Visitor or Lactation Consultant early for feeding difficulties.</a:t>
            </a:r>
            <a:endParaRPr lang="en-US" sz="1275" dirty="0"/>
          </a:p>
        </p:txBody>
      </p:sp>
      <p:sp>
        <p:nvSpPr>
          <p:cNvPr id="39" name="SK-9-text-38"/>
          <p:cNvSpPr/>
          <p:nvPr/>
        </p:nvSpPr>
        <p:spPr>
          <a:xfrm>
            <a:off x="876300" y="5443091"/>
            <a:ext cx="49911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ICON Campaign: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Signpost parents to "Infant Crying is Normal, Calm" resources if struggling with persistent crying.</a:t>
            </a:r>
            <a:endParaRPr lang="en-US" sz="1275" dirty="0"/>
          </a:p>
        </p:txBody>
      </p:sp>
      <p:sp>
        <p:nvSpPr>
          <p:cNvPr id="40" name="SK-9-text-39"/>
          <p:cNvSpPr/>
          <p:nvPr/>
        </p:nvSpPr>
        <p:spPr>
          <a:xfrm>
            <a:off x="6610350" y="1181993"/>
            <a:ext cx="46310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Weaning and Solids</a:t>
            </a:r>
            <a:endParaRPr lang="en-US" sz="1650" dirty="0"/>
          </a:p>
        </p:txBody>
      </p:sp>
      <p:sp>
        <p:nvSpPr>
          <p:cNvPr id="41" name="SK-9-text-40"/>
          <p:cNvSpPr/>
          <p:nvPr/>
        </p:nvSpPr>
        <p:spPr>
          <a:xfrm>
            <a:off x="6515100" y="1610618"/>
            <a:ext cx="56769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Timing: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Introduce solids from ~6 months (NEVER before 17 weeks).</a:t>
            </a:r>
            <a:endParaRPr lang="en-US" sz="1275" dirty="0"/>
          </a:p>
        </p:txBody>
      </p:sp>
      <p:sp>
        <p:nvSpPr>
          <p:cNvPr id="42" name="SK-9-text-41"/>
          <p:cNvSpPr/>
          <p:nvPr/>
        </p:nvSpPr>
        <p:spPr>
          <a:xfrm>
            <a:off x="6515100" y="1913483"/>
            <a:ext cx="56769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First Foods: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Soft pureed vegetables, fruits, and baby rice.</a:t>
            </a:r>
            <a:endParaRPr lang="en-US" sz="1275" dirty="0"/>
          </a:p>
        </p:txBody>
      </p:sp>
      <p:sp>
        <p:nvSpPr>
          <p:cNvPr id="43" name="SK-9-text-42"/>
          <p:cNvSpPr/>
          <p:nvPr/>
        </p:nvSpPr>
        <p:spPr>
          <a:xfrm>
            <a:off x="6515100" y="2216348"/>
            <a:ext cx="3772852" cy="219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Critical Avoidance:</a:t>
            </a:r>
            <a:endParaRPr lang="en-US" sz="1275" dirty="0"/>
          </a:p>
        </p:txBody>
      </p:sp>
      <p:sp>
        <p:nvSpPr>
          <p:cNvPr id="44" name="SK-9-text-43"/>
          <p:cNvSpPr/>
          <p:nvPr/>
        </p:nvSpPr>
        <p:spPr>
          <a:xfrm>
            <a:off x="6693694" y="2481114"/>
            <a:ext cx="2228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74C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Salt &amp; Sugar</a:t>
            </a:r>
            <a:endParaRPr lang="en-US" sz="1125" dirty="0"/>
          </a:p>
        </p:txBody>
      </p:sp>
      <p:sp>
        <p:nvSpPr>
          <p:cNvPr id="45" name="SK-9-text-44"/>
          <p:cNvSpPr/>
          <p:nvPr/>
        </p:nvSpPr>
        <p:spPr>
          <a:xfrm>
            <a:off x="7843838" y="2481114"/>
            <a:ext cx="23431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74C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Honey (&lt;1yr)</a:t>
            </a:r>
            <a:endParaRPr lang="en-US" sz="1125" dirty="0"/>
          </a:p>
        </p:txBody>
      </p:sp>
      <p:sp>
        <p:nvSpPr>
          <p:cNvPr id="46" name="SK-9-text-45"/>
          <p:cNvSpPr/>
          <p:nvPr/>
        </p:nvSpPr>
        <p:spPr>
          <a:xfrm>
            <a:off x="9051131" y="2481114"/>
            <a:ext cx="18859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E74C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Whole Nuts</a:t>
            </a:r>
            <a:endParaRPr lang="en-US" sz="1125" dirty="0"/>
          </a:p>
        </p:txBody>
      </p:sp>
      <p:sp>
        <p:nvSpPr>
          <p:cNvPr id="47" name="SK-9-text-46"/>
          <p:cNvSpPr/>
          <p:nvPr/>
        </p:nvSpPr>
        <p:spPr>
          <a:xfrm>
            <a:off x="6693694" y="3361134"/>
            <a:ext cx="5498306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Botulism Risk: Honey is strictly contraindicated under 12 months.</a:t>
            </a:r>
            <a:endParaRPr lang="en-US" sz="1125" dirty="0"/>
          </a:p>
        </p:txBody>
      </p:sp>
      <p:sp>
        <p:nvSpPr>
          <p:cNvPr id="48" name="SK-9-text-47"/>
          <p:cNvSpPr/>
          <p:nvPr/>
        </p:nvSpPr>
        <p:spPr>
          <a:xfrm>
            <a:off x="6610350" y="4108847"/>
            <a:ext cx="55816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Vitamin D Supplementation</a:t>
            </a:r>
            <a:endParaRPr lang="en-US" sz="1650" dirty="0"/>
          </a:p>
        </p:txBody>
      </p:sp>
      <p:sp>
        <p:nvSpPr>
          <p:cNvPr id="49" name="SK-9-text-48"/>
          <p:cNvSpPr/>
          <p:nvPr/>
        </p:nvSpPr>
        <p:spPr>
          <a:xfrm>
            <a:off x="6438900" y="4737497"/>
            <a:ext cx="24917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3498DB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8.5-10</a:t>
            </a:r>
            <a:endParaRPr lang="en-US" sz="1800" dirty="0"/>
          </a:p>
        </p:txBody>
      </p:sp>
      <p:sp>
        <p:nvSpPr>
          <p:cNvPr id="50" name="SK-9-text-49"/>
          <p:cNvSpPr/>
          <p:nvPr/>
        </p:nvSpPr>
        <p:spPr>
          <a:xfrm>
            <a:off x="7219950" y="4651772"/>
            <a:ext cx="14573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mcg / day</a:t>
            </a:r>
            <a:endParaRPr lang="en-US" sz="1050" dirty="0"/>
          </a:p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Mandatory for all &lt; 1yr</a:t>
            </a:r>
            <a:endParaRPr lang="en-US" sz="1050" dirty="0"/>
          </a:p>
        </p:txBody>
      </p:sp>
      <p:sp>
        <p:nvSpPr>
          <p:cNvPr id="51" name="SK-9-text-50"/>
          <p:cNvSpPr/>
          <p:nvPr/>
        </p:nvSpPr>
        <p:spPr>
          <a:xfrm>
            <a:off x="6515100" y="5280422"/>
            <a:ext cx="5676900" cy="22666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Breastfed: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Essential daily supplement from birth.</a:t>
            </a:r>
            <a:endParaRPr lang="en-US" sz="1275" dirty="0"/>
          </a:p>
        </p:txBody>
      </p:sp>
      <p:sp>
        <p:nvSpPr>
          <p:cNvPr id="52" name="SK-9-text-51"/>
          <p:cNvSpPr/>
          <p:nvPr/>
        </p:nvSpPr>
        <p:spPr>
          <a:xfrm>
            <a:off x="6515100" y="5583287"/>
            <a:ext cx="4991100" cy="4533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85"/>
              </a:lnSpc>
              <a:buNone/>
            </a:pPr>
            <a:r>
              <a:rPr lang="en-US" sz="1275" b="1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Formula-fed:</a:t>
            </a:r>
            <a:r>
              <a:rPr lang="en-US" sz="1275" dirty="0">
                <a:solidFill>
                  <a:srgbClr val="546E7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Only need drops if consuming &lt; 500ml/day (formula is already fortified).</a:t>
            </a:r>
            <a:endParaRPr lang="en-US" sz="1275" dirty="0"/>
          </a:p>
        </p:txBody>
      </p:sp>
      <p:sp>
        <p:nvSpPr>
          <p:cNvPr id="53" name="SK-9-text-52"/>
          <p:cNvSpPr/>
          <p:nvPr/>
        </p:nvSpPr>
        <p:spPr>
          <a:xfrm>
            <a:off x="571500" y="6610350"/>
            <a:ext cx="60655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90A4A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 | Updated July 2026</a:t>
            </a:r>
            <a:endParaRPr lang="en-US" sz="900" dirty="0"/>
          </a:p>
        </p:txBody>
      </p:sp>
      <p:sp>
        <p:nvSpPr>
          <p:cNvPr id="54" name="SK-9-text-53"/>
          <p:cNvSpPr/>
          <p:nvPr/>
        </p:nvSpPr>
        <p:spPr>
          <a:xfrm>
            <a:off x="9134475" y="6610350"/>
            <a:ext cx="3057525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37021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AKT / SCA PEARL: EXCLUSIVE BF TO 6 MONTHS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2562</Words>
  <Application>Microsoft Office PowerPoint</Application>
  <PresentationFormat>Widescreen</PresentationFormat>
  <Paragraphs>337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2026-07-01T17:34:05Z</dcterms:created>
  <dcterms:modified xsi:type="dcterms:W3CDTF">2026-07-01T17:55:13Z</dcterms:modified>
</cp:coreProperties>
</file>