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12192000"/>
  <p:embeddedFontLst>
    <p:embeddedFont>
      <p:font typeface="Open Sans" panose="020B0606030504020204" pitchFamily="34" charset="0"/>
      <p:regular r:id="rId19"/>
      <p:bold r:id="rId20"/>
      <p:italic r:id="rId21"/>
      <p:boldItalic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9082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428D4-69B2-469B-1565-00D0FCCC6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073A8B-B521-08A5-6C05-7F4F4C24A6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FDF46F-3069-2122-D54F-D01F83233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9AB2B6-BDA6-7060-F8CA-ACCB83F10D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389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jpeg"/><Relationship Id="rId3" Type="http://schemas.openxmlformats.org/officeDocument/2006/relationships/image" Target="../media/image2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5" Type="http://schemas.openxmlformats.org/officeDocument/2006/relationships/image" Target="../media/image10.png"/><Relationship Id="rId15" Type="http://schemas.openxmlformats.org/officeDocument/2006/relationships/image" Target="../media/image138.png"/><Relationship Id="rId10" Type="http://schemas.openxmlformats.org/officeDocument/2006/relationships/image" Target="../media/image133.png"/><Relationship Id="rId4" Type="http://schemas.openxmlformats.org/officeDocument/2006/relationships/image" Target="../media/image9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jpeg"/><Relationship Id="rId3" Type="http://schemas.openxmlformats.org/officeDocument/2006/relationships/image" Target="../media/image2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3" Type="http://schemas.openxmlformats.org/officeDocument/2006/relationships/image" Target="../media/image1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46.png"/><Relationship Id="rId5" Type="http://schemas.openxmlformats.org/officeDocument/2006/relationships/image" Target="../media/image9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4" Type="http://schemas.openxmlformats.org/officeDocument/2006/relationships/image" Target="../media/image2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58.png"/><Relationship Id="rId18" Type="http://schemas.openxmlformats.org/officeDocument/2006/relationships/image" Target="../media/image163.png"/><Relationship Id="rId3" Type="http://schemas.openxmlformats.org/officeDocument/2006/relationships/image" Target="../media/image2.png"/><Relationship Id="rId21" Type="http://schemas.openxmlformats.org/officeDocument/2006/relationships/image" Target="../media/image166.png"/><Relationship Id="rId7" Type="http://schemas.openxmlformats.org/officeDocument/2006/relationships/image" Target="../media/image152.png"/><Relationship Id="rId12" Type="http://schemas.openxmlformats.org/officeDocument/2006/relationships/image" Target="../media/image157.png"/><Relationship Id="rId17" Type="http://schemas.openxmlformats.org/officeDocument/2006/relationships/image" Target="../media/image16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1.png"/><Relationship Id="rId20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png"/><Relationship Id="rId11" Type="http://schemas.openxmlformats.org/officeDocument/2006/relationships/image" Target="../media/image156.png"/><Relationship Id="rId5" Type="http://schemas.openxmlformats.org/officeDocument/2006/relationships/image" Target="../media/image10.png"/><Relationship Id="rId15" Type="http://schemas.openxmlformats.org/officeDocument/2006/relationships/image" Target="../media/image160.png"/><Relationship Id="rId10" Type="http://schemas.openxmlformats.org/officeDocument/2006/relationships/image" Target="../media/image155.png"/><Relationship Id="rId19" Type="http://schemas.openxmlformats.org/officeDocument/2006/relationships/image" Target="../media/image164.png"/><Relationship Id="rId4" Type="http://schemas.openxmlformats.org/officeDocument/2006/relationships/image" Target="../media/image9.png"/><Relationship Id="rId9" Type="http://schemas.openxmlformats.org/officeDocument/2006/relationships/image" Target="../media/image154.png"/><Relationship Id="rId14" Type="http://schemas.openxmlformats.org/officeDocument/2006/relationships/image" Target="../media/image159.png"/><Relationship Id="rId22" Type="http://schemas.openxmlformats.org/officeDocument/2006/relationships/image" Target="../media/image1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168.png"/><Relationship Id="rId7" Type="http://schemas.openxmlformats.org/officeDocument/2006/relationships/image" Target="../media/image1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7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78.png"/><Relationship Id="rId18" Type="http://schemas.openxmlformats.org/officeDocument/2006/relationships/image" Target="../media/image183.png"/><Relationship Id="rId3" Type="http://schemas.openxmlformats.org/officeDocument/2006/relationships/image" Target="../media/image1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17" Type="http://schemas.openxmlformats.org/officeDocument/2006/relationships/image" Target="../media/image18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81.png"/><Relationship Id="rId20" Type="http://schemas.openxmlformats.org/officeDocument/2006/relationships/image" Target="../media/image1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76.png"/><Relationship Id="rId5" Type="http://schemas.openxmlformats.org/officeDocument/2006/relationships/image" Target="../media/image9.png"/><Relationship Id="rId15" Type="http://schemas.openxmlformats.org/officeDocument/2006/relationships/image" Target="../media/image180.png"/><Relationship Id="rId10" Type="http://schemas.openxmlformats.org/officeDocument/2006/relationships/image" Target="../media/image175.png"/><Relationship Id="rId19" Type="http://schemas.openxmlformats.org/officeDocument/2006/relationships/image" Target="../media/image184.png"/><Relationship Id="rId4" Type="http://schemas.openxmlformats.org/officeDocument/2006/relationships/image" Target="../media/image2.png"/><Relationship Id="rId9" Type="http://schemas.openxmlformats.org/officeDocument/2006/relationships/image" Target="../media/image174.png"/><Relationship Id="rId14" Type="http://schemas.openxmlformats.org/officeDocument/2006/relationships/image" Target="../media/image1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93.png"/><Relationship Id="rId18" Type="http://schemas.openxmlformats.org/officeDocument/2006/relationships/image" Target="../media/image198.png"/><Relationship Id="rId26" Type="http://schemas.openxmlformats.org/officeDocument/2006/relationships/image" Target="../media/image206.png"/><Relationship Id="rId3" Type="http://schemas.openxmlformats.org/officeDocument/2006/relationships/image" Target="../media/image1.png"/><Relationship Id="rId21" Type="http://schemas.openxmlformats.org/officeDocument/2006/relationships/image" Target="../media/image201.png"/><Relationship Id="rId7" Type="http://schemas.openxmlformats.org/officeDocument/2006/relationships/image" Target="../media/image187.png"/><Relationship Id="rId12" Type="http://schemas.openxmlformats.org/officeDocument/2006/relationships/image" Target="../media/image192.png"/><Relationship Id="rId17" Type="http://schemas.openxmlformats.org/officeDocument/2006/relationships/image" Target="../media/image197.png"/><Relationship Id="rId25" Type="http://schemas.openxmlformats.org/officeDocument/2006/relationships/image" Target="../media/image20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96.png"/><Relationship Id="rId20" Type="http://schemas.openxmlformats.org/officeDocument/2006/relationships/image" Target="../media/image2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91.png"/><Relationship Id="rId24" Type="http://schemas.openxmlformats.org/officeDocument/2006/relationships/image" Target="../media/image204.png"/><Relationship Id="rId5" Type="http://schemas.openxmlformats.org/officeDocument/2006/relationships/image" Target="../media/image186.png"/><Relationship Id="rId15" Type="http://schemas.openxmlformats.org/officeDocument/2006/relationships/image" Target="../media/image195.png"/><Relationship Id="rId23" Type="http://schemas.openxmlformats.org/officeDocument/2006/relationships/image" Target="../media/image203.png"/><Relationship Id="rId10" Type="http://schemas.openxmlformats.org/officeDocument/2006/relationships/image" Target="../media/image190.png"/><Relationship Id="rId19" Type="http://schemas.openxmlformats.org/officeDocument/2006/relationships/image" Target="../media/image199.png"/><Relationship Id="rId4" Type="http://schemas.openxmlformats.org/officeDocument/2006/relationships/image" Target="../media/image2.png"/><Relationship Id="rId9" Type="http://schemas.openxmlformats.org/officeDocument/2006/relationships/image" Target="../media/image189.png"/><Relationship Id="rId14" Type="http://schemas.openxmlformats.org/officeDocument/2006/relationships/image" Target="../media/image194.png"/><Relationship Id="rId22" Type="http://schemas.openxmlformats.org/officeDocument/2006/relationships/image" Target="../media/image20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2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8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9.png"/><Relationship Id="rId15" Type="http://schemas.openxmlformats.org/officeDocument/2006/relationships/image" Target="../media/image37.png"/><Relationship Id="rId23" Type="http://schemas.openxmlformats.org/officeDocument/2006/relationships/image" Target="../media/image45.jpe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26" Type="http://schemas.openxmlformats.org/officeDocument/2006/relationships/image" Target="../media/image66.png"/><Relationship Id="rId3" Type="http://schemas.openxmlformats.org/officeDocument/2006/relationships/image" Target="../media/image1.png"/><Relationship Id="rId21" Type="http://schemas.openxmlformats.org/officeDocument/2006/relationships/image" Target="../media/image61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29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51.png"/><Relationship Id="rId24" Type="http://schemas.openxmlformats.org/officeDocument/2006/relationships/image" Target="../media/image64.png"/><Relationship Id="rId5" Type="http://schemas.openxmlformats.org/officeDocument/2006/relationships/image" Target="../media/image9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28" Type="http://schemas.openxmlformats.org/officeDocument/2006/relationships/image" Target="../media/image68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4" Type="http://schemas.openxmlformats.org/officeDocument/2006/relationships/image" Target="../media/image2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Relationship Id="rId22" Type="http://schemas.openxmlformats.org/officeDocument/2006/relationships/image" Target="../media/image62.png"/><Relationship Id="rId27" Type="http://schemas.openxmlformats.org/officeDocument/2006/relationships/image" Target="../media/image67.png"/><Relationship Id="rId30" Type="http://schemas.openxmlformats.org/officeDocument/2006/relationships/image" Target="../media/image7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28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0.png"/><Relationship Id="rId20" Type="http://schemas.openxmlformats.org/officeDocument/2006/relationships/image" Target="../media/image8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75.png"/><Relationship Id="rId5" Type="http://schemas.openxmlformats.org/officeDocument/2006/relationships/image" Target="../media/image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2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3" Type="http://schemas.openxmlformats.org/officeDocument/2006/relationships/image" Target="../media/image85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90.png"/><Relationship Id="rId5" Type="http://schemas.openxmlformats.org/officeDocument/2006/relationships/image" Target="../media/image9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2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98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03.png"/><Relationship Id="rId5" Type="http://schemas.openxmlformats.org/officeDocument/2006/relationships/image" Target="../media/image9.png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4" Type="http://schemas.openxmlformats.org/officeDocument/2006/relationships/image" Target="../media/image2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14.png"/><Relationship Id="rId18" Type="http://schemas.openxmlformats.org/officeDocument/2006/relationships/image" Target="../media/image119.jpeg"/><Relationship Id="rId3" Type="http://schemas.openxmlformats.org/officeDocument/2006/relationships/image" Target="../media/image28.png"/><Relationship Id="rId7" Type="http://schemas.openxmlformats.org/officeDocument/2006/relationships/image" Target="../media/image109.png"/><Relationship Id="rId12" Type="http://schemas.openxmlformats.org/officeDocument/2006/relationships/image" Target="../media/image113.png"/><Relationship Id="rId17" Type="http://schemas.openxmlformats.org/officeDocument/2006/relationships/image" Target="../media/image11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12.png"/><Relationship Id="rId5" Type="http://schemas.openxmlformats.org/officeDocument/2006/relationships/image" Target="../media/image9.png"/><Relationship Id="rId15" Type="http://schemas.openxmlformats.org/officeDocument/2006/relationships/image" Target="../media/image116.png"/><Relationship Id="rId10" Type="http://schemas.openxmlformats.org/officeDocument/2006/relationships/image" Target="../media/image111.png"/><Relationship Id="rId4" Type="http://schemas.openxmlformats.org/officeDocument/2006/relationships/image" Target="../media/image2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98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24.png"/><Relationship Id="rId5" Type="http://schemas.openxmlformats.org/officeDocument/2006/relationships/image" Target="../media/image9.png"/><Relationship Id="rId15" Type="http://schemas.openxmlformats.org/officeDocument/2006/relationships/image" Target="../media/image128.png"/><Relationship Id="rId10" Type="http://schemas.openxmlformats.org/officeDocument/2006/relationships/image" Target="../media/image123.png"/><Relationship Id="rId4" Type="http://schemas.openxmlformats.org/officeDocument/2006/relationships/image" Target="../media/image2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38100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81000"/>
            <a:ext cx="38100" cy="647700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000" y="4781550"/>
            <a:ext cx="5715000" cy="828675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3000" y="5838825"/>
            <a:ext cx="10287000" cy="447675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571500" y="76200"/>
            <a:ext cx="4831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120" dirty="0">
                <a:solidFill>
                  <a:srgbClr val="FFFFFF"/>
                </a:solidFill>
              </a:rPr>
              <a:t>BRADFORD VTS TEACHING DECK</a:t>
            </a:r>
            <a:endParaRPr lang="en-US" sz="1200" dirty="0"/>
          </a:p>
        </p:txBody>
      </p:sp>
      <p:sp>
        <p:nvSpPr>
          <p:cNvPr id="11" name="SK-1-text-10"/>
          <p:cNvSpPr/>
          <p:nvPr/>
        </p:nvSpPr>
        <p:spPr>
          <a:xfrm>
            <a:off x="1143000" y="1333500"/>
            <a:ext cx="7620000" cy="1424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610"/>
              </a:lnSpc>
              <a:buNone/>
            </a:pPr>
            <a:r>
              <a:rPr lang="en-US" sz="5100" b="1" dirty="0">
                <a:solidFill>
                  <a:srgbClr val="1F2937"/>
                </a:solidFill>
              </a:rPr>
              <a:t>Childhood Infections and Rashes</a:t>
            </a:r>
            <a:endParaRPr lang="en-US" sz="5100" dirty="0"/>
          </a:p>
        </p:txBody>
      </p:sp>
      <p:sp>
        <p:nvSpPr>
          <p:cNvPr id="12" name="SK-1-text-11"/>
          <p:cNvSpPr/>
          <p:nvPr/>
        </p:nvSpPr>
        <p:spPr>
          <a:xfrm>
            <a:off x="1143000" y="2910780"/>
            <a:ext cx="11049000" cy="3466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30"/>
              </a:lnSpc>
              <a:buNone/>
            </a:pPr>
            <a:r>
              <a:rPr lang="en-US" sz="210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GPs &amp; Trainees</a:t>
            </a:r>
            <a:endParaRPr lang="en-US" sz="2100" dirty="0"/>
          </a:p>
        </p:txBody>
      </p:sp>
      <p:sp>
        <p:nvSpPr>
          <p:cNvPr id="13" name="SK-1-text-12"/>
          <p:cNvSpPr/>
          <p:nvPr/>
        </p:nvSpPr>
        <p:spPr>
          <a:xfrm>
            <a:off x="1333500" y="4895850"/>
            <a:ext cx="53340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Disclaimer: Updated to NICE/UKHSA 2025-2026 standards. This deck is for educational purposes only. Always verify clinical guidance and drug doses with the latest BNF/CKS guidelines.</a:t>
            </a:r>
            <a:endParaRPr lang="en-US" sz="1050" dirty="0"/>
          </a:p>
        </p:txBody>
      </p:sp>
      <p:sp>
        <p:nvSpPr>
          <p:cNvPr id="14" name="SK-1-text-13"/>
          <p:cNvSpPr/>
          <p:nvPr/>
        </p:nvSpPr>
        <p:spPr>
          <a:xfrm>
            <a:off x="7886700" y="6038850"/>
            <a:ext cx="43053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15" name="SK-1-text-14"/>
          <p:cNvSpPr/>
          <p:nvPr/>
        </p:nvSpPr>
        <p:spPr>
          <a:xfrm>
            <a:off x="10048875" y="6029325"/>
            <a:ext cx="2143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July 2026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847725"/>
            <a:ext cx="19050" cy="2286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50615"/>
            <a:ext cx="6457950" cy="2597646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45865"/>
            <a:ext cx="228600" cy="190500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9656" y="4228717"/>
            <a:ext cx="166688" cy="13722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5200" y="1350615"/>
            <a:ext cx="4305300" cy="3637359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9500" y="1445865"/>
            <a:ext cx="228600" cy="1905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5200" y="5064175"/>
            <a:ext cx="4305300" cy="1585913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29500" y="5159425"/>
            <a:ext cx="228600" cy="190500"/>
          </a:xfrm>
          <a:prstGeom prst="rect">
            <a:avLst/>
          </a:prstGeom>
        </p:spPr>
      </p:pic>
      <p:sp>
        <p:nvSpPr>
          <p:cNvPr id="17" name="SK-10-text-16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8" name="SK-10-text-17"/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Neonatal Rashes: Benign vs Referral</a:t>
            </a:r>
            <a:endParaRPr lang="en-US" sz="2550" dirty="0"/>
          </a:p>
        </p:txBody>
      </p:sp>
      <p:sp>
        <p:nvSpPr>
          <p:cNvPr id="19" name="SK-10-text-18"/>
          <p:cNvSpPr/>
          <p:nvPr/>
        </p:nvSpPr>
        <p:spPr>
          <a:xfrm>
            <a:off x="6305550" y="904875"/>
            <a:ext cx="58864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NICE/UKHSA 2025-26 Standards</a:t>
            </a:r>
            <a:endParaRPr lang="en-US" sz="1200" dirty="0"/>
          </a:p>
        </p:txBody>
      </p:sp>
      <p:sp>
        <p:nvSpPr>
          <p:cNvPr id="20" name="SK-10-text-19"/>
          <p:cNvSpPr/>
          <p:nvPr/>
        </p:nvSpPr>
        <p:spPr>
          <a:xfrm>
            <a:off x="1009650" y="1398240"/>
            <a:ext cx="66294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E7490"/>
                </a:solidFill>
              </a:rPr>
              <a:t>Common &amp; Benign (Reassurance)</a:t>
            </a:r>
            <a:endParaRPr lang="en-US" sz="1500" dirty="0"/>
          </a:p>
        </p:txBody>
      </p:sp>
      <p:sp>
        <p:nvSpPr>
          <p:cNvPr id="21" name="SK-10-text-20"/>
          <p:cNvSpPr/>
          <p:nvPr/>
        </p:nvSpPr>
        <p:spPr>
          <a:xfrm>
            <a:off x="685800" y="1788765"/>
            <a:ext cx="6305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Milia</a:t>
            </a:r>
            <a:endParaRPr lang="en-US" sz="1125" dirty="0"/>
          </a:p>
        </p:txBody>
      </p:sp>
      <p:sp>
        <p:nvSpPr>
          <p:cNvPr id="22" name="SK-10-text-21"/>
          <p:cNvSpPr/>
          <p:nvPr/>
        </p:nvSpPr>
        <p:spPr>
          <a:xfrm>
            <a:off x="685800" y="1988790"/>
            <a:ext cx="103174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Tiny white keratin cysts (nose/face). Completely self-resolving.</a:t>
            </a:r>
            <a:endParaRPr lang="en-US" sz="1050" dirty="0"/>
          </a:p>
        </p:txBody>
      </p:sp>
      <p:sp>
        <p:nvSpPr>
          <p:cNvPr id="29" name="SK-10-text-28"/>
          <p:cNvSpPr/>
          <p:nvPr/>
        </p:nvSpPr>
        <p:spPr>
          <a:xfrm>
            <a:off x="533400" y="5578525"/>
            <a:ext cx="630555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Image: Mongolian Blue Spot (MBS) on infant lower back</a:t>
            </a:r>
            <a:endParaRPr lang="en-US" sz="975" dirty="0"/>
          </a:p>
        </p:txBody>
      </p:sp>
      <p:sp>
        <p:nvSpPr>
          <p:cNvPr id="30" name="SK-10-text-29"/>
          <p:cNvSpPr/>
          <p:nvPr/>
        </p:nvSpPr>
        <p:spPr>
          <a:xfrm>
            <a:off x="609600" y="4207073"/>
            <a:ext cx="6229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DOCUMENTATION PEARL</a:t>
            </a:r>
            <a:endParaRPr lang="en-US" sz="1050" dirty="0"/>
          </a:p>
        </p:txBody>
      </p:sp>
      <p:sp>
        <p:nvSpPr>
          <p:cNvPr id="32" name="SK-10-text-31"/>
          <p:cNvSpPr/>
          <p:nvPr/>
        </p:nvSpPr>
        <p:spPr>
          <a:xfrm>
            <a:off x="7753350" y="1398240"/>
            <a:ext cx="44386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91C1C"/>
                </a:solidFill>
              </a:rPr>
              <a:t>Referral &amp; Specialist Monitor</a:t>
            </a:r>
            <a:endParaRPr lang="en-US" sz="1500" dirty="0"/>
          </a:p>
        </p:txBody>
      </p:sp>
      <p:sp>
        <p:nvSpPr>
          <p:cNvPr id="33" name="SK-10-text-32"/>
          <p:cNvSpPr/>
          <p:nvPr/>
        </p:nvSpPr>
        <p:spPr>
          <a:xfrm>
            <a:off x="7429500" y="1788765"/>
            <a:ext cx="4762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Strawberry Naevus (Capillary Haemangioma)</a:t>
            </a:r>
            <a:endParaRPr lang="en-US" sz="1125" dirty="0"/>
          </a:p>
        </p:txBody>
      </p:sp>
      <p:sp>
        <p:nvSpPr>
          <p:cNvPr id="34" name="SK-10-text-33"/>
          <p:cNvSpPr/>
          <p:nvPr/>
        </p:nvSpPr>
        <p:spPr>
          <a:xfrm>
            <a:off x="7429500" y="1988790"/>
            <a:ext cx="47625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Grows for 2-3 weeks, regresses after 6 months.</a:t>
            </a:r>
            <a:endParaRPr lang="en-US" sz="1050" dirty="0"/>
          </a:p>
        </p:txBody>
      </p:sp>
      <p:sp>
        <p:nvSpPr>
          <p:cNvPr id="35" name="SK-10-text-34"/>
          <p:cNvSpPr/>
          <p:nvPr/>
        </p:nvSpPr>
        <p:spPr>
          <a:xfrm>
            <a:off x="7429500" y="2194471"/>
            <a:ext cx="476250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if: &gt;5 lesions, eyelid, lip, or spinal involvement.</a:t>
            </a:r>
            <a:endParaRPr lang="en-US" sz="975" dirty="0"/>
          </a:p>
        </p:txBody>
      </p:sp>
      <p:sp>
        <p:nvSpPr>
          <p:cNvPr id="36" name="SK-10-text-35"/>
          <p:cNvSpPr/>
          <p:nvPr/>
        </p:nvSpPr>
        <p:spPr>
          <a:xfrm>
            <a:off x="7412355" y="3434591"/>
            <a:ext cx="4762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Port Wine Stain (Naevus Flammeus)</a:t>
            </a:r>
            <a:endParaRPr lang="en-US" sz="1125" dirty="0"/>
          </a:p>
        </p:txBody>
      </p:sp>
      <p:sp>
        <p:nvSpPr>
          <p:cNvPr id="37" name="SK-10-text-36"/>
          <p:cNvSpPr/>
          <p:nvPr/>
        </p:nvSpPr>
        <p:spPr>
          <a:xfrm>
            <a:off x="7412355" y="3681497"/>
            <a:ext cx="47625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Permanent vascular malformation. </a:t>
            </a:r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Does not fade.</a:t>
            </a:r>
            <a:endParaRPr lang="en-US" sz="1050" dirty="0"/>
          </a:p>
        </p:txBody>
      </p:sp>
      <p:sp>
        <p:nvSpPr>
          <p:cNvPr id="38" name="SK-10-text-37"/>
          <p:cNvSpPr/>
          <p:nvPr/>
        </p:nvSpPr>
        <p:spPr>
          <a:xfrm>
            <a:off x="7429500" y="4078486"/>
            <a:ext cx="407670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V1 Trigeminal Distribution: </a:t>
            </a:r>
          </a:p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to exclude Sturge-Weber Syndrome</a:t>
            </a:r>
          </a:p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(Glaucoma, Angioma).</a:t>
            </a:r>
            <a:endParaRPr lang="en-US" sz="975" dirty="0"/>
          </a:p>
        </p:txBody>
      </p:sp>
      <p:sp>
        <p:nvSpPr>
          <p:cNvPr id="39" name="SK-10-text-38"/>
          <p:cNvSpPr/>
          <p:nvPr/>
        </p:nvSpPr>
        <p:spPr>
          <a:xfrm>
            <a:off x="7431398" y="2434233"/>
            <a:ext cx="4152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Sebaceous Naevi</a:t>
            </a:r>
            <a:endParaRPr lang="en-US" sz="1125" dirty="0"/>
          </a:p>
        </p:txBody>
      </p:sp>
      <p:sp>
        <p:nvSpPr>
          <p:cNvPr id="40" name="SK-10-text-39"/>
          <p:cNvSpPr/>
          <p:nvPr/>
        </p:nvSpPr>
        <p:spPr>
          <a:xfrm>
            <a:off x="7431398" y="2634258"/>
            <a:ext cx="47625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Yellowish hairless plaques on scalp.</a:t>
            </a:r>
            <a:endParaRPr lang="en-US" sz="1050" dirty="0"/>
          </a:p>
        </p:txBody>
      </p:sp>
      <p:sp>
        <p:nvSpPr>
          <p:cNvPr id="41" name="SK-10-text-40"/>
          <p:cNvSpPr/>
          <p:nvPr/>
        </p:nvSpPr>
        <p:spPr>
          <a:xfrm>
            <a:off x="7431398" y="2839938"/>
            <a:ext cx="407670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to Dermatology: Small risk of malignant transformation later in life.</a:t>
            </a:r>
            <a:endParaRPr lang="en-US" sz="975" dirty="0"/>
          </a:p>
        </p:txBody>
      </p:sp>
      <p:sp>
        <p:nvSpPr>
          <p:cNvPr id="42" name="SK-10-text-41"/>
          <p:cNvSpPr/>
          <p:nvPr/>
        </p:nvSpPr>
        <p:spPr>
          <a:xfrm>
            <a:off x="7753350" y="5111800"/>
            <a:ext cx="40767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37021"/>
                </a:solidFill>
              </a:rPr>
              <a:t>GP Management Tip</a:t>
            </a:r>
            <a:endParaRPr lang="en-US" sz="1500" dirty="0"/>
          </a:p>
        </p:txBody>
      </p:sp>
      <p:sp>
        <p:nvSpPr>
          <p:cNvPr id="43" name="SK-10-text-42"/>
          <p:cNvSpPr/>
          <p:nvPr/>
        </p:nvSpPr>
        <p:spPr>
          <a:xfrm>
            <a:off x="7429500" y="5502325"/>
            <a:ext cx="40767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vascular lesions, serial photography (with consent) is an excellent way to monitor growth or regression during routine health visitor or GP reviews.</a:t>
            </a:r>
            <a:endParaRPr lang="en-US" sz="1125" dirty="0"/>
          </a:p>
        </p:txBody>
      </p:sp>
      <p:sp>
        <p:nvSpPr>
          <p:cNvPr id="44" name="SK-10-text-43"/>
          <p:cNvSpPr/>
          <p:nvPr/>
        </p:nvSpPr>
        <p:spPr>
          <a:xfrm>
            <a:off x="7429500" y="6173837"/>
            <a:ext cx="40767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check red-reflex and vision if peri-orbital lesions are present.</a:t>
            </a:r>
            <a:endParaRPr lang="en-US" sz="1125" dirty="0"/>
          </a:p>
        </p:txBody>
      </p:sp>
      <p:pic>
        <p:nvPicPr>
          <p:cNvPr id="46" name="Picture 4" descr="Mongolian Blue Spot">
            <a:extLst>
              <a:ext uri="{FF2B5EF4-FFF2-40B4-BE49-F238E27FC236}">
                <a16:creationId xmlns:a16="http://schemas.microsoft.com/office/drawing/2014/main" id="{EA17BB74-B651-3874-529D-56DD1044D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88" y="2586250"/>
            <a:ext cx="2560637" cy="360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289" y="6082718"/>
            <a:ext cx="6457950" cy="223838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2954" y="4454215"/>
            <a:ext cx="4259160" cy="771525"/>
          </a:xfrm>
          <a:prstGeom prst="rect">
            <a:avLst/>
          </a:prstGeom>
        </p:spPr>
      </p:pic>
      <p:sp>
        <p:nvSpPr>
          <p:cNvPr id="23" name="SK-10-text-22"/>
          <p:cNvSpPr/>
          <p:nvPr/>
        </p:nvSpPr>
        <p:spPr>
          <a:xfrm>
            <a:off x="685800" y="2213521"/>
            <a:ext cx="6305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Erythema Toxicum Neonatorum</a:t>
            </a:r>
            <a:endParaRPr lang="en-US" sz="1125" dirty="0"/>
          </a:p>
        </p:txBody>
      </p:sp>
      <p:sp>
        <p:nvSpPr>
          <p:cNvPr id="24" name="SK-10-text-23"/>
          <p:cNvSpPr/>
          <p:nvPr/>
        </p:nvSpPr>
        <p:spPr>
          <a:xfrm>
            <a:off x="685800" y="2413546"/>
            <a:ext cx="95173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Blotchy red rash with yellow papules. Benign and transient.</a:t>
            </a:r>
            <a:endParaRPr lang="en-US" sz="1050" dirty="0"/>
          </a:p>
        </p:txBody>
      </p:sp>
      <p:sp>
        <p:nvSpPr>
          <p:cNvPr id="25" name="SK-10-text-24"/>
          <p:cNvSpPr/>
          <p:nvPr/>
        </p:nvSpPr>
        <p:spPr>
          <a:xfrm>
            <a:off x="685800" y="2638276"/>
            <a:ext cx="6305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Salmon Patch (Stork Mark)</a:t>
            </a:r>
            <a:endParaRPr lang="en-US" sz="1125" dirty="0"/>
          </a:p>
        </p:txBody>
      </p:sp>
      <p:sp>
        <p:nvSpPr>
          <p:cNvPr id="26" name="SK-10-text-25"/>
          <p:cNvSpPr/>
          <p:nvPr/>
        </p:nvSpPr>
        <p:spPr>
          <a:xfrm>
            <a:off x="685800" y="2838301"/>
            <a:ext cx="1063752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Pink macular lesion on nape or eyelids. Typically fades over time.</a:t>
            </a:r>
            <a:endParaRPr lang="en-US" sz="1050" dirty="0"/>
          </a:p>
        </p:txBody>
      </p:sp>
      <p:sp>
        <p:nvSpPr>
          <p:cNvPr id="27" name="SK-10-text-26"/>
          <p:cNvSpPr/>
          <p:nvPr/>
        </p:nvSpPr>
        <p:spPr>
          <a:xfrm>
            <a:off x="685800" y="3063032"/>
            <a:ext cx="6305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Mongolian Blue Spot (MBS)</a:t>
            </a:r>
            <a:endParaRPr lang="en-US" sz="1125" dirty="0"/>
          </a:p>
        </p:txBody>
      </p:sp>
      <p:sp>
        <p:nvSpPr>
          <p:cNvPr id="28" name="SK-10-text-27"/>
          <p:cNvSpPr/>
          <p:nvPr/>
        </p:nvSpPr>
        <p:spPr>
          <a:xfrm>
            <a:off x="685800" y="3356372"/>
            <a:ext cx="111175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Blue-grey pigmentation on buttocks/back. Common in darker </a:t>
            </a:r>
          </a:p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skin tones.</a:t>
            </a:r>
            <a:endParaRPr lang="en-US" sz="1050" dirty="0"/>
          </a:p>
        </p:txBody>
      </p:sp>
      <p:sp>
        <p:nvSpPr>
          <p:cNvPr id="31" name="SK-10-text-30"/>
          <p:cNvSpPr/>
          <p:nvPr/>
        </p:nvSpPr>
        <p:spPr>
          <a:xfrm>
            <a:off x="814387" y="4638561"/>
            <a:ext cx="5972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You </a:t>
            </a:r>
            <a:r>
              <a:rPr lang="en-US" sz="9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must</a:t>
            </a:r>
            <a:r>
              <a:rPr lang="en-US" sz="9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document Mongolian blue spots clearly in the neonatal </a:t>
            </a:r>
          </a:p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record to prevent future confusion with bruising or Non-Accidental </a:t>
            </a:r>
          </a:p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Injury (NAI).</a:t>
            </a:r>
            <a:endParaRPr lang="en-US" sz="975" dirty="0"/>
          </a:p>
        </p:txBody>
      </p:sp>
      <p:pic>
        <p:nvPicPr>
          <p:cNvPr id="48" name="Picture 4" descr="Sturge Weber Port Wine Stain">
            <a:extLst>
              <a:ext uri="{FF2B5EF4-FFF2-40B4-BE49-F238E27FC236}">
                <a16:creationId xmlns:a16="http://schemas.microsoft.com/office/drawing/2014/main" id="{B1FABA77-B951-F66E-5600-85DF24B1A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3179" y="2998378"/>
            <a:ext cx="1305867" cy="1877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991E30-BC7E-AC0E-E85A-046E94128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>
            <a:extLst>
              <a:ext uri="{FF2B5EF4-FFF2-40B4-BE49-F238E27FC236}">
                <a16:creationId xmlns:a16="http://schemas.microsoft.com/office/drawing/2014/main" id="{18E7D6F9-3ADF-00C2-C5E5-772A24656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>
            <a:extLst>
              <a:ext uri="{FF2B5EF4-FFF2-40B4-BE49-F238E27FC236}">
                <a16:creationId xmlns:a16="http://schemas.microsoft.com/office/drawing/2014/main" id="{E3711B55-5E03-3EAB-7D38-FB901C150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>
            <a:extLst>
              <a:ext uri="{FF2B5EF4-FFF2-40B4-BE49-F238E27FC236}">
                <a16:creationId xmlns:a16="http://schemas.microsoft.com/office/drawing/2014/main" id="{7A80FDB4-4FA1-105D-2DAD-8D0806F16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10-img-4" descr="preencoded.png">
            <a:extLst>
              <a:ext uri="{FF2B5EF4-FFF2-40B4-BE49-F238E27FC236}">
                <a16:creationId xmlns:a16="http://schemas.microsoft.com/office/drawing/2014/main" id="{C6EBB3FB-9132-D869-0959-3B0D1D1030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847725"/>
            <a:ext cx="19050" cy="228600"/>
          </a:xfrm>
          <a:prstGeom prst="rect">
            <a:avLst/>
          </a:prstGeom>
        </p:spPr>
      </p:pic>
      <p:pic>
        <p:nvPicPr>
          <p:cNvPr id="6" name="SK-10-img-5" descr="preencoded.png">
            <a:extLst>
              <a:ext uri="{FF2B5EF4-FFF2-40B4-BE49-F238E27FC236}">
                <a16:creationId xmlns:a16="http://schemas.microsoft.com/office/drawing/2014/main" id="{B47EA45B-F5F9-4136-E951-1EE28691A4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50615"/>
            <a:ext cx="4114800" cy="2184797"/>
          </a:xfrm>
          <a:prstGeom prst="rect">
            <a:avLst/>
          </a:prstGeom>
        </p:spPr>
      </p:pic>
      <p:pic>
        <p:nvPicPr>
          <p:cNvPr id="13" name="SK-10-img-12" descr="preencoded.png">
            <a:extLst>
              <a:ext uri="{FF2B5EF4-FFF2-40B4-BE49-F238E27FC236}">
                <a16:creationId xmlns:a16="http://schemas.microsoft.com/office/drawing/2014/main" id="{82981F95-CFF5-7073-658B-B12DC306F6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2957" y="1350616"/>
            <a:ext cx="5377543" cy="2236228"/>
          </a:xfrm>
          <a:prstGeom prst="rect">
            <a:avLst/>
          </a:prstGeom>
        </p:spPr>
      </p:pic>
      <p:sp>
        <p:nvSpPr>
          <p:cNvPr id="17" name="SK-10-text-16">
            <a:extLst>
              <a:ext uri="{FF2B5EF4-FFF2-40B4-BE49-F238E27FC236}">
                <a16:creationId xmlns:a16="http://schemas.microsoft.com/office/drawing/2014/main" id="{D0DA8EB4-70A1-882F-8F44-ED10F9BE42EA}"/>
              </a:ext>
            </a:extLst>
          </p:cNvPr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8" name="SK-10-text-17">
            <a:extLst>
              <a:ext uri="{FF2B5EF4-FFF2-40B4-BE49-F238E27FC236}">
                <a16:creationId xmlns:a16="http://schemas.microsoft.com/office/drawing/2014/main" id="{B3519132-0A57-4E07-D4EB-3488BBA8AE35}"/>
              </a:ext>
            </a:extLst>
          </p:cNvPr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Don’t Miss…</a:t>
            </a:r>
            <a:endParaRPr lang="en-US" sz="2550" dirty="0"/>
          </a:p>
        </p:txBody>
      </p:sp>
      <p:sp>
        <p:nvSpPr>
          <p:cNvPr id="20" name="SK-10-text-19">
            <a:extLst>
              <a:ext uri="{FF2B5EF4-FFF2-40B4-BE49-F238E27FC236}">
                <a16:creationId xmlns:a16="http://schemas.microsoft.com/office/drawing/2014/main" id="{F1914DA1-9C78-370C-FBBC-540CDD8BAADE}"/>
              </a:ext>
            </a:extLst>
          </p:cNvPr>
          <p:cNvSpPr/>
          <p:nvPr/>
        </p:nvSpPr>
        <p:spPr>
          <a:xfrm>
            <a:off x="1009650" y="1398240"/>
            <a:ext cx="66294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E7490"/>
                </a:solidFill>
              </a:rPr>
              <a:t>Stephen Johnson Syndrome</a:t>
            </a:r>
            <a:endParaRPr lang="en-US" sz="1500" dirty="0"/>
          </a:p>
        </p:txBody>
      </p:sp>
      <p:sp>
        <p:nvSpPr>
          <p:cNvPr id="29" name="SK-10-text-28">
            <a:extLst>
              <a:ext uri="{FF2B5EF4-FFF2-40B4-BE49-F238E27FC236}">
                <a16:creationId xmlns:a16="http://schemas.microsoft.com/office/drawing/2014/main" id="{50E1D8DC-ED31-9C3A-2FE8-8E2FFF3E4E01}"/>
              </a:ext>
            </a:extLst>
          </p:cNvPr>
          <p:cNvSpPr/>
          <p:nvPr/>
        </p:nvSpPr>
        <p:spPr>
          <a:xfrm>
            <a:off x="533400" y="5578525"/>
            <a:ext cx="630555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Image: Mongolian Blue Spot (MBS) on infant lower back</a:t>
            </a:r>
            <a:endParaRPr lang="en-US" sz="975" dirty="0"/>
          </a:p>
        </p:txBody>
      </p:sp>
      <p:sp>
        <p:nvSpPr>
          <p:cNvPr id="32" name="SK-10-text-31">
            <a:extLst>
              <a:ext uri="{FF2B5EF4-FFF2-40B4-BE49-F238E27FC236}">
                <a16:creationId xmlns:a16="http://schemas.microsoft.com/office/drawing/2014/main" id="{45934DAF-1071-1EEE-0559-9B4849B4ACEB}"/>
              </a:ext>
            </a:extLst>
          </p:cNvPr>
          <p:cNvSpPr/>
          <p:nvPr/>
        </p:nvSpPr>
        <p:spPr>
          <a:xfrm>
            <a:off x="7753350" y="1398240"/>
            <a:ext cx="44386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91C1C"/>
                </a:solidFill>
              </a:rPr>
              <a:t>Erythema Multiforme</a:t>
            </a:r>
            <a:endParaRPr lang="en-US" sz="1500" dirty="0"/>
          </a:p>
        </p:txBody>
      </p:sp>
      <p:pic>
        <p:nvPicPr>
          <p:cNvPr id="46" name="Picture 4" descr="Steven Johnson Syndrome">
            <a:extLst>
              <a:ext uri="{FF2B5EF4-FFF2-40B4-BE49-F238E27FC236}">
                <a16:creationId xmlns:a16="http://schemas.microsoft.com/office/drawing/2014/main" id="{D1CDC342-525A-21EE-EB8A-E9DE307F6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809799"/>
            <a:ext cx="3116262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5" descr="Erythema Multiforme">
            <a:extLst>
              <a:ext uri="{FF2B5EF4-FFF2-40B4-BE49-F238E27FC236}">
                <a16:creationId xmlns:a16="http://schemas.microsoft.com/office/drawing/2014/main" id="{D100DA45-FAFC-32B3-0C2D-DDC210014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628" y="1979265"/>
            <a:ext cx="5056397" cy="3352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107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9275" y="847725"/>
            <a:ext cx="19050" cy="22860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50615"/>
            <a:ext cx="11049000" cy="295275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0" y="1350615"/>
            <a:ext cx="9525" cy="20002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9500" y="1350615"/>
            <a:ext cx="9525" cy="200025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741140"/>
            <a:ext cx="11049000" cy="60960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0" y="1817340"/>
            <a:ext cx="9525" cy="45720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9500" y="1817340"/>
            <a:ext cx="9525" cy="45720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9525" y="1917353"/>
            <a:ext cx="847725" cy="257175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350740"/>
            <a:ext cx="11049000" cy="6096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0" y="2426940"/>
            <a:ext cx="9525" cy="45720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9500" y="2426940"/>
            <a:ext cx="9525" cy="45720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9525" y="2526953"/>
            <a:ext cx="847725" cy="257175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960340"/>
            <a:ext cx="11049000" cy="60960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0" y="3036540"/>
            <a:ext cx="9525" cy="45720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9500" y="3036540"/>
            <a:ext cx="9525" cy="45720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9525" y="3136553"/>
            <a:ext cx="847725" cy="257175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569940"/>
            <a:ext cx="11049000" cy="609600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0" y="3646140"/>
            <a:ext cx="9525" cy="457200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9500" y="3646140"/>
            <a:ext cx="9525" cy="457200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9525" y="3746153"/>
            <a:ext cx="847725" cy="257175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179540"/>
            <a:ext cx="11049000" cy="609600"/>
          </a:xfrm>
          <a:prstGeom prst="rect">
            <a:avLst/>
          </a:prstGeom>
        </p:spPr>
      </p:pic>
      <p:pic>
        <p:nvPicPr>
          <p:cNvPr id="26" name="SK-11-img-2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0" y="4255740"/>
            <a:ext cx="9525" cy="457200"/>
          </a:xfrm>
          <a:prstGeom prst="rect">
            <a:avLst/>
          </a:prstGeom>
        </p:spPr>
      </p:pic>
      <p:pic>
        <p:nvPicPr>
          <p:cNvPr id="27" name="SK-11-img-2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9500" y="4255740"/>
            <a:ext cx="9525" cy="457200"/>
          </a:xfrm>
          <a:prstGeom prst="rect">
            <a:avLst/>
          </a:prstGeom>
        </p:spPr>
      </p:pic>
      <p:pic>
        <p:nvPicPr>
          <p:cNvPr id="28" name="SK-11-img-2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9525" y="4355753"/>
            <a:ext cx="581025" cy="257175"/>
          </a:xfrm>
          <a:prstGeom prst="rect">
            <a:avLst/>
          </a:prstGeom>
        </p:spPr>
      </p:pic>
      <p:pic>
        <p:nvPicPr>
          <p:cNvPr id="29" name="SK-11-img-2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789140"/>
            <a:ext cx="11049000" cy="609600"/>
          </a:xfrm>
          <a:prstGeom prst="rect">
            <a:avLst/>
          </a:prstGeom>
        </p:spPr>
      </p:pic>
      <p:pic>
        <p:nvPicPr>
          <p:cNvPr id="30" name="SK-11-img-2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0" y="4865340"/>
            <a:ext cx="9525" cy="457200"/>
          </a:xfrm>
          <a:prstGeom prst="rect">
            <a:avLst/>
          </a:prstGeom>
        </p:spPr>
      </p:pic>
      <p:pic>
        <p:nvPicPr>
          <p:cNvPr id="31" name="SK-11-img-3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9500" y="4865340"/>
            <a:ext cx="9525" cy="457200"/>
          </a:xfrm>
          <a:prstGeom prst="rect">
            <a:avLst/>
          </a:prstGeom>
        </p:spPr>
      </p:pic>
      <p:pic>
        <p:nvPicPr>
          <p:cNvPr id="32" name="SK-11-img-3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9525" y="4965353"/>
            <a:ext cx="628650" cy="257175"/>
          </a:xfrm>
          <a:prstGeom prst="rect">
            <a:avLst/>
          </a:prstGeom>
        </p:spPr>
      </p:pic>
      <p:pic>
        <p:nvPicPr>
          <p:cNvPr id="33" name="SK-11-img-3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5398740"/>
            <a:ext cx="11049000" cy="609600"/>
          </a:xfrm>
          <a:prstGeom prst="rect">
            <a:avLst/>
          </a:prstGeom>
        </p:spPr>
      </p:pic>
      <p:pic>
        <p:nvPicPr>
          <p:cNvPr id="34" name="SK-11-img-3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0" y="5474940"/>
            <a:ext cx="9525" cy="457200"/>
          </a:xfrm>
          <a:prstGeom prst="rect">
            <a:avLst/>
          </a:prstGeom>
        </p:spPr>
      </p:pic>
      <p:pic>
        <p:nvPicPr>
          <p:cNvPr id="35" name="SK-11-img-3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9500" y="5474940"/>
            <a:ext cx="9525" cy="457200"/>
          </a:xfrm>
          <a:prstGeom prst="rect">
            <a:avLst/>
          </a:prstGeom>
        </p:spPr>
      </p:pic>
      <p:pic>
        <p:nvPicPr>
          <p:cNvPr id="36" name="SK-11-img-3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9525" y="5574953"/>
            <a:ext cx="847725" cy="257175"/>
          </a:xfrm>
          <a:prstGeom prst="rect">
            <a:avLst/>
          </a:prstGeom>
        </p:spPr>
      </p:pic>
      <p:pic>
        <p:nvPicPr>
          <p:cNvPr id="37" name="SK-11-img-3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81763"/>
            <a:ext cx="12192000" cy="376238"/>
          </a:xfrm>
          <a:prstGeom prst="rect">
            <a:avLst/>
          </a:prstGeom>
        </p:spPr>
      </p:pic>
      <p:pic>
        <p:nvPicPr>
          <p:cNvPr id="38" name="SK-11-img-3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6614220"/>
            <a:ext cx="154781" cy="125760"/>
          </a:xfrm>
          <a:prstGeom prst="rect">
            <a:avLst/>
          </a:prstGeom>
        </p:spPr>
      </p:pic>
      <p:sp>
        <p:nvSpPr>
          <p:cNvPr id="39" name="SK-11-text-38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40" name="SK-11-text-39"/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Incubation &amp; Exclusion Reference</a:t>
            </a:r>
            <a:endParaRPr lang="en-US" sz="2550" dirty="0"/>
          </a:p>
        </p:txBody>
      </p:sp>
      <p:sp>
        <p:nvSpPr>
          <p:cNvPr id="41" name="SK-11-text-40"/>
          <p:cNvSpPr/>
          <p:nvPr/>
        </p:nvSpPr>
        <p:spPr>
          <a:xfrm>
            <a:off x="5838825" y="904875"/>
            <a:ext cx="5928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NICE/UKHSA 2025-26 Standards</a:t>
            </a:r>
            <a:endParaRPr lang="en-US" sz="1200" dirty="0"/>
          </a:p>
        </p:txBody>
      </p:sp>
      <p:sp>
        <p:nvSpPr>
          <p:cNvPr id="42" name="SK-11-text-41"/>
          <p:cNvSpPr/>
          <p:nvPr/>
        </p:nvSpPr>
        <p:spPr>
          <a:xfrm>
            <a:off x="571500" y="1350615"/>
            <a:ext cx="35966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0E7490"/>
                </a:solidFill>
              </a:rPr>
              <a:t>INFECTION &amp; INCUBATION</a:t>
            </a:r>
            <a:endParaRPr lang="en-US" sz="1050" dirty="0"/>
          </a:p>
        </p:txBody>
      </p:sp>
      <p:sp>
        <p:nvSpPr>
          <p:cNvPr id="43" name="SK-11-text-42"/>
          <p:cNvSpPr/>
          <p:nvPr/>
        </p:nvSpPr>
        <p:spPr>
          <a:xfrm>
            <a:off x="3248025" y="1350615"/>
            <a:ext cx="4067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0E7490"/>
                </a:solidFill>
              </a:rPr>
              <a:t>INFECTIOUS PERIOD</a:t>
            </a:r>
            <a:endParaRPr lang="en-US" sz="1050" dirty="0"/>
          </a:p>
        </p:txBody>
      </p:sp>
      <p:sp>
        <p:nvSpPr>
          <p:cNvPr id="44" name="SK-11-text-43"/>
          <p:cNvSpPr/>
          <p:nvPr/>
        </p:nvSpPr>
        <p:spPr>
          <a:xfrm>
            <a:off x="7629525" y="1350615"/>
            <a:ext cx="4067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0E7490"/>
                </a:solidFill>
              </a:rPr>
              <a:t>UKHSA SCHOOL EXCLUSION</a:t>
            </a:r>
            <a:endParaRPr lang="en-US" sz="1050" dirty="0"/>
          </a:p>
        </p:txBody>
      </p:sp>
      <p:sp>
        <p:nvSpPr>
          <p:cNvPr id="45" name="SK-11-text-44"/>
          <p:cNvSpPr/>
          <p:nvPr/>
        </p:nvSpPr>
        <p:spPr>
          <a:xfrm>
            <a:off x="571500" y="1817340"/>
            <a:ext cx="2371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Chickenpox</a:t>
            </a:r>
            <a:endParaRPr lang="en-US" sz="1350" dirty="0"/>
          </a:p>
        </p:txBody>
      </p:sp>
      <p:sp>
        <p:nvSpPr>
          <p:cNvPr id="46" name="SK-11-text-45"/>
          <p:cNvSpPr/>
          <p:nvPr/>
        </p:nvSpPr>
        <p:spPr>
          <a:xfrm>
            <a:off x="571500" y="2074515"/>
            <a:ext cx="2362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10–21 Days</a:t>
            </a:r>
            <a:endParaRPr lang="en-US" sz="1050" dirty="0"/>
          </a:p>
        </p:txBody>
      </p:sp>
      <p:sp>
        <p:nvSpPr>
          <p:cNvPr id="47" name="SK-11-text-46"/>
          <p:cNvSpPr/>
          <p:nvPr/>
        </p:nvSpPr>
        <p:spPr>
          <a:xfrm>
            <a:off x="3248025" y="1832670"/>
            <a:ext cx="3876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days pre-rash until all lesions crusted (approx. 7 days)</a:t>
            </a:r>
            <a:endParaRPr lang="en-US" sz="1200" dirty="0"/>
          </a:p>
        </p:txBody>
      </p:sp>
      <p:sp>
        <p:nvSpPr>
          <p:cNvPr id="48" name="SK-11-text-47"/>
          <p:cNvSpPr/>
          <p:nvPr/>
        </p:nvSpPr>
        <p:spPr>
          <a:xfrm>
            <a:off x="7724775" y="1917353"/>
            <a:ext cx="1068684" cy="2571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REQUIRED</a:t>
            </a:r>
            <a:endParaRPr lang="en-US" sz="1050" dirty="0"/>
          </a:p>
        </p:txBody>
      </p:sp>
      <p:sp>
        <p:nvSpPr>
          <p:cNvPr id="49" name="SK-11-text-48"/>
          <p:cNvSpPr/>
          <p:nvPr/>
        </p:nvSpPr>
        <p:spPr>
          <a:xfrm>
            <a:off x="8572500" y="1938784"/>
            <a:ext cx="3619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Until all lesions have crusted over</a:t>
            </a:r>
            <a:endParaRPr lang="en-US" sz="1125" dirty="0"/>
          </a:p>
        </p:txBody>
      </p:sp>
      <p:sp>
        <p:nvSpPr>
          <p:cNvPr id="50" name="SK-11-text-49"/>
          <p:cNvSpPr/>
          <p:nvPr/>
        </p:nvSpPr>
        <p:spPr>
          <a:xfrm>
            <a:off x="571500" y="2426940"/>
            <a:ext cx="2371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Measles</a:t>
            </a:r>
            <a:endParaRPr lang="en-US" sz="1350" dirty="0"/>
          </a:p>
        </p:txBody>
      </p:sp>
      <p:sp>
        <p:nvSpPr>
          <p:cNvPr id="51" name="SK-11-text-50"/>
          <p:cNvSpPr/>
          <p:nvPr/>
        </p:nvSpPr>
        <p:spPr>
          <a:xfrm>
            <a:off x="571500" y="2684115"/>
            <a:ext cx="2362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7–14 Days</a:t>
            </a:r>
            <a:endParaRPr lang="en-US" sz="1050" dirty="0"/>
          </a:p>
        </p:txBody>
      </p:sp>
      <p:sp>
        <p:nvSpPr>
          <p:cNvPr id="52" name="SK-11-text-51"/>
          <p:cNvSpPr/>
          <p:nvPr/>
        </p:nvSpPr>
        <p:spPr>
          <a:xfrm>
            <a:off x="3248025" y="2548830"/>
            <a:ext cx="89439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 days before rash onset to 4 days after rash appears</a:t>
            </a:r>
            <a:endParaRPr lang="en-US" sz="1200" dirty="0"/>
          </a:p>
        </p:txBody>
      </p:sp>
      <p:sp>
        <p:nvSpPr>
          <p:cNvPr id="53" name="SK-11-text-52"/>
          <p:cNvSpPr/>
          <p:nvPr/>
        </p:nvSpPr>
        <p:spPr>
          <a:xfrm>
            <a:off x="7724775" y="2526953"/>
            <a:ext cx="1068684" cy="2571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REQUIRED</a:t>
            </a:r>
            <a:endParaRPr lang="en-US" sz="1050" dirty="0"/>
          </a:p>
        </p:txBody>
      </p:sp>
      <p:sp>
        <p:nvSpPr>
          <p:cNvPr id="54" name="SK-11-text-53"/>
          <p:cNvSpPr/>
          <p:nvPr/>
        </p:nvSpPr>
        <p:spPr>
          <a:xfrm>
            <a:off x="8572500" y="2548384"/>
            <a:ext cx="3619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 days from onset of rash</a:t>
            </a:r>
            <a:endParaRPr lang="en-US" sz="1125" dirty="0"/>
          </a:p>
        </p:txBody>
      </p:sp>
      <p:sp>
        <p:nvSpPr>
          <p:cNvPr id="55" name="SK-11-text-54"/>
          <p:cNvSpPr/>
          <p:nvPr/>
        </p:nvSpPr>
        <p:spPr>
          <a:xfrm>
            <a:off x="571500" y="3036540"/>
            <a:ext cx="27603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Scarlet Fever</a:t>
            </a:r>
            <a:endParaRPr lang="en-US" sz="1350" dirty="0"/>
          </a:p>
        </p:txBody>
      </p:sp>
      <p:sp>
        <p:nvSpPr>
          <p:cNvPr id="56" name="SK-11-text-55"/>
          <p:cNvSpPr/>
          <p:nvPr/>
        </p:nvSpPr>
        <p:spPr>
          <a:xfrm>
            <a:off x="571500" y="3293715"/>
            <a:ext cx="2362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2–5 Days</a:t>
            </a:r>
            <a:endParaRPr lang="en-US" sz="1050" dirty="0"/>
          </a:p>
        </p:txBody>
      </p:sp>
      <p:sp>
        <p:nvSpPr>
          <p:cNvPr id="57" name="SK-11-text-56"/>
          <p:cNvSpPr/>
          <p:nvPr/>
        </p:nvSpPr>
        <p:spPr>
          <a:xfrm>
            <a:off x="3248025" y="3051870"/>
            <a:ext cx="3876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Until 24 hours after starting appropriate antibiotic treatment</a:t>
            </a:r>
            <a:endParaRPr lang="en-US" sz="1200" dirty="0"/>
          </a:p>
        </p:txBody>
      </p:sp>
      <p:sp>
        <p:nvSpPr>
          <p:cNvPr id="58" name="SK-11-text-57"/>
          <p:cNvSpPr/>
          <p:nvPr/>
        </p:nvSpPr>
        <p:spPr>
          <a:xfrm>
            <a:off x="7724775" y="3136553"/>
            <a:ext cx="1068684" cy="2571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REQUIRED</a:t>
            </a:r>
            <a:endParaRPr lang="en-US" sz="1050" dirty="0"/>
          </a:p>
        </p:txBody>
      </p:sp>
      <p:sp>
        <p:nvSpPr>
          <p:cNvPr id="59" name="SK-11-text-58"/>
          <p:cNvSpPr/>
          <p:nvPr/>
        </p:nvSpPr>
        <p:spPr>
          <a:xfrm>
            <a:off x="8572500" y="3157984"/>
            <a:ext cx="3619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24 hours after starting antibiotics</a:t>
            </a:r>
            <a:endParaRPr lang="en-US" sz="1125" dirty="0"/>
          </a:p>
        </p:txBody>
      </p:sp>
      <p:sp>
        <p:nvSpPr>
          <p:cNvPr id="60" name="SK-11-text-59"/>
          <p:cNvSpPr/>
          <p:nvPr/>
        </p:nvSpPr>
        <p:spPr>
          <a:xfrm>
            <a:off x="571500" y="3646140"/>
            <a:ext cx="2371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Impetigo</a:t>
            </a:r>
            <a:endParaRPr lang="en-US" sz="1350" dirty="0"/>
          </a:p>
        </p:txBody>
      </p:sp>
      <p:sp>
        <p:nvSpPr>
          <p:cNvPr id="61" name="SK-11-text-60"/>
          <p:cNvSpPr/>
          <p:nvPr/>
        </p:nvSpPr>
        <p:spPr>
          <a:xfrm>
            <a:off x="571500" y="3903315"/>
            <a:ext cx="2362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2–5 Days</a:t>
            </a:r>
            <a:endParaRPr lang="en-US" sz="1050" dirty="0"/>
          </a:p>
        </p:txBody>
      </p:sp>
      <p:sp>
        <p:nvSpPr>
          <p:cNvPr id="62" name="SK-11-text-61"/>
          <p:cNvSpPr/>
          <p:nvPr/>
        </p:nvSpPr>
        <p:spPr>
          <a:xfrm>
            <a:off x="3248025" y="3768030"/>
            <a:ext cx="89439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Until lesions crusted/healed or 48h of antibiotics</a:t>
            </a:r>
            <a:endParaRPr lang="en-US" sz="1200" dirty="0"/>
          </a:p>
        </p:txBody>
      </p:sp>
      <p:sp>
        <p:nvSpPr>
          <p:cNvPr id="63" name="SK-11-text-62"/>
          <p:cNvSpPr/>
          <p:nvPr/>
        </p:nvSpPr>
        <p:spPr>
          <a:xfrm>
            <a:off x="7724775" y="3746153"/>
            <a:ext cx="1068684" cy="2571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REQUIRED</a:t>
            </a:r>
            <a:endParaRPr lang="en-US" sz="1050" dirty="0"/>
          </a:p>
        </p:txBody>
      </p:sp>
      <p:sp>
        <p:nvSpPr>
          <p:cNvPr id="64" name="SK-11-text-63"/>
          <p:cNvSpPr/>
          <p:nvPr/>
        </p:nvSpPr>
        <p:spPr>
          <a:xfrm>
            <a:off x="8572500" y="3767584"/>
            <a:ext cx="3619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Until healed or 48h post-antibiotics</a:t>
            </a:r>
            <a:endParaRPr lang="en-US" sz="1125" dirty="0"/>
          </a:p>
        </p:txBody>
      </p:sp>
      <p:sp>
        <p:nvSpPr>
          <p:cNvPr id="65" name="SK-11-text-64"/>
          <p:cNvSpPr/>
          <p:nvPr/>
        </p:nvSpPr>
        <p:spPr>
          <a:xfrm>
            <a:off x="571500" y="4255740"/>
            <a:ext cx="27603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Slapped Cheek</a:t>
            </a:r>
            <a:endParaRPr lang="en-US" sz="1350" dirty="0"/>
          </a:p>
        </p:txBody>
      </p:sp>
      <p:sp>
        <p:nvSpPr>
          <p:cNvPr id="66" name="SK-11-text-65"/>
          <p:cNvSpPr/>
          <p:nvPr/>
        </p:nvSpPr>
        <p:spPr>
          <a:xfrm>
            <a:off x="571500" y="4512915"/>
            <a:ext cx="2362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4–14 Days</a:t>
            </a:r>
            <a:endParaRPr lang="en-US" sz="1050" dirty="0"/>
          </a:p>
        </p:txBody>
      </p:sp>
      <p:sp>
        <p:nvSpPr>
          <p:cNvPr id="67" name="SK-11-text-66"/>
          <p:cNvSpPr/>
          <p:nvPr/>
        </p:nvSpPr>
        <p:spPr>
          <a:xfrm>
            <a:off x="3248025" y="4377630"/>
            <a:ext cx="89439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 days </a:t>
            </a:r>
            <a:r>
              <a:rPr lang="en-US" sz="120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BEFORE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rash. Not infectious once rash visible.</a:t>
            </a:r>
            <a:endParaRPr lang="en-US" sz="1200" dirty="0"/>
          </a:p>
        </p:txBody>
      </p:sp>
      <p:sp>
        <p:nvSpPr>
          <p:cNvPr id="68" name="SK-11-text-67"/>
          <p:cNvSpPr/>
          <p:nvPr/>
        </p:nvSpPr>
        <p:spPr>
          <a:xfrm>
            <a:off x="7724775" y="4355753"/>
            <a:ext cx="506418" cy="2571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5803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NONE</a:t>
            </a:r>
            <a:endParaRPr lang="en-US" sz="1050" dirty="0"/>
          </a:p>
        </p:txBody>
      </p:sp>
      <p:sp>
        <p:nvSpPr>
          <p:cNvPr id="69" name="SK-11-text-68"/>
          <p:cNvSpPr/>
          <p:nvPr/>
        </p:nvSpPr>
        <p:spPr>
          <a:xfrm>
            <a:off x="8305800" y="4377184"/>
            <a:ext cx="3886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 required once rash appears</a:t>
            </a:r>
            <a:endParaRPr lang="en-US" sz="1125" dirty="0"/>
          </a:p>
        </p:txBody>
      </p:sp>
      <p:sp>
        <p:nvSpPr>
          <p:cNvPr id="70" name="SK-11-text-69"/>
          <p:cNvSpPr/>
          <p:nvPr/>
        </p:nvSpPr>
        <p:spPr>
          <a:xfrm>
            <a:off x="571500" y="4865340"/>
            <a:ext cx="37890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Hand, Foot &amp; Mouth</a:t>
            </a:r>
            <a:endParaRPr lang="en-US" sz="1350" dirty="0"/>
          </a:p>
        </p:txBody>
      </p:sp>
      <p:sp>
        <p:nvSpPr>
          <p:cNvPr id="71" name="SK-11-text-70"/>
          <p:cNvSpPr/>
          <p:nvPr/>
        </p:nvSpPr>
        <p:spPr>
          <a:xfrm>
            <a:off x="571500" y="5122515"/>
            <a:ext cx="2362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3–6 Days</a:t>
            </a:r>
            <a:endParaRPr lang="en-US" sz="1050" dirty="0"/>
          </a:p>
        </p:txBody>
      </p:sp>
      <p:sp>
        <p:nvSpPr>
          <p:cNvPr id="72" name="SK-11-text-71"/>
          <p:cNvSpPr/>
          <p:nvPr/>
        </p:nvSpPr>
        <p:spPr>
          <a:xfrm>
            <a:off x="3248025" y="4987230"/>
            <a:ext cx="89439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From onset of oral ulcers until fever has resolved</a:t>
            </a:r>
            <a:endParaRPr lang="en-US" sz="1200" dirty="0"/>
          </a:p>
        </p:txBody>
      </p:sp>
      <p:sp>
        <p:nvSpPr>
          <p:cNvPr id="73" name="SK-11-text-72"/>
          <p:cNvSpPr/>
          <p:nvPr/>
        </p:nvSpPr>
        <p:spPr>
          <a:xfrm>
            <a:off x="7724775" y="4965353"/>
            <a:ext cx="745375" cy="2571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VARIES</a:t>
            </a:r>
            <a:endParaRPr lang="en-US" sz="1050" dirty="0"/>
          </a:p>
        </p:txBody>
      </p:sp>
      <p:sp>
        <p:nvSpPr>
          <p:cNvPr id="74" name="SK-11-text-73"/>
          <p:cNvSpPr/>
          <p:nvPr/>
        </p:nvSpPr>
        <p:spPr>
          <a:xfrm>
            <a:off x="8353425" y="4986784"/>
            <a:ext cx="38385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Until fever-free and comfortable</a:t>
            </a:r>
            <a:endParaRPr lang="en-US" sz="1125" dirty="0"/>
          </a:p>
        </p:txBody>
      </p:sp>
      <p:sp>
        <p:nvSpPr>
          <p:cNvPr id="75" name="SK-11-text-74"/>
          <p:cNvSpPr/>
          <p:nvPr/>
        </p:nvSpPr>
        <p:spPr>
          <a:xfrm>
            <a:off x="571500" y="5474940"/>
            <a:ext cx="23717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Mumps</a:t>
            </a:r>
            <a:endParaRPr lang="en-US" sz="1350" dirty="0"/>
          </a:p>
        </p:txBody>
      </p:sp>
      <p:sp>
        <p:nvSpPr>
          <p:cNvPr id="76" name="SK-11-text-75"/>
          <p:cNvSpPr/>
          <p:nvPr/>
        </p:nvSpPr>
        <p:spPr>
          <a:xfrm>
            <a:off x="571500" y="5732115"/>
            <a:ext cx="2362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12–25 Days</a:t>
            </a:r>
            <a:endParaRPr lang="en-US" sz="1050" dirty="0"/>
          </a:p>
        </p:txBody>
      </p:sp>
      <p:sp>
        <p:nvSpPr>
          <p:cNvPr id="77" name="SK-11-text-76"/>
          <p:cNvSpPr/>
          <p:nvPr/>
        </p:nvSpPr>
        <p:spPr>
          <a:xfrm>
            <a:off x="3248025" y="5596830"/>
            <a:ext cx="89439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 days before to 5 days after onset of parotid swelling</a:t>
            </a:r>
            <a:endParaRPr lang="en-US" sz="1200" dirty="0"/>
          </a:p>
        </p:txBody>
      </p:sp>
      <p:sp>
        <p:nvSpPr>
          <p:cNvPr id="78" name="SK-11-text-77"/>
          <p:cNvSpPr/>
          <p:nvPr/>
        </p:nvSpPr>
        <p:spPr>
          <a:xfrm>
            <a:off x="7724775" y="5574953"/>
            <a:ext cx="1068684" cy="2571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REQUIRED</a:t>
            </a:r>
            <a:endParaRPr lang="en-US" sz="1050" dirty="0"/>
          </a:p>
        </p:txBody>
      </p:sp>
      <p:sp>
        <p:nvSpPr>
          <p:cNvPr id="79" name="SK-11-text-78"/>
          <p:cNvSpPr/>
          <p:nvPr/>
        </p:nvSpPr>
        <p:spPr>
          <a:xfrm>
            <a:off x="8572500" y="5596384"/>
            <a:ext cx="36195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 days from onset of swelling</a:t>
            </a:r>
            <a:endParaRPr lang="en-US" sz="1125" dirty="0"/>
          </a:p>
        </p:txBody>
      </p:sp>
      <p:sp>
        <p:nvSpPr>
          <p:cNvPr id="80" name="SK-11-text-79"/>
          <p:cNvSpPr/>
          <p:nvPr/>
        </p:nvSpPr>
        <p:spPr>
          <a:xfrm>
            <a:off x="802481" y="6577013"/>
            <a:ext cx="1138951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Reference: UKHSA Health Protection in Schools and Other Childcare Facilities (2025 Update)</a:t>
            </a:r>
            <a:endParaRPr lang="en-US" sz="975" dirty="0"/>
          </a:p>
        </p:txBody>
      </p:sp>
      <p:sp>
        <p:nvSpPr>
          <p:cNvPr id="81" name="SK-11-text-80"/>
          <p:cNvSpPr/>
          <p:nvPr/>
        </p:nvSpPr>
        <p:spPr>
          <a:xfrm>
            <a:off x="10001250" y="6577013"/>
            <a:ext cx="21907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QUICK REFERENCE</a:t>
            </a:r>
            <a:endParaRPr lang="en-US" sz="9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5350" y="847725"/>
            <a:ext cx="19050" cy="22860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50615"/>
            <a:ext cx="11049000" cy="708571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501080"/>
            <a:ext cx="214313" cy="17532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5629" y="1350615"/>
            <a:ext cx="3254871" cy="708571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116336"/>
            <a:ext cx="11049000" cy="728663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276773"/>
            <a:ext cx="214313" cy="17532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65629" y="2116336"/>
            <a:ext cx="3254871" cy="728663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2902148"/>
            <a:ext cx="11049000" cy="728663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3062585"/>
            <a:ext cx="214313" cy="17532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65629" y="2902148"/>
            <a:ext cx="3254871" cy="728663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3687961"/>
            <a:ext cx="11049000" cy="708571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000" y="3838426"/>
            <a:ext cx="214313" cy="17532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5629" y="3687961"/>
            <a:ext cx="3254871" cy="708571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4453682"/>
            <a:ext cx="11049000" cy="708571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2000" y="4604147"/>
            <a:ext cx="214313" cy="17532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65629" y="4453682"/>
            <a:ext cx="3254871" cy="708571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219402"/>
            <a:ext cx="11049000" cy="708571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2000" y="5369868"/>
            <a:ext cx="214313" cy="17532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5629" y="5219402"/>
            <a:ext cx="3254871" cy="708571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6042273"/>
            <a:ext cx="11049000" cy="381000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62000" y="6118473"/>
            <a:ext cx="285750" cy="228600"/>
          </a:xfrm>
          <a:prstGeom prst="rect">
            <a:avLst/>
          </a:prstGeom>
        </p:spPr>
      </p:pic>
      <p:sp>
        <p:nvSpPr>
          <p:cNvPr id="26" name="SK-12-text-25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7" name="SK-12-text-26"/>
          <p:cNvSpPr/>
          <p:nvPr/>
        </p:nvSpPr>
        <p:spPr>
          <a:xfrm>
            <a:off x="571500" y="771525"/>
            <a:ext cx="1065466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Clinical Red Flags &amp; Safety</a:t>
            </a:r>
            <a:endParaRPr lang="en-US" sz="2550" dirty="0"/>
          </a:p>
        </p:txBody>
      </p:sp>
      <p:sp>
        <p:nvSpPr>
          <p:cNvPr id="28" name="SK-12-text-27"/>
          <p:cNvSpPr/>
          <p:nvPr/>
        </p:nvSpPr>
        <p:spPr>
          <a:xfrm>
            <a:off x="4914900" y="904875"/>
            <a:ext cx="5928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High-Yield Emergency Recognition</a:t>
            </a:r>
            <a:endParaRPr lang="en-US" sz="1200" dirty="0"/>
          </a:p>
        </p:txBody>
      </p:sp>
      <p:sp>
        <p:nvSpPr>
          <p:cNvPr id="29" name="SK-12-text-28"/>
          <p:cNvSpPr/>
          <p:nvPr/>
        </p:nvSpPr>
        <p:spPr>
          <a:xfrm>
            <a:off x="1071563" y="1445865"/>
            <a:ext cx="8915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91C1C"/>
                </a:solidFill>
              </a:rPr>
              <a:t>Non-Blanching Petechial / Purpuric Rash</a:t>
            </a:r>
            <a:endParaRPr lang="en-US" sz="1500" dirty="0"/>
          </a:p>
        </p:txBody>
      </p:sp>
      <p:sp>
        <p:nvSpPr>
          <p:cNvPr id="30" name="SK-12-text-29"/>
          <p:cNvSpPr/>
          <p:nvPr/>
        </p:nvSpPr>
        <p:spPr>
          <a:xfrm>
            <a:off x="762000" y="1750665"/>
            <a:ext cx="11430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Suspected Meningococcal Septicaemia. Rapid progression can occur in hours.</a:t>
            </a:r>
            <a:endParaRPr lang="en-US" sz="1200" dirty="0"/>
          </a:p>
        </p:txBody>
      </p:sp>
      <p:sp>
        <p:nvSpPr>
          <p:cNvPr id="31" name="SK-12-text-30"/>
          <p:cNvSpPr/>
          <p:nvPr/>
        </p:nvSpPr>
        <p:spPr>
          <a:xfrm>
            <a:off x="8556129" y="1509564"/>
            <a:ext cx="295007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4B5563"/>
                </a:solidFill>
              </a:rPr>
              <a:t>IMMEDIATE ACTION</a:t>
            </a:r>
            <a:endParaRPr lang="en-US" sz="975" dirty="0"/>
          </a:p>
        </p:txBody>
      </p:sp>
      <p:sp>
        <p:nvSpPr>
          <p:cNvPr id="32" name="SK-12-text-31"/>
          <p:cNvSpPr/>
          <p:nvPr/>
        </p:nvSpPr>
        <p:spPr>
          <a:xfrm>
            <a:off x="8556129" y="1714351"/>
            <a:ext cx="363587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999 + IM/IV Benzylpenicillin before transfer</a:t>
            </a:r>
            <a:endParaRPr lang="en-US" sz="1125" dirty="0"/>
          </a:p>
        </p:txBody>
      </p:sp>
      <p:sp>
        <p:nvSpPr>
          <p:cNvPr id="33" name="SK-12-text-32"/>
          <p:cNvSpPr/>
          <p:nvPr/>
        </p:nvSpPr>
        <p:spPr>
          <a:xfrm>
            <a:off x="1071563" y="2221557"/>
            <a:ext cx="7620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91C1C"/>
                </a:solidFill>
              </a:rPr>
              <a:t>Fever ≥ 5 Days (Child &lt; 5 Years)</a:t>
            </a:r>
            <a:endParaRPr lang="en-US" sz="1500" dirty="0"/>
          </a:p>
        </p:txBody>
      </p:sp>
      <p:sp>
        <p:nvSpPr>
          <p:cNvPr id="34" name="SK-12-text-33"/>
          <p:cNvSpPr/>
          <p:nvPr/>
        </p:nvSpPr>
        <p:spPr>
          <a:xfrm>
            <a:off x="762000" y="2526357"/>
            <a:ext cx="11430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Check for: Conjunctivitis, rash, oral changes, hand/foot swelling, lymphadenopathy.</a:t>
            </a:r>
            <a:endParaRPr lang="en-US" sz="1200" dirty="0"/>
          </a:p>
        </p:txBody>
      </p:sp>
      <p:sp>
        <p:nvSpPr>
          <p:cNvPr id="35" name="SK-12-text-34"/>
          <p:cNvSpPr/>
          <p:nvPr/>
        </p:nvSpPr>
        <p:spPr>
          <a:xfrm>
            <a:off x="8556129" y="2192536"/>
            <a:ext cx="295007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4B5563"/>
                </a:solidFill>
              </a:rPr>
              <a:t>REFERRAL PATH</a:t>
            </a:r>
            <a:endParaRPr lang="en-US" sz="975" dirty="0"/>
          </a:p>
        </p:txBody>
      </p:sp>
      <p:sp>
        <p:nvSpPr>
          <p:cNvPr id="36" name="SK-12-text-35"/>
          <p:cNvSpPr/>
          <p:nvPr/>
        </p:nvSpPr>
        <p:spPr>
          <a:xfrm>
            <a:off x="8556129" y="2397323"/>
            <a:ext cx="2873871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Paediatric Assessment (Kawasaki risk)</a:t>
            </a:r>
            <a:endParaRPr lang="en-US" sz="1125" dirty="0"/>
          </a:p>
        </p:txBody>
      </p:sp>
      <p:sp>
        <p:nvSpPr>
          <p:cNvPr id="37" name="SK-12-text-36"/>
          <p:cNvSpPr/>
          <p:nvPr/>
        </p:nvSpPr>
        <p:spPr>
          <a:xfrm>
            <a:off x="1071563" y="3007370"/>
            <a:ext cx="718452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91C1C"/>
                </a:solidFill>
              </a:rPr>
              <a:t>Positive Nikolsky Sign</a:t>
            </a:r>
            <a:endParaRPr lang="en-US" sz="1500" dirty="0"/>
          </a:p>
        </p:txBody>
      </p:sp>
      <p:sp>
        <p:nvSpPr>
          <p:cNvPr id="38" name="SK-12-text-37"/>
          <p:cNvSpPr/>
          <p:nvPr/>
        </p:nvSpPr>
        <p:spPr>
          <a:xfrm>
            <a:off x="762000" y="3312170"/>
            <a:ext cx="11430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Top layer of skin slips away with slight pressure. Sign of Staph Scalded Skin Syndrome.</a:t>
            </a:r>
            <a:endParaRPr lang="en-US" sz="1200" dirty="0"/>
          </a:p>
        </p:txBody>
      </p:sp>
      <p:sp>
        <p:nvSpPr>
          <p:cNvPr id="39" name="SK-12-text-38"/>
          <p:cNvSpPr/>
          <p:nvPr/>
        </p:nvSpPr>
        <p:spPr>
          <a:xfrm>
            <a:off x="8556129" y="2978348"/>
            <a:ext cx="295007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4B5563"/>
                </a:solidFill>
              </a:rPr>
              <a:t>ADMISSION</a:t>
            </a:r>
            <a:endParaRPr lang="en-US" sz="975" dirty="0"/>
          </a:p>
        </p:txBody>
      </p:sp>
      <p:sp>
        <p:nvSpPr>
          <p:cNvPr id="40" name="SK-12-text-39"/>
          <p:cNvSpPr/>
          <p:nvPr/>
        </p:nvSpPr>
        <p:spPr>
          <a:xfrm>
            <a:off x="8556129" y="3183136"/>
            <a:ext cx="2873871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Emergency Admission: IV Fluids &amp; Antibiotics</a:t>
            </a:r>
            <a:endParaRPr lang="en-US" sz="1125" dirty="0"/>
          </a:p>
        </p:txBody>
      </p:sp>
      <p:sp>
        <p:nvSpPr>
          <p:cNvPr id="41" name="SK-12-text-40"/>
          <p:cNvSpPr/>
          <p:nvPr/>
        </p:nvSpPr>
        <p:spPr>
          <a:xfrm>
            <a:off x="1071563" y="3783211"/>
            <a:ext cx="9677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91C1C"/>
                </a:solidFill>
              </a:rPr>
              <a:t>Pregnancy Exposure: VZV or Parvovirus B19</a:t>
            </a:r>
            <a:endParaRPr lang="en-US" sz="1500" dirty="0"/>
          </a:p>
        </p:txBody>
      </p:sp>
      <p:sp>
        <p:nvSpPr>
          <p:cNvPr id="42" name="SK-12-text-41"/>
          <p:cNvSpPr/>
          <p:nvPr/>
        </p:nvSpPr>
        <p:spPr>
          <a:xfrm>
            <a:off x="762000" y="4088011"/>
            <a:ext cx="11430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Risk of Congenital Varicella Syndrome or Fetal Hydrops (Parvovirus).</a:t>
            </a:r>
            <a:endParaRPr lang="en-US" sz="1200" dirty="0"/>
          </a:p>
        </p:txBody>
      </p:sp>
      <p:sp>
        <p:nvSpPr>
          <p:cNvPr id="43" name="SK-12-text-42"/>
          <p:cNvSpPr/>
          <p:nvPr/>
        </p:nvSpPr>
        <p:spPr>
          <a:xfrm>
            <a:off x="8556129" y="3846909"/>
            <a:ext cx="295007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4B5563"/>
                </a:solidFill>
              </a:rPr>
              <a:t>SPECIALIST ADVICE</a:t>
            </a:r>
            <a:endParaRPr lang="en-US" sz="975" dirty="0"/>
          </a:p>
        </p:txBody>
      </p:sp>
      <p:sp>
        <p:nvSpPr>
          <p:cNvPr id="44" name="SK-12-text-43"/>
          <p:cNvSpPr/>
          <p:nvPr/>
        </p:nvSpPr>
        <p:spPr>
          <a:xfrm>
            <a:off x="8556129" y="4051697"/>
            <a:ext cx="363587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Obstetric/Virology Review</a:t>
            </a:r>
            <a:endParaRPr lang="en-US" sz="1125" dirty="0"/>
          </a:p>
        </p:txBody>
      </p:sp>
      <p:sp>
        <p:nvSpPr>
          <p:cNvPr id="45" name="SK-12-text-44"/>
          <p:cNvSpPr/>
          <p:nvPr/>
        </p:nvSpPr>
        <p:spPr>
          <a:xfrm>
            <a:off x="1071563" y="4548932"/>
            <a:ext cx="718452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91C1C"/>
                </a:solidFill>
              </a:rPr>
              <a:t>Tinea Capitis (Scalp Ringworm)</a:t>
            </a:r>
            <a:endParaRPr lang="en-US" sz="1500" dirty="0"/>
          </a:p>
        </p:txBody>
      </p:sp>
      <p:sp>
        <p:nvSpPr>
          <p:cNvPr id="46" name="SK-12-text-45"/>
          <p:cNvSpPr/>
          <p:nvPr/>
        </p:nvSpPr>
        <p:spPr>
          <a:xfrm>
            <a:off x="762000" y="4853732"/>
            <a:ext cx="11430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Topical antifungals alone will fail. Risk of permanent scarring alopecia (Kerion).</a:t>
            </a:r>
            <a:endParaRPr lang="en-US" sz="1200" dirty="0"/>
          </a:p>
        </p:txBody>
      </p:sp>
      <p:sp>
        <p:nvSpPr>
          <p:cNvPr id="47" name="SK-12-text-46"/>
          <p:cNvSpPr/>
          <p:nvPr/>
        </p:nvSpPr>
        <p:spPr>
          <a:xfrm>
            <a:off x="8556129" y="4612630"/>
            <a:ext cx="295007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4B5563"/>
                </a:solidFill>
              </a:rPr>
              <a:t>PRESCRIBING ALERT</a:t>
            </a:r>
            <a:endParaRPr lang="en-US" sz="975" dirty="0"/>
          </a:p>
        </p:txBody>
      </p:sp>
      <p:sp>
        <p:nvSpPr>
          <p:cNvPr id="48" name="SK-12-text-47"/>
          <p:cNvSpPr/>
          <p:nvPr/>
        </p:nvSpPr>
        <p:spPr>
          <a:xfrm>
            <a:off x="8556129" y="4817418"/>
            <a:ext cx="363587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 Antifungals Only (e.g. Terbinafine)</a:t>
            </a:r>
            <a:endParaRPr lang="en-US" sz="1125" dirty="0"/>
          </a:p>
        </p:txBody>
      </p:sp>
      <p:sp>
        <p:nvSpPr>
          <p:cNvPr id="49" name="SK-12-text-48"/>
          <p:cNvSpPr/>
          <p:nvPr/>
        </p:nvSpPr>
        <p:spPr>
          <a:xfrm>
            <a:off x="1071563" y="5314652"/>
            <a:ext cx="8001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91C1C"/>
                </a:solidFill>
              </a:rPr>
              <a:t>EBV (Glandular Fever) + Amoxicillin</a:t>
            </a:r>
            <a:endParaRPr lang="en-US" sz="1500" dirty="0"/>
          </a:p>
        </p:txBody>
      </p:sp>
      <p:sp>
        <p:nvSpPr>
          <p:cNvPr id="50" name="SK-12-text-49"/>
          <p:cNvSpPr/>
          <p:nvPr/>
        </p:nvSpPr>
        <p:spPr>
          <a:xfrm>
            <a:off x="762000" y="5619452"/>
            <a:ext cx="11430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Prescribing amoxicillin/ampicillin in EBV triggers a florid maculopapular rash in 90%.</a:t>
            </a:r>
            <a:endParaRPr lang="en-US" sz="1200" dirty="0"/>
          </a:p>
        </p:txBody>
      </p:sp>
      <p:sp>
        <p:nvSpPr>
          <p:cNvPr id="51" name="SK-12-text-50"/>
          <p:cNvSpPr/>
          <p:nvPr/>
        </p:nvSpPr>
        <p:spPr>
          <a:xfrm>
            <a:off x="8556129" y="5378351"/>
            <a:ext cx="295007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4B5563"/>
                </a:solidFill>
              </a:rPr>
              <a:t>SAFETY WARNING</a:t>
            </a:r>
            <a:endParaRPr lang="en-US" sz="975" dirty="0"/>
          </a:p>
        </p:txBody>
      </p:sp>
      <p:sp>
        <p:nvSpPr>
          <p:cNvPr id="52" name="SK-12-text-51"/>
          <p:cNvSpPr/>
          <p:nvPr/>
        </p:nvSpPr>
        <p:spPr>
          <a:xfrm>
            <a:off x="8556129" y="5583138"/>
            <a:ext cx="363587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 Penicillins if EBV is Suspected</a:t>
            </a:r>
            <a:endParaRPr lang="en-US" sz="1125" dirty="0"/>
          </a:p>
        </p:txBody>
      </p:sp>
      <p:sp>
        <p:nvSpPr>
          <p:cNvPr id="53" name="SK-12-text-52"/>
          <p:cNvSpPr/>
          <p:nvPr/>
        </p:nvSpPr>
        <p:spPr>
          <a:xfrm>
            <a:off x="1190625" y="6118473"/>
            <a:ext cx="11001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Safety-Netting: "If the rash spreads, doesn't blanch when pressed, or your child becomes much more unwell, call 999 immediately."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847725"/>
            <a:ext cx="19050" cy="22860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1100" y="1549450"/>
            <a:ext cx="279946" cy="223838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1100" y="3492698"/>
            <a:ext cx="273993" cy="21907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1100" y="5196334"/>
            <a:ext cx="233660" cy="186928"/>
          </a:xfrm>
          <a:prstGeom prst="rect">
            <a:avLst/>
          </a:prstGeom>
        </p:spPr>
      </p:pic>
      <p:sp>
        <p:nvSpPr>
          <p:cNvPr id="9" name="SK-13-text-8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0" name="SK-13-text-9"/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AKT Pearls: High-Yield Exam Facts</a:t>
            </a:r>
            <a:endParaRPr lang="en-US" sz="2550" dirty="0"/>
          </a:p>
        </p:txBody>
      </p:sp>
      <p:sp>
        <p:nvSpPr>
          <p:cNvPr id="11" name="SK-13-text-10"/>
          <p:cNvSpPr/>
          <p:nvPr/>
        </p:nvSpPr>
        <p:spPr>
          <a:xfrm>
            <a:off x="6076950" y="904875"/>
            <a:ext cx="5928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NICE/UKHSA 2025-26 Standards</a:t>
            </a:r>
            <a:endParaRPr lang="en-US" sz="1200" dirty="0"/>
          </a:p>
        </p:txBody>
      </p:sp>
      <p:sp>
        <p:nvSpPr>
          <p:cNvPr id="12" name="SK-13-text-11"/>
          <p:cNvSpPr/>
          <p:nvPr/>
        </p:nvSpPr>
        <p:spPr>
          <a:xfrm>
            <a:off x="328613" y="1951583"/>
            <a:ext cx="10058400" cy="400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0"/>
              </a:lnSpc>
              <a:buNone/>
            </a:pPr>
            <a:r>
              <a:rPr lang="en-US" sz="21000" b="1" kern="0" spc="-600" dirty="0">
                <a:solidFill>
                  <a:srgbClr val="F37021">
                    <a:alpha val="8000"/>
                  </a:srgbClr>
                </a:solidFill>
              </a:rPr>
              <a:t>AKT</a:t>
            </a:r>
            <a:endParaRPr lang="en-US" sz="21000" dirty="0"/>
          </a:p>
        </p:txBody>
      </p:sp>
      <p:sp>
        <p:nvSpPr>
          <p:cNvPr id="13" name="SK-13-text-12"/>
          <p:cNvSpPr/>
          <p:nvPr/>
        </p:nvSpPr>
        <p:spPr>
          <a:xfrm>
            <a:off x="5499646" y="1417737"/>
            <a:ext cx="6692354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F37021"/>
                </a:solidFill>
              </a:rPr>
              <a:t>Pathognomonic Signs &amp; Patterns</a:t>
            </a:r>
            <a:endParaRPr lang="en-US" sz="1800" dirty="0"/>
          </a:p>
        </p:txBody>
      </p:sp>
      <p:sp>
        <p:nvSpPr>
          <p:cNvPr id="14" name="SK-13-text-13"/>
          <p:cNvSpPr/>
          <p:nvPr/>
        </p:nvSpPr>
        <p:spPr>
          <a:xfrm>
            <a:off x="5499646" y="1749177"/>
            <a:ext cx="6120854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Koplik's Spots:</a:t>
            </a:r>
            <a:r>
              <a:rPr lang="en-US" sz="14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Pathognomonic for Measles (appear 1-2 days before rash).</a:t>
            </a:r>
            <a:endParaRPr lang="en-US" sz="1425" dirty="0"/>
          </a:p>
        </p:txBody>
      </p:sp>
      <p:sp>
        <p:nvSpPr>
          <p:cNvPr id="15" name="SK-13-text-14"/>
          <p:cNvSpPr/>
          <p:nvPr/>
        </p:nvSpPr>
        <p:spPr>
          <a:xfrm>
            <a:off x="5499646" y="2303413"/>
            <a:ext cx="6692354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Nikolsky Sign:</a:t>
            </a:r>
            <a:r>
              <a:rPr lang="en-US" sz="14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Positive in SSSS (epidermal peeling with light pressure).</a:t>
            </a:r>
            <a:endParaRPr lang="en-US" sz="1425" dirty="0"/>
          </a:p>
        </p:txBody>
      </p:sp>
      <p:sp>
        <p:nvSpPr>
          <p:cNvPr id="16" name="SK-13-text-15"/>
          <p:cNvSpPr/>
          <p:nvPr/>
        </p:nvSpPr>
        <p:spPr>
          <a:xfrm>
            <a:off x="5499646" y="2604343"/>
            <a:ext cx="6120854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Roseola Sequence:</a:t>
            </a:r>
            <a:r>
              <a:rPr lang="en-US" sz="14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High fever resolves *immediately* before rash onset.</a:t>
            </a:r>
            <a:endParaRPr lang="en-US" sz="1425" dirty="0"/>
          </a:p>
        </p:txBody>
      </p:sp>
      <p:sp>
        <p:nvSpPr>
          <p:cNvPr id="17" name="SK-13-text-16"/>
          <p:cNvSpPr/>
          <p:nvPr/>
        </p:nvSpPr>
        <p:spPr>
          <a:xfrm>
            <a:off x="5493693" y="3358604"/>
            <a:ext cx="6698307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F37021"/>
                </a:solidFill>
              </a:rPr>
              <a:t>Critical Safety &amp; Contraindications</a:t>
            </a:r>
            <a:endParaRPr lang="en-US" sz="1800" dirty="0"/>
          </a:p>
        </p:txBody>
      </p:sp>
      <p:sp>
        <p:nvSpPr>
          <p:cNvPr id="18" name="SK-13-text-17"/>
          <p:cNvSpPr/>
          <p:nvPr/>
        </p:nvSpPr>
        <p:spPr>
          <a:xfrm>
            <a:off x="5493693" y="3690045"/>
            <a:ext cx="6126807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EBV + Amoxicillin:</a:t>
            </a:r>
            <a:r>
              <a:rPr lang="en-US" sz="14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Avoid! Causes florid maculopapular rash in 90% of cases.</a:t>
            </a:r>
            <a:endParaRPr lang="en-US" sz="1425" dirty="0"/>
          </a:p>
        </p:txBody>
      </p:sp>
      <p:sp>
        <p:nvSpPr>
          <p:cNvPr id="19" name="SK-13-text-18"/>
          <p:cNvSpPr/>
          <p:nvPr/>
        </p:nvSpPr>
        <p:spPr>
          <a:xfrm>
            <a:off x="5493693" y="4244280"/>
            <a:ext cx="6698307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Mebendazole:</a:t>
            </a:r>
            <a:r>
              <a:rPr lang="en-US" sz="14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Strictly contraindicated for children under 2 years old.</a:t>
            </a:r>
            <a:endParaRPr lang="en-US" sz="1425" dirty="0"/>
          </a:p>
        </p:txBody>
      </p:sp>
      <p:sp>
        <p:nvSpPr>
          <p:cNvPr id="20" name="SK-13-text-19"/>
          <p:cNvSpPr/>
          <p:nvPr/>
        </p:nvSpPr>
        <p:spPr>
          <a:xfrm>
            <a:off x="5493693" y="4545211"/>
            <a:ext cx="6698307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Tinea Capitis:</a:t>
            </a:r>
            <a:r>
              <a:rPr lang="en-US" sz="14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Systemic antifungals required; topical treatments will fail.</a:t>
            </a:r>
            <a:endParaRPr lang="en-US" sz="1425" dirty="0"/>
          </a:p>
        </p:txBody>
      </p:sp>
      <p:sp>
        <p:nvSpPr>
          <p:cNvPr id="21" name="SK-13-text-20"/>
          <p:cNvSpPr/>
          <p:nvPr/>
        </p:nvSpPr>
        <p:spPr>
          <a:xfrm>
            <a:off x="5453360" y="5046166"/>
            <a:ext cx="67386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F37021"/>
                </a:solidFill>
              </a:rPr>
              <a:t>2026 Updates &amp; Guidelines</a:t>
            </a:r>
            <a:endParaRPr lang="en-US" sz="1800" dirty="0"/>
          </a:p>
        </p:txBody>
      </p:sp>
      <p:sp>
        <p:nvSpPr>
          <p:cNvPr id="22" name="SK-13-text-21"/>
          <p:cNvSpPr/>
          <p:nvPr/>
        </p:nvSpPr>
        <p:spPr>
          <a:xfrm>
            <a:off x="5453360" y="5377607"/>
            <a:ext cx="616714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MMRV Vaccine:</a:t>
            </a:r>
            <a:r>
              <a:rPr lang="en-US" sz="14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UK transition to MMR + Varicella from Jan 2026. </a:t>
            </a:r>
            <a:r>
              <a:rPr lang="en-US" sz="9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NEW</a:t>
            </a:r>
            <a:endParaRPr lang="en-US" sz="1425" dirty="0"/>
          </a:p>
        </p:txBody>
      </p:sp>
      <p:sp>
        <p:nvSpPr>
          <p:cNvPr id="23" name="SK-13-text-22"/>
          <p:cNvSpPr/>
          <p:nvPr/>
        </p:nvSpPr>
        <p:spPr>
          <a:xfrm>
            <a:off x="5453360" y="5678537"/>
            <a:ext cx="673864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Impetigo (NICE 2024):</a:t>
            </a:r>
            <a:r>
              <a:rPr lang="en-US" sz="14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Hydrogen Peroxide 1% cream is now first-line.</a:t>
            </a:r>
            <a:endParaRPr lang="en-US" sz="1425" dirty="0"/>
          </a:p>
        </p:txBody>
      </p:sp>
      <p:sp>
        <p:nvSpPr>
          <p:cNvPr id="24" name="SK-13-text-23"/>
          <p:cNvSpPr/>
          <p:nvPr/>
        </p:nvSpPr>
        <p:spPr>
          <a:xfrm>
            <a:off x="5453360" y="5979468"/>
            <a:ext cx="6167140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95"/>
              </a:lnSpc>
              <a:buNone/>
            </a:pPr>
            <a:r>
              <a:rPr lang="en-US" sz="14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Kawasaki:</a:t>
            </a:r>
            <a:r>
              <a:rPr lang="en-US" sz="142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Fever ≥5 days + 4/5 features; coronary artery aneurysms are the primary risk.</a:t>
            </a:r>
            <a:endParaRPr lang="en-US" sz="14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8025" y="847725"/>
            <a:ext cx="19050" cy="22860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50615"/>
            <a:ext cx="5410200" cy="1222028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483519"/>
            <a:ext cx="228600" cy="1905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696468"/>
            <a:ext cx="5410200" cy="1222028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829371"/>
            <a:ext cx="228600" cy="19050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042321"/>
            <a:ext cx="5410200" cy="1222028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4175224"/>
            <a:ext cx="228600" cy="19050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388173"/>
            <a:ext cx="5410200" cy="1222028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5521077"/>
            <a:ext cx="228600" cy="1905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1350615"/>
            <a:ext cx="5410200" cy="1187797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1512094"/>
            <a:ext cx="228600" cy="190500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0300" y="2633663"/>
            <a:ext cx="5410200" cy="1262063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2757488"/>
            <a:ext cx="228600" cy="19050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0300" y="3990975"/>
            <a:ext cx="5410200" cy="1262063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4114800"/>
            <a:ext cx="228600" cy="19050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0300" y="5348288"/>
            <a:ext cx="5410200" cy="1262063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24600" y="5472113"/>
            <a:ext cx="228600" cy="190500"/>
          </a:xfrm>
          <a:prstGeom prst="rect">
            <a:avLst/>
          </a:prstGeom>
        </p:spPr>
      </p:pic>
      <p:sp>
        <p:nvSpPr>
          <p:cNvPr id="22" name="SK-14-text-21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3" name="SK-14-text-22"/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SCA Pearls: Consultation &amp; Communication</a:t>
            </a:r>
            <a:endParaRPr lang="en-US" sz="2550" dirty="0"/>
          </a:p>
        </p:txBody>
      </p:sp>
      <p:sp>
        <p:nvSpPr>
          <p:cNvPr id="24" name="SK-14-text-23"/>
          <p:cNvSpPr/>
          <p:nvPr/>
        </p:nvSpPr>
        <p:spPr>
          <a:xfrm>
            <a:off x="7267575" y="904875"/>
            <a:ext cx="49244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NICE/UKHSA 2025-26 Standards</a:t>
            </a:r>
            <a:endParaRPr lang="en-US" sz="1200" dirty="0"/>
          </a:p>
        </p:txBody>
      </p:sp>
      <p:sp>
        <p:nvSpPr>
          <p:cNvPr id="25" name="SK-14-text-24"/>
          <p:cNvSpPr/>
          <p:nvPr/>
        </p:nvSpPr>
        <p:spPr>
          <a:xfrm>
            <a:off x="1028700" y="1471613"/>
            <a:ext cx="3676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0E7490"/>
                </a:solidFill>
              </a:rPr>
              <a:t>EMERGENCY RECOGNITION</a:t>
            </a:r>
            <a:endParaRPr lang="en-US" sz="1125" dirty="0"/>
          </a:p>
        </p:txBody>
      </p:sp>
      <p:sp>
        <p:nvSpPr>
          <p:cNvPr id="26" name="SK-14-text-25"/>
          <p:cNvSpPr/>
          <p:nvPr/>
        </p:nvSpPr>
        <p:spPr>
          <a:xfrm>
            <a:off x="685800" y="1743075"/>
            <a:ext cx="51816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"The rash doesn't blanch when I press it — I need to call 999 now."</a:t>
            </a:r>
            <a:endParaRPr lang="en-US" sz="1350" dirty="0"/>
          </a:p>
        </p:txBody>
      </p:sp>
      <p:sp>
        <p:nvSpPr>
          <p:cNvPr id="27" name="SK-14-text-26"/>
          <p:cNvSpPr/>
          <p:nvPr/>
        </p:nvSpPr>
        <p:spPr>
          <a:xfrm>
            <a:off x="685800" y="2251472"/>
            <a:ext cx="91973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Immediate action for suspected meningococcal septicaemia.</a:t>
            </a:r>
            <a:endParaRPr lang="en-US" sz="1050" dirty="0"/>
          </a:p>
        </p:txBody>
      </p:sp>
      <p:sp>
        <p:nvSpPr>
          <p:cNvPr id="28" name="SK-14-text-27"/>
          <p:cNvSpPr/>
          <p:nvPr/>
        </p:nvSpPr>
        <p:spPr>
          <a:xfrm>
            <a:off x="1028700" y="2817465"/>
            <a:ext cx="3333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0E7490"/>
                </a:solidFill>
              </a:rPr>
              <a:t>CONTACT PROPHYLAXIS</a:t>
            </a:r>
            <a:endParaRPr lang="en-US" sz="1125" dirty="0"/>
          </a:p>
        </p:txBody>
      </p:sp>
      <p:sp>
        <p:nvSpPr>
          <p:cNvPr id="29" name="SK-14-text-28"/>
          <p:cNvSpPr/>
          <p:nvPr/>
        </p:nvSpPr>
        <p:spPr>
          <a:xfrm>
            <a:off x="685800" y="3088928"/>
            <a:ext cx="51816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"Does anyone else in the family have a sore throat? I want to check if we need to treat contacts."</a:t>
            </a:r>
            <a:endParaRPr lang="en-US" sz="1350" dirty="0"/>
          </a:p>
        </p:txBody>
      </p:sp>
      <p:sp>
        <p:nvSpPr>
          <p:cNvPr id="30" name="SK-14-text-29"/>
          <p:cNvSpPr/>
          <p:nvPr/>
        </p:nvSpPr>
        <p:spPr>
          <a:xfrm>
            <a:off x="685800" y="3597325"/>
            <a:ext cx="75971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Essential for Scarlet Fever and iGAS vigilance.</a:t>
            </a:r>
            <a:endParaRPr lang="en-US" sz="1050" dirty="0"/>
          </a:p>
        </p:txBody>
      </p:sp>
      <p:sp>
        <p:nvSpPr>
          <p:cNvPr id="31" name="SK-14-text-30"/>
          <p:cNvSpPr/>
          <p:nvPr/>
        </p:nvSpPr>
        <p:spPr>
          <a:xfrm>
            <a:off x="1028700" y="4163318"/>
            <a:ext cx="3505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0E7490"/>
                </a:solidFill>
              </a:rPr>
              <a:t>DIAGNOSTIC SUSPICION</a:t>
            </a:r>
            <a:endParaRPr lang="en-US" sz="1125" dirty="0"/>
          </a:p>
        </p:txBody>
      </p:sp>
      <p:sp>
        <p:nvSpPr>
          <p:cNvPr id="32" name="SK-14-text-31"/>
          <p:cNvSpPr/>
          <p:nvPr/>
        </p:nvSpPr>
        <p:spPr>
          <a:xfrm>
            <a:off x="685800" y="4434780"/>
            <a:ext cx="51816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"The fever has lasted five days — I want to examine closely for some specific signs."</a:t>
            </a:r>
            <a:endParaRPr lang="en-US" sz="1350" dirty="0"/>
          </a:p>
        </p:txBody>
      </p:sp>
      <p:sp>
        <p:nvSpPr>
          <p:cNvPr id="33" name="SK-14-text-32"/>
          <p:cNvSpPr/>
          <p:nvPr/>
        </p:nvSpPr>
        <p:spPr>
          <a:xfrm>
            <a:off x="685800" y="4943177"/>
            <a:ext cx="9677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Communicating the threshold for Kawasaki disease assessment.</a:t>
            </a:r>
            <a:endParaRPr lang="en-US" sz="1050" dirty="0"/>
          </a:p>
        </p:txBody>
      </p:sp>
      <p:sp>
        <p:nvSpPr>
          <p:cNvPr id="34" name="SK-14-text-33"/>
          <p:cNvSpPr/>
          <p:nvPr/>
        </p:nvSpPr>
        <p:spPr>
          <a:xfrm>
            <a:off x="1028700" y="5509171"/>
            <a:ext cx="26479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0E7490"/>
                </a:solidFill>
              </a:rPr>
              <a:t>RISK MANAGEMENT</a:t>
            </a:r>
            <a:endParaRPr lang="en-US" sz="1125" dirty="0"/>
          </a:p>
        </p:txBody>
      </p:sp>
      <p:sp>
        <p:nvSpPr>
          <p:cNvPr id="35" name="SK-14-text-34"/>
          <p:cNvSpPr/>
          <p:nvPr/>
        </p:nvSpPr>
        <p:spPr>
          <a:xfrm>
            <a:off x="685800" y="5780633"/>
            <a:ext cx="51816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"Have you had chickenpox before? We may need to check your immunity."</a:t>
            </a:r>
            <a:endParaRPr lang="en-US" sz="1350" dirty="0"/>
          </a:p>
        </p:txBody>
      </p:sp>
      <p:sp>
        <p:nvSpPr>
          <p:cNvPr id="36" name="SK-14-text-35"/>
          <p:cNvSpPr/>
          <p:nvPr/>
        </p:nvSpPr>
        <p:spPr>
          <a:xfrm>
            <a:off x="685800" y="6289030"/>
            <a:ext cx="74371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Screening for high-risk exposure in pregnancy.</a:t>
            </a:r>
            <a:endParaRPr lang="en-US" sz="1050" dirty="0"/>
          </a:p>
        </p:txBody>
      </p:sp>
      <p:sp>
        <p:nvSpPr>
          <p:cNvPr id="37" name="SK-14-text-36"/>
          <p:cNvSpPr/>
          <p:nvPr/>
        </p:nvSpPr>
        <p:spPr>
          <a:xfrm>
            <a:off x="6648450" y="1464469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F2937"/>
                </a:solidFill>
              </a:rPr>
              <a:t>Effective Safety-Netting</a:t>
            </a:r>
            <a:endParaRPr lang="en-US" sz="1500" dirty="0"/>
          </a:p>
        </p:txBody>
      </p:sp>
      <p:sp>
        <p:nvSpPr>
          <p:cNvPr id="38" name="SK-14-text-37"/>
          <p:cNvSpPr/>
          <p:nvPr/>
        </p:nvSpPr>
        <p:spPr>
          <a:xfrm>
            <a:off x="6324600" y="1769269"/>
            <a:ext cx="5181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i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"If the rash spreads, doesn't blanch when pressed, or your child becomes much more unwell, please call 999 immediately."</a:t>
            </a:r>
            <a:endParaRPr lang="en-US" sz="1200" dirty="0"/>
          </a:p>
        </p:txBody>
      </p:sp>
      <p:sp>
        <p:nvSpPr>
          <p:cNvPr id="39" name="SK-14-text-38"/>
          <p:cNvSpPr/>
          <p:nvPr/>
        </p:nvSpPr>
        <p:spPr>
          <a:xfrm>
            <a:off x="6324600" y="2224385"/>
            <a:ext cx="5867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Clear, actionable instructions for parents.</a:t>
            </a:r>
            <a:endParaRPr lang="en-US" sz="1050" dirty="0"/>
          </a:p>
        </p:txBody>
      </p:sp>
      <p:sp>
        <p:nvSpPr>
          <p:cNvPr id="40" name="SK-14-text-39"/>
          <p:cNvSpPr/>
          <p:nvPr/>
        </p:nvSpPr>
        <p:spPr>
          <a:xfrm>
            <a:off x="6648450" y="2709863"/>
            <a:ext cx="5181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F2937"/>
                </a:solidFill>
              </a:rPr>
              <a:t>Parental Reassurance</a:t>
            </a:r>
            <a:endParaRPr lang="en-US" sz="1500" dirty="0"/>
          </a:p>
        </p:txBody>
      </p:sp>
      <p:sp>
        <p:nvSpPr>
          <p:cNvPr id="41" name="SK-14-text-40"/>
          <p:cNvSpPr/>
          <p:nvPr/>
        </p:nvSpPr>
        <p:spPr>
          <a:xfrm>
            <a:off x="6515100" y="3062288"/>
            <a:ext cx="5676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Acknowledge parental anxiety; validate their concerns.</a:t>
            </a:r>
            <a:endParaRPr lang="en-US" sz="1125" dirty="0"/>
          </a:p>
        </p:txBody>
      </p:sp>
      <p:sp>
        <p:nvSpPr>
          <p:cNvPr id="42" name="SK-14-text-41"/>
          <p:cNvSpPr/>
          <p:nvPr/>
        </p:nvSpPr>
        <p:spPr>
          <a:xfrm>
            <a:off x="6515100" y="3314700"/>
            <a:ext cx="5676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Explain clinical reasoning for 'wait and see' vs 'refer'.</a:t>
            </a:r>
            <a:endParaRPr lang="en-US" sz="1125" dirty="0"/>
          </a:p>
        </p:txBody>
      </p:sp>
      <p:sp>
        <p:nvSpPr>
          <p:cNvPr id="43" name="SK-14-text-42"/>
          <p:cNvSpPr/>
          <p:nvPr/>
        </p:nvSpPr>
        <p:spPr>
          <a:xfrm>
            <a:off x="6515100" y="3567113"/>
            <a:ext cx="5676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Provide written UKHSA/NICE leaflets where possible.</a:t>
            </a:r>
            <a:endParaRPr lang="en-US" sz="1125" dirty="0"/>
          </a:p>
        </p:txBody>
      </p:sp>
      <p:sp>
        <p:nvSpPr>
          <p:cNvPr id="44" name="SK-14-text-43"/>
          <p:cNvSpPr/>
          <p:nvPr/>
        </p:nvSpPr>
        <p:spPr>
          <a:xfrm>
            <a:off x="6648450" y="4067175"/>
            <a:ext cx="5181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F2937"/>
                </a:solidFill>
              </a:rPr>
              <a:t>Escalation Red Flags</a:t>
            </a:r>
            <a:endParaRPr lang="en-US" sz="1500" dirty="0"/>
          </a:p>
        </p:txBody>
      </p:sp>
      <p:sp>
        <p:nvSpPr>
          <p:cNvPr id="45" name="SK-14-text-44"/>
          <p:cNvSpPr/>
          <p:nvPr/>
        </p:nvSpPr>
        <p:spPr>
          <a:xfrm>
            <a:off x="6515100" y="4419600"/>
            <a:ext cx="5676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Non-blanching petechiae/purpura anywhere on body.</a:t>
            </a:r>
            <a:endParaRPr lang="en-US" sz="1125" dirty="0"/>
          </a:p>
        </p:txBody>
      </p:sp>
      <p:sp>
        <p:nvSpPr>
          <p:cNvPr id="46" name="SK-14-text-45"/>
          <p:cNvSpPr/>
          <p:nvPr/>
        </p:nvSpPr>
        <p:spPr>
          <a:xfrm>
            <a:off x="6515100" y="4672013"/>
            <a:ext cx="5676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Increased work of breathing or grunting.</a:t>
            </a:r>
            <a:endParaRPr lang="en-US" sz="1125" dirty="0"/>
          </a:p>
        </p:txBody>
      </p:sp>
      <p:sp>
        <p:nvSpPr>
          <p:cNvPr id="47" name="SK-14-text-46"/>
          <p:cNvSpPr/>
          <p:nvPr/>
        </p:nvSpPr>
        <p:spPr>
          <a:xfrm>
            <a:off x="6515100" y="4924425"/>
            <a:ext cx="5676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Altered mental state, lethargy, or extreme irritability.</a:t>
            </a:r>
            <a:endParaRPr lang="en-US" sz="1125" dirty="0"/>
          </a:p>
        </p:txBody>
      </p:sp>
      <p:sp>
        <p:nvSpPr>
          <p:cNvPr id="48" name="SK-14-text-47"/>
          <p:cNvSpPr/>
          <p:nvPr/>
        </p:nvSpPr>
        <p:spPr>
          <a:xfrm>
            <a:off x="6648450" y="5424488"/>
            <a:ext cx="55435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F2937"/>
                </a:solidFill>
              </a:rPr>
              <a:t>Medico-Legal Documentation</a:t>
            </a:r>
            <a:endParaRPr lang="en-US" sz="1500" dirty="0"/>
          </a:p>
        </p:txBody>
      </p:sp>
      <p:sp>
        <p:nvSpPr>
          <p:cNvPr id="49" name="SK-14-text-48"/>
          <p:cNvSpPr/>
          <p:nvPr/>
        </p:nvSpPr>
        <p:spPr>
          <a:xfrm>
            <a:off x="6515100" y="5776913"/>
            <a:ext cx="5676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Document specific 'Red Flags' discussed with parents.</a:t>
            </a:r>
            <a:endParaRPr lang="en-US" sz="1125" dirty="0"/>
          </a:p>
        </p:txBody>
      </p:sp>
      <p:sp>
        <p:nvSpPr>
          <p:cNvPr id="50" name="SK-14-text-49"/>
          <p:cNvSpPr/>
          <p:nvPr/>
        </p:nvSpPr>
        <p:spPr>
          <a:xfrm>
            <a:off x="6515100" y="6029325"/>
            <a:ext cx="5676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Record time-sensitive advice (e.g., '24h review').</a:t>
            </a:r>
            <a:endParaRPr lang="en-US" sz="1125" dirty="0"/>
          </a:p>
        </p:txBody>
      </p:sp>
      <p:sp>
        <p:nvSpPr>
          <p:cNvPr id="51" name="SK-14-text-50"/>
          <p:cNvSpPr/>
          <p:nvPr/>
        </p:nvSpPr>
        <p:spPr>
          <a:xfrm>
            <a:off x="6515100" y="6281738"/>
            <a:ext cx="5676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Note any social/environmental barriers to monitoring.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60166" cy="27622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1864" y="838200"/>
            <a:ext cx="19050" cy="22860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50615"/>
            <a:ext cx="5467350" cy="708422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300" y="1616422"/>
            <a:ext cx="238125" cy="1905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3150" y="1350615"/>
            <a:ext cx="5467350" cy="708422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6981" y="1616422"/>
            <a:ext cx="238125" cy="19050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173337"/>
            <a:ext cx="5467350" cy="708422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4112" y="2439144"/>
            <a:ext cx="238125" cy="1905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53150" y="2173337"/>
            <a:ext cx="5467350" cy="708422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4125" y="2439144"/>
            <a:ext cx="238125" cy="1905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2996059"/>
            <a:ext cx="5467350" cy="708422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3871" y="3261866"/>
            <a:ext cx="238125" cy="19050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53150" y="2996059"/>
            <a:ext cx="5467350" cy="708422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15670" y="3261866"/>
            <a:ext cx="238125" cy="19050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818781"/>
            <a:ext cx="5467350" cy="708422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1462" y="4084588"/>
            <a:ext cx="238125" cy="190500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3150" y="3818781"/>
            <a:ext cx="5467350" cy="708422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25791" y="4084588"/>
            <a:ext cx="238125" cy="190500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4641503"/>
            <a:ext cx="5467350" cy="708422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25835" y="4907310"/>
            <a:ext cx="238125" cy="190500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53150" y="4641503"/>
            <a:ext cx="5467350" cy="708422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18200" y="4907310"/>
            <a:ext cx="238125" cy="190500"/>
          </a:xfrm>
          <a:prstGeom prst="rect">
            <a:avLst/>
          </a:prstGeom>
        </p:spPr>
      </p:pic>
      <p:pic>
        <p:nvPicPr>
          <p:cNvPr id="26" name="SK-15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500" y="5635675"/>
            <a:ext cx="11049000" cy="985838"/>
          </a:xfrm>
          <a:prstGeom prst="rect">
            <a:avLst/>
          </a:prstGeom>
        </p:spPr>
      </p:pic>
      <p:pic>
        <p:nvPicPr>
          <p:cNvPr id="27" name="SK-15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0100" y="6051500"/>
            <a:ext cx="208211" cy="166539"/>
          </a:xfrm>
          <a:prstGeom prst="rect">
            <a:avLst/>
          </a:prstGeom>
        </p:spPr>
      </p:pic>
      <p:sp>
        <p:nvSpPr>
          <p:cNvPr id="28" name="SK-15-text-27"/>
          <p:cNvSpPr/>
          <p:nvPr/>
        </p:nvSpPr>
        <p:spPr>
          <a:xfrm>
            <a:off x="723900" y="381000"/>
            <a:ext cx="377728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9" name="SK-15-text-28"/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Quick Recall and Clinical Disclaimer</a:t>
            </a:r>
            <a:endParaRPr lang="en-US" sz="2550" dirty="0"/>
          </a:p>
        </p:txBody>
      </p:sp>
      <p:sp>
        <p:nvSpPr>
          <p:cNvPr id="30" name="SK-15-text-29"/>
          <p:cNvSpPr/>
          <p:nvPr/>
        </p:nvSpPr>
        <p:spPr>
          <a:xfrm>
            <a:off x="6551414" y="914400"/>
            <a:ext cx="564058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NICE/UKHSA 2025-26 Standards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1117848" y="1464915"/>
            <a:ext cx="4768602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Non-blanching rash:</a:t>
            </a:r>
            <a:r>
              <a:rPr lang="en-US" sz="1350" dirty="0">
                <a:solidFill>
                  <a:srgbClr val="1F2937"/>
                </a:solidFill>
              </a:rPr>
              <a:t> Meningococcal septicaemia → 999 + Benzylpenicillin.</a:t>
            </a:r>
            <a:endParaRPr lang="en-US" sz="1350" dirty="0"/>
          </a:p>
        </p:txBody>
      </p:sp>
      <p:sp>
        <p:nvSpPr>
          <p:cNvPr id="32" name="SK-15-text-31"/>
          <p:cNvSpPr/>
          <p:nvPr/>
        </p:nvSpPr>
        <p:spPr>
          <a:xfrm>
            <a:off x="6729413" y="1464915"/>
            <a:ext cx="473868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Koplik's spots:</a:t>
            </a:r>
            <a:r>
              <a:rPr lang="en-US" sz="1350" dirty="0">
                <a:solidFill>
                  <a:srgbClr val="1F2937"/>
                </a:solidFill>
              </a:rPr>
              <a:t> Pathognomonic for Measles (appears before rash).</a:t>
            </a:r>
            <a:endParaRPr lang="en-US" sz="1350" dirty="0"/>
          </a:p>
        </p:txBody>
      </p:sp>
      <p:sp>
        <p:nvSpPr>
          <p:cNvPr id="33" name="SK-15-text-32"/>
          <p:cNvSpPr/>
          <p:nvPr/>
        </p:nvSpPr>
        <p:spPr>
          <a:xfrm>
            <a:off x="1165473" y="2287637"/>
            <a:ext cx="4720977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Roseola:</a:t>
            </a:r>
            <a:r>
              <a:rPr lang="en-US" sz="1350" dirty="0">
                <a:solidFill>
                  <a:srgbClr val="1F2937"/>
                </a:solidFill>
              </a:rPr>
              <a:t> High fever resolves → THEN rose-pink rash appears.</a:t>
            </a:r>
            <a:endParaRPr lang="en-US" sz="1350" dirty="0"/>
          </a:p>
        </p:txBody>
      </p:sp>
      <p:sp>
        <p:nvSpPr>
          <p:cNvPr id="34" name="SK-15-text-33"/>
          <p:cNvSpPr/>
          <p:nvPr/>
        </p:nvSpPr>
        <p:spPr>
          <a:xfrm>
            <a:off x="6743700" y="2287637"/>
            <a:ext cx="4724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Slapped cheek:</a:t>
            </a:r>
            <a:r>
              <a:rPr lang="en-US" sz="1350" dirty="0">
                <a:solidFill>
                  <a:srgbClr val="1F2937"/>
                </a:solidFill>
              </a:rPr>
              <a:t> Child is NOT infectious once the rash is visible.</a:t>
            </a:r>
            <a:endParaRPr lang="en-US" sz="1350" dirty="0"/>
          </a:p>
        </p:txBody>
      </p:sp>
      <p:sp>
        <p:nvSpPr>
          <p:cNvPr id="35" name="SK-15-text-34"/>
          <p:cNvSpPr/>
          <p:nvPr/>
        </p:nvSpPr>
        <p:spPr>
          <a:xfrm>
            <a:off x="1124992" y="3110359"/>
            <a:ext cx="476145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Kawasaki:</a:t>
            </a:r>
            <a:r>
              <a:rPr lang="en-US" sz="1350" dirty="0">
                <a:solidFill>
                  <a:srgbClr val="1F2937"/>
                </a:solidFill>
              </a:rPr>
              <a:t> Fever ≥5 days + 4/5 features → IVIG + Aspirin (Coronary risk).</a:t>
            </a:r>
            <a:endParaRPr lang="en-US" sz="1350" dirty="0"/>
          </a:p>
        </p:txBody>
      </p:sp>
      <p:sp>
        <p:nvSpPr>
          <p:cNvPr id="36" name="SK-15-text-35"/>
          <p:cNvSpPr/>
          <p:nvPr/>
        </p:nvSpPr>
        <p:spPr>
          <a:xfrm>
            <a:off x="6706939" y="3110359"/>
            <a:ext cx="4761161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Impetigo (NICE 2024):</a:t>
            </a:r>
            <a:r>
              <a:rPr lang="en-US" sz="1350" dirty="0">
                <a:solidFill>
                  <a:srgbClr val="1F2937"/>
                </a:solidFill>
              </a:rPr>
              <a:t> Hydrogen peroxide 1% cream first-line (localised).</a:t>
            </a:r>
            <a:endParaRPr lang="en-US" sz="1350" dirty="0"/>
          </a:p>
        </p:txBody>
      </p:sp>
      <p:sp>
        <p:nvSpPr>
          <p:cNvPr id="37" name="SK-15-text-36"/>
          <p:cNvSpPr/>
          <p:nvPr/>
        </p:nvSpPr>
        <p:spPr>
          <a:xfrm>
            <a:off x="1140023" y="3933081"/>
            <a:ext cx="4746427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Tinea Capitis:</a:t>
            </a:r>
            <a:r>
              <a:rPr lang="en-US" sz="1350" dirty="0">
                <a:solidFill>
                  <a:srgbClr val="1F2937"/>
                </a:solidFill>
              </a:rPr>
              <a:t> Systemic antifungal treatment required; topical will fail.</a:t>
            </a:r>
            <a:endParaRPr lang="en-US" sz="1350" dirty="0"/>
          </a:p>
        </p:txBody>
      </p:sp>
      <p:sp>
        <p:nvSpPr>
          <p:cNvPr id="38" name="SK-15-text-37"/>
          <p:cNvSpPr/>
          <p:nvPr/>
        </p:nvSpPr>
        <p:spPr>
          <a:xfrm>
            <a:off x="6727031" y="3933081"/>
            <a:ext cx="4741069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Threadworms:</a:t>
            </a:r>
            <a:r>
              <a:rPr lang="en-US" sz="1350" dirty="0">
                <a:solidFill>
                  <a:srgbClr val="1F2937"/>
                </a:solidFill>
              </a:rPr>
              <a:t> Mebendazole allowed ≥2 yrs; Hygiene only if &lt;2 yrs.</a:t>
            </a:r>
            <a:endParaRPr lang="en-US" sz="1350" dirty="0"/>
          </a:p>
        </p:txBody>
      </p:sp>
      <p:sp>
        <p:nvSpPr>
          <p:cNvPr id="39" name="SK-15-text-38"/>
          <p:cNvSpPr/>
          <p:nvPr/>
        </p:nvSpPr>
        <p:spPr>
          <a:xfrm>
            <a:off x="1108918" y="4755803"/>
            <a:ext cx="4777532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NAI Safeguarding:</a:t>
            </a:r>
            <a:r>
              <a:rPr lang="en-US" sz="1350" dirty="0">
                <a:solidFill>
                  <a:srgbClr val="1F2937"/>
                </a:solidFill>
              </a:rPr>
              <a:t> Document Mongolian blue spots clearly to avoid confusion.</a:t>
            </a:r>
            <a:endParaRPr lang="en-US" sz="1350" dirty="0"/>
          </a:p>
        </p:txBody>
      </p:sp>
      <p:sp>
        <p:nvSpPr>
          <p:cNvPr id="40" name="SK-15-text-39"/>
          <p:cNvSpPr/>
          <p:nvPr/>
        </p:nvSpPr>
        <p:spPr>
          <a:xfrm>
            <a:off x="6711851" y="4755803"/>
            <a:ext cx="4756249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F2937"/>
                </a:solidFill>
              </a:rPr>
              <a:t>MMRV Vaccine:</a:t>
            </a:r>
            <a:r>
              <a:rPr lang="en-US" sz="1350" dirty="0">
                <a:solidFill>
                  <a:srgbClr val="1F2937"/>
                </a:solidFill>
              </a:rPr>
              <a:t> Varicella component added to UK MMR from Jan 2026.</a:t>
            </a:r>
            <a:endParaRPr lang="en-US" sz="1350" dirty="0"/>
          </a:p>
        </p:txBody>
      </p:sp>
      <p:sp>
        <p:nvSpPr>
          <p:cNvPr id="41" name="SK-15-text-40"/>
          <p:cNvSpPr/>
          <p:nvPr/>
        </p:nvSpPr>
        <p:spPr>
          <a:xfrm>
            <a:off x="1198811" y="5788075"/>
            <a:ext cx="1019308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B5563"/>
                </a:solidFill>
              </a:rPr>
              <a:t>Disclaimer:</a:t>
            </a:r>
            <a:r>
              <a:rPr lang="en-US" sz="1125" dirty="0">
                <a:solidFill>
                  <a:srgbClr val="4B5563"/>
                </a:solidFill>
              </a:rPr>
              <a:t> Always double-check clinical advice and drug doses with the latest NICE/UKHSA and BNF guidance. This teaching deck is for educational purposes only for Bradford VTS GP Trainees. Last updated July 2026.</a:t>
            </a:r>
            <a:endParaRPr lang="en-US" sz="1125" dirty="0"/>
          </a:p>
        </p:txBody>
      </p:sp>
      <p:sp>
        <p:nvSpPr>
          <p:cNvPr id="42" name="SK-15-text-41"/>
          <p:cNvSpPr/>
          <p:nvPr/>
        </p:nvSpPr>
        <p:spPr>
          <a:xfrm>
            <a:off x="1198811" y="6254800"/>
            <a:ext cx="1099318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B5563"/>
                </a:solidFill>
              </a:rPr>
              <a:t>www.bradfordvts.co.uk | Vocational Training Scheme for General Practice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2075" y="847725"/>
            <a:ext cx="19050" cy="2286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512540"/>
            <a:ext cx="238125" cy="19050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5558879"/>
            <a:ext cx="381000" cy="3048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9700" y="1350615"/>
            <a:ext cx="6400800" cy="473586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0" y="1512540"/>
            <a:ext cx="238125" cy="1905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4000" y="2188815"/>
            <a:ext cx="6172200" cy="2388989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4000" y="2188815"/>
            <a:ext cx="3912394" cy="4191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46394" y="2188815"/>
            <a:ext cx="2259806" cy="4191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34000" y="2607915"/>
            <a:ext cx="3912394" cy="501848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46394" y="2607915"/>
            <a:ext cx="2259806" cy="501848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34000" y="3109764"/>
            <a:ext cx="3912394" cy="501848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46394" y="3109764"/>
            <a:ext cx="2259806" cy="501848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34000" y="3611612"/>
            <a:ext cx="3912394" cy="501848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46394" y="3611612"/>
            <a:ext cx="2259806" cy="501848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34000" y="4113461"/>
            <a:ext cx="6172200" cy="464344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34000" y="5335935"/>
            <a:ext cx="1714500" cy="257175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29438" y="6391275"/>
            <a:ext cx="4691063" cy="314325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81838" y="6496496"/>
            <a:ext cx="166688" cy="137220"/>
          </a:xfrm>
          <a:prstGeom prst="rect">
            <a:avLst/>
          </a:prstGeom>
        </p:spPr>
      </p:pic>
      <p:sp>
        <p:nvSpPr>
          <p:cNvPr id="27" name="SK-2-text-26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8" name="SK-2-text-27"/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Meningococcal Septicaemia: Recognition &amp; Management</a:t>
            </a:r>
            <a:endParaRPr lang="en-US" sz="2550" dirty="0"/>
          </a:p>
        </p:txBody>
      </p:sp>
      <p:sp>
        <p:nvSpPr>
          <p:cNvPr id="29" name="SK-2-text-28"/>
          <p:cNvSpPr/>
          <p:nvPr/>
        </p:nvSpPr>
        <p:spPr>
          <a:xfrm>
            <a:off x="9191625" y="904875"/>
            <a:ext cx="3000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NICE/UKHSA 2025-26 Standards</a:t>
            </a:r>
            <a:endParaRPr lang="en-US" sz="1200" dirty="0"/>
          </a:p>
        </p:txBody>
      </p:sp>
      <p:sp>
        <p:nvSpPr>
          <p:cNvPr id="40" name="SK-2-text-39"/>
          <p:cNvSpPr/>
          <p:nvPr/>
        </p:nvSpPr>
        <p:spPr>
          <a:xfrm>
            <a:off x="5667375" y="1464915"/>
            <a:ext cx="6172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E7490"/>
                </a:solidFill>
              </a:rPr>
              <a:t>Emergency Protocol (GP)</a:t>
            </a:r>
            <a:endParaRPr lang="en-US" sz="1500" dirty="0"/>
          </a:p>
        </p:txBody>
      </p:sp>
      <p:sp>
        <p:nvSpPr>
          <p:cNvPr id="41" name="SK-2-text-40"/>
          <p:cNvSpPr/>
          <p:nvPr/>
        </p:nvSpPr>
        <p:spPr>
          <a:xfrm>
            <a:off x="5334000" y="1864965"/>
            <a:ext cx="6858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Administer IM/IV Benzylpenicillin BEFORE transfer:</a:t>
            </a:r>
            <a:endParaRPr lang="en-US" sz="1200" dirty="0"/>
          </a:p>
        </p:txBody>
      </p:sp>
      <p:sp>
        <p:nvSpPr>
          <p:cNvPr id="42" name="SK-2-text-41"/>
          <p:cNvSpPr/>
          <p:nvPr/>
        </p:nvSpPr>
        <p:spPr>
          <a:xfrm>
            <a:off x="5448300" y="2188815"/>
            <a:ext cx="3759994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Patient Age</a:t>
            </a:r>
            <a:endParaRPr lang="en-US" sz="1200" dirty="0"/>
          </a:p>
        </p:txBody>
      </p:sp>
      <p:sp>
        <p:nvSpPr>
          <p:cNvPr id="43" name="SK-2-text-42"/>
          <p:cNvSpPr/>
          <p:nvPr/>
        </p:nvSpPr>
        <p:spPr>
          <a:xfrm>
            <a:off x="9360694" y="2188815"/>
            <a:ext cx="254190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Dose (IM or IV)</a:t>
            </a:r>
            <a:endParaRPr lang="en-US" sz="1200" dirty="0"/>
          </a:p>
        </p:txBody>
      </p:sp>
      <p:sp>
        <p:nvSpPr>
          <p:cNvPr id="44" name="SK-2-text-43"/>
          <p:cNvSpPr/>
          <p:nvPr/>
        </p:nvSpPr>
        <p:spPr>
          <a:xfrm>
            <a:off x="5448300" y="2607915"/>
            <a:ext cx="4955041" cy="5018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Adults &amp; Children &gt;10 years</a:t>
            </a:r>
            <a:endParaRPr lang="en-US" sz="1200" dirty="0"/>
          </a:p>
        </p:txBody>
      </p:sp>
      <p:sp>
        <p:nvSpPr>
          <p:cNvPr id="45" name="SK-2-text-44"/>
          <p:cNvSpPr/>
          <p:nvPr/>
        </p:nvSpPr>
        <p:spPr>
          <a:xfrm>
            <a:off x="9360694" y="2607915"/>
            <a:ext cx="2107406" cy="5018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1.2 g</a:t>
            </a:r>
            <a:endParaRPr lang="en-US" sz="1200" dirty="0"/>
          </a:p>
        </p:txBody>
      </p:sp>
      <p:sp>
        <p:nvSpPr>
          <p:cNvPr id="46" name="SK-2-text-45"/>
          <p:cNvSpPr/>
          <p:nvPr/>
        </p:nvSpPr>
        <p:spPr>
          <a:xfrm>
            <a:off x="5448300" y="3109764"/>
            <a:ext cx="3759994" cy="5018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Children 1–9 years</a:t>
            </a:r>
            <a:endParaRPr lang="en-US" sz="1200" dirty="0"/>
          </a:p>
        </p:txBody>
      </p:sp>
      <p:sp>
        <p:nvSpPr>
          <p:cNvPr id="47" name="SK-2-text-46"/>
          <p:cNvSpPr/>
          <p:nvPr/>
        </p:nvSpPr>
        <p:spPr>
          <a:xfrm>
            <a:off x="9360694" y="3109764"/>
            <a:ext cx="2107406" cy="5018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600 mg</a:t>
            </a:r>
            <a:endParaRPr lang="en-US" sz="1200" dirty="0"/>
          </a:p>
        </p:txBody>
      </p:sp>
      <p:sp>
        <p:nvSpPr>
          <p:cNvPr id="48" name="SK-2-text-47"/>
          <p:cNvSpPr/>
          <p:nvPr/>
        </p:nvSpPr>
        <p:spPr>
          <a:xfrm>
            <a:off x="5448300" y="3611612"/>
            <a:ext cx="3759994" cy="5018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Children &lt;1 year</a:t>
            </a:r>
            <a:endParaRPr lang="en-US" sz="1200" dirty="0"/>
          </a:p>
        </p:txBody>
      </p:sp>
      <p:sp>
        <p:nvSpPr>
          <p:cNvPr id="49" name="SK-2-text-48"/>
          <p:cNvSpPr/>
          <p:nvPr/>
        </p:nvSpPr>
        <p:spPr>
          <a:xfrm>
            <a:off x="9360694" y="3611612"/>
            <a:ext cx="2107406" cy="5018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300 mg</a:t>
            </a:r>
            <a:endParaRPr lang="en-US" sz="1200" dirty="0"/>
          </a:p>
        </p:txBody>
      </p:sp>
      <p:sp>
        <p:nvSpPr>
          <p:cNvPr id="50" name="SK-2-text-49"/>
          <p:cNvSpPr/>
          <p:nvPr/>
        </p:nvSpPr>
        <p:spPr>
          <a:xfrm>
            <a:off x="5448300" y="4113461"/>
            <a:ext cx="6548120" cy="4643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Allergy: Use Cefotaxime or Chloramphenicol</a:t>
            </a:r>
            <a:endParaRPr lang="en-US" sz="1050" dirty="0"/>
          </a:p>
        </p:txBody>
      </p:sp>
      <p:sp>
        <p:nvSpPr>
          <p:cNvPr id="51" name="SK-2-text-50"/>
          <p:cNvSpPr/>
          <p:nvPr/>
        </p:nvSpPr>
        <p:spPr>
          <a:xfrm>
            <a:off x="5524500" y="4692104"/>
            <a:ext cx="66675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Action:</a:t>
            </a: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Dial 999 for immediate blue-light transfer.</a:t>
            </a:r>
            <a:endParaRPr lang="en-US" sz="1275" dirty="0"/>
          </a:p>
        </p:txBody>
      </p:sp>
      <p:sp>
        <p:nvSpPr>
          <p:cNvPr id="52" name="SK-2-text-51"/>
          <p:cNvSpPr/>
          <p:nvPr/>
        </p:nvSpPr>
        <p:spPr>
          <a:xfrm>
            <a:off x="5524500" y="4994970"/>
            <a:ext cx="66675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Prophylaxis:</a:t>
            </a: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Ciprofloxacin single dose for contacts.</a:t>
            </a:r>
            <a:endParaRPr lang="en-US" sz="1275" dirty="0"/>
          </a:p>
        </p:txBody>
      </p:sp>
      <p:sp>
        <p:nvSpPr>
          <p:cNvPr id="53" name="SK-2-text-52"/>
          <p:cNvSpPr/>
          <p:nvPr/>
        </p:nvSpPr>
        <p:spPr>
          <a:xfrm>
            <a:off x="5429250" y="5335935"/>
            <a:ext cx="3063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UKHSA: NOT Rifampicin</a:t>
            </a:r>
            <a:endParaRPr lang="en-US" sz="1050" dirty="0"/>
          </a:p>
        </p:txBody>
      </p:sp>
      <p:sp>
        <p:nvSpPr>
          <p:cNvPr id="54" name="SK-2-text-53"/>
          <p:cNvSpPr/>
          <p:nvPr/>
        </p:nvSpPr>
        <p:spPr>
          <a:xfrm>
            <a:off x="5524500" y="5669310"/>
            <a:ext cx="66675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Public Health:</a:t>
            </a: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Notifiable disease; notify UKHSA.</a:t>
            </a:r>
            <a:endParaRPr lang="en-US" sz="1275" dirty="0"/>
          </a:p>
        </p:txBody>
      </p:sp>
      <p:sp>
        <p:nvSpPr>
          <p:cNvPr id="55" name="SK-2-text-54"/>
          <p:cNvSpPr/>
          <p:nvPr/>
        </p:nvSpPr>
        <p:spPr>
          <a:xfrm>
            <a:off x="7286625" y="6391275"/>
            <a:ext cx="49053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05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Vaccination Context:</a:t>
            </a:r>
            <a:r>
              <a:rPr lang="en-US" sz="1050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MenB (Routine infant schedule) &amp; MenACWY</a:t>
            </a:r>
            <a:endParaRPr lang="en-US" sz="1050" dirty="0"/>
          </a:p>
        </p:txBody>
      </p:sp>
      <p:pic>
        <p:nvPicPr>
          <p:cNvPr id="57" name="Picture 5" descr="Meningococcal Septicaemia 2">
            <a:extLst>
              <a:ext uri="{FF2B5EF4-FFF2-40B4-BE49-F238E27FC236}">
                <a16:creationId xmlns:a16="http://schemas.microsoft.com/office/drawing/2014/main" id="{C0CC94E8-921C-06F2-BEC8-F2A392786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01444"/>
            <a:ext cx="3742531" cy="2351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1350615"/>
            <a:ext cx="4267200" cy="2960128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5800" y="1864965"/>
            <a:ext cx="1962150" cy="102870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762250" y="1864965"/>
            <a:ext cx="1962150" cy="10287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8176" y="5932194"/>
            <a:ext cx="4267200" cy="750391"/>
          </a:xfrm>
          <a:prstGeom prst="rect">
            <a:avLst/>
          </a:prstGeom>
        </p:spPr>
      </p:pic>
      <p:sp>
        <p:nvSpPr>
          <p:cNvPr id="30" name="SK-2-text-29"/>
          <p:cNvSpPr/>
          <p:nvPr/>
        </p:nvSpPr>
        <p:spPr>
          <a:xfrm>
            <a:off x="1019175" y="1464915"/>
            <a:ext cx="4038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E7490"/>
                </a:solidFill>
              </a:rPr>
              <a:t>Recognition</a:t>
            </a:r>
            <a:endParaRPr lang="en-US" sz="1500" dirty="0"/>
          </a:p>
        </p:txBody>
      </p:sp>
      <p:sp>
        <p:nvSpPr>
          <p:cNvPr id="31" name="SK-2-text-30"/>
          <p:cNvSpPr/>
          <p:nvPr/>
        </p:nvSpPr>
        <p:spPr>
          <a:xfrm>
            <a:off x="742950" y="1979265"/>
            <a:ext cx="18478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5-10%</a:t>
            </a:r>
            <a:endParaRPr lang="en-US" sz="1800" dirty="0"/>
          </a:p>
        </p:txBody>
      </p:sp>
      <p:sp>
        <p:nvSpPr>
          <p:cNvPr id="32" name="SK-2-text-31"/>
          <p:cNvSpPr/>
          <p:nvPr/>
        </p:nvSpPr>
        <p:spPr>
          <a:xfrm>
            <a:off x="1181100" y="2350740"/>
            <a:ext cx="9715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Mortality Rate</a:t>
            </a:r>
            <a:endParaRPr lang="en-US" sz="1050" dirty="0"/>
          </a:p>
        </p:txBody>
      </p:sp>
      <p:sp>
        <p:nvSpPr>
          <p:cNvPr id="33" name="SK-2-text-32"/>
          <p:cNvSpPr/>
          <p:nvPr/>
        </p:nvSpPr>
        <p:spPr>
          <a:xfrm>
            <a:off x="2819400" y="1979265"/>
            <a:ext cx="18478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10%</a:t>
            </a:r>
            <a:endParaRPr lang="en-US" sz="1800" dirty="0"/>
          </a:p>
        </p:txBody>
      </p:sp>
      <p:sp>
        <p:nvSpPr>
          <p:cNvPr id="34" name="SK-2-text-33"/>
          <p:cNvSpPr/>
          <p:nvPr/>
        </p:nvSpPr>
        <p:spPr>
          <a:xfrm>
            <a:off x="3186113" y="2350740"/>
            <a:ext cx="1114425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Morbidity (Deafness/Neuro)</a:t>
            </a:r>
            <a:endParaRPr lang="en-US" sz="1050" dirty="0"/>
          </a:p>
        </p:txBody>
      </p:sp>
      <p:sp>
        <p:nvSpPr>
          <p:cNvPr id="35" name="SK-2-text-34"/>
          <p:cNvSpPr/>
          <p:nvPr/>
        </p:nvSpPr>
        <p:spPr>
          <a:xfrm>
            <a:off x="876300" y="3007965"/>
            <a:ext cx="6233196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Peak Incidence:</a:t>
            </a: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Children &lt;4 years</a:t>
            </a:r>
            <a:endParaRPr lang="en-US" sz="1275" dirty="0"/>
          </a:p>
        </p:txBody>
      </p:sp>
      <p:sp>
        <p:nvSpPr>
          <p:cNvPr id="36" name="SK-2-text-35"/>
          <p:cNvSpPr/>
          <p:nvPr/>
        </p:nvSpPr>
        <p:spPr>
          <a:xfrm>
            <a:off x="876300" y="3310830"/>
            <a:ext cx="8146355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Features:</a:t>
            </a: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Fever, malaise, vomiting, lethargy</a:t>
            </a:r>
            <a:endParaRPr lang="en-US" sz="1275" dirty="0"/>
          </a:p>
        </p:txBody>
      </p:sp>
      <p:sp>
        <p:nvSpPr>
          <p:cNvPr id="37" name="SK-2-text-36"/>
          <p:cNvSpPr/>
          <p:nvPr/>
        </p:nvSpPr>
        <p:spPr>
          <a:xfrm>
            <a:off x="876300" y="3613696"/>
            <a:ext cx="83315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Late Signs:</a:t>
            </a: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Meningism, seizures, irritability</a:t>
            </a:r>
            <a:endParaRPr lang="en-US" sz="1275" dirty="0"/>
          </a:p>
        </p:txBody>
      </p:sp>
      <p:sp>
        <p:nvSpPr>
          <p:cNvPr id="38" name="SK-2-text-37"/>
          <p:cNvSpPr/>
          <p:nvPr/>
        </p:nvSpPr>
        <p:spPr>
          <a:xfrm>
            <a:off x="876300" y="3916561"/>
            <a:ext cx="7158918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Rash:</a:t>
            </a: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Petechial rash in 50-60% cases</a:t>
            </a:r>
            <a:endParaRPr lang="en-US" sz="1275" dirty="0"/>
          </a:p>
        </p:txBody>
      </p:sp>
      <p:sp>
        <p:nvSpPr>
          <p:cNvPr id="39" name="SK-2-text-38"/>
          <p:cNvSpPr/>
          <p:nvPr/>
        </p:nvSpPr>
        <p:spPr>
          <a:xfrm>
            <a:off x="1019175" y="6127042"/>
            <a:ext cx="3371850" cy="4455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NON-BLANCHING RASH = EMERGENCY</a:t>
            </a:r>
            <a:endParaRPr lang="en-US" sz="1350" dirty="0"/>
          </a:p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Early rash may be maculopapular; repeat glass test.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6200" y="847725"/>
            <a:ext cx="19050" cy="22860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50615"/>
            <a:ext cx="5381625" cy="512638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512540"/>
            <a:ext cx="238125" cy="1905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733377"/>
            <a:ext cx="5153025" cy="59055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2914352"/>
            <a:ext cx="228600" cy="2286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400127"/>
            <a:ext cx="5153025" cy="59055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3581102"/>
            <a:ext cx="228600" cy="22860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4066877"/>
            <a:ext cx="5153025" cy="59055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" y="4247852"/>
            <a:ext cx="228600" cy="2286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6081713"/>
            <a:ext cx="5153025" cy="280988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5800" y="6214170"/>
            <a:ext cx="154781" cy="12576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1350615"/>
            <a:ext cx="5381625" cy="512638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3175" y="1512540"/>
            <a:ext cx="238125" cy="19050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3175" y="1826865"/>
            <a:ext cx="5153025" cy="152400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53175" y="4276427"/>
            <a:ext cx="5153025" cy="590550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8425" y="4390727"/>
            <a:ext cx="214313" cy="183654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48425" y="5347990"/>
            <a:ext cx="4962525" cy="314325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53175" y="6081713"/>
            <a:ext cx="5153025" cy="280988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53175" y="6214170"/>
            <a:ext cx="154781" cy="125760"/>
          </a:xfrm>
          <a:prstGeom prst="rect">
            <a:avLst/>
          </a:prstGeom>
        </p:spPr>
      </p:pic>
      <p:sp>
        <p:nvSpPr>
          <p:cNvPr id="25" name="SK-3-text-24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6" name="SK-3-text-25"/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Impetigo and Scarlet Fever: NICE 2024 Updates</a:t>
            </a:r>
            <a:endParaRPr lang="en-US" sz="2550" dirty="0"/>
          </a:p>
        </p:txBody>
      </p:sp>
      <p:sp>
        <p:nvSpPr>
          <p:cNvPr id="28" name="SK-3-text-27"/>
          <p:cNvSpPr/>
          <p:nvPr/>
        </p:nvSpPr>
        <p:spPr>
          <a:xfrm>
            <a:off x="1000125" y="1464915"/>
            <a:ext cx="51530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E7490"/>
                </a:solidFill>
              </a:rPr>
              <a:t>Impetigo Management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876300" y="1826865"/>
            <a:ext cx="75731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Non-bullous: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Honey-coloured crusting (face)</a:t>
            </a:r>
            <a:endParaRPr lang="en-US" sz="1200" dirty="0"/>
          </a:p>
        </p:txBody>
      </p:sp>
      <p:sp>
        <p:nvSpPr>
          <p:cNvPr id="30" name="SK-3-text-29"/>
          <p:cNvSpPr/>
          <p:nvPr/>
        </p:nvSpPr>
        <p:spPr>
          <a:xfrm>
            <a:off x="876300" y="2097286"/>
            <a:ext cx="739700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Bullous: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Larger blisters, neonates/infants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876300" y="2367707"/>
            <a:ext cx="747320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Highly contagious; risk in eczema patients</a:t>
            </a:r>
            <a:endParaRPr lang="en-US" sz="1200" dirty="0"/>
          </a:p>
        </p:txBody>
      </p:sp>
      <p:sp>
        <p:nvSpPr>
          <p:cNvPr id="32" name="SK-3-text-31"/>
          <p:cNvSpPr/>
          <p:nvPr/>
        </p:nvSpPr>
        <p:spPr>
          <a:xfrm>
            <a:off x="881063" y="2914352"/>
            <a:ext cx="304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</a:t>
            </a:r>
            <a:endParaRPr lang="en-US" sz="900" dirty="0"/>
          </a:p>
        </p:txBody>
      </p:sp>
      <p:sp>
        <p:nvSpPr>
          <p:cNvPr id="33" name="SK-3-text-32"/>
          <p:cNvSpPr/>
          <p:nvPr/>
        </p:nvSpPr>
        <p:spPr>
          <a:xfrm>
            <a:off x="1143000" y="2828627"/>
            <a:ext cx="23526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Hydrogen Peroxide 1% Cream3x daily for 5 days (Localised non-bullous)</a:t>
            </a:r>
            <a:endParaRPr lang="en-US" sz="1125" dirty="0"/>
          </a:p>
        </p:txBody>
      </p:sp>
      <p:sp>
        <p:nvSpPr>
          <p:cNvPr id="34" name="SK-3-text-33"/>
          <p:cNvSpPr/>
          <p:nvPr/>
        </p:nvSpPr>
        <p:spPr>
          <a:xfrm>
            <a:off x="881063" y="3581102"/>
            <a:ext cx="304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endParaRPr lang="en-US" sz="900" dirty="0"/>
          </a:p>
        </p:txBody>
      </p:sp>
      <p:sp>
        <p:nvSpPr>
          <p:cNvPr id="35" name="SK-3-text-34"/>
          <p:cNvSpPr/>
          <p:nvPr/>
        </p:nvSpPr>
        <p:spPr>
          <a:xfrm>
            <a:off x="1143000" y="3495377"/>
            <a:ext cx="18002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Topical Fusidic AcidUse if H2O2 fails or is unsuitable</a:t>
            </a:r>
            <a:endParaRPr lang="en-US" sz="1125" dirty="0"/>
          </a:p>
        </p:txBody>
      </p:sp>
      <p:sp>
        <p:nvSpPr>
          <p:cNvPr id="36" name="SK-3-text-35"/>
          <p:cNvSpPr/>
          <p:nvPr/>
        </p:nvSpPr>
        <p:spPr>
          <a:xfrm>
            <a:off x="881063" y="4247852"/>
            <a:ext cx="304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</a:t>
            </a:r>
            <a:endParaRPr lang="en-US" sz="900" dirty="0"/>
          </a:p>
        </p:txBody>
      </p:sp>
      <p:sp>
        <p:nvSpPr>
          <p:cNvPr id="37" name="SK-3-text-36"/>
          <p:cNvSpPr/>
          <p:nvPr/>
        </p:nvSpPr>
        <p:spPr>
          <a:xfrm>
            <a:off x="1143000" y="4162127"/>
            <a:ext cx="20383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Oral FlucloxacillinExtensive, bullous, or systemic signs</a:t>
            </a:r>
            <a:endParaRPr lang="en-US" sz="1125" dirty="0"/>
          </a:p>
        </p:txBody>
      </p:sp>
      <p:sp>
        <p:nvSpPr>
          <p:cNvPr id="38" name="SK-3-text-37"/>
          <p:cNvSpPr/>
          <p:nvPr/>
        </p:nvSpPr>
        <p:spPr>
          <a:xfrm>
            <a:off x="840581" y="6081713"/>
            <a:ext cx="7479030" cy="280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EXCLUSION: UNTIL CRUSTED OR 48H POST-ANTIBIOTICS</a:t>
            </a:r>
            <a:endParaRPr lang="en-US" sz="975" dirty="0"/>
          </a:p>
        </p:txBody>
      </p:sp>
      <p:sp>
        <p:nvSpPr>
          <p:cNvPr id="39" name="SK-3-text-38"/>
          <p:cNvSpPr/>
          <p:nvPr/>
        </p:nvSpPr>
        <p:spPr>
          <a:xfrm>
            <a:off x="6667500" y="1464915"/>
            <a:ext cx="51530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E7490"/>
                </a:solidFill>
              </a:rPr>
              <a:t>Scarlet Fever (GAS)</a:t>
            </a:r>
            <a:endParaRPr lang="en-US" sz="1500" dirty="0"/>
          </a:p>
        </p:txBody>
      </p:sp>
      <p:sp>
        <p:nvSpPr>
          <p:cNvPr id="40" name="SK-3-text-39"/>
          <p:cNvSpPr/>
          <p:nvPr/>
        </p:nvSpPr>
        <p:spPr>
          <a:xfrm>
            <a:off x="6543675" y="3465165"/>
            <a:ext cx="56483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Rash: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Rough 'sandpaper' texture, blanches</a:t>
            </a:r>
            <a:endParaRPr lang="en-US" sz="1200" dirty="0"/>
          </a:p>
        </p:txBody>
      </p:sp>
      <p:sp>
        <p:nvSpPr>
          <p:cNvPr id="41" name="SK-3-text-40"/>
          <p:cNvSpPr/>
          <p:nvPr/>
        </p:nvSpPr>
        <p:spPr>
          <a:xfrm>
            <a:off x="6543675" y="3735586"/>
            <a:ext cx="56483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Tongue: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Strawberry appearance (white then red)</a:t>
            </a:r>
            <a:endParaRPr lang="en-US" sz="1200" dirty="0"/>
          </a:p>
        </p:txBody>
      </p:sp>
      <p:sp>
        <p:nvSpPr>
          <p:cNvPr id="42" name="SK-3-text-41"/>
          <p:cNvSpPr/>
          <p:nvPr/>
        </p:nvSpPr>
        <p:spPr>
          <a:xfrm>
            <a:off x="6543675" y="4006007"/>
            <a:ext cx="56483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Fever, pharyngitis, flushed face, circumoral pallor</a:t>
            </a:r>
            <a:endParaRPr lang="en-US" sz="1200" dirty="0"/>
          </a:p>
        </p:txBody>
      </p:sp>
      <p:sp>
        <p:nvSpPr>
          <p:cNvPr id="43" name="SK-3-text-42"/>
          <p:cNvSpPr/>
          <p:nvPr/>
        </p:nvSpPr>
        <p:spPr>
          <a:xfrm>
            <a:off x="6757988" y="4371677"/>
            <a:ext cx="46529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991B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UKHSA ALERT: iGAS notifications increased significantly. Notifiable disease.</a:t>
            </a:r>
            <a:endParaRPr lang="en-US" sz="1050" dirty="0"/>
          </a:p>
        </p:txBody>
      </p:sp>
      <p:sp>
        <p:nvSpPr>
          <p:cNvPr id="44" name="SK-3-text-43"/>
          <p:cNvSpPr/>
          <p:nvPr/>
        </p:nvSpPr>
        <p:spPr>
          <a:xfrm>
            <a:off x="6448425" y="5057477"/>
            <a:ext cx="57435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1st Line: Phenoxymethylpenicillin (10 days)</a:t>
            </a:r>
            <a:endParaRPr lang="en-US" sz="1125" dirty="0"/>
          </a:p>
        </p:txBody>
      </p:sp>
      <p:sp>
        <p:nvSpPr>
          <p:cNvPr id="45" name="SK-3-text-44"/>
          <p:cNvSpPr/>
          <p:nvPr/>
        </p:nvSpPr>
        <p:spPr>
          <a:xfrm>
            <a:off x="6410325" y="5347990"/>
            <a:ext cx="481012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 AMOXICILLIN (RASH RISK IN EBV)</a:t>
            </a:r>
            <a:endParaRPr lang="en-US" sz="1050" dirty="0"/>
          </a:p>
        </p:txBody>
      </p:sp>
      <p:sp>
        <p:nvSpPr>
          <p:cNvPr id="46" name="SK-3-text-45"/>
          <p:cNvSpPr/>
          <p:nvPr/>
        </p:nvSpPr>
        <p:spPr>
          <a:xfrm>
            <a:off x="6507956" y="6081713"/>
            <a:ext cx="5684044" cy="280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kern="0" spc="3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EXCLUSION: 24 HOURS AFTER STARTING ANTIBIOTICS</a:t>
            </a:r>
            <a:endParaRPr lang="en-US" sz="975" dirty="0"/>
          </a:p>
        </p:txBody>
      </p:sp>
      <p:pic>
        <p:nvPicPr>
          <p:cNvPr id="48" name="Picture 5" descr="Impetigo">
            <a:extLst>
              <a:ext uri="{FF2B5EF4-FFF2-40B4-BE49-F238E27FC236}">
                <a16:creationId xmlns:a16="http://schemas.microsoft.com/office/drawing/2014/main" id="{7B80E840-1FBC-AA0F-E4B1-050A980BE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325" y="2681990"/>
            <a:ext cx="2038600" cy="3129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" descr="Scarlet Fever">
            <a:extLst>
              <a:ext uri="{FF2B5EF4-FFF2-40B4-BE49-F238E27FC236}">
                <a16:creationId xmlns:a16="http://schemas.microsoft.com/office/drawing/2014/main" id="{7D5D3C52-AC99-8128-FE63-43A8FE84B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9674" y="642584"/>
            <a:ext cx="2677051" cy="269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88D38AD2-61C4-BD63-DD15-0D7ED51EBFB6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t="5462"/>
          <a:stretch>
            <a:fillRect/>
          </a:stretch>
        </p:blipFill>
        <p:spPr>
          <a:xfrm>
            <a:off x="6399922" y="1881116"/>
            <a:ext cx="3204409" cy="144883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9675" y="847725"/>
            <a:ext cx="19050" cy="2286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2265015"/>
            <a:ext cx="1781175" cy="27622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8423" y="1350615"/>
            <a:ext cx="5902077" cy="5126385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7511" y="1693515"/>
            <a:ext cx="238125" cy="19050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7023" y="2736503"/>
            <a:ext cx="2665214" cy="404813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42273" y="2864495"/>
            <a:ext cx="178594" cy="148828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26537" y="2736503"/>
            <a:ext cx="2665363" cy="404813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21787" y="2864495"/>
            <a:ext cx="178594" cy="148828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47023" y="3255615"/>
            <a:ext cx="2665214" cy="404813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42273" y="3383607"/>
            <a:ext cx="178594" cy="148828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26537" y="3255615"/>
            <a:ext cx="2665363" cy="404813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21787" y="3383607"/>
            <a:ext cx="178594" cy="148828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47023" y="3774728"/>
            <a:ext cx="5444877" cy="404813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42273" y="3902720"/>
            <a:ext cx="178594" cy="148828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47023" y="4331940"/>
            <a:ext cx="5444877" cy="366713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61323" y="4440882"/>
            <a:ext cx="178594" cy="148828"/>
          </a:xfrm>
          <a:prstGeom prst="rect">
            <a:avLst/>
          </a:prstGeom>
        </p:spPr>
      </p:pic>
      <p:pic>
        <p:nvPicPr>
          <p:cNvPr id="28" name="SK-4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47023" y="5567363"/>
            <a:ext cx="5444877" cy="681038"/>
          </a:xfrm>
          <a:prstGeom prst="rect">
            <a:avLst/>
          </a:prstGeom>
        </p:spPr>
      </p:pic>
      <p:sp>
        <p:nvSpPr>
          <p:cNvPr id="29" name="SK-4-text-28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0" name="SK-4-text-29"/>
          <p:cNvSpPr/>
          <p:nvPr/>
        </p:nvSpPr>
        <p:spPr>
          <a:xfrm>
            <a:off x="571500" y="771525"/>
            <a:ext cx="9877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SSSS and Kawasaki Disease</a:t>
            </a:r>
            <a:endParaRPr lang="en-US" sz="2550" dirty="0"/>
          </a:p>
        </p:txBody>
      </p:sp>
      <p:sp>
        <p:nvSpPr>
          <p:cNvPr id="31" name="SK-4-text-30"/>
          <p:cNvSpPr/>
          <p:nvPr/>
        </p:nvSpPr>
        <p:spPr>
          <a:xfrm>
            <a:off x="5229225" y="904875"/>
            <a:ext cx="5928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NICE/UKHSA 2025-26 Standards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6480423" y="1617315"/>
            <a:ext cx="45034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F2937"/>
                </a:solidFill>
              </a:rPr>
              <a:t>Kawasaki Disease</a:t>
            </a:r>
            <a:endParaRPr lang="en-US" sz="1800" dirty="0"/>
          </a:p>
        </p:txBody>
      </p:sp>
      <p:sp>
        <p:nvSpPr>
          <p:cNvPr id="41" name="SK-4-text-40"/>
          <p:cNvSpPr/>
          <p:nvPr/>
        </p:nvSpPr>
        <p:spPr>
          <a:xfrm>
            <a:off x="5947023" y="2265015"/>
            <a:ext cx="6244977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Diagnosis: Fever ≥ 5 Days PLUS 4 of 5 features:</a:t>
            </a:r>
            <a:endParaRPr lang="en-US" sz="1275" dirty="0"/>
          </a:p>
        </p:txBody>
      </p:sp>
      <p:sp>
        <p:nvSpPr>
          <p:cNvPr id="42" name="SK-4-text-41"/>
          <p:cNvSpPr/>
          <p:nvPr/>
        </p:nvSpPr>
        <p:spPr>
          <a:xfrm>
            <a:off x="6297067" y="2736503"/>
            <a:ext cx="3820689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Bilateral Conjunctivitis</a:t>
            </a:r>
            <a:endParaRPr lang="en-US" sz="1125" dirty="0"/>
          </a:p>
        </p:txBody>
      </p:sp>
      <p:sp>
        <p:nvSpPr>
          <p:cNvPr id="43" name="SK-4-text-42"/>
          <p:cNvSpPr/>
          <p:nvPr/>
        </p:nvSpPr>
        <p:spPr>
          <a:xfrm>
            <a:off x="9076581" y="2736503"/>
            <a:ext cx="2547137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Polymorphic Rash</a:t>
            </a:r>
            <a:endParaRPr lang="en-US" sz="1125" dirty="0"/>
          </a:p>
        </p:txBody>
      </p:sp>
      <p:sp>
        <p:nvSpPr>
          <p:cNvPr id="44" name="SK-4-text-43"/>
          <p:cNvSpPr/>
          <p:nvPr/>
        </p:nvSpPr>
        <p:spPr>
          <a:xfrm>
            <a:off x="6297067" y="3255615"/>
            <a:ext cx="2474714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Hand/Foot Edema</a:t>
            </a:r>
            <a:endParaRPr lang="en-US" sz="1125" dirty="0"/>
          </a:p>
        </p:txBody>
      </p:sp>
      <p:sp>
        <p:nvSpPr>
          <p:cNvPr id="45" name="SK-4-text-44"/>
          <p:cNvSpPr/>
          <p:nvPr/>
        </p:nvSpPr>
        <p:spPr>
          <a:xfrm>
            <a:off x="9076581" y="3255615"/>
            <a:ext cx="2706333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Strawberry Tongue</a:t>
            </a:r>
            <a:endParaRPr lang="en-US" sz="1125" dirty="0"/>
          </a:p>
        </p:txBody>
      </p:sp>
      <p:sp>
        <p:nvSpPr>
          <p:cNvPr id="46" name="SK-4-text-45"/>
          <p:cNvSpPr/>
          <p:nvPr/>
        </p:nvSpPr>
        <p:spPr>
          <a:xfrm>
            <a:off x="6297067" y="3774728"/>
            <a:ext cx="5894933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Cervical Lymphadenopathy (≥ 1.5cm, unilateral)</a:t>
            </a:r>
            <a:endParaRPr lang="en-US" sz="1125" dirty="0"/>
          </a:p>
        </p:txBody>
      </p:sp>
      <p:sp>
        <p:nvSpPr>
          <p:cNvPr id="47" name="SK-4-text-46"/>
          <p:cNvSpPr/>
          <p:nvPr/>
        </p:nvSpPr>
        <p:spPr>
          <a:xfrm>
            <a:off x="6335167" y="4331940"/>
            <a:ext cx="5856833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RISK: 25% risk of Coronary Artery Aneurysms if untreated</a:t>
            </a:r>
            <a:endParaRPr lang="en-US" sz="1125" dirty="0"/>
          </a:p>
        </p:txBody>
      </p:sp>
      <p:sp>
        <p:nvSpPr>
          <p:cNvPr id="48" name="SK-4-text-47"/>
          <p:cNvSpPr/>
          <p:nvPr/>
        </p:nvSpPr>
        <p:spPr>
          <a:xfrm>
            <a:off x="6061323" y="5681663"/>
            <a:ext cx="5292477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TREATMENT</a:t>
            </a:r>
            <a:endParaRPr lang="en-US" sz="975" dirty="0"/>
          </a:p>
        </p:txBody>
      </p:sp>
      <p:sp>
        <p:nvSpPr>
          <p:cNvPr id="49" name="SK-4-text-48"/>
          <p:cNvSpPr/>
          <p:nvPr/>
        </p:nvSpPr>
        <p:spPr>
          <a:xfrm>
            <a:off x="6061323" y="5905500"/>
            <a:ext cx="613067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Referral + High-dose Aspirin + IVIG (2g/kg)</a:t>
            </a:r>
            <a:endParaRPr lang="en-US" sz="1200" dirty="0"/>
          </a:p>
        </p:txBody>
      </p:sp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500" y="1350615"/>
            <a:ext cx="4918323" cy="512638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90588" y="1693515"/>
            <a:ext cx="238125" cy="19050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0100" y="2693640"/>
            <a:ext cx="202406" cy="531316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0100" y="3320207"/>
            <a:ext cx="202406" cy="22666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00100" y="3642122"/>
            <a:ext cx="202406" cy="500063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00100" y="4237434"/>
            <a:ext cx="202406" cy="22666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62000" y="5745956"/>
            <a:ext cx="4461123" cy="681038"/>
          </a:xfrm>
          <a:prstGeom prst="rect">
            <a:avLst/>
          </a:prstGeom>
        </p:spPr>
      </p:pic>
      <p:sp>
        <p:nvSpPr>
          <p:cNvPr id="32" name="SK-4-text-31"/>
          <p:cNvSpPr/>
          <p:nvPr/>
        </p:nvSpPr>
        <p:spPr>
          <a:xfrm>
            <a:off x="1333500" y="1617315"/>
            <a:ext cx="53263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F2937"/>
                </a:solidFill>
              </a:rPr>
              <a:t>Staphylococcal SSSS</a:t>
            </a:r>
            <a:endParaRPr lang="en-US" sz="1800" dirty="0"/>
          </a:p>
        </p:txBody>
      </p:sp>
      <p:sp>
        <p:nvSpPr>
          <p:cNvPr id="33" name="SK-4-text-32"/>
          <p:cNvSpPr/>
          <p:nvPr/>
        </p:nvSpPr>
        <p:spPr>
          <a:xfrm>
            <a:off x="895350" y="2265015"/>
            <a:ext cx="322012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NIKOLSKY SIGN POSITIVE</a:t>
            </a:r>
            <a:endParaRPr lang="en-US" sz="1050" dirty="0"/>
          </a:p>
        </p:txBody>
      </p:sp>
      <p:sp>
        <p:nvSpPr>
          <p:cNvPr id="34" name="SK-4-text-33"/>
          <p:cNvSpPr/>
          <p:nvPr/>
        </p:nvSpPr>
        <p:spPr>
          <a:xfrm>
            <a:off x="1097756" y="2693640"/>
            <a:ext cx="4163467" cy="5313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Caused by </a:t>
            </a:r>
            <a:r>
              <a:rPr lang="en-US" sz="1275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Staphylococcal exfoliative toxin</a:t>
            </a: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(not bacteremic).</a:t>
            </a:r>
            <a:endParaRPr lang="en-US" sz="1275" dirty="0"/>
          </a:p>
        </p:txBody>
      </p:sp>
      <p:sp>
        <p:nvSpPr>
          <p:cNvPr id="35" name="SK-4-text-34"/>
          <p:cNvSpPr/>
          <p:nvPr/>
        </p:nvSpPr>
        <p:spPr>
          <a:xfrm>
            <a:off x="1097756" y="3320207"/>
            <a:ext cx="913257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98% of cases occur in children </a:t>
            </a:r>
            <a:r>
              <a:rPr lang="en-US" sz="1275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 5 years</a:t>
            </a: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75" dirty="0"/>
          </a:p>
        </p:txBody>
      </p:sp>
      <p:sp>
        <p:nvSpPr>
          <p:cNvPr id="36" name="SK-4-text-35"/>
          <p:cNvSpPr/>
          <p:nvPr/>
        </p:nvSpPr>
        <p:spPr>
          <a:xfrm>
            <a:off x="1097756" y="3642122"/>
            <a:ext cx="4163467" cy="5000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Tender erythema → widespread desquamation (24-48h).</a:t>
            </a:r>
            <a:endParaRPr lang="en-US" sz="1275" dirty="0"/>
          </a:p>
        </p:txBody>
      </p:sp>
      <p:sp>
        <p:nvSpPr>
          <p:cNvPr id="37" name="SK-4-text-36"/>
          <p:cNvSpPr/>
          <p:nvPr/>
        </p:nvSpPr>
        <p:spPr>
          <a:xfrm>
            <a:off x="1097756" y="4237434"/>
            <a:ext cx="960215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Blood cultures usually negative (toxin-mediated).</a:t>
            </a:r>
            <a:endParaRPr lang="en-US" sz="1275" dirty="0"/>
          </a:p>
        </p:txBody>
      </p:sp>
      <p:sp>
        <p:nvSpPr>
          <p:cNvPr id="38" name="SK-4-text-37"/>
          <p:cNvSpPr/>
          <p:nvPr/>
        </p:nvSpPr>
        <p:spPr>
          <a:xfrm>
            <a:off x="914400" y="5866721"/>
            <a:ext cx="4308723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MANAGEMENT</a:t>
            </a:r>
            <a:endParaRPr lang="en-US" sz="975" dirty="0"/>
          </a:p>
        </p:txBody>
      </p:sp>
      <p:sp>
        <p:nvSpPr>
          <p:cNvPr id="39" name="SK-4-text-38"/>
          <p:cNvSpPr/>
          <p:nvPr/>
        </p:nvSpPr>
        <p:spPr>
          <a:xfrm>
            <a:off x="898297" y="6128318"/>
            <a:ext cx="106832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admission + IV Flucloxacillin + Fluid resuscitation</a:t>
            </a:r>
            <a:endParaRPr lang="en-US" sz="1200" dirty="0"/>
          </a:p>
        </p:txBody>
      </p:sp>
      <p:pic>
        <p:nvPicPr>
          <p:cNvPr id="51" name="Picture 4" descr="Staph Scalded Skin">
            <a:extLst>
              <a:ext uri="{FF2B5EF4-FFF2-40B4-BE49-F238E27FC236}">
                <a16:creationId xmlns:a16="http://schemas.microsoft.com/office/drawing/2014/main" id="{8DD68BCD-3DFC-FB0F-1625-3E06ED0F9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182" y="4591118"/>
            <a:ext cx="3139741" cy="146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9975" y="847725"/>
            <a:ext cx="19050" cy="22860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50615"/>
            <a:ext cx="5372100" cy="4367957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445865"/>
            <a:ext cx="5143500" cy="36195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1526828"/>
            <a:ext cx="190500" cy="15240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8775" y="3884116"/>
            <a:ext cx="1657350" cy="22473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4251722"/>
            <a:ext cx="5143500" cy="13716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8400" y="1350615"/>
            <a:ext cx="5372100" cy="4367957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2700" y="1445865"/>
            <a:ext cx="5143500" cy="36195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2700" y="1526828"/>
            <a:ext cx="190500" cy="15240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2700" y="2723108"/>
            <a:ext cx="5143500" cy="60960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7950" y="2853779"/>
            <a:ext cx="190500" cy="1524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05675" y="4324201"/>
            <a:ext cx="1619250" cy="22473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2700" y="4932759"/>
            <a:ext cx="5143500" cy="595313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842397"/>
            <a:ext cx="11049000" cy="95250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0100" y="6231136"/>
            <a:ext cx="300633" cy="240506"/>
          </a:xfrm>
          <a:prstGeom prst="rect">
            <a:avLst/>
          </a:prstGeom>
        </p:spPr>
      </p:pic>
      <p:sp>
        <p:nvSpPr>
          <p:cNvPr id="21" name="SK-5-text-20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2" name="SK-5-text-21"/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Measles and Varicella: Clinical and Prevention</a:t>
            </a:r>
            <a:endParaRPr lang="en-US" sz="2550" dirty="0"/>
          </a:p>
        </p:txBody>
      </p:sp>
      <p:sp>
        <p:nvSpPr>
          <p:cNvPr id="24" name="SK-5-text-23"/>
          <p:cNvSpPr/>
          <p:nvPr/>
        </p:nvSpPr>
        <p:spPr>
          <a:xfrm>
            <a:off x="971550" y="1445865"/>
            <a:ext cx="56368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Varicella (Chickenpox)</a:t>
            </a:r>
            <a:endParaRPr lang="en-US" sz="1650" dirty="0"/>
          </a:p>
        </p:txBody>
      </p:sp>
      <p:sp>
        <p:nvSpPr>
          <p:cNvPr id="25" name="SK-5-text-24"/>
          <p:cNvSpPr/>
          <p:nvPr/>
        </p:nvSpPr>
        <p:spPr>
          <a:xfrm>
            <a:off x="685800" y="1903065"/>
            <a:ext cx="5219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FEATURES</a:t>
            </a:r>
            <a:endParaRPr lang="en-US" sz="1125" dirty="0"/>
          </a:p>
        </p:txBody>
      </p:sp>
      <p:sp>
        <p:nvSpPr>
          <p:cNvPr id="26" name="SK-5-text-25"/>
          <p:cNvSpPr/>
          <p:nvPr/>
        </p:nvSpPr>
        <p:spPr>
          <a:xfrm>
            <a:off x="819150" y="2145953"/>
            <a:ext cx="522446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Incubation: 10–21 days</a:t>
            </a:r>
            <a:endParaRPr lang="en-US" sz="1275" dirty="0"/>
          </a:p>
        </p:txBody>
      </p:sp>
      <p:sp>
        <p:nvSpPr>
          <p:cNvPr id="27" name="SK-5-text-26"/>
          <p:cNvSpPr/>
          <p:nvPr/>
        </p:nvSpPr>
        <p:spPr>
          <a:xfrm>
            <a:off x="819150" y="2420243"/>
            <a:ext cx="1102709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Infectious: 2 days pre-rash until all crusted (~7 days)</a:t>
            </a:r>
            <a:endParaRPr lang="en-US" sz="1275" dirty="0"/>
          </a:p>
        </p:txBody>
      </p:sp>
      <p:sp>
        <p:nvSpPr>
          <p:cNvPr id="28" name="SK-5-text-27"/>
          <p:cNvSpPr/>
          <p:nvPr/>
        </p:nvSpPr>
        <p:spPr>
          <a:xfrm>
            <a:off x="819150" y="2694533"/>
            <a:ext cx="113728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Progression: Macules → Papules → Vesicles → Pustules → Crusts</a:t>
            </a:r>
            <a:endParaRPr lang="en-US" sz="1275" dirty="0"/>
          </a:p>
        </p:txBody>
      </p:sp>
      <p:sp>
        <p:nvSpPr>
          <p:cNvPr id="29" name="SK-5-text-28"/>
          <p:cNvSpPr/>
          <p:nvPr/>
        </p:nvSpPr>
        <p:spPr>
          <a:xfrm>
            <a:off x="685800" y="3064073"/>
            <a:ext cx="5219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GP MANAGEMENT</a:t>
            </a:r>
            <a:endParaRPr lang="en-US" sz="1125" dirty="0"/>
          </a:p>
        </p:txBody>
      </p:sp>
      <p:sp>
        <p:nvSpPr>
          <p:cNvPr id="30" name="SK-5-text-29"/>
          <p:cNvSpPr/>
          <p:nvPr/>
        </p:nvSpPr>
        <p:spPr>
          <a:xfrm>
            <a:off x="819150" y="3306961"/>
            <a:ext cx="824198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Supportive: Calamine, fluids, antipyretics</a:t>
            </a:r>
            <a:endParaRPr lang="en-US" sz="1275" dirty="0"/>
          </a:p>
        </p:txBody>
      </p:sp>
      <p:sp>
        <p:nvSpPr>
          <p:cNvPr id="31" name="SK-5-text-30"/>
          <p:cNvSpPr/>
          <p:nvPr/>
        </p:nvSpPr>
        <p:spPr>
          <a:xfrm>
            <a:off x="819150" y="3581251"/>
            <a:ext cx="893826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Paracetamol ONLY</a:t>
            </a: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Avoid Ibuprofen (iGAS risk)</a:t>
            </a:r>
            <a:endParaRPr lang="en-US" sz="1275" dirty="0"/>
          </a:p>
        </p:txBody>
      </p:sp>
      <p:sp>
        <p:nvSpPr>
          <p:cNvPr id="32" name="SK-5-text-31"/>
          <p:cNvSpPr/>
          <p:nvPr/>
        </p:nvSpPr>
        <p:spPr>
          <a:xfrm>
            <a:off x="819150" y="3855541"/>
            <a:ext cx="514350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Exclusion:  </a:t>
            </a: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Until all lesions crusted</a:t>
            </a:r>
            <a:endParaRPr lang="en-US" sz="1275" dirty="0"/>
          </a:p>
        </p:txBody>
      </p:sp>
      <p:sp>
        <p:nvSpPr>
          <p:cNvPr id="37" name="SK-5-text-36"/>
          <p:cNvSpPr/>
          <p:nvPr/>
        </p:nvSpPr>
        <p:spPr>
          <a:xfrm>
            <a:off x="6724650" y="2723108"/>
            <a:ext cx="49530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Koplik's Spots: Pathognomonic white spots on buccal mucosa (1-2 days before rash)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6362700" y="3504158"/>
            <a:ext cx="5219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RASH &amp; COMPLICATIONS</a:t>
            </a:r>
            <a:endParaRPr lang="en-US" sz="1125" dirty="0"/>
          </a:p>
        </p:txBody>
      </p:sp>
      <p:sp>
        <p:nvSpPr>
          <p:cNvPr id="39" name="SK-5-text-38"/>
          <p:cNvSpPr/>
          <p:nvPr/>
        </p:nvSpPr>
        <p:spPr>
          <a:xfrm>
            <a:off x="6496050" y="3747046"/>
            <a:ext cx="56959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Maculopapular rash starts face/behind ears → spreads down</a:t>
            </a:r>
            <a:endParaRPr lang="en-US" sz="1275" dirty="0"/>
          </a:p>
        </p:txBody>
      </p:sp>
      <p:sp>
        <p:nvSpPr>
          <p:cNvPr id="40" name="SK-5-text-39"/>
          <p:cNvSpPr/>
          <p:nvPr/>
        </p:nvSpPr>
        <p:spPr>
          <a:xfrm>
            <a:off x="6496050" y="4021336"/>
            <a:ext cx="56959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Complications: Otitis media, pneumonia, encephalitis, SSPE</a:t>
            </a:r>
            <a:endParaRPr lang="en-US" sz="1275" dirty="0"/>
          </a:p>
        </p:txBody>
      </p:sp>
      <p:sp>
        <p:nvSpPr>
          <p:cNvPr id="41" name="SK-5-text-40"/>
          <p:cNvSpPr/>
          <p:nvPr/>
        </p:nvSpPr>
        <p:spPr>
          <a:xfrm>
            <a:off x="6496050" y="4295626"/>
            <a:ext cx="5143500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Exclusion:</a:t>
            </a: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 days after rash onset</a:t>
            </a:r>
            <a:endParaRPr lang="en-US" sz="1275" dirty="0"/>
          </a:p>
        </p:txBody>
      </p:sp>
      <p:sp>
        <p:nvSpPr>
          <p:cNvPr id="42" name="SK-5-text-41"/>
          <p:cNvSpPr/>
          <p:nvPr/>
        </p:nvSpPr>
        <p:spPr>
          <a:xfrm>
            <a:off x="6457950" y="5008959"/>
            <a:ext cx="5029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NOTIFIABLE DISEASE</a:t>
            </a:r>
            <a:endParaRPr lang="en-US" sz="1125" dirty="0"/>
          </a:p>
        </p:txBody>
      </p:sp>
      <p:sp>
        <p:nvSpPr>
          <p:cNvPr id="43" name="SK-5-text-42"/>
          <p:cNvSpPr/>
          <p:nvPr/>
        </p:nvSpPr>
        <p:spPr>
          <a:xfrm>
            <a:off x="6457950" y="5251847"/>
            <a:ext cx="5734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Must notify UKHSA immediately on clinical suspicion.</a:t>
            </a:r>
            <a:endParaRPr lang="en-US" sz="1050" dirty="0"/>
          </a:p>
        </p:txBody>
      </p:sp>
      <p:sp>
        <p:nvSpPr>
          <p:cNvPr id="44" name="SK-5-text-43"/>
          <p:cNvSpPr/>
          <p:nvPr/>
        </p:nvSpPr>
        <p:spPr>
          <a:xfrm>
            <a:off x="1291233" y="5937647"/>
            <a:ext cx="10900767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UK Immunisation Update: MMRV Transition (January 2026)</a:t>
            </a:r>
            <a:endParaRPr lang="en-US" sz="1500" dirty="0"/>
          </a:p>
        </p:txBody>
      </p:sp>
      <p:sp>
        <p:nvSpPr>
          <p:cNvPr id="45" name="SK-5-text-44"/>
          <p:cNvSpPr/>
          <p:nvPr/>
        </p:nvSpPr>
        <p:spPr>
          <a:xfrm>
            <a:off x="1291233" y="6242447"/>
            <a:ext cx="10100667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UK has transitioned from MMR to </a:t>
            </a:r>
            <a:r>
              <a:rPr lang="en-US" sz="1200" b="1" dirty="0">
                <a:solidFill>
                  <a:srgbClr val="FFFFF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MMRV</a:t>
            </a: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(Measles, Mumps, Rubella + Varicella). Wakefield paper remains fully retracted/discredited; safety and efficacy are extensively proven.</a:t>
            </a:r>
            <a:endParaRPr lang="en-US" sz="1200" dirty="0"/>
          </a:p>
        </p:txBody>
      </p:sp>
      <p:pic>
        <p:nvPicPr>
          <p:cNvPr id="47" name="Picture 4" descr="Measles">
            <a:extLst>
              <a:ext uri="{FF2B5EF4-FFF2-40B4-BE49-F238E27FC236}">
                <a16:creationId xmlns:a16="http://schemas.microsoft.com/office/drawing/2014/main" id="{0377A186-DE39-957C-0508-2EDA986DA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605" y="650443"/>
            <a:ext cx="3207902" cy="215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SK-5-text-32"/>
          <p:cNvSpPr/>
          <p:nvPr/>
        </p:nvSpPr>
        <p:spPr>
          <a:xfrm>
            <a:off x="6648450" y="1445865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Measles (Rubeola)</a:t>
            </a:r>
            <a:endParaRPr lang="en-US" sz="1650" dirty="0"/>
          </a:p>
        </p:txBody>
      </p:sp>
      <p:sp>
        <p:nvSpPr>
          <p:cNvPr id="34" name="SK-5-text-33"/>
          <p:cNvSpPr/>
          <p:nvPr/>
        </p:nvSpPr>
        <p:spPr>
          <a:xfrm>
            <a:off x="6362700" y="1903065"/>
            <a:ext cx="5219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PRODROME &amp; PATHOGNOMONIC</a:t>
            </a:r>
            <a:endParaRPr lang="en-US" sz="1125" dirty="0"/>
          </a:p>
        </p:txBody>
      </p:sp>
      <p:sp>
        <p:nvSpPr>
          <p:cNvPr id="35" name="SK-5-text-34"/>
          <p:cNvSpPr/>
          <p:nvPr/>
        </p:nvSpPr>
        <p:spPr>
          <a:xfrm>
            <a:off x="6496050" y="2145953"/>
            <a:ext cx="522446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Incubation: 7–14 days</a:t>
            </a:r>
            <a:endParaRPr lang="en-US" sz="1275" dirty="0"/>
          </a:p>
        </p:txBody>
      </p:sp>
      <p:sp>
        <p:nvSpPr>
          <p:cNvPr id="36" name="SK-5-text-35"/>
          <p:cNvSpPr/>
          <p:nvPr/>
        </p:nvSpPr>
        <p:spPr>
          <a:xfrm>
            <a:off x="6496050" y="2420243"/>
            <a:ext cx="56959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Symptoms: Fever, cough, coryza, conjunctivitis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6975" y="847725"/>
            <a:ext cx="19050" cy="22860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50615"/>
            <a:ext cx="3530650" cy="520258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531590"/>
            <a:ext cx="3073450" cy="43815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1588740"/>
            <a:ext cx="285750" cy="22860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5737920"/>
            <a:ext cx="3073450" cy="63430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" y="5871716"/>
            <a:ext cx="166688" cy="13722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30750" y="1350615"/>
            <a:ext cx="3530650" cy="520258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9350" y="1531590"/>
            <a:ext cx="3073450" cy="43815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59350" y="1588740"/>
            <a:ext cx="285750" cy="22860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59350" y="5621834"/>
            <a:ext cx="3073450" cy="750391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89999" y="1350615"/>
            <a:ext cx="3530650" cy="520258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8599" y="1531590"/>
            <a:ext cx="3073450" cy="438150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18599" y="1588740"/>
            <a:ext cx="285750" cy="22860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18599" y="5336977"/>
            <a:ext cx="3073450" cy="1035248"/>
          </a:xfrm>
          <a:prstGeom prst="rect">
            <a:avLst/>
          </a:prstGeom>
        </p:spPr>
      </p:pic>
      <p:sp>
        <p:nvSpPr>
          <p:cNvPr id="19" name="SK-6-text-18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0" name="SK-6-text-19"/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Rubella, Roseola, and Slapped Cheek</a:t>
            </a:r>
            <a:endParaRPr lang="en-US" sz="2550" dirty="0"/>
          </a:p>
        </p:txBody>
      </p:sp>
      <p:sp>
        <p:nvSpPr>
          <p:cNvPr id="21" name="SK-6-text-20"/>
          <p:cNvSpPr/>
          <p:nvPr/>
        </p:nvSpPr>
        <p:spPr>
          <a:xfrm>
            <a:off x="6486525" y="904875"/>
            <a:ext cx="57054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NICE/UKHSA 2025-26 Standards</a:t>
            </a:r>
            <a:endParaRPr lang="en-US" sz="1200" dirty="0"/>
          </a:p>
        </p:txBody>
      </p:sp>
      <p:sp>
        <p:nvSpPr>
          <p:cNvPr id="22" name="SK-6-text-21"/>
          <p:cNvSpPr/>
          <p:nvPr/>
        </p:nvSpPr>
        <p:spPr>
          <a:xfrm>
            <a:off x="1200150" y="1531590"/>
            <a:ext cx="20345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E7490"/>
                </a:solidFill>
              </a:rPr>
              <a:t>Rubella</a:t>
            </a:r>
            <a:endParaRPr lang="en-US" sz="1800" dirty="0"/>
          </a:p>
        </p:txBody>
      </p:sp>
      <p:sp>
        <p:nvSpPr>
          <p:cNvPr id="23" name="SK-6-text-22"/>
          <p:cNvSpPr/>
          <p:nvPr/>
        </p:nvSpPr>
        <p:spPr>
          <a:xfrm>
            <a:off x="800100" y="2093565"/>
            <a:ext cx="1962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Incubation:</a:t>
            </a:r>
            <a:endParaRPr lang="en-US" sz="1125" dirty="0"/>
          </a:p>
        </p:txBody>
      </p:sp>
      <p:sp>
        <p:nvSpPr>
          <p:cNvPr id="24" name="SK-6-text-23"/>
          <p:cNvSpPr/>
          <p:nvPr/>
        </p:nvSpPr>
        <p:spPr>
          <a:xfrm>
            <a:off x="1733550" y="2093565"/>
            <a:ext cx="2247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14–21 days</a:t>
            </a:r>
            <a:endParaRPr lang="en-US" sz="1125" dirty="0"/>
          </a:p>
        </p:txBody>
      </p:sp>
      <p:sp>
        <p:nvSpPr>
          <p:cNvPr id="25" name="SK-6-text-24"/>
          <p:cNvSpPr/>
          <p:nvPr/>
        </p:nvSpPr>
        <p:spPr>
          <a:xfrm>
            <a:off x="800100" y="2365028"/>
            <a:ext cx="1962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Infectious:</a:t>
            </a:r>
            <a:endParaRPr lang="en-US" sz="1125" dirty="0"/>
          </a:p>
        </p:txBody>
      </p:sp>
      <p:sp>
        <p:nvSpPr>
          <p:cNvPr id="26" name="SK-6-text-25"/>
          <p:cNvSpPr/>
          <p:nvPr/>
        </p:nvSpPr>
        <p:spPr>
          <a:xfrm>
            <a:off x="1733550" y="2365028"/>
            <a:ext cx="4076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7d pre to 5d post rash</a:t>
            </a:r>
            <a:endParaRPr lang="en-US" sz="1125" dirty="0"/>
          </a:p>
        </p:txBody>
      </p:sp>
      <p:sp>
        <p:nvSpPr>
          <p:cNvPr id="27" name="SK-6-text-26"/>
          <p:cNvSpPr/>
          <p:nvPr/>
        </p:nvSpPr>
        <p:spPr>
          <a:xfrm>
            <a:off x="990600" y="2760315"/>
            <a:ext cx="427308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Mild fever and prodrome</a:t>
            </a:r>
            <a:endParaRPr lang="en-US" sz="1275" dirty="0"/>
          </a:p>
        </p:txBody>
      </p:sp>
      <p:sp>
        <p:nvSpPr>
          <p:cNvPr id="28" name="SK-6-text-27"/>
          <p:cNvSpPr/>
          <p:nvPr/>
        </p:nvSpPr>
        <p:spPr>
          <a:xfrm>
            <a:off x="990600" y="3079403"/>
            <a:ext cx="2882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Fine maculopapular rash (starts on face, spreads to body)</a:t>
            </a:r>
            <a:endParaRPr lang="en-US" sz="1275" dirty="0"/>
          </a:p>
        </p:txBody>
      </p:sp>
      <p:sp>
        <p:nvSpPr>
          <p:cNvPr id="29" name="SK-6-text-28"/>
          <p:cNvSpPr/>
          <p:nvPr/>
        </p:nvSpPr>
        <p:spPr>
          <a:xfrm>
            <a:off x="990600" y="3641378"/>
            <a:ext cx="2882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Posterior cervical lymphadenopathy</a:t>
            </a: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is characteristic</a:t>
            </a:r>
            <a:endParaRPr lang="en-US" sz="1275" dirty="0"/>
          </a:p>
        </p:txBody>
      </p:sp>
      <p:sp>
        <p:nvSpPr>
          <p:cNvPr id="30" name="SK-6-text-29"/>
          <p:cNvSpPr/>
          <p:nvPr/>
        </p:nvSpPr>
        <p:spPr>
          <a:xfrm>
            <a:off x="990600" y="4203353"/>
            <a:ext cx="639952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School exclusion: 5 days from rash</a:t>
            </a:r>
            <a:endParaRPr lang="en-US" sz="1275" dirty="0"/>
          </a:p>
        </p:txBody>
      </p:sp>
      <p:sp>
        <p:nvSpPr>
          <p:cNvPr id="31" name="SK-6-text-30"/>
          <p:cNvSpPr/>
          <p:nvPr/>
        </p:nvSpPr>
        <p:spPr>
          <a:xfrm>
            <a:off x="1081088" y="5833170"/>
            <a:ext cx="32004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Notifiable disease.</a:t>
            </a:r>
            <a:endParaRPr lang="en-US" sz="1050" dirty="0"/>
          </a:p>
        </p:txBody>
      </p:sp>
      <p:sp>
        <p:nvSpPr>
          <p:cNvPr id="32" name="SK-6-text-31"/>
          <p:cNvSpPr/>
          <p:nvPr/>
        </p:nvSpPr>
        <p:spPr>
          <a:xfrm>
            <a:off x="914400" y="6076950"/>
            <a:ext cx="50368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91C1C"/>
                </a:solidFill>
              </a:rPr>
              <a:t>SEVERE RISK: Congenital Rubella</a:t>
            </a:r>
            <a:endParaRPr lang="en-US" sz="1050" dirty="0"/>
          </a:p>
        </p:txBody>
      </p:sp>
      <p:sp>
        <p:nvSpPr>
          <p:cNvPr id="33" name="SK-6-text-32"/>
          <p:cNvSpPr/>
          <p:nvPr/>
        </p:nvSpPr>
        <p:spPr>
          <a:xfrm>
            <a:off x="4959400" y="1531590"/>
            <a:ext cx="20345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E7490"/>
                </a:solidFill>
              </a:rPr>
              <a:t>Roseola</a:t>
            </a:r>
            <a:endParaRPr lang="en-US" sz="1800" dirty="0"/>
          </a:p>
        </p:txBody>
      </p:sp>
      <p:sp>
        <p:nvSpPr>
          <p:cNvPr id="34" name="SK-6-text-33"/>
          <p:cNvSpPr/>
          <p:nvPr/>
        </p:nvSpPr>
        <p:spPr>
          <a:xfrm>
            <a:off x="4559350" y="2093565"/>
            <a:ext cx="1619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Pathogen:</a:t>
            </a:r>
            <a:endParaRPr lang="en-US" sz="1125" dirty="0"/>
          </a:p>
        </p:txBody>
      </p:sp>
      <p:sp>
        <p:nvSpPr>
          <p:cNvPr id="35" name="SK-6-text-34"/>
          <p:cNvSpPr/>
          <p:nvPr/>
        </p:nvSpPr>
        <p:spPr>
          <a:xfrm>
            <a:off x="5492800" y="2093565"/>
            <a:ext cx="1047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HHV-6</a:t>
            </a:r>
            <a:endParaRPr lang="en-US" sz="1125" dirty="0"/>
          </a:p>
        </p:txBody>
      </p:sp>
      <p:sp>
        <p:nvSpPr>
          <p:cNvPr id="36" name="SK-6-text-35"/>
          <p:cNvSpPr/>
          <p:nvPr/>
        </p:nvSpPr>
        <p:spPr>
          <a:xfrm>
            <a:off x="4559350" y="2365028"/>
            <a:ext cx="1790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Group:</a:t>
            </a:r>
            <a:endParaRPr lang="en-US" sz="1125" dirty="0"/>
          </a:p>
        </p:txBody>
      </p:sp>
      <p:sp>
        <p:nvSpPr>
          <p:cNvPr id="37" name="SK-6-text-36"/>
          <p:cNvSpPr/>
          <p:nvPr/>
        </p:nvSpPr>
        <p:spPr>
          <a:xfrm>
            <a:off x="5492800" y="2365028"/>
            <a:ext cx="34480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Typically &lt; 2 years</a:t>
            </a:r>
            <a:endParaRPr lang="en-US" sz="1125" dirty="0"/>
          </a:p>
        </p:txBody>
      </p:sp>
      <p:sp>
        <p:nvSpPr>
          <p:cNvPr id="38" name="SK-6-text-37"/>
          <p:cNvSpPr/>
          <p:nvPr/>
        </p:nvSpPr>
        <p:spPr>
          <a:xfrm>
            <a:off x="4749850" y="2760315"/>
            <a:ext cx="2882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Classic pattern:</a:t>
            </a: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High fever (39°C+) for 3–5 days</a:t>
            </a:r>
            <a:endParaRPr lang="en-US" sz="1275" dirty="0"/>
          </a:p>
        </p:txBody>
      </p:sp>
      <p:sp>
        <p:nvSpPr>
          <p:cNvPr id="39" name="SK-6-text-38"/>
          <p:cNvSpPr/>
          <p:nvPr/>
        </p:nvSpPr>
        <p:spPr>
          <a:xfrm>
            <a:off x="4749850" y="3322290"/>
            <a:ext cx="2882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Fever resolves abruptly, </a:t>
            </a: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THEN</a:t>
            </a: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rash appears</a:t>
            </a:r>
            <a:endParaRPr lang="en-US" sz="1275" dirty="0"/>
          </a:p>
        </p:txBody>
      </p:sp>
      <p:sp>
        <p:nvSpPr>
          <p:cNvPr id="40" name="SK-6-text-39"/>
          <p:cNvSpPr/>
          <p:nvPr/>
        </p:nvSpPr>
        <p:spPr>
          <a:xfrm>
            <a:off x="4749850" y="3884265"/>
            <a:ext cx="2882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Rose-pink maculopapular rash on trunk, lasts 1–2 days</a:t>
            </a:r>
            <a:endParaRPr lang="en-US" sz="1275" dirty="0"/>
          </a:p>
        </p:txBody>
      </p:sp>
      <p:sp>
        <p:nvSpPr>
          <p:cNvPr id="41" name="SK-6-text-40"/>
          <p:cNvSpPr/>
          <p:nvPr/>
        </p:nvSpPr>
        <p:spPr>
          <a:xfrm>
            <a:off x="4749850" y="4446240"/>
            <a:ext cx="664254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Child usually well once rash appears</a:t>
            </a:r>
            <a:endParaRPr lang="en-US" sz="1275" dirty="0"/>
          </a:p>
        </p:txBody>
      </p:sp>
      <p:sp>
        <p:nvSpPr>
          <p:cNvPr id="42" name="SK-6-text-41"/>
          <p:cNvSpPr/>
          <p:nvPr/>
        </p:nvSpPr>
        <p:spPr>
          <a:xfrm>
            <a:off x="4673650" y="5717084"/>
            <a:ext cx="28448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risk of febrile convulsions during the sudden high-fever phase. Management is supportive.</a:t>
            </a:r>
            <a:endParaRPr lang="en-US" sz="1050" dirty="0"/>
          </a:p>
        </p:txBody>
      </p:sp>
      <p:sp>
        <p:nvSpPr>
          <p:cNvPr id="43" name="SK-6-text-42"/>
          <p:cNvSpPr/>
          <p:nvPr/>
        </p:nvSpPr>
        <p:spPr>
          <a:xfrm>
            <a:off x="8718649" y="1531590"/>
            <a:ext cx="3473351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E7490"/>
                </a:solidFill>
              </a:rPr>
              <a:t>Slapped Cheek</a:t>
            </a:r>
            <a:endParaRPr lang="en-US" sz="1800" dirty="0"/>
          </a:p>
        </p:txBody>
      </p:sp>
      <p:sp>
        <p:nvSpPr>
          <p:cNvPr id="44" name="SK-6-text-43"/>
          <p:cNvSpPr/>
          <p:nvPr/>
        </p:nvSpPr>
        <p:spPr>
          <a:xfrm>
            <a:off x="8318599" y="2093565"/>
            <a:ext cx="1619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Pathogen:</a:t>
            </a:r>
            <a:endParaRPr lang="en-US" sz="1125" dirty="0"/>
          </a:p>
        </p:txBody>
      </p:sp>
      <p:sp>
        <p:nvSpPr>
          <p:cNvPr id="45" name="SK-6-text-44"/>
          <p:cNvSpPr/>
          <p:nvPr/>
        </p:nvSpPr>
        <p:spPr>
          <a:xfrm>
            <a:off x="9252049" y="2093565"/>
            <a:ext cx="27051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Parvovirus B19</a:t>
            </a:r>
            <a:endParaRPr lang="en-US" sz="1125" dirty="0"/>
          </a:p>
        </p:txBody>
      </p:sp>
      <p:sp>
        <p:nvSpPr>
          <p:cNvPr id="46" name="SK-6-text-45"/>
          <p:cNvSpPr/>
          <p:nvPr/>
        </p:nvSpPr>
        <p:spPr>
          <a:xfrm>
            <a:off x="8318599" y="2365028"/>
            <a:ext cx="1962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Incubation:</a:t>
            </a:r>
            <a:endParaRPr lang="en-US" sz="1125" dirty="0"/>
          </a:p>
        </p:txBody>
      </p:sp>
      <p:sp>
        <p:nvSpPr>
          <p:cNvPr id="47" name="SK-6-text-46"/>
          <p:cNvSpPr/>
          <p:nvPr/>
        </p:nvSpPr>
        <p:spPr>
          <a:xfrm>
            <a:off x="9252049" y="2365028"/>
            <a:ext cx="1962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4–14 days</a:t>
            </a:r>
            <a:endParaRPr lang="en-US" sz="1125" dirty="0"/>
          </a:p>
        </p:txBody>
      </p:sp>
      <p:sp>
        <p:nvSpPr>
          <p:cNvPr id="48" name="SK-6-text-47"/>
          <p:cNvSpPr/>
          <p:nvPr/>
        </p:nvSpPr>
        <p:spPr>
          <a:xfrm>
            <a:off x="8509099" y="2760315"/>
            <a:ext cx="368290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Bright red "slapped" cheeks</a:t>
            </a:r>
            <a:endParaRPr lang="en-US" sz="1275" dirty="0"/>
          </a:p>
        </p:txBody>
      </p:sp>
      <p:sp>
        <p:nvSpPr>
          <p:cNvPr id="49" name="SK-6-text-48"/>
          <p:cNvSpPr/>
          <p:nvPr/>
        </p:nvSpPr>
        <p:spPr>
          <a:xfrm>
            <a:off x="8509099" y="3079403"/>
            <a:ext cx="2882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Followed by </a:t>
            </a:r>
            <a:r>
              <a:rPr lang="en-US" sz="127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lacy reticular rash</a:t>
            </a: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on limbs and trunk</a:t>
            </a:r>
            <a:endParaRPr lang="en-US" sz="1275" dirty="0"/>
          </a:p>
        </p:txBody>
      </p:sp>
      <p:sp>
        <p:nvSpPr>
          <p:cNvPr id="50" name="SK-6-text-49"/>
          <p:cNvSpPr/>
          <p:nvPr/>
        </p:nvSpPr>
        <p:spPr>
          <a:xfrm>
            <a:off x="8509099" y="3641378"/>
            <a:ext cx="2882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Adults may present with polyarthropathy</a:t>
            </a:r>
            <a:endParaRPr lang="en-US" sz="1275" dirty="0"/>
          </a:p>
        </p:txBody>
      </p:sp>
      <p:sp>
        <p:nvSpPr>
          <p:cNvPr id="51" name="SK-6-text-50"/>
          <p:cNvSpPr/>
          <p:nvPr/>
        </p:nvSpPr>
        <p:spPr>
          <a:xfrm>
            <a:off x="8509099" y="4203353"/>
            <a:ext cx="2882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school exclusion required once rash visible</a:t>
            </a:r>
            <a:endParaRPr lang="en-US" sz="1275" dirty="0"/>
          </a:p>
        </p:txBody>
      </p:sp>
      <p:sp>
        <p:nvSpPr>
          <p:cNvPr id="52" name="SK-6-text-51"/>
          <p:cNvSpPr/>
          <p:nvPr/>
        </p:nvSpPr>
        <p:spPr>
          <a:xfrm>
            <a:off x="8432899" y="5432227"/>
            <a:ext cx="3759101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B91C1C"/>
                </a:solidFill>
              </a:rPr>
              <a:t>CRUCIAL INFECTIVITY RULE:</a:t>
            </a:r>
            <a:endParaRPr lang="en-US" sz="975" dirty="0"/>
          </a:p>
        </p:txBody>
      </p:sp>
      <p:sp>
        <p:nvSpPr>
          <p:cNvPr id="53" name="SK-6-text-52"/>
          <p:cNvSpPr/>
          <p:nvPr/>
        </p:nvSpPr>
        <p:spPr>
          <a:xfrm>
            <a:off x="8432899" y="5646539"/>
            <a:ext cx="2844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Infectious 7 days BEFORE rash. Child is NOT infectious once the rash appears.</a:t>
            </a:r>
            <a:endParaRPr lang="en-US" sz="1050" dirty="0"/>
          </a:p>
        </p:txBody>
      </p:sp>
      <p:sp>
        <p:nvSpPr>
          <p:cNvPr id="54" name="SK-6-text-53"/>
          <p:cNvSpPr/>
          <p:nvPr/>
        </p:nvSpPr>
        <p:spPr>
          <a:xfrm>
            <a:off x="8432899" y="6076950"/>
            <a:ext cx="375910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91C1C"/>
                </a:solidFill>
              </a:rPr>
              <a:t>RISK: Fetal Hydrops in Pregnancy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0" y="847725"/>
            <a:ext cx="19050" cy="228600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50615"/>
            <a:ext cx="3530650" cy="512638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622078"/>
            <a:ext cx="190500" cy="1524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0750" y="1350615"/>
            <a:ext cx="3530650" cy="512638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250" y="1622078"/>
            <a:ext cx="190500" cy="15240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16500" y="4219873"/>
            <a:ext cx="166688" cy="13335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89999" y="1350615"/>
            <a:ext cx="3530650" cy="512638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80499" y="1622078"/>
            <a:ext cx="190500" cy="15240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80499" y="5276850"/>
            <a:ext cx="3149650" cy="100965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94799" y="5391150"/>
            <a:ext cx="190500" cy="190500"/>
          </a:xfrm>
          <a:prstGeom prst="rect">
            <a:avLst/>
          </a:prstGeom>
        </p:spPr>
      </p:pic>
      <p:sp>
        <p:nvSpPr>
          <p:cNvPr id="15" name="SK-7-text-14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6" name="SK-7-text-15"/>
          <p:cNvSpPr/>
          <p:nvPr/>
        </p:nvSpPr>
        <p:spPr>
          <a:xfrm>
            <a:off x="571500" y="771525"/>
            <a:ext cx="910018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HFM, Molluscum, and EBV</a:t>
            </a:r>
            <a:endParaRPr lang="en-US" sz="2550" dirty="0"/>
          </a:p>
        </p:txBody>
      </p:sp>
      <p:sp>
        <p:nvSpPr>
          <p:cNvPr id="17" name="SK-7-text-16"/>
          <p:cNvSpPr/>
          <p:nvPr/>
        </p:nvSpPr>
        <p:spPr>
          <a:xfrm>
            <a:off x="4857750" y="904875"/>
            <a:ext cx="5928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NICE/UKHSA 2025-26 Standards</a:t>
            </a:r>
            <a:endParaRPr lang="en-US" sz="1200" dirty="0"/>
          </a:p>
        </p:txBody>
      </p:sp>
      <p:sp>
        <p:nvSpPr>
          <p:cNvPr id="18" name="SK-7-text-17"/>
          <p:cNvSpPr/>
          <p:nvPr/>
        </p:nvSpPr>
        <p:spPr>
          <a:xfrm>
            <a:off x="1047750" y="1541115"/>
            <a:ext cx="46310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Hand, Foot &amp; Mouth</a:t>
            </a:r>
            <a:endParaRPr lang="en-US" sz="1650" dirty="0"/>
          </a:p>
        </p:txBody>
      </p:sp>
      <p:sp>
        <p:nvSpPr>
          <p:cNvPr id="19" name="SK-7-text-18"/>
          <p:cNvSpPr/>
          <p:nvPr/>
        </p:nvSpPr>
        <p:spPr>
          <a:xfrm>
            <a:off x="762000" y="1969740"/>
            <a:ext cx="3149650" cy="3923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AETIOLOGY 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Coxsackie A virus; Incubation: 3–6 days.</a:t>
            </a:r>
            <a:endParaRPr lang="en-US" sz="1200" dirty="0"/>
          </a:p>
        </p:txBody>
      </p:sp>
      <p:sp>
        <p:nvSpPr>
          <p:cNvPr id="20" name="SK-7-text-19"/>
          <p:cNvSpPr/>
          <p:nvPr/>
        </p:nvSpPr>
        <p:spPr>
          <a:xfrm>
            <a:off x="762000" y="2457301"/>
            <a:ext cx="3149650" cy="8188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FEATURES 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Mild fever, followed by oral ulcers/blisters and a vesicular rash on palms, soles, and buttocks.</a:t>
            </a:r>
            <a:endParaRPr lang="en-US" sz="1200" dirty="0"/>
          </a:p>
        </p:txBody>
      </p:sp>
      <p:sp>
        <p:nvSpPr>
          <p:cNvPr id="21" name="SK-7-text-20"/>
          <p:cNvSpPr/>
          <p:nvPr/>
        </p:nvSpPr>
        <p:spPr>
          <a:xfrm>
            <a:off x="762000" y="3371404"/>
            <a:ext cx="3149650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MANAGEMENT 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Self-limiting; supportive care (fluids, analgesia).</a:t>
            </a:r>
            <a:endParaRPr lang="en-US" sz="1200" dirty="0"/>
          </a:p>
        </p:txBody>
      </p:sp>
      <p:sp>
        <p:nvSpPr>
          <p:cNvPr id="22" name="SK-7-text-21"/>
          <p:cNvSpPr/>
          <p:nvPr/>
        </p:nvSpPr>
        <p:spPr>
          <a:xfrm>
            <a:off x="762000" y="4072235"/>
            <a:ext cx="3149650" cy="3923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EXCLUSION 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Until fever-free and child is comfortable.</a:t>
            </a:r>
            <a:endParaRPr lang="en-US" sz="1200" dirty="0"/>
          </a:p>
        </p:txBody>
      </p:sp>
      <p:sp>
        <p:nvSpPr>
          <p:cNvPr id="23" name="SK-7-text-22"/>
          <p:cNvSpPr/>
          <p:nvPr/>
        </p:nvSpPr>
        <p:spPr>
          <a:xfrm>
            <a:off x="4807000" y="1541115"/>
            <a:ext cx="23679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Molluscum</a:t>
            </a:r>
            <a:endParaRPr lang="en-US" sz="1650" dirty="0"/>
          </a:p>
        </p:txBody>
      </p:sp>
      <p:sp>
        <p:nvSpPr>
          <p:cNvPr id="24" name="SK-7-text-23"/>
          <p:cNvSpPr/>
          <p:nvPr/>
        </p:nvSpPr>
        <p:spPr>
          <a:xfrm>
            <a:off x="4521250" y="1969740"/>
            <a:ext cx="3149650" cy="3923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AETIOLOGY 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Poxvirus infection; highly contagious.</a:t>
            </a:r>
            <a:endParaRPr lang="en-US" sz="1200" dirty="0"/>
          </a:p>
        </p:txBody>
      </p:sp>
      <p:sp>
        <p:nvSpPr>
          <p:cNvPr id="25" name="SK-7-text-24"/>
          <p:cNvSpPr/>
          <p:nvPr/>
        </p:nvSpPr>
        <p:spPr>
          <a:xfrm>
            <a:off x="4521250" y="2457301"/>
            <a:ext cx="3149650" cy="81885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APPEARANCE 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Pearly white/skin-coloured dome-shaped papules with pathognomonic central umbilication.</a:t>
            </a:r>
            <a:endParaRPr lang="en-US" sz="1200" dirty="0"/>
          </a:p>
        </p:txBody>
      </p:sp>
      <p:sp>
        <p:nvSpPr>
          <p:cNvPr id="26" name="SK-7-text-25"/>
          <p:cNvSpPr/>
          <p:nvPr/>
        </p:nvSpPr>
        <p:spPr>
          <a:xfrm>
            <a:off x="4521250" y="3371404"/>
            <a:ext cx="3149650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NATURAL HISTORY 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Self-limiting; usually resolves within 12–18 months.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4840337" y="4186535"/>
            <a:ext cx="2959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</a:rPr>
              <a:t>Referral Criteria</a:t>
            </a:r>
            <a:endParaRPr lang="en-US" sz="1050" dirty="0"/>
          </a:p>
        </p:txBody>
      </p:sp>
      <p:sp>
        <p:nvSpPr>
          <p:cNvPr id="28" name="SK-7-text-27"/>
          <p:cNvSpPr/>
          <p:nvPr/>
        </p:nvSpPr>
        <p:spPr>
          <a:xfrm>
            <a:off x="4787950" y="4443710"/>
            <a:ext cx="42367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Immunocompromised children</a:t>
            </a:r>
            <a:endParaRPr lang="en-US" sz="1050" dirty="0"/>
          </a:p>
        </p:txBody>
      </p:sp>
      <p:sp>
        <p:nvSpPr>
          <p:cNvPr id="29" name="SK-7-text-28"/>
          <p:cNvSpPr/>
          <p:nvPr/>
        </p:nvSpPr>
        <p:spPr>
          <a:xfrm>
            <a:off x="4787950" y="4662785"/>
            <a:ext cx="47167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Extensive/disfiguring disease</a:t>
            </a:r>
            <a:endParaRPr lang="en-US" sz="1050" dirty="0"/>
          </a:p>
        </p:txBody>
      </p:sp>
      <p:sp>
        <p:nvSpPr>
          <p:cNvPr id="30" name="SK-7-text-29"/>
          <p:cNvSpPr/>
          <p:nvPr/>
        </p:nvSpPr>
        <p:spPr>
          <a:xfrm>
            <a:off x="4787950" y="4881860"/>
            <a:ext cx="69570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Eyelid involvement (risk of conjunctivitis)</a:t>
            </a:r>
            <a:endParaRPr lang="en-US" sz="1050" dirty="0"/>
          </a:p>
        </p:txBody>
      </p:sp>
      <p:sp>
        <p:nvSpPr>
          <p:cNvPr id="31" name="SK-7-text-30"/>
          <p:cNvSpPr/>
          <p:nvPr/>
        </p:nvSpPr>
        <p:spPr>
          <a:xfrm>
            <a:off x="8566249" y="1541115"/>
            <a:ext cx="362575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F2937"/>
                </a:solidFill>
              </a:rPr>
              <a:t>EBV (Glandular Fever)</a:t>
            </a:r>
            <a:endParaRPr lang="en-US" sz="1650" dirty="0"/>
          </a:p>
        </p:txBody>
      </p:sp>
      <p:sp>
        <p:nvSpPr>
          <p:cNvPr id="32" name="SK-7-text-31"/>
          <p:cNvSpPr/>
          <p:nvPr/>
        </p:nvSpPr>
        <p:spPr>
          <a:xfrm>
            <a:off x="8280499" y="1969740"/>
            <a:ext cx="3149650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TRIAD 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Pharyngitis, cervical lymphadenopathy, and significant fatigue.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8280499" y="2670572"/>
            <a:ext cx="3149650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ASSESSMENT 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Splenomegaly is common. Monospot sensitivity is low in early disease.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8280499" y="3371404"/>
            <a:ext cx="3149650" cy="605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0E749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ADVICE 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 contact sports for weeks (splenic rupture risk).</a:t>
            </a:r>
            <a:endParaRPr lang="en-US" sz="1200" dirty="0"/>
          </a:p>
        </p:txBody>
      </p:sp>
      <p:sp>
        <p:nvSpPr>
          <p:cNvPr id="35" name="SK-7-text-34"/>
          <p:cNvSpPr/>
          <p:nvPr/>
        </p:nvSpPr>
        <p:spPr>
          <a:xfrm>
            <a:off x="8699599" y="5391150"/>
            <a:ext cx="2616250" cy="781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CRITICAL: AVOID AMOXICILLINCauses a florid maculopapular rash in ~90% of patients with EBV. Often mistaken for penicillin allergy.</a:t>
            </a:r>
            <a:endParaRPr lang="en-US" sz="1125" dirty="0"/>
          </a:p>
        </p:txBody>
      </p:sp>
      <p:pic>
        <p:nvPicPr>
          <p:cNvPr id="37" name="Picture 4" descr="Molluscum Contagiosum">
            <a:extLst>
              <a:ext uri="{FF2B5EF4-FFF2-40B4-BE49-F238E27FC236}">
                <a16:creationId xmlns:a16="http://schemas.microsoft.com/office/drawing/2014/main" id="{190F64DF-0F5A-701D-446D-25585C31F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72" y="5206810"/>
            <a:ext cx="1553924" cy="118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4100" y="847725"/>
            <a:ext cx="19050" cy="22860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50615"/>
            <a:ext cx="5410200" cy="530736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474440"/>
            <a:ext cx="238125" cy="1905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4150965"/>
            <a:ext cx="5181600" cy="55245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4266902"/>
            <a:ext cx="178594" cy="148828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1350615"/>
            <a:ext cx="5410200" cy="313372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1474440"/>
            <a:ext cx="238125" cy="19050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1836390"/>
            <a:ext cx="5181600" cy="154305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1836390"/>
            <a:ext cx="5181600" cy="154305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3931890"/>
            <a:ext cx="2533650" cy="47625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72550" y="3931890"/>
            <a:ext cx="2533650" cy="47625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0300" y="4560540"/>
            <a:ext cx="5410200" cy="2097435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4684365"/>
            <a:ext cx="238125" cy="190500"/>
          </a:xfrm>
          <a:prstGeom prst="rect">
            <a:avLst/>
          </a:prstGeom>
        </p:spPr>
      </p:pic>
      <p:sp>
        <p:nvSpPr>
          <p:cNvPr id="18" name="SK-8-text-17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9" name="SK-8-text-18"/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Fungal Infections: Tinea and Candida</a:t>
            </a:r>
            <a:endParaRPr lang="en-US" sz="2550" dirty="0"/>
          </a:p>
        </p:txBody>
      </p:sp>
      <p:sp>
        <p:nvSpPr>
          <p:cNvPr id="20" name="SK-8-text-19"/>
          <p:cNvSpPr/>
          <p:nvPr/>
        </p:nvSpPr>
        <p:spPr>
          <a:xfrm>
            <a:off x="6343650" y="904875"/>
            <a:ext cx="58483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NICE/UKHSA 2025-26 Standards</a:t>
            </a:r>
            <a:endParaRPr lang="en-US" sz="1200" dirty="0"/>
          </a:p>
        </p:txBody>
      </p:sp>
      <p:sp>
        <p:nvSpPr>
          <p:cNvPr id="21" name="SK-8-text-20"/>
          <p:cNvSpPr/>
          <p:nvPr/>
        </p:nvSpPr>
        <p:spPr>
          <a:xfrm>
            <a:off x="1000125" y="1426815"/>
            <a:ext cx="594360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E7490"/>
                </a:solidFill>
              </a:rPr>
              <a:t>Dermatophyte Fungi (Tinea)</a:t>
            </a:r>
            <a:endParaRPr lang="en-US" sz="1500" dirty="0"/>
          </a:p>
        </p:txBody>
      </p:sp>
      <p:sp>
        <p:nvSpPr>
          <p:cNvPr id="22" name="SK-8-text-21"/>
          <p:cNvSpPr/>
          <p:nvPr/>
        </p:nvSpPr>
        <p:spPr>
          <a:xfrm>
            <a:off x="685800" y="1836390"/>
            <a:ext cx="9509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Organisms: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Trichophyton, Epidermophyton, Microsporum</a:t>
            </a:r>
            <a:endParaRPr lang="en-US" sz="1200" dirty="0"/>
          </a:p>
        </p:txBody>
      </p:sp>
      <p:sp>
        <p:nvSpPr>
          <p:cNvPr id="23" name="SK-8-text-22"/>
          <p:cNvSpPr/>
          <p:nvPr/>
        </p:nvSpPr>
        <p:spPr>
          <a:xfrm>
            <a:off x="685800" y="2112615"/>
            <a:ext cx="5181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Presentation: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Annular, scaly, erythematous lesions with pathognomonic central clearing ("ringworm")</a:t>
            </a:r>
            <a:endParaRPr lang="en-US" sz="1200" dirty="0"/>
          </a:p>
        </p:txBody>
      </p:sp>
      <p:sp>
        <p:nvSpPr>
          <p:cNvPr id="24" name="SK-8-text-23"/>
          <p:cNvSpPr/>
          <p:nvPr/>
        </p:nvSpPr>
        <p:spPr>
          <a:xfrm>
            <a:off x="685800" y="2626965"/>
            <a:ext cx="227076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Tinea Types:</a:t>
            </a:r>
            <a:endParaRPr lang="en-US" sz="1200" dirty="0"/>
          </a:p>
        </p:txBody>
      </p:sp>
      <p:sp>
        <p:nvSpPr>
          <p:cNvPr id="25" name="SK-8-text-24"/>
          <p:cNvSpPr/>
          <p:nvPr/>
        </p:nvSpPr>
        <p:spPr>
          <a:xfrm>
            <a:off x="685800" y="2884140"/>
            <a:ext cx="2560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</a:t>
            </a: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Corporis:</a:t>
            </a: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Body</a:t>
            </a:r>
            <a:endParaRPr lang="en-US" sz="1050" dirty="0"/>
          </a:p>
        </p:txBody>
      </p:sp>
      <p:sp>
        <p:nvSpPr>
          <p:cNvPr id="26" name="SK-8-text-25"/>
          <p:cNvSpPr/>
          <p:nvPr/>
        </p:nvSpPr>
        <p:spPr>
          <a:xfrm>
            <a:off x="3314700" y="2884140"/>
            <a:ext cx="36804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</a:t>
            </a: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Pedis:</a:t>
            </a: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Athlete's foot</a:t>
            </a:r>
            <a:endParaRPr lang="en-US" sz="1050" dirty="0"/>
          </a:p>
        </p:txBody>
      </p:sp>
      <p:sp>
        <p:nvSpPr>
          <p:cNvPr id="27" name="SK-8-text-26"/>
          <p:cNvSpPr/>
          <p:nvPr/>
        </p:nvSpPr>
        <p:spPr>
          <a:xfrm>
            <a:off x="685800" y="3122265"/>
            <a:ext cx="2552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</a:t>
            </a: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Cruris:</a:t>
            </a: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Groin</a:t>
            </a:r>
            <a:endParaRPr lang="en-US" sz="1050" dirty="0"/>
          </a:p>
        </p:txBody>
      </p:sp>
      <p:sp>
        <p:nvSpPr>
          <p:cNvPr id="28" name="SK-8-text-27"/>
          <p:cNvSpPr/>
          <p:nvPr/>
        </p:nvSpPr>
        <p:spPr>
          <a:xfrm>
            <a:off x="3314700" y="3122265"/>
            <a:ext cx="2560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</a:t>
            </a: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Unguium:</a:t>
            </a:r>
            <a:r>
              <a:rPr lang="en-US" sz="105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Nails</a:t>
            </a:r>
            <a:endParaRPr lang="en-US" sz="1050" dirty="0"/>
          </a:p>
        </p:txBody>
      </p:sp>
      <p:sp>
        <p:nvSpPr>
          <p:cNvPr id="29" name="SK-8-text-28"/>
          <p:cNvSpPr/>
          <p:nvPr/>
        </p:nvSpPr>
        <p:spPr>
          <a:xfrm>
            <a:off x="685800" y="3427065"/>
            <a:ext cx="208788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Management:</a:t>
            </a:r>
            <a:endParaRPr lang="en-US" sz="1200" dirty="0"/>
          </a:p>
        </p:txBody>
      </p:sp>
      <p:sp>
        <p:nvSpPr>
          <p:cNvPr id="30" name="SK-8-text-29"/>
          <p:cNvSpPr/>
          <p:nvPr/>
        </p:nvSpPr>
        <p:spPr>
          <a:xfrm>
            <a:off x="800100" y="3646140"/>
            <a:ext cx="5067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Obtain </a:t>
            </a: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skin scrapings</a:t>
            </a: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 mycological confirmation</a:t>
            </a:r>
            <a:endParaRPr lang="en-US" sz="1125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</a:t>
            </a: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Topical:</a:t>
            </a:r>
            <a:r>
              <a:rPr lang="en-US" sz="1125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Clotrimazole or Terbinafine (usually sufficient for corporis/pedis)</a:t>
            </a:r>
            <a:endParaRPr lang="en-US" sz="1125" dirty="0"/>
          </a:p>
        </p:txBody>
      </p:sp>
      <p:sp>
        <p:nvSpPr>
          <p:cNvPr id="31" name="SK-8-text-30"/>
          <p:cNvSpPr/>
          <p:nvPr/>
        </p:nvSpPr>
        <p:spPr>
          <a:xfrm>
            <a:off x="1054894" y="4227165"/>
            <a:ext cx="49530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AKT Pearl: Tinea corporis requires treatment for 1-2 weeks after the skin has healed to prevent recurrence.</a:t>
            </a:r>
            <a:endParaRPr lang="en-US" sz="1125" dirty="0"/>
          </a:p>
        </p:txBody>
      </p:sp>
      <p:sp>
        <p:nvSpPr>
          <p:cNvPr id="32" name="SK-8-text-31"/>
          <p:cNvSpPr/>
          <p:nvPr/>
        </p:nvSpPr>
        <p:spPr>
          <a:xfrm>
            <a:off x="6638925" y="1426815"/>
            <a:ext cx="518160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E7490"/>
                </a:solidFill>
              </a:rPr>
              <a:t>Tinea Capitis (Scalp)</a:t>
            </a:r>
            <a:endParaRPr lang="en-US" sz="1500" dirty="0"/>
          </a:p>
        </p:txBody>
      </p:sp>
      <p:sp>
        <p:nvSpPr>
          <p:cNvPr id="33" name="SK-8-text-32"/>
          <p:cNvSpPr/>
          <p:nvPr/>
        </p:nvSpPr>
        <p:spPr>
          <a:xfrm>
            <a:off x="6324600" y="3436590"/>
            <a:ext cx="5181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Topical treatment alone </a:t>
            </a: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WILL FAIL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Scalp infections require </a:t>
            </a: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SYSTEMIC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antifungals.</a:t>
            </a:r>
            <a:endParaRPr lang="en-US" sz="1200" dirty="0"/>
          </a:p>
        </p:txBody>
      </p:sp>
      <p:sp>
        <p:nvSpPr>
          <p:cNvPr id="34" name="SK-8-text-33"/>
          <p:cNvSpPr/>
          <p:nvPr/>
        </p:nvSpPr>
        <p:spPr>
          <a:xfrm>
            <a:off x="6400800" y="3931890"/>
            <a:ext cx="238125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Griseofulvin</a:t>
            </a:r>
            <a:endParaRPr lang="en-US" sz="1050" dirty="0"/>
          </a:p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(First-line for Microsporum)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9048750" y="3931890"/>
            <a:ext cx="2381250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Terbinafine</a:t>
            </a:r>
            <a:endParaRPr lang="en-US" sz="1050" dirty="0"/>
          </a:p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(First-line for Trichophyton)</a:t>
            </a:r>
            <a:endParaRPr lang="en-US" sz="1050" dirty="0"/>
          </a:p>
        </p:txBody>
      </p:sp>
      <p:sp>
        <p:nvSpPr>
          <p:cNvPr id="36" name="SK-8-text-35"/>
          <p:cNvSpPr/>
          <p:nvPr/>
        </p:nvSpPr>
        <p:spPr>
          <a:xfrm>
            <a:off x="6638925" y="4636740"/>
            <a:ext cx="518160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E7490"/>
                </a:solidFill>
              </a:rPr>
              <a:t>Candida Infections</a:t>
            </a:r>
            <a:endParaRPr lang="en-US" sz="1500" dirty="0"/>
          </a:p>
        </p:txBody>
      </p:sp>
      <p:sp>
        <p:nvSpPr>
          <p:cNvPr id="37" name="SK-8-text-36"/>
          <p:cNvSpPr/>
          <p:nvPr/>
        </p:nvSpPr>
        <p:spPr>
          <a:xfrm>
            <a:off x="6324600" y="5046315"/>
            <a:ext cx="5181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Nappy Candidiasis: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Bright red confluent rash extending into skin folds with characteristic </a:t>
            </a: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satellite lesions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/>
          </a:p>
        </p:txBody>
      </p:sp>
      <p:sp>
        <p:nvSpPr>
          <p:cNvPr id="38" name="SK-8-text-37"/>
          <p:cNvSpPr/>
          <p:nvPr/>
        </p:nvSpPr>
        <p:spPr>
          <a:xfrm>
            <a:off x="6324600" y="5551140"/>
            <a:ext cx="5181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Oral Thrush: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White patches on tongue/buccal mucosa (cannot be easily scraped off). Rx: Oral Nystatin.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6324600" y="6055965"/>
            <a:ext cx="5181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Vulvovaginitis: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Pruritus and thick "cottage cheese" discharge. Rx: Topical clotrimazole or single-dose oral fluconazole.</a:t>
            </a:r>
            <a:endParaRPr lang="en-US" sz="1200" dirty="0"/>
          </a:p>
        </p:txBody>
      </p:sp>
      <p:pic>
        <p:nvPicPr>
          <p:cNvPr id="41" name="Picture 4" descr="Napkin Candidiasis">
            <a:extLst>
              <a:ext uri="{FF2B5EF4-FFF2-40B4-BE49-F238E27FC236}">
                <a16:creationId xmlns:a16="http://schemas.microsoft.com/office/drawing/2014/main" id="{003AB9ED-8D25-59B2-7D0B-991D2B906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42" y="4743152"/>
            <a:ext cx="3600689" cy="1855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271D8CB1-B9BC-5C46-C501-298B8D73202C}"/>
              </a:ext>
            </a:extLst>
          </p:cNvPr>
          <p:cNvSpPr txBox="1"/>
          <p:nvPr/>
        </p:nvSpPr>
        <p:spPr>
          <a:xfrm>
            <a:off x="4409031" y="5935786"/>
            <a:ext cx="1234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Candidal Napkin </a:t>
            </a:r>
            <a:br>
              <a:rPr lang="en-GB" sz="1200" dirty="0"/>
            </a:br>
            <a:r>
              <a:rPr lang="en-GB" sz="1200" dirty="0"/>
              <a:t>Dermatitis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2714625" cy="27622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3850" y="847725"/>
            <a:ext cx="19050" cy="22860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50615"/>
            <a:ext cx="3530650" cy="525973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517303"/>
            <a:ext cx="381000" cy="2667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5715000"/>
            <a:ext cx="3073450" cy="75247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30750" y="1350615"/>
            <a:ext cx="3530650" cy="525973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59350" y="1517303"/>
            <a:ext cx="381000" cy="26670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59350" y="5915025"/>
            <a:ext cx="3073450" cy="55245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89999" y="1350615"/>
            <a:ext cx="3530650" cy="525973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18599" y="1517303"/>
            <a:ext cx="381000" cy="26670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8599" y="5715000"/>
            <a:ext cx="3073450" cy="752475"/>
          </a:xfrm>
          <a:prstGeom prst="rect">
            <a:avLst/>
          </a:prstGeom>
        </p:spPr>
      </p:pic>
      <p:sp>
        <p:nvSpPr>
          <p:cNvPr id="15" name="SK-9-text-14"/>
          <p:cNvSpPr/>
          <p:nvPr/>
        </p:nvSpPr>
        <p:spPr>
          <a:xfrm>
            <a:off x="723900" y="381000"/>
            <a:ext cx="376957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6" name="SK-9-text-15"/>
          <p:cNvSpPr/>
          <p:nvPr/>
        </p:nvSpPr>
        <p:spPr>
          <a:xfrm>
            <a:off x="571500" y="7715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F2937"/>
                </a:solidFill>
              </a:rPr>
              <a:t>Parasitic Infections: Lice, Scabies &amp; Threadworms</a:t>
            </a:r>
            <a:endParaRPr lang="en-US" sz="2550" dirty="0"/>
          </a:p>
        </p:txBody>
      </p:sp>
      <p:sp>
        <p:nvSpPr>
          <p:cNvPr id="17" name="SK-9-text-16"/>
          <p:cNvSpPr/>
          <p:nvPr/>
        </p:nvSpPr>
        <p:spPr>
          <a:xfrm>
            <a:off x="8153400" y="904875"/>
            <a:ext cx="4038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CKS 2023-2024 Management Standards</a:t>
            </a:r>
            <a:endParaRPr lang="en-US" sz="1200" dirty="0"/>
          </a:p>
        </p:txBody>
      </p:sp>
      <p:sp>
        <p:nvSpPr>
          <p:cNvPr id="18" name="SK-9-text-17"/>
          <p:cNvSpPr/>
          <p:nvPr/>
        </p:nvSpPr>
        <p:spPr>
          <a:xfrm>
            <a:off x="1295400" y="1493490"/>
            <a:ext cx="23679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E7490"/>
                </a:solidFill>
              </a:rPr>
              <a:t>Head Lice</a:t>
            </a:r>
            <a:endParaRPr lang="en-US" sz="1650" dirty="0"/>
          </a:p>
        </p:txBody>
      </p:sp>
      <p:sp>
        <p:nvSpPr>
          <p:cNvPr id="19" name="SK-9-text-18"/>
          <p:cNvSpPr/>
          <p:nvPr/>
        </p:nvSpPr>
        <p:spPr>
          <a:xfrm>
            <a:off x="1028700" y="2007840"/>
            <a:ext cx="2844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Diagnosis: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Detection combing on wet hair (only treat if living lice found).</a:t>
            </a:r>
            <a:endParaRPr lang="en-US" sz="1200" dirty="0"/>
          </a:p>
        </p:txBody>
      </p:sp>
      <p:sp>
        <p:nvSpPr>
          <p:cNvPr id="20" name="SK-9-text-19"/>
          <p:cNvSpPr/>
          <p:nvPr/>
        </p:nvSpPr>
        <p:spPr>
          <a:xfrm>
            <a:off x="1028700" y="2550765"/>
            <a:ext cx="28448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1st Line: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Dimeticone 4% (physical insecticide) or isopropyl myristate/cyclomethicone.</a:t>
            </a:r>
            <a:endParaRPr lang="en-US" sz="1200" dirty="0"/>
          </a:p>
        </p:txBody>
      </p:sp>
      <p:sp>
        <p:nvSpPr>
          <p:cNvPr id="21" name="SK-9-text-20"/>
          <p:cNvSpPr/>
          <p:nvPr/>
        </p:nvSpPr>
        <p:spPr>
          <a:xfrm>
            <a:off x="1028700" y="3322290"/>
            <a:ext cx="2844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Protocol: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Two treatments, exactly 7 days apart to kill emerging nymphs.</a:t>
            </a:r>
            <a:endParaRPr lang="en-US" sz="1200" dirty="0"/>
          </a:p>
        </p:txBody>
      </p:sp>
      <p:sp>
        <p:nvSpPr>
          <p:cNvPr id="22" name="SK-9-text-21"/>
          <p:cNvSpPr/>
          <p:nvPr/>
        </p:nvSpPr>
        <p:spPr>
          <a:xfrm>
            <a:off x="1028700" y="3865215"/>
            <a:ext cx="2844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Contacts: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Screen all household members; treat only if infested.</a:t>
            </a:r>
            <a:endParaRPr lang="en-US" sz="1200" dirty="0"/>
          </a:p>
        </p:txBody>
      </p:sp>
      <p:sp>
        <p:nvSpPr>
          <p:cNvPr id="23" name="SK-9-text-22"/>
          <p:cNvSpPr/>
          <p:nvPr/>
        </p:nvSpPr>
        <p:spPr>
          <a:xfrm>
            <a:off x="1028700" y="4408140"/>
            <a:ext cx="28448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School: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 exclusion required; "Bug Busting" as a viable non-chemical alternative.</a:t>
            </a:r>
            <a:endParaRPr lang="en-US" sz="1200" dirty="0"/>
          </a:p>
        </p:txBody>
      </p:sp>
      <p:sp>
        <p:nvSpPr>
          <p:cNvPr id="24" name="SK-9-text-23"/>
          <p:cNvSpPr/>
          <p:nvPr/>
        </p:nvSpPr>
        <p:spPr>
          <a:xfrm>
            <a:off x="914400" y="5715000"/>
            <a:ext cx="2844850" cy="752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2023: Dimeticone is preferred. Avoid routine malathion/permethrin due to resistance.</a:t>
            </a:r>
            <a:endParaRPr lang="en-US" sz="1050" dirty="0"/>
          </a:p>
        </p:txBody>
      </p:sp>
      <p:sp>
        <p:nvSpPr>
          <p:cNvPr id="25" name="SK-9-text-24"/>
          <p:cNvSpPr/>
          <p:nvPr/>
        </p:nvSpPr>
        <p:spPr>
          <a:xfrm>
            <a:off x="5054650" y="1493490"/>
            <a:ext cx="18649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E7490"/>
                </a:solidFill>
              </a:rPr>
              <a:t>Scabies</a:t>
            </a:r>
            <a:endParaRPr lang="en-US" sz="1650" dirty="0"/>
          </a:p>
        </p:txBody>
      </p:sp>
      <p:sp>
        <p:nvSpPr>
          <p:cNvPr id="26" name="SK-9-text-25"/>
          <p:cNvSpPr/>
          <p:nvPr/>
        </p:nvSpPr>
        <p:spPr>
          <a:xfrm>
            <a:off x="4787950" y="2007840"/>
            <a:ext cx="2844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Presentation: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Severe nocturnal pruritus; burrows in web spaces/wrists.</a:t>
            </a:r>
            <a:endParaRPr lang="en-US" sz="1200" dirty="0"/>
          </a:p>
        </p:txBody>
      </p:sp>
      <p:sp>
        <p:nvSpPr>
          <p:cNvPr id="27" name="SK-9-text-26"/>
          <p:cNvSpPr/>
          <p:nvPr/>
        </p:nvSpPr>
        <p:spPr>
          <a:xfrm>
            <a:off x="4787950" y="2550765"/>
            <a:ext cx="2844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1st Line: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Permethrin 5% cream (whole body including scalp/face in children).</a:t>
            </a:r>
            <a:endParaRPr lang="en-US" sz="1200" dirty="0"/>
          </a:p>
        </p:txBody>
      </p:sp>
      <p:sp>
        <p:nvSpPr>
          <p:cNvPr id="28" name="SK-9-text-27"/>
          <p:cNvSpPr/>
          <p:nvPr/>
        </p:nvSpPr>
        <p:spPr>
          <a:xfrm>
            <a:off x="4787950" y="3093690"/>
            <a:ext cx="28448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2nd Line: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Malathion 0.5% aqueous liquid (avoid alcohol base in young kids).</a:t>
            </a:r>
            <a:endParaRPr lang="en-US" sz="1200" dirty="0"/>
          </a:p>
        </p:txBody>
      </p:sp>
      <p:sp>
        <p:nvSpPr>
          <p:cNvPr id="29" name="SK-9-text-28"/>
          <p:cNvSpPr/>
          <p:nvPr/>
        </p:nvSpPr>
        <p:spPr>
          <a:xfrm>
            <a:off x="4787950" y="3865215"/>
            <a:ext cx="2844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Contacts: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Treat ALL household/close contacts </a:t>
            </a: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simultaneously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/>
          </a:p>
        </p:txBody>
      </p:sp>
      <p:sp>
        <p:nvSpPr>
          <p:cNvPr id="30" name="SK-9-text-29"/>
          <p:cNvSpPr/>
          <p:nvPr/>
        </p:nvSpPr>
        <p:spPr>
          <a:xfrm>
            <a:off x="4787950" y="4408140"/>
            <a:ext cx="2844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Hygiene: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Wash bedding/clothing at &gt;50°C at time of first treatment.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4673650" y="5915025"/>
            <a:ext cx="284485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Repeat treatment after 7 days. Pruritus may persist for 2-4 weeks post-eradication.</a:t>
            </a:r>
            <a:endParaRPr lang="en-US" sz="1050" dirty="0"/>
          </a:p>
        </p:txBody>
      </p:sp>
      <p:sp>
        <p:nvSpPr>
          <p:cNvPr id="32" name="SK-9-text-31"/>
          <p:cNvSpPr/>
          <p:nvPr/>
        </p:nvSpPr>
        <p:spPr>
          <a:xfrm>
            <a:off x="8813899" y="1493490"/>
            <a:ext cx="28708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E7490"/>
                </a:solidFill>
              </a:rPr>
              <a:t>Threadworms</a:t>
            </a:r>
            <a:endParaRPr lang="en-US" sz="1650" dirty="0"/>
          </a:p>
        </p:txBody>
      </p:sp>
      <p:sp>
        <p:nvSpPr>
          <p:cNvPr id="33" name="SK-9-text-32"/>
          <p:cNvSpPr/>
          <p:nvPr/>
        </p:nvSpPr>
        <p:spPr>
          <a:xfrm>
            <a:off x="8547199" y="2007840"/>
            <a:ext cx="2844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Symptoms: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Perianal/vulval itching, worse at night; visible worms in stool.</a:t>
            </a:r>
            <a:endParaRPr lang="en-US" sz="1200" dirty="0"/>
          </a:p>
        </p:txBody>
      </p:sp>
      <p:sp>
        <p:nvSpPr>
          <p:cNvPr id="34" name="SK-9-text-33"/>
          <p:cNvSpPr/>
          <p:nvPr/>
        </p:nvSpPr>
        <p:spPr>
          <a:xfrm>
            <a:off x="8547199" y="2550765"/>
            <a:ext cx="2844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Pharmacology: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Mebendazole 100mg single dose; repeat after 14 days.</a:t>
            </a:r>
            <a:endParaRPr lang="en-US" sz="1200" dirty="0"/>
          </a:p>
        </p:txBody>
      </p:sp>
      <p:sp>
        <p:nvSpPr>
          <p:cNvPr id="35" name="SK-9-text-34"/>
          <p:cNvSpPr/>
          <p:nvPr/>
        </p:nvSpPr>
        <p:spPr>
          <a:xfrm>
            <a:off x="8547199" y="3093690"/>
            <a:ext cx="2844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Household: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Treat the entire household to prevent re-infection cycles.</a:t>
            </a:r>
            <a:endParaRPr lang="en-US" sz="1200" dirty="0"/>
          </a:p>
        </p:txBody>
      </p:sp>
      <p:sp>
        <p:nvSpPr>
          <p:cNvPr id="36" name="SK-9-text-35"/>
          <p:cNvSpPr/>
          <p:nvPr/>
        </p:nvSpPr>
        <p:spPr>
          <a:xfrm>
            <a:off x="8547199" y="3636615"/>
            <a:ext cx="28448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Hygiene:</a:t>
            </a:r>
            <a:r>
              <a:rPr lang="en-US" sz="1200" dirty="0">
                <a:solidFill>
                  <a:srgbClr val="4B556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Wet-wipe perianal area each morning; daily towel/linen changes.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8432899" y="5715000"/>
            <a:ext cx="2844850" cy="752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B91C1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 AKT POINT:</a:t>
            </a:r>
            <a:endParaRPr lang="en-US" sz="1050" dirty="0"/>
          </a:p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F293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Mebendazole NOT licensed &lt;2 years. Use strict hygiene measures only for 6 weeks.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2787</Words>
  <Application>Microsoft Office PowerPoint</Application>
  <PresentationFormat>Widescreen</PresentationFormat>
  <Paragraphs>396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2026-07-01T17:32:43Z</dcterms:created>
  <dcterms:modified xsi:type="dcterms:W3CDTF">2026-07-01T18:57:56Z</dcterms:modified>
</cp:coreProperties>
</file>