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12192000"/>
  <p:embeddedFontLst>
    <p:embeddedFont>
      <p:font typeface="Inter" panose="020B0604020202020204" charset="0"/>
      <p:regular r:id="rId20"/>
      <p:bold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057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3" Type="http://schemas.openxmlformats.org/officeDocument/2006/relationships/image" Target="../media/image1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23.png"/><Relationship Id="rId5" Type="http://schemas.openxmlformats.org/officeDocument/2006/relationships/image" Target="../media/image30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4" Type="http://schemas.openxmlformats.org/officeDocument/2006/relationships/image" Target="../media/image2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3" Type="http://schemas.openxmlformats.org/officeDocument/2006/relationships/image" Target="../media/image6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5.png"/><Relationship Id="rId5" Type="http://schemas.openxmlformats.org/officeDocument/2006/relationships/image" Target="../media/image82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4" Type="http://schemas.openxmlformats.org/officeDocument/2006/relationships/image" Target="../media/image2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67.png"/><Relationship Id="rId7" Type="http://schemas.openxmlformats.org/officeDocument/2006/relationships/image" Target="../media/image6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46.png"/><Relationship Id="rId5" Type="http://schemas.openxmlformats.org/officeDocument/2006/relationships/image" Target="../media/image30.png"/><Relationship Id="rId10" Type="http://schemas.openxmlformats.org/officeDocument/2006/relationships/image" Target="../media/image145.png"/><Relationship Id="rId4" Type="http://schemas.openxmlformats.org/officeDocument/2006/relationships/image" Target="../media/image2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3" Type="http://schemas.openxmlformats.org/officeDocument/2006/relationships/image" Target="../media/image2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8.png"/><Relationship Id="rId15" Type="http://schemas.openxmlformats.org/officeDocument/2006/relationships/image" Target="../media/image159.png"/><Relationship Id="rId10" Type="http://schemas.openxmlformats.org/officeDocument/2006/relationships/image" Target="../media/image154.png"/><Relationship Id="rId4" Type="http://schemas.openxmlformats.org/officeDocument/2006/relationships/image" Target="../media/image30.png"/><Relationship Id="rId9" Type="http://schemas.openxmlformats.org/officeDocument/2006/relationships/image" Target="../media/image153.png"/><Relationship Id="rId14" Type="http://schemas.openxmlformats.org/officeDocument/2006/relationships/image" Target="../media/image1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3" Type="http://schemas.openxmlformats.org/officeDocument/2006/relationships/image" Target="../media/image109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64.png"/><Relationship Id="rId5" Type="http://schemas.openxmlformats.org/officeDocument/2006/relationships/image" Target="../media/image7.png"/><Relationship Id="rId15" Type="http://schemas.openxmlformats.org/officeDocument/2006/relationships/image" Target="../media/image168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4" Type="http://schemas.openxmlformats.org/officeDocument/2006/relationships/image" Target="../media/image2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9.png"/><Relationship Id="rId3" Type="http://schemas.openxmlformats.org/officeDocument/2006/relationships/image" Target="../media/image67.pn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77.png"/><Relationship Id="rId5" Type="http://schemas.openxmlformats.org/officeDocument/2006/relationships/image" Target="../media/image7.png"/><Relationship Id="rId15" Type="http://schemas.openxmlformats.org/officeDocument/2006/relationships/image" Target="../media/image181.png"/><Relationship Id="rId10" Type="http://schemas.openxmlformats.org/officeDocument/2006/relationships/image" Target="../media/image176.png"/><Relationship Id="rId4" Type="http://schemas.openxmlformats.org/officeDocument/2006/relationships/image" Target="../media/image2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18" Type="http://schemas.openxmlformats.org/officeDocument/2006/relationships/image" Target="../media/image196.png"/><Relationship Id="rId3" Type="http://schemas.openxmlformats.org/officeDocument/2006/relationships/image" Target="../media/image1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17" Type="http://schemas.openxmlformats.org/officeDocument/2006/relationships/image" Target="../media/image19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89.png"/><Relationship Id="rId5" Type="http://schemas.openxmlformats.org/officeDocument/2006/relationships/image" Target="../media/image184.png"/><Relationship Id="rId15" Type="http://schemas.openxmlformats.org/officeDocument/2006/relationships/image" Target="../media/image193.png"/><Relationship Id="rId10" Type="http://schemas.openxmlformats.org/officeDocument/2006/relationships/image" Target="../media/image188.png"/><Relationship Id="rId19" Type="http://schemas.openxmlformats.org/officeDocument/2006/relationships/image" Target="../media/image197.png"/><Relationship Id="rId4" Type="http://schemas.openxmlformats.org/officeDocument/2006/relationships/image" Target="../media/image2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1.png"/><Relationship Id="rId7" Type="http://schemas.openxmlformats.org/officeDocument/2006/relationships/image" Target="../media/image19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82.png"/><Relationship Id="rId10" Type="http://schemas.openxmlformats.org/officeDocument/2006/relationships/hyperlink" Target="https://www.bradfordvts.co.uk/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2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jp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8.png"/><Relationship Id="rId5" Type="http://schemas.openxmlformats.org/officeDocument/2006/relationships/image" Target="../media/image7.png"/><Relationship Id="rId10" Type="http://schemas.openxmlformats.org/officeDocument/2006/relationships/image" Target="../media/image27.png"/><Relationship Id="rId4" Type="http://schemas.openxmlformats.org/officeDocument/2006/relationships/image" Target="../media/image2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" Type="http://schemas.openxmlformats.org/officeDocument/2006/relationships/image" Target="../media/image23.png"/><Relationship Id="rId21" Type="http://schemas.openxmlformats.org/officeDocument/2006/relationships/image" Target="../media/image53.png"/><Relationship Id="rId34" Type="http://schemas.openxmlformats.org/officeDocument/2006/relationships/image" Target="../media/image66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33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43.png"/><Relationship Id="rId24" Type="http://schemas.openxmlformats.org/officeDocument/2006/relationships/image" Target="../media/image56.png"/><Relationship Id="rId32" Type="http://schemas.openxmlformats.org/officeDocument/2006/relationships/image" Target="../media/image64.png"/><Relationship Id="rId5" Type="http://schemas.openxmlformats.org/officeDocument/2006/relationships/image" Target="../media/image7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31" Type="http://schemas.openxmlformats.org/officeDocument/2006/relationships/image" Target="../media/image63.png"/><Relationship Id="rId4" Type="http://schemas.openxmlformats.org/officeDocument/2006/relationships/image" Target="../media/image2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png"/><Relationship Id="rId8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67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72.png"/><Relationship Id="rId5" Type="http://schemas.openxmlformats.org/officeDocument/2006/relationships/image" Target="../media/image7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2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87.png"/><Relationship Id="rId5" Type="http://schemas.openxmlformats.org/officeDocument/2006/relationships/image" Target="../media/image82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2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image" Target="../media/image23.png"/><Relationship Id="rId21" Type="http://schemas.openxmlformats.org/officeDocument/2006/relationships/image" Target="../media/image108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3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98.png"/><Relationship Id="rId5" Type="http://schemas.openxmlformats.org/officeDocument/2006/relationships/image" Target="../media/image8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image" Target="../media/image2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109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14.png"/><Relationship Id="rId5" Type="http://schemas.openxmlformats.org/officeDocument/2006/relationships/image" Target="../media/image82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4" Type="http://schemas.openxmlformats.org/officeDocument/2006/relationships/image" Target="../media/image2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0" y="3325118"/>
            <a:ext cx="762000" cy="381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867400"/>
            <a:ext cx="11049000" cy="6096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6101804"/>
            <a:ext cx="238125" cy="190500"/>
          </a:xfrm>
          <a:prstGeom prst="rect">
            <a:avLst/>
          </a:prstGeom>
        </p:spPr>
      </p:pic>
      <p:sp>
        <p:nvSpPr>
          <p:cNvPr id="8" name="SK-2-text-7"/>
          <p:cNvSpPr/>
          <p:nvPr/>
        </p:nvSpPr>
        <p:spPr>
          <a:xfrm>
            <a:off x="571500" y="271463"/>
            <a:ext cx="116205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3150" dirty="0"/>
          </a:p>
        </p:txBody>
      </p:sp>
      <p:sp>
        <p:nvSpPr>
          <p:cNvPr id="9" name="SK-2-text-8"/>
          <p:cNvSpPr/>
          <p:nvPr/>
        </p:nvSpPr>
        <p:spPr>
          <a:xfrm>
            <a:off x="2157413" y="2361307"/>
            <a:ext cx="7877175" cy="5447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1A1A1A"/>
                </a:solidFill>
              </a:rPr>
              <a:t>Obesity </a:t>
            </a:r>
            <a:r>
              <a:rPr lang="en-US" sz="3900" b="1">
                <a:solidFill>
                  <a:srgbClr val="1A1A1A"/>
                </a:solidFill>
              </a:rPr>
              <a:t>in Childhood</a:t>
            </a:r>
            <a:endParaRPr lang="en-US" sz="3900" dirty="0"/>
          </a:p>
        </p:txBody>
      </p:sp>
      <p:sp>
        <p:nvSpPr>
          <p:cNvPr id="10" name="SK-2-text-9"/>
          <p:cNvSpPr/>
          <p:nvPr/>
        </p:nvSpPr>
        <p:spPr>
          <a:xfrm>
            <a:off x="3014663" y="3553718"/>
            <a:ext cx="616267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26522"/>
                </a:solidFill>
              </a:rPr>
              <a:t>www.bradfordvts.co.uk</a:t>
            </a:r>
            <a:endParaRPr lang="en-US" sz="1800" dirty="0"/>
          </a:p>
        </p:txBody>
      </p:sp>
      <p:sp>
        <p:nvSpPr>
          <p:cNvPr id="11" name="SK-2-text-10"/>
          <p:cNvSpPr/>
          <p:nvPr/>
        </p:nvSpPr>
        <p:spPr>
          <a:xfrm>
            <a:off x="3028950" y="4010918"/>
            <a:ext cx="6134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June 2026, updated to current NICE NG246 2025/2026 standards</a:t>
            </a:r>
            <a:endParaRPr lang="en-US" sz="1350" dirty="0"/>
          </a:p>
        </p:txBody>
      </p:sp>
      <p:sp>
        <p:nvSpPr>
          <p:cNvPr id="12" name="SK-2-text-11"/>
          <p:cNvSpPr/>
          <p:nvPr/>
        </p:nvSpPr>
        <p:spPr>
          <a:xfrm>
            <a:off x="1190625" y="6019800"/>
            <a:ext cx="11001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</a:t>
            </a:r>
            <a:r>
              <a:rPr lang="en-US" sz="105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double check this advice and drug doses with the latest NICE/BNF guidance. This document is for educational purposes only.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3624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381000"/>
            <a:ext cx="1104900" cy="20955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22040"/>
            <a:ext cx="5372100" cy="2690813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512540"/>
            <a:ext cx="4991100" cy="3810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1560165"/>
            <a:ext cx="228600" cy="1905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0600" y="2312640"/>
            <a:ext cx="4762500" cy="404813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203353"/>
            <a:ext cx="5372100" cy="258127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4393853"/>
            <a:ext cx="4991100" cy="3810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4441478"/>
            <a:ext cx="228600" cy="1905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400" y="1322040"/>
            <a:ext cx="5372100" cy="2636044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1512540"/>
            <a:ext cx="4991100" cy="3810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1560165"/>
            <a:ext cx="228600" cy="19050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4148584"/>
            <a:ext cx="5372100" cy="2636044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8900" y="4339084"/>
            <a:ext cx="4991100" cy="3810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4386709"/>
            <a:ext cx="228600" cy="190500"/>
          </a:xfrm>
          <a:prstGeom prst="rect">
            <a:avLst/>
          </a:prstGeom>
        </p:spPr>
      </p:pic>
      <p:sp>
        <p:nvSpPr>
          <p:cNvPr id="19" name="SK-11-text-18"/>
          <p:cNvSpPr/>
          <p:nvPr/>
        </p:nvSpPr>
        <p:spPr>
          <a:xfrm>
            <a:off x="838200" y="3810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20" name="SK-11-text-19"/>
          <p:cNvSpPr/>
          <p:nvPr/>
        </p:nvSpPr>
        <p:spPr>
          <a:xfrm>
            <a:off x="1981200" y="4000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21" name="SK-11-text-20"/>
          <p:cNvSpPr/>
          <p:nvPr/>
        </p:nvSpPr>
        <p:spPr>
          <a:xfrm>
            <a:off x="762000" y="62865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Sensitive Communication &amp; SCA Skills</a:t>
            </a:r>
            <a:endParaRPr lang="en-US" sz="2550" dirty="0"/>
          </a:p>
        </p:txBody>
      </p:sp>
      <p:sp>
        <p:nvSpPr>
          <p:cNvPr id="22" name="SK-11-text-21"/>
          <p:cNvSpPr/>
          <p:nvPr/>
        </p:nvSpPr>
        <p:spPr>
          <a:xfrm>
            <a:off x="1104900" y="1512540"/>
            <a:ext cx="6038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Raising Weight Sensitively</a:t>
            </a:r>
            <a:endParaRPr lang="en-US" sz="1500" dirty="0"/>
          </a:p>
        </p:txBody>
      </p:sp>
      <p:sp>
        <p:nvSpPr>
          <p:cNvPr id="23" name="SK-11-text-22"/>
          <p:cNvSpPr/>
          <p:nvPr/>
        </p:nvSpPr>
        <p:spPr>
          <a:xfrm>
            <a:off x="990600" y="2007840"/>
            <a:ext cx="4762500" cy="709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Permission: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Reduces defensiveness and builds rapport.</a:t>
            </a:r>
            <a:r>
              <a:rPr lang="en-US" sz="1125" i="1" dirty="0">
                <a:solidFill>
                  <a:srgbClr val="2D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"Would it be okay to talk about [child's] weight today?"</a:t>
            </a:r>
            <a:endParaRPr lang="en-US" sz="1200" dirty="0"/>
          </a:p>
        </p:txBody>
      </p:sp>
      <p:sp>
        <p:nvSpPr>
          <p:cNvPr id="24" name="SK-11-text-23"/>
          <p:cNvSpPr/>
          <p:nvPr/>
        </p:nvSpPr>
        <p:spPr>
          <a:xfrm>
            <a:off x="990600" y="2812703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Non-Stigmatising: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Focus on health/wellbeing rather than appearance or "fatness".</a:t>
            </a:r>
            <a:endParaRPr lang="en-US" sz="1200" dirty="0"/>
          </a:p>
        </p:txBody>
      </p:sp>
      <p:sp>
        <p:nvSpPr>
          <p:cNvPr id="25" name="SK-11-text-24"/>
          <p:cNvSpPr/>
          <p:nvPr/>
        </p:nvSpPr>
        <p:spPr>
          <a:xfrm>
            <a:off x="990600" y="3365153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Validate Effort: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Acknowledge that lifestyle changes are complex and difficult.</a:t>
            </a:r>
            <a:endParaRPr lang="en-US" sz="1200" dirty="0"/>
          </a:p>
        </p:txBody>
      </p:sp>
      <p:sp>
        <p:nvSpPr>
          <p:cNvPr id="26" name="SK-11-text-25"/>
          <p:cNvSpPr/>
          <p:nvPr/>
        </p:nvSpPr>
        <p:spPr>
          <a:xfrm>
            <a:off x="1104900" y="4393853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The ICE Framework</a:t>
            </a:r>
            <a:endParaRPr lang="en-US" sz="1500" dirty="0"/>
          </a:p>
        </p:txBody>
      </p:sp>
      <p:sp>
        <p:nvSpPr>
          <p:cNvPr id="27" name="SK-11-textBg-26"/>
          <p:cNvSpPr/>
          <p:nvPr/>
        </p:nvSpPr>
        <p:spPr>
          <a:xfrm>
            <a:off x="990600" y="4917728"/>
            <a:ext cx="495300" cy="209550"/>
          </a:xfrm>
          <a:prstGeom prst="roundRect">
            <a:avLst>
              <a:gd name="adj" fmla="val 18182"/>
            </a:avLst>
          </a:prstGeom>
          <a:solidFill>
            <a:srgbClr val="2D3E5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K-11-text-27"/>
          <p:cNvSpPr/>
          <p:nvPr/>
        </p:nvSpPr>
        <p:spPr>
          <a:xfrm>
            <a:off x="1066800" y="4917728"/>
            <a:ext cx="47478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IDEAS</a:t>
            </a:r>
            <a:endParaRPr lang="en-US" sz="900" dirty="0"/>
          </a:p>
        </p:txBody>
      </p:sp>
      <p:sp>
        <p:nvSpPr>
          <p:cNvPr id="29" name="SK-11-text-28"/>
          <p:cNvSpPr/>
          <p:nvPr/>
        </p:nvSpPr>
        <p:spPr>
          <a:xfrm>
            <a:off x="990600" y="5165378"/>
            <a:ext cx="11201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do you think has been contributing to [child's] weight?"</a:t>
            </a:r>
            <a:endParaRPr lang="en-US" sz="1200" dirty="0"/>
          </a:p>
        </p:txBody>
      </p:sp>
      <p:sp>
        <p:nvSpPr>
          <p:cNvPr id="30" name="SK-11-textBg-29"/>
          <p:cNvSpPr/>
          <p:nvPr/>
        </p:nvSpPr>
        <p:spPr>
          <a:xfrm>
            <a:off x="990600" y="5517803"/>
            <a:ext cx="800100" cy="209550"/>
          </a:xfrm>
          <a:prstGeom prst="roundRect">
            <a:avLst>
              <a:gd name="adj" fmla="val 18182"/>
            </a:avLst>
          </a:prstGeom>
          <a:solidFill>
            <a:srgbClr val="2D3E5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SK-11-text-30"/>
          <p:cNvSpPr/>
          <p:nvPr/>
        </p:nvSpPr>
        <p:spPr>
          <a:xfrm>
            <a:off x="1066800" y="5517803"/>
            <a:ext cx="888274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CONCERNS</a:t>
            </a:r>
            <a:endParaRPr lang="en-US" sz="900" dirty="0"/>
          </a:p>
        </p:txBody>
      </p:sp>
      <p:sp>
        <p:nvSpPr>
          <p:cNvPr id="32" name="SK-11-text-31"/>
          <p:cNvSpPr/>
          <p:nvPr/>
        </p:nvSpPr>
        <p:spPr>
          <a:xfrm>
            <a:off x="990600" y="5765453"/>
            <a:ext cx="11049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worries you most about their weight or future health?"</a:t>
            </a:r>
            <a:endParaRPr lang="en-US" sz="1200" dirty="0"/>
          </a:p>
        </p:txBody>
      </p:sp>
      <p:sp>
        <p:nvSpPr>
          <p:cNvPr id="33" name="SK-11-textBg-32"/>
          <p:cNvSpPr/>
          <p:nvPr/>
        </p:nvSpPr>
        <p:spPr>
          <a:xfrm>
            <a:off x="990600" y="6117878"/>
            <a:ext cx="1028700" cy="209550"/>
          </a:xfrm>
          <a:prstGeom prst="roundRect">
            <a:avLst>
              <a:gd name="adj" fmla="val 18182"/>
            </a:avLst>
          </a:prstGeom>
          <a:solidFill>
            <a:srgbClr val="2D3E5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K-11-text-33"/>
          <p:cNvSpPr/>
          <p:nvPr/>
        </p:nvSpPr>
        <p:spPr>
          <a:xfrm>
            <a:off x="1066800" y="6117878"/>
            <a:ext cx="140208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EXPECTATIONS</a:t>
            </a:r>
            <a:endParaRPr lang="en-US" sz="900" dirty="0"/>
          </a:p>
        </p:txBody>
      </p:sp>
      <p:sp>
        <p:nvSpPr>
          <p:cNvPr id="35" name="SK-11-text-34"/>
          <p:cNvSpPr/>
          <p:nvPr/>
        </p:nvSpPr>
        <p:spPr>
          <a:xfrm>
            <a:off x="990600" y="6365528"/>
            <a:ext cx="9585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were you hoping we might be able to do today?"</a:t>
            </a:r>
            <a:endParaRPr lang="en-US" sz="1200" dirty="0"/>
          </a:p>
        </p:txBody>
      </p:sp>
      <p:sp>
        <p:nvSpPr>
          <p:cNvPr id="36" name="SK-11-text-35"/>
          <p:cNvSpPr/>
          <p:nvPr/>
        </p:nvSpPr>
        <p:spPr>
          <a:xfrm>
            <a:off x="6781800" y="1512540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Person-First Language</a:t>
            </a:r>
            <a:endParaRPr lang="en-US" sz="1500" dirty="0"/>
          </a:p>
        </p:txBody>
      </p:sp>
      <p:sp>
        <p:nvSpPr>
          <p:cNvPr id="37" name="SK-11-text-36"/>
          <p:cNvSpPr/>
          <p:nvPr/>
        </p:nvSpPr>
        <p:spPr>
          <a:xfrm>
            <a:off x="6667500" y="2007840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NG246 Standard: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"child with obesity" rather than "obese child".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6667500" y="2560290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Terminology: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Prefer the word "weight" over "fat" or "obesity" if the family finds it stigmatising.</a:t>
            </a:r>
            <a:endParaRPr lang="en-US" sz="1200" dirty="0"/>
          </a:p>
        </p:txBody>
      </p:sp>
      <p:sp>
        <p:nvSpPr>
          <p:cNvPr id="39" name="SK-11-text-38"/>
          <p:cNvSpPr/>
          <p:nvPr/>
        </p:nvSpPr>
        <p:spPr>
          <a:xfrm>
            <a:off x="6667500" y="3112740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Blame: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Frame obesity as a chronic, complex relapsing condition, not a failure of willpower.</a:t>
            </a:r>
            <a:endParaRPr lang="en-US" sz="1200" dirty="0"/>
          </a:p>
        </p:txBody>
      </p:sp>
      <p:sp>
        <p:nvSpPr>
          <p:cNvPr id="40" name="SK-11-text-39"/>
          <p:cNvSpPr/>
          <p:nvPr/>
        </p:nvSpPr>
        <p:spPr>
          <a:xfrm>
            <a:off x="6781800" y="4339084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Shared Decision-Making</a:t>
            </a:r>
            <a:endParaRPr lang="en-US" sz="1500" dirty="0"/>
          </a:p>
        </p:txBody>
      </p:sp>
      <p:sp>
        <p:nvSpPr>
          <p:cNvPr id="41" name="SK-11-text-40"/>
          <p:cNvSpPr/>
          <p:nvPr/>
        </p:nvSpPr>
        <p:spPr>
          <a:xfrm>
            <a:off x="6667500" y="4834384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Collaborative Goals: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Explore what changes feel manageable for the family right now.</a:t>
            </a:r>
            <a:endParaRPr lang="en-US" sz="1200" dirty="0"/>
          </a:p>
        </p:txBody>
      </p:sp>
      <p:sp>
        <p:nvSpPr>
          <p:cNvPr id="42" name="SK-11-text-41"/>
          <p:cNvSpPr/>
          <p:nvPr/>
        </p:nvSpPr>
        <p:spPr>
          <a:xfrm>
            <a:off x="6667500" y="5386834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Incremental Change: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with </a:t>
            </a: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or two small changes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build self-efficacy and success.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6667500" y="5939284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Involvement: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Ensure the child is involved in an age-appropriate manner in the plan.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11277600" cy="63624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" y="457200"/>
            <a:ext cx="1104900" cy="20955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398240"/>
            <a:ext cx="5562600" cy="981521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60327"/>
            <a:ext cx="457200" cy="4572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950" y="1811387"/>
            <a:ext cx="190500" cy="155079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1398240"/>
            <a:ext cx="5562600" cy="981521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660327"/>
            <a:ext cx="457200" cy="4572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7950" y="1811387"/>
            <a:ext cx="190500" cy="155079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532162"/>
            <a:ext cx="5562600" cy="981521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794248"/>
            <a:ext cx="457200" cy="4572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950" y="2945309"/>
            <a:ext cx="190500" cy="155079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2532162"/>
            <a:ext cx="5562600" cy="981521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794248"/>
            <a:ext cx="457200" cy="4572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57950" y="2945309"/>
            <a:ext cx="190500" cy="155079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3666083"/>
            <a:ext cx="5562600" cy="981521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928170"/>
            <a:ext cx="457200" cy="45720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2950" y="4079230"/>
            <a:ext cx="190500" cy="155079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3666083"/>
            <a:ext cx="5562600" cy="981521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3928170"/>
            <a:ext cx="457200" cy="45720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7950" y="4079230"/>
            <a:ext cx="190500" cy="155079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4800005"/>
            <a:ext cx="5562600" cy="98167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062240"/>
            <a:ext cx="457200" cy="45720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2950" y="5213300"/>
            <a:ext cx="190500" cy="155079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4800005"/>
            <a:ext cx="5562600" cy="981670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5062240"/>
            <a:ext cx="457200" cy="457200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7950" y="5213300"/>
            <a:ext cx="190500" cy="155079"/>
          </a:xfrm>
          <a:prstGeom prst="rect">
            <a:avLst/>
          </a:prstGeom>
        </p:spPr>
      </p:pic>
      <p:pic>
        <p:nvPicPr>
          <p:cNvPr id="30" name="SK-12-img-2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200" y="6010275"/>
            <a:ext cx="11277600" cy="390525"/>
          </a:xfrm>
          <a:prstGeom prst="rect">
            <a:avLst/>
          </a:prstGeom>
        </p:spPr>
      </p:pic>
      <p:pic>
        <p:nvPicPr>
          <p:cNvPr id="31" name="SK-12-img-3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6136928"/>
            <a:ext cx="166688" cy="137220"/>
          </a:xfrm>
          <a:prstGeom prst="rect">
            <a:avLst/>
          </a:prstGeom>
        </p:spPr>
      </p:pic>
      <p:sp>
        <p:nvSpPr>
          <p:cNvPr id="32" name="SK-12-text-31"/>
          <p:cNvSpPr/>
          <p:nvPr/>
        </p:nvSpPr>
        <p:spPr>
          <a:xfrm>
            <a:off x="723900" y="4572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33" name="SK-12-text-32"/>
          <p:cNvSpPr/>
          <p:nvPr/>
        </p:nvSpPr>
        <p:spPr>
          <a:xfrm>
            <a:off x="1866900" y="4762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34" name="SK-12-text-33"/>
          <p:cNvSpPr/>
          <p:nvPr/>
        </p:nvSpPr>
        <p:spPr>
          <a:xfrm>
            <a:off x="647700" y="704850"/>
            <a:ext cx="112490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Top Tips for GP Trainees</a:t>
            </a:r>
            <a:endParaRPr lang="en-US" sz="2550" dirty="0"/>
          </a:p>
        </p:txBody>
      </p:sp>
      <p:sp>
        <p:nvSpPr>
          <p:cNvPr id="35" name="SK-12-text-34"/>
          <p:cNvSpPr/>
          <p:nvPr/>
        </p:nvSpPr>
        <p:spPr>
          <a:xfrm>
            <a:off x="1219200" y="1558528"/>
            <a:ext cx="543496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Plot BMI on Centile Charts</a:t>
            </a:r>
            <a:endParaRPr lang="en-US" sz="1350" dirty="0"/>
          </a:p>
        </p:txBody>
      </p:sp>
      <p:sp>
        <p:nvSpPr>
          <p:cNvPr id="36" name="SK-12-text-35"/>
          <p:cNvSpPr/>
          <p:nvPr/>
        </p:nvSpPr>
        <p:spPr>
          <a:xfrm>
            <a:off x="1219200" y="1819424"/>
            <a:ext cx="4648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use adult BMI cut-offs (&gt;30) for children; always use UK 1990 age/sex reference charts.</a:t>
            </a:r>
            <a:endParaRPr lang="en-US" sz="1125" dirty="0"/>
          </a:p>
        </p:txBody>
      </p:sp>
      <p:sp>
        <p:nvSpPr>
          <p:cNvPr id="37" name="SK-12-text-36"/>
          <p:cNvSpPr/>
          <p:nvPr/>
        </p:nvSpPr>
        <p:spPr>
          <a:xfrm>
            <a:off x="6934200" y="1558528"/>
            <a:ext cx="502348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 + Obese = Red Flag</a:t>
            </a:r>
            <a:endParaRPr lang="en-US" sz="1350" dirty="0"/>
          </a:p>
        </p:txBody>
      </p:sp>
      <p:sp>
        <p:nvSpPr>
          <p:cNvPr id="38" name="SK-12-text-37"/>
          <p:cNvSpPr/>
          <p:nvPr/>
        </p:nvSpPr>
        <p:spPr>
          <a:xfrm>
            <a:off x="6934200" y="1819424"/>
            <a:ext cx="4648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refer to exclude secondary causes such as hypothyroidism, Cushing's, or genetic syndromes.</a:t>
            </a:r>
            <a:endParaRPr lang="en-US" sz="1125" dirty="0"/>
          </a:p>
        </p:txBody>
      </p:sp>
      <p:sp>
        <p:nvSpPr>
          <p:cNvPr id="39" name="SK-12-text-38"/>
          <p:cNvSpPr/>
          <p:nvPr/>
        </p:nvSpPr>
        <p:spPr>
          <a:xfrm>
            <a:off x="1219200" y="2692450"/>
            <a:ext cx="625792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for Acanthosis Nigricans</a:t>
            </a:r>
            <a:endParaRPr lang="en-US" sz="1350" dirty="0"/>
          </a:p>
        </p:txBody>
      </p:sp>
      <p:sp>
        <p:nvSpPr>
          <p:cNvPr id="40" name="SK-12-text-39"/>
          <p:cNvSpPr/>
          <p:nvPr/>
        </p:nvSpPr>
        <p:spPr>
          <a:xfrm>
            <a:off x="1219200" y="2953345"/>
            <a:ext cx="4648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Dark velvety neck/axillae folds signal insulin resistance; urgently screen for Type 2 Diabetes (HbA1c).</a:t>
            </a:r>
            <a:endParaRPr lang="en-US" sz="1125" dirty="0"/>
          </a:p>
        </p:txBody>
      </p:sp>
      <p:sp>
        <p:nvSpPr>
          <p:cNvPr id="41" name="SK-12-text-40"/>
          <p:cNvSpPr/>
          <p:nvPr/>
        </p:nvSpPr>
        <p:spPr>
          <a:xfrm>
            <a:off x="6934200" y="2692450"/>
            <a:ext cx="525780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Aim for Weight Maintenance</a:t>
            </a:r>
            <a:endParaRPr lang="en-US" sz="1350" dirty="0"/>
          </a:p>
        </p:txBody>
      </p:sp>
      <p:sp>
        <p:nvSpPr>
          <p:cNvPr id="42" name="SK-12-text-41"/>
          <p:cNvSpPr/>
          <p:nvPr/>
        </p:nvSpPr>
        <p:spPr>
          <a:xfrm>
            <a:off x="6934200" y="2953345"/>
            <a:ext cx="4648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most children, the goal is to "grow into" their weight. Loss is only for severe or comorbid cases.</a:t>
            </a:r>
            <a:endParaRPr lang="en-US" sz="1125" dirty="0"/>
          </a:p>
        </p:txBody>
      </p:sp>
      <p:sp>
        <p:nvSpPr>
          <p:cNvPr id="43" name="SK-12-text-42"/>
          <p:cNvSpPr/>
          <p:nvPr/>
        </p:nvSpPr>
        <p:spPr>
          <a:xfrm>
            <a:off x="1219200" y="3826371"/>
            <a:ext cx="584644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Prioritise Family Engagement</a:t>
            </a:r>
            <a:endParaRPr lang="en-US" sz="1350" dirty="0"/>
          </a:p>
        </p:txBody>
      </p:sp>
      <p:sp>
        <p:nvSpPr>
          <p:cNvPr id="44" name="SK-12-text-43"/>
          <p:cNvSpPr/>
          <p:nvPr/>
        </p:nvSpPr>
        <p:spPr>
          <a:xfrm>
            <a:off x="1219200" y="4087267"/>
            <a:ext cx="4648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Lifestyle change cannot happen without parental buy-in; involve the whole family in the intervention.</a:t>
            </a:r>
            <a:endParaRPr lang="en-US" sz="1125" dirty="0"/>
          </a:p>
        </p:txBody>
      </p:sp>
      <p:sp>
        <p:nvSpPr>
          <p:cNvPr id="45" name="SK-12-text-44"/>
          <p:cNvSpPr/>
          <p:nvPr/>
        </p:nvSpPr>
        <p:spPr>
          <a:xfrm>
            <a:off x="6934200" y="3826371"/>
            <a:ext cx="525780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for Sleep Apnoea (OSA)</a:t>
            </a:r>
            <a:endParaRPr lang="en-US" sz="1350" dirty="0"/>
          </a:p>
        </p:txBody>
      </p:sp>
      <p:sp>
        <p:nvSpPr>
          <p:cNvPr id="46" name="SK-12-text-45"/>
          <p:cNvSpPr/>
          <p:nvPr/>
        </p:nvSpPr>
        <p:spPr>
          <a:xfrm>
            <a:off x="6934200" y="4087267"/>
            <a:ext cx="4648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Proactively ask about snoring, witnessed apnoeas, and daytime sleepiness in every consultation.</a:t>
            </a:r>
            <a:endParaRPr lang="en-US" sz="1125" dirty="0"/>
          </a:p>
        </p:txBody>
      </p:sp>
      <p:sp>
        <p:nvSpPr>
          <p:cNvPr id="47" name="SK-12-text-46"/>
          <p:cNvSpPr/>
          <p:nvPr/>
        </p:nvSpPr>
        <p:spPr>
          <a:xfrm>
            <a:off x="1219200" y="4960293"/>
            <a:ext cx="646366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Pharmacotherapy Only</a:t>
            </a:r>
            <a:endParaRPr lang="en-US" sz="1350" dirty="0"/>
          </a:p>
        </p:txBody>
      </p:sp>
      <p:sp>
        <p:nvSpPr>
          <p:cNvPr id="48" name="SK-12-text-47"/>
          <p:cNvSpPr/>
          <p:nvPr/>
        </p:nvSpPr>
        <p:spPr>
          <a:xfrm>
            <a:off x="1219200" y="5221188"/>
            <a:ext cx="4648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Orlistat and GLP-1 agonists must be specialist-initiated (Tier 3); do not start these in Primary Care.</a:t>
            </a:r>
            <a:endParaRPr lang="en-US" sz="1125" dirty="0"/>
          </a:p>
        </p:txBody>
      </p:sp>
      <p:sp>
        <p:nvSpPr>
          <p:cNvPr id="49" name="SK-12-text-48"/>
          <p:cNvSpPr/>
          <p:nvPr/>
        </p:nvSpPr>
        <p:spPr>
          <a:xfrm>
            <a:off x="6934200" y="4960293"/>
            <a:ext cx="522922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Person-First Language</a:t>
            </a:r>
            <a:endParaRPr lang="en-US" sz="1350" dirty="0"/>
          </a:p>
        </p:txBody>
      </p:sp>
      <p:sp>
        <p:nvSpPr>
          <p:cNvPr id="50" name="SK-12-text-49"/>
          <p:cNvSpPr/>
          <p:nvPr/>
        </p:nvSpPr>
        <p:spPr>
          <a:xfrm>
            <a:off x="6934200" y="5221188"/>
            <a:ext cx="4648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"child with obesity" rather than "obese child." Avoid stigmatising terms like "fat" or "fatness."</a:t>
            </a:r>
            <a:endParaRPr lang="en-US" sz="1125" dirty="0"/>
          </a:p>
        </p:txBody>
      </p:sp>
      <p:sp>
        <p:nvSpPr>
          <p:cNvPr id="51" name="SK-12-text-50"/>
          <p:cNvSpPr/>
          <p:nvPr/>
        </p:nvSpPr>
        <p:spPr>
          <a:xfrm>
            <a:off x="871538" y="6105525"/>
            <a:ext cx="113204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Takeaway: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Successful management requires a non-judgmental, family-centred approach focused on long-term health rather than appearance.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61950"/>
            <a:ext cx="11049000" cy="63624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361950"/>
            <a:ext cx="1104900" cy="2095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9250" y="1369665"/>
            <a:ext cx="238125" cy="1905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2031653"/>
            <a:ext cx="3752850" cy="23812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9250" y="2565053"/>
            <a:ext cx="238125" cy="1905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9250" y="3227040"/>
            <a:ext cx="3200400" cy="23812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9250" y="3760440"/>
            <a:ext cx="238125" cy="1905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9250" y="4693890"/>
            <a:ext cx="3124200" cy="23812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9250" y="5227290"/>
            <a:ext cx="238125" cy="1905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19250" y="5889278"/>
            <a:ext cx="2647950" cy="23812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6127403"/>
            <a:ext cx="11049000" cy="617041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900" y="6356598"/>
            <a:ext cx="232470" cy="185886"/>
          </a:xfrm>
          <a:prstGeom prst="rect">
            <a:avLst/>
          </a:prstGeom>
        </p:spPr>
      </p:pic>
      <p:sp>
        <p:nvSpPr>
          <p:cNvPr id="16" name="SK-13-text-15"/>
          <p:cNvSpPr/>
          <p:nvPr/>
        </p:nvSpPr>
        <p:spPr>
          <a:xfrm>
            <a:off x="838200" y="36195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17" name="SK-13-text-16"/>
          <p:cNvSpPr/>
          <p:nvPr/>
        </p:nvSpPr>
        <p:spPr>
          <a:xfrm>
            <a:off x="1981200" y="38100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18" name="SK-13-text-17"/>
          <p:cNvSpPr/>
          <p:nvPr/>
        </p:nvSpPr>
        <p:spPr>
          <a:xfrm>
            <a:off x="762000" y="609600"/>
            <a:ext cx="11020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Red Flags and Urgent Action</a:t>
            </a:r>
            <a:endParaRPr lang="en-US" sz="2550" dirty="0"/>
          </a:p>
        </p:txBody>
      </p:sp>
      <p:sp>
        <p:nvSpPr>
          <p:cNvPr id="19" name="SK-13-text-18"/>
          <p:cNvSpPr/>
          <p:nvPr/>
        </p:nvSpPr>
        <p:spPr>
          <a:xfrm>
            <a:off x="371475" y="1245840"/>
            <a:ext cx="1066800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6300" b="1" dirty="0">
                <a:solidFill>
                  <a:srgbClr val="F26522"/>
                </a:solidFill>
              </a:rPr>
              <a:t>1</a:t>
            </a:r>
            <a:endParaRPr lang="en-US" sz="6300" dirty="0"/>
          </a:p>
        </p:txBody>
      </p:sp>
      <p:sp>
        <p:nvSpPr>
          <p:cNvPr id="20" name="SK-13-text-19"/>
          <p:cNvSpPr/>
          <p:nvPr/>
        </p:nvSpPr>
        <p:spPr>
          <a:xfrm>
            <a:off x="1971675" y="1293465"/>
            <a:ext cx="102203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E50"/>
                </a:solidFill>
              </a:rPr>
              <a:t>Neurological: Benign Intracranial Hypertension (BIH)</a:t>
            </a:r>
            <a:endParaRPr lang="en-US" sz="1800" dirty="0"/>
          </a:p>
        </p:txBody>
      </p:sp>
      <p:sp>
        <p:nvSpPr>
          <p:cNvPr id="21" name="SK-13-text-20"/>
          <p:cNvSpPr/>
          <p:nvPr/>
        </p:nvSpPr>
        <p:spPr>
          <a:xfrm>
            <a:off x="1619250" y="1674465"/>
            <a:ext cx="1057275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 if child presents with persistent </a:t>
            </a:r>
            <a:r>
              <a:rPr lang="en-US" sz="14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headache and visual symptoms</a:t>
            </a:r>
            <a:r>
              <a:rPr lang="en-US" sz="14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(blurring, diplopia).</a:t>
            </a:r>
            <a:endParaRPr lang="en-US" sz="1425" dirty="0"/>
          </a:p>
        </p:txBody>
      </p:sp>
      <p:sp>
        <p:nvSpPr>
          <p:cNvPr id="22" name="SK-13-text-21"/>
          <p:cNvSpPr/>
          <p:nvPr/>
        </p:nvSpPr>
        <p:spPr>
          <a:xfrm>
            <a:off x="1733550" y="2031653"/>
            <a:ext cx="6537921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URGENTLY TO PAEDIATRICS/OPHTHALMOLOGY</a:t>
            </a:r>
            <a:endParaRPr lang="en-US" sz="1050" dirty="0"/>
          </a:p>
        </p:txBody>
      </p:sp>
      <p:sp>
        <p:nvSpPr>
          <p:cNvPr id="23" name="SK-13-text-22"/>
          <p:cNvSpPr/>
          <p:nvPr/>
        </p:nvSpPr>
        <p:spPr>
          <a:xfrm>
            <a:off x="371475" y="2441228"/>
            <a:ext cx="1066800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6300" b="1" dirty="0">
                <a:solidFill>
                  <a:srgbClr val="F26522"/>
                </a:solidFill>
              </a:rPr>
              <a:t>2</a:t>
            </a:r>
            <a:endParaRPr lang="en-US" sz="6300" dirty="0"/>
          </a:p>
        </p:txBody>
      </p:sp>
      <p:sp>
        <p:nvSpPr>
          <p:cNvPr id="24" name="SK-13-text-23"/>
          <p:cNvSpPr/>
          <p:nvPr/>
        </p:nvSpPr>
        <p:spPr>
          <a:xfrm>
            <a:off x="1971675" y="2488853"/>
            <a:ext cx="102203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E50"/>
                </a:solidFill>
              </a:rPr>
              <a:t>Orthopaedic: Slipped Upper Femoral Epiphysis (SUFE)</a:t>
            </a:r>
            <a:endParaRPr lang="en-US" sz="1800" dirty="0"/>
          </a:p>
        </p:txBody>
      </p:sp>
      <p:sp>
        <p:nvSpPr>
          <p:cNvPr id="25" name="SK-13-text-24"/>
          <p:cNvSpPr/>
          <p:nvPr/>
        </p:nvSpPr>
        <p:spPr>
          <a:xfrm>
            <a:off x="1619250" y="2869853"/>
            <a:ext cx="1057275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 in obese adolescents presenting with </a:t>
            </a:r>
            <a:r>
              <a:rPr lang="en-US" sz="14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hip, groin, or referred knee pain</a:t>
            </a:r>
            <a:r>
              <a:rPr lang="en-US" sz="14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a limp.</a:t>
            </a:r>
            <a:endParaRPr lang="en-US" sz="1425" dirty="0"/>
          </a:p>
        </p:txBody>
      </p:sp>
      <p:sp>
        <p:nvSpPr>
          <p:cNvPr id="26" name="SK-13-text-25"/>
          <p:cNvSpPr/>
          <p:nvPr/>
        </p:nvSpPr>
        <p:spPr>
          <a:xfrm>
            <a:off x="1733550" y="3227040"/>
            <a:ext cx="557403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X-RAY AND ORTHOPAEDIC REFERRAL</a:t>
            </a:r>
            <a:endParaRPr lang="en-US" sz="1050" dirty="0"/>
          </a:p>
        </p:txBody>
      </p:sp>
      <p:sp>
        <p:nvSpPr>
          <p:cNvPr id="27" name="SK-13-text-26"/>
          <p:cNvSpPr/>
          <p:nvPr/>
        </p:nvSpPr>
        <p:spPr>
          <a:xfrm>
            <a:off x="371475" y="3636615"/>
            <a:ext cx="1066800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6300" b="1" dirty="0">
                <a:solidFill>
                  <a:srgbClr val="F26522"/>
                </a:solidFill>
              </a:rPr>
              <a:t>3</a:t>
            </a:r>
            <a:endParaRPr lang="en-US" sz="6300" dirty="0"/>
          </a:p>
        </p:txBody>
      </p:sp>
      <p:sp>
        <p:nvSpPr>
          <p:cNvPr id="28" name="SK-13-text-27"/>
          <p:cNvSpPr/>
          <p:nvPr/>
        </p:nvSpPr>
        <p:spPr>
          <a:xfrm>
            <a:off x="1971675" y="3684240"/>
            <a:ext cx="9715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E50"/>
                </a:solidFill>
              </a:rPr>
              <a:t>Endocrine &amp; Metabolic Complications</a:t>
            </a:r>
            <a:endParaRPr lang="en-US" sz="1800" dirty="0"/>
          </a:p>
        </p:txBody>
      </p:sp>
      <p:sp>
        <p:nvSpPr>
          <p:cNvPr id="29" name="SK-13-text-28"/>
          <p:cNvSpPr/>
          <p:nvPr/>
        </p:nvSpPr>
        <p:spPr>
          <a:xfrm>
            <a:off x="1619250" y="4065240"/>
            <a:ext cx="1000125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 stature + obesity:</a:t>
            </a:r>
            <a:r>
              <a:rPr lang="en-US" sz="14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Exclude secondary causes (Cushing's, Hypothyroidism).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T2DM signs:</a:t>
            </a:r>
            <a:r>
              <a:rPr lang="en-US" sz="14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Polyuria, polydipsia, or acanthosis nigricans (insulin resistance).</a:t>
            </a:r>
            <a:endParaRPr lang="en-US" sz="1425" dirty="0"/>
          </a:p>
        </p:txBody>
      </p:sp>
      <p:sp>
        <p:nvSpPr>
          <p:cNvPr id="30" name="SK-13-text-29"/>
          <p:cNvSpPr/>
          <p:nvPr/>
        </p:nvSpPr>
        <p:spPr>
          <a:xfrm>
            <a:off x="1733550" y="4693890"/>
            <a:ext cx="5662589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HBA1C / EXCLUDE ENDOCRINE CAUSE</a:t>
            </a:r>
            <a:endParaRPr lang="en-US" sz="1050" dirty="0"/>
          </a:p>
        </p:txBody>
      </p:sp>
      <p:sp>
        <p:nvSpPr>
          <p:cNvPr id="31" name="SK-13-text-30"/>
          <p:cNvSpPr/>
          <p:nvPr/>
        </p:nvSpPr>
        <p:spPr>
          <a:xfrm>
            <a:off x="371475" y="5103465"/>
            <a:ext cx="1066800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6300" b="1" dirty="0">
                <a:solidFill>
                  <a:srgbClr val="F26522"/>
                </a:solidFill>
              </a:rPr>
              <a:t>4</a:t>
            </a:r>
            <a:endParaRPr lang="en-US" sz="6300" dirty="0"/>
          </a:p>
        </p:txBody>
      </p:sp>
      <p:sp>
        <p:nvSpPr>
          <p:cNvPr id="32" name="SK-13-text-31"/>
          <p:cNvSpPr/>
          <p:nvPr/>
        </p:nvSpPr>
        <p:spPr>
          <a:xfrm>
            <a:off x="1971675" y="5151090"/>
            <a:ext cx="102203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E50"/>
                </a:solidFill>
              </a:rPr>
              <a:t>Severe Sleep Apnoea &amp; Psychological Distress</a:t>
            </a:r>
            <a:endParaRPr lang="en-US" sz="1800" dirty="0"/>
          </a:p>
        </p:txBody>
      </p:sp>
      <p:sp>
        <p:nvSpPr>
          <p:cNvPr id="33" name="SK-13-text-32"/>
          <p:cNvSpPr/>
          <p:nvPr/>
        </p:nvSpPr>
        <p:spPr>
          <a:xfrm>
            <a:off x="1619250" y="5532090"/>
            <a:ext cx="1057275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Apnoeic episodes, extreme daytime somnolence (OSA), or </a:t>
            </a:r>
            <a:r>
              <a:rPr lang="en-US" sz="14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psychological distress</a:t>
            </a:r>
            <a:r>
              <a:rPr lang="en-US" sz="14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disordered eating.</a:t>
            </a:r>
            <a:endParaRPr lang="en-US" sz="1425" dirty="0"/>
          </a:p>
        </p:txBody>
      </p:sp>
      <p:sp>
        <p:nvSpPr>
          <p:cNvPr id="34" name="SK-13-text-33"/>
          <p:cNvSpPr/>
          <p:nvPr/>
        </p:nvSpPr>
        <p:spPr>
          <a:xfrm>
            <a:off x="1733550" y="5889278"/>
            <a:ext cx="460856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FOR SPECIALIST ASSESSMENT</a:t>
            </a:r>
            <a:endParaRPr lang="en-US" sz="1050" dirty="0"/>
          </a:p>
        </p:txBody>
      </p:sp>
      <p:sp>
        <p:nvSpPr>
          <p:cNvPr id="35" name="SK-13-text-34"/>
          <p:cNvSpPr/>
          <p:nvPr/>
        </p:nvSpPr>
        <p:spPr>
          <a:xfrm>
            <a:off x="1108770" y="6222653"/>
            <a:ext cx="1035933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Threshold: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All children with </a:t>
            </a: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BMI ≥ 99.6th centile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those with severe comorbidities require referral to a specialist multidisciplinary weight management service (Tier 3).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6675"/>
            <a:ext cx="11049000" cy="63624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66675"/>
            <a:ext cx="1104900" cy="20955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760065"/>
            <a:ext cx="5524500" cy="603126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91754"/>
            <a:ext cx="345281" cy="278011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92102"/>
            <a:ext cx="228600" cy="16192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668339"/>
            <a:ext cx="228600" cy="161925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144589"/>
            <a:ext cx="228600" cy="16192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634085"/>
            <a:ext cx="202406" cy="163711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097089"/>
            <a:ext cx="228600" cy="161925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573339"/>
            <a:ext cx="228600" cy="161925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970413"/>
            <a:ext cx="228600" cy="161925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346650"/>
            <a:ext cx="228600" cy="161925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250132"/>
            <a:ext cx="345281" cy="278011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2650480"/>
            <a:ext cx="228600" cy="161925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2947541"/>
            <a:ext cx="228600" cy="161925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3244602"/>
            <a:ext cx="228600" cy="161925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620839"/>
            <a:ext cx="228600" cy="161925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4017913"/>
            <a:ext cx="228600" cy="161925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4314974"/>
            <a:ext cx="228600" cy="161925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4691211"/>
            <a:ext cx="228600" cy="161925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5088285"/>
            <a:ext cx="228600" cy="161925"/>
          </a:xfrm>
          <a:prstGeom prst="rect">
            <a:avLst/>
          </a:prstGeom>
        </p:spPr>
      </p:pic>
      <p:sp>
        <p:nvSpPr>
          <p:cNvPr id="24" name="SK-14-text-23"/>
          <p:cNvSpPr/>
          <p:nvPr/>
        </p:nvSpPr>
        <p:spPr>
          <a:xfrm>
            <a:off x="838200" y="66675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25" name="SK-14-text-24"/>
          <p:cNvSpPr/>
          <p:nvPr/>
        </p:nvSpPr>
        <p:spPr>
          <a:xfrm>
            <a:off x="1981200" y="85725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26" name="SK-14-text-25"/>
          <p:cNvSpPr/>
          <p:nvPr/>
        </p:nvSpPr>
        <p:spPr>
          <a:xfrm>
            <a:off x="762000" y="314325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Common Pitfalls in Clinical Practice</a:t>
            </a:r>
            <a:endParaRPr lang="en-US" sz="2550" dirty="0"/>
          </a:p>
        </p:txBody>
      </p:sp>
      <p:sp>
        <p:nvSpPr>
          <p:cNvPr id="27" name="SK-14-text-26"/>
          <p:cNvSpPr/>
          <p:nvPr/>
        </p:nvSpPr>
        <p:spPr>
          <a:xfrm>
            <a:off x="1069181" y="1866454"/>
            <a:ext cx="4578668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88"/>
              </a:lnSpc>
              <a:buNone/>
            </a:pPr>
            <a:r>
              <a:rPr lang="en-US" sz="1725" b="1" kern="0" spc="60" dirty="0">
                <a:solidFill>
                  <a:srgbClr val="D32F2F"/>
                </a:solidFill>
              </a:rPr>
              <a:t>PITFALLS TO AVOID</a:t>
            </a:r>
            <a:endParaRPr lang="en-US" sz="1725" dirty="0"/>
          </a:p>
        </p:txBody>
      </p:sp>
      <p:sp>
        <p:nvSpPr>
          <p:cNvPr id="28" name="SK-14-text-27"/>
          <p:cNvSpPr/>
          <p:nvPr/>
        </p:nvSpPr>
        <p:spPr>
          <a:xfrm>
            <a:off x="952500" y="2273052"/>
            <a:ext cx="1123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Using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adult BMI cut-offs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(e.g. &gt;30) for clinical diagnosis in children.</a:t>
            </a:r>
            <a:endParaRPr lang="en-US" sz="1125" dirty="0"/>
          </a:p>
        </p:txBody>
      </p:sp>
      <p:sp>
        <p:nvSpPr>
          <p:cNvPr id="29" name="SK-14-text-28"/>
          <p:cNvSpPr/>
          <p:nvPr/>
        </p:nvSpPr>
        <p:spPr>
          <a:xfrm>
            <a:off x="952500" y="2549277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Relying on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visual assessment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("He looks fine") instead of objective plotting.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952500" y="3025527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Missing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 stature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an obese child, which suggests secondary causes.</a:t>
            </a:r>
            <a:endParaRPr lang="en-US" sz="1125" dirty="0"/>
          </a:p>
        </p:txBody>
      </p:sp>
      <p:sp>
        <p:nvSpPr>
          <p:cNvPr id="31" name="SK-14-text-30"/>
          <p:cNvSpPr/>
          <p:nvPr/>
        </p:nvSpPr>
        <p:spPr>
          <a:xfrm>
            <a:off x="952500" y="3501777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Recommending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 weight loss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targets when maintenance is appropriate.</a:t>
            </a:r>
            <a:endParaRPr lang="en-US" sz="1125" dirty="0"/>
          </a:p>
        </p:txBody>
      </p:sp>
      <p:sp>
        <p:nvSpPr>
          <p:cNvPr id="32" name="SK-14-text-31"/>
          <p:cNvSpPr/>
          <p:nvPr/>
        </p:nvSpPr>
        <p:spPr>
          <a:xfrm>
            <a:off x="952500" y="3978027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Ignoring the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psychological impact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including bullying and low self-esteem.</a:t>
            </a:r>
            <a:endParaRPr lang="en-US" sz="1125" dirty="0"/>
          </a:p>
        </p:txBody>
      </p:sp>
      <p:sp>
        <p:nvSpPr>
          <p:cNvPr id="33" name="SK-14-text-32"/>
          <p:cNvSpPr/>
          <p:nvPr/>
        </p:nvSpPr>
        <p:spPr>
          <a:xfrm>
            <a:off x="952500" y="4454277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Initiating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pharmacological treatment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primary care without specialist input.</a:t>
            </a:r>
            <a:endParaRPr lang="en-US" sz="1125" dirty="0"/>
          </a:p>
        </p:txBody>
      </p:sp>
      <p:sp>
        <p:nvSpPr>
          <p:cNvPr id="34" name="SK-14-text-33"/>
          <p:cNvSpPr/>
          <p:nvPr/>
        </p:nvSpPr>
        <p:spPr>
          <a:xfrm>
            <a:off x="952500" y="4951363"/>
            <a:ext cx="1123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Consulting only the parents and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excluding the child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from decisions.</a:t>
            </a:r>
            <a:endParaRPr lang="en-US" sz="1125" dirty="0"/>
          </a:p>
        </p:txBody>
      </p:sp>
      <p:sp>
        <p:nvSpPr>
          <p:cNvPr id="35" name="SK-14-text-34"/>
          <p:cNvSpPr/>
          <p:nvPr/>
        </p:nvSpPr>
        <p:spPr>
          <a:xfrm>
            <a:off x="952500" y="5227588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Overlooking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OSA or SUFE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symptoms (snoring, hip pain) during assessment.</a:t>
            </a:r>
            <a:endParaRPr lang="en-US" sz="1125" dirty="0"/>
          </a:p>
        </p:txBody>
      </p:sp>
      <p:sp>
        <p:nvSpPr>
          <p:cNvPr id="36" name="SK-14-text-35"/>
          <p:cNvSpPr/>
          <p:nvPr/>
        </p:nvSpPr>
        <p:spPr>
          <a:xfrm>
            <a:off x="6974681" y="2224832"/>
            <a:ext cx="4841558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88"/>
              </a:lnSpc>
              <a:buNone/>
            </a:pPr>
            <a:r>
              <a:rPr lang="en-US" sz="1725" b="1" kern="0" spc="60" dirty="0">
                <a:solidFill>
                  <a:srgbClr val="2E7D32"/>
                </a:solidFill>
              </a:rPr>
              <a:t>PRACTICES TO ADOPT</a:t>
            </a:r>
            <a:endParaRPr lang="en-US" sz="1725" dirty="0"/>
          </a:p>
        </p:txBody>
      </p:sp>
      <p:sp>
        <p:nvSpPr>
          <p:cNvPr id="37" name="SK-14-text-36"/>
          <p:cNvSpPr/>
          <p:nvPr/>
        </p:nvSpPr>
        <p:spPr>
          <a:xfrm>
            <a:off x="6858000" y="2631430"/>
            <a:ext cx="5334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use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UK 1990 centile charts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≥98th = obese.</a:t>
            </a:r>
            <a:endParaRPr lang="en-US" sz="1125" dirty="0"/>
          </a:p>
        </p:txBody>
      </p:sp>
      <p:sp>
        <p:nvSpPr>
          <p:cNvPr id="38" name="SK-14-text-37"/>
          <p:cNvSpPr/>
          <p:nvPr/>
        </p:nvSpPr>
        <p:spPr>
          <a:xfrm>
            <a:off x="6858000" y="2928491"/>
            <a:ext cx="5334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plotting of BMI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visualise trends for the family.</a:t>
            </a:r>
            <a:endParaRPr lang="en-US" sz="1125" dirty="0"/>
          </a:p>
        </p:txBody>
      </p:sp>
      <p:sp>
        <p:nvSpPr>
          <p:cNvPr id="39" name="SK-14-text-38"/>
          <p:cNvSpPr/>
          <p:nvPr/>
        </p:nvSpPr>
        <p:spPr>
          <a:xfrm>
            <a:off x="6858000" y="3225552"/>
            <a:ext cx="5334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 + Obese = Refer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exclude endocrine or genetic syndromes.</a:t>
            </a:r>
            <a:endParaRPr lang="en-US" sz="1125" dirty="0"/>
          </a:p>
        </p:txBody>
      </p:sp>
      <p:sp>
        <p:nvSpPr>
          <p:cNvPr id="40" name="SK-14-text-39"/>
          <p:cNvSpPr/>
          <p:nvPr/>
        </p:nvSpPr>
        <p:spPr>
          <a:xfrm>
            <a:off x="6858000" y="3501777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Aim for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maintenance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allowing the child to grow into their weight.</a:t>
            </a:r>
            <a:endParaRPr lang="en-US" sz="1125" dirty="0"/>
          </a:p>
        </p:txBody>
      </p:sp>
      <p:sp>
        <p:nvSpPr>
          <p:cNvPr id="41" name="SK-14-text-40"/>
          <p:cNvSpPr/>
          <p:nvPr/>
        </p:nvSpPr>
        <p:spPr>
          <a:xfrm>
            <a:off x="6858000" y="3998863"/>
            <a:ext cx="5334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Proactively screen for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anxiety and depression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every consultation.</a:t>
            </a:r>
            <a:endParaRPr lang="en-US" sz="1125" dirty="0"/>
          </a:p>
        </p:txBody>
      </p:sp>
      <p:sp>
        <p:nvSpPr>
          <p:cNvPr id="42" name="SK-14-text-41"/>
          <p:cNvSpPr/>
          <p:nvPr/>
        </p:nvSpPr>
        <p:spPr>
          <a:xfrm>
            <a:off x="6858000" y="4295924"/>
            <a:ext cx="5334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to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Tier 3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any consideration of medications.</a:t>
            </a:r>
            <a:endParaRPr lang="en-US" sz="1125" dirty="0"/>
          </a:p>
        </p:txBody>
      </p:sp>
      <p:sp>
        <p:nvSpPr>
          <p:cNvPr id="43" name="SK-14-text-42"/>
          <p:cNvSpPr/>
          <p:nvPr/>
        </p:nvSpPr>
        <p:spPr>
          <a:xfrm>
            <a:off x="6858000" y="4572149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Engage the child using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age-appropriate language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ICE framework.</a:t>
            </a:r>
            <a:endParaRPr lang="en-US" sz="1125" dirty="0"/>
          </a:p>
        </p:txBody>
      </p:sp>
      <p:sp>
        <p:nvSpPr>
          <p:cNvPr id="44" name="SK-14-text-43"/>
          <p:cNvSpPr/>
          <p:nvPr/>
        </p:nvSpPr>
        <p:spPr>
          <a:xfrm>
            <a:off x="6858000" y="5069235"/>
            <a:ext cx="5334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Systematically screen for </a:t>
            </a: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sleep apnoea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orthopaedic red flags.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3624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1104900" cy="20955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22040"/>
            <a:ext cx="3682901" cy="2482155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522065"/>
            <a:ext cx="228600" cy="1905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3131790"/>
            <a:ext cx="2386161" cy="238125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401" y="1322040"/>
            <a:ext cx="3683050" cy="248215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06801" y="1522065"/>
            <a:ext cx="228600" cy="19050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27950" y="1322040"/>
            <a:ext cx="3682901" cy="248215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80350" y="1522065"/>
            <a:ext cx="228600" cy="1905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3994696"/>
            <a:ext cx="3682901" cy="2482304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400" y="4194721"/>
            <a:ext cx="228600" cy="19050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54401" y="3994696"/>
            <a:ext cx="3683050" cy="2482304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06801" y="4194721"/>
            <a:ext cx="228600" cy="19050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27950" y="3994696"/>
            <a:ext cx="3682901" cy="2482304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80350" y="4194721"/>
            <a:ext cx="228600" cy="190500"/>
          </a:xfrm>
          <a:prstGeom prst="rect">
            <a:avLst/>
          </a:prstGeom>
        </p:spPr>
      </p:pic>
      <p:sp>
        <p:nvSpPr>
          <p:cNvPr id="19" name="SK-15-text-18"/>
          <p:cNvSpPr/>
          <p:nvPr/>
        </p:nvSpPr>
        <p:spPr>
          <a:xfrm>
            <a:off x="647700" y="3810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20" name="SK-15-text-19"/>
          <p:cNvSpPr/>
          <p:nvPr/>
        </p:nvSpPr>
        <p:spPr>
          <a:xfrm>
            <a:off x="1790700" y="4000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21" name="SK-15-text-20"/>
          <p:cNvSpPr/>
          <p:nvPr/>
        </p:nvSpPr>
        <p:spPr>
          <a:xfrm>
            <a:off x="571500" y="62865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AKT Exam Pearls</a:t>
            </a:r>
            <a:endParaRPr lang="en-US" sz="2550" dirty="0"/>
          </a:p>
        </p:txBody>
      </p:sp>
      <p:sp>
        <p:nvSpPr>
          <p:cNvPr id="22" name="SK-15-text-21"/>
          <p:cNvSpPr/>
          <p:nvPr/>
        </p:nvSpPr>
        <p:spPr>
          <a:xfrm>
            <a:off x="857250" y="1474440"/>
            <a:ext cx="3295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BMI Thresholds</a:t>
            </a:r>
            <a:endParaRPr lang="en-US" sz="1500" dirty="0"/>
          </a:p>
        </p:txBody>
      </p:sp>
      <p:sp>
        <p:nvSpPr>
          <p:cNvPr id="23" name="SK-15-text-22"/>
          <p:cNvSpPr/>
          <p:nvPr/>
        </p:nvSpPr>
        <p:spPr>
          <a:xfrm>
            <a:off x="723900" y="1874490"/>
            <a:ext cx="632745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</a:t>
            </a:r>
            <a:r>
              <a:rPr lang="en-US" sz="12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UK 1990 Charts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(not adult BMI)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723900" y="2179290"/>
            <a:ext cx="479302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Overweight: ≥ 91st centile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723900" y="2484090"/>
            <a:ext cx="393019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Obese: ≥ 98th centile</a:t>
            </a:r>
            <a:endParaRPr lang="en-US" sz="1200" dirty="0"/>
          </a:p>
        </p:txBody>
      </p:sp>
      <p:sp>
        <p:nvSpPr>
          <p:cNvPr id="26" name="SK-15-text-25"/>
          <p:cNvSpPr/>
          <p:nvPr/>
        </p:nvSpPr>
        <p:spPr>
          <a:xfrm>
            <a:off x="723900" y="2788890"/>
            <a:ext cx="5943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Obesity: ≥ 99.6th centile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590550" y="3131790"/>
            <a:ext cx="495155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6522"/>
                </a:solidFill>
              </a:rPr>
              <a:t>Mandatory referral if ≥ 99.6th</a:t>
            </a:r>
            <a:endParaRPr lang="en-US" sz="1050" dirty="0"/>
          </a:p>
        </p:txBody>
      </p:sp>
      <p:sp>
        <p:nvSpPr>
          <p:cNvPr id="28" name="SK-15-text-27"/>
          <p:cNvSpPr/>
          <p:nvPr/>
        </p:nvSpPr>
        <p:spPr>
          <a:xfrm>
            <a:off x="4730651" y="1474440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Activity Targets</a:t>
            </a:r>
            <a:endParaRPr lang="en-US" sz="1500" dirty="0"/>
          </a:p>
        </p:txBody>
      </p:sp>
      <p:sp>
        <p:nvSpPr>
          <p:cNvPr id="29" name="SK-15-text-28"/>
          <p:cNvSpPr/>
          <p:nvPr/>
        </p:nvSpPr>
        <p:spPr>
          <a:xfrm>
            <a:off x="4597301" y="1874490"/>
            <a:ext cx="437170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Aged 5–18: </a:t>
            </a:r>
            <a:r>
              <a:rPr lang="en-US" sz="12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 mins/day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4597301" y="2179290"/>
            <a:ext cx="54257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Intensity: Moderate to Vigorous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4597301" y="2484090"/>
            <a:ext cx="467799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Time: &lt; 2 hours/day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4597301" y="2788890"/>
            <a:ext cx="490808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Includes active play &amp; sport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8604200" y="1474440"/>
            <a:ext cx="3524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Pharmacotherapy</a:t>
            </a:r>
            <a:endParaRPr lang="en-US" sz="1500" dirty="0"/>
          </a:p>
        </p:txBody>
      </p:sp>
      <p:sp>
        <p:nvSpPr>
          <p:cNvPr id="34" name="SK-15-text-33"/>
          <p:cNvSpPr/>
          <p:nvPr/>
        </p:nvSpPr>
        <p:spPr>
          <a:xfrm>
            <a:off x="8470850" y="1874490"/>
            <a:ext cx="3721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Orlistat: Licensed for </a:t>
            </a:r>
            <a:r>
              <a:rPr lang="en-US" sz="12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≥ 12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8470850" y="2179290"/>
            <a:ext cx="3721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Initiation: </a:t>
            </a:r>
            <a:r>
              <a:rPr lang="en-US" sz="12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only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8470850" y="2484090"/>
            <a:ext cx="3721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start in Primary Care</a:t>
            </a:r>
            <a:endParaRPr lang="en-US" sz="1200" dirty="0"/>
          </a:p>
        </p:txBody>
      </p:sp>
      <p:sp>
        <p:nvSpPr>
          <p:cNvPr id="37" name="SK-15-text-36"/>
          <p:cNvSpPr/>
          <p:nvPr/>
        </p:nvSpPr>
        <p:spPr>
          <a:xfrm>
            <a:off x="8470850" y="2788890"/>
            <a:ext cx="3721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Requires fat-soluble vitamin monitoring</a:t>
            </a:r>
            <a:endParaRPr lang="en-US" sz="1200" dirty="0"/>
          </a:p>
        </p:txBody>
      </p:sp>
      <p:sp>
        <p:nvSpPr>
          <p:cNvPr id="38" name="SK-15-text-37"/>
          <p:cNvSpPr/>
          <p:nvPr/>
        </p:nvSpPr>
        <p:spPr>
          <a:xfrm>
            <a:off x="857250" y="4147096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Key Comorbidities</a:t>
            </a:r>
            <a:endParaRPr lang="en-US" sz="1500" dirty="0"/>
          </a:p>
        </p:txBody>
      </p:sp>
      <p:sp>
        <p:nvSpPr>
          <p:cNvPr id="39" name="SK-15-text-38"/>
          <p:cNvSpPr/>
          <p:nvPr/>
        </p:nvSpPr>
        <p:spPr>
          <a:xfrm>
            <a:off x="723900" y="4547146"/>
            <a:ext cx="531073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Type 2 Diabetes (check HbA1c)</a:t>
            </a:r>
            <a:endParaRPr lang="en-US" sz="1200" dirty="0"/>
          </a:p>
        </p:txBody>
      </p:sp>
      <p:sp>
        <p:nvSpPr>
          <p:cNvPr id="40" name="SK-15-text-39"/>
          <p:cNvSpPr/>
          <p:nvPr/>
        </p:nvSpPr>
        <p:spPr>
          <a:xfrm>
            <a:off x="723900" y="4851946"/>
            <a:ext cx="525320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Obstructive Sleep Apnoea (OSA)</a:t>
            </a:r>
            <a:endParaRPr lang="en-US" sz="1200" dirty="0"/>
          </a:p>
        </p:txBody>
      </p:sp>
      <p:sp>
        <p:nvSpPr>
          <p:cNvPr id="41" name="SK-15-text-40"/>
          <p:cNvSpPr/>
          <p:nvPr/>
        </p:nvSpPr>
        <p:spPr>
          <a:xfrm>
            <a:off x="723900" y="5156746"/>
            <a:ext cx="559834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Benign Intracranial Hypertension</a:t>
            </a:r>
            <a:endParaRPr lang="en-US" sz="1200" dirty="0"/>
          </a:p>
        </p:txBody>
      </p:sp>
      <p:sp>
        <p:nvSpPr>
          <p:cNvPr id="42" name="SK-15-text-41"/>
          <p:cNvSpPr/>
          <p:nvPr/>
        </p:nvSpPr>
        <p:spPr>
          <a:xfrm>
            <a:off x="723900" y="5461546"/>
            <a:ext cx="542577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Slipped Upper Femoral Epiphysis</a:t>
            </a:r>
            <a:endParaRPr lang="en-US" sz="1200" dirty="0"/>
          </a:p>
        </p:txBody>
      </p:sp>
      <p:sp>
        <p:nvSpPr>
          <p:cNvPr id="43" name="SK-15-text-42"/>
          <p:cNvSpPr/>
          <p:nvPr/>
        </p:nvSpPr>
        <p:spPr>
          <a:xfrm>
            <a:off x="4730651" y="4147096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Secondary Causes</a:t>
            </a:r>
            <a:endParaRPr lang="en-US" sz="1500" dirty="0"/>
          </a:p>
        </p:txBody>
      </p:sp>
      <p:sp>
        <p:nvSpPr>
          <p:cNvPr id="44" name="SK-15-text-43"/>
          <p:cNvSpPr/>
          <p:nvPr/>
        </p:nvSpPr>
        <p:spPr>
          <a:xfrm>
            <a:off x="4597301" y="4547146"/>
            <a:ext cx="318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 + Obese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= Secondary cause until proven otherwise</a:t>
            </a:r>
            <a:endParaRPr lang="en-US" sz="1200" dirty="0"/>
          </a:p>
        </p:txBody>
      </p:sp>
      <p:sp>
        <p:nvSpPr>
          <p:cNvPr id="45" name="SK-15-text-44"/>
          <p:cNvSpPr/>
          <p:nvPr/>
        </p:nvSpPr>
        <p:spPr>
          <a:xfrm>
            <a:off x="4597301" y="5080546"/>
            <a:ext cx="508065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 Hypothyroidism (TFTs)</a:t>
            </a:r>
            <a:endParaRPr lang="en-US" sz="1200" dirty="0"/>
          </a:p>
        </p:txBody>
      </p:sp>
      <p:sp>
        <p:nvSpPr>
          <p:cNvPr id="46" name="SK-15-text-45"/>
          <p:cNvSpPr/>
          <p:nvPr/>
        </p:nvSpPr>
        <p:spPr>
          <a:xfrm>
            <a:off x="4597301" y="5385346"/>
            <a:ext cx="456295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 Cushing's Syndrome</a:t>
            </a:r>
            <a:endParaRPr lang="en-US" sz="1200" dirty="0"/>
          </a:p>
        </p:txBody>
      </p:sp>
      <p:sp>
        <p:nvSpPr>
          <p:cNvPr id="47" name="SK-15-text-46"/>
          <p:cNvSpPr/>
          <p:nvPr/>
        </p:nvSpPr>
        <p:spPr>
          <a:xfrm>
            <a:off x="4597301" y="5690146"/>
            <a:ext cx="62886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 Genetic (e.g., Prader-Willi)</a:t>
            </a:r>
            <a:endParaRPr lang="en-US" sz="1200" dirty="0"/>
          </a:p>
        </p:txBody>
      </p:sp>
      <p:sp>
        <p:nvSpPr>
          <p:cNvPr id="48" name="SK-15-text-47"/>
          <p:cNvSpPr/>
          <p:nvPr/>
        </p:nvSpPr>
        <p:spPr>
          <a:xfrm>
            <a:off x="8604200" y="4147096"/>
            <a:ext cx="2838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NCMP Details</a:t>
            </a:r>
            <a:endParaRPr lang="en-US" sz="1500" dirty="0"/>
          </a:p>
        </p:txBody>
      </p:sp>
      <p:sp>
        <p:nvSpPr>
          <p:cNvPr id="49" name="SK-15-text-48"/>
          <p:cNvSpPr/>
          <p:nvPr/>
        </p:nvSpPr>
        <p:spPr>
          <a:xfrm>
            <a:off x="8470850" y="4547146"/>
            <a:ext cx="3721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Child Measurement Programme</a:t>
            </a:r>
            <a:endParaRPr lang="en-US" sz="1200" dirty="0"/>
          </a:p>
        </p:txBody>
      </p:sp>
      <p:sp>
        <p:nvSpPr>
          <p:cNvPr id="50" name="SK-15-text-49"/>
          <p:cNvSpPr/>
          <p:nvPr/>
        </p:nvSpPr>
        <p:spPr>
          <a:xfrm>
            <a:off x="8470850" y="4851946"/>
            <a:ext cx="3721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1: Reception (age 4–5)</a:t>
            </a:r>
            <a:endParaRPr lang="en-US" sz="1200" dirty="0"/>
          </a:p>
        </p:txBody>
      </p:sp>
      <p:sp>
        <p:nvSpPr>
          <p:cNvPr id="51" name="SK-15-text-50"/>
          <p:cNvSpPr/>
          <p:nvPr/>
        </p:nvSpPr>
        <p:spPr>
          <a:xfrm>
            <a:off x="8470850" y="5156746"/>
            <a:ext cx="3721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2: Year 6 (age 10–11)</a:t>
            </a:r>
            <a:endParaRPr lang="en-US" sz="1200" dirty="0"/>
          </a:p>
        </p:txBody>
      </p:sp>
      <p:sp>
        <p:nvSpPr>
          <p:cNvPr id="52" name="SK-15-text-51"/>
          <p:cNvSpPr/>
          <p:nvPr/>
        </p:nvSpPr>
        <p:spPr>
          <a:xfrm>
            <a:off x="8470850" y="5461546"/>
            <a:ext cx="31876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Trend: 1 in 3 Yr 6 children overweight/obese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3624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1104900" cy="20955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22040"/>
            <a:ext cx="3683050" cy="515496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50640"/>
            <a:ext cx="3225850" cy="428625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593503"/>
            <a:ext cx="285750" cy="22860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619750"/>
            <a:ext cx="3225850" cy="62865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550" y="1322040"/>
            <a:ext cx="3683050" cy="515496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83150" y="1550640"/>
            <a:ext cx="3225850" cy="428625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3150" y="1593503"/>
            <a:ext cx="285750" cy="228600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3150" y="5619750"/>
            <a:ext cx="3225850" cy="62865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99" y="1322040"/>
            <a:ext cx="3683050" cy="5154960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6699" y="1550640"/>
            <a:ext cx="3225850" cy="428625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699" y="1593503"/>
            <a:ext cx="285750" cy="228600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6699" y="5619750"/>
            <a:ext cx="3225850" cy="628650"/>
          </a:xfrm>
          <a:prstGeom prst="rect">
            <a:avLst/>
          </a:prstGeom>
        </p:spPr>
      </p:pic>
      <p:sp>
        <p:nvSpPr>
          <p:cNvPr id="18" name="SK-16-text-17"/>
          <p:cNvSpPr/>
          <p:nvPr/>
        </p:nvSpPr>
        <p:spPr>
          <a:xfrm>
            <a:off x="647700" y="3810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19" name="SK-16-text-18"/>
          <p:cNvSpPr/>
          <p:nvPr/>
        </p:nvSpPr>
        <p:spPr>
          <a:xfrm>
            <a:off x="1790700" y="4000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20" name="SK-16-text-19"/>
          <p:cNvSpPr/>
          <p:nvPr/>
        </p:nvSpPr>
        <p:spPr>
          <a:xfrm>
            <a:off x="571500" y="6286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SCA Exam Pearls: Consultation Skills</a:t>
            </a:r>
            <a:endParaRPr lang="en-US" sz="2550" dirty="0"/>
          </a:p>
        </p:txBody>
      </p:sp>
      <p:sp>
        <p:nvSpPr>
          <p:cNvPr id="21" name="SK-16-text-20"/>
          <p:cNvSpPr/>
          <p:nvPr/>
        </p:nvSpPr>
        <p:spPr>
          <a:xfrm>
            <a:off x="1009650" y="1550640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Sensitive Opening</a:t>
            </a:r>
            <a:endParaRPr lang="en-US" sz="1650" dirty="0"/>
          </a:p>
        </p:txBody>
      </p:sp>
      <p:sp>
        <p:nvSpPr>
          <p:cNvPr id="22" name="SK-16-text-21"/>
          <p:cNvSpPr/>
          <p:nvPr/>
        </p:nvSpPr>
        <p:spPr>
          <a:xfrm>
            <a:off x="609600" y="2169765"/>
            <a:ext cx="3733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Permission First</a:t>
            </a:r>
            <a:endParaRPr lang="en-US" sz="1200" dirty="0"/>
          </a:p>
        </p:txBody>
      </p:sp>
      <p:sp>
        <p:nvSpPr>
          <p:cNvPr id="23" name="SK-16-text-22"/>
          <p:cNvSpPr/>
          <p:nvPr/>
        </p:nvSpPr>
        <p:spPr>
          <a:xfrm>
            <a:off x="609600" y="24364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assume readiness. Soften the entry into the topic to build rapport.</a:t>
            </a:r>
            <a:endParaRPr lang="en-US" sz="1200" dirty="0"/>
          </a:p>
        </p:txBody>
      </p:sp>
      <p:sp>
        <p:nvSpPr>
          <p:cNvPr id="24" name="SK-16-text-23"/>
          <p:cNvSpPr/>
          <p:nvPr/>
        </p:nvSpPr>
        <p:spPr>
          <a:xfrm>
            <a:off x="609600" y="3046065"/>
            <a:ext cx="3916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Person-First Language</a:t>
            </a:r>
            <a:endParaRPr lang="en-US" sz="1200" dirty="0"/>
          </a:p>
        </p:txBody>
      </p:sp>
      <p:sp>
        <p:nvSpPr>
          <p:cNvPr id="25" name="SK-16-text-24"/>
          <p:cNvSpPr/>
          <p:nvPr/>
        </p:nvSpPr>
        <p:spPr>
          <a:xfrm>
            <a:off x="609600" y="33127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"child with obesity" rather than "obese child." Focus on health, not appearance.</a:t>
            </a:r>
            <a:endParaRPr lang="en-US" sz="1200" dirty="0"/>
          </a:p>
        </p:txBody>
      </p:sp>
      <p:sp>
        <p:nvSpPr>
          <p:cNvPr id="26" name="SK-16-text-25"/>
          <p:cNvSpPr/>
          <p:nvPr/>
        </p:nvSpPr>
        <p:spPr>
          <a:xfrm>
            <a:off x="609600" y="3922365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Validate Efforts</a:t>
            </a:r>
            <a:endParaRPr lang="en-US" sz="1200" dirty="0"/>
          </a:p>
        </p:txBody>
      </p:sp>
      <p:sp>
        <p:nvSpPr>
          <p:cNvPr id="27" name="SK-16-text-26"/>
          <p:cNvSpPr/>
          <p:nvPr/>
        </p:nvSpPr>
        <p:spPr>
          <a:xfrm>
            <a:off x="609600" y="41890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Acknowledge that lifestyle change is difficult and avoid assigning blame.</a:t>
            </a:r>
            <a:endParaRPr lang="en-US" sz="1200" dirty="0"/>
          </a:p>
        </p:txBody>
      </p:sp>
      <p:sp>
        <p:nvSpPr>
          <p:cNvPr id="28" name="SK-16-text-27"/>
          <p:cNvSpPr/>
          <p:nvPr/>
        </p:nvSpPr>
        <p:spPr>
          <a:xfrm>
            <a:off x="723900" y="5734050"/>
            <a:ext cx="2997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"Would it be okay to talk about [child's] weight today?"</a:t>
            </a:r>
            <a:endParaRPr lang="en-US" sz="1125" dirty="0"/>
          </a:p>
        </p:txBody>
      </p:sp>
      <p:sp>
        <p:nvSpPr>
          <p:cNvPr id="29" name="SK-16-text-28"/>
          <p:cNvSpPr/>
          <p:nvPr/>
        </p:nvSpPr>
        <p:spPr>
          <a:xfrm>
            <a:off x="4883200" y="1550640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ICE &amp; Engagement</a:t>
            </a:r>
            <a:endParaRPr lang="en-US" sz="1650" dirty="0"/>
          </a:p>
        </p:txBody>
      </p:sp>
      <p:sp>
        <p:nvSpPr>
          <p:cNvPr id="30" name="SK-16-text-29"/>
          <p:cNvSpPr/>
          <p:nvPr/>
        </p:nvSpPr>
        <p:spPr>
          <a:xfrm>
            <a:off x="4483150" y="2169765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Explore ICE</a:t>
            </a:r>
            <a:endParaRPr lang="en-US" sz="1200" dirty="0"/>
          </a:p>
        </p:txBody>
      </p:sp>
      <p:sp>
        <p:nvSpPr>
          <p:cNvPr id="31" name="SK-16-text-30"/>
          <p:cNvSpPr/>
          <p:nvPr/>
        </p:nvSpPr>
        <p:spPr>
          <a:xfrm>
            <a:off x="4483150" y="2436465"/>
            <a:ext cx="32258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Ideas: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What contributes?</a:t>
            </a:r>
            <a:endParaRPr lang="en-US" sz="12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Concerns: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What worries you most?</a:t>
            </a:r>
            <a:endParaRPr lang="en-US" sz="12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Expectations: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What do you hope for?</a:t>
            </a:r>
            <a:endParaRPr lang="en-US" sz="1200" dirty="0"/>
          </a:p>
        </p:txBody>
      </p:sp>
      <p:sp>
        <p:nvSpPr>
          <p:cNvPr id="32" name="SK-16-text-31"/>
          <p:cNvSpPr/>
          <p:nvPr/>
        </p:nvSpPr>
        <p:spPr>
          <a:xfrm>
            <a:off x="4483150" y="3274665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Involve the Child</a:t>
            </a:r>
            <a:endParaRPr lang="en-US" sz="1200" dirty="0"/>
          </a:p>
        </p:txBody>
      </p:sp>
      <p:sp>
        <p:nvSpPr>
          <p:cNvPr id="33" name="SK-16-text-32"/>
          <p:cNvSpPr/>
          <p:nvPr/>
        </p:nvSpPr>
        <p:spPr>
          <a:xfrm>
            <a:off x="4483150" y="35413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Engage them age-appropriately in decisions to improve long-term adherence.</a:t>
            </a:r>
            <a:endParaRPr lang="en-US" sz="1200" dirty="0"/>
          </a:p>
        </p:txBody>
      </p:sp>
      <p:sp>
        <p:nvSpPr>
          <p:cNvPr id="34" name="SK-16-text-33"/>
          <p:cNvSpPr/>
          <p:nvPr/>
        </p:nvSpPr>
        <p:spPr>
          <a:xfrm>
            <a:off x="4483150" y="4150965"/>
            <a:ext cx="4099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Decision-Making</a:t>
            </a:r>
            <a:endParaRPr lang="en-US" sz="1200" dirty="0"/>
          </a:p>
        </p:txBody>
      </p:sp>
      <p:sp>
        <p:nvSpPr>
          <p:cNvPr id="35" name="SK-16-text-34"/>
          <p:cNvSpPr/>
          <p:nvPr/>
        </p:nvSpPr>
        <p:spPr>
          <a:xfrm>
            <a:off x="4483150" y="44176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1-2 small, manageable changes rather than an overwhelming overhaul.</a:t>
            </a:r>
            <a:endParaRPr lang="en-US" sz="1200" dirty="0"/>
          </a:p>
        </p:txBody>
      </p:sp>
      <p:sp>
        <p:nvSpPr>
          <p:cNvPr id="36" name="SK-16-text-35"/>
          <p:cNvSpPr/>
          <p:nvPr/>
        </p:nvSpPr>
        <p:spPr>
          <a:xfrm>
            <a:off x="4597450" y="5734050"/>
            <a:ext cx="2997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worries you most about [child's] weight or health right now?"</a:t>
            </a:r>
            <a:endParaRPr lang="en-US" sz="1125" dirty="0"/>
          </a:p>
        </p:txBody>
      </p:sp>
      <p:sp>
        <p:nvSpPr>
          <p:cNvPr id="37" name="SK-16-text-36"/>
          <p:cNvSpPr/>
          <p:nvPr/>
        </p:nvSpPr>
        <p:spPr>
          <a:xfrm>
            <a:off x="8756749" y="1550640"/>
            <a:ext cx="343525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Safety-Net &amp; Follow-up</a:t>
            </a:r>
            <a:endParaRPr lang="en-US" sz="1650" dirty="0"/>
          </a:p>
        </p:txBody>
      </p:sp>
      <p:sp>
        <p:nvSpPr>
          <p:cNvPr id="38" name="SK-16-textBg-37"/>
          <p:cNvSpPr/>
          <p:nvPr/>
        </p:nvSpPr>
        <p:spPr>
          <a:xfrm>
            <a:off x="8356699" y="2188815"/>
            <a:ext cx="868710" cy="209550"/>
          </a:xfrm>
          <a:prstGeom prst="roundRect">
            <a:avLst>
              <a:gd name="adj" fmla="val 18182"/>
            </a:avLst>
          </a:prstGeom>
          <a:solidFill>
            <a:srgbClr val="2D3E5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SK-16-text-38"/>
          <p:cNvSpPr/>
          <p:nvPr/>
        </p:nvSpPr>
        <p:spPr>
          <a:xfrm>
            <a:off x="8432899" y="2188815"/>
            <a:ext cx="1017879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RED FLAGS</a:t>
            </a:r>
            <a:endParaRPr lang="en-US" sz="900" dirty="0"/>
          </a:p>
        </p:txBody>
      </p:sp>
      <p:sp>
        <p:nvSpPr>
          <p:cNvPr id="40" name="SK-16-text-39"/>
          <p:cNvSpPr/>
          <p:nvPr/>
        </p:nvSpPr>
        <p:spPr>
          <a:xfrm>
            <a:off x="8356699" y="2474565"/>
            <a:ext cx="383530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 Safety-Netting</a:t>
            </a:r>
            <a:endParaRPr lang="en-US" sz="1200" dirty="0"/>
          </a:p>
        </p:txBody>
      </p:sp>
      <p:sp>
        <p:nvSpPr>
          <p:cNvPr id="41" name="SK-16-text-40"/>
          <p:cNvSpPr/>
          <p:nvPr/>
        </p:nvSpPr>
        <p:spPr>
          <a:xfrm>
            <a:off x="8356699" y="2741265"/>
            <a:ext cx="32258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Mention BIH (headache/vision), SUFE (hip/knee pain), and OSA (snoring/apnoeas).</a:t>
            </a:r>
            <a:endParaRPr lang="en-US" sz="1200" dirty="0"/>
          </a:p>
        </p:txBody>
      </p:sp>
      <p:sp>
        <p:nvSpPr>
          <p:cNvPr id="42" name="SK-16-text-41"/>
          <p:cNvSpPr/>
          <p:nvPr/>
        </p:nvSpPr>
        <p:spPr>
          <a:xfrm>
            <a:off x="8356699" y="3579465"/>
            <a:ext cx="3733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 Follow-up Plan</a:t>
            </a:r>
            <a:endParaRPr lang="en-US" sz="1200" dirty="0"/>
          </a:p>
        </p:txBody>
      </p:sp>
      <p:sp>
        <p:nvSpPr>
          <p:cNvPr id="43" name="SK-16-text-42"/>
          <p:cNvSpPr/>
          <p:nvPr/>
        </p:nvSpPr>
        <p:spPr>
          <a:xfrm>
            <a:off x="8356699" y="3846165"/>
            <a:ext cx="32258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Arrange a review in 3 months. BMI centile charts help families visualize progress over time.</a:t>
            </a:r>
            <a:endParaRPr lang="en-US" sz="1200" dirty="0"/>
          </a:p>
        </p:txBody>
      </p:sp>
      <p:sp>
        <p:nvSpPr>
          <p:cNvPr id="44" name="SK-16-text-43"/>
          <p:cNvSpPr/>
          <p:nvPr/>
        </p:nvSpPr>
        <p:spPr>
          <a:xfrm>
            <a:off x="8356699" y="4684365"/>
            <a:ext cx="383530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Maintenance Goal</a:t>
            </a:r>
            <a:endParaRPr lang="en-US" sz="1200" dirty="0"/>
          </a:p>
        </p:txBody>
      </p:sp>
      <p:sp>
        <p:nvSpPr>
          <p:cNvPr id="45" name="SK-16-text-44"/>
          <p:cNvSpPr/>
          <p:nvPr/>
        </p:nvSpPr>
        <p:spPr>
          <a:xfrm>
            <a:off x="8356699" y="49510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Clarify that "growing into weight" is often the target, not rapid weight loss.</a:t>
            </a:r>
            <a:endParaRPr lang="en-US" sz="1200" dirty="0"/>
          </a:p>
        </p:txBody>
      </p:sp>
      <p:sp>
        <p:nvSpPr>
          <p:cNvPr id="46" name="SK-16-text-45"/>
          <p:cNvSpPr/>
          <p:nvPr/>
        </p:nvSpPr>
        <p:spPr>
          <a:xfrm>
            <a:off x="8470999" y="5734050"/>
            <a:ext cx="2997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they develop headaches or vision changes, we need to see them urgently."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57200"/>
            <a:ext cx="10972800" cy="63624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457200"/>
            <a:ext cx="1104900" cy="20955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98240"/>
            <a:ext cx="10972800" cy="1302841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1744861"/>
            <a:ext cx="609600" cy="60960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2513" y="1916311"/>
            <a:ext cx="333375" cy="26670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082082"/>
            <a:ext cx="10972800" cy="2374999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082082"/>
            <a:ext cx="2743200" cy="2374999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200" y="3351609"/>
            <a:ext cx="214313" cy="175320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200" y="3720257"/>
            <a:ext cx="190500" cy="15240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" y="4047827"/>
            <a:ext cx="190500" cy="152400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" y="4588669"/>
            <a:ext cx="190500" cy="152400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52800" y="3082082"/>
            <a:ext cx="2743200" cy="2374999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81400" y="3351609"/>
            <a:ext cx="214313" cy="175320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81400" y="3720257"/>
            <a:ext cx="190500" cy="152400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81400" y="4261098"/>
            <a:ext cx="190500" cy="152400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81400" y="4801939"/>
            <a:ext cx="190500" cy="152400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0" y="3082082"/>
            <a:ext cx="2743200" cy="2374999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24600" y="3351609"/>
            <a:ext cx="214313" cy="175320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3720257"/>
            <a:ext cx="190500" cy="152400"/>
          </a:xfrm>
          <a:prstGeom prst="rect">
            <a:avLst/>
          </a:prstGeom>
        </p:spPr>
      </p:pic>
      <p:pic>
        <p:nvPicPr>
          <p:cNvPr id="23" name="SK-17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4261098"/>
            <a:ext cx="190500" cy="152400"/>
          </a:xfrm>
          <a:prstGeom prst="rect">
            <a:avLst/>
          </a:prstGeom>
        </p:spPr>
      </p:pic>
      <p:pic>
        <p:nvPicPr>
          <p:cNvPr id="24" name="SK-17-img-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4588669"/>
            <a:ext cx="190500" cy="152400"/>
          </a:xfrm>
          <a:prstGeom prst="rect">
            <a:avLst/>
          </a:prstGeom>
        </p:spPr>
      </p:pic>
      <p:pic>
        <p:nvPicPr>
          <p:cNvPr id="25" name="SK-17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67800" y="3351609"/>
            <a:ext cx="214313" cy="175320"/>
          </a:xfrm>
          <a:prstGeom prst="rect">
            <a:avLst/>
          </a:prstGeom>
        </p:spPr>
      </p:pic>
      <p:pic>
        <p:nvPicPr>
          <p:cNvPr id="26" name="SK-17-img-2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67800" y="3720257"/>
            <a:ext cx="190500" cy="152400"/>
          </a:xfrm>
          <a:prstGeom prst="rect">
            <a:avLst/>
          </a:prstGeom>
        </p:spPr>
      </p:pic>
      <p:pic>
        <p:nvPicPr>
          <p:cNvPr id="27" name="SK-17-img-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67800" y="4261098"/>
            <a:ext cx="190500" cy="152400"/>
          </a:xfrm>
          <a:prstGeom prst="rect">
            <a:avLst/>
          </a:prstGeom>
        </p:spPr>
      </p:pic>
      <p:pic>
        <p:nvPicPr>
          <p:cNvPr id="28" name="SK-17-img-2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67800" y="4801939"/>
            <a:ext cx="190500" cy="152400"/>
          </a:xfrm>
          <a:prstGeom prst="rect">
            <a:avLst/>
          </a:prstGeom>
        </p:spPr>
      </p:pic>
      <p:sp>
        <p:nvSpPr>
          <p:cNvPr id="29" name="SK-17-text-28"/>
          <p:cNvSpPr/>
          <p:nvPr/>
        </p:nvSpPr>
        <p:spPr>
          <a:xfrm>
            <a:off x="876300" y="4572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30" name="SK-17-text-29"/>
          <p:cNvSpPr/>
          <p:nvPr/>
        </p:nvSpPr>
        <p:spPr>
          <a:xfrm>
            <a:off x="2019300" y="4762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31" name="SK-17-text-30"/>
          <p:cNvSpPr/>
          <p:nvPr/>
        </p:nvSpPr>
        <p:spPr>
          <a:xfrm>
            <a:off x="800100" y="704850"/>
            <a:ext cx="109442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Quick Recall</a:t>
            </a:r>
            <a:endParaRPr lang="en-US" sz="2550" dirty="0"/>
          </a:p>
        </p:txBody>
      </p:sp>
      <p:sp>
        <p:nvSpPr>
          <p:cNvPr id="32" name="SK-17-text-31"/>
          <p:cNvSpPr/>
          <p:nvPr/>
        </p:nvSpPr>
        <p:spPr>
          <a:xfrm>
            <a:off x="1752600" y="1703040"/>
            <a:ext cx="9525000" cy="6932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30"/>
              </a:lnSpc>
              <a:buNone/>
            </a:pPr>
            <a:r>
              <a:rPr lang="en-US" sz="1950" b="1" dirty="0">
                <a:solidFill>
                  <a:srgbClr val="2D3E50"/>
                </a:solidFill>
              </a:rPr>
              <a:t>Weight management is a family-centred journey focused on healthy growth and weight maintenance rather than rapid loss.</a:t>
            </a:r>
            <a:endParaRPr lang="en-US" sz="1950" dirty="0"/>
          </a:p>
        </p:txBody>
      </p:sp>
      <p:sp>
        <p:nvSpPr>
          <p:cNvPr id="33" name="SK-17-text-32"/>
          <p:cNvSpPr/>
          <p:nvPr/>
        </p:nvSpPr>
        <p:spPr>
          <a:xfrm>
            <a:off x="1147763" y="3310682"/>
            <a:ext cx="2143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26522"/>
                </a:solidFill>
              </a:rPr>
              <a:t>THRESHOLDS</a:t>
            </a:r>
            <a:endParaRPr lang="en-US" sz="1350" dirty="0"/>
          </a:p>
        </p:txBody>
      </p:sp>
      <p:sp>
        <p:nvSpPr>
          <p:cNvPr id="34" name="SK-17-text-33"/>
          <p:cNvSpPr/>
          <p:nvPr/>
        </p:nvSpPr>
        <p:spPr>
          <a:xfrm>
            <a:off x="1104900" y="3720257"/>
            <a:ext cx="4892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BMI ≥98th centile = obese</a:t>
            </a:r>
            <a:endParaRPr lang="en-US" sz="1200" dirty="0"/>
          </a:p>
        </p:txBody>
      </p:sp>
      <p:sp>
        <p:nvSpPr>
          <p:cNvPr id="35" name="SK-17-text-34"/>
          <p:cNvSpPr/>
          <p:nvPr/>
        </p:nvSpPr>
        <p:spPr>
          <a:xfrm>
            <a:off x="1104900" y="4047827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BMI ≥99.6th = refer specialist</a:t>
            </a:r>
            <a:endParaRPr lang="en-US" sz="1200" dirty="0"/>
          </a:p>
        </p:txBody>
      </p:sp>
      <p:sp>
        <p:nvSpPr>
          <p:cNvPr id="36" name="SK-17-text-35"/>
          <p:cNvSpPr/>
          <p:nvPr/>
        </p:nvSpPr>
        <p:spPr>
          <a:xfrm>
            <a:off x="1104900" y="4588669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 + obese → exclude causes</a:t>
            </a:r>
            <a:endParaRPr lang="en-US" sz="1200" dirty="0"/>
          </a:p>
        </p:txBody>
      </p:sp>
      <p:sp>
        <p:nvSpPr>
          <p:cNvPr id="37" name="SK-17-text-36"/>
          <p:cNvSpPr/>
          <p:nvPr/>
        </p:nvSpPr>
        <p:spPr>
          <a:xfrm>
            <a:off x="3890962" y="3310682"/>
            <a:ext cx="15259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26522"/>
                </a:solidFill>
              </a:rPr>
              <a:t>TARGETS</a:t>
            </a:r>
            <a:endParaRPr lang="en-US" sz="1350" dirty="0"/>
          </a:p>
        </p:txBody>
      </p:sp>
      <p:sp>
        <p:nvSpPr>
          <p:cNvPr id="38" name="SK-17-text-37"/>
          <p:cNvSpPr/>
          <p:nvPr/>
        </p:nvSpPr>
        <p:spPr>
          <a:xfrm>
            <a:off x="3848100" y="3720257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Goal: weight maintenance, not loss</a:t>
            </a:r>
            <a:endParaRPr lang="en-US" sz="1200" dirty="0"/>
          </a:p>
        </p:txBody>
      </p:sp>
      <p:sp>
        <p:nvSpPr>
          <p:cNvPr id="39" name="SK-17-text-38"/>
          <p:cNvSpPr/>
          <p:nvPr/>
        </p:nvSpPr>
        <p:spPr>
          <a:xfrm>
            <a:off x="3848100" y="4261098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 min/day physical activity target</a:t>
            </a:r>
            <a:endParaRPr lang="en-US" sz="1200" dirty="0"/>
          </a:p>
        </p:txBody>
      </p:sp>
      <p:sp>
        <p:nvSpPr>
          <p:cNvPr id="40" name="SK-17-text-39"/>
          <p:cNvSpPr/>
          <p:nvPr/>
        </p:nvSpPr>
        <p:spPr>
          <a:xfrm>
            <a:off x="3848100" y="4801939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time: under 2 hours/day</a:t>
            </a:r>
            <a:endParaRPr lang="en-US" sz="1200" dirty="0"/>
          </a:p>
        </p:txBody>
      </p:sp>
      <p:sp>
        <p:nvSpPr>
          <p:cNvPr id="41" name="SK-17-text-40"/>
          <p:cNvSpPr/>
          <p:nvPr/>
        </p:nvSpPr>
        <p:spPr>
          <a:xfrm>
            <a:off x="6634163" y="3310682"/>
            <a:ext cx="19373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26522"/>
                </a:solidFill>
              </a:rPr>
              <a:t>RED FLAGS</a:t>
            </a:r>
            <a:endParaRPr lang="en-US" sz="1350" dirty="0"/>
          </a:p>
        </p:txBody>
      </p:sp>
      <p:sp>
        <p:nvSpPr>
          <p:cNvPr id="42" name="SK-17-text-41"/>
          <p:cNvSpPr/>
          <p:nvPr/>
        </p:nvSpPr>
        <p:spPr>
          <a:xfrm>
            <a:off x="6591300" y="3720257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Headache/vision → suspect BIH urgently</a:t>
            </a:r>
            <a:endParaRPr lang="en-US" sz="1200" dirty="0"/>
          </a:p>
        </p:txBody>
      </p:sp>
      <p:sp>
        <p:nvSpPr>
          <p:cNvPr id="43" name="SK-17-text-42"/>
          <p:cNvSpPr/>
          <p:nvPr/>
        </p:nvSpPr>
        <p:spPr>
          <a:xfrm>
            <a:off x="6591300" y="4261098"/>
            <a:ext cx="42824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 pain in teen → SUFE</a:t>
            </a:r>
            <a:endParaRPr lang="en-US" sz="1200" dirty="0"/>
          </a:p>
        </p:txBody>
      </p:sp>
      <p:sp>
        <p:nvSpPr>
          <p:cNvPr id="44" name="SK-17-text-43"/>
          <p:cNvSpPr/>
          <p:nvPr/>
        </p:nvSpPr>
        <p:spPr>
          <a:xfrm>
            <a:off x="6591300" y="4588669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Acanthosis nigricans → check HbA1c</a:t>
            </a:r>
            <a:endParaRPr lang="en-US" sz="1200" dirty="0"/>
          </a:p>
        </p:txBody>
      </p:sp>
      <p:sp>
        <p:nvSpPr>
          <p:cNvPr id="45" name="SK-17-text-44"/>
          <p:cNvSpPr/>
          <p:nvPr/>
        </p:nvSpPr>
        <p:spPr>
          <a:xfrm>
            <a:off x="9377363" y="3310682"/>
            <a:ext cx="2143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26522"/>
                </a:solidFill>
              </a:rPr>
              <a:t>PRINCIPLES</a:t>
            </a:r>
            <a:endParaRPr lang="en-US" sz="1350" dirty="0"/>
          </a:p>
        </p:txBody>
      </p:sp>
      <p:sp>
        <p:nvSpPr>
          <p:cNvPr id="46" name="SK-17-text-45"/>
          <p:cNvSpPr/>
          <p:nvPr/>
        </p:nvSpPr>
        <p:spPr>
          <a:xfrm>
            <a:off x="9334500" y="3720257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Person-first: "child with obesity"</a:t>
            </a:r>
            <a:endParaRPr lang="en-US" sz="1200" dirty="0"/>
          </a:p>
        </p:txBody>
      </p:sp>
      <p:sp>
        <p:nvSpPr>
          <p:cNvPr id="47" name="SK-17-text-46"/>
          <p:cNvSpPr/>
          <p:nvPr/>
        </p:nvSpPr>
        <p:spPr>
          <a:xfrm>
            <a:off x="9334500" y="4261098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Pharmacotherapy: specialist-only, age ≥12</a:t>
            </a:r>
            <a:endParaRPr lang="en-US" sz="1200" dirty="0"/>
          </a:p>
        </p:txBody>
      </p:sp>
      <p:sp>
        <p:nvSpPr>
          <p:cNvPr id="48" name="SK-17-text-47"/>
          <p:cNvSpPr/>
          <p:nvPr/>
        </p:nvSpPr>
        <p:spPr>
          <a:xfrm>
            <a:off x="9334500" y="4801939"/>
            <a:ext cx="2019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engagement essential for success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11277600" cy="63624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" y="457200"/>
            <a:ext cx="1104900" cy="209550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9750" y="1471613"/>
            <a:ext cx="8572500" cy="3893641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0" y="2081212"/>
            <a:ext cx="762000" cy="762000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7875" y="2271713"/>
            <a:ext cx="476250" cy="381000"/>
          </a:xfrm>
          <a:prstGeom prst="rect">
            <a:avLst/>
          </a:prstGeom>
        </p:spPr>
      </p:pic>
      <p:sp>
        <p:nvSpPr>
          <p:cNvPr id="9" name="SK-18-text-8"/>
          <p:cNvSpPr/>
          <p:nvPr/>
        </p:nvSpPr>
        <p:spPr>
          <a:xfrm>
            <a:off x="723900" y="4572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10" name="SK-18-text-9"/>
          <p:cNvSpPr/>
          <p:nvPr/>
        </p:nvSpPr>
        <p:spPr>
          <a:xfrm>
            <a:off x="1866900" y="4762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11" name="SK-18-text-10"/>
          <p:cNvSpPr/>
          <p:nvPr/>
        </p:nvSpPr>
        <p:spPr>
          <a:xfrm>
            <a:off x="647700" y="704850"/>
            <a:ext cx="114319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Mandatory Clinical Disclaimer</a:t>
            </a:r>
            <a:endParaRPr lang="en-US" sz="2550" dirty="0"/>
          </a:p>
        </p:txBody>
      </p:sp>
      <p:sp>
        <p:nvSpPr>
          <p:cNvPr id="12" name="SK-18-text-11"/>
          <p:cNvSpPr/>
          <p:nvPr/>
        </p:nvSpPr>
        <p:spPr>
          <a:xfrm>
            <a:off x="2266950" y="3148013"/>
            <a:ext cx="7658100" cy="6932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30"/>
              </a:lnSpc>
              <a:buNone/>
            </a:pPr>
            <a:r>
              <a:rPr lang="en-US" sz="1950" b="1" dirty="0">
                <a:solidFill>
                  <a:srgbClr val="1A1A1A"/>
                </a:solidFill>
              </a:rPr>
              <a:t>Always double check this advice and drug doses with the latest NICE/BNF guidance.</a:t>
            </a:r>
            <a:endParaRPr lang="en-US" sz="1950" dirty="0"/>
          </a:p>
        </p:txBody>
      </p:sp>
      <p:sp>
        <p:nvSpPr>
          <p:cNvPr id="13" name="SK-18-text-12"/>
          <p:cNvSpPr/>
          <p:nvPr/>
        </p:nvSpPr>
        <p:spPr>
          <a:xfrm>
            <a:off x="2266950" y="4146054"/>
            <a:ext cx="76581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document is for educational purposes only and is designed to support GP trainees in their clinical practice and exam preparation.</a:t>
            </a:r>
            <a:endParaRPr lang="en-US" sz="1500" dirty="0"/>
          </a:p>
        </p:txBody>
      </p:sp>
      <p:sp>
        <p:nvSpPr>
          <p:cNvPr id="14" name="SK-18-text-13"/>
          <p:cNvSpPr/>
          <p:nvPr/>
        </p:nvSpPr>
        <p:spPr>
          <a:xfrm>
            <a:off x="5229225" y="5822454"/>
            <a:ext cx="3916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F26522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10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200" dirty="0"/>
          </a:p>
        </p:txBody>
      </p:sp>
      <p:sp>
        <p:nvSpPr>
          <p:cNvPr id="15" name="SK-18-text-13-link-hitbox-1">
            <a:hlinkClick r:id="rId10" tooltip="https://www.bradfordvts.co.uk/"/>
          </p:cNvPr>
          <p:cNvSpPr/>
          <p:nvPr/>
        </p:nvSpPr>
        <p:spPr>
          <a:xfrm>
            <a:off x="5229225" y="5841504"/>
            <a:ext cx="3916680" cy="1905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K-18-text-14"/>
          <p:cNvSpPr/>
          <p:nvPr/>
        </p:nvSpPr>
        <p:spPr>
          <a:xfrm>
            <a:off x="4157663" y="6127254"/>
            <a:ext cx="80343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Updated to NICE NG246 (2025/2026) Standards •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3624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1104900" cy="20955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845915"/>
            <a:ext cx="5524500" cy="25146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2007840"/>
            <a:ext cx="238125" cy="1905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360265"/>
            <a:ext cx="5295900" cy="542925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017490"/>
            <a:ext cx="5295900" cy="409575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3427065"/>
            <a:ext cx="5295900" cy="40957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551015"/>
            <a:ext cx="5524500" cy="147637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712940"/>
            <a:ext cx="238125" cy="1905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300" y="5103465"/>
            <a:ext cx="190500" cy="1524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24050" y="5103465"/>
            <a:ext cx="190500" cy="1524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5408265"/>
            <a:ext cx="190500" cy="15240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57425" y="5408265"/>
            <a:ext cx="190500" cy="15240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300" y="5744468"/>
            <a:ext cx="166688" cy="13722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86500" y="1322040"/>
            <a:ext cx="5524500" cy="4000500"/>
          </a:xfrm>
          <a:prstGeom prst="rect">
            <a:avLst/>
          </a:prstGeom>
        </p:spPr>
      </p:pic>
      <p:pic>
        <p:nvPicPr>
          <p:cNvPr id="19" name="SK-3-img-18" descr="https://static-us-img.skywork.ai/prod/nexus/1780664888/cropped_image_2_1780664888187889100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22596" y="1198215"/>
            <a:ext cx="4700724" cy="424815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86500" y="5513040"/>
            <a:ext cx="5524500" cy="1038225"/>
          </a:xfrm>
          <a:prstGeom prst="rect">
            <a:avLst/>
          </a:prstGeom>
        </p:spPr>
      </p:pic>
      <p:sp>
        <p:nvSpPr>
          <p:cNvPr id="21" name="SK-3-text-20"/>
          <p:cNvSpPr/>
          <p:nvPr/>
        </p:nvSpPr>
        <p:spPr>
          <a:xfrm>
            <a:off x="647700" y="3810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22" name="SK-3-text-21"/>
          <p:cNvSpPr/>
          <p:nvPr/>
        </p:nvSpPr>
        <p:spPr>
          <a:xfrm>
            <a:off x="1790700" y="4000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23" name="SK-3-text-22"/>
          <p:cNvSpPr/>
          <p:nvPr/>
        </p:nvSpPr>
        <p:spPr>
          <a:xfrm>
            <a:off x="571500" y="6286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Definition and BMI Classification in Children</a:t>
            </a:r>
            <a:endParaRPr lang="en-US" sz="2550" dirty="0"/>
          </a:p>
        </p:txBody>
      </p:sp>
      <p:sp>
        <p:nvSpPr>
          <p:cNvPr id="24" name="SK-3-text-23"/>
          <p:cNvSpPr/>
          <p:nvPr/>
        </p:nvSpPr>
        <p:spPr>
          <a:xfrm>
            <a:off x="828675" y="1960215"/>
            <a:ext cx="6419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BMI Measurement (UK 1990)</a:t>
            </a:r>
            <a:endParaRPr lang="en-US" sz="1500" dirty="0"/>
          </a:p>
        </p:txBody>
      </p:sp>
      <p:sp>
        <p:nvSpPr>
          <p:cNvPr id="25" name="SK-3-text-24"/>
          <p:cNvSpPr/>
          <p:nvPr/>
        </p:nvSpPr>
        <p:spPr>
          <a:xfrm>
            <a:off x="557213" y="2474565"/>
            <a:ext cx="51720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BMI = weight (kg) ÷ height² (m²)</a:t>
            </a:r>
            <a:endParaRPr lang="en-US" sz="1650" dirty="0"/>
          </a:p>
        </p:txBody>
      </p:sp>
      <p:sp>
        <p:nvSpPr>
          <p:cNvPr id="26" name="SK-3-text-25"/>
          <p:cNvSpPr/>
          <p:nvPr/>
        </p:nvSpPr>
        <p:spPr>
          <a:xfrm>
            <a:off x="495300" y="3093690"/>
            <a:ext cx="2143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Overweight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4686300" y="3093690"/>
            <a:ext cx="32404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265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≥ 91st Centile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495300" y="3503265"/>
            <a:ext cx="11144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Obese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4638675" y="3503265"/>
            <a:ext cx="32404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265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≥ 98th Centile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495300" y="3912840"/>
            <a:ext cx="29660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Severely Obese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4505325" y="3912840"/>
            <a:ext cx="37890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265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≥ 99.6th Centile</a:t>
            </a:r>
            <a:endParaRPr lang="en-US" sz="1350" dirty="0"/>
          </a:p>
        </p:txBody>
      </p:sp>
      <p:sp>
        <p:nvSpPr>
          <p:cNvPr id="32" name="SK-3-text-31"/>
          <p:cNvSpPr/>
          <p:nvPr/>
        </p:nvSpPr>
        <p:spPr>
          <a:xfrm>
            <a:off x="828675" y="4665315"/>
            <a:ext cx="5810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Non-Stigmatising Language</a:t>
            </a:r>
            <a:endParaRPr lang="en-US" sz="1500" dirty="0"/>
          </a:p>
        </p:txBody>
      </p:sp>
      <p:sp>
        <p:nvSpPr>
          <p:cNvPr id="33" name="SK-3-text-32"/>
          <p:cNvSpPr/>
          <p:nvPr/>
        </p:nvSpPr>
        <p:spPr>
          <a:xfrm>
            <a:off x="800100" y="5065365"/>
            <a:ext cx="2453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strike="sngStrike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"Obese child"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2228850" y="5065365"/>
            <a:ext cx="3733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"Child with obesity"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800100" y="5370165"/>
            <a:ext cx="3368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strike="sngStrike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"Fat" or "Fatness"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2562225" y="5370165"/>
            <a:ext cx="15392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"Weight"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776288" y="5713065"/>
            <a:ext cx="9037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ask the family how they prefer to discuss weight.</a:t>
            </a:r>
            <a:endParaRPr lang="en-US" sz="1050" dirty="0"/>
          </a:p>
        </p:txBody>
      </p:sp>
      <p:sp>
        <p:nvSpPr>
          <p:cNvPr id="38" name="SK-3-text-37"/>
          <p:cNvSpPr/>
          <p:nvPr/>
        </p:nvSpPr>
        <p:spPr>
          <a:xfrm>
            <a:off x="6400800" y="5513040"/>
            <a:ext cx="5295900" cy="1038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265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PRACTICE NOTE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single BMI number does not define obesity in children. Results MUST be plotted on </a:t>
            </a: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UK 1990 age-sex reference centile charts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Use the NHS BMI calculator or the PCHR (Red Book) for accurate clinical thresholds.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63624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4800"/>
            <a:ext cx="1104900" cy="20955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59991"/>
            <a:ext cx="5562600" cy="49530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74291"/>
            <a:ext cx="5314950" cy="470535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400" y="1188690"/>
            <a:ext cx="5562600" cy="273159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1412528"/>
            <a:ext cx="285750" cy="2286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4101257"/>
            <a:ext cx="5562600" cy="2383036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4325094"/>
            <a:ext cx="285750" cy="228600"/>
          </a:xfrm>
          <a:prstGeom prst="rect">
            <a:avLst/>
          </a:prstGeom>
        </p:spPr>
      </p:pic>
      <p:sp>
        <p:nvSpPr>
          <p:cNvPr id="12" name="SK-4-text-11"/>
          <p:cNvSpPr/>
          <p:nvPr/>
        </p:nvSpPr>
        <p:spPr>
          <a:xfrm>
            <a:off x="647700" y="3048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13" name="SK-4-text-12"/>
          <p:cNvSpPr/>
          <p:nvPr/>
        </p:nvSpPr>
        <p:spPr>
          <a:xfrm>
            <a:off x="1790700" y="3238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14" name="SK-4-text-13"/>
          <p:cNvSpPr/>
          <p:nvPr/>
        </p:nvSpPr>
        <p:spPr>
          <a:xfrm>
            <a:off x="571500" y="5524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Prevalence and Epidemiology in the UK</a:t>
            </a:r>
            <a:endParaRPr lang="en-US" sz="2550" dirty="0"/>
          </a:p>
        </p:txBody>
      </p:sp>
      <p:sp>
        <p:nvSpPr>
          <p:cNvPr id="15" name="SK-4-text-14"/>
          <p:cNvSpPr/>
          <p:nvPr/>
        </p:nvSpPr>
        <p:spPr>
          <a:xfrm>
            <a:off x="6877050" y="1369665"/>
            <a:ext cx="53149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Demographic Disparities</a:t>
            </a:r>
            <a:endParaRPr lang="en-US" sz="1650" dirty="0"/>
          </a:p>
        </p:txBody>
      </p:sp>
      <p:sp>
        <p:nvSpPr>
          <p:cNvPr id="16" name="SK-4-text-15"/>
          <p:cNvSpPr/>
          <p:nvPr/>
        </p:nvSpPr>
        <p:spPr>
          <a:xfrm>
            <a:off x="6743700" y="1807815"/>
            <a:ext cx="48387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Deprivation:</a:t>
            </a:r>
            <a:r>
              <a:rPr lang="en-US" sz="135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Obesity rates are significantly higher in children from the most deprived areas.</a:t>
            </a:r>
            <a:endParaRPr lang="en-US" sz="1350" dirty="0"/>
          </a:p>
        </p:txBody>
      </p:sp>
      <p:sp>
        <p:nvSpPr>
          <p:cNvPr id="17" name="SK-4-text-16"/>
          <p:cNvSpPr/>
          <p:nvPr/>
        </p:nvSpPr>
        <p:spPr>
          <a:xfrm>
            <a:off x="6743700" y="2451646"/>
            <a:ext cx="48387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Ethnicity:</a:t>
            </a:r>
            <a:r>
              <a:rPr lang="en-US" sz="135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Higher prevalence noted in </a:t>
            </a: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South Asian, Black,</a:t>
            </a:r>
            <a:r>
              <a:rPr lang="en-US" sz="135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mixed heritage backgrounds.</a:t>
            </a:r>
            <a:endParaRPr lang="en-US" sz="1350" dirty="0"/>
          </a:p>
        </p:txBody>
      </p:sp>
      <p:sp>
        <p:nvSpPr>
          <p:cNvPr id="18" name="SK-4-text-17"/>
          <p:cNvSpPr/>
          <p:nvPr/>
        </p:nvSpPr>
        <p:spPr>
          <a:xfrm>
            <a:off x="6743700" y="3095476"/>
            <a:ext cx="48387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Rates in Year 6 have increased significantly compared to the 1990 reference data.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6877050" y="4282232"/>
            <a:ext cx="53149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Trends &amp; Pandemic Impact</a:t>
            </a:r>
            <a:endParaRPr lang="en-US" sz="1650" dirty="0"/>
          </a:p>
        </p:txBody>
      </p:sp>
      <p:sp>
        <p:nvSpPr>
          <p:cNvPr id="20" name="SK-4-text-19"/>
          <p:cNvSpPr/>
          <p:nvPr/>
        </p:nvSpPr>
        <p:spPr>
          <a:xfrm>
            <a:off x="6743700" y="4720382"/>
            <a:ext cx="48387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COVID-19 Pandemic:</a:t>
            </a:r>
            <a:r>
              <a:rPr lang="en-US" sz="135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Led to a sharp, measurable increase in childhood obesity across all age groups.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6743700" y="5364212"/>
            <a:ext cx="48387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Year 6 obesity prevalence sits at approximately </a:t>
            </a: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22.7%</a:t>
            </a:r>
            <a:r>
              <a:rPr lang="en-US" sz="135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(NCMP 2022-23).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6477000" y="6103293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National Child Measurement Programme (NCMP) 2022–23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3624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381000"/>
            <a:ext cx="1104900" cy="2095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80307"/>
            <a:ext cx="762000" cy="6096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3510" y="1837581"/>
            <a:ext cx="19050" cy="4123879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74060" y="2026444"/>
            <a:ext cx="190500" cy="17145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49605" y="2026444"/>
            <a:ext cx="190500" cy="17145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74060" y="3670102"/>
            <a:ext cx="190500" cy="17145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9605" y="3670102"/>
            <a:ext cx="190500" cy="17145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4060" y="5313759"/>
            <a:ext cx="190500" cy="17145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49605" y="5313759"/>
            <a:ext cx="190500" cy="171450"/>
          </a:xfrm>
          <a:prstGeom prst="rect">
            <a:avLst/>
          </a:prstGeom>
        </p:spPr>
      </p:pic>
      <p:sp>
        <p:nvSpPr>
          <p:cNvPr id="14" name="SK-5-text-13"/>
          <p:cNvSpPr/>
          <p:nvPr/>
        </p:nvSpPr>
        <p:spPr>
          <a:xfrm>
            <a:off x="838200" y="3810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15" name="SK-5-text-14"/>
          <p:cNvSpPr/>
          <p:nvPr/>
        </p:nvSpPr>
        <p:spPr>
          <a:xfrm>
            <a:off x="1981200" y="4000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16" name="SK-5-text-15"/>
          <p:cNvSpPr/>
          <p:nvPr/>
        </p:nvSpPr>
        <p:spPr>
          <a:xfrm>
            <a:off x="762000" y="62865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Health Consequences of Childhood Obesity</a:t>
            </a:r>
            <a:endParaRPr lang="en-US" sz="2550" dirty="0"/>
          </a:p>
        </p:txBody>
      </p:sp>
      <p:sp>
        <p:nvSpPr>
          <p:cNvPr id="17" name="SK-5-text-16"/>
          <p:cNvSpPr/>
          <p:nvPr/>
        </p:nvSpPr>
        <p:spPr>
          <a:xfrm>
            <a:off x="571500" y="2818507"/>
            <a:ext cx="4031010" cy="1005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2D3E50"/>
                </a:solidFill>
              </a:rPr>
              <a:t>Tracking Into Adulthood</a:t>
            </a:r>
            <a:endParaRPr lang="en-US" sz="3600" dirty="0"/>
          </a:p>
        </p:txBody>
      </p:sp>
      <p:sp>
        <p:nvSpPr>
          <p:cNvPr id="18" name="SK-5-text-17"/>
          <p:cNvSpPr/>
          <p:nvPr/>
        </p:nvSpPr>
        <p:spPr>
          <a:xfrm>
            <a:off x="571500" y="3976687"/>
            <a:ext cx="4031010" cy="8800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Obese children are significantly more likely to become obese adults with increased all-cause mortality.</a:t>
            </a:r>
            <a:endParaRPr lang="en-US" sz="1650" dirty="0"/>
          </a:p>
        </p:txBody>
      </p:sp>
      <p:sp>
        <p:nvSpPr>
          <p:cNvPr id="19" name="SK-5-text-18"/>
          <p:cNvSpPr/>
          <p:nvPr/>
        </p:nvSpPr>
        <p:spPr>
          <a:xfrm>
            <a:off x="571500" y="5047208"/>
            <a:ext cx="403101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Cardiovascular risk factors (BP, lipids, insulin resistance) established in childhood track directly into adult life.</a:t>
            </a:r>
            <a:endParaRPr lang="en-US" sz="1350" dirty="0"/>
          </a:p>
        </p:txBody>
      </p:sp>
      <p:sp>
        <p:nvSpPr>
          <p:cNvPr id="20" name="SK-5-text-19"/>
          <p:cNvSpPr/>
          <p:nvPr/>
        </p:nvSpPr>
        <p:spPr>
          <a:xfrm>
            <a:off x="5574060" y="1440656"/>
            <a:ext cx="66179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60" dirty="0">
                <a:solidFill>
                  <a:srgbClr val="F26522"/>
                </a:solidFill>
              </a:rPr>
              <a:t>IMMEDIATE CLINICAL COMPLICATIONS</a:t>
            </a:r>
            <a:endParaRPr lang="en-US" sz="1650" dirty="0"/>
          </a:p>
        </p:txBody>
      </p:sp>
      <p:sp>
        <p:nvSpPr>
          <p:cNvPr id="21" name="SK-5-text-20"/>
          <p:cNvSpPr/>
          <p:nvPr/>
        </p:nvSpPr>
        <p:spPr>
          <a:xfrm>
            <a:off x="5859810" y="1983581"/>
            <a:ext cx="54349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Metabolic &amp; Cardiovascular</a:t>
            </a:r>
            <a:endParaRPr lang="en-US" sz="1350" dirty="0"/>
          </a:p>
        </p:txBody>
      </p:sp>
      <p:sp>
        <p:nvSpPr>
          <p:cNvPr id="22" name="SK-5-text-21"/>
          <p:cNvSpPr/>
          <p:nvPr/>
        </p:nvSpPr>
        <p:spPr>
          <a:xfrm>
            <a:off x="5859810" y="2316956"/>
            <a:ext cx="55016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Type 2 Diabetes (adolescence)</a:t>
            </a:r>
            <a:endParaRPr lang="en-US" sz="1200" dirty="0"/>
          </a:p>
        </p:txBody>
      </p:sp>
      <p:sp>
        <p:nvSpPr>
          <p:cNvPr id="23" name="SK-5-text-22"/>
          <p:cNvSpPr/>
          <p:nvPr/>
        </p:nvSpPr>
        <p:spPr>
          <a:xfrm>
            <a:off x="5859810" y="2568327"/>
            <a:ext cx="266119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NAFLD / MASLD</a:t>
            </a:r>
            <a:endParaRPr lang="en-US" sz="1200" dirty="0"/>
          </a:p>
        </p:txBody>
      </p:sp>
      <p:sp>
        <p:nvSpPr>
          <p:cNvPr id="24" name="SK-5-text-23"/>
          <p:cNvSpPr/>
          <p:nvPr/>
        </p:nvSpPr>
        <p:spPr>
          <a:xfrm>
            <a:off x="5859810" y="2819698"/>
            <a:ext cx="48310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Raised BP &amp; Adverse Lipids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5859810" y="3071068"/>
            <a:ext cx="31851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Hyperinsulinaemia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9035355" y="1983581"/>
            <a:ext cx="23488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Respiratory</a:t>
            </a:r>
            <a:endParaRPr lang="en-US" sz="1350" dirty="0"/>
          </a:p>
        </p:txBody>
      </p:sp>
      <p:sp>
        <p:nvSpPr>
          <p:cNvPr id="27" name="SK-5-text-26"/>
          <p:cNvSpPr/>
          <p:nvPr/>
        </p:nvSpPr>
        <p:spPr>
          <a:xfrm>
            <a:off x="9035355" y="2316956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Asthma (2x more common)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9035355" y="2568327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Obstructive Sleep Apnoea (OSA)</a:t>
            </a:r>
            <a:endParaRPr lang="en-US" sz="1200" dirty="0"/>
          </a:p>
        </p:txBody>
      </p:sp>
      <p:sp>
        <p:nvSpPr>
          <p:cNvPr id="29" name="SK-5-text-28"/>
          <p:cNvSpPr/>
          <p:nvPr/>
        </p:nvSpPr>
        <p:spPr>
          <a:xfrm>
            <a:off x="9035355" y="2819698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for snoring &amp; apnoeas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5859810" y="3627239"/>
            <a:ext cx="23488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Orthopaedic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5859810" y="3960614"/>
            <a:ext cx="3733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SUFE (Hip/Knee pain)</a:t>
            </a:r>
            <a:endParaRPr lang="en-US" sz="1200" dirty="0"/>
          </a:p>
        </p:txBody>
      </p:sp>
      <p:sp>
        <p:nvSpPr>
          <p:cNvPr id="32" name="SK-5-text-31"/>
          <p:cNvSpPr/>
          <p:nvPr/>
        </p:nvSpPr>
        <p:spPr>
          <a:xfrm>
            <a:off x="5859810" y="4211985"/>
            <a:ext cx="3002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Blount's Disease</a:t>
            </a:r>
            <a:endParaRPr lang="en-US" sz="1200" dirty="0"/>
          </a:p>
        </p:txBody>
      </p:sp>
      <p:sp>
        <p:nvSpPr>
          <p:cNvPr id="33" name="SK-5-text-32"/>
          <p:cNvSpPr/>
          <p:nvPr/>
        </p:nvSpPr>
        <p:spPr>
          <a:xfrm>
            <a:off x="5859810" y="4463355"/>
            <a:ext cx="3733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Flat feet &amp; MSK pain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9035355" y="3627239"/>
            <a:ext cx="27603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Psychological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9035355" y="3960614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Bullying &amp; Social Isolation</a:t>
            </a:r>
            <a:endParaRPr lang="en-US" sz="1200" dirty="0"/>
          </a:p>
        </p:txBody>
      </p:sp>
      <p:sp>
        <p:nvSpPr>
          <p:cNvPr id="36" name="SK-5-text-35"/>
          <p:cNvSpPr/>
          <p:nvPr/>
        </p:nvSpPr>
        <p:spPr>
          <a:xfrm>
            <a:off x="9035355" y="4211985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Depression &amp; Anxiety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9035355" y="4463355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Body Image Distress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9035355" y="4714726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Disordered Eating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5859810" y="5270897"/>
            <a:ext cx="33775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Other Conditions</a:t>
            </a:r>
            <a:endParaRPr lang="en-US" sz="1350" dirty="0"/>
          </a:p>
        </p:txBody>
      </p:sp>
      <p:sp>
        <p:nvSpPr>
          <p:cNvPr id="40" name="SK-5-text-39"/>
          <p:cNvSpPr/>
          <p:nvPr/>
        </p:nvSpPr>
        <p:spPr>
          <a:xfrm>
            <a:off x="5859810" y="5604272"/>
            <a:ext cx="42824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PCOS (Adolescent girls)</a:t>
            </a:r>
            <a:endParaRPr lang="en-US" sz="1200" dirty="0"/>
          </a:p>
        </p:txBody>
      </p:sp>
      <p:sp>
        <p:nvSpPr>
          <p:cNvPr id="41" name="SK-5-text-40"/>
          <p:cNvSpPr/>
          <p:nvPr/>
        </p:nvSpPr>
        <p:spPr>
          <a:xfrm>
            <a:off x="5859810" y="5855643"/>
            <a:ext cx="5928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Benign Intracranial Hypertension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5859810" y="6107013"/>
            <a:ext cx="3368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Precocious Puberty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9035355" y="5270897"/>
            <a:ext cx="31566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Long-term Outcomes</a:t>
            </a:r>
            <a:endParaRPr lang="en-US" sz="1350" dirty="0"/>
          </a:p>
        </p:txBody>
      </p:sp>
      <p:sp>
        <p:nvSpPr>
          <p:cNvPr id="44" name="SK-5-text-43"/>
          <p:cNvSpPr/>
          <p:nvPr/>
        </p:nvSpPr>
        <p:spPr>
          <a:xfrm>
            <a:off x="9035355" y="5604272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 educational attainment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9035355" y="5855643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Poorer employment outcomes</a:t>
            </a:r>
            <a:endParaRPr lang="en-US" sz="1200" dirty="0"/>
          </a:p>
        </p:txBody>
      </p:sp>
      <p:sp>
        <p:nvSpPr>
          <p:cNvPr id="46" name="SK-5-text-45"/>
          <p:cNvSpPr/>
          <p:nvPr/>
        </p:nvSpPr>
        <p:spPr>
          <a:xfrm>
            <a:off x="9035355" y="6107013"/>
            <a:ext cx="31566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Psychosocial impact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3624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1104900" cy="2095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22040"/>
            <a:ext cx="3683050" cy="515496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36340"/>
            <a:ext cx="3454450" cy="3905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502866"/>
            <a:ext cx="261937" cy="21342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1978521"/>
            <a:ext cx="228600" cy="16192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2300436"/>
            <a:ext cx="228600" cy="16192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2849017"/>
            <a:ext cx="228600" cy="16192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3397597"/>
            <a:ext cx="228600" cy="16192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300" y="3719512"/>
            <a:ext cx="228600" cy="161925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4041428"/>
            <a:ext cx="228600" cy="161925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4590008"/>
            <a:ext cx="228600" cy="16192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54550" y="1322040"/>
            <a:ext cx="3683050" cy="2817316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68850" y="1436340"/>
            <a:ext cx="3454450" cy="390525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68850" y="1502866"/>
            <a:ext cx="261937" cy="21342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68850" y="1978521"/>
            <a:ext cx="228600" cy="161925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68850" y="2300436"/>
            <a:ext cx="228600" cy="16192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368850" y="2622352"/>
            <a:ext cx="228600" cy="161925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68850" y="2944267"/>
            <a:ext cx="228600" cy="161925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368850" y="3266182"/>
            <a:ext cx="228600" cy="161925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254550" y="4291757"/>
            <a:ext cx="3683050" cy="2185243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368850" y="4406057"/>
            <a:ext cx="3454450" cy="390525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368850" y="4472583"/>
            <a:ext cx="261937" cy="213420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368850" y="4948982"/>
            <a:ext cx="3454450" cy="1232446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128099" y="1322040"/>
            <a:ext cx="3683050" cy="5154960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2399" y="1436340"/>
            <a:ext cx="3454450" cy="390525"/>
          </a:xfrm>
          <a:prstGeom prst="rect">
            <a:avLst/>
          </a:prstGeom>
        </p:spPr>
      </p:pic>
      <p:pic>
        <p:nvPicPr>
          <p:cNvPr id="30" name="SK-6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242399" y="1502866"/>
            <a:ext cx="261937" cy="213420"/>
          </a:xfrm>
          <a:prstGeom prst="rect">
            <a:avLst/>
          </a:prstGeom>
        </p:spPr>
      </p:pic>
      <p:pic>
        <p:nvPicPr>
          <p:cNvPr id="31" name="SK-6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242399" y="1941165"/>
            <a:ext cx="3454450" cy="419100"/>
          </a:xfrm>
          <a:prstGeom prst="rect">
            <a:avLst/>
          </a:prstGeom>
        </p:spPr>
      </p:pic>
      <p:pic>
        <p:nvPicPr>
          <p:cNvPr id="32" name="SK-6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242399" y="2511921"/>
            <a:ext cx="228600" cy="161925"/>
          </a:xfrm>
          <a:prstGeom prst="rect">
            <a:avLst/>
          </a:prstGeom>
        </p:spPr>
      </p:pic>
      <p:pic>
        <p:nvPicPr>
          <p:cNvPr id="33" name="SK-6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242399" y="2833836"/>
            <a:ext cx="228600" cy="161925"/>
          </a:xfrm>
          <a:prstGeom prst="rect">
            <a:avLst/>
          </a:prstGeom>
        </p:spPr>
      </p:pic>
      <p:pic>
        <p:nvPicPr>
          <p:cNvPr id="34" name="SK-6-img-33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242399" y="3382417"/>
            <a:ext cx="228600" cy="161925"/>
          </a:xfrm>
          <a:prstGeom prst="rect">
            <a:avLst/>
          </a:prstGeom>
        </p:spPr>
      </p:pic>
      <p:pic>
        <p:nvPicPr>
          <p:cNvPr id="35" name="SK-6-img-34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242399" y="3704332"/>
            <a:ext cx="228600" cy="161925"/>
          </a:xfrm>
          <a:prstGeom prst="rect">
            <a:avLst/>
          </a:prstGeom>
        </p:spPr>
      </p:pic>
      <p:pic>
        <p:nvPicPr>
          <p:cNvPr id="36" name="SK-6-img-35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242399" y="4441924"/>
            <a:ext cx="142875" cy="114300"/>
          </a:xfrm>
          <a:prstGeom prst="rect">
            <a:avLst/>
          </a:prstGeom>
        </p:spPr>
      </p:pic>
      <p:sp>
        <p:nvSpPr>
          <p:cNvPr id="37" name="SK-6-text-36"/>
          <p:cNvSpPr/>
          <p:nvPr/>
        </p:nvSpPr>
        <p:spPr>
          <a:xfrm>
            <a:off x="647700" y="3810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38" name="SK-6-text-37"/>
          <p:cNvSpPr/>
          <p:nvPr/>
        </p:nvSpPr>
        <p:spPr>
          <a:xfrm>
            <a:off x="1790700" y="4000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39" name="SK-6-text-38"/>
          <p:cNvSpPr/>
          <p:nvPr/>
        </p:nvSpPr>
        <p:spPr>
          <a:xfrm>
            <a:off x="571500" y="6286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Clinical Assessment in Primary Care</a:t>
            </a:r>
            <a:endParaRPr lang="en-US" sz="2550" dirty="0"/>
          </a:p>
        </p:txBody>
      </p:sp>
      <p:sp>
        <p:nvSpPr>
          <p:cNvPr id="40" name="SK-6-text-39"/>
          <p:cNvSpPr/>
          <p:nvPr/>
        </p:nvSpPr>
        <p:spPr>
          <a:xfrm>
            <a:off x="757238" y="1436340"/>
            <a:ext cx="477774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 Initial Assessment</a:t>
            </a:r>
            <a:endParaRPr lang="en-US" sz="1650" dirty="0"/>
          </a:p>
        </p:txBody>
      </p:sp>
      <p:sp>
        <p:nvSpPr>
          <p:cNvPr id="41" name="SK-6-text-40"/>
          <p:cNvSpPr/>
          <p:nvPr/>
        </p:nvSpPr>
        <p:spPr>
          <a:xfrm>
            <a:off x="838200" y="1941165"/>
            <a:ext cx="822579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BMI Centile: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Plot on UK 1990 chart.</a:t>
            </a:r>
            <a:endParaRPr lang="en-US" sz="1275" dirty="0"/>
          </a:p>
        </p:txBody>
      </p:sp>
      <p:sp>
        <p:nvSpPr>
          <p:cNvPr id="42" name="SK-6-text-41"/>
          <p:cNvSpPr/>
          <p:nvPr/>
        </p:nvSpPr>
        <p:spPr>
          <a:xfrm>
            <a:off x="838200" y="2263080"/>
            <a:ext cx="34544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Diet: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Typical day, portions, sugary drinks.</a:t>
            </a:r>
            <a:endParaRPr lang="en-US" sz="1275" dirty="0"/>
          </a:p>
        </p:txBody>
      </p:sp>
      <p:sp>
        <p:nvSpPr>
          <p:cNvPr id="43" name="SK-6-text-42"/>
          <p:cNvSpPr/>
          <p:nvPr/>
        </p:nvSpPr>
        <p:spPr>
          <a:xfrm>
            <a:off x="838200" y="2811661"/>
            <a:ext cx="34544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Activity: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Screen time vs. physical activity.</a:t>
            </a:r>
            <a:endParaRPr lang="en-US" sz="1275" dirty="0"/>
          </a:p>
        </p:txBody>
      </p:sp>
      <p:sp>
        <p:nvSpPr>
          <p:cNvPr id="44" name="SK-6-text-43"/>
          <p:cNvSpPr/>
          <p:nvPr/>
        </p:nvSpPr>
        <p:spPr>
          <a:xfrm>
            <a:off x="838200" y="3360241"/>
            <a:ext cx="822579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History: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Parental obesity, T2DM, CVD.</a:t>
            </a:r>
            <a:endParaRPr lang="en-US" sz="1275" dirty="0"/>
          </a:p>
        </p:txBody>
      </p:sp>
      <p:sp>
        <p:nvSpPr>
          <p:cNvPr id="45" name="SK-6-text-44"/>
          <p:cNvSpPr/>
          <p:nvPr/>
        </p:nvSpPr>
        <p:spPr>
          <a:xfrm>
            <a:off x="838200" y="3682157"/>
            <a:ext cx="829056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5. Social: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Deprivation, food environment.</a:t>
            </a:r>
            <a:endParaRPr lang="en-US" sz="1275" dirty="0"/>
          </a:p>
        </p:txBody>
      </p:sp>
      <p:sp>
        <p:nvSpPr>
          <p:cNvPr id="46" name="SK-6-text-45"/>
          <p:cNvSpPr/>
          <p:nvPr/>
        </p:nvSpPr>
        <p:spPr>
          <a:xfrm>
            <a:off x="838200" y="4004072"/>
            <a:ext cx="34544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6. Mental Health: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Mood, bullying, eating habits.</a:t>
            </a:r>
            <a:endParaRPr lang="en-US" sz="1275" dirty="0"/>
          </a:p>
        </p:txBody>
      </p:sp>
      <p:sp>
        <p:nvSpPr>
          <p:cNvPr id="47" name="SK-6-text-46"/>
          <p:cNvSpPr/>
          <p:nvPr/>
        </p:nvSpPr>
        <p:spPr>
          <a:xfrm>
            <a:off x="838200" y="4552652"/>
            <a:ext cx="34544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7. Motivation: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Readiness of child and family.</a:t>
            </a:r>
            <a:endParaRPr lang="en-US" sz="1275" dirty="0"/>
          </a:p>
        </p:txBody>
      </p:sp>
      <p:sp>
        <p:nvSpPr>
          <p:cNvPr id="48" name="SK-6-text-47"/>
          <p:cNvSpPr/>
          <p:nvPr/>
        </p:nvSpPr>
        <p:spPr>
          <a:xfrm>
            <a:off x="4630787" y="1436340"/>
            <a:ext cx="477774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 Key Investigations</a:t>
            </a:r>
            <a:endParaRPr lang="en-US" sz="1650" dirty="0"/>
          </a:p>
        </p:txBody>
      </p:sp>
      <p:sp>
        <p:nvSpPr>
          <p:cNvPr id="49" name="SK-6-text-48"/>
          <p:cNvSpPr/>
          <p:nvPr/>
        </p:nvSpPr>
        <p:spPr>
          <a:xfrm>
            <a:off x="4711750" y="1941165"/>
            <a:ext cx="731901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Glycaemia: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HbA1c or Fasting Glucose.</a:t>
            </a:r>
            <a:endParaRPr lang="en-US" sz="1275" dirty="0"/>
          </a:p>
        </p:txBody>
      </p:sp>
      <p:sp>
        <p:nvSpPr>
          <p:cNvPr id="50" name="SK-6-text-49"/>
          <p:cNvSpPr/>
          <p:nvPr/>
        </p:nvSpPr>
        <p:spPr>
          <a:xfrm>
            <a:off x="4711750" y="2263080"/>
            <a:ext cx="602361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Lipids: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Fasting lipid profile.</a:t>
            </a:r>
            <a:endParaRPr lang="en-US" sz="1275" dirty="0"/>
          </a:p>
        </p:txBody>
      </p:sp>
      <p:sp>
        <p:nvSpPr>
          <p:cNvPr id="51" name="SK-6-text-50"/>
          <p:cNvSpPr/>
          <p:nvPr/>
        </p:nvSpPr>
        <p:spPr>
          <a:xfrm>
            <a:off x="4711750" y="2584996"/>
            <a:ext cx="68008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LFTs: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Screening for NAFLD / MASLD.</a:t>
            </a:r>
            <a:endParaRPr lang="en-US" sz="1275" dirty="0"/>
          </a:p>
        </p:txBody>
      </p:sp>
      <p:sp>
        <p:nvSpPr>
          <p:cNvPr id="52" name="SK-6-text-51"/>
          <p:cNvSpPr/>
          <p:nvPr/>
        </p:nvSpPr>
        <p:spPr>
          <a:xfrm>
            <a:off x="4711750" y="2906911"/>
            <a:ext cx="641223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BP: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Age-appropriate measurement.</a:t>
            </a:r>
            <a:endParaRPr lang="en-US" sz="1275" dirty="0"/>
          </a:p>
        </p:txBody>
      </p:sp>
      <p:sp>
        <p:nvSpPr>
          <p:cNvPr id="53" name="SK-6-text-52"/>
          <p:cNvSpPr/>
          <p:nvPr/>
        </p:nvSpPr>
        <p:spPr>
          <a:xfrm>
            <a:off x="4711750" y="3228826"/>
            <a:ext cx="34544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TFTs: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Specifically if height is below centile.</a:t>
            </a:r>
            <a:endParaRPr lang="en-US" sz="1275" dirty="0"/>
          </a:p>
        </p:txBody>
      </p:sp>
      <p:sp>
        <p:nvSpPr>
          <p:cNvPr id="54" name="SK-6-text-53"/>
          <p:cNvSpPr/>
          <p:nvPr/>
        </p:nvSpPr>
        <p:spPr>
          <a:xfrm>
            <a:off x="4368850" y="3853607"/>
            <a:ext cx="64312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Indicated if high risk or BMI ≥ 98th centile.</a:t>
            </a:r>
            <a:endParaRPr lang="en-US" sz="900" dirty="0"/>
          </a:p>
        </p:txBody>
      </p:sp>
      <p:sp>
        <p:nvSpPr>
          <p:cNvPr id="55" name="SK-6-text-54"/>
          <p:cNvSpPr/>
          <p:nvPr/>
        </p:nvSpPr>
        <p:spPr>
          <a:xfrm>
            <a:off x="4630787" y="4406057"/>
            <a:ext cx="427482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 Physical Markers</a:t>
            </a:r>
            <a:endParaRPr lang="en-US" sz="1650" dirty="0"/>
          </a:p>
        </p:txBody>
      </p:sp>
      <p:sp>
        <p:nvSpPr>
          <p:cNvPr id="56" name="SK-6-text-55"/>
          <p:cNvSpPr/>
          <p:nvPr/>
        </p:nvSpPr>
        <p:spPr>
          <a:xfrm>
            <a:off x="4464100" y="5044232"/>
            <a:ext cx="3733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265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Acanthosis Nigricans</a:t>
            </a:r>
            <a:endParaRPr lang="en-US" sz="1200" dirty="0"/>
          </a:p>
        </p:txBody>
      </p:sp>
      <p:sp>
        <p:nvSpPr>
          <p:cNvPr id="57" name="SK-6-text-56"/>
          <p:cNvSpPr/>
          <p:nvPr/>
        </p:nvSpPr>
        <p:spPr>
          <a:xfrm>
            <a:off x="4464100" y="5310932"/>
            <a:ext cx="3263950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Dark, velvety skin folds at neck or axillae. Pathognomonic for </a:t>
            </a:r>
            <a:r>
              <a:rPr lang="en-US" sz="127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Insulin Resistance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Screen for Type 2 Diabetes urgently.</a:t>
            </a:r>
            <a:endParaRPr lang="en-US" sz="1275" dirty="0"/>
          </a:p>
        </p:txBody>
      </p:sp>
      <p:sp>
        <p:nvSpPr>
          <p:cNvPr id="58" name="SK-6-text-57"/>
          <p:cNvSpPr/>
          <p:nvPr/>
        </p:nvSpPr>
        <p:spPr>
          <a:xfrm>
            <a:off x="8504337" y="1436340"/>
            <a:ext cx="368766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 Secondary Causes</a:t>
            </a:r>
            <a:endParaRPr lang="en-US" sz="1650" dirty="0"/>
          </a:p>
        </p:txBody>
      </p:sp>
      <p:sp>
        <p:nvSpPr>
          <p:cNvPr id="59" name="SK-6-text-58"/>
          <p:cNvSpPr/>
          <p:nvPr/>
        </p:nvSpPr>
        <p:spPr>
          <a:xfrm>
            <a:off x="8204299" y="1941165"/>
            <a:ext cx="334015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RED FLAG: OBESE + SHORT</a:t>
            </a:r>
            <a:endParaRPr lang="en-US" sz="1200" dirty="0"/>
          </a:p>
        </p:txBody>
      </p:sp>
      <p:sp>
        <p:nvSpPr>
          <p:cNvPr id="60" name="SK-6-text-59"/>
          <p:cNvSpPr/>
          <p:nvPr/>
        </p:nvSpPr>
        <p:spPr>
          <a:xfrm>
            <a:off x="8585299" y="2474565"/>
            <a:ext cx="3606701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Hypothyroidism: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Exclude via TFTs.</a:t>
            </a:r>
            <a:endParaRPr lang="en-US" sz="1275" dirty="0"/>
          </a:p>
        </p:txBody>
      </p:sp>
      <p:sp>
        <p:nvSpPr>
          <p:cNvPr id="61" name="SK-6-text-60"/>
          <p:cNvSpPr/>
          <p:nvPr/>
        </p:nvSpPr>
        <p:spPr>
          <a:xfrm>
            <a:off x="8585299" y="2796480"/>
            <a:ext cx="34544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Cushing's Syndrome: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Striae, growth faltering.</a:t>
            </a:r>
            <a:endParaRPr lang="en-US" sz="1275" dirty="0"/>
          </a:p>
        </p:txBody>
      </p:sp>
      <p:sp>
        <p:nvSpPr>
          <p:cNvPr id="62" name="SK-6-text-61"/>
          <p:cNvSpPr/>
          <p:nvPr/>
        </p:nvSpPr>
        <p:spPr>
          <a:xfrm>
            <a:off x="8585299" y="3345061"/>
            <a:ext cx="3606701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GH Deficiency: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Marked short stature.</a:t>
            </a:r>
            <a:endParaRPr lang="en-US" sz="1275" dirty="0"/>
          </a:p>
        </p:txBody>
      </p:sp>
      <p:sp>
        <p:nvSpPr>
          <p:cNvPr id="63" name="SK-6-text-62"/>
          <p:cNvSpPr/>
          <p:nvPr/>
        </p:nvSpPr>
        <p:spPr>
          <a:xfrm>
            <a:off x="8585299" y="3666976"/>
            <a:ext cx="34544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Genetic Syndromes: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Prader-Willi, Bardet-Biedl (look for delay/dysmorphism).</a:t>
            </a:r>
            <a:endParaRPr lang="en-US" sz="1275" dirty="0"/>
          </a:p>
        </p:txBody>
      </p:sp>
      <p:sp>
        <p:nvSpPr>
          <p:cNvPr id="64" name="SK-6-text-63"/>
          <p:cNvSpPr/>
          <p:nvPr/>
        </p:nvSpPr>
        <p:spPr>
          <a:xfrm>
            <a:off x="8385274" y="4406057"/>
            <a:ext cx="34544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Standard obesity usually involves normal or tall stature for age.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63624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4800"/>
            <a:ext cx="1104900" cy="20955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122015"/>
            <a:ext cx="3683050" cy="38100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122015"/>
            <a:ext cx="3683050" cy="135255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2665065"/>
            <a:ext cx="190500" cy="1524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122015"/>
            <a:ext cx="3683050" cy="381000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06950" y="1245840"/>
            <a:ext cx="3378250" cy="223838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06950" y="1593503"/>
            <a:ext cx="190500" cy="1524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28099" y="1122015"/>
            <a:ext cx="3683050" cy="381000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80499" y="1245840"/>
            <a:ext cx="3378250" cy="223838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80499" y="1593503"/>
            <a:ext cx="190500" cy="15240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084415"/>
            <a:ext cx="11430000" cy="104388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368230"/>
            <a:ext cx="476250" cy="47625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4850" y="5492055"/>
            <a:ext cx="285750" cy="22860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44025" y="5449193"/>
            <a:ext cx="2238375" cy="314325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6305550"/>
            <a:ext cx="11430000" cy="247650"/>
          </a:xfrm>
          <a:prstGeom prst="rect">
            <a:avLst/>
          </a:prstGeom>
        </p:spPr>
      </p:pic>
      <p:sp>
        <p:nvSpPr>
          <p:cNvPr id="20" name="SK-7-text-19"/>
          <p:cNvSpPr/>
          <p:nvPr/>
        </p:nvSpPr>
        <p:spPr>
          <a:xfrm>
            <a:off x="647700" y="3048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21" name="SK-7-text-20"/>
          <p:cNvSpPr/>
          <p:nvPr/>
        </p:nvSpPr>
        <p:spPr>
          <a:xfrm>
            <a:off x="1790700" y="3238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22" name="SK-7-text-21"/>
          <p:cNvSpPr/>
          <p:nvPr/>
        </p:nvSpPr>
        <p:spPr>
          <a:xfrm>
            <a:off x="571500" y="5524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Multicomponent Lifestyle Interventions</a:t>
            </a:r>
            <a:endParaRPr lang="en-US" sz="2550" dirty="0"/>
          </a:p>
        </p:txBody>
      </p:sp>
      <p:sp>
        <p:nvSpPr>
          <p:cNvPr id="23" name="SK-7-text-22"/>
          <p:cNvSpPr/>
          <p:nvPr/>
        </p:nvSpPr>
        <p:spPr>
          <a:xfrm>
            <a:off x="819150" y="2598390"/>
            <a:ext cx="3295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Dietary Change</a:t>
            </a:r>
            <a:endParaRPr lang="en-US" sz="1500" dirty="0"/>
          </a:p>
        </p:txBody>
      </p:sp>
      <p:sp>
        <p:nvSpPr>
          <p:cNvPr id="24" name="SK-7-text-23"/>
          <p:cNvSpPr/>
          <p:nvPr/>
        </p:nvSpPr>
        <p:spPr>
          <a:xfrm>
            <a:off x="723900" y="2979390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energy intake and </a:t>
            </a:r>
            <a:r>
              <a:rPr lang="en-US" sz="11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cut sugary drinks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(fizzy, juice, squash)</a:t>
            </a:r>
            <a:endParaRPr lang="en-US" sz="1125" dirty="0"/>
          </a:p>
        </p:txBody>
      </p:sp>
      <p:sp>
        <p:nvSpPr>
          <p:cNvPr id="25" name="SK-7-text-24"/>
          <p:cNvSpPr/>
          <p:nvPr/>
        </p:nvSpPr>
        <p:spPr>
          <a:xfrm>
            <a:off x="723900" y="3436590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 ultra-processed foods and takeaways; manage portion sizes</a:t>
            </a:r>
            <a:endParaRPr lang="en-US" sz="1125" dirty="0"/>
          </a:p>
        </p:txBody>
      </p:sp>
      <p:sp>
        <p:nvSpPr>
          <p:cNvPr id="26" name="SK-7-text-25"/>
          <p:cNvSpPr/>
          <p:nvPr/>
        </p:nvSpPr>
        <p:spPr>
          <a:xfrm>
            <a:off x="723900" y="3893790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Promote 5-a-day fruit/veg and regular meals (don't skip breakfast)</a:t>
            </a:r>
            <a:endParaRPr lang="en-US" sz="1125" dirty="0"/>
          </a:p>
        </p:txBody>
      </p:sp>
      <p:sp>
        <p:nvSpPr>
          <p:cNvPr id="27" name="SK-7-text-26"/>
          <p:cNvSpPr/>
          <p:nvPr/>
        </p:nvSpPr>
        <p:spPr>
          <a:xfrm>
            <a:off x="723900" y="4350990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Semi-skimmed milk from age 2 if growth is appropriate</a:t>
            </a:r>
            <a:endParaRPr lang="en-US" sz="1125" dirty="0"/>
          </a:p>
        </p:txBody>
      </p:sp>
      <p:sp>
        <p:nvSpPr>
          <p:cNvPr id="28" name="SK-7-text-27"/>
          <p:cNvSpPr/>
          <p:nvPr/>
        </p:nvSpPr>
        <p:spPr>
          <a:xfrm>
            <a:off x="4483150" y="1245840"/>
            <a:ext cx="3434187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NHS/CMO 2019 Guidance</a:t>
            </a:r>
            <a:endParaRPr lang="en-US" sz="975" dirty="0"/>
          </a:p>
        </p:txBody>
      </p:sp>
      <p:sp>
        <p:nvSpPr>
          <p:cNvPr id="29" name="SK-7-text-28"/>
          <p:cNvSpPr/>
          <p:nvPr/>
        </p:nvSpPr>
        <p:spPr>
          <a:xfrm>
            <a:off x="4692700" y="1526828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Physical Activity</a:t>
            </a:r>
            <a:endParaRPr lang="en-US" sz="1500" dirty="0"/>
          </a:p>
        </p:txBody>
      </p:sp>
      <p:sp>
        <p:nvSpPr>
          <p:cNvPr id="30" name="SK-7-text-29"/>
          <p:cNvSpPr/>
          <p:nvPr/>
        </p:nvSpPr>
        <p:spPr>
          <a:xfrm>
            <a:off x="4597450" y="1907828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Ages 5–18: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Minimum 60 mins moderate-vigorous activity daily</a:t>
            </a:r>
            <a:endParaRPr lang="en-US" sz="1125" dirty="0"/>
          </a:p>
        </p:txBody>
      </p:sp>
      <p:sp>
        <p:nvSpPr>
          <p:cNvPr id="31" name="SK-7-text-30"/>
          <p:cNvSpPr/>
          <p:nvPr/>
        </p:nvSpPr>
        <p:spPr>
          <a:xfrm>
            <a:off x="4597450" y="2365028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Ages &lt;5: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least 3 hours of active play throughout the day</a:t>
            </a:r>
            <a:endParaRPr lang="en-US" sz="1125" dirty="0"/>
          </a:p>
        </p:txBody>
      </p:sp>
      <p:sp>
        <p:nvSpPr>
          <p:cNvPr id="32" name="SK-7-text-31"/>
          <p:cNvSpPr/>
          <p:nvPr/>
        </p:nvSpPr>
        <p:spPr>
          <a:xfrm>
            <a:off x="4597450" y="2822228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 activity into routine: walking/cycling to school, active play</a:t>
            </a:r>
            <a:endParaRPr lang="en-US" sz="1125" dirty="0"/>
          </a:p>
        </p:txBody>
      </p:sp>
      <p:sp>
        <p:nvSpPr>
          <p:cNvPr id="33" name="SK-7-text-32"/>
          <p:cNvSpPr/>
          <p:nvPr/>
        </p:nvSpPr>
        <p:spPr>
          <a:xfrm>
            <a:off x="4597450" y="3279428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Sedentary time: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Limit non-educational screen time to &lt;2 hours/day</a:t>
            </a:r>
            <a:endParaRPr lang="en-US" sz="1125" dirty="0"/>
          </a:p>
        </p:txBody>
      </p:sp>
      <p:sp>
        <p:nvSpPr>
          <p:cNvPr id="34" name="SK-7-text-33"/>
          <p:cNvSpPr/>
          <p:nvPr/>
        </p:nvSpPr>
        <p:spPr>
          <a:xfrm>
            <a:off x="8356699" y="1245840"/>
            <a:ext cx="3339596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Family-Centred Approach</a:t>
            </a:r>
            <a:endParaRPr lang="en-US" sz="975" dirty="0"/>
          </a:p>
        </p:txBody>
      </p:sp>
      <p:sp>
        <p:nvSpPr>
          <p:cNvPr id="35" name="SK-7-text-34"/>
          <p:cNvSpPr/>
          <p:nvPr/>
        </p:nvSpPr>
        <p:spPr>
          <a:xfrm>
            <a:off x="8566249" y="1526828"/>
            <a:ext cx="362575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Behaviour Modification</a:t>
            </a:r>
            <a:endParaRPr lang="en-US" sz="1500" dirty="0"/>
          </a:p>
        </p:txBody>
      </p:sp>
      <p:sp>
        <p:nvSpPr>
          <p:cNvPr id="36" name="SK-7-text-35"/>
          <p:cNvSpPr/>
          <p:nvPr/>
        </p:nvSpPr>
        <p:spPr>
          <a:xfrm>
            <a:off x="8470999" y="1907828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Self-monitoring: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food and activity diaries for awareness</a:t>
            </a:r>
            <a:endParaRPr lang="en-US" sz="1125" dirty="0"/>
          </a:p>
        </p:txBody>
      </p:sp>
      <p:sp>
        <p:nvSpPr>
          <p:cNvPr id="37" name="SK-7-text-36"/>
          <p:cNvSpPr/>
          <p:nvPr/>
        </p:nvSpPr>
        <p:spPr>
          <a:xfrm>
            <a:off x="8470999" y="2365028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SMART goals: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Set small, achievable, time-bound targets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8470999" y="2822228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Stimulus control: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 screens at mealtimes; keep healthy snacks visible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8470999" y="3279428"/>
            <a:ext cx="318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Parental modeling: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Parents must lead by example with healthy habits</a:t>
            </a:r>
            <a:endParaRPr lang="en-US" sz="1125" dirty="0"/>
          </a:p>
        </p:txBody>
      </p:sp>
      <p:sp>
        <p:nvSpPr>
          <p:cNvPr id="40" name="SK-7-text-39"/>
          <p:cNvSpPr/>
          <p:nvPr/>
        </p:nvSpPr>
        <p:spPr>
          <a:xfrm>
            <a:off x="1276350" y="5208240"/>
            <a:ext cx="79819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Primary Goal of Treatment</a:t>
            </a:r>
            <a:endParaRPr lang="en-US" sz="1650" dirty="0"/>
          </a:p>
        </p:txBody>
      </p:sp>
      <p:sp>
        <p:nvSpPr>
          <p:cNvPr id="41" name="SK-7-text-40"/>
          <p:cNvSpPr/>
          <p:nvPr/>
        </p:nvSpPr>
        <p:spPr>
          <a:xfrm>
            <a:off x="1276350" y="5551140"/>
            <a:ext cx="78771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most children, </a:t>
            </a:r>
            <a:r>
              <a:rPr lang="en-US" sz="1275" b="1" dirty="0">
                <a:solidFill>
                  <a:srgbClr val="F265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Maintenance</a:t>
            </a:r>
            <a:r>
              <a:rPr lang="en-US" sz="127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the primary goal—allowing them to "grow into" their weight as they increase in height. Weight loss is reserved for severe obesity or significant comorbidities.</a:t>
            </a:r>
            <a:endParaRPr lang="en-US" sz="1275" dirty="0"/>
          </a:p>
        </p:txBody>
      </p:sp>
      <p:sp>
        <p:nvSpPr>
          <p:cNvPr id="42" name="SK-7-text-41"/>
          <p:cNvSpPr/>
          <p:nvPr/>
        </p:nvSpPr>
        <p:spPr>
          <a:xfrm>
            <a:off x="9458325" y="5449193"/>
            <a:ext cx="2733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Engagement is Essential</a:t>
            </a:r>
            <a:endParaRPr lang="en-US" sz="1050" dirty="0"/>
          </a:p>
        </p:txBody>
      </p:sp>
      <p:sp>
        <p:nvSpPr>
          <p:cNvPr id="43" name="SK-7-text-42"/>
          <p:cNvSpPr/>
          <p:nvPr/>
        </p:nvSpPr>
        <p:spPr>
          <a:xfrm>
            <a:off x="381000" y="6381750"/>
            <a:ext cx="6751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NICE NG246 (2025) Lifestyle Guidance</a:t>
            </a:r>
            <a:endParaRPr lang="en-US" sz="900" dirty="0"/>
          </a:p>
        </p:txBody>
      </p:sp>
      <p:sp>
        <p:nvSpPr>
          <p:cNvPr id="44" name="SK-7-text-43"/>
          <p:cNvSpPr/>
          <p:nvPr/>
        </p:nvSpPr>
        <p:spPr>
          <a:xfrm>
            <a:off x="10582275" y="6381750"/>
            <a:ext cx="16097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Slide 7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11277600" cy="63624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" y="457200"/>
            <a:ext cx="1104900" cy="2095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398240"/>
            <a:ext cx="4057650" cy="500256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669703"/>
            <a:ext cx="285750" cy="2286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4817715"/>
            <a:ext cx="3600450" cy="65722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4971455"/>
            <a:ext cx="178594" cy="148828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43450" y="1398240"/>
            <a:ext cx="3381375" cy="500256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72050" y="1669703"/>
            <a:ext cx="285750" cy="2286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53425" y="1398240"/>
            <a:ext cx="3381375" cy="500256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82025" y="1626840"/>
            <a:ext cx="2924175" cy="40005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82025" y="2198340"/>
            <a:ext cx="178594" cy="605135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82025" y="2974925"/>
            <a:ext cx="178594" cy="60513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82025" y="3751511"/>
            <a:ext cx="178594" cy="813495"/>
          </a:xfrm>
          <a:prstGeom prst="rect">
            <a:avLst/>
          </a:prstGeom>
        </p:spPr>
      </p:pic>
      <p:sp>
        <p:nvSpPr>
          <p:cNvPr id="17" name="SK-8-text-16"/>
          <p:cNvSpPr/>
          <p:nvPr/>
        </p:nvSpPr>
        <p:spPr>
          <a:xfrm>
            <a:off x="723900" y="4572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18" name="SK-8-text-17"/>
          <p:cNvSpPr/>
          <p:nvPr/>
        </p:nvSpPr>
        <p:spPr>
          <a:xfrm>
            <a:off x="1866900" y="4762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19" name="SK-8-text-18"/>
          <p:cNvSpPr/>
          <p:nvPr/>
        </p:nvSpPr>
        <p:spPr>
          <a:xfrm>
            <a:off x="647700" y="704850"/>
            <a:ext cx="115443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Specialist Management and Pharmacotherapy</a:t>
            </a:r>
            <a:endParaRPr lang="en-US" sz="2550" dirty="0"/>
          </a:p>
        </p:txBody>
      </p:sp>
      <p:sp>
        <p:nvSpPr>
          <p:cNvPr id="20" name="SK-8-text-19"/>
          <p:cNvSpPr/>
          <p:nvPr/>
        </p:nvSpPr>
        <p:spPr>
          <a:xfrm>
            <a:off x="1085850" y="1626840"/>
            <a:ext cx="71456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Pharmacotherapy (Specialist)</a:t>
            </a:r>
            <a:endParaRPr lang="en-US" sz="1650" dirty="0"/>
          </a:p>
        </p:txBody>
      </p:sp>
      <p:sp>
        <p:nvSpPr>
          <p:cNvPr id="21" name="SK-8-text-20"/>
          <p:cNvSpPr/>
          <p:nvPr/>
        </p:nvSpPr>
        <p:spPr>
          <a:xfrm>
            <a:off x="876300" y="2093565"/>
            <a:ext cx="340995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Orlistat (Xenical):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Licensed for age 12 years and </a:t>
            </a:r>
            <a:r>
              <a:rPr lang="en-US" sz="1200" dirty="0" err="1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above.</a:t>
            </a:r>
            <a:r>
              <a:rPr lang="en-US" sz="1050" dirty="0" err="1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Lipase</a:t>
            </a: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inhibitor; 120mg TDS with meals. Requires fat-soluble vitamin supplementation (A, D, E, K).</a:t>
            </a:r>
            <a:endParaRPr lang="en-US" sz="1200" dirty="0"/>
          </a:p>
        </p:txBody>
      </p:sp>
      <p:sp>
        <p:nvSpPr>
          <p:cNvPr id="22" name="SK-8-text-21"/>
          <p:cNvSpPr/>
          <p:nvPr/>
        </p:nvSpPr>
        <p:spPr>
          <a:xfrm>
            <a:off x="876300" y="3084761"/>
            <a:ext cx="340995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GLP-1 Receptor Agonists: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Emerging evidence.</a:t>
            </a: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E.g., Semaglutide, Liraglutide. Included in NICE NG246 (2025) specialist pathways for adolescents.</a:t>
            </a:r>
            <a:endParaRPr lang="en-US" sz="1200" dirty="0"/>
          </a:p>
        </p:txBody>
      </p:sp>
      <p:sp>
        <p:nvSpPr>
          <p:cNvPr id="23" name="SK-8-text-22"/>
          <p:cNvSpPr/>
          <p:nvPr/>
        </p:nvSpPr>
        <p:spPr>
          <a:xfrm>
            <a:off x="876300" y="3865811"/>
            <a:ext cx="3409950" cy="895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Side Effects: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Steatorrhoea, oily stools, urgency.</a:t>
            </a: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Only used when lifestyle interventions alone have failed to achieve weight goals.</a:t>
            </a:r>
            <a:endParaRPr lang="en-US" sz="1200" dirty="0"/>
          </a:p>
        </p:txBody>
      </p:sp>
      <p:sp>
        <p:nvSpPr>
          <p:cNvPr id="24" name="SK-8-text-23"/>
          <p:cNvSpPr/>
          <p:nvPr/>
        </p:nvSpPr>
        <p:spPr>
          <a:xfrm>
            <a:off x="1054894" y="4932015"/>
            <a:ext cx="33718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Specialist initiation only. Not for primary care start.</a:t>
            </a:r>
            <a:endParaRPr lang="en-US" sz="1125" dirty="0"/>
          </a:p>
        </p:txBody>
      </p:sp>
      <p:sp>
        <p:nvSpPr>
          <p:cNvPr id="25" name="SK-8-text-24"/>
          <p:cNvSpPr/>
          <p:nvPr/>
        </p:nvSpPr>
        <p:spPr>
          <a:xfrm>
            <a:off x="5372100" y="1626840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Bariatric Surgery</a:t>
            </a:r>
            <a:endParaRPr lang="en-US" sz="1650" dirty="0"/>
          </a:p>
        </p:txBody>
      </p:sp>
      <p:sp>
        <p:nvSpPr>
          <p:cNvPr id="26" name="SK-8-text-25"/>
          <p:cNvSpPr/>
          <p:nvPr/>
        </p:nvSpPr>
        <p:spPr>
          <a:xfrm>
            <a:off x="5162550" y="2093565"/>
            <a:ext cx="2733675" cy="895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Threshold: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Generally $\ge$18 years.</a:t>
            </a: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Exceptionally younger in severe cases with serious comorbidities.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5162550" y="3122265"/>
            <a:ext cx="33680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Criteria:</a:t>
            </a:r>
            <a:endParaRPr lang="en-US" sz="1200" dirty="0"/>
          </a:p>
        </p:txBody>
      </p:sp>
      <p:sp>
        <p:nvSpPr>
          <p:cNvPr id="28" name="SK-8-text-27"/>
          <p:cNvSpPr/>
          <p:nvPr/>
        </p:nvSpPr>
        <p:spPr>
          <a:xfrm>
            <a:off x="5162550" y="3369915"/>
            <a:ext cx="27336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BMI &gt; 40, or BMI &gt;35 with life-threatening comorbidities (e.g., severe T2DM, OSA).</a:t>
            </a:r>
            <a:endParaRPr lang="en-US" sz="1050" dirty="0"/>
          </a:p>
        </p:txBody>
      </p:sp>
      <p:sp>
        <p:nvSpPr>
          <p:cNvPr id="29" name="SK-8-text-28"/>
          <p:cNvSpPr/>
          <p:nvPr/>
        </p:nvSpPr>
        <p:spPr>
          <a:xfrm>
            <a:off x="5162550" y="4103340"/>
            <a:ext cx="26365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Prerequisites:</a:t>
            </a:r>
            <a:endParaRPr lang="en-US" sz="1200" dirty="0"/>
          </a:p>
        </p:txBody>
      </p:sp>
      <p:sp>
        <p:nvSpPr>
          <p:cNvPr id="30" name="SK-8-text-29"/>
          <p:cNvSpPr/>
          <p:nvPr/>
        </p:nvSpPr>
        <p:spPr>
          <a:xfrm>
            <a:off x="5162550" y="4350990"/>
            <a:ext cx="27336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Exhausted Tier 3 services; full psychological/social assessment.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5162550" y="4865340"/>
            <a:ext cx="564187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Setting: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Specialist centres only.</a:t>
            </a:r>
            <a:endParaRPr lang="en-US" sz="1200" dirty="0"/>
          </a:p>
        </p:txBody>
      </p:sp>
      <p:sp>
        <p:nvSpPr>
          <p:cNvPr id="32" name="SK-8-text-31"/>
          <p:cNvSpPr/>
          <p:nvPr/>
        </p:nvSpPr>
        <p:spPr>
          <a:xfrm>
            <a:off x="8582025" y="1626840"/>
            <a:ext cx="36099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Clinical Governance</a:t>
            </a:r>
            <a:endParaRPr lang="en-US" sz="1500" dirty="0"/>
          </a:p>
        </p:txBody>
      </p:sp>
      <p:sp>
        <p:nvSpPr>
          <p:cNvPr id="33" name="SK-8-text-32"/>
          <p:cNvSpPr/>
          <p:nvPr/>
        </p:nvSpPr>
        <p:spPr>
          <a:xfrm>
            <a:off x="8874919" y="2179290"/>
            <a:ext cx="2631281" cy="6241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Role: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Identification, Tier 1 advice, and referral to specialist pathways.</a:t>
            </a:r>
            <a:endParaRPr lang="en-US" sz="1125" dirty="0"/>
          </a:p>
        </p:txBody>
      </p:sp>
      <p:sp>
        <p:nvSpPr>
          <p:cNvPr id="34" name="SK-8-text-33"/>
          <p:cNvSpPr/>
          <p:nvPr/>
        </p:nvSpPr>
        <p:spPr>
          <a:xfrm>
            <a:off x="8874919" y="2955875"/>
            <a:ext cx="2631281" cy="6241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Role: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Multi-disciplinary assessment, pharmacological initiation, and surgical screening.</a:t>
            </a:r>
            <a:endParaRPr lang="en-US" sz="1125" dirty="0"/>
          </a:p>
        </p:txBody>
      </p:sp>
      <p:sp>
        <p:nvSpPr>
          <p:cNvPr id="35" name="SK-8-text-34"/>
          <p:cNvSpPr/>
          <p:nvPr/>
        </p:nvSpPr>
        <p:spPr>
          <a:xfrm>
            <a:off x="8874919" y="3732461"/>
            <a:ext cx="2631281" cy="832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Monitoring: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Shared care may apply for monitoring (e.g. lipids/TFTs), but clinical responsibility remains with the specialist.</a:t>
            </a:r>
            <a:endParaRPr lang="en-US" sz="1125" dirty="0"/>
          </a:p>
        </p:txBody>
      </p:sp>
      <p:sp>
        <p:nvSpPr>
          <p:cNvPr id="36" name="SK-8-textBg-35"/>
          <p:cNvSpPr/>
          <p:nvPr/>
        </p:nvSpPr>
        <p:spPr>
          <a:xfrm>
            <a:off x="8582025" y="5529263"/>
            <a:ext cx="1047452" cy="195263"/>
          </a:xfrm>
          <a:prstGeom prst="roundRect">
            <a:avLst>
              <a:gd name="adj" fmla="val 9756"/>
            </a:avLst>
          </a:prstGeom>
          <a:solidFill>
            <a:srgbClr val="D32F2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SK-8-text-36"/>
          <p:cNvSpPr/>
          <p:nvPr/>
        </p:nvSpPr>
        <p:spPr>
          <a:xfrm>
            <a:off x="8639175" y="5529263"/>
            <a:ext cx="2165529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NICE 2025/2026</a:t>
            </a:r>
            <a:endParaRPr lang="en-US" sz="825" dirty="0"/>
          </a:p>
        </p:txBody>
      </p:sp>
      <p:sp>
        <p:nvSpPr>
          <p:cNvPr id="38" name="SK-8-text-37"/>
          <p:cNvSpPr/>
          <p:nvPr/>
        </p:nvSpPr>
        <p:spPr>
          <a:xfrm>
            <a:off x="8582025" y="5800725"/>
            <a:ext cx="292417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to Tier 3/4 if BMI $\ge$99.6th centile or complex comorbidities exist.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11277600" cy="63624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" y="457200"/>
            <a:ext cx="1104900" cy="2095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826865"/>
            <a:ext cx="5524500" cy="1463427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98315"/>
            <a:ext cx="228600" cy="17145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6400" y="1986409"/>
            <a:ext cx="381000" cy="195263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3442692"/>
            <a:ext cx="5524500" cy="146342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614142"/>
            <a:ext cx="228600" cy="17145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7350" y="3602236"/>
            <a:ext cx="400050" cy="195263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5058519"/>
            <a:ext cx="5524500" cy="1463427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229969"/>
            <a:ext cx="228600" cy="17145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67350" y="5218063"/>
            <a:ext cx="400050" cy="195263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1826865"/>
            <a:ext cx="5524500" cy="1885504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1998315"/>
            <a:ext cx="228600" cy="17145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0300" y="3864769"/>
            <a:ext cx="5524500" cy="1131391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4036219"/>
            <a:ext cx="228600" cy="17145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0300" y="5148560"/>
            <a:ext cx="5524500" cy="1373237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24600" y="5315248"/>
            <a:ext cx="190500" cy="152400"/>
          </a:xfrm>
          <a:prstGeom prst="rect">
            <a:avLst/>
          </a:prstGeom>
        </p:spPr>
      </p:pic>
      <p:sp>
        <p:nvSpPr>
          <p:cNvPr id="21" name="SK-9-text-20"/>
          <p:cNvSpPr/>
          <p:nvPr/>
        </p:nvSpPr>
        <p:spPr>
          <a:xfrm>
            <a:off x="723900" y="45720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22" name="SK-9-text-21"/>
          <p:cNvSpPr/>
          <p:nvPr/>
        </p:nvSpPr>
        <p:spPr>
          <a:xfrm>
            <a:off x="1866900" y="47625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23" name="SK-9-text-22"/>
          <p:cNvSpPr/>
          <p:nvPr/>
        </p:nvSpPr>
        <p:spPr>
          <a:xfrm>
            <a:off x="647700" y="704850"/>
            <a:ext cx="115443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Referral Criteria and Tiers of Care</a:t>
            </a:r>
            <a:endParaRPr lang="en-US" sz="2550" dirty="0"/>
          </a:p>
        </p:txBody>
      </p:sp>
      <p:sp>
        <p:nvSpPr>
          <p:cNvPr id="24" name="SK-9-text-23"/>
          <p:cNvSpPr/>
          <p:nvPr/>
        </p:nvSpPr>
        <p:spPr>
          <a:xfrm>
            <a:off x="457200" y="1398240"/>
            <a:ext cx="5600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SERVICE STRUCTURE (NICE NG246)</a:t>
            </a:r>
            <a:endParaRPr lang="en-US" sz="1050" dirty="0"/>
          </a:p>
        </p:txBody>
      </p:sp>
      <p:sp>
        <p:nvSpPr>
          <p:cNvPr id="25" name="SK-9-text-24"/>
          <p:cNvSpPr/>
          <p:nvPr/>
        </p:nvSpPr>
        <p:spPr>
          <a:xfrm>
            <a:off x="895350" y="1941165"/>
            <a:ext cx="4210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Universal Services</a:t>
            </a:r>
            <a:endParaRPr lang="en-US" sz="1500" dirty="0"/>
          </a:p>
        </p:txBody>
      </p:sp>
      <p:sp>
        <p:nvSpPr>
          <p:cNvPr id="26" name="SK-9-text-25"/>
          <p:cNvSpPr/>
          <p:nvPr/>
        </p:nvSpPr>
        <p:spPr>
          <a:xfrm>
            <a:off x="5543550" y="1986409"/>
            <a:ext cx="66294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Tier 1</a:t>
            </a:r>
            <a:endParaRPr lang="en-US" sz="825" dirty="0"/>
          </a:p>
        </p:txBody>
      </p:sp>
      <p:sp>
        <p:nvSpPr>
          <p:cNvPr id="27" name="SK-9-text-26"/>
          <p:cNvSpPr/>
          <p:nvPr/>
        </p:nvSpPr>
        <p:spPr>
          <a:xfrm>
            <a:off x="762000" y="2303115"/>
            <a:ext cx="942018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(GP), School Nurses, and Health Visitors</a:t>
            </a:r>
            <a:endParaRPr lang="en-US" sz="1200" dirty="0"/>
          </a:p>
        </p:txBody>
      </p:sp>
      <p:sp>
        <p:nvSpPr>
          <p:cNvPr id="28" name="SK-9-text-27"/>
          <p:cNvSpPr/>
          <p:nvPr/>
        </p:nvSpPr>
        <p:spPr>
          <a:xfrm>
            <a:off x="762000" y="2573536"/>
            <a:ext cx="994908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Focus: Routine measurement, brief advice, and prevention</a:t>
            </a:r>
            <a:endParaRPr lang="en-US" sz="1200" dirty="0"/>
          </a:p>
        </p:txBody>
      </p:sp>
      <p:sp>
        <p:nvSpPr>
          <p:cNvPr id="29" name="SK-9-text-28"/>
          <p:cNvSpPr/>
          <p:nvPr/>
        </p:nvSpPr>
        <p:spPr>
          <a:xfrm>
            <a:off x="895350" y="3556992"/>
            <a:ext cx="6267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Community Weight Management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5524500" y="3602236"/>
            <a:ext cx="674914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Tier 2</a:t>
            </a:r>
            <a:endParaRPr lang="en-US" sz="825" dirty="0"/>
          </a:p>
        </p:txBody>
      </p:sp>
      <p:sp>
        <p:nvSpPr>
          <p:cNvPr id="31" name="SK-9-text-30"/>
          <p:cNvSpPr/>
          <p:nvPr/>
        </p:nvSpPr>
        <p:spPr>
          <a:xfrm>
            <a:off x="762000" y="3918942"/>
            <a:ext cx="959648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Multi-component lifestyle programmes (local authority)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762000" y="4189363"/>
            <a:ext cx="1083059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Addressing diet, activity, and behavioral changes in families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895350" y="5172819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Specialist MDT Services</a:t>
            </a:r>
            <a:endParaRPr lang="en-US" sz="1500" dirty="0"/>
          </a:p>
        </p:txBody>
      </p:sp>
      <p:sp>
        <p:nvSpPr>
          <p:cNvPr id="34" name="SK-9-text-33"/>
          <p:cNvSpPr/>
          <p:nvPr/>
        </p:nvSpPr>
        <p:spPr>
          <a:xfrm>
            <a:off x="5524500" y="5218063"/>
            <a:ext cx="674914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Tier 3</a:t>
            </a:r>
            <a:endParaRPr lang="en-US" sz="825" dirty="0"/>
          </a:p>
        </p:txBody>
      </p:sp>
      <p:sp>
        <p:nvSpPr>
          <p:cNvPr id="35" name="SK-9-text-34"/>
          <p:cNvSpPr/>
          <p:nvPr/>
        </p:nvSpPr>
        <p:spPr>
          <a:xfrm>
            <a:off x="762000" y="5534769"/>
            <a:ext cx="994908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paediatricians, dietitians, and psychologists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762000" y="5805190"/>
            <a:ext cx="1083059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severe obesity, complex comorbidities, or pharmacotherapy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6210300" y="1398240"/>
            <a:ext cx="5600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REFERRAL TRIGGERS</a:t>
            </a:r>
            <a:endParaRPr lang="en-US" sz="1050" dirty="0"/>
          </a:p>
        </p:txBody>
      </p:sp>
      <p:sp>
        <p:nvSpPr>
          <p:cNvPr id="38" name="SK-9-text-37"/>
          <p:cNvSpPr/>
          <p:nvPr/>
        </p:nvSpPr>
        <p:spPr>
          <a:xfrm>
            <a:off x="6648450" y="1941165"/>
            <a:ext cx="55435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Routine Referral (Paediatrics)</a:t>
            </a:r>
            <a:endParaRPr lang="en-US" sz="1500" dirty="0"/>
          </a:p>
        </p:txBody>
      </p:sp>
      <p:sp>
        <p:nvSpPr>
          <p:cNvPr id="39" name="SK-9-text-38"/>
          <p:cNvSpPr/>
          <p:nvPr/>
        </p:nvSpPr>
        <p:spPr>
          <a:xfrm>
            <a:off x="6515100" y="2303115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Obesity: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BMI ≥ 99.6th centile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6515100" y="2573536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Causes: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Short stature + High BMI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6515100" y="2843957"/>
            <a:ext cx="5105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Comorbidities: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Significant psychological distress, hypertension, or suspected MASLD/NAFLD</a:t>
            </a:r>
            <a:endParaRPr lang="en-US" sz="1200" dirty="0"/>
          </a:p>
        </p:txBody>
      </p:sp>
      <p:sp>
        <p:nvSpPr>
          <p:cNvPr id="42" name="SK-9-text-41"/>
          <p:cNvSpPr/>
          <p:nvPr/>
        </p:nvSpPr>
        <p:spPr>
          <a:xfrm>
            <a:off x="6515100" y="3327648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Failure to Progress: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Inadequate response to Tier 1/2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6648450" y="3979069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E50"/>
                </a:solidFill>
              </a:rPr>
              <a:t>Specialist Management</a:t>
            </a:r>
            <a:endParaRPr lang="en-US" sz="1500" dirty="0"/>
          </a:p>
        </p:txBody>
      </p:sp>
      <p:sp>
        <p:nvSpPr>
          <p:cNvPr id="44" name="SK-9-text-43"/>
          <p:cNvSpPr/>
          <p:nvPr/>
        </p:nvSpPr>
        <p:spPr>
          <a:xfrm>
            <a:off x="6515100" y="4341019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Pharmacotherapy (Orlistat/GLP-1) for ages ≥ 12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6515100" y="4611439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Bariatric surgery consideration (usually ≥ 18 years)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6610350" y="5262860"/>
            <a:ext cx="55816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REFERRAL (RED FLAGS)</a:t>
            </a:r>
            <a:endParaRPr lang="en-US" sz="1350" dirty="0"/>
          </a:p>
        </p:txBody>
      </p:sp>
      <p:sp>
        <p:nvSpPr>
          <p:cNvPr id="47" name="SK-9-text-46"/>
          <p:cNvSpPr/>
          <p:nvPr/>
        </p:nvSpPr>
        <p:spPr>
          <a:xfrm>
            <a:off x="6515100" y="5596235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BIH: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Headache and visual symptoms</a:t>
            </a:r>
            <a:endParaRPr lang="en-US" sz="1200" dirty="0"/>
          </a:p>
        </p:txBody>
      </p:sp>
      <p:sp>
        <p:nvSpPr>
          <p:cNvPr id="48" name="SK-9-text-47"/>
          <p:cNvSpPr/>
          <p:nvPr/>
        </p:nvSpPr>
        <p:spPr>
          <a:xfrm>
            <a:off x="6515100" y="5866656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SUFE: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Hip or knee pain in obese adolescents</a:t>
            </a:r>
            <a:endParaRPr lang="en-US" sz="1200" dirty="0"/>
          </a:p>
        </p:txBody>
      </p:sp>
      <p:sp>
        <p:nvSpPr>
          <p:cNvPr id="49" name="SK-9-text-48"/>
          <p:cNvSpPr/>
          <p:nvPr/>
        </p:nvSpPr>
        <p:spPr>
          <a:xfrm>
            <a:off x="6515100" y="6137077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OSA: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Apnoeic episodes or extreme somnolence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85750"/>
            <a:ext cx="11277600" cy="63624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" y="285750"/>
            <a:ext cx="1104900" cy="20955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122015"/>
            <a:ext cx="5985123" cy="2645122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383953"/>
            <a:ext cx="190500" cy="1524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3948112"/>
            <a:ext cx="5985123" cy="2645122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4210050"/>
            <a:ext cx="190500" cy="1524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47123" y="1122015"/>
            <a:ext cx="4987677" cy="2918371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75723" y="1383953"/>
            <a:ext cx="190500" cy="1524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75723" y="2750790"/>
            <a:ext cx="4530477" cy="1108621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47123" y="4183261"/>
            <a:ext cx="4987677" cy="240982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47123" y="4183261"/>
            <a:ext cx="4987677" cy="2409825"/>
          </a:xfrm>
          <a:prstGeom prst="rect">
            <a:avLst/>
          </a:prstGeom>
        </p:spPr>
      </p:pic>
      <p:sp>
        <p:nvSpPr>
          <p:cNvPr id="15" name="SK-10-text-14"/>
          <p:cNvSpPr/>
          <p:nvPr/>
        </p:nvSpPr>
        <p:spPr>
          <a:xfrm>
            <a:off x="723900" y="285750"/>
            <a:ext cx="149509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BRADFORD VTS</a:t>
            </a:r>
            <a:endParaRPr lang="en-US" sz="900" dirty="0"/>
          </a:p>
        </p:txBody>
      </p:sp>
      <p:sp>
        <p:nvSpPr>
          <p:cNvPr id="16" name="SK-10-text-15"/>
          <p:cNvSpPr/>
          <p:nvPr/>
        </p:nvSpPr>
        <p:spPr>
          <a:xfrm>
            <a:off x="1866900" y="304800"/>
            <a:ext cx="5151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Teaching Deck • NICE NG246</a:t>
            </a:r>
            <a:endParaRPr lang="en-US" sz="900" dirty="0"/>
          </a:p>
        </p:txBody>
      </p:sp>
      <p:sp>
        <p:nvSpPr>
          <p:cNvPr id="17" name="SK-10-text-16"/>
          <p:cNvSpPr/>
          <p:nvPr/>
        </p:nvSpPr>
        <p:spPr>
          <a:xfrm>
            <a:off x="647700" y="533400"/>
            <a:ext cx="115443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Prevention and Public Health Strategies</a:t>
            </a:r>
            <a:endParaRPr lang="en-US" sz="2550" dirty="0"/>
          </a:p>
        </p:txBody>
      </p:sp>
      <p:sp>
        <p:nvSpPr>
          <p:cNvPr id="18" name="SK-10-text-17"/>
          <p:cNvSpPr/>
          <p:nvPr/>
        </p:nvSpPr>
        <p:spPr>
          <a:xfrm>
            <a:off x="990600" y="1302990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Infancy &amp; Early Years</a:t>
            </a:r>
            <a:endParaRPr lang="en-US" sz="1650" dirty="0"/>
          </a:p>
        </p:txBody>
      </p:sp>
      <p:sp>
        <p:nvSpPr>
          <p:cNvPr id="19" name="SK-10-text-18"/>
          <p:cNvSpPr/>
          <p:nvPr/>
        </p:nvSpPr>
        <p:spPr>
          <a:xfrm>
            <a:off x="952500" y="1741140"/>
            <a:ext cx="11239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Breastfeeding: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Promote and support to reduce risk of later obesity.</a:t>
            </a:r>
            <a:endParaRPr lang="en-US" sz="1200" dirty="0"/>
          </a:p>
        </p:txBody>
      </p:sp>
      <p:sp>
        <p:nvSpPr>
          <p:cNvPr id="20" name="SK-10-text-19"/>
          <p:cNvSpPr/>
          <p:nvPr/>
        </p:nvSpPr>
        <p:spPr>
          <a:xfrm>
            <a:off x="952500" y="2064990"/>
            <a:ext cx="526122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Healthy Weaning: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Introduce solids from around 6 months (not before 4 months).</a:t>
            </a:r>
            <a:endParaRPr lang="en-US" sz="1200" dirty="0"/>
          </a:p>
        </p:txBody>
      </p:sp>
      <p:sp>
        <p:nvSpPr>
          <p:cNvPr id="21" name="SK-10-text-20"/>
          <p:cNvSpPr/>
          <p:nvPr/>
        </p:nvSpPr>
        <p:spPr>
          <a:xfrm>
            <a:off x="952500" y="2617440"/>
            <a:ext cx="526122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Sugary Drinks: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Strictly avoid juice, squash, and fizzy drinks in early childhood.</a:t>
            </a:r>
            <a:endParaRPr lang="en-US" sz="1200" dirty="0"/>
          </a:p>
        </p:txBody>
      </p:sp>
      <p:sp>
        <p:nvSpPr>
          <p:cNvPr id="22" name="SK-10-text-21"/>
          <p:cNvSpPr/>
          <p:nvPr/>
        </p:nvSpPr>
        <p:spPr>
          <a:xfrm>
            <a:off x="990600" y="4129088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Family Lifestyle</a:t>
            </a:r>
            <a:endParaRPr lang="en-US" sz="1650" dirty="0"/>
          </a:p>
        </p:txBody>
      </p:sp>
      <p:sp>
        <p:nvSpPr>
          <p:cNvPr id="23" name="SK-10-text-22"/>
          <p:cNvSpPr/>
          <p:nvPr/>
        </p:nvSpPr>
        <p:spPr>
          <a:xfrm>
            <a:off x="952500" y="4567238"/>
            <a:ext cx="526122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Environment: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Encourage regular family meals to model healthy eating habits.</a:t>
            </a:r>
            <a:endParaRPr lang="en-US" sz="1200" dirty="0"/>
          </a:p>
        </p:txBody>
      </p:sp>
      <p:sp>
        <p:nvSpPr>
          <p:cNvPr id="24" name="SK-10-text-23"/>
          <p:cNvSpPr/>
          <p:nvPr/>
        </p:nvSpPr>
        <p:spPr>
          <a:xfrm>
            <a:off x="952500" y="5119688"/>
            <a:ext cx="526122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Time: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Limit non-educational screen time from early childhood to &lt;2 hours/day.</a:t>
            </a:r>
            <a:endParaRPr lang="en-US" sz="1200" dirty="0"/>
          </a:p>
        </p:txBody>
      </p:sp>
      <p:sp>
        <p:nvSpPr>
          <p:cNvPr id="25" name="SK-10-text-24"/>
          <p:cNvSpPr/>
          <p:nvPr/>
        </p:nvSpPr>
        <p:spPr>
          <a:xfrm>
            <a:off x="952500" y="5672138"/>
            <a:ext cx="526122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Travel: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Promote walking or cycling for the daily commute to school.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7280523" y="1302990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E50"/>
                </a:solidFill>
              </a:rPr>
              <a:t>Community &amp; Policy</a:t>
            </a:r>
            <a:endParaRPr lang="en-US" sz="1650" dirty="0"/>
          </a:p>
        </p:txBody>
      </p:sp>
      <p:sp>
        <p:nvSpPr>
          <p:cNvPr id="27" name="SK-10-text-26"/>
          <p:cNvSpPr/>
          <p:nvPr/>
        </p:nvSpPr>
        <p:spPr>
          <a:xfrm>
            <a:off x="7242423" y="1741140"/>
            <a:ext cx="4263777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School Food Standards: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Ensure healthy canteen options align with nutritional guidelines.</a:t>
            </a:r>
            <a:endParaRPr lang="en-US" sz="1200" dirty="0"/>
          </a:p>
        </p:txBody>
      </p:sp>
      <p:sp>
        <p:nvSpPr>
          <p:cNvPr id="28" name="SK-10-text-27"/>
          <p:cNvSpPr/>
          <p:nvPr/>
        </p:nvSpPr>
        <p:spPr>
          <a:xfrm>
            <a:off x="7242423" y="2293590"/>
            <a:ext cx="4263777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NCMP Monitoring:</a:t>
            </a:r>
            <a:r>
              <a:rPr lang="en-US" sz="1200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Height/weight checks at school entry (Reception) and Year 6.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7128123" y="2846040"/>
            <a:ext cx="4225677" cy="8895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Determinants of Health</a:t>
            </a:r>
            <a:r>
              <a:rPr lang="en-US" sz="1125" dirty="0">
                <a:solidFill>
                  <a:srgbClr val="454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 deprivation as a strong predictor of obesity. Focus on food environment, food insecurity, and cultural sensitivity in primary care.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2887</Words>
  <Application>Microsoft Office PowerPoint</Application>
  <PresentationFormat>Widescreen</PresentationFormat>
  <Paragraphs>377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2026-07-01T16:33:07Z</dcterms:created>
  <dcterms:modified xsi:type="dcterms:W3CDTF">2026-07-01T17:44:18Z</dcterms:modified>
</cp:coreProperties>
</file>