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embeddedFontLst>
    <p:embeddedFont>
      <p:font typeface="Open Sans" panose="020B0606030504020204" pitchFamily="34" charset="0"/>
      <p:regular r:id="rId18"/>
      <p:bold r:id="rId19"/>
      <p:italic r:id="rId20"/>
      <p:boldItalic r:id="rId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9912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13" Type="http://schemas.openxmlformats.org/officeDocument/2006/relationships/image" Target="../media/image116.png"/><Relationship Id="rId3" Type="http://schemas.openxmlformats.org/officeDocument/2006/relationships/image" Target="../media/image109.png"/><Relationship Id="rId7" Type="http://schemas.openxmlformats.org/officeDocument/2006/relationships/image" Target="../media/image110.png"/><Relationship Id="rId12" Type="http://schemas.openxmlformats.org/officeDocument/2006/relationships/image" Target="../media/image1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14.png"/><Relationship Id="rId5" Type="http://schemas.openxmlformats.org/officeDocument/2006/relationships/image" Target="../media/image7.png"/><Relationship Id="rId10" Type="http://schemas.openxmlformats.org/officeDocument/2006/relationships/image" Target="../media/image113.png"/><Relationship Id="rId4" Type="http://schemas.openxmlformats.org/officeDocument/2006/relationships/image" Target="../media/image2.png"/><Relationship Id="rId9" Type="http://schemas.openxmlformats.org/officeDocument/2006/relationships/image" Target="../media/image112.png"/><Relationship Id="rId14" Type="http://schemas.openxmlformats.org/officeDocument/2006/relationships/image" Target="../media/image1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13" Type="http://schemas.openxmlformats.org/officeDocument/2006/relationships/image" Target="../media/image124.png"/><Relationship Id="rId3" Type="http://schemas.openxmlformats.org/officeDocument/2006/relationships/image" Target="../media/image1.png"/><Relationship Id="rId7" Type="http://schemas.openxmlformats.org/officeDocument/2006/relationships/image" Target="../media/image118.png"/><Relationship Id="rId12" Type="http://schemas.openxmlformats.org/officeDocument/2006/relationships/image" Target="../media/image1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22.png"/><Relationship Id="rId5" Type="http://schemas.openxmlformats.org/officeDocument/2006/relationships/image" Target="../media/image7.png"/><Relationship Id="rId10" Type="http://schemas.openxmlformats.org/officeDocument/2006/relationships/image" Target="../media/image121.png"/><Relationship Id="rId4" Type="http://schemas.openxmlformats.org/officeDocument/2006/relationships/image" Target="../media/image2.png"/><Relationship Id="rId9" Type="http://schemas.openxmlformats.org/officeDocument/2006/relationships/image" Target="../media/image12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13" Type="http://schemas.openxmlformats.org/officeDocument/2006/relationships/image" Target="../media/image134.png"/><Relationship Id="rId18" Type="http://schemas.openxmlformats.org/officeDocument/2006/relationships/image" Target="../media/image139.png"/><Relationship Id="rId3" Type="http://schemas.openxmlformats.org/officeDocument/2006/relationships/image" Target="../media/image125.png"/><Relationship Id="rId7" Type="http://schemas.openxmlformats.org/officeDocument/2006/relationships/image" Target="../media/image128.png"/><Relationship Id="rId12" Type="http://schemas.openxmlformats.org/officeDocument/2006/relationships/image" Target="../media/image133.png"/><Relationship Id="rId17" Type="http://schemas.openxmlformats.org/officeDocument/2006/relationships/image" Target="../media/image138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7.png"/><Relationship Id="rId11" Type="http://schemas.openxmlformats.org/officeDocument/2006/relationships/image" Target="../media/image132.png"/><Relationship Id="rId5" Type="http://schemas.openxmlformats.org/officeDocument/2006/relationships/image" Target="../media/image7.png"/><Relationship Id="rId15" Type="http://schemas.openxmlformats.org/officeDocument/2006/relationships/image" Target="../media/image136.png"/><Relationship Id="rId10" Type="http://schemas.openxmlformats.org/officeDocument/2006/relationships/image" Target="../media/image131.png"/><Relationship Id="rId19" Type="http://schemas.openxmlformats.org/officeDocument/2006/relationships/image" Target="../media/image140.png"/><Relationship Id="rId4" Type="http://schemas.openxmlformats.org/officeDocument/2006/relationships/image" Target="../media/image126.png"/><Relationship Id="rId9" Type="http://schemas.openxmlformats.org/officeDocument/2006/relationships/image" Target="../media/image130.png"/><Relationship Id="rId14" Type="http://schemas.openxmlformats.org/officeDocument/2006/relationships/image" Target="../media/image13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3" Type="http://schemas.openxmlformats.org/officeDocument/2006/relationships/image" Target="../media/image1.png"/><Relationship Id="rId7" Type="http://schemas.openxmlformats.org/officeDocument/2006/relationships/image" Target="../media/image142.png"/><Relationship Id="rId12" Type="http://schemas.openxmlformats.org/officeDocument/2006/relationships/image" Target="../media/image14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1.png"/><Relationship Id="rId11" Type="http://schemas.openxmlformats.org/officeDocument/2006/relationships/image" Target="../media/image146.png"/><Relationship Id="rId5" Type="http://schemas.openxmlformats.org/officeDocument/2006/relationships/image" Target="../media/image7.png"/><Relationship Id="rId10" Type="http://schemas.openxmlformats.org/officeDocument/2006/relationships/image" Target="../media/image145.png"/><Relationship Id="rId4" Type="http://schemas.openxmlformats.org/officeDocument/2006/relationships/image" Target="../media/image2.png"/><Relationship Id="rId9" Type="http://schemas.openxmlformats.org/officeDocument/2006/relationships/image" Target="../media/image14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13" Type="http://schemas.openxmlformats.org/officeDocument/2006/relationships/image" Target="../media/image154.png"/><Relationship Id="rId3" Type="http://schemas.openxmlformats.org/officeDocument/2006/relationships/image" Target="../media/image1.png"/><Relationship Id="rId7" Type="http://schemas.openxmlformats.org/officeDocument/2006/relationships/image" Target="../media/image148.png"/><Relationship Id="rId12" Type="http://schemas.openxmlformats.org/officeDocument/2006/relationships/image" Target="../media/image15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52.png"/><Relationship Id="rId5" Type="http://schemas.openxmlformats.org/officeDocument/2006/relationships/image" Target="../media/image7.png"/><Relationship Id="rId10" Type="http://schemas.openxmlformats.org/officeDocument/2006/relationships/image" Target="../media/image151.png"/><Relationship Id="rId4" Type="http://schemas.openxmlformats.org/officeDocument/2006/relationships/image" Target="../media/image2.png"/><Relationship Id="rId9" Type="http://schemas.openxmlformats.org/officeDocument/2006/relationships/image" Target="../media/image150.png"/><Relationship Id="rId14" Type="http://schemas.openxmlformats.org/officeDocument/2006/relationships/image" Target="../media/image15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png"/><Relationship Id="rId13" Type="http://schemas.openxmlformats.org/officeDocument/2006/relationships/image" Target="../media/image162.png"/><Relationship Id="rId18" Type="http://schemas.openxmlformats.org/officeDocument/2006/relationships/image" Target="../media/image167.png"/><Relationship Id="rId3" Type="http://schemas.openxmlformats.org/officeDocument/2006/relationships/image" Target="../media/image1.png"/><Relationship Id="rId21" Type="http://schemas.openxmlformats.org/officeDocument/2006/relationships/image" Target="../media/image170.png"/><Relationship Id="rId7" Type="http://schemas.openxmlformats.org/officeDocument/2006/relationships/image" Target="../media/image156.png"/><Relationship Id="rId12" Type="http://schemas.openxmlformats.org/officeDocument/2006/relationships/image" Target="../media/image161.png"/><Relationship Id="rId17" Type="http://schemas.openxmlformats.org/officeDocument/2006/relationships/image" Target="../media/image166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65.png"/><Relationship Id="rId20" Type="http://schemas.openxmlformats.org/officeDocument/2006/relationships/image" Target="../media/image16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1.png"/><Relationship Id="rId11" Type="http://schemas.openxmlformats.org/officeDocument/2006/relationships/image" Target="../media/image160.png"/><Relationship Id="rId24" Type="http://schemas.openxmlformats.org/officeDocument/2006/relationships/image" Target="../media/image173.png"/><Relationship Id="rId5" Type="http://schemas.openxmlformats.org/officeDocument/2006/relationships/image" Target="../media/image7.png"/><Relationship Id="rId15" Type="http://schemas.openxmlformats.org/officeDocument/2006/relationships/image" Target="../media/image164.png"/><Relationship Id="rId23" Type="http://schemas.openxmlformats.org/officeDocument/2006/relationships/image" Target="../media/image172.png"/><Relationship Id="rId10" Type="http://schemas.openxmlformats.org/officeDocument/2006/relationships/image" Target="../media/image159.png"/><Relationship Id="rId19" Type="http://schemas.openxmlformats.org/officeDocument/2006/relationships/image" Target="../media/image168.png"/><Relationship Id="rId4" Type="http://schemas.openxmlformats.org/officeDocument/2006/relationships/image" Target="../media/image2.png"/><Relationship Id="rId9" Type="http://schemas.openxmlformats.org/officeDocument/2006/relationships/image" Target="../media/image158.png"/><Relationship Id="rId14" Type="http://schemas.openxmlformats.org/officeDocument/2006/relationships/image" Target="../media/image163.png"/><Relationship Id="rId22" Type="http://schemas.openxmlformats.org/officeDocument/2006/relationships/image" Target="../media/image17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2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7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image" Target="../media/image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1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40.png"/><Relationship Id="rId5" Type="http://schemas.openxmlformats.org/officeDocument/2006/relationships/image" Target="../media/image35.png"/><Relationship Id="rId15" Type="http://schemas.openxmlformats.org/officeDocument/2006/relationships/image" Target="../media/image44.png"/><Relationship Id="rId10" Type="http://schemas.openxmlformats.org/officeDocument/2006/relationships/image" Target="../media/image39.png"/><Relationship Id="rId4" Type="http://schemas.openxmlformats.org/officeDocument/2006/relationships/image" Target="../media/image2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18" Type="http://schemas.openxmlformats.org/officeDocument/2006/relationships/image" Target="../media/image57.png"/><Relationship Id="rId3" Type="http://schemas.openxmlformats.org/officeDocument/2006/relationships/image" Target="../media/image1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17" Type="http://schemas.openxmlformats.org/officeDocument/2006/relationships/image" Target="../media/image56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5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50.png"/><Relationship Id="rId5" Type="http://schemas.openxmlformats.org/officeDocument/2006/relationships/image" Target="../media/image7.png"/><Relationship Id="rId15" Type="http://schemas.openxmlformats.org/officeDocument/2006/relationships/image" Target="../media/image54.png"/><Relationship Id="rId10" Type="http://schemas.openxmlformats.org/officeDocument/2006/relationships/image" Target="../media/image49.png"/><Relationship Id="rId19" Type="http://schemas.openxmlformats.org/officeDocument/2006/relationships/image" Target="../media/image58.png"/><Relationship Id="rId4" Type="http://schemas.openxmlformats.org/officeDocument/2006/relationships/image" Target="../media/image2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3" Type="http://schemas.openxmlformats.org/officeDocument/2006/relationships/image" Target="../media/image1.pn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17" Type="http://schemas.openxmlformats.org/officeDocument/2006/relationships/image" Target="../media/image70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6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64.png"/><Relationship Id="rId5" Type="http://schemas.openxmlformats.org/officeDocument/2006/relationships/image" Target="../media/image7.png"/><Relationship Id="rId15" Type="http://schemas.openxmlformats.org/officeDocument/2006/relationships/image" Target="../media/image68.png"/><Relationship Id="rId10" Type="http://schemas.openxmlformats.org/officeDocument/2006/relationships/image" Target="../media/image63.png"/><Relationship Id="rId4" Type="http://schemas.openxmlformats.org/officeDocument/2006/relationships/image" Target="../media/image2.png"/><Relationship Id="rId9" Type="http://schemas.openxmlformats.org/officeDocument/2006/relationships/image" Target="../media/image62.png"/><Relationship Id="rId14" Type="http://schemas.openxmlformats.org/officeDocument/2006/relationships/image" Target="../media/image6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7.png"/><Relationship Id="rId18" Type="http://schemas.openxmlformats.org/officeDocument/2006/relationships/image" Target="../media/image82.png"/><Relationship Id="rId3" Type="http://schemas.openxmlformats.org/officeDocument/2006/relationships/image" Target="../media/image1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17" Type="http://schemas.openxmlformats.org/officeDocument/2006/relationships/image" Target="../media/image81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8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75.png"/><Relationship Id="rId5" Type="http://schemas.openxmlformats.org/officeDocument/2006/relationships/image" Target="../media/image7.png"/><Relationship Id="rId15" Type="http://schemas.openxmlformats.org/officeDocument/2006/relationships/image" Target="../media/image79.png"/><Relationship Id="rId10" Type="http://schemas.openxmlformats.org/officeDocument/2006/relationships/image" Target="../media/image74.png"/><Relationship Id="rId4" Type="http://schemas.openxmlformats.org/officeDocument/2006/relationships/image" Target="../media/image2.png"/><Relationship Id="rId9" Type="http://schemas.openxmlformats.org/officeDocument/2006/relationships/image" Target="../media/image73.png"/><Relationship Id="rId14" Type="http://schemas.openxmlformats.org/officeDocument/2006/relationships/image" Target="../media/image7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image" Target="../media/image90.png"/><Relationship Id="rId3" Type="http://schemas.openxmlformats.org/officeDocument/2006/relationships/image" Target="../media/image83.png"/><Relationship Id="rId7" Type="http://schemas.openxmlformats.org/officeDocument/2006/relationships/image" Target="../media/image84.png"/><Relationship Id="rId12" Type="http://schemas.openxmlformats.org/officeDocument/2006/relationships/image" Target="../media/image89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9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88.png"/><Relationship Id="rId5" Type="http://schemas.openxmlformats.org/officeDocument/2006/relationships/image" Target="../media/image7.png"/><Relationship Id="rId15" Type="http://schemas.openxmlformats.org/officeDocument/2006/relationships/image" Target="../media/image92.png"/><Relationship Id="rId10" Type="http://schemas.openxmlformats.org/officeDocument/2006/relationships/image" Target="../media/image87.png"/><Relationship Id="rId4" Type="http://schemas.openxmlformats.org/officeDocument/2006/relationships/image" Target="../media/image2.png"/><Relationship Id="rId9" Type="http://schemas.openxmlformats.org/officeDocument/2006/relationships/image" Target="../media/image86.png"/><Relationship Id="rId14" Type="http://schemas.openxmlformats.org/officeDocument/2006/relationships/image" Target="../media/image9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100.png"/><Relationship Id="rId18" Type="http://schemas.openxmlformats.org/officeDocument/2006/relationships/image" Target="../media/image105.png"/><Relationship Id="rId3" Type="http://schemas.openxmlformats.org/officeDocument/2006/relationships/image" Target="../media/image1.png"/><Relationship Id="rId21" Type="http://schemas.openxmlformats.org/officeDocument/2006/relationships/image" Target="../media/image108.png"/><Relationship Id="rId7" Type="http://schemas.openxmlformats.org/officeDocument/2006/relationships/image" Target="../media/image94.png"/><Relationship Id="rId12" Type="http://schemas.openxmlformats.org/officeDocument/2006/relationships/image" Target="../media/image99.png"/><Relationship Id="rId17" Type="http://schemas.openxmlformats.org/officeDocument/2006/relationships/image" Target="../media/image104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03.png"/><Relationship Id="rId20" Type="http://schemas.openxmlformats.org/officeDocument/2006/relationships/image" Target="../media/image10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98.png"/><Relationship Id="rId5" Type="http://schemas.openxmlformats.org/officeDocument/2006/relationships/image" Target="../media/image7.png"/><Relationship Id="rId15" Type="http://schemas.openxmlformats.org/officeDocument/2006/relationships/image" Target="../media/image102.png"/><Relationship Id="rId10" Type="http://schemas.openxmlformats.org/officeDocument/2006/relationships/image" Target="../media/image97.png"/><Relationship Id="rId19" Type="http://schemas.openxmlformats.org/officeDocument/2006/relationships/image" Target="../media/image106.png"/><Relationship Id="rId4" Type="http://schemas.openxmlformats.org/officeDocument/2006/relationships/image" Target="../media/image2.png"/><Relationship Id="rId9" Type="http://schemas.openxmlformats.org/officeDocument/2006/relationships/image" Target="../media/image96.png"/><Relationship Id="rId14" Type="http://schemas.openxmlformats.org/officeDocument/2006/relationships/image" Target="../media/image10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514350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571625"/>
            <a:ext cx="5867400" cy="2647801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19900" y="1181100"/>
            <a:ext cx="4800600" cy="4191000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6229350"/>
            <a:ext cx="11049000" cy="9525"/>
          </a:xfrm>
          <a:prstGeom prst="rect">
            <a:avLst/>
          </a:prstGeom>
        </p:spPr>
      </p:pic>
      <p:sp>
        <p:nvSpPr>
          <p:cNvPr id="8" name="SK-1-text-7"/>
          <p:cNvSpPr/>
          <p:nvPr/>
        </p:nvSpPr>
        <p:spPr>
          <a:xfrm>
            <a:off x="571500" y="128588"/>
            <a:ext cx="543496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120" dirty="0">
                <a:solidFill>
                  <a:srgbClr val="FFFFFF"/>
                </a:solidFill>
              </a:rPr>
              <a:t>BRADFORD VTS TEACHING DECK</a:t>
            </a:r>
            <a:endParaRPr lang="en-US" sz="1350" dirty="0"/>
          </a:p>
        </p:txBody>
      </p:sp>
      <p:sp>
        <p:nvSpPr>
          <p:cNvPr id="9" name="SK-1-text-8"/>
          <p:cNvSpPr/>
          <p:nvPr/>
        </p:nvSpPr>
        <p:spPr>
          <a:xfrm>
            <a:off x="857250" y="1571625"/>
            <a:ext cx="5581650" cy="213732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5610"/>
              </a:lnSpc>
              <a:buNone/>
            </a:pPr>
            <a:r>
              <a:rPr lang="en-US" sz="5100" b="1" dirty="0">
                <a:solidFill>
                  <a:srgbClr val="1A1A1A"/>
                </a:solidFill>
              </a:rPr>
              <a:t>Red Reflex Testing and Retinoblastoma</a:t>
            </a:r>
            <a:endParaRPr lang="en-US" sz="5100" dirty="0"/>
          </a:p>
        </p:txBody>
      </p:sp>
      <p:sp>
        <p:nvSpPr>
          <p:cNvPr id="10" name="SK-1-text-9"/>
          <p:cNvSpPr/>
          <p:nvPr/>
        </p:nvSpPr>
        <p:spPr>
          <a:xfrm>
            <a:off x="857250" y="3899446"/>
            <a:ext cx="1133475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18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Clinical Teaching Module for GPs &amp; Trainees</a:t>
            </a:r>
            <a:endParaRPr lang="en-US" sz="1800" dirty="0"/>
          </a:p>
        </p:txBody>
      </p:sp>
      <p:sp>
        <p:nvSpPr>
          <p:cNvPr id="11" name="SK-1-textBg-10"/>
          <p:cNvSpPr/>
          <p:nvPr/>
        </p:nvSpPr>
        <p:spPr>
          <a:xfrm>
            <a:off x="571500" y="4600426"/>
            <a:ext cx="3771900" cy="381000"/>
          </a:xfrm>
          <a:prstGeom prst="roundRect">
            <a:avLst>
              <a:gd name="adj" fmla="val 10000"/>
            </a:avLst>
          </a:prstGeom>
          <a:solidFill>
            <a:srgbClr val="FFF3E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SK-1-text-11"/>
          <p:cNvSpPr/>
          <p:nvPr/>
        </p:nvSpPr>
        <p:spPr>
          <a:xfrm>
            <a:off x="723900" y="4600426"/>
            <a:ext cx="8068887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Updated to NICE NG12 (2024) | CHECT Guidance</a:t>
            </a:r>
            <a:endParaRPr lang="en-US" sz="1200" dirty="0"/>
          </a:p>
        </p:txBody>
      </p:sp>
      <p:sp>
        <p:nvSpPr>
          <p:cNvPr id="13" name="SK-1-text-12"/>
          <p:cNvSpPr/>
          <p:nvPr/>
        </p:nvSpPr>
        <p:spPr>
          <a:xfrm>
            <a:off x="571500" y="6429375"/>
            <a:ext cx="39166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37021"/>
                </a:solidFill>
              </a:rPr>
              <a:t>www.bradfordvts.co.uk</a:t>
            </a:r>
            <a:endParaRPr lang="en-US" sz="1200" dirty="0"/>
          </a:p>
        </p:txBody>
      </p:sp>
      <p:sp>
        <p:nvSpPr>
          <p:cNvPr id="14" name="SK-1-text-13"/>
          <p:cNvSpPr/>
          <p:nvPr/>
        </p:nvSpPr>
        <p:spPr>
          <a:xfrm>
            <a:off x="10382250" y="6429375"/>
            <a:ext cx="18097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Created July 2026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352425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76250"/>
            <a:ext cx="12192000" cy="617190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274415"/>
            <a:ext cx="5600700" cy="2596604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417290"/>
            <a:ext cx="419100" cy="419100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0088" y="1531590"/>
            <a:ext cx="238125" cy="190500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4013895"/>
            <a:ext cx="5600700" cy="2596604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4156770"/>
            <a:ext cx="419100" cy="419100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0088" y="4271070"/>
            <a:ext cx="238125" cy="190500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0300" y="1274415"/>
            <a:ext cx="5600700" cy="2596604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38900" y="1417290"/>
            <a:ext cx="419100" cy="419100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29388" y="1531590"/>
            <a:ext cx="238125" cy="190500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0300" y="4013895"/>
            <a:ext cx="5600700" cy="2596604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38900" y="4156770"/>
            <a:ext cx="419100" cy="419100"/>
          </a:xfrm>
          <a:prstGeom prst="rect">
            <a:avLst/>
          </a:prstGeom>
        </p:spPr>
      </p:pic>
      <p:pic>
        <p:nvPicPr>
          <p:cNvPr id="17" name="SK-10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29388" y="4271070"/>
            <a:ext cx="238125" cy="190500"/>
          </a:xfrm>
          <a:prstGeom prst="rect">
            <a:avLst/>
          </a:prstGeom>
        </p:spPr>
      </p:pic>
      <p:sp>
        <p:nvSpPr>
          <p:cNvPr id="18" name="SK-10-text-17"/>
          <p:cNvSpPr/>
          <p:nvPr/>
        </p:nvSpPr>
        <p:spPr>
          <a:xfrm>
            <a:off x="381000" y="0"/>
            <a:ext cx="1150620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19" name="SK-10-text-18"/>
          <p:cNvSpPr/>
          <p:nvPr/>
        </p:nvSpPr>
        <p:spPr>
          <a:xfrm>
            <a:off x="381000" y="704850"/>
            <a:ext cx="118110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Clinical Context: Squint in Children</a:t>
            </a:r>
            <a:endParaRPr lang="en-US" sz="2550" dirty="0"/>
          </a:p>
        </p:txBody>
      </p:sp>
      <p:sp>
        <p:nvSpPr>
          <p:cNvPr id="20" name="SK-10-text-19"/>
          <p:cNvSpPr/>
          <p:nvPr/>
        </p:nvSpPr>
        <p:spPr>
          <a:xfrm>
            <a:off x="1181100" y="1469678"/>
            <a:ext cx="51339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D35400"/>
                </a:solidFill>
              </a:rPr>
              <a:t>Mandatory Assessment</a:t>
            </a:r>
            <a:endParaRPr lang="en-US" sz="1650" dirty="0"/>
          </a:p>
        </p:txBody>
      </p:sp>
      <p:sp>
        <p:nvSpPr>
          <p:cNvPr id="21" name="SK-10-text-20"/>
          <p:cNvSpPr/>
          <p:nvPr/>
        </p:nvSpPr>
        <p:spPr>
          <a:xfrm>
            <a:off x="800100" y="1931640"/>
            <a:ext cx="49530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0392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ALWAYS</a:t>
            </a:r>
            <a:r>
              <a:rPr lang="en-US" sz="13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perform a red reflex test on any child presenting with a squint.</a:t>
            </a:r>
            <a:endParaRPr lang="en-US" sz="1350" dirty="0"/>
          </a:p>
        </p:txBody>
      </p:sp>
      <p:sp>
        <p:nvSpPr>
          <p:cNvPr id="22" name="SK-10-text-21"/>
          <p:cNvSpPr/>
          <p:nvPr/>
        </p:nvSpPr>
        <p:spPr>
          <a:xfrm>
            <a:off x="800100" y="2522190"/>
            <a:ext cx="49530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Retinoblastoma </a:t>
            </a:r>
            <a:r>
              <a:rPr lang="en-US" sz="1350" b="1" dirty="0">
                <a:solidFill>
                  <a:srgbClr val="C0392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must be ruled out</a:t>
            </a:r>
            <a:r>
              <a:rPr lang="en-US" sz="13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in all cases of strabismus in babies and children.</a:t>
            </a:r>
            <a:endParaRPr lang="en-US" sz="1350" dirty="0"/>
          </a:p>
        </p:txBody>
      </p:sp>
      <p:sp>
        <p:nvSpPr>
          <p:cNvPr id="23" name="SK-10-text-22"/>
          <p:cNvSpPr/>
          <p:nvPr/>
        </p:nvSpPr>
        <p:spPr>
          <a:xfrm>
            <a:off x="800100" y="3112740"/>
            <a:ext cx="49530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Squint is the second most common presenting sign of Rb after leukocoria.</a:t>
            </a:r>
            <a:endParaRPr lang="en-US" sz="1350" dirty="0"/>
          </a:p>
        </p:txBody>
      </p:sp>
      <p:sp>
        <p:nvSpPr>
          <p:cNvPr id="24" name="SK-10-text-23"/>
          <p:cNvSpPr/>
          <p:nvPr/>
        </p:nvSpPr>
        <p:spPr>
          <a:xfrm>
            <a:off x="1181100" y="4209157"/>
            <a:ext cx="42957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D35400"/>
                </a:solidFill>
              </a:rPr>
              <a:t>The 3-Month Rule</a:t>
            </a:r>
            <a:endParaRPr lang="en-US" sz="1650" dirty="0"/>
          </a:p>
        </p:txBody>
      </p:sp>
      <p:sp>
        <p:nvSpPr>
          <p:cNvPr id="25" name="SK-10-text-24"/>
          <p:cNvSpPr/>
          <p:nvPr/>
        </p:nvSpPr>
        <p:spPr>
          <a:xfrm>
            <a:off x="800100" y="4671120"/>
            <a:ext cx="4953000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Squint is common in infants, but persistent squint after </a:t>
            </a:r>
            <a:r>
              <a:rPr lang="en-US" sz="1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 months</a:t>
            </a:r>
            <a:r>
              <a:rPr lang="en-US" sz="13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requires action.</a:t>
            </a:r>
            <a:endParaRPr lang="en-US" sz="1350" dirty="0"/>
          </a:p>
        </p:txBody>
      </p:sp>
      <p:sp>
        <p:nvSpPr>
          <p:cNvPr id="26" name="SK-10-text-25"/>
          <p:cNvSpPr/>
          <p:nvPr/>
        </p:nvSpPr>
        <p:spPr>
          <a:xfrm>
            <a:off x="800100" y="5318820"/>
            <a:ext cx="49530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0392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Refer urgently</a:t>
            </a:r>
            <a:r>
              <a:rPr lang="en-US" sz="13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for ophthalmology assessment if strabismus persists beyond this window.</a:t>
            </a:r>
            <a:endParaRPr lang="en-US" sz="1350" dirty="0"/>
          </a:p>
        </p:txBody>
      </p:sp>
      <p:sp>
        <p:nvSpPr>
          <p:cNvPr id="27" name="SK-10-text-26"/>
          <p:cNvSpPr/>
          <p:nvPr/>
        </p:nvSpPr>
        <p:spPr>
          <a:xfrm>
            <a:off x="800100" y="5909370"/>
            <a:ext cx="49530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 not dismiss; early intervention is critical for both cancer detection and vision preservation.</a:t>
            </a:r>
            <a:endParaRPr lang="en-US" sz="1350" dirty="0"/>
          </a:p>
        </p:txBody>
      </p:sp>
      <p:sp>
        <p:nvSpPr>
          <p:cNvPr id="28" name="SK-10-text-27"/>
          <p:cNvSpPr/>
          <p:nvPr/>
        </p:nvSpPr>
        <p:spPr>
          <a:xfrm>
            <a:off x="7010400" y="1469678"/>
            <a:ext cx="437959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D35400"/>
                </a:solidFill>
              </a:rPr>
              <a:t>Underlying Causes</a:t>
            </a:r>
            <a:endParaRPr lang="en-US" sz="1650" dirty="0"/>
          </a:p>
        </p:txBody>
      </p:sp>
      <p:sp>
        <p:nvSpPr>
          <p:cNvPr id="29" name="SK-10-text-28"/>
          <p:cNvSpPr/>
          <p:nvPr/>
        </p:nvSpPr>
        <p:spPr>
          <a:xfrm>
            <a:off x="6629400" y="1931640"/>
            <a:ext cx="55626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Refractive Error:</a:t>
            </a:r>
            <a:r>
              <a:rPr lang="en-US" sz="13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Commonest benign cause of squint.</a:t>
            </a:r>
            <a:endParaRPr lang="en-US" sz="1350" dirty="0"/>
          </a:p>
        </p:txBody>
      </p:sp>
      <p:sp>
        <p:nvSpPr>
          <p:cNvPr id="30" name="SK-10-text-29"/>
          <p:cNvSpPr/>
          <p:nvPr/>
        </p:nvSpPr>
        <p:spPr>
          <a:xfrm>
            <a:off x="6629400" y="2265015"/>
            <a:ext cx="55626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Intraocular Tumour:</a:t>
            </a:r>
            <a:r>
              <a:rPr lang="en-US" sz="13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Retinoblastoma or other mass.</a:t>
            </a:r>
            <a:endParaRPr lang="en-US" sz="1350" dirty="0"/>
          </a:p>
        </p:txBody>
      </p:sp>
      <p:sp>
        <p:nvSpPr>
          <p:cNvPr id="31" name="SK-10-text-30"/>
          <p:cNvSpPr/>
          <p:nvPr/>
        </p:nvSpPr>
        <p:spPr>
          <a:xfrm>
            <a:off x="6629400" y="2598390"/>
            <a:ext cx="49530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Neurological:</a:t>
            </a:r>
            <a:r>
              <a:rPr lang="en-US" sz="13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Raised intracranial pressure (ICP) or nerve palsy.</a:t>
            </a:r>
            <a:endParaRPr lang="en-US" sz="1350" dirty="0"/>
          </a:p>
        </p:txBody>
      </p:sp>
      <p:sp>
        <p:nvSpPr>
          <p:cNvPr id="32" name="SK-10-text-31"/>
          <p:cNvSpPr/>
          <p:nvPr/>
        </p:nvSpPr>
        <p:spPr>
          <a:xfrm>
            <a:off x="6629400" y="3188940"/>
            <a:ext cx="49530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Clinical Note:</a:t>
            </a:r>
            <a:r>
              <a:rPr lang="en-US" sz="13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Constant squints are significantly more concerning than alternating squints.</a:t>
            </a:r>
            <a:endParaRPr lang="en-US" sz="1350" dirty="0"/>
          </a:p>
        </p:txBody>
      </p:sp>
      <p:sp>
        <p:nvSpPr>
          <p:cNvPr id="33" name="SK-10-text-32"/>
          <p:cNvSpPr/>
          <p:nvPr/>
        </p:nvSpPr>
        <p:spPr>
          <a:xfrm>
            <a:off x="7010400" y="4209157"/>
            <a:ext cx="463105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D35400"/>
                </a:solidFill>
              </a:rPr>
              <a:t>Amblyopia &amp; Safety</a:t>
            </a:r>
            <a:endParaRPr lang="en-US" sz="1650" dirty="0"/>
          </a:p>
        </p:txBody>
      </p:sp>
      <p:sp>
        <p:nvSpPr>
          <p:cNvPr id="34" name="SK-10-text-33"/>
          <p:cNvSpPr/>
          <p:nvPr/>
        </p:nvSpPr>
        <p:spPr>
          <a:xfrm>
            <a:off x="6629400" y="4671120"/>
            <a:ext cx="49530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Amblyopia (Lazy Eye):</a:t>
            </a:r>
            <a:r>
              <a:rPr lang="en-US" sz="13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Develops secondary to uncorrected squint or refractive error.</a:t>
            </a:r>
            <a:endParaRPr lang="en-US" sz="1350" dirty="0"/>
          </a:p>
        </p:txBody>
      </p:sp>
      <p:sp>
        <p:nvSpPr>
          <p:cNvPr id="35" name="SK-10-text-34"/>
          <p:cNvSpPr/>
          <p:nvPr/>
        </p:nvSpPr>
        <p:spPr>
          <a:xfrm>
            <a:off x="6629400" y="5261670"/>
            <a:ext cx="4953000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Treatment Window:</a:t>
            </a:r>
            <a:r>
              <a:rPr lang="en-US" sz="13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The window for correcting amblyopia effectively closes around </a:t>
            </a:r>
            <a:r>
              <a:rPr lang="en-US" sz="1200" b="1" dirty="0">
                <a:solidFill>
                  <a:srgbClr val="FFFFFF"/>
                </a:solidFill>
                <a:highlight>
                  <a:srgbClr val="000080"/>
                </a:highlight>
                <a:latin typeface="Open Sans" pitchFamily="34" charset="0"/>
                <a:ea typeface="Open Sans" pitchFamily="34" charset="-122"/>
                <a:cs typeface="Open Sans" pitchFamily="34" charset="-120"/>
              </a:rPr>
              <a:t>7-8 years</a:t>
            </a:r>
            <a:r>
              <a:rPr lang="en-US" sz="1350" dirty="0">
                <a:solidFill>
                  <a:srgbClr val="4A4A4A"/>
                </a:solidFill>
                <a:highlight>
                  <a:srgbClr val="000080"/>
                </a:highlight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3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of age.</a:t>
            </a:r>
            <a:endParaRPr lang="en-US" sz="1350" dirty="0"/>
          </a:p>
        </p:txBody>
      </p:sp>
      <p:sp>
        <p:nvSpPr>
          <p:cNvPr id="36" name="SK-10-text-35"/>
          <p:cNvSpPr/>
          <p:nvPr/>
        </p:nvSpPr>
        <p:spPr>
          <a:xfrm>
            <a:off x="6629400" y="5909370"/>
            <a:ext cx="49530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Safety-net all cases; if you refer, explain to parents that it is to "make sure we aren't missing anything serious."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352425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04825"/>
            <a:ext cx="12192000" cy="617190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350615"/>
            <a:ext cx="5572125" cy="5202585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531590"/>
            <a:ext cx="5114925" cy="438150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1588740"/>
            <a:ext cx="285750" cy="228600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122140"/>
            <a:ext cx="5114925" cy="619125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8875" y="1350615"/>
            <a:ext cx="5572125" cy="5202585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475" y="1531590"/>
            <a:ext cx="5114925" cy="438150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7475" y="1588740"/>
            <a:ext cx="285750" cy="228600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4827240"/>
            <a:ext cx="5114925" cy="830312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91981" y="4863777"/>
            <a:ext cx="190500" cy="152400"/>
          </a:xfrm>
          <a:prstGeom prst="rect">
            <a:avLst/>
          </a:prstGeom>
        </p:spPr>
      </p:pic>
      <p:sp>
        <p:nvSpPr>
          <p:cNvPr id="15" name="SK-11-text-14"/>
          <p:cNvSpPr/>
          <p:nvPr/>
        </p:nvSpPr>
        <p:spPr>
          <a:xfrm>
            <a:off x="381000" y="0"/>
            <a:ext cx="1150620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16" name="SK-11-text-15"/>
          <p:cNvSpPr/>
          <p:nvPr/>
        </p:nvSpPr>
        <p:spPr>
          <a:xfrm>
            <a:off x="381000" y="733425"/>
            <a:ext cx="1159192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Differential Diagnosis</a:t>
            </a:r>
            <a:endParaRPr lang="en-US" sz="2550" dirty="0"/>
          </a:p>
        </p:txBody>
      </p:sp>
      <p:sp>
        <p:nvSpPr>
          <p:cNvPr id="17" name="SK-11-text-16"/>
          <p:cNvSpPr/>
          <p:nvPr/>
        </p:nvSpPr>
        <p:spPr>
          <a:xfrm>
            <a:off x="1009650" y="1531590"/>
            <a:ext cx="53263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D35400"/>
                </a:solidFill>
              </a:rPr>
              <a:t>Congenital Cataract</a:t>
            </a:r>
            <a:endParaRPr lang="en-US" sz="1800" dirty="0"/>
          </a:p>
        </p:txBody>
      </p:sp>
      <p:sp>
        <p:nvSpPr>
          <p:cNvPr id="18" name="SK-11-text-17"/>
          <p:cNvSpPr/>
          <p:nvPr/>
        </p:nvSpPr>
        <p:spPr>
          <a:xfrm>
            <a:off x="723900" y="2217390"/>
            <a:ext cx="48863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Commonest cause of absent red reflex after Retinoblastoma (~2-3 per 10,000 births).</a:t>
            </a:r>
            <a:endParaRPr lang="en-US" sz="1125" dirty="0"/>
          </a:p>
        </p:txBody>
      </p:sp>
      <p:sp>
        <p:nvSpPr>
          <p:cNvPr id="19" name="SK-11-text-18"/>
          <p:cNvSpPr/>
          <p:nvPr/>
        </p:nvSpPr>
        <p:spPr>
          <a:xfrm>
            <a:off x="609600" y="2893665"/>
            <a:ext cx="5205413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Bilateral Cataracts</a:t>
            </a:r>
            <a:endParaRPr lang="en-US" sz="1425" dirty="0"/>
          </a:p>
        </p:txBody>
      </p:sp>
      <p:sp>
        <p:nvSpPr>
          <p:cNvPr id="20" name="SK-11-text-19"/>
          <p:cNvSpPr/>
          <p:nvPr/>
        </p:nvSpPr>
        <p:spPr>
          <a:xfrm>
            <a:off x="609600" y="3193703"/>
            <a:ext cx="51149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May be missed at NIPE if reflex is symmetrical but dull. Requires high index of suspicion.</a:t>
            </a:r>
            <a:endParaRPr lang="en-US" sz="1200" dirty="0"/>
          </a:p>
        </p:txBody>
      </p:sp>
      <p:sp>
        <p:nvSpPr>
          <p:cNvPr id="21" name="SK-11-textBg-20"/>
          <p:cNvSpPr/>
          <p:nvPr/>
        </p:nvSpPr>
        <p:spPr>
          <a:xfrm>
            <a:off x="609600" y="3667869"/>
            <a:ext cx="2290465" cy="223838"/>
          </a:xfrm>
          <a:prstGeom prst="roundRect">
            <a:avLst>
              <a:gd name="adj" fmla="val 8511"/>
            </a:avLst>
          </a:prstGeom>
          <a:solidFill>
            <a:srgbClr val="C0392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2" name="SK-11-text-21"/>
          <p:cNvSpPr/>
          <p:nvPr/>
        </p:nvSpPr>
        <p:spPr>
          <a:xfrm>
            <a:off x="685800" y="3667869"/>
            <a:ext cx="3560052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</a:rPr>
              <a:t>URGENT REFERRAL &lt; 2 WEEKS</a:t>
            </a:r>
            <a:endParaRPr lang="en-US" sz="975" dirty="0"/>
          </a:p>
        </p:txBody>
      </p:sp>
      <p:sp>
        <p:nvSpPr>
          <p:cNvPr id="23" name="SK-11-text-22"/>
          <p:cNvSpPr/>
          <p:nvPr/>
        </p:nvSpPr>
        <p:spPr>
          <a:xfrm>
            <a:off x="609600" y="4015532"/>
            <a:ext cx="5519738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Unilateral Dense Cataract</a:t>
            </a:r>
            <a:endParaRPr lang="en-US" sz="1425" dirty="0"/>
          </a:p>
        </p:txBody>
      </p:sp>
      <p:sp>
        <p:nvSpPr>
          <p:cNvPr id="24" name="SK-11-text-23"/>
          <p:cNvSpPr/>
          <p:nvPr/>
        </p:nvSpPr>
        <p:spPr>
          <a:xfrm>
            <a:off x="609600" y="4315569"/>
            <a:ext cx="51149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Causes profound amblyopia (lazy eye). Must be treated early to preserve visual development.</a:t>
            </a:r>
            <a:endParaRPr lang="en-US" sz="1200" dirty="0"/>
          </a:p>
        </p:txBody>
      </p:sp>
      <p:sp>
        <p:nvSpPr>
          <p:cNvPr id="25" name="SK-11-textBg-24"/>
          <p:cNvSpPr/>
          <p:nvPr/>
        </p:nvSpPr>
        <p:spPr>
          <a:xfrm>
            <a:off x="609600" y="4789736"/>
            <a:ext cx="2025104" cy="223838"/>
          </a:xfrm>
          <a:prstGeom prst="roundRect">
            <a:avLst>
              <a:gd name="adj" fmla="val 8511"/>
            </a:avLst>
          </a:prstGeom>
          <a:solidFill>
            <a:srgbClr val="C0392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6" name="SK-11-text-25"/>
          <p:cNvSpPr/>
          <p:nvPr/>
        </p:nvSpPr>
        <p:spPr>
          <a:xfrm>
            <a:off x="685800" y="4789736"/>
            <a:ext cx="2748156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</a:rPr>
              <a:t>URGENT OPHTHALMOLOGY</a:t>
            </a:r>
            <a:endParaRPr lang="en-US" sz="975" dirty="0"/>
          </a:p>
        </p:txBody>
      </p:sp>
      <p:sp>
        <p:nvSpPr>
          <p:cNvPr id="27" name="SK-11-text-26"/>
          <p:cNvSpPr/>
          <p:nvPr/>
        </p:nvSpPr>
        <p:spPr>
          <a:xfrm>
            <a:off x="609600" y="5137398"/>
            <a:ext cx="5205413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Visual Appearance</a:t>
            </a:r>
            <a:endParaRPr lang="en-US" sz="1425" dirty="0"/>
          </a:p>
        </p:txBody>
      </p:sp>
      <p:sp>
        <p:nvSpPr>
          <p:cNvPr id="28" name="SK-11-text-27"/>
          <p:cNvSpPr/>
          <p:nvPr/>
        </p:nvSpPr>
        <p:spPr>
          <a:xfrm>
            <a:off x="609600" y="5437436"/>
            <a:ext cx="51149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Often presents as an absent or abnormal white/grey reflex rather than the classic bright "Rb white".</a:t>
            </a:r>
            <a:endParaRPr lang="en-US" sz="1200" dirty="0"/>
          </a:p>
        </p:txBody>
      </p:sp>
      <p:sp>
        <p:nvSpPr>
          <p:cNvPr id="29" name="SK-11-text-28"/>
          <p:cNvSpPr/>
          <p:nvPr/>
        </p:nvSpPr>
        <p:spPr>
          <a:xfrm>
            <a:off x="6867525" y="1531590"/>
            <a:ext cx="5324475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D35400"/>
                </a:solidFill>
              </a:rPr>
              <a:t>Other Structural Causes</a:t>
            </a:r>
            <a:endParaRPr lang="en-US" sz="1800" dirty="0"/>
          </a:p>
        </p:txBody>
      </p:sp>
      <p:sp>
        <p:nvSpPr>
          <p:cNvPr id="30" name="SK-11-text-29"/>
          <p:cNvSpPr/>
          <p:nvPr/>
        </p:nvSpPr>
        <p:spPr>
          <a:xfrm>
            <a:off x="6467475" y="2122140"/>
            <a:ext cx="5724525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Vitreous &amp; Retinal Disorders</a:t>
            </a:r>
            <a:endParaRPr lang="en-US" sz="1425" dirty="0"/>
          </a:p>
        </p:txBody>
      </p:sp>
      <p:sp>
        <p:nvSpPr>
          <p:cNvPr id="31" name="SK-11-text-30"/>
          <p:cNvSpPr/>
          <p:nvPr/>
        </p:nvSpPr>
        <p:spPr>
          <a:xfrm>
            <a:off x="6657975" y="2422178"/>
            <a:ext cx="49244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Vitreous Haemorrhage:</a:t>
            </a: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Obscures reflex; often trauma or systemic related.</a:t>
            </a:r>
            <a:endParaRPr lang="en-US" sz="1200" dirty="0"/>
          </a:p>
        </p:txBody>
      </p:sp>
      <p:sp>
        <p:nvSpPr>
          <p:cNvPr id="32" name="SK-11-text-31"/>
          <p:cNvSpPr/>
          <p:nvPr/>
        </p:nvSpPr>
        <p:spPr>
          <a:xfrm>
            <a:off x="6657975" y="2936528"/>
            <a:ext cx="55340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Retinal Detachment:</a:t>
            </a: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Can produce a pale or greyish reflex.</a:t>
            </a:r>
            <a:endParaRPr lang="en-US" sz="1200" dirty="0"/>
          </a:p>
        </p:txBody>
      </p:sp>
      <p:sp>
        <p:nvSpPr>
          <p:cNvPr id="33" name="SK-11-text-32"/>
          <p:cNvSpPr/>
          <p:nvPr/>
        </p:nvSpPr>
        <p:spPr>
          <a:xfrm>
            <a:off x="6657975" y="3222278"/>
            <a:ext cx="49244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Persistent Fetal Vasculature (PFV):</a:t>
            </a: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Congenital developmental anomaly.</a:t>
            </a:r>
            <a:endParaRPr lang="en-US" sz="1200" dirty="0"/>
          </a:p>
        </p:txBody>
      </p:sp>
      <p:sp>
        <p:nvSpPr>
          <p:cNvPr id="34" name="SK-11-text-33"/>
          <p:cNvSpPr/>
          <p:nvPr/>
        </p:nvSpPr>
        <p:spPr>
          <a:xfrm>
            <a:off x="6467475" y="3831878"/>
            <a:ext cx="5205413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Iris &amp; Globe Defects</a:t>
            </a:r>
            <a:endParaRPr lang="en-US" sz="1425" dirty="0"/>
          </a:p>
        </p:txBody>
      </p:sp>
      <p:sp>
        <p:nvSpPr>
          <p:cNvPr id="35" name="SK-11-text-34"/>
          <p:cNvSpPr/>
          <p:nvPr/>
        </p:nvSpPr>
        <p:spPr>
          <a:xfrm>
            <a:off x="6657975" y="4131915"/>
            <a:ext cx="55340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Aniridia:</a:t>
            </a: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Complete or partial absence of the iris.</a:t>
            </a:r>
            <a:endParaRPr lang="en-US" sz="1200" dirty="0"/>
          </a:p>
        </p:txBody>
      </p:sp>
      <p:sp>
        <p:nvSpPr>
          <p:cNvPr id="36" name="SK-11-text-35"/>
          <p:cNvSpPr/>
          <p:nvPr/>
        </p:nvSpPr>
        <p:spPr>
          <a:xfrm>
            <a:off x="6657975" y="4417665"/>
            <a:ext cx="55340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Coloboma:</a:t>
            </a: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 keyhole-shaped defect in the iris or retina.</a:t>
            </a:r>
            <a:endParaRPr lang="en-US" sz="1200" dirty="0"/>
          </a:p>
        </p:txBody>
      </p:sp>
      <p:sp>
        <p:nvSpPr>
          <p:cNvPr id="37" name="SK-11-text-36"/>
          <p:cNvSpPr/>
          <p:nvPr/>
        </p:nvSpPr>
        <p:spPr>
          <a:xfrm>
            <a:off x="6786563" y="4856857"/>
            <a:ext cx="48863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GP Management Tip:</a:t>
            </a:r>
            <a:endParaRPr lang="en-US" sz="1200" dirty="0"/>
          </a:p>
        </p:txBody>
      </p:sp>
      <p:sp>
        <p:nvSpPr>
          <p:cNvPr id="38" name="SK-11-text-37"/>
          <p:cNvSpPr/>
          <p:nvPr/>
        </p:nvSpPr>
        <p:spPr>
          <a:xfrm>
            <a:off x="6581775" y="5135761"/>
            <a:ext cx="48863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It is NOT the GP's role to distinguish these from Rb in primary care. Any abnormal reflex requires </a:t>
            </a:r>
            <a:r>
              <a:rPr lang="en-US" sz="1200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urgent ophthalmological assessment.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3533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7353300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352425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04825"/>
            <a:ext cx="12192000" cy="540990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8700" y="6856065"/>
            <a:ext cx="76200" cy="76200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2050" y="6856065"/>
            <a:ext cx="76200" cy="76200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5400" y="6856065"/>
            <a:ext cx="76200" cy="76200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86000" y="1102965"/>
            <a:ext cx="47625" cy="5829300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38425" y="2289274"/>
            <a:ext cx="9172575" cy="528489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71775" y="2428577"/>
            <a:ext cx="190500" cy="152400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38425" y="2874913"/>
            <a:ext cx="9172575" cy="528489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71775" y="3014216"/>
            <a:ext cx="190500" cy="152400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38425" y="3460552"/>
            <a:ext cx="9172575" cy="528489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771775" y="3599855"/>
            <a:ext cx="190500" cy="152400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38425" y="4046190"/>
            <a:ext cx="9172575" cy="528489"/>
          </a:xfrm>
          <a:prstGeom prst="rect">
            <a:avLst/>
          </a:prstGeom>
        </p:spPr>
      </p:pic>
      <p:pic>
        <p:nvPicPr>
          <p:cNvPr id="17" name="SK-12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771775" y="4185493"/>
            <a:ext cx="190500" cy="152400"/>
          </a:xfrm>
          <a:prstGeom prst="rect">
            <a:avLst/>
          </a:prstGeom>
        </p:spPr>
      </p:pic>
      <p:pic>
        <p:nvPicPr>
          <p:cNvPr id="18" name="SK-12-img-1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38425" y="4631829"/>
            <a:ext cx="9172575" cy="528489"/>
          </a:xfrm>
          <a:prstGeom prst="rect">
            <a:avLst/>
          </a:prstGeom>
        </p:spPr>
      </p:pic>
      <p:pic>
        <p:nvPicPr>
          <p:cNvPr id="19" name="SK-12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771775" y="4771132"/>
            <a:ext cx="190500" cy="152400"/>
          </a:xfrm>
          <a:prstGeom prst="rect">
            <a:avLst/>
          </a:prstGeom>
        </p:spPr>
      </p:pic>
      <p:pic>
        <p:nvPicPr>
          <p:cNvPr id="20" name="SK-12-img-1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38425" y="5217468"/>
            <a:ext cx="9172575" cy="528489"/>
          </a:xfrm>
          <a:prstGeom prst="rect">
            <a:avLst/>
          </a:prstGeom>
        </p:spPr>
      </p:pic>
      <p:pic>
        <p:nvPicPr>
          <p:cNvPr id="21" name="SK-12-img-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771775" y="5356771"/>
            <a:ext cx="190500" cy="152400"/>
          </a:xfrm>
          <a:prstGeom prst="rect">
            <a:avLst/>
          </a:prstGeom>
        </p:spPr>
      </p:pic>
      <p:pic>
        <p:nvPicPr>
          <p:cNvPr id="22" name="SK-12-img-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81000" y="6989415"/>
            <a:ext cx="11430000" cy="342900"/>
          </a:xfrm>
          <a:prstGeom prst="rect">
            <a:avLst/>
          </a:prstGeom>
        </p:spPr>
      </p:pic>
      <p:pic>
        <p:nvPicPr>
          <p:cNvPr id="23" name="SK-12-img-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1500" y="7080200"/>
            <a:ext cx="238125" cy="190500"/>
          </a:xfrm>
          <a:prstGeom prst="rect">
            <a:avLst/>
          </a:prstGeom>
        </p:spPr>
      </p:pic>
      <p:sp>
        <p:nvSpPr>
          <p:cNvPr id="24" name="SK-12-text-23"/>
          <p:cNvSpPr/>
          <p:nvPr/>
        </p:nvSpPr>
        <p:spPr>
          <a:xfrm>
            <a:off x="381000" y="0"/>
            <a:ext cx="1150620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5" name="SK-12-text-24"/>
          <p:cNvSpPr/>
          <p:nvPr/>
        </p:nvSpPr>
        <p:spPr>
          <a:xfrm>
            <a:off x="381000" y="657225"/>
            <a:ext cx="1159192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Essential Red Flags</a:t>
            </a:r>
            <a:endParaRPr lang="en-US" sz="2550" dirty="0"/>
          </a:p>
        </p:txBody>
      </p:sp>
      <p:sp>
        <p:nvSpPr>
          <p:cNvPr id="26" name="SK-12-text-25"/>
          <p:cNvSpPr/>
          <p:nvPr/>
        </p:nvSpPr>
        <p:spPr>
          <a:xfrm rot="10800000">
            <a:off x="833438" y="1102965"/>
            <a:ext cx="657225" cy="3009900"/>
          </a:xfrm>
          <a:prstGeom prst="rect">
            <a:avLst/>
          </a:prstGeom>
          <a:noFill/>
          <a:ln/>
        </p:spPr>
        <p:txBody>
          <a:bodyPr vert="vert" wrap="square" lIns="0" tIns="0" rIns="0" bIns="0" rtlCol="0" anchor="ctr"/>
          <a:lstStyle/>
          <a:p>
            <a:pPr marL="0" indent="0">
              <a:lnSpc>
                <a:spcPts val="5175"/>
              </a:lnSpc>
              <a:buNone/>
            </a:pPr>
            <a:r>
              <a:rPr lang="en-US" sz="5175" b="1" kern="0" spc="240" dirty="0">
                <a:solidFill>
                  <a:srgbClr val="C0392B"/>
                </a:solidFill>
              </a:rPr>
              <a:t>URGENT</a:t>
            </a:r>
            <a:endParaRPr lang="en-US" sz="5175" dirty="0"/>
          </a:p>
        </p:txBody>
      </p:sp>
      <p:sp>
        <p:nvSpPr>
          <p:cNvPr id="27" name="SK-12-text-26"/>
          <p:cNvSpPr/>
          <p:nvPr/>
        </p:nvSpPr>
        <p:spPr>
          <a:xfrm rot="10800000">
            <a:off x="833438" y="4112865"/>
            <a:ext cx="657225" cy="2714625"/>
          </a:xfrm>
          <a:prstGeom prst="rect">
            <a:avLst/>
          </a:prstGeom>
          <a:noFill/>
          <a:ln/>
        </p:spPr>
        <p:txBody>
          <a:bodyPr vert="vert" wrap="square" lIns="0" tIns="0" rIns="0" bIns="0" rtlCol="0" anchor="ctr"/>
          <a:lstStyle/>
          <a:p>
            <a:pPr marL="0" indent="0">
              <a:lnSpc>
                <a:spcPts val="5175"/>
              </a:lnSpc>
              <a:buNone/>
            </a:pPr>
            <a:r>
              <a:rPr lang="en-US" sz="5175" b="1" kern="0" spc="240" dirty="0">
                <a:solidFill>
                  <a:srgbClr val="F37021"/>
                </a:solidFill>
              </a:rPr>
              <a:t>ACTION</a:t>
            </a:r>
            <a:endParaRPr lang="en-US" sz="5175" dirty="0"/>
          </a:p>
        </p:txBody>
      </p:sp>
      <p:sp>
        <p:nvSpPr>
          <p:cNvPr id="28" name="SK-12-text-27"/>
          <p:cNvSpPr/>
          <p:nvPr/>
        </p:nvSpPr>
        <p:spPr>
          <a:xfrm>
            <a:off x="3076575" y="2365474"/>
            <a:ext cx="9115425" cy="2056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200" b="1" dirty="0">
                <a:solidFill>
                  <a:srgbClr val="C0392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Leukocoria</a:t>
            </a:r>
            <a:r>
              <a:rPr lang="en-US" sz="120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white pupil in any setting, including flash photographs</a:t>
            </a:r>
            <a:endParaRPr lang="en-US" sz="1200" dirty="0"/>
          </a:p>
        </p:txBody>
      </p:sp>
      <p:sp>
        <p:nvSpPr>
          <p:cNvPr id="29" name="SK-12-text-28"/>
          <p:cNvSpPr/>
          <p:nvPr/>
        </p:nvSpPr>
        <p:spPr>
          <a:xfrm>
            <a:off x="3076575" y="2580680"/>
            <a:ext cx="9115425" cy="1608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8"/>
              </a:lnSpc>
              <a:buNone/>
            </a:pPr>
            <a:r>
              <a:rPr lang="en-US" sz="975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Retinoblastoma until excluded → urgent ophthalmology referral</a:t>
            </a:r>
            <a:endParaRPr lang="en-US" sz="975" dirty="0"/>
          </a:p>
        </p:txBody>
      </p:sp>
      <p:sp>
        <p:nvSpPr>
          <p:cNvPr id="30" name="SK-12-text-29"/>
          <p:cNvSpPr/>
          <p:nvPr/>
        </p:nvSpPr>
        <p:spPr>
          <a:xfrm>
            <a:off x="3076575" y="2951113"/>
            <a:ext cx="9115425" cy="2056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200" b="1" dirty="0">
                <a:solidFill>
                  <a:srgbClr val="C0392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Absent or asymmetric red reflex</a:t>
            </a:r>
            <a:r>
              <a:rPr lang="en-US" sz="120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one or both eyes</a:t>
            </a:r>
            <a:endParaRPr lang="en-US" sz="1200" dirty="0"/>
          </a:p>
        </p:txBody>
      </p:sp>
      <p:sp>
        <p:nvSpPr>
          <p:cNvPr id="31" name="SK-12-text-30"/>
          <p:cNvSpPr/>
          <p:nvPr/>
        </p:nvSpPr>
        <p:spPr>
          <a:xfrm>
            <a:off x="3076575" y="3166318"/>
            <a:ext cx="6465570" cy="1608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8"/>
              </a:lnSpc>
              <a:buNone/>
            </a:pPr>
            <a:r>
              <a:rPr lang="en-US" sz="975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Urgent ophthalmology referral; do not delay</a:t>
            </a:r>
            <a:endParaRPr lang="en-US" sz="975" dirty="0"/>
          </a:p>
        </p:txBody>
      </p:sp>
      <p:sp>
        <p:nvSpPr>
          <p:cNvPr id="32" name="SK-12-text-31"/>
          <p:cNvSpPr/>
          <p:nvPr/>
        </p:nvSpPr>
        <p:spPr>
          <a:xfrm>
            <a:off x="3076575" y="3536752"/>
            <a:ext cx="9115425" cy="2056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200" b="1" dirty="0">
                <a:solidFill>
                  <a:srgbClr val="C0392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Squint in any child</a:t>
            </a:r>
            <a:r>
              <a:rPr lang="en-US" sz="120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always perform red reflex test first</a:t>
            </a:r>
            <a:endParaRPr lang="en-US" sz="1200" dirty="0"/>
          </a:p>
        </p:txBody>
      </p:sp>
      <p:sp>
        <p:nvSpPr>
          <p:cNvPr id="33" name="SK-12-text-32"/>
          <p:cNvSpPr/>
          <p:nvPr/>
        </p:nvSpPr>
        <p:spPr>
          <a:xfrm>
            <a:off x="3076575" y="3751957"/>
            <a:ext cx="9115425" cy="1608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8"/>
              </a:lnSpc>
              <a:buNone/>
            </a:pPr>
            <a:r>
              <a:rPr lang="en-US" sz="975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Rb must be actively excluded; do not dismiss as benign without testing</a:t>
            </a:r>
            <a:endParaRPr lang="en-US" sz="975" dirty="0"/>
          </a:p>
        </p:txBody>
      </p:sp>
      <p:sp>
        <p:nvSpPr>
          <p:cNvPr id="34" name="SK-12-text-33"/>
          <p:cNvSpPr/>
          <p:nvPr/>
        </p:nvSpPr>
        <p:spPr>
          <a:xfrm>
            <a:off x="3076575" y="4122390"/>
            <a:ext cx="5852160" cy="2056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200" b="1" dirty="0">
                <a:solidFill>
                  <a:srgbClr val="C0392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Family history of retinoblastoma</a:t>
            </a:r>
            <a:endParaRPr lang="en-US" sz="1200" dirty="0"/>
          </a:p>
        </p:txBody>
      </p:sp>
      <p:sp>
        <p:nvSpPr>
          <p:cNvPr id="35" name="SK-12-text-34"/>
          <p:cNvSpPr/>
          <p:nvPr/>
        </p:nvSpPr>
        <p:spPr>
          <a:xfrm>
            <a:off x="3076575" y="4337596"/>
            <a:ext cx="9115425" cy="1608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8"/>
              </a:lnSpc>
              <a:buNone/>
            </a:pPr>
            <a:r>
              <a:rPr lang="en-US" sz="975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Screening from birth at Rb specialist centre; mandatory referral</a:t>
            </a:r>
            <a:endParaRPr lang="en-US" sz="975" dirty="0"/>
          </a:p>
        </p:txBody>
      </p:sp>
      <p:sp>
        <p:nvSpPr>
          <p:cNvPr id="36" name="SK-12-text-35"/>
          <p:cNvSpPr/>
          <p:nvPr/>
        </p:nvSpPr>
        <p:spPr>
          <a:xfrm>
            <a:off x="3076575" y="4708029"/>
            <a:ext cx="6766560" cy="2056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200" b="1" dirty="0">
                <a:solidFill>
                  <a:srgbClr val="C0392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Parental concern about eye appearance</a:t>
            </a:r>
            <a:endParaRPr lang="en-US" sz="1200" dirty="0"/>
          </a:p>
        </p:txBody>
      </p:sp>
      <p:sp>
        <p:nvSpPr>
          <p:cNvPr id="37" name="SK-12-text-36"/>
          <p:cNvSpPr/>
          <p:nvPr/>
        </p:nvSpPr>
        <p:spPr>
          <a:xfrm>
            <a:off x="3076575" y="4923234"/>
            <a:ext cx="9115425" cy="1608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8"/>
              </a:lnSpc>
              <a:buNone/>
            </a:pPr>
            <a:r>
              <a:rPr lang="en-US" sz="975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Always examine; parents often detect leukocoria before clinicians</a:t>
            </a:r>
            <a:endParaRPr lang="en-US" sz="975" dirty="0"/>
          </a:p>
        </p:txBody>
      </p:sp>
      <p:sp>
        <p:nvSpPr>
          <p:cNvPr id="38" name="SK-12-text-37"/>
          <p:cNvSpPr/>
          <p:nvPr/>
        </p:nvSpPr>
        <p:spPr>
          <a:xfrm>
            <a:off x="3076575" y="5293668"/>
            <a:ext cx="9115425" cy="2056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200" b="1" dirty="0">
                <a:solidFill>
                  <a:srgbClr val="C0392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Rb survivor with unexplained pain, lump, or new mole</a:t>
            </a:r>
            <a:endParaRPr lang="en-US" sz="1200" dirty="0"/>
          </a:p>
        </p:txBody>
      </p:sp>
      <p:sp>
        <p:nvSpPr>
          <p:cNvPr id="39" name="SK-12-text-38"/>
          <p:cNvSpPr/>
          <p:nvPr/>
        </p:nvSpPr>
        <p:spPr>
          <a:xfrm>
            <a:off x="3076575" y="5508873"/>
            <a:ext cx="9115425" cy="1608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8"/>
              </a:lnSpc>
              <a:buNone/>
            </a:pPr>
            <a:r>
              <a:rPr lang="en-US" sz="975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Second primary cancer surveillance; refer to adult oncology clinic</a:t>
            </a:r>
            <a:endParaRPr lang="en-US" sz="975" dirty="0"/>
          </a:p>
        </p:txBody>
      </p:sp>
      <p:sp>
        <p:nvSpPr>
          <p:cNvPr id="40" name="SK-12-text-39"/>
          <p:cNvSpPr/>
          <p:nvPr/>
        </p:nvSpPr>
        <p:spPr>
          <a:xfrm>
            <a:off x="923925" y="7061746"/>
            <a:ext cx="11268075" cy="1980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60"/>
              </a:lnSpc>
              <a:buNone/>
            </a:pPr>
            <a:r>
              <a:rPr lang="en-US" sz="1200" b="1" kern="0" spc="18" dirty="0">
                <a:solidFill>
                  <a:srgbClr val="FFFFFF"/>
                </a:solidFill>
              </a:rPr>
              <a:t>NEVER reassure without performing a thorough red reflex test — a normal-appearing child may still have retinoblastoma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352425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542925"/>
            <a:ext cx="11811000" cy="617190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14500" y="1456283"/>
            <a:ext cx="2102346" cy="238125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14500" y="1799183"/>
            <a:ext cx="285750" cy="228600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14500" y="3227933"/>
            <a:ext cx="1495127" cy="238125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14500" y="3570833"/>
            <a:ext cx="285750" cy="228600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14500" y="4999583"/>
            <a:ext cx="1577280" cy="238125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14500" y="5342483"/>
            <a:ext cx="285750" cy="228600"/>
          </a:xfrm>
          <a:prstGeom prst="rect">
            <a:avLst/>
          </a:prstGeom>
        </p:spPr>
      </p:pic>
      <p:sp>
        <p:nvSpPr>
          <p:cNvPr id="12" name="SK-13-text-11"/>
          <p:cNvSpPr/>
          <p:nvPr/>
        </p:nvSpPr>
        <p:spPr>
          <a:xfrm>
            <a:off x="381000" y="0"/>
            <a:ext cx="1150620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13" name="SK-13-text-12"/>
          <p:cNvSpPr/>
          <p:nvPr/>
        </p:nvSpPr>
        <p:spPr>
          <a:xfrm>
            <a:off x="762000" y="771525"/>
            <a:ext cx="1121092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AKT Pearls for GP Trainees</a:t>
            </a:r>
            <a:endParaRPr lang="en-US" sz="2550" dirty="0"/>
          </a:p>
        </p:txBody>
      </p:sp>
      <p:sp>
        <p:nvSpPr>
          <p:cNvPr id="14" name="SK-13-text-13"/>
          <p:cNvSpPr/>
          <p:nvPr/>
        </p:nvSpPr>
        <p:spPr>
          <a:xfrm>
            <a:off x="561975" y="1389608"/>
            <a:ext cx="971550" cy="800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6300"/>
              </a:lnSpc>
              <a:buNone/>
            </a:pPr>
            <a:r>
              <a:rPr lang="en-US" sz="6300" b="1" dirty="0">
                <a:solidFill>
                  <a:srgbClr val="F37021"/>
                </a:solidFill>
              </a:rPr>
              <a:t>1</a:t>
            </a:r>
            <a:endParaRPr lang="en-US" sz="6300" dirty="0"/>
          </a:p>
        </p:txBody>
      </p:sp>
      <p:sp>
        <p:nvSpPr>
          <p:cNvPr id="15" name="SK-13-text-14"/>
          <p:cNvSpPr/>
          <p:nvPr/>
        </p:nvSpPr>
        <p:spPr>
          <a:xfrm>
            <a:off x="1790700" y="1456283"/>
            <a:ext cx="3341442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35400"/>
                </a:solidFill>
              </a:rPr>
              <a:t>GENETICS &amp; INHERITANCE</a:t>
            </a:r>
            <a:endParaRPr lang="en-US" sz="1050" dirty="0"/>
          </a:p>
        </p:txBody>
      </p:sp>
      <p:sp>
        <p:nvSpPr>
          <p:cNvPr id="16" name="SK-13-text-15"/>
          <p:cNvSpPr/>
          <p:nvPr/>
        </p:nvSpPr>
        <p:spPr>
          <a:xfrm>
            <a:off x="2114550" y="1742033"/>
            <a:ext cx="97155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D35400"/>
                </a:solidFill>
              </a:rPr>
              <a:t>RB1 Mutation &amp; Heritability</a:t>
            </a:r>
            <a:endParaRPr lang="en-US" sz="1800" dirty="0"/>
          </a:p>
        </p:txBody>
      </p:sp>
      <p:sp>
        <p:nvSpPr>
          <p:cNvPr id="17" name="SK-13-text-16"/>
          <p:cNvSpPr/>
          <p:nvPr/>
        </p:nvSpPr>
        <p:spPr>
          <a:xfrm>
            <a:off x="1905000" y="2132558"/>
            <a:ext cx="10287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45% of cases are heritable:</a:t>
            </a:r>
            <a:r>
              <a:rPr lang="en-US" sz="13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Caused by RB1 gene mutation (chromosome 13q14).</a:t>
            </a:r>
            <a:endParaRPr lang="en-US" sz="1350" dirty="0"/>
          </a:p>
        </p:txBody>
      </p:sp>
      <p:sp>
        <p:nvSpPr>
          <p:cNvPr id="18" name="SK-13-text-17"/>
          <p:cNvSpPr/>
          <p:nvPr/>
        </p:nvSpPr>
        <p:spPr>
          <a:xfrm>
            <a:off x="1905000" y="2408783"/>
            <a:ext cx="10287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Pattern:</a:t>
            </a:r>
            <a:r>
              <a:rPr lang="en-US" sz="13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Autosomal dominant inheritance; typically results in bilateral or multifocal tumours.</a:t>
            </a:r>
            <a:endParaRPr lang="en-US" sz="1350" dirty="0"/>
          </a:p>
        </p:txBody>
      </p:sp>
      <p:sp>
        <p:nvSpPr>
          <p:cNvPr id="19" name="SK-13-text-18"/>
          <p:cNvSpPr/>
          <p:nvPr/>
        </p:nvSpPr>
        <p:spPr>
          <a:xfrm>
            <a:off x="1905000" y="2685008"/>
            <a:ext cx="10287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Offspring Rule:</a:t>
            </a:r>
            <a:r>
              <a:rPr lang="en-US" sz="13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Children of Rb survivors require mandatory specialist screening from birth.</a:t>
            </a:r>
            <a:endParaRPr lang="en-US" sz="1350" dirty="0"/>
          </a:p>
        </p:txBody>
      </p:sp>
      <p:sp>
        <p:nvSpPr>
          <p:cNvPr id="20" name="SK-13-text-19"/>
          <p:cNvSpPr/>
          <p:nvPr/>
        </p:nvSpPr>
        <p:spPr>
          <a:xfrm>
            <a:off x="561975" y="3161258"/>
            <a:ext cx="971550" cy="800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6300"/>
              </a:lnSpc>
              <a:buNone/>
            </a:pPr>
            <a:r>
              <a:rPr lang="en-US" sz="6300" b="1" dirty="0">
                <a:solidFill>
                  <a:srgbClr val="F37021"/>
                </a:solidFill>
              </a:rPr>
              <a:t>2</a:t>
            </a:r>
            <a:endParaRPr lang="en-US" sz="6300" dirty="0"/>
          </a:p>
        </p:txBody>
      </p:sp>
      <p:sp>
        <p:nvSpPr>
          <p:cNvPr id="21" name="SK-13-text-20"/>
          <p:cNvSpPr/>
          <p:nvPr/>
        </p:nvSpPr>
        <p:spPr>
          <a:xfrm>
            <a:off x="1790700" y="3227933"/>
            <a:ext cx="2950380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35400"/>
                </a:solidFill>
              </a:rPr>
              <a:t>NICE NG12 (2024)</a:t>
            </a:r>
            <a:endParaRPr lang="en-US" sz="1050" dirty="0"/>
          </a:p>
        </p:txBody>
      </p:sp>
      <p:sp>
        <p:nvSpPr>
          <p:cNvPr id="22" name="SK-13-text-21"/>
          <p:cNvSpPr/>
          <p:nvPr/>
        </p:nvSpPr>
        <p:spPr>
          <a:xfrm>
            <a:off x="2114550" y="3513683"/>
            <a:ext cx="97155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D35400"/>
                </a:solidFill>
              </a:rPr>
              <a:t>Referral Criteria &amp; Squints</a:t>
            </a:r>
            <a:endParaRPr lang="en-US" sz="1800" dirty="0"/>
          </a:p>
        </p:txBody>
      </p:sp>
      <p:sp>
        <p:nvSpPr>
          <p:cNvPr id="23" name="SK-13-text-22"/>
          <p:cNvSpPr/>
          <p:nvPr/>
        </p:nvSpPr>
        <p:spPr>
          <a:xfrm>
            <a:off x="1905000" y="3904208"/>
            <a:ext cx="10287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Urgent Referral:</a:t>
            </a:r>
            <a:r>
              <a:rPr lang="en-US" sz="13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Mandated for absent red reflex or leukocoria (white pupil).</a:t>
            </a:r>
            <a:endParaRPr lang="en-US" sz="1350" dirty="0"/>
          </a:p>
        </p:txBody>
      </p:sp>
      <p:sp>
        <p:nvSpPr>
          <p:cNvPr id="24" name="SK-13-text-23"/>
          <p:cNvSpPr/>
          <p:nvPr/>
        </p:nvSpPr>
        <p:spPr>
          <a:xfrm>
            <a:off x="1905000" y="4180433"/>
            <a:ext cx="10287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Squint Rule:</a:t>
            </a:r>
            <a:r>
              <a:rPr lang="en-US" sz="13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Perform a red reflex test in </a:t>
            </a:r>
            <a:r>
              <a:rPr lang="en-US" sz="135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every</a:t>
            </a:r>
            <a:r>
              <a:rPr lang="en-US" sz="13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child presenting with a squint; refer if persisting &gt;3 months.</a:t>
            </a:r>
            <a:endParaRPr lang="en-US" sz="1350" dirty="0"/>
          </a:p>
        </p:txBody>
      </p:sp>
      <p:sp>
        <p:nvSpPr>
          <p:cNvPr id="25" name="SK-13-text-24"/>
          <p:cNvSpPr/>
          <p:nvPr/>
        </p:nvSpPr>
        <p:spPr>
          <a:xfrm>
            <a:off x="1905000" y="4456658"/>
            <a:ext cx="10287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Leukocoria:</a:t>
            </a:r>
            <a:r>
              <a:rPr lang="en-US" sz="13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Often first noticed by parents in flash photography or dim lighting.</a:t>
            </a:r>
            <a:endParaRPr lang="en-US" sz="1350" dirty="0"/>
          </a:p>
        </p:txBody>
      </p:sp>
      <p:sp>
        <p:nvSpPr>
          <p:cNvPr id="26" name="SK-13-text-25"/>
          <p:cNvSpPr/>
          <p:nvPr/>
        </p:nvSpPr>
        <p:spPr>
          <a:xfrm>
            <a:off x="561975" y="4932908"/>
            <a:ext cx="971550" cy="800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6300"/>
              </a:lnSpc>
              <a:buNone/>
            </a:pPr>
            <a:r>
              <a:rPr lang="en-US" sz="6300" b="1" dirty="0">
                <a:solidFill>
                  <a:srgbClr val="F37021"/>
                </a:solidFill>
              </a:rPr>
              <a:t>3</a:t>
            </a:r>
            <a:endParaRPr lang="en-US" sz="6300" dirty="0"/>
          </a:p>
        </p:txBody>
      </p:sp>
      <p:sp>
        <p:nvSpPr>
          <p:cNvPr id="27" name="SK-13-text-26"/>
          <p:cNvSpPr/>
          <p:nvPr/>
        </p:nvSpPr>
        <p:spPr>
          <a:xfrm>
            <a:off x="1790700" y="4999583"/>
            <a:ext cx="2389137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35400"/>
                </a:solidFill>
              </a:rPr>
              <a:t>CLINICAL CONTEXT</a:t>
            </a:r>
            <a:endParaRPr lang="en-US" sz="1050" dirty="0"/>
          </a:p>
        </p:txBody>
      </p:sp>
      <p:sp>
        <p:nvSpPr>
          <p:cNvPr id="28" name="SK-13-text-27"/>
          <p:cNvSpPr/>
          <p:nvPr/>
        </p:nvSpPr>
        <p:spPr>
          <a:xfrm>
            <a:off x="2114550" y="5285333"/>
            <a:ext cx="97155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D35400"/>
                </a:solidFill>
              </a:rPr>
              <a:t>Late Effects &amp; Differentials</a:t>
            </a:r>
            <a:endParaRPr lang="en-US" sz="1800" dirty="0"/>
          </a:p>
        </p:txBody>
      </p:sp>
      <p:sp>
        <p:nvSpPr>
          <p:cNvPr id="29" name="SK-13-text-28"/>
          <p:cNvSpPr/>
          <p:nvPr/>
        </p:nvSpPr>
        <p:spPr>
          <a:xfrm>
            <a:off x="1905000" y="5675858"/>
            <a:ext cx="10287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Congenital Cataract:</a:t>
            </a:r>
            <a:r>
              <a:rPr lang="en-US" sz="13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The commonest cause of an absent red reflex after retinoblastoma.</a:t>
            </a:r>
            <a:endParaRPr lang="en-US" sz="1350" dirty="0"/>
          </a:p>
        </p:txBody>
      </p:sp>
      <p:sp>
        <p:nvSpPr>
          <p:cNvPr id="30" name="SK-13-text-29"/>
          <p:cNvSpPr/>
          <p:nvPr/>
        </p:nvSpPr>
        <p:spPr>
          <a:xfrm>
            <a:off x="1905000" y="5952083"/>
            <a:ext cx="10287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Second Cancers:</a:t>
            </a:r>
            <a:r>
              <a:rPr lang="en-US" sz="13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Heritable Rb survivors have a significantly increased life-long risk of sarcomas.</a:t>
            </a:r>
            <a:endParaRPr lang="en-US" sz="1350" dirty="0"/>
          </a:p>
        </p:txBody>
      </p:sp>
      <p:sp>
        <p:nvSpPr>
          <p:cNvPr id="31" name="SK-13-text-30"/>
          <p:cNvSpPr/>
          <p:nvPr/>
        </p:nvSpPr>
        <p:spPr>
          <a:xfrm>
            <a:off x="1905000" y="6228308"/>
            <a:ext cx="10287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UK Outcome:</a:t>
            </a:r>
            <a:r>
              <a:rPr lang="en-US" sz="13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High index of suspicion is vital; prompt diagnosis leads to 98% survival rate.</a:t>
            </a:r>
            <a:endParaRPr lang="en-US" sz="13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352425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04825"/>
            <a:ext cx="12192000" cy="617190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274415"/>
            <a:ext cx="5619750" cy="2239268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455390"/>
            <a:ext cx="304800" cy="228600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131665"/>
            <a:ext cx="5238750" cy="1229618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0" y="1274415"/>
            <a:ext cx="5619750" cy="2239268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81750" y="1455390"/>
            <a:ext cx="304800" cy="228600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81750" y="2131665"/>
            <a:ext cx="5238750" cy="1229618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3666083"/>
            <a:ext cx="5619750" cy="2239417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3847058"/>
            <a:ext cx="304800" cy="228600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4523333"/>
            <a:ext cx="5238750" cy="1229767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0" y="3666083"/>
            <a:ext cx="5619750" cy="2239417"/>
          </a:xfrm>
          <a:prstGeom prst="rect">
            <a:avLst/>
          </a:prstGeom>
        </p:spPr>
      </p:pic>
      <p:pic>
        <p:nvPicPr>
          <p:cNvPr id="16" name="SK-14-img-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81750" y="3847058"/>
            <a:ext cx="304800" cy="228600"/>
          </a:xfrm>
          <a:prstGeom prst="rect">
            <a:avLst/>
          </a:prstGeom>
        </p:spPr>
      </p:pic>
      <p:pic>
        <p:nvPicPr>
          <p:cNvPr id="17" name="SK-14-img-1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81750" y="4523333"/>
            <a:ext cx="5238750" cy="1229767"/>
          </a:xfrm>
          <a:prstGeom prst="rect">
            <a:avLst/>
          </a:prstGeom>
        </p:spPr>
      </p:pic>
      <p:pic>
        <p:nvPicPr>
          <p:cNvPr id="18" name="SK-14-img-1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1000" y="6134100"/>
            <a:ext cx="11430000" cy="419100"/>
          </a:xfrm>
          <a:prstGeom prst="rect">
            <a:avLst/>
          </a:prstGeom>
        </p:spPr>
      </p:pic>
      <p:pic>
        <p:nvPicPr>
          <p:cNvPr id="19" name="SK-14-img-1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500" y="6229350"/>
            <a:ext cx="962025" cy="228600"/>
          </a:xfrm>
          <a:prstGeom prst="rect">
            <a:avLst/>
          </a:prstGeom>
        </p:spPr>
      </p:pic>
      <p:sp>
        <p:nvSpPr>
          <p:cNvPr id="20" name="SK-14-text-19"/>
          <p:cNvSpPr/>
          <p:nvPr/>
        </p:nvSpPr>
        <p:spPr>
          <a:xfrm>
            <a:off x="381000" y="0"/>
            <a:ext cx="1150620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1" name="SK-14-text-20"/>
          <p:cNvSpPr/>
          <p:nvPr/>
        </p:nvSpPr>
        <p:spPr>
          <a:xfrm>
            <a:off x="381000" y="733425"/>
            <a:ext cx="1159192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SCA Communication Pearls</a:t>
            </a:r>
            <a:endParaRPr lang="en-US" sz="2550" dirty="0"/>
          </a:p>
        </p:txBody>
      </p:sp>
      <p:sp>
        <p:nvSpPr>
          <p:cNvPr id="22" name="SK-14-text-21"/>
          <p:cNvSpPr/>
          <p:nvPr/>
        </p:nvSpPr>
        <p:spPr>
          <a:xfrm>
            <a:off x="990600" y="1426815"/>
            <a:ext cx="62674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Validating Parental Concern</a:t>
            </a:r>
            <a:endParaRPr lang="en-US" sz="1500" dirty="0"/>
          </a:p>
        </p:txBody>
      </p:sp>
      <p:sp>
        <p:nvSpPr>
          <p:cNvPr id="23" name="SK-14-text-22"/>
          <p:cNvSpPr/>
          <p:nvPr/>
        </p:nvSpPr>
        <p:spPr>
          <a:xfrm>
            <a:off x="571500" y="1807815"/>
            <a:ext cx="11620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i="1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Parent presents with "something odd" about the child's eye appearance.</a:t>
            </a:r>
            <a:endParaRPr lang="en-US" sz="1125" dirty="0"/>
          </a:p>
        </p:txBody>
      </p:sp>
      <p:sp>
        <p:nvSpPr>
          <p:cNvPr id="24" name="SK-14-text-23"/>
          <p:cNvSpPr/>
          <p:nvPr/>
        </p:nvSpPr>
        <p:spPr>
          <a:xfrm>
            <a:off x="723900" y="2475012"/>
            <a:ext cx="4933950" cy="542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"I take that kind of concern very seriously — let me examine the eye with my ophthalmoscope right now."</a:t>
            </a:r>
            <a:endParaRPr lang="en-US" sz="1425" dirty="0"/>
          </a:p>
        </p:txBody>
      </p:sp>
      <p:sp>
        <p:nvSpPr>
          <p:cNvPr id="25" name="SK-14-text-24"/>
          <p:cNvSpPr/>
          <p:nvPr/>
        </p:nvSpPr>
        <p:spPr>
          <a:xfrm>
            <a:off x="6800850" y="1426815"/>
            <a:ext cx="51244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Explaining the Finding</a:t>
            </a:r>
            <a:endParaRPr lang="en-US" sz="1500" dirty="0"/>
          </a:p>
        </p:txBody>
      </p:sp>
      <p:sp>
        <p:nvSpPr>
          <p:cNvPr id="26" name="SK-14-text-25"/>
          <p:cNvSpPr/>
          <p:nvPr/>
        </p:nvSpPr>
        <p:spPr>
          <a:xfrm>
            <a:off x="6381750" y="1807815"/>
            <a:ext cx="58102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i="1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After finding an abnormal red reflex during your examination.</a:t>
            </a:r>
            <a:endParaRPr lang="en-US" sz="1125" dirty="0"/>
          </a:p>
        </p:txBody>
      </p:sp>
      <p:sp>
        <p:nvSpPr>
          <p:cNvPr id="27" name="SK-14-text-26"/>
          <p:cNvSpPr/>
          <p:nvPr/>
        </p:nvSpPr>
        <p:spPr>
          <a:xfrm>
            <a:off x="6534150" y="2339280"/>
            <a:ext cx="4933950" cy="8143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"I've found something I want to get checked more urgently. I'm going to refer [child] to the eye specialist today — the tests are quick and non-invasive."</a:t>
            </a:r>
            <a:endParaRPr lang="en-US" sz="1425" dirty="0"/>
          </a:p>
        </p:txBody>
      </p:sp>
      <p:sp>
        <p:nvSpPr>
          <p:cNvPr id="28" name="SK-14-text-27"/>
          <p:cNvSpPr/>
          <p:nvPr/>
        </p:nvSpPr>
        <p:spPr>
          <a:xfrm>
            <a:off x="990600" y="3818483"/>
            <a:ext cx="6038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Hereditary Risk Management</a:t>
            </a:r>
            <a:endParaRPr lang="en-US" sz="1500" dirty="0"/>
          </a:p>
        </p:txBody>
      </p:sp>
      <p:sp>
        <p:nvSpPr>
          <p:cNvPr id="29" name="SK-14-text-28"/>
          <p:cNvSpPr/>
          <p:nvPr/>
        </p:nvSpPr>
        <p:spPr>
          <a:xfrm>
            <a:off x="571500" y="4199483"/>
            <a:ext cx="11620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i="1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Consultation with a parent who has a personal history of retinoblastoma.</a:t>
            </a:r>
            <a:endParaRPr lang="en-US" sz="1125" dirty="0"/>
          </a:p>
        </p:txBody>
      </p:sp>
      <p:sp>
        <p:nvSpPr>
          <p:cNvPr id="30" name="SK-14-text-29"/>
          <p:cNvSpPr/>
          <p:nvPr/>
        </p:nvSpPr>
        <p:spPr>
          <a:xfrm>
            <a:off x="723900" y="4730948"/>
            <a:ext cx="4933950" cy="8143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"Because you had retinoblastoma, your baby needs to be checked at a specialist eye centre right from birth. I'd like to arrange that referral today."</a:t>
            </a:r>
            <a:endParaRPr lang="en-US" sz="1425" dirty="0"/>
          </a:p>
        </p:txBody>
      </p:sp>
      <p:sp>
        <p:nvSpPr>
          <p:cNvPr id="31" name="SK-14-text-30"/>
          <p:cNvSpPr/>
          <p:nvPr/>
        </p:nvSpPr>
        <p:spPr>
          <a:xfrm>
            <a:off x="6800850" y="3818483"/>
            <a:ext cx="4895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Squint Safety-Netting</a:t>
            </a:r>
            <a:endParaRPr lang="en-US" sz="1500" dirty="0"/>
          </a:p>
        </p:txBody>
      </p:sp>
      <p:sp>
        <p:nvSpPr>
          <p:cNvPr id="32" name="SK-14-text-31"/>
          <p:cNvSpPr/>
          <p:nvPr/>
        </p:nvSpPr>
        <p:spPr>
          <a:xfrm>
            <a:off x="6381750" y="4199483"/>
            <a:ext cx="58102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i="1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Explaining the need for referral in a child presenting with strabismus.</a:t>
            </a:r>
            <a:endParaRPr lang="en-US" sz="1125" dirty="0"/>
          </a:p>
        </p:txBody>
      </p:sp>
      <p:sp>
        <p:nvSpPr>
          <p:cNvPr id="33" name="SK-14-text-32"/>
          <p:cNvSpPr/>
          <p:nvPr/>
        </p:nvSpPr>
        <p:spPr>
          <a:xfrm>
            <a:off x="6534150" y="4730948"/>
            <a:ext cx="4933950" cy="8143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"I want to refer this squint to ophthalmology to make sure we're not missing anything. A squint in a young child should always be checked properly."</a:t>
            </a:r>
            <a:endParaRPr lang="en-US" sz="1425" dirty="0"/>
          </a:p>
        </p:txBody>
      </p:sp>
      <p:sp>
        <p:nvSpPr>
          <p:cNvPr id="34" name="SK-14-text-33"/>
          <p:cNvSpPr/>
          <p:nvPr/>
        </p:nvSpPr>
        <p:spPr>
          <a:xfrm>
            <a:off x="647700" y="6229350"/>
            <a:ext cx="14613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SCA STRATEGY</a:t>
            </a:r>
            <a:endParaRPr lang="en-US" sz="900" dirty="0"/>
          </a:p>
        </p:txBody>
      </p:sp>
      <p:sp>
        <p:nvSpPr>
          <p:cNvPr id="35" name="SK-14-text-34"/>
          <p:cNvSpPr/>
          <p:nvPr/>
        </p:nvSpPr>
        <p:spPr>
          <a:xfrm>
            <a:off x="1676400" y="6236494"/>
            <a:ext cx="105156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Focus on </a:t>
            </a:r>
            <a:r>
              <a:rPr lang="en-US" sz="1125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Active Validation</a:t>
            </a: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of parent intuition and </a:t>
            </a:r>
            <a:r>
              <a:rPr lang="en-US" sz="1125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Direct Action</a:t>
            </a: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Avoid false reassurance; prioritize the physical exam and immediate referral pathway.</a:t>
            </a:r>
            <a:endParaRPr lang="en-US" sz="112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352425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542925"/>
            <a:ext cx="11811000" cy="617190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283940"/>
            <a:ext cx="3682901" cy="1963192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1401068"/>
            <a:ext cx="214313" cy="175320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3342382"/>
            <a:ext cx="3682901" cy="1963192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5300" y="3459510"/>
            <a:ext cx="214313" cy="175320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54401" y="1283940"/>
            <a:ext cx="3683050" cy="1963192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68701" y="1401068"/>
            <a:ext cx="214313" cy="175320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54401" y="3342382"/>
            <a:ext cx="3683050" cy="1963192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68701" y="3459510"/>
            <a:ext cx="214313" cy="175320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27950" y="1283940"/>
            <a:ext cx="3682901" cy="1963192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242250" y="1401068"/>
            <a:ext cx="214313" cy="175320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127950" y="3342382"/>
            <a:ext cx="3682901" cy="1963192"/>
          </a:xfrm>
          <a:prstGeom prst="rect">
            <a:avLst/>
          </a:prstGeom>
        </p:spPr>
      </p:pic>
      <p:pic>
        <p:nvPicPr>
          <p:cNvPr id="17" name="SK-15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242250" y="3459510"/>
            <a:ext cx="214313" cy="175320"/>
          </a:xfrm>
          <a:prstGeom prst="rect">
            <a:avLst/>
          </a:prstGeom>
        </p:spPr>
      </p:pic>
      <p:pic>
        <p:nvPicPr>
          <p:cNvPr id="18" name="SK-15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81000" y="5400675"/>
            <a:ext cx="11430000" cy="381000"/>
          </a:xfrm>
          <a:prstGeom prst="rect">
            <a:avLst/>
          </a:prstGeom>
        </p:spPr>
      </p:pic>
      <p:pic>
        <p:nvPicPr>
          <p:cNvPr id="19" name="SK-15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1500" y="5531346"/>
            <a:ext cx="190500" cy="152400"/>
          </a:xfrm>
          <a:prstGeom prst="rect">
            <a:avLst/>
          </a:prstGeom>
        </p:spPr>
      </p:pic>
      <p:pic>
        <p:nvPicPr>
          <p:cNvPr id="20" name="SK-15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00788" y="5533281"/>
            <a:ext cx="178594" cy="148828"/>
          </a:xfrm>
          <a:prstGeom prst="rect">
            <a:avLst/>
          </a:prstGeom>
        </p:spPr>
      </p:pic>
      <p:pic>
        <p:nvPicPr>
          <p:cNvPr id="21" name="SK-15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803481" y="5533281"/>
            <a:ext cx="178594" cy="148828"/>
          </a:xfrm>
          <a:prstGeom prst="rect">
            <a:avLst/>
          </a:prstGeom>
        </p:spPr>
      </p:pic>
      <p:pic>
        <p:nvPicPr>
          <p:cNvPr id="22" name="SK-15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81000" y="5895975"/>
            <a:ext cx="11430000" cy="523875"/>
          </a:xfrm>
          <a:prstGeom prst="rect">
            <a:avLst/>
          </a:prstGeom>
        </p:spPr>
      </p:pic>
      <p:pic>
        <p:nvPicPr>
          <p:cNvPr id="23" name="SK-15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0" y="6543675"/>
            <a:ext cx="12192000" cy="314325"/>
          </a:xfrm>
          <a:prstGeom prst="rect">
            <a:avLst/>
          </a:prstGeom>
        </p:spPr>
      </p:pic>
      <p:sp>
        <p:nvSpPr>
          <p:cNvPr id="24" name="SK-15-text-23"/>
          <p:cNvSpPr/>
          <p:nvPr/>
        </p:nvSpPr>
        <p:spPr>
          <a:xfrm>
            <a:off x="381000" y="0"/>
            <a:ext cx="1150620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5" name="SK-15-text-24"/>
          <p:cNvSpPr/>
          <p:nvPr/>
        </p:nvSpPr>
        <p:spPr>
          <a:xfrm>
            <a:off x="762000" y="771525"/>
            <a:ext cx="114300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Quick Recall and Final Disclaimer</a:t>
            </a:r>
            <a:endParaRPr lang="en-US" sz="2550" dirty="0"/>
          </a:p>
        </p:txBody>
      </p:sp>
      <p:sp>
        <p:nvSpPr>
          <p:cNvPr id="26" name="SK-15-text-25"/>
          <p:cNvSpPr/>
          <p:nvPr/>
        </p:nvSpPr>
        <p:spPr>
          <a:xfrm>
            <a:off x="804863" y="1360140"/>
            <a:ext cx="3454301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37021"/>
                </a:solidFill>
              </a:rPr>
              <a:t>When to Test</a:t>
            </a:r>
            <a:endParaRPr lang="en-US" sz="1350" dirty="0"/>
          </a:p>
        </p:txBody>
      </p:sp>
      <p:sp>
        <p:nvSpPr>
          <p:cNvPr id="27" name="SK-15-text-26"/>
          <p:cNvSpPr/>
          <p:nvPr/>
        </p:nvSpPr>
        <p:spPr>
          <a:xfrm>
            <a:off x="666750" y="1664940"/>
            <a:ext cx="604343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Postnatal NIPE check (within 72h)</a:t>
            </a:r>
            <a:endParaRPr lang="en-US" sz="1200" dirty="0"/>
          </a:p>
        </p:txBody>
      </p:sp>
      <p:sp>
        <p:nvSpPr>
          <p:cNvPr id="28" name="SK-15-text-27"/>
          <p:cNvSpPr/>
          <p:nvPr/>
        </p:nvSpPr>
        <p:spPr>
          <a:xfrm>
            <a:off x="666750" y="1916311"/>
            <a:ext cx="569583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6-8 week GP developmental check</a:t>
            </a:r>
            <a:endParaRPr lang="en-US" sz="1200" dirty="0"/>
          </a:p>
        </p:txBody>
      </p:sp>
      <p:sp>
        <p:nvSpPr>
          <p:cNvPr id="29" name="SK-15-text-28"/>
          <p:cNvSpPr/>
          <p:nvPr/>
        </p:nvSpPr>
        <p:spPr>
          <a:xfrm>
            <a:off x="666750" y="2167682"/>
            <a:ext cx="563789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Any presentation of a new squint</a:t>
            </a:r>
            <a:endParaRPr lang="en-US" sz="1200" dirty="0"/>
          </a:p>
        </p:txBody>
      </p:sp>
      <p:sp>
        <p:nvSpPr>
          <p:cNvPr id="30" name="SK-15-text-29"/>
          <p:cNvSpPr/>
          <p:nvPr/>
        </p:nvSpPr>
        <p:spPr>
          <a:xfrm>
            <a:off x="666750" y="2419052"/>
            <a:ext cx="5464092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Any parental anxiety about eyes</a:t>
            </a:r>
            <a:endParaRPr lang="en-US" sz="1200" dirty="0"/>
          </a:p>
        </p:txBody>
      </p:sp>
      <p:sp>
        <p:nvSpPr>
          <p:cNvPr id="31" name="SK-15-text-30"/>
          <p:cNvSpPr/>
          <p:nvPr/>
        </p:nvSpPr>
        <p:spPr>
          <a:xfrm>
            <a:off x="666750" y="2670423"/>
            <a:ext cx="563789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Family history of Retinoblastoma</a:t>
            </a:r>
            <a:endParaRPr lang="en-US" sz="1200" dirty="0"/>
          </a:p>
        </p:txBody>
      </p:sp>
      <p:sp>
        <p:nvSpPr>
          <p:cNvPr id="32" name="SK-15-text-31"/>
          <p:cNvSpPr/>
          <p:nvPr/>
        </p:nvSpPr>
        <p:spPr>
          <a:xfrm>
            <a:off x="804863" y="3418582"/>
            <a:ext cx="3454301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37021"/>
                </a:solidFill>
              </a:rPr>
              <a:t>Red Flags</a:t>
            </a:r>
            <a:endParaRPr lang="en-US" sz="1350" dirty="0"/>
          </a:p>
        </p:txBody>
      </p:sp>
      <p:sp>
        <p:nvSpPr>
          <p:cNvPr id="33" name="SK-15-text-32"/>
          <p:cNvSpPr/>
          <p:nvPr/>
        </p:nvSpPr>
        <p:spPr>
          <a:xfrm>
            <a:off x="666750" y="3723382"/>
            <a:ext cx="6159304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Leukocoria (white pupillary reflex)</a:t>
            </a:r>
            <a:endParaRPr lang="en-US" sz="1200" dirty="0"/>
          </a:p>
        </p:txBody>
      </p:sp>
      <p:sp>
        <p:nvSpPr>
          <p:cNvPr id="34" name="SK-15-text-33"/>
          <p:cNvSpPr/>
          <p:nvPr/>
        </p:nvSpPr>
        <p:spPr>
          <a:xfrm>
            <a:off x="666750" y="3974753"/>
            <a:ext cx="5464092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Absent or asymmetric red reflex</a:t>
            </a:r>
            <a:endParaRPr lang="en-US" sz="1200" dirty="0"/>
          </a:p>
        </p:txBody>
      </p:sp>
      <p:sp>
        <p:nvSpPr>
          <p:cNvPr id="35" name="SK-15-text-34"/>
          <p:cNvSpPr/>
          <p:nvPr/>
        </p:nvSpPr>
        <p:spPr>
          <a:xfrm>
            <a:off x="666750" y="4226123"/>
            <a:ext cx="523235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Persistent squint (&gt;3 months)</a:t>
            </a:r>
            <a:endParaRPr lang="en-US" sz="1200" dirty="0"/>
          </a:p>
        </p:txBody>
      </p:sp>
      <p:sp>
        <p:nvSpPr>
          <p:cNvPr id="36" name="SK-15-text-35"/>
          <p:cNvSpPr/>
          <p:nvPr/>
        </p:nvSpPr>
        <p:spPr>
          <a:xfrm>
            <a:off x="666750" y="4477494"/>
            <a:ext cx="650691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Change in iris colour (heterochromia)</a:t>
            </a:r>
            <a:endParaRPr lang="en-US" sz="1200" dirty="0"/>
          </a:p>
        </p:txBody>
      </p:sp>
      <p:sp>
        <p:nvSpPr>
          <p:cNvPr id="37" name="SK-15-text-36"/>
          <p:cNvSpPr/>
          <p:nvPr/>
        </p:nvSpPr>
        <p:spPr>
          <a:xfrm>
            <a:off x="4678263" y="1360140"/>
            <a:ext cx="4114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37021"/>
                </a:solidFill>
              </a:rPr>
              <a:t>NICE NG12 (2024)</a:t>
            </a:r>
            <a:endParaRPr lang="en-US" sz="1350" dirty="0"/>
          </a:p>
        </p:txBody>
      </p:sp>
      <p:sp>
        <p:nvSpPr>
          <p:cNvPr id="38" name="SK-15-text-37"/>
          <p:cNvSpPr/>
          <p:nvPr/>
        </p:nvSpPr>
        <p:spPr>
          <a:xfrm>
            <a:off x="4540151" y="1664940"/>
            <a:ext cx="65069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Urgent referral for absent red reflex</a:t>
            </a:r>
            <a:endParaRPr lang="en-US" sz="1200" dirty="0"/>
          </a:p>
        </p:txBody>
      </p:sp>
      <p:sp>
        <p:nvSpPr>
          <p:cNvPr id="39" name="SK-15-text-38"/>
          <p:cNvSpPr/>
          <p:nvPr/>
        </p:nvSpPr>
        <p:spPr>
          <a:xfrm>
            <a:off x="4540151" y="1916311"/>
            <a:ext cx="5290301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Urgent referral for leukocoria</a:t>
            </a:r>
            <a:endParaRPr lang="en-US" sz="1200" dirty="0"/>
          </a:p>
        </p:txBody>
      </p:sp>
      <p:sp>
        <p:nvSpPr>
          <p:cNvPr id="40" name="SK-15-text-39"/>
          <p:cNvSpPr/>
          <p:nvPr/>
        </p:nvSpPr>
        <p:spPr>
          <a:xfrm>
            <a:off x="4540151" y="2167682"/>
            <a:ext cx="328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Consider referral for new squint if cancer is suspected</a:t>
            </a:r>
            <a:endParaRPr lang="en-US" sz="1200" dirty="0"/>
          </a:p>
        </p:txBody>
      </p:sp>
      <p:sp>
        <p:nvSpPr>
          <p:cNvPr id="41" name="SK-15-text-40"/>
          <p:cNvSpPr/>
          <p:nvPr/>
        </p:nvSpPr>
        <p:spPr>
          <a:xfrm>
            <a:off x="4540151" y="2632323"/>
            <a:ext cx="720213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Referral should be to local ophthalmology</a:t>
            </a:r>
            <a:endParaRPr lang="en-US" sz="1200" dirty="0"/>
          </a:p>
        </p:txBody>
      </p:sp>
      <p:sp>
        <p:nvSpPr>
          <p:cNvPr id="42" name="SK-15-textBg-41"/>
          <p:cNvSpPr/>
          <p:nvPr/>
        </p:nvSpPr>
        <p:spPr>
          <a:xfrm>
            <a:off x="4540151" y="2902744"/>
            <a:ext cx="1571625" cy="224730"/>
          </a:xfrm>
          <a:prstGeom prst="roundRect">
            <a:avLst>
              <a:gd name="adj" fmla="val 8477"/>
            </a:avLst>
          </a:prstGeom>
          <a:solidFill>
            <a:srgbClr val="C0392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3" name="SK-15-text-42"/>
          <p:cNvSpPr/>
          <p:nvPr/>
        </p:nvSpPr>
        <p:spPr>
          <a:xfrm>
            <a:off x="4616351" y="2902744"/>
            <a:ext cx="2697388" cy="2247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URGENT 2-WEEK WAIT</a:t>
            </a:r>
            <a:endParaRPr lang="en-US" sz="1050" dirty="0"/>
          </a:p>
        </p:txBody>
      </p:sp>
      <p:sp>
        <p:nvSpPr>
          <p:cNvPr id="44" name="SK-15-text-43"/>
          <p:cNvSpPr/>
          <p:nvPr/>
        </p:nvSpPr>
        <p:spPr>
          <a:xfrm>
            <a:off x="4678263" y="3418582"/>
            <a:ext cx="4732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37021"/>
                </a:solidFill>
              </a:rPr>
              <a:t>Heritability &amp; Survival</a:t>
            </a:r>
            <a:endParaRPr lang="en-US" sz="1350" dirty="0"/>
          </a:p>
        </p:txBody>
      </p:sp>
      <p:sp>
        <p:nvSpPr>
          <p:cNvPr id="45" name="SK-15-text-44"/>
          <p:cNvSpPr/>
          <p:nvPr/>
        </p:nvSpPr>
        <p:spPr>
          <a:xfrm>
            <a:off x="4540151" y="3723382"/>
            <a:ext cx="6564859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98% UK survival with prompt referral</a:t>
            </a:r>
            <a:endParaRPr lang="en-US" sz="1200" dirty="0"/>
          </a:p>
        </p:txBody>
      </p:sp>
      <p:sp>
        <p:nvSpPr>
          <p:cNvPr id="46" name="SK-15-text-45"/>
          <p:cNvSpPr/>
          <p:nvPr/>
        </p:nvSpPr>
        <p:spPr>
          <a:xfrm>
            <a:off x="4540151" y="3974753"/>
            <a:ext cx="6854531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45% are heritable (RB1 gene mutation)</a:t>
            </a:r>
            <a:endParaRPr lang="en-US" sz="1200" dirty="0"/>
          </a:p>
        </p:txBody>
      </p:sp>
      <p:sp>
        <p:nvSpPr>
          <p:cNvPr id="47" name="SK-15-text-46"/>
          <p:cNvSpPr/>
          <p:nvPr/>
        </p:nvSpPr>
        <p:spPr>
          <a:xfrm>
            <a:off x="4540151" y="4226123"/>
            <a:ext cx="65069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Heritable cases: bilateral/multifocal</a:t>
            </a:r>
            <a:endParaRPr lang="en-US" sz="1200" dirty="0"/>
          </a:p>
        </p:txBody>
      </p:sp>
      <p:sp>
        <p:nvSpPr>
          <p:cNvPr id="48" name="SK-15-text-47"/>
          <p:cNvSpPr/>
          <p:nvPr/>
        </p:nvSpPr>
        <p:spPr>
          <a:xfrm>
            <a:off x="4540151" y="4477494"/>
            <a:ext cx="5985514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Screening from birth for offspring</a:t>
            </a:r>
            <a:endParaRPr lang="en-US" sz="1200" dirty="0"/>
          </a:p>
        </p:txBody>
      </p:sp>
      <p:sp>
        <p:nvSpPr>
          <p:cNvPr id="49" name="SK-15-text-48"/>
          <p:cNvSpPr/>
          <p:nvPr/>
        </p:nvSpPr>
        <p:spPr>
          <a:xfrm>
            <a:off x="4540151" y="4728865"/>
            <a:ext cx="662279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Lifelong surveillance for 2nd cancers</a:t>
            </a:r>
            <a:endParaRPr lang="en-US" sz="1200" dirty="0"/>
          </a:p>
        </p:txBody>
      </p:sp>
      <p:sp>
        <p:nvSpPr>
          <p:cNvPr id="50" name="SK-15-text-49"/>
          <p:cNvSpPr/>
          <p:nvPr/>
        </p:nvSpPr>
        <p:spPr>
          <a:xfrm>
            <a:off x="8551813" y="1360140"/>
            <a:ext cx="3454301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37021"/>
                </a:solidFill>
              </a:rPr>
              <a:t>Clinical Pearls</a:t>
            </a:r>
            <a:endParaRPr lang="en-US" sz="1350" dirty="0"/>
          </a:p>
        </p:txBody>
      </p:sp>
      <p:sp>
        <p:nvSpPr>
          <p:cNvPr id="51" name="SK-15-text-50"/>
          <p:cNvSpPr/>
          <p:nvPr/>
        </p:nvSpPr>
        <p:spPr>
          <a:xfrm>
            <a:off x="8413700" y="1664940"/>
            <a:ext cx="37783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Test in a darkened room; sit at arm's length</a:t>
            </a:r>
            <a:endParaRPr lang="en-US" sz="1200" dirty="0"/>
          </a:p>
        </p:txBody>
      </p:sp>
      <p:sp>
        <p:nvSpPr>
          <p:cNvPr id="52" name="SK-15-text-51"/>
          <p:cNvSpPr/>
          <p:nvPr/>
        </p:nvSpPr>
        <p:spPr>
          <a:xfrm>
            <a:off x="8413700" y="1916311"/>
            <a:ext cx="37783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Use parent's eyes as a normal baseline</a:t>
            </a:r>
            <a:endParaRPr lang="en-US" sz="1200" dirty="0"/>
          </a:p>
        </p:txBody>
      </p:sp>
      <p:sp>
        <p:nvSpPr>
          <p:cNvPr id="53" name="SK-15-text-52"/>
          <p:cNvSpPr/>
          <p:nvPr/>
        </p:nvSpPr>
        <p:spPr>
          <a:xfrm>
            <a:off x="8413700" y="2167682"/>
            <a:ext cx="37783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Squint + Abnormal reflex = Emergency</a:t>
            </a:r>
            <a:endParaRPr lang="en-US" sz="1200" dirty="0"/>
          </a:p>
        </p:txBody>
      </p:sp>
      <p:sp>
        <p:nvSpPr>
          <p:cNvPr id="54" name="SK-15-text-53"/>
          <p:cNvSpPr/>
          <p:nvPr/>
        </p:nvSpPr>
        <p:spPr>
          <a:xfrm>
            <a:off x="8413700" y="2419052"/>
            <a:ext cx="37783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Never reassure without checking reflex</a:t>
            </a:r>
            <a:endParaRPr lang="en-US" sz="1200" dirty="0"/>
          </a:p>
        </p:txBody>
      </p:sp>
      <p:sp>
        <p:nvSpPr>
          <p:cNvPr id="55" name="SK-15-text-54"/>
          <p:cNvSpPr/>
          <p:nvPr/>
        </p:nvSpPr>
        <p:spPr>
          <a:xfrm>
            <a:off x="8413700" y="2670423"/>
            <a:ext cx="37783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Rb survivors: monitor lumps/moles</a:t>
            </a:r>
            <a:endParaRPr lang="en-US" sz="1200" dirty="0"/>
          </a:p>
        </p:txBody>
      </p:sp>
      <p:sp>
        <p:nvSpPr>
          <p:cNvPr id="56" name="SK-15-text-55"/>
          <p:cNvSpPr/>
          <p:nvPr/>
        </p:nvSpPr>
        <p:spPr>
          <a:xfrm>
            <a:off x="8551813" y="3418582"/>
            <a:ext cx="3640187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37021"/>
                </a:solidFill>
              </a:rPr>
              <a:t>Differential Diagnosis</a:t>
            </a:r>
            <a:endParaRPr lang="en-US" sz="1350" dirty="0"/>
          </a:p>
        </p:txBody>
      </p:sp>
      <p:sp>
        <p:nvSpPr>
          <p:cNvPr id="57" name="SK-15-text-56"/>
          <p:cNvSpPr/>
          <p:nvPr/>
        </p:nvSpPr>
        <p:spPr>
          <a:xfrm>
            <a:off x="8413700" y="3723382"/>
            <a:ext cx="3282851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Congenital Cataract (commonest cause of absent reflex)</a:t>
            </a:r>
            <a:endParaRPr lang="en-US" sz="1200" dirty="0"/>
          </a:p>
        </p:txBody>
      </p:sp>
      <p:sp>
        <p:nvSpPr>
          <p:cNvPr id="58" name="SK-15-text-57"/>
          <p:cNvSpPr/>
          <p:nvPr/>
        </p:nvSpPr>
        <p:spPr>
          <a:xfrm>
            <a:off x="8413700" y="4188023"/>
            <a:ext cx="3552259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Vitreous Haemorrhage</a:t>
            </a:r>
            <a:endParaRPr lang="en-US" sz="1200" dirty="0"/>
          </a:p>
        </p:txBody>
      </p:sp>
      <p:sp>
        <p:nvSpPr>
          <p:cNvPr id="59" name="SK-15-text-58"/>
          <p:cNvSpPr/>
          <p:nvPr/>
        </p:nvSpPr>
        <p:spPr>
          <a:xfrm>
            <a:off x="8413700" y="4439394"/>
            <a:ext cx="3359051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Retinal Detachment</a:t>
            </a:r>
            <a:endParaRPr lang="en-US" sz="1200" dirty="0"/>
          </a:p>
        </p:txBody>
      </p:sp>
      <p:sp>
        <p:nvSpPr>
          <p:cNvPr id="60" name="SK-15-text-59"/>
          <p:cNvSpPr/>
          <p:nvPr/>
        </p:nvSpPr>
        <p:spPr>
          <a:xfrm>
            <a:off x="8413700" y="4690765"/>
            <a:ext cx="37783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Persistent Fetal Vasculature</a:t>
            </a:r>
            <a:endParaRPr lang="en-US" sz="1200" dirty="0"/>
          </a:p>
        </p:txBody>
      </p:sp>
      <p:sp>
        <p:nvSpPr>
          <p:cNvPr id="61" name="SK-15-text-60"/>
          <p:cNvSpPr/>
          <p:nvPr/>
        </p:nvSpPr>
        <p:spPr>
          <a:xfrm>
            <a:off x="762000" y="5476875"/>
            <a:ext cx="53035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SPECIALIST REFERRAL CENTRES:</a:t>
            </a:r>
            <a:endParaRPr lang="en-US" sz="1200" dirty="0"/>
          </a:p>
        </p:txBody>
      </p:sp>
      <p:sp>
        <p:nvSpPr>
          <p:cNvPr id="62" name="SK-15-text-61"/>
          <p:cNvSpPr/>
          <p:nvPr/>
        </p:nvSpPr>
        <p:spPr>
          <a:xfrm>
            <a:off x="6479381" y="5484019"/>
            <a:ext cx="5712619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Royal London: 020 3594 1419</a:t>
            </a:r>
            <a:endParaRPr lang="en-US" sz="1125" dirty="0"/>
          </a:p>
        </p:txBody>
      </p:sp>
      <p:sp>
        <p:nvSpPr>
          <p:cNvPr id="63" name="SK-15-text-62"/>
          <p:cNvSpPr/>
          <p:nvPr/>
        </p:nvSpPr>
        <p:spPr>
          <a:xfrm>
            <a:off x="8982075" y="5484019"/>
            <a:ext cx="32099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Birmingham Children's: 0121 333 9475</a:t>
            </a:r>
            <a:endParaRPr lang="en-US" sz="1125" dirty="0"/>
          </a:p>
        </p:txBody>
      </p:sp>
      <p:sp>
        <p:nvSpPr>
          <p:cNvPr id="64" name="SK-15-text-63"/>
          <p:cNvSpPr/>
          <p:nvPr/>
        </p:nvSpPr>
        <p:spPr>
          <a:xfrm>
            <a:off x="571500" y="5972175"/>
            <a:ext cx="1104900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b="1" i="1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Final Disclaimer:</a:t>
            </a:r>
            <a:r>
              <a:rPr lang="en-US" sz="975" i="1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Always double check this clinical advice with the latest NICE NG12 and CHECT (Childhood Eye Cancer Trust) guidance. This document is designed as a teaching aid for GP trainees and is for educational purposes only. Clinical judgment must be applied to individual cases.</a:t>
            </a:r>
            <a:endParaRPr lang="en-US" sz="975" dirty="0"/>
          </a:p>
        </p:txBody>
      </p:sp>
      <p:sp>
        <p:nvSpPr>
          <p:cNvPr id="65" name="SK-15-text-64"/>
          <p:cNvSpPr/>
          <p:nvPr/>
        </p:nvSpPr>
        <p:spPr>
          <a:xfrm>
            <a:off x="381000" y="6600825"/>
            <a:ext cx="3436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66" name="SK-15-text-65"/>
          <p:cNvSpPr/>
          <p:nvPr/>
        </p:nvSpPr>
        <p:spPr>
          <a:xfrm>
            <a:off x="10696575" y="6600825"/>
            <a:ext cx="14954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Created July 2026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352425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42925"/>
            <a:ext cx="12192000" cy="617190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350615"/>
            <a:ext cx="5600700" cy="2438995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1469678"/>
            <a:ext cx="304800" cy="304800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2450" y="1545878"/>
            <a:ext cx="190500" cy="152400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5300" y="3060948"/>
            <a:ext cx="5372100" cy="614363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3980111"/>
            <a:ext cx="5600700" cy="2011114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4099173"/>
            <a:ext cx="304800" cy="304800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2450" y="4175373"/>
            <a:ext cx="190500" cy="152400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0300" y="1350615"/>
            <a:ext cx="5600700" cy="2225129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4600" y="1469678"/>
            <a:ext cx="304800" cy="304800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81750" y="1545878"/>
            <a:ext cx="190500" cy="152400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24600" y="1941165"/>
            <a:ext cx="5372100" cy="614363"/>
          </a:xfrm>
          <a:prstGeom prst="rect">
            <a:avLst/>
          </a:prstGeom>
        </p:spPr>
      </p:pic>
      <p:pic>
        <p:nvPicPr>
          <p:cNvPr id="17" name="SK-2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10300" y="3766245"/>
            <a:ext cx="5600700" cy="2225129"/>
          </a:xfrm>
          <a:prstGeom prst="rect">
            <a:avLst/>
          </a:prstGeom>
        </p:spPr>
      </p:pic>
      <p:pic>
        <p:nvPicPr>
          <p:cNvPr id="18" name="SK-2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4600" y="3885307"/>
            <a:ext cx="304800" cy="304800"/>
          </a:xfrm>
          <a:prstGeom prst="rect">
            <a:avLst/>
          </a:prstGeom>
        </p:spPr>
      </p:pic>
      <p:pic>
        <p:nvPicPr>
          <p:cNvPr id="19" name="SK-2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81750" y="3961507"/>
            <a:ext cx="190500" cy="152400"/>
          </a:xfrm>
          <a:prstGeom prst="rect">
            <a:avLst/>
          </a:prstGeom>
        </p:spPr>
      </p:pic>
      <p:pic>
        <p:nvPicPr>
          <p:cNvPr id="20" name="SK-2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24600" y="4309170"/>
            <a:ext cx="5372100" cy="1519833"/>
          </a:xfrm>
          <a:prstGeom prst="rect">
            <a:avLst/>
          </a:prstGeom>
        </p:spPr>
      </p:pic>
      <p:pic>
        <p:nvPicPr>
          <p:cNvPr id="21" name="SK-2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4492972"/>
            <a:ext cx="214313" cy="175320"/>
          </a:xfrm>
          <a:prstGeom prst="rect">
            <a:avLst/>
          </a:prstGeom>
        </p:spPr>
      </p:pic>
      <p:pic>
        <p:nvPicPr>
          <p:cNvPr id="22" name="SK-2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81000" y="6181725"/>
            <a:ext cx="11430000" cy="295275"/>
          </a:xfrm>
          <a:prstGeom prst="rect">
            <a:avLst/>
          </a:prstGeom>
        </p:spPr>
      </p:pic>
      <p:sp>
        <p:nvSpPr>
          <p:cNvPr id="23" name="SK-2-text-22"/>
          <p:cNvSpPr/>
          <p:nvPr/>
        </p:nvSpPr>
        <p:spPr>
          <a:xfrm>
            <a:off x="381000" y="0"/>
            <a:ext cx="1150620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4" name="SK-2-text-23"/>
          <p:cNvSpPr/>
          <p:nvPr/>
        </p:nvSpPr>
        <p:spPr>
          <a:xfrm>
            <a:off x="381000" y="771525"/>
            <a:ext cx="1159192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Understanding Retinoblastoma</a:t>
            </a:r>
            <a:endParaRPr lang="en-US" sz="2550" dirty="0"/>
          </a:p>
        </p:txBody>
      </p:sp>
      <p:sp>
        <p:nvSpPr>
          <p:cNvPr id="25" name="SK-2-text-24"/>
          <p:cNvSpPr/>
          <p:nvPr/>
        </p:nvSpPr>
        <p:spPr>
          <a:xfrm>
            <a:off x="914400" y="1464915"/>
            <a:ext cx="538543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D35400"/>
                </a:solidFill>
              </a:rPr>
              <a:t>Nature &amp; Epidemiology</a:t>
            </a:r>
            <a:endParaRPr lang="en-US" sz="1650" dirty="0"/>
          </a:p>
        </p:txBody>
      </p:sp>
      <p:sp>
        <p:nvSpPr>
          <p:cNvPr id="26" name="SK-2-text-25"/>
          <p:cNvSpPr/>
          <p:nvPr/>
        </p:nvSpPr>
        <p:spPr>
          <a:xfrm>
            <a:off x="723900" y="1893540"/>
            <a:ext cx="10328951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Most common malignant intraocular tumour in children</a:t>
            </a:r>
            <a:endParaRPr lang="en-US" sz="1350" dirty="0"/>
          </a:p>
        </p:txBody>
      </p:sp>
      <p:sp>
        <p:nvSpPr>
          <p:cNvPr id="27" name="SK-2-text-26"/>
          <p:cNvSpPr/>
          <p:nvPr/>
        </p:nvSpPr>
        <p:spPr>
          <a:xfrm>
            <a:off x="723900" y="2228701"/>
            <a:ext cx="7899468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Represents ~3% of all childhood cancers</a:t>
            </a:r>
            <a:endParaRPr lang="en-US" sz="1350" dirty="0"/>
          </a:p>
        </p:txBody>
      </p:sp>
      <p:sp>
        <p:nvSpPr>
          <p:cNvPr id="28" name="SK-2-text-27"/>
          <p:cNvSpPr/>
          <p:nvPr/>
        </p:nvSpPr>
        <p:spPr>
          <a:xfrm>
            <a:off x="723900" y="2563862"/>
            <a:ext cx="8950055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 gender or racial predisposition identified</a:t>
            </a:r>
            <a:endParaRPr lang="en-US" sz="1350" dirty="0"/>
          </a:p>
        </p:txBody>
      </p:sp>
      <p:sp>
        <p:nvSpPr>
          <p:cNvPr id="29" name="SK-2-text-28"/>
          <p:cNvSpPr/>
          <p:nvPr/>
        </p:nvSpPr>
        <p:spPr>
          <a:xfrm>
            <a:off x="638175" y="3060948"/>
            <a:ext cx="53625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1:20,000</a:t>
            </a:r>
            <a:endParaRPr lang="en-US" sz="2100" dirty="0"/>
          </a:p>
        </p:txBody>
      </p:sp>
      <p:sp>
        <p:nvSpPr>
          <p:cNvPr id="30" name="SK-2-text-29"/>
          <p:cNvSpPr/>
          <p:nvPr/>
        </p:nvSpPr>
        <p:spPr>
          <a:xfrm>
            <a:off x="638175" y="3460998"/>
            <a:ext cx="91059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Incidence per live births (40-50 cases/year in UK)</a:t>
            </a:r>
            <a:endParaRPr lang="en-US" sz="1125" dirty="0"/>
          </a:p>
        </p:txBody>
      </p:sp>
      <p:sp>
        <p:nvSpPr>
          <p:cNvPr id="31" name="SK-2-text-30"/>
          <p:cNvSpPr/>
          <p:nvPr/>
        </p:nvSpPr>
        <p:spPr>
          <a:xfrm>
            <a:off x="914400" y="4094411"/>
            <a:ext cx="51339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D35400"/>
                </a:solidFill>
              </a:rPr>
              <a:t>Clinical Development</a:t>
            </a:r>
            <a:endParaRPr lang="en-US" sz="1650" dirty="0"/>
          </a:p>
        </p:txBody>
      </p:sp>
      <p:sp>
        <p:nvSpPr>
          <p:cNvPr id="32" name="SK-2-text-31"/>
          <p:cNvSpPr/>
          <p:nvPr/>
        </p:nvSpPr>
        <p:spPr>
          <a:xfrm>
            <a:off x="723900" y="4523036"/>
            <a:ext cx="10177564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Generally develops within the </a:t>
            </a:r>
            <a:r>
              <a:rPr lang="en-US" sz="1350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first 5 years</a:t>
            </a:r>
            <a:r>
              <a:rPr lang="en-US" sz="13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of life</a:t>
            </a:r>
            <a:endParaRPr lang="en-US" sz="1350" dirty="0"/>
          </a:p>
        </p:txBody>
      </p:sp>
      <p:sp>
        <p:nvSpPr>
          <p:cNvPr id="33" name="SK-2-text-32"/>
          <p:cNvSpPr/>
          <p:nvPr/>
        </p:nvSpPr>
        <p:spPr>
          <a:xfrm>
            <a:off x="723900" y="4858196"/>
            <a:ext cx="9344025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Occurs while retinal cells are still developing</a:t>
            </a:r>
            <a:endParaRPr lang="en-US" sz="1350" dirty="0"/>
          </a:p>
        </p:txBody>
      </p:sp>
      <p:sp>
        <p:nvSpPr>
          <p:cNvPr id="34" name="SK-2-text-33"/>
          <p:cNvSpPr/>
          <p:nvPr/>
        </p:nvSpPr>
        <p:spPr>
          <a:xfrm>
            <a:off x="723900" y="5193357"/>
            <a:ext cx="10328951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Can be unilateral (one eye) or bilateral (both eyes)</a:t>
            </a:r>
            <a:endParaRPr lang="en-US" sz="1350" dirty="0"/>
          </a:p>
        </p:txBody>
      </p:sp>
      <p:sp>
        <p:nvSpPr>
          <p:cNvPr id="35" name="SK-2-text-34"/>
          <p:cNvSpPr/>
          <p:nvPr/>
        </p:nvSpPr>
        <p:spPr>
          <a:xfrm>
            <a:off x="6743700" y="1464915"/>
            <a:ext cx="51339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D35400"/>
                </a:solidFill>
              </a:rPr>
              <a:t>Outcomes &amp; Prognosis</a:t>
            </a:r>
            <a:endParaRPr lang="en-US" sz="1650" dirty="0"/>
          </a:p>
        </p:txBody>
      </p:sp>
      <p:sp>
        <p:nvSpPr>
          <p:cNvPr id="36" name="SK-2-text-35"/>
          <p:cNvSpPr/>
          <p:nvPr/>
        </p:nvSpPr>
        <p:spPr>
          <a:xfrm>
            <a:off x="6467475" y="1941165"/>
            <a:ext cx="53625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27AE6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98%</a:t>
            </a:r>
            <a:endParaRPr lang="en-US" sz="2100" dirty="0"/>
          </a:p>
        </p:txBody>
      </p:sp>
      <p:sp>
        <p:nvSpPr>
          <p:cNvPr id="37" name="SK-2-text-36"/>
          <p:cNvSpPr/>
          <p:nvPr/>
        </p:nvSpPr>
        <p:spPr>
          <a:xfrm>
            <a:off x="6467475" y="2341215"/>
            <a:ext cx="57245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UK Survival rate with prompt diagnosis</a:t>
            </a:r>
            <a:endParaRPr lang="en-US" sz="1125" dirty="0"/>
          </a:p>
        </p:txBody>
      </p:sp>
      <p:sp>
        <p:nvSpPr>
          <p:cNvPr id="38" name="SK-2-text-37"/>
          <p:cNvSpPr/>
          <p:nvPr/>
        </p:nvSpPr>
        <p:spPr>
          <a:xfrm>
            <a:off x="6553200" y="2669828"/>
            <a:ext cx="563880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Survival is world-leading in the UK</a:t>
            </a:r>
            <a:endParaRPr lang="en-US" sz="1350" dirty="0"/>
          </a:p>
        </p:txBody>
      </p:sp>
      <p:sp>
        <p:nvSpPr>
          <p:cNvPr id="39" name="SK-2-text-38"/>
          <p:cNvSpPr/>
          <p:nvPr/>
        </p:nvSpPr>
        <p:spPr>
          <a:xfrm>
            <a:off x="6553200" y="3004989"/>
            <a:ext cx="563880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PROGNOSIS DEPENDS ON SPEED OF REFERRAL</a:t>
            </a:r>
            <a:endParaRPr lang="en-US" sz="1350" dirty="0"/>
          </a:p>
        </p:txBody>
      </p:sp>
      <p:sp>
        <p:nvSpPr>
          <p:cNvPr id="40" name="SK-2-text-39"/>
          <p:cNvSpPr/>
          <p:nvPr/>
        </p:nvSpPr>
        <p:spPr>
          <a:xfrm>
            <a:off x="6743700" y="3880545"/>
            <a:ext cx="54483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C0392B"/>
                </a:solidFill>
              </a:rPr>
              <a:t>Risks of Late Diagnosis</a:t>
            </a:r>
            <a:endParaRPr lang="en-US" sz="1650" dirty="0"/>
          </a:p>
        </p:txBody>
      </p:sp>
      <p:sp>
        <p:nvSpPr>
          <p:cNvPr id="41" name="SK-2-text-40"/>
          <p:cNvSpPr/>
          <p:nvPr/>
        </p:nvSpPr>
        <p:spPr>
          <a:xfrm>
            <a:off x="6757988" y="4452045"/>
            <a:ext cx="50863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0392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CLINICAL CONSEQUENCES</a:t>
            </a:r>
            <a:endParaRPr lang="en-US" sz="1350" dirty="0"/>
          </a:p>
        </p:txBody>
      </p:sp>
      <p:sp>
        <p:nvSpPr>
          <p:cNvPr id="42" name="SK-2-text-41"/>
          <p:cNvSpPr/>
          <p:nvPr/>
        </p:nvSpPr>
        <p:spPr>
          <a:xfrm>
            <a:off x="6467475" y="4785420"/>
            <a:ext cx="5086350" cy="90070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Delayed diagnosis increases the risk of:</a:t>
            </a:r>
            <a:endParaRPr lang="en-US" sz="1200" dirty="0"/>
          </a:p>
        </p:txBody>
      </p:sp>
      <p:sp>
        <p:nvSpPr>
          <p:cNvPr id="43" name="SK-2-text-42"/>
          <p:cNvSpPr/>
          <p:nvPr/>
        </p:nvSpPr>
        <p:spPr>
          <a:xfrm>
            <a:off x="381000" y="6276975"/>
            <a:ext cx="3436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44" name="SK-2-text-43"/>
          <p:cNvSpPr/>
          <p:nvPr/>
        </p:nvSpPr>
        <p:spPr>
          <a:xfrm>
            <a:off x="9772650" y="6276975"/>
            <a:ext cx="24193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GP Teaching Module | July 2026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352425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23875"/>
            <a:ext cx="12192000" cy="579090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274415"/>
            <a:ext cx="6011763" cy="3641675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400" y="1448693"/>
            <a:ext cx="214313" cy="175320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5049441"/>
            <a:ext cx="6011763" cy="873323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3400" y="5196483"/>
            <a:ext cx="178594" cy="148828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83263" y="1274415"/>
            <a:ext cx="5227737" cy="3284488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35663" y="1448693"/>
            <a:ext cx="214313" cy="175320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83263" y="4692253"/>
            <a:ext cx="5227737" cy="1230511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49382" y="4787503"/>
            <a:ext cx="2095500" cy="685800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1000" y="6094214"/>
            <a:ext cx="11430000" cy="611386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9600" y="6293197"/>
            <a:ext cx="261937" cy="213420"/>
          </a:xfrm>
          <a:prstGeom prst="rect">
            <a:avLst/>
          </a:prstGeom>
        </p:spPr>
      </p:pic>
      <p:sp>
        <p:nvSpPr>
          <p:cNvPr id="16" name="SK-3-text-15"/>
          <p:cNvSpPr/>
          <p:nvPr/>
        </p:nvSpPr>
        <p:spPr>
          <a:xfrm>
            <a:off x="381000" y="0"/>
            <a:ext cx="1150620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17" name="SK-3-text-16"/>
          <p:cNvSpPr/>
          <p:nvPr/>
        </p:nvSpPr>
        <p:spPr>
          <a:xfrm>
            <a:off x="381000" y="714375"/>
            <a:ext cx="118110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Importance of the Red Reflex Test</a:t>
            </a:r>
            <a:endParaRPr lang="en-US" sz="2550" dirty="0"/>
          </a:p>
        </p:txBody>
      </p:sp>
      <p:sp>
        <p:nvSpPr>
          <p:cNvPr id="18" name="SK-3-text-17"/>
          <p:cNvSpPr/>
          <p:nvPr/>
        </p:nvSpPr>
        <p:spPr>
          <a:xfrm>
            <a:off x="823913" y="1407765"/>
            <a:ext cx="570696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35400"/>
                </a:solidFill>
              </a:rPr>
              <a:t>Why This Test Is Lifesaving</a:t>
            </a:r>
            <a:endParaRPr lang="en-US" sz="1350" dirty="0"/>
          </a:p>
        </p:txBody>
      </p:sp>
      <p:sp>
        <p:nvSpPr>
          <p:cNvPr id="19" name="SK-3-text-18"/>
          <p:cNvSpPr/>
          <p:nvPr/>
        </p:nvSpPr>
        <p:spPr>
          <a:xfrm>
            <a:off x="723900" y="1760190"/>
            <a:ext cx="55164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child with retinoblastoma may appear </a:t>
            </a:r>
            <a:r>
              <a:rPr lang="en-US" sz="1125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completely well systemically</a:t>
            </a: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signs are confined to the eye</a:t>
            </a:r>
            <a:endParaRPr lang="en-US" sz="1125" dirty="0"/>
          </a:p>
        </p:txBody>
      </p:sp>
      <p:sp>
        <p:nvSpPr>
          <p:cNvPr id="20" name="SK-3-text-19"/>
          <p:cNvSpPr/>
          <p:nvPr/>
        </p:nvSpPr>
        <p:spPr>
          <a:xfrm>
            <a:off x="723900" y="2226915"/>
            <a:ext cx="9943617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Signs are </a:t>
            </a:r>
            <a:r>
              <a:rPr lang="en-US" sz="1125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subtle and easy to miss</a:t>
            </a: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without active examination</a:t>
            </a:r>
            <a:endParaRPr lang="en-US" sz="1125" dirty="0"/>
          </a:p>
        </p:txBody>
      </p:sp>
      <p:sp>
        <p:nvSpPr>
          <p:cNvPr id="21" name="SK-3-text-20"/>
          <p:cNvSpPr/>
          <p:nvPr/>
        </p:nvSpPr>
        <p:spPr>
          <a:xfrm>
            <a:off x="723900" y="2493615"/>
            <a:ext cx="1126943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test is </a:t>
            </a:r>
            <a:r>
              <a:rPr lang="en-US" sz="1125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simple, non-invasive, quick</a:t>
            </a: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and takes seconds to perform</a:t>
            </a:r>
            <a:endParaRPr lang="en-US" sz="1125" dirty="0"/>
          </a:p>
        </p:txBody>
      </p:sp>
      <p:sp>
        <p:nvSpPr>
          <p:cNvPr id="22" name="SK-3-text-21"/>
          <p:cNvSpPr/>
          <p:nvPr/>
        </p:nvSpPr>
        <p:spPr>
          <a:xfrm>
            <a:off x="723900" y="2760315"/>
            <a:ext cx="114681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Early detection directly determines whether a child keeps their eye, vision, and life</a:t>
            </a:r>
            <a:endParaRPr lang="en-US" sz="1125" dirty="0"/>
          </a:p>
        </p:txBody>
      </p:sp>
      <p:sp>
        <p:nvSpPr>
          <p:cNvPr id="23" name="SK-3-text-22"/>
          <p:cNvSpPr/>
          <p:nvPr/>
        </p:nvSpPr>
        <p:spPr>
          <a:xfrm>
            <a:off x="723900" y="3027015"/>
            <a:ext cx="9833132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UK survival: 98%</a:t>
            </a: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dependent entirely on speed of referral</a:t>
            </a:r>
            <a:endParaRPr lang="en-US" sz="1125" dirty="0"/>
          </a:p>
        </p:txBody>
      </p:sp>
      <p:sp>
        <p:nvSpPr>
          <p:cNvPr id="24" name="SK-3-text-23"/>
          <p:cNvSpPr/>
          <p:nvPr/>
        </p:nvSpPr>
        <p:spPr>
          <a:xfrm>
            <a:off x="788194" y="5163741"/>
            <a:ext cx="5706963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C0392B"/>
                </a:solidFill>
              </a:rPr>
              <a:t>CHECT Evidence (2012–13)</a:t>
            </a:r>
            <a:endParaRPr lang="en-US" sz="1125" dirty="0"/>
          </a:p>
        </p:txBody>
      </p:sp>
      <p:sp>
        <p:nvSpPr>
          <p:cNvPr id="25" name="SK-3-text-24"/>
          <p:cNvSpPr/>
          <p:nvPr/>
        </p:nvSpPr>
        <p:spPr>
          <a:xfrm>
            <a:off x="533400" y="5435203"/>
            <a:ext cx="5706963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C0392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&gt;50% of new Rb cases</a:t>
            </a:r>
            <a:r>
              <a:rPr lang="en-US" sz="10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had significantly delayed diagnosis because an urgent referral was not made promptly. Delayed diagnosis risks enucleation, blindness, or death.</a:t>
            </a:r>
            <a:endParaRPr lang="en-US" sz="1050" dirty="0"/>
          </a:p>
        </p:txBody>
      </p:sp>
      <p:sp>
        <p:nvSpPr>
          <p:cNvPr id="26" name="SK-3-text-25"/>
          <p:cNvSpPr/>
          <p:nvPr/>
        </p:nvSpPr>
        <p:spPr>
          <a:xfrm>
            <a:off x="7026176" y="1407765"/>
            <a:ext cx="5165824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When to Perform the Red Reflex Test</a:t>
            </a:r>
            <a:endParaRPr lang="en-US" sz="1350" dirty="0"/>
          </a:p>
        </p:txBody>
      </p:sp>
      <p:sp>
        <p:nvSpPr>
          <p:cNvPr id="27" name="SK-3-text-26"/>
          <p:cNvSpPr/>
          <p:nvPr/>
        </p:nvSpPr>
        <p:spPr>
          <a:xfrm>
            <a:off x="6945213" y="1760190"/>
            <a:ext cx="5246787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Postnatal NIPE check</a:t>
            </a: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within 72 hours of birth</a:t>
            </a:r>
            <a:endParaRPr lang="en-US" sz="1125" dirty="0"/>
          </a:p>
        </p:txBody>
      </p:sp>
      <p:sp>
        <p:nvSpPr>
          <p:cNvPr id="28" name="SK-3-text-27"/>
          <p:cNvSpPr/>
          <p:nvPr/>
        </p:nvSpPr>
        <p:spPr>
          <a:xfrm>
            <a:off x="6945213" y="2017365"/>
            <a:ext cx="5246787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6–8 week GP check</a:t>
            </a: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routine infant surveillance</a:t>
            </a:r>
            <a:endParaRPr lang="en-US" sz="1125" dirty="0"/>
          </a:p>
        </p:txBody>
      </p:sp>
      <p:sp>
        <p:nvSpPr>
          <p:cNvPr id="29" name="SK-3-text-28"/>
          <p:cNvSpPr/>
          <p:nvPr/>
        </p:nvSpPr>
        <p:spPr>
          <a:xfrm>
            <a:off x="6945213" y="2274540"/>
            <a:ext cx="48768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Routine developmental checks</a:t>
            </a:r>
            <a:endParaRPr lang="en-US" sz="1125" dirty="0"/>
          </a:p>
        </p:txBody>
      </p:sp>
      <p:sp>
        <p:nvSpPr>
          <p:cNvPr id="30" name="SK-3-text-29"/>
          <p:cNvSpPr/>
          <p:nvPr/>
        </p:nvSpPr>
        <p:spPr>
          <a:xfrm>
            <a:off x="6945213" y="2531715"/>
            <a:ext cx="5246787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Any squint (strabismus)</a:t>
            </a: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Rb must be excluded every time</a:t>
            </a:r>
            <a:endParaRPr lang="en-US" sz="1125" dirty="0"/>
          </a:p>
        </p:txBody>
      </p:sp>
      <p:sp>
        <p:nvSpPr>
          <p:cNvPr id="31" name="SK-3-text-30"/>
          <p:cNvSpPr/>
          <p:nvPr/>
        </p:nvSpPr>
        <p:spPr>
          <a:xfrm>
            <a:off x="6945213" y="2788890"/>
            <a:ext cx="5246787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Parental concern</a:t>
            </a: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about child's eyes, vision, or eye appearance</a:t>
            </a:r>
            <a:endParaRPr lang="en-US" sz="1125" dirty="0"/>
          </a:p>
        </p:txBody>
      </p:sp>
      <p:sp>
        <p:nvSpPr>
          <p:cNvPr id="32" name="SK-3-text-31"/>
          <p:cNvSpPr/>
          <p:nvPr/>
        </p:nvSpPr>
        <p:spPr>
          <a:xfrm>
            <a:off x="6945213" y="3046065"/>
            <a:ext cx="5246787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Any child presenting with signs suggesting intraocular pathology</a:t>
            </a:r>
            <a:endParaRPr lang="en-US" sz="1125" dirty="0"/>
          </a:p>
        </p:txBody>
      </p:sp>
      <p:sp>
        <p:nvSpPr>
          <p:cNvPr id="33" name="SK-3-text-32"/>
          <p:cNvSpPr/>
          <p:nvPr/>
        </p:nvSpPr>
        <p:spPr>
          <a:xfrm>
            <a:off x="6735663" y="5530453"/>
            <a:ext cx="4922937" cy="2970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170"/>
              </a:lnSpc>
              <a:buNone/>
            </a:pPr>
            <a:r>
              <a:rPr lang="en-US" sz="975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Normal red reflex (left ✓) vs. absent/abnormal reflex (right ✗) — absent reflex requires urgent referral</a:t>
            </a:r>
            <a:endParaRPr lang="en-US" sz="975" dirty="0"/>
          </a:p>
        </p:txBody>
      </p:sp>
      <p:sp>
        <p:nvSpPr>
          <p:cNvPr id="34" name="SK-3-text-33"/>
          <p:cNvSpPr/>
          <p:nvPr/>
        </p:nvSpPr>
        <p:spPr>
          <a:xfrm>
            <a:off x="1004887" y="6189464"/>
            <a:ext cx="10577513" cy="4208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FFFFFF">
                    <a:alpha val="92000"/>
                  </a:srgbClr>
                </a:solidFill>
              </a:rPr>
              <a:t>PROGNOSIS DEPENDS ON SPEED OF REFERRAL   — Never reassure without performing a thorough red reflex test. Late diagnosis may result in enucleation, blindness, or death.</a:t>
            </a:r>
            <a:endParaRPr lang="en-US" sz="127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295275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19100"/>
            <a:ext cx="12192000" cy="617190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217265"/>
            <a:ext cx="5600700" cy="2205038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383953"/>
            <a:ext cx="304800" cy="228600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0300" y="1217265"/>
            <a:ext cx="5600700" cy="2205038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00800" y="1383953"/>
            <a:ext cx="304800" cy="228600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00800" y="2931765"/>
            <a:ext cx="5219700" cy="366713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15100" y="3007965"/>
            <a:ext cx="178594" cy="148828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3565178"/>
            <a:ext cx="5600700" cy="2205038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3731865"/>
            <a:ext cx="304800" cy="228600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0300" y="3565178"/>
            <a:ext cx="5600700" cy="2205038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00800" y="3731865"/>
            <a:ext cx="304800" cy="228600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00800" y="5279678"/>
            <a:ext cx="5219700" cy="366713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15100" y="5355878"/>
            <a:ext cx="178594" cy="148828"/>
          </a:xfrm>
          <a:prstGeom prst="rect">
            <a:avLst/>
          </a:prstGeom>
        </p:spPr>
      </p:pic>
      <p:sp>
        <p:nvSpPr>
          <p:cNvPr id="18" name="SK-4-text-17"/>
          <p:cNvSpPr/>
          <p:nvPr/>
        </p:nvSpPr>
        <p:spPr>
          <a:xfrm>
            <a:off x="381000" y="0"/>
            <a:ext cx="11506200" cy="2952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19" name="SK-4-text-18"/>
          <p:cNvSpPr/>
          <p:nvPr/>
        </p:nvSpPr>
        <p:spPr>
          <a:xfrm>
            <a:off x="381000" y="647700"/>
            <a:ext cx="118110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Examination Technique: Step-by-Step Guide</a:t>
            </a:r>
            <a:endParaRPr lang="en-US" sz="2550" dirty="0"/>
          </a:p>
        </p:txBody>
      </p:sp>
      <p:sp>
        <p:nvSpPr>
          <p:cNvPr id="20" name="SK-4-text-19"/>
          <p:cNvSpPr/>
          <p:nvPr/>
        </p:nvSpPr>
        <p:spPr>
          <a:xfrm>
            <a:off x="990600" y="1341090"/>
            <a:ext cx="580453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1A1A"/>
                </a:solidFill>
              </a:rPr>
              <a:t>1. Preparation &amp; Setup</a:t>
            </a:r>
            <a:endParaRPr lang="en-US" sz="1650" dirty="0"/>
          </a:p>
        </p:txBody>
      </p:sp>
      <p:sp>
        <p:nvSpPr>
          <p:cNvPr id="21" name="SK-4-text-20"/>
          <p:cNvSpPr/>
          <p:nvPr/>
        </p:nvSpPr>
        <p:spPr>
          <a:xfrm>
            <a:off x="800100" y="1731615"/>
            <a:ext cx="113919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Perform in a </a:t>
            </a:r>
            <a:r>
              <a:rPr lang="en-US" sz="1275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darkened room</a:t>
            </a: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to maximize natural pupil dilation.</a:t>
            </a:r>
            <a:endParaRPr lang="en-US" sz="1275" dirty="0"/>
          </a:p>
        </p:txBody>
      </p:sp>
      <p:sp>
        <p:nvSpPr>
          <p:cNvPr id="22" name="SK-4-text-21"/>
          <p:cNvSpPr/>
          <p:nvPr/>
        </p:nvSpPr>
        <p:spPr>
          <a:xfrm>
            <a:off x="800100" y="2031653"/>
            <a:ext cx="113919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Position yourself and the parent/child at </a:t>
            </a:r>
            <a:r>
              <a:rPr lang="en-US" sz="1275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arm's length</a:t>
            </a: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distance.</a:t>
            </a:r>
            <a:endParaRPr lang="en-US" sz="1275" dirty="0"/>
          </a:p>
        </p:txBody>
      </p:sp>
      <p:sp>
        <p:nvSpPr>
          <p:cNvPr id="23" name="SK-4-text-22"/>
          <p:cNvSpPr/>
          <p:nvPr/>
        </p:nvSpPr>
        <p:spPr>
          <a:xfrm>
            <a:off x="800100" y="2331690"/>
            <a:ext cx="113919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Direct ophthalmoscope: use a high-quality halogen light source.</a:t>
            </a:r>
            <a:endParaRPr lang="en-US" sz="1275" dirty="0"/>
          </a:p>
        </p:txBody>
      </p:sp>
      <p:sp>
        <p:nvSpPr>
          <p:cNvPr id="24" name="SK-4-text-23"/>
          <p:cNvSpPr/>
          <p:nvPr/>
        </p:nvSpPr>
        <p:spPr>
          <a:xfrm>
            <a:off x="800100" y="2631728"/>
            <a:ext cx="7989403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Set the ophthalmoscope power </a:t>
            </a:r>
            <a:r>
              <a:rPr lang="en-US" sz="1275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close to zero</a:t>
            </a: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275" dirty="0"/>
          </a:p>
        </p:txBody>
      </p:sp>
      <p:sp>
        <p:nvSpPr>
          <p:cNvPr id="25" name="SK-4-text-24"/>
          <p:cNvSpPr/>
          <p:nvPr/>
        </p:nvSpPr>
        <p:spPr>
          <a:xfrm>
            <a:off x="6819900" y="1341090"/>
            <a:ext cx="53721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1A1A"/>
                </a:solidFill>
              </a:rPr>
              <a:t>2. Establish a Baseline</a:t>
            </a:r>
            <a:endParaRPr lang="en-US" sz="1650" dirty="0"/>
          </a:p>
        </p:txBody>
      </p:sp>
      <p:sp>
        <p:nvSpPr>
          <p:cNvPr id="26" name="SK-4-text-25"/>
          <p:cNvSpPr/>
          <p:nvPr/>
        </p:nvSpPr>
        <p:spPr>
          <a:xfrm>
            <a:off x="6629400" y="1731615"/>
            <a:ext cx="55626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First, focus on the </a:t>
            </a:r>
            <a:r>
              <a:rPr lang="en-US" sz="1275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parent's eyes</a:t>
            </a: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275" dirty="0"/>
          </a:p>
        </p:txBody>
      </p:sp>
      <p:sp>
        <p:nvSpPr>
          <p:cNvPr id="27" name="SK-4-text-26"/>
          <p:cNvSpPr/>
          <p:nvPr/>
        </p:nvSpPr>
        <p:spPr>
          <a:xfrm>
            <a:off x="6629400" y="2031653"/>
            <a:ext cx="55626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Demonstrates to the child that the test is non-invasive and painless.</a:t>
            </a:r>
            <a:endParaRPr lang="en-US" sz="1275" dirty="0"/>
          </a:p>
        </p:txBody>
      </p:sp>
      <p:sp>
        <p:nvSpPr>
          <p:cNvPr id="28" name="SK-4-text-27"/>
          <p:cNvSpPr/>
          <p:nvPr/>
        </p:nvSpPr>
        <p:spPr>
          <a:xfrm>
            <a:off x="6629400" y="2331690"/>
            <a:ext cx="49911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Establishes the </a:t>
            </a:r>
            <a:r>
              <a:rPr lang="en-US" sz="1275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normal red reflex colour</a:t>
            </a: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for that specific ethnic group.</a:t>
            </a:r>
            <a:endParaRPr lang="en-US" sz="1275" dirty="0"/>
          </a:p>
        </p:txBody>
      </p:sp>
      <p:sp>
        <p:nvSpPr>
          <p:cNvPr id="29" name="SK-4-text-28"/>
          <p:cNvSpPr/>
          <p:nvPr/>
        </p:nvSpPr>
        <p:spPr>
          <a:xfrm>
            <a:off x="6788944" y="3007965"/>
            <a:ext cx="5403056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Helps build rapport with the child before moving closer.</a:t>
            </a:r>
            <a:endParaRPr lang="en-US" sz="1125" dirty="0"/>
          </a:p>
        </p:txBody>
      </p:sp>
      <p:sp>
        <p:nvSpPr>
          <p:cNvPr id="30" name="SK-4-text-29"/>
          <p:cNvSpPr/>
          <p:nvPr/>
        </p:nvSpPr>
        <p:spPr>
          <a:xfrm>
            <a:off x="990600" y="3689003"/>
            <a:ext cx="630745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1A1A"/>
                </a:solidFill>
              </a:rPr>
              <a:t>3. The Child Examination</a:t>
            </a:r>
            <a:endParaRPr lang="en-US" sz="1650" dirty="0"/>
          </a:p>
        </p:txBody>
      </p:sp>
      <p:sp>
        <p:nvSpPr>
          <p:cNvPr id="31" name="SK-4-text-30"/>
          <p:cNvSpPr/>
          <p:nvPr/>
        </p:nvSpPr>
        <p:spPr>
          <a:xfrm>
            <a:off x="800100" y="4079528"/>
            <a:ext cx="113919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Examine the child while they are comfortably held by the parent.</a:t>
            </a:r>
            <a:endParaRPr lang="en-US" sz="1275" dirty="0"/>
          </a:p>
        </p:txBody>
      </p:sp>
      <p:sp>
        <p:nvSpPr>
          <p:cNvPr id="32" name="SK-4-text-31"/>
          <p:cNvSpPr/>
          <p:nvPr/>
        </p:nvSpPr>
        <p:spPr>
          <a:xfrm>
            <a:off x="800100" y="4379565"/>
            <a:ext cx="9104204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Check </a:t>
            </a:r>
            <a:r>
              <a:rPr lang="en-US" sz="1275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both eyes simultaneously</a:t>
            </a: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whenever possible.</a:t>
            </a:r>
            <a:endParaRPr lang="en-US" sz="1275" dirty="0"/>
          </a:p>
        </p:txBody>
      </p:sp>
      <p:sp>
        <p:nvSpPr>
          <p:cNvPr id="33" name="SK-4-text-32"/>
          <p:cNvSpPr/>
          <p:nvPr/>
        </p:nvSpPr>
        <p:spPr>
          <a:xfrm>
            <a:off x="800100" y="4679603"/>
            <a:ext cx="11148004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Asymmetry</a:t>
            </a: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is often the most critical indicator of pathology.</a:t>
            </a:r>
            <a:endParaRPr lang="en-US" sz="1275" dirty="0"/>
          </a:p>
        </p:txBody>
      </p:sp>
      <p:sp>
        <p:nvSpPr>
          <p:cNvPr id="34" name="SK-4-text-33"/>
          <p:cNvSpPr/>
          <p:nvPr/>
        </p:nvSpPr>
        <p:spPr>
          <a:xfrm>
            <a:off x="800100" y="4979640"/>
            <a:ext cx="49911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If the view is unclear: dilate pupils with drops before concluding a "normal" result.</a:t>
            </a:r>
            <a:endParaRPr lang="en-US" sz="1275" dirty="0"/>
          </a:p>
        </p:txBody>
      </p:sp>
      <p:sp>
        <p:nvSpPr>
          <p:cNvPr id="35" name="SK-4-text-34"/>
          <p:cNvSpPr/>
          <p:nvPr/>
        </p:nvSpPr>
        <p:spPr>
          <a:xfrm>
            <a:off x="6819900" y="3689003"/>
            <a:ext cx="53721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1A1A"/>
                </a:solidFill>
              </a:rPr>
              <a:t>4. Normal Reflex Indicators</a:t>
            </a:r>
            <a:endParaRPr lang="en-US" sz="1650" dirty="0"/>
          </a:p>
        </p:txBody>
      </p:sp>
      <p:sp>
        <p:nvSpPr>
          <p:cNvPr id="36" name="SK-4-text-35"/>
          <p:cNvSpPr/>
          <p:nvPr/>
        </p:nvSpPr>
        <p:spPr>
          <a:xfrm>
            <a:off x="6629400" y="4079528"/>
            <a:ext cx="55626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Bright red or orange reflex, </a:t>
            </a:r>
            <a:r>
              <a:rPr lang="en-US" sz="1275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symmetrical</a:t>
            </a: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in both eyes.</a:t>
            </a:r>
            <a:endParaRPr lang="en-US" sz="1275" dirty="0"/>
          </a:p>
        </p:txBody>
      </p:sp>
      <p:sp>
        <p:nvSpPr>
          <p:cNvPr id="37" name="SK-4-text-36"/>
          <p:cNvSpPr/>
          <p:nvPr/>
        </p:nvSpPr>
        <p:spPr>
          <a:xfrm>
            <a:off x="6629400" y="4379565"/>
            <a:ext cx="55626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Reflex should be uniform without dark spots or white areas.</a:t>
            </a:r>
            <a:endParaRPr lang="en-US" sz="1275" dirty="0"/>
          </a:p>
        </p:txBody>
      </p:sp>
      <p:sp>
        <p:nvSpPr>
          <p:cNvPr id="38" name="SK-4-text-37"/>
          <p:cNvSpPr/>
          <p:nvPr/>
        </p:nvSpPr>
        <p:spPr>
          <a:xfrm>
            <a:off x="6629400" y="4679603"/>
            <a:ext cx="49911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Corneal reflex (small white light) should be in the </a:t>
            </a:r>
            <a:r>
              <a:rPr lang="en-US" sz="1275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same position</a:t>
            </a: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in each eye.</a:t>
            </a:r>
            <a:endParaRPr lang="en-US" sz="1275" dirty="0"/>
          </a:p>
        </p:txBody>
      </p:sp>
      <p:sp>
        <p:nvSpPr>
          <p:cNvPr id="39" name="SK-4-text-38"/>
          <p:cNvSpPr/>
          <p:nvPr/>
        </p:nvSpPr>
        <p:spPr>
          <a:xfrm>
            <a:off x="6788944" y="5355878"/>
            <a:ext cx="5403056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Consistency in both colour and brightness is essential.</a:t>
            </a:r>
            <a:endParaRPr lang="en-US" sz="1125" dirty="0"/>
          </a:p>
        </p:txBody>
      </p:sp>
      <p:sp>
        <p:nvSpPr>
          <p:cNvPr id="40" name="SK-4-text-39"/>
          <p:cNvSpPr/>
          <p:nvPr/>
        </p:nvSpPr>
        <p:spPr>
          <a:xfrm>
            <a:off x="9610725" y="6467475"/>
            <a:ext cx="25812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 | July 2026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352425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42925"/>
            <a:ext cx="12192000" cy="617190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2423071"/>
            <a:ext cx="381000" cy="304800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2956471"/>
            <a:ext cx="238125" cy="238125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3623221"/>
            <a:ext cx="238125" cy="226665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4289971"/>
            <a:ext cx="238125" cy="238125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5261521"/>
            <a:ext cx="5334000" cy="257175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0" y="1283940"/>
            <a:ext cx="5715000" cy="5326410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7000" y="1387227"/>
            <a:ext cx="381000" cy="304800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7000" y="1920627"/>
            <a:ext cx="238125" cy="226665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2587377"/>
            <a:ext cx="238125" cy="207020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77000" y="3254127"/>
            <a:ext cx="238125" cy="207020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7000" y="4206627"/>
            <a:ext cx="5334000" cy="1543050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767513" y="4206627"/>
            <a:ext cx="4752975" cy="1543050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77000" y="5873502"/>
            <a:ext cx="5334000" cy="681038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667500" y="6080671"/>
            <a:ext cx="333375" cy="266700"/>
          </a:xfrm>
          <a:prstGeom prst="rect">
            <a:avLst/>
          </a:prstGeom>
        </p:spPr>
      </p:pic>
      <p:sp>
        <p:nvSpPr>
          <p:cNvPr id="20" name="SK-5-text-19"/>
          <p:cNvSpPr/>
          <p:nvPr/>
        </p:nvSpPr>
        <p:spPr>
          <a:xfrm>
            <a:off x="381000" y="0"/>
            <a:ext cx="1150620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1" name="SK-5-text-20"/>
          <p:cNvSpPr/>
          <p:nvPr/>
        </p:nvSpPr>
        <p:spPr>
          <a:xfrm>
            <a:off x="381000" y="771525"/>
            <a:ext cx="118110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Interpreting Red Reflex Findings</a:t>
            </a:r>
            <a:endParaRPr lang="en-US" sz="2550" dirty="0"/>
          </a:p>
        </p:txBody>
      </p:sp>
      <p:sp>
        <p:nvSpPr>
          <p:cNvPr id="22" name="SK-5-text-21"/>
          <p:cNvSpPr/>
          <p:nvPr/>
        </p:nvSpPr>
        <p:spPr>
          <a:xfrm>
            <a:off x="876300" y="2375446"/>
            <a:ext cx="49339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27AE60"/>
                </a:solidFill>
              </a:rPr>
              <a:t>NORMAL FINDINGS</a:t>
            </a:r>
            <a:endParaRPr lang="en-US" sz="2100" dirty="0"/>
          </a:p>
        </p:txBody>
      </p:sp>
      <p:sp>
        <p:nvSpPr>
          <p:cNvPr id="23" name="SK-5-text-22"/>
          <p:cNvSpPr/>
          <p:nvPr/>
        </p:nvSpPr>
        <p:spPr>
          <a:xfrm>
            <a:off x="762000" y="2956471"/>
            <a:ext cx="49530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Bright Red/Orange:</a:t>
            </a:r>
            <a:r>
              <a:rPr lang="en-US" sz="150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Even, vibrant reflex consistent with ethnic group.</a:t>
            </a:r>
            <a:endParaRPr lang="en-US" sz="1500" dirty="0"/>
          </a:p>
        </p:txBody>
      </p:sp>
      <p:sp>
        <p:nvSpPr>
          <p:cNvPr id="24" name="SK-5-text-23"/>
          <p:cNvSpPr/>
          <p:nvPr/>
        </p:nvSpPr>
        <p:spPr>
          <a:xfrm>
            <a:off x="762000" y="3623221"/>
            <a:ext cx="49530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Symmetrical:</a:t>
            </a:r>
            <a:r>
              <a:rPr lang="en-US" sz="150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Both eyes show equal color, brightness, and clarity.</a:t>
            </a:r>
            <a:endParaRPr lang="en-US" sz="1500" dirty="0"/>
          </a:p>
        </p:txBody>
      </p:sp>
      <p:sp>
        <p:nvSpPr>
          <p:cNvPr id="25" name="SK-5-text-24"/>
          <p:cNvSpPr/>
          <p:nvPr/>
        </p:nvSpPr>
        <p:spPr>
          <a:xfrm>
            <a:off x="762000" y="4289971"/>
            <a:ext cx="49530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Corneal Symmetry:</a:t>
            </a:r>
            <a:r>
              <a:rPr lang="en-US" sz="150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Small white light reflex (Hirschberg) in same position in each eye.</a:t>
            </a:r>
            <a:endParaRPr lang="en-US" sz="1500" dirty="0"/>
          </a:p>
        </p:txBody>
      </p:sp>
      <p:sp>
        <p:nvSpPr>
          <p:cNvPr id="26" name="SK-5-text-25"/>
          <p:cNvSpPr/>
          <p:nvPr/>
        </p:nvSpPr>
        <p:spPr>
          <a:xfrm>
            <a:off x="495300" y="5261521"/>
            <a:ext cx="1141018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Clinical Tip: If reflex is unclear, dilate pupils before declaring normal.</a:t>
            </a:r>
            <a:endParaRPr lang="en-US" sz="1050" dirty="0"/>
          </a:p>
        </p:txBody>
      </p:sp>
      <p:sp>
        <p:nvSpPr>
          <p:cNvPr id="27" name="SK-5-text-26"/>
          <p:cNvSpPr/>
          <p:nvPr/>
        </p:nvSpPr>
        <p:spPr>
          <a:xfrm>
            <a:off x="6972300" y="1339602"/>
            <a:ext cx="52197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C0392B"/>
                </a:solidFill>
              </a:rPr>
              <a:t>ABNORMAL FINDINGS</a:t>
            </a:r>
            <a:endParaRPr lang="en-US" sz="2100" dirty="0"/>
          </a:p>
        </p:txBody>
      </p:sp>
      <p:sp>
        <p:nvSpPr>
          <p:cNvPr id="28" name="SK-5-text-27"/>
          <p:cNvSpPr/>
          <p:nvPr/>
        </p:nvSpPr>
        <p:spPr>
          <a:xfrm>
            <a:off x="6858000" y="1920627"/>
            <a:ext cx="49530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Leukocoria:</a:t>
            </a:r>
            <a:r>
              <a:rPr lang="en-US" sz="150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White pupillary reflex instead of red (often in photos).</a:t>
            </a:r>
            <a:endParaRPr lang="en-US" sz="1500" dirty="0"/>
          </a:p>
        </p:txBody>
      </p:sp>
      <p:sp>
        <p:nvSpPr>
          <p:cNvPr id="29" name="SK-5-text-28"/>
          <p:cNvSpPr/>
          <p:nvPr/>
        </p:nvSpPr>
        <p:spPr>
          <a:xfrm>
            <a:off x="6858000" y="2587377"/>
            <a:ext cx="49530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Asymmetry:</a:t>
            </a:r>
            <a:r>
              <a:rPr lang="en-US" sz="150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Differences in brightness or color between eyes.</a:t>
            </a:r>
            <a:endParaRPr lang="en-US" sz="1500" dirty="0"/>
          </a:p>
        </p:txBody>
      </p:sp>
      <p:sp>
        <p:nvSpPr>
          <p:cNvPr id="30" name="SK-5-text-29"/>
          <p:cNvSpPr/>
          <p:nvPr/>
        </p:nvSpPr>
        <p:spPr>
          <a:xfrm>
            <a:off x="6858000" y="3254127"/>
            <a:ext cx="49530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Absent Reflex:</a:t>
            </a:r>
            <a:r>
              <a:rPr lang="en-US" sz="150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Total blackness/absence in one or both eyes.</a:t>
            </a:r>
            <a:endParaRPr lang="en-US" sz="1500" dirty="0"/>
          </a:p>
        </p:txBody>
      </p:sp>
      <p:sp>
        <p:nvSpPr>
          <p:cNvPr id="31" name="SK-5-text-30"/>
          <p:cNvSpPr/>
          <p:nvPr/>
        </p:nvSpPr>
        <p:spPr>
          <a:xfrm>
            <a:off x="7143750" y="5968752"/>
            <a:ext cx="50482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URGENT OPHTHALMOLOGY REFERRAL</a:t>
            </a:r>
            <a:endParaRPr lang="en-US" sz="1350" dirty="0"/>
          </a:p>
        </p:txBody>
      </p:sp>
      <p:sp>
        <p:nvSpPr>
          <p:cNvPr id="32" name="SK-5-text-31"/>
          <p:cNvSpPr/>
          <p:nvPr/>
        </p:nvSpPr>
        <p:spPr>
          <a:xfrm>
            <a:off x="7143750" y="6244977"/>
            <a:ext cx="50482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FFFFFF">
                    <a:alpha val="9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Required for ANY abnormal or asymmetric red reflex findings.</a:t>
            </a:r>
            <a:endParaRPr lang="en-US" sz="112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352425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42925"/>
            <a:ext cx="12192000" cy="617190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312515"/>
            <a:ext cx="5572125" cy="2557463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400" y="1507778"/>
            <a:ext cx="304800" cy="228600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4060478"/>
            <a:ext cx="5572125" cy="2557463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3400" y="4255740"/>
            <a:ext cx="304800" cy="228600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3400" y="6008340"/>
            <a:ext cx="5267325" cy="457200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1312515"/>
            <a:ext cx="5572125" cy="2890838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91275" y="1479203"/>
            <a:ext cx="304800" cy="228600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4355753"/>
            <a:ext cx="5572125" cy="1462088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91275" y="4551015"/>
            <a:ext cx="304800" cy="228600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5970240"/>
            <a:ext cx="5572125" cy="647700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53175" y="6207472"/>
            <a:ext cx="190500" cy="173087"/>
          </a:xfrm>
          <a:prstGeom prst="rect">
            <a:avLst/>
          </a:prstGeom>
        </p:spPr>
      </p:pic>
      <p:sp>
        <p:nvSpPr>
          <p:cNvPr id="17" name="SK-6-text-16"/>
          <p:cNvSpPr/>
          <p:nvPr/>
        </p:nvSpPr>
        <p:spPr>
          <a:xfrm>
            <a:off x="381000" y="0"/>
            <a:ext cx="1150620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18" name="SK-6-text-17"/>
          <p:cNvSpPr/>
          <p:nvPr/>
        </p:nvSpPr>
        <p:spPr>
          <a:xfrm>
            <a:off x="381000" y="771525"/>
            <a:ext cx="1159192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Clinical Signs and Symptoms</a:t>
            </a:r>
            <a:endParaRPr lang="en-US" sz="2550" dirty="0"/>
          </a:p>
        </p:txBody>
      </p:sp>
      <p:sp>
        <p:nvSpPr>
          <p:cNvPr id="19" name="SK-6-text-18"/>
          <p:cNvSpPr/>
          <p:nvPr/>
        </p:nvSpPr>
        <p:spPr>
          <a:xfrm>
            <a:off x="952500" y="1464915"/>
            <a:ext cx="613981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D35400"/>
                </a:solidFill>
              </a:rPr>
              <a:t>Leukocoria (White Pupil)</a:t>
            </a:r>
            <a:endParaRPr lang="en-US" sz="1650" dirty="0"/>
          </a:p>
        </p:txBody>
      </p:sp>
      <p:sp>
        <p:nvSpPr>
          <p:cNvPr id="20" name="SK-6-text-19"/>
          <p:cNvSpPr/>
          <p:nvPr/>
        </p:nvSpPr>
        <p:spPr>
          <a:xfrm>
            <a:off x="723900" y="1893540"/>
            <a:ext cx="8321393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most common and classic presenting sign.</a:t>
            </a:r>
            <a:endParaRPr lang="en-US" sz="1275" dirty="0"/>
          </a:p>
        </p:txBody>
      </p:sp>
      <p:sp>
        <p:nvSpPr>
          <p:cNvPr id="21" name="SK-6-text-20"/>
          <p:cNvSpPr/>
          <p:nvPr/>
        </p:nvSpPr>
        <p:spPr>
          <a:xfrm>
            <a:off x="723900" y="2215455"/>
            <a:ext cx="8883241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Often first noticed by parents in dim lighting.</a:t>
            </a:r>
            <a:endParaRPr lang="en-US" sz="1275" dirty="0"/>
          </a:p>
        </p:txBody>
      </p:sp>
      <p:sp>
        <p:nvSpPr>
          <p:cNvPr id="22" name="SK-6-text-21"/>
          <p:cNvSpPr/>
          <p:nvPr/>
        </p:nvSpPr>
        <p:spPr>
          <a:xfrm>
            <a:off x="723900" y="2537371"/>
            <a:ext cx="5076825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Classic finding: "White eye" instead of "Red eye" in flash photography.</a:t>
            </a:r>
            <a:endParaRPr lang="en-US" sz="1275" dirty="0"/>
          </a:p>
        </p:txBody>
      </p:sp>
      <p:sp>
        <p:nvSpPr>
          <p:cNvPr id="23" name="SK-6-text-22"/>
          <p:cNvSpPr/>
          <p:nvPr/>
        </p:nvSpPr>
        <p:spPr>
          <a:xfrm>
            <a:off x="723900" y="3085951"/>
            <a:ext cx="8883241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Signifies a large tumour reflecting light back.</a:t>
            </a:r>
            <a:endParaRPr lang="en-US" sz="1275" dirty="0"/>
          </a:p>
        </p:txBody>
      </p:sp>
      <p:sp>
        <p:nvSpPr>
          <p:cNvPr id="24" name="SK-6-text-23"/>
          <p:cNvSpPr/>
          <p:nvPr/>
        </p:nvSpPr>
        <p:spPr>
          <a:xfrm>
            <a:off x="952500" y="4212878"/>
            <a:ext cx="488251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D35400"/>
                </a:solidFill>
              </a:rPr>
              <a:t>Strabismus (Squint)</a:t>
            </a:r>
            <a:endParaRPr lang="en-US" sz="1650" dirty="0"/>
          </a:p>
        </p:txBody>
      </p:sp>
      <p:sp>
        <p:nvSpPr>
          <p:cNvPr id="25" name="SK-6-text-24"/>
          <p:cNvSpPr/>
          <p:nvPr/>
        </p:nvSpPr>
        <p:spPr>
          <a:xfrm>
            <a:off x="723900" y="4641503"/>
            <a:ext cx="663585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Second most common presenting sign.</a:t>
            </a:r>
            <a:endParaRPr lang="en-US" sz="1275" dirty="0"/>
          </a:p>
        </p:txBody>
      </p:sp>
      <p:sp>
        <p:nvSpPr>
          <p:cNvPr id="26" name="SK-6-text-25"/>
          <p:cNvSpPr/>
          <p:nvPr/>
        </p:nvSpPr>
        <p:spPr>
          <a:xfrm>
            <a:off x="723900" y="4963418"/>
            <a:ext cx="5076825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Occurs when tumour affects the macula, causing loss of central fixation.</a:t>
            </a:r>
            <a:endParaRPr lang="en-US" sz="1275" dirty="0"/>
          </a:p>
        </p:txBody>
      </p:sp>
      <p:sp>
        <p:nvSpPr>
          <p:cNvPr id="27" name="SK-6-text-26"/>
          <p:cNvSpPr/>
          <p:nvPr/>
        </p:nvSpPr>
        <p:spPr>
          <a:xfrm>
            <a:off x="723900" y="5511998"/>
            <a:ext cx="6074003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May be constant or intermittent.</a:t>
            </a:r>
            <a:endParaRPr lang="en-US" sz="1275" dirty="0"/>
          </a:p>
        </p:txBody>
      </p:sp>
      <p:sp>
        <p:nvSpPr>
          <p:cNvPr id="28" name="SK-6-text-27"/>
          <p:cNvSpPr/>
          <p:nvPr/>
        </p:nvSpPr>
        <p:spPr>
          <a:xfrm>
            <a:off x="609600" y="6122640"/>
            <a:ext cx="51149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RULE OUT RB IN ALL CASES OF SQUINT USING RED REFLEX TEST</a:t>
            </a:r>
            <a:endParaRPr lang="en-US" sz="1200" dirty="0"/>
          </a:p>
        </p:txBody>
      </p:sp>
      <p:sp>
        <p:nvSpPr>
          <p:cNvPr id="29" name="SK-6-text-28"/>
          <p:cNvSpPr/>
          <p:nvPr/>
        </p:nvSpPr>
        <p:spPr>
          <a:xfrm>
            <a:off x="6810375" y="1436340"/>
            <a:ext cx="538162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D35400"/>
                </a:solidFill>
              </a:rPr>
              <a:t>Other Clinical Features</a:t>
            </a:r>
            <a:endParaRPr lang="en-US" sz="1650" dirty="0"/>
          </a:p>
        </p:txBody>
      </p:sp>
      <p:sp>
        <p:nvSpPr>
          <p:cNvPr id="30" name="SK-6-text-29"/>
          <p:cNvSpPr/>
          <p:nvPr/>
        </p:nvSpPr>
        <p:spPr>
          <a:xfrm>
            <a:off x="6391275" y="1960215"/>
            <a:ext cx="31623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Iris Colour Change</a:t>
            </a:r>
            <a:endParaRPr lang="en-US" sz="1125" dirty="0"/>
          </a:p>
        </p:txBody>
      </p:sp>
      <p:sp>
        <p:nvSpPr>
          <p:cNvPr id="31" name="SK-6-text-30"/>
          <p:cNvSpPr/>
          <p:nvPr/>
        </p:nvSpPr>
        <p:spPr>
          <a:xfrm>
            <a:off x="6391275" y="2203103"/>
            <a:ext cx="25765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Heterochromia or change in part of the iris.</a:t>
            </a:r>
            <a:endParaRPr lang="en-US" sz="1050" dirty="0"/>
          </a:p>
        </p:txBody>
      </p:sp>
      <p:sp>
        <p:nvSpPr>
          <p:cNvPr id="32" name="SK-6-text-31"/>
          <p:cNvSpPr/>
          <p:nvPr/>
        </p:nvSpPr>
        <p:spPr>
          <a:xfrm>
            <a:off x="9082088" y="1960215"/>
            <a:ext cx="28194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Eye Inflammation</a:t>
            </a:r>
            <a:endParaRPr lang="en-US" sz="1125" dirty="0"/>
          </a:p>
        </p:txBody>
      </p:sp>
      <p:sp>
        <p:nvSpPr>
          <p:cNvPr id="33" name="SK-6-text-32"/>
          <p:cNvSpPr/>
          <p:nvPr/>
        </p:nvSpPr>
        <p:spPr>
          <a:xfrm>
            <a:off x="9082088" y="2203103"/>
            <a:ext cx="25765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Redness/swelling without signs of infection.</a:t>
            </a:r>
            <a:endParaRPr lang="en-US" sz="1050" dirty="0"/>
          </a:p>
        </p:txBody>
      </p:sp>
      <p:sp>
        <p:nvSpPr>
          <p:cNvPr id="34" name="SK-6-text-33"/>
          <p:cNvSpPr/>
          <p:nvPr/>
        </p:nvSpPr>
        <p:spPr>
          <a:xfrm>
            <a:off x="6391275" y="2698403"/>
            <a:ext cx="2652713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Vision Loss</a:t>
            </a:r>
            <a:endParaRPr lang="en-US" sz="1125" dirty="0"/>
          </a:p>
        </p:txBody>
      </p:sp>
      <p:sp>
        <p:nvSpPr>
          <p:cNvPr id="35" name="SK-6-text-34"/>
          <p:cNvSpPr/>
          <p:nvPr/>
        </p:nvSpPr>
        <p:spPr>
          <a:xfrm>
            <a:off x="6391275" y="2941290"/>
            <a:ext cx="58007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Deterioration or poor vision from birth.</a:t>
            </a:r>
            <a:endParaRPr lang="en-US" sz="1050" dirty="0"/>
          </a:p>
        </p:txBody>
      </p:sp>
      <p:sp>
        <p:nvSpPr>
          <p:cNvPr id="36" name="SK-6-text-35"/>
          <p:cNvSpPr/>
          <p:nvPr/>
        </p:nvSpPr>
        <p:spPr>
          <a:xfrm>
            <a:off x="9082088" y="2698403"/>
            <a:ext cx="2652713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Nystagmus</a:t>
            </a:r>
            <a:endParaRPr lang="en-US" sz="1125" dirty="0"/>
          </a:p>
        </p:txBody>
      </p:sp>
      <p:sp>
        <p:nvSpPr>
          <p:cNvPr id="37" name="SK-6-text-36"/>
          <p:cNvSpPr/>
          <p:nvPr/>
        </p:nvSpPr>
        <p:spPr>
          <a:xfrm>
            <a:off x="9082088" y="2941290"/>
            <a:ext cx="25765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Wandering or involuntary eye movements.</a:t>
            </a:r>
            <a:endParaRPr lang="en-US" sz="1050" dirty="0"/>
          </a:p>
        </p:txBody>
      </p:sp>
      <p:sp>
        <p:nvSpPr>
          <p:cNvPr id="38" name="SK-6-text-37"/>
          <p:cNvSpPr/>
          <p:nvPr/>
        </p:nvSpPr>
        <p:spPr>
          <a:xfrm>
            <a:off x="6391275" y="3436590"/>
            <a:ext cx="2652713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Raised IOP</a:t>
            </a:r>
            <a:endParaRPr lang="en-US" sz="1125" dirty="0"/>
          </a:p>
        </p:txBody>
      </p:sp>
      <p:sp>
        <p:nvSpPr>
          <p:cNvPr id="39" name="SK-6-text-38"/>
          <p:cNvSpPr/>
          <p:nvPr/>
        </p:nvSpPr>
        <p:spPr>
          <a:xfrm>
            <a:off x="6391275" y="3679478"/>
            <a:ext cx="51968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Pain or large eye (buphthalmos).</a:t>
            </a:r>
            <a:endParaRPr lang="en-US" sz="1050" dirty="0"/>
          </a:p>
        </p:txBody>
      </p:sp>
      <p:sp>
        <p:nvSpPr>
          <p:cNvPr id="40" name="SK-6-text-39"/>
          <p:cNvSpPr/>
          <p:nvPr/>
        </p:nvSpPr>
        <p:spPr>
          <a:xfrm>
            <a:off x="9082088" y="3436590"/>
            <a:ext cx="2652713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Proptosis</a:t>
            </a:r>
            <a:endParaRPr lang="en-US" sz="1125" dirty="0"/>
          </a:p>
        </p:txBody>
      </p:sp>
      <p:sp>
        <p:nvSpPr>
          <p:cNvPr id="41" name="SK-6-text-40"/>
          <p:cNvSpPr/>
          <p:nvPr/>
        </p:nvSpPr>
        <p:spPr>
          <a:xfrm>
            <a:off x="9082088" y="3679478"/>
            <a:ext cx="25765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Eye protrusion (typically advanced cases).</a:t>
            </a:r>
            <a:endParaRPr lang="en-US" sz="1050" dirty="0"/>
          </a:p>
        </p:txBody>
      </p:sp>
      <p:sp>
        <p:nvSpPr>
          <p:cNvPr id="42" name="SK-6-text-41"/>
          <p:cNvSpPr/>
          <p:nvPr/>
        </p:nvSpPr>
        <p:spPr>
          <a:xfrm>
            <a:off x="6810375" y="4508153"/>
            <a:ext cx="412813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D35400"/>
                </a:solidFill>
              </a:rPr>
              <a:t>Parental Concern</a:t>
            </a:r>
            <a:endParaRPr lang="en-US" sz="1650" dirty="0"/>
          </a:p>
        </p:txBody>
      </p:sp>
      <p:sp>
        <p:nvSpPr>
          <p:cNvPr id="43" name="SK-6-text-42"/>
          <p:cNvSpPr/>
          <p:nvPr/>
        </p:nvSpPr>
        <p:spPr>
          <a:xfrm>
            <a:off x="6391275" y="4936778"/>
            <a:ext cx="5267325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Always take parental anxiety about eye appearance or vision seriously. Early detection is the single most important factor for prognosis and eye salvage.</a:t>
            </a:r>
            <a:endParaRPr lang="en-US" sz="1275" dirty="0"/>
          </a:p>
        </p:txBody>
      </p:sp>
      <p:sp>
        <p:nvSpPr>
          <p:cNvPr id="44" name="SK-6-text-43"/>
          <p:cNvSpPr/>
          <p:nvPr/>
        </p:nvSpPr>
        <p:spPr>
          <a:xfrm>
            <a:off x="6686550" y="6065490"/>
            <a:ext cx="50101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URGENT REFERRAL: Leukocoria, absent reflex, or squint with abnormal reflex.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352425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42925"/>
            <a:ext cx="12192000" cy="617190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350615"/>
            <a:ext cx="6720780" cy="5126385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579215"/>
            <a:ext cx="6263580" cy="238125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1969740"/>
            <a:ext cx="285750" cy="228600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948732"/>
            <a:ext cx="214313" cy="171450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3320207"/>
            <a:ext cx="214313" cy="171450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3691682"/>
            <a:ext cx="214313" cy="171450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4329857"/>
            <a:ext cx="214313" cy="171450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30380" y="1350615"/>
            <a:ext cx="4480620" cy="2428131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20880" y="1598265"/>
            <a:ext cx="285750" cy="228600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20880" y="2577257"/>
            <a:ext cx="4099620" cy="552450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97080" y="2693194"/>
            <a:ext cx="178594" cy="148828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30380" y="3969246"/>
            <a:ext cx="4480620" cy="2507754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20880" y="4207371"/>
            <a:ext cx="238125" cy="190500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520880" y="5176838"/>
            <a:ext cx="4099620" cy="366713"/>
          </a:xfrm>
          <a:prstGeom prst="rect">
            <a:avLst/>
          </a:prstGeom>
        </p:spPr>
      </p:pic>
      <p:pic>
        <p:nvPicPr>
          <p:cNvPr id="20" name="SK-7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520880" y="5619750"/>
            <a:ext cx="4099620" cy="366713"/>
          </a:xfrm>
          <a:prstGeom prst="rect">
            <a:avLst/>
          </a:prstGeom>
        </p:spPr>
      </p:pic>
      <p:sp>
        <p:nvSpPr>
          <p:cNvPr id="21" name="SK-7-text-20"/>
          <p:cNvSpPr/>
          <p:nvPr/>
        </p:nvSpPr>
        <p:spPr>
          <a:xfrm>
            <a:off x="381000" y="0"/>
            <a:ext cx="1150620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2" name="SK-7-text-21"/>
          <p:cNvSpPr/>
          <p:nvPr/>
        </p:nvSpPr>
        <p:spPr>
          <a:xfrm>
            <a:off x="381000" y="771525"/>
            <a:ext cx="1159192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NICE NG12 Referral Pathway</a:t>
            </a:r>
            <a:endParaRPr lang="en-US" sz="2550" dirty="0"/>
          </a:p>
        </p:txBody>
      </p:sp>
      <p:sp>
        <p:nvSpPr>
          <p:cNvPr id="23" name="SK-7-text-22"/>
          <p:cNvSpPr/>
          <p:nvPr/>
        </p:nvSpPr>
        <p:spPr>
          <a:xfrm>
            <a:off x="685800" y="1579215"/>
            <a:ext cx="6187380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URGENT ASSESSMENT REQUIRED</a:t>
            </a:r>
            <a:endParaRPr lang="en-US" sz="1050" dirty="0"/>
          </a:p>
        </p:txBody>
      </p:sp>
      <p:sp>
        <p:nvSpPr>
          <p:cNvPr id="24" name="SK-7-text-23"/>
          <p:cNvSpPr/>
          <p:nvPr/>
        </p:nvSpPr>
        <p:spPr>
          <a:xfrm>
            <a:off x="1009650" y="1912590"/>
            <a:ext cx="79552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1A1A"/>
                </a:solidFill>
              </a:rPr>
              <a:t>NICE NG12 (2024) Criteria</a:t>
            </a:r>
            <a:endParaRPr lang="en-US" sz="1800" dirty="0"/>
          </a:p>
        </p:txBody>
      </p:sp>
      <p:sp>
        <p:nvSpPr>
          <p:cNvPr id="25" name="SK-7-text-24"/>
          <p:cNvSpPr/>
          <p:nvPr/>
        </p:nvSpPr>
        <p:spPr>
          <a:xfrm>
            <a:off x="609600" y="2407890"/>
            <a:ext cx="626358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Consider urgent referral for ophthalmological assessment for retinoblastoma in children with:</a:t>
            </a:r>
            <a:endParaRPr lang="en-US" sz="1200" dirty="0"/>
          </a:p>
        </p:txBody>
      </p:sp>
      <p:sp>
        <p:nvSpPr>
          <p:cNvPr id="26" name="SK-7-text-25"/>
          <p:cNvSpPr/>
          <p:nvPr/>
        </p:nvSpPr>
        <p:spPr>
          <a:xfrm>
            <a:off x="938213" y="2958257"/>
            <a:ext cx="358330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Absent red reflex</a:t>
            </a:r>
            <a:endParaRPr lang="en-US" sz="1350" dirty="0"/>
          </a:p>
        </p:txBody>
      </p:sp>
      <p:sp>
        <p:nvSpPr>
          <p:cNvPr id="27" name="SK-7-text-26"/>
          <p:cNvSpPr/>
          <p:nvPr/>
        </p:nvSpPr>
        <p:spPr>
          <a:xfrm>
            <a:off x="938213" y="3320207"/>
            <a:ext cx="72009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Leukocoria</a:t>
            </a:r>
            <a:r>
              <a:rPr lang="en-US" sz="135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(white pupillary reflex)</a:t>
            </a:r>
            <a:endParaRPr lang="en-US" sz="1350" dirty="0"/>
          </a:p>
        </p:txBody>
      </p:sp>
      <p:sp>
        <p:nvSpPr>
          <p:cNvPr id="28" name="SK-7-text-27"/>
          <p:cNvSpPr/>
          <p:nvPr/>
        </p:nvSpPr>
        <p:spPr>
          <a:xfrm>
            <a:off x="938213" y="3691682"/>
            <a:ext cx="3000375" cy="523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New squint</a:t>
            </a:r>
            <a:r>
              <a:rPr lang="en-US" sz="135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or </a:t>
            </a:r>
            <a:r>
              <a:rPr lang="en-US" sz="135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change in visual acuity</a:t>
            </a:r>
            <a:endParaRPr lang="en-US" sz="1350" dirty="0"/>
          </a:p>
        </p:txBody>
      </p:sp>
      <p:sp>
        <p:nvSpPr>
          <p:cNvPr id="29" name="SK-7-text-28"/>
          <p:cNvSpPr/>
          <p:nvPr/>
        </p:nvSpPr>
        <p:spPr>
          <a:xfrm>
            <a:off x="938213" y="4339382"/>
            <a:ext cx="666940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Family history of retinoblastoma</a:t>
            </a:r>
            <a:endParaRPr lang="en-US" sz="1350" dirty="0"/>
          </a:p>
        </p:txBody>
      </p:sp>
      <p:sp>
        <p:nvSpPr>
          <p:cNvPr id="30" name="SK-7-text-29"/>
          <p:cNvSpPr/>
          <p:nvPr/>
        </p:nvSpPr>
        <p:spPr>
          <a:xfrm>
            <a:off x="1204913" y="4625132"/>
            <a:ext cx="75742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When accompanied by new visual problems</a:t>
            </a:r>
            <a:endParaRPr lang="en-US" sz="1200" dirty="0"/>
          </a:p>
        </p:txBody>
      </p:sp>
      <p:sp>
        <p:nvSpPr>
          <p:cNvPr id="31" name="SK-7-text-30"/>
          <p:cNvSpPr/>
          <p:nvPr/>
        </p:nvSpPr>
        <p:spPr>
          <a:xfrm>
            <a:off x="7920930" y="1541115"/>
            <a:ext cx="40996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1A1A"/>
                </a:solidFill>
              </a:rPr>
              <a:t>Local Pathway</a:t>
            </a:r>
            <a:endParaRPr lang="en-US" sz="1800" dirty="0"/>
          </a:p>
        </p:txBody>
      </p:sp>
      <p:sp>
        <p:nvSpPr>
          <p:cNvPr id="32" name="SK-7-text-31"/>
          <p:cNvSpPr/>
          <p:nvPr/>
        </p:nvSpPr>
        <p:spPr>
          <a:xfrm>
            <a:off x="7520880" y="2036415"/>
            <a:ext cx="409962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Refer to </a:t>
            </a:r>
            <a:r>
              <a:rPr lang="en-US" sz="1200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Local Ophthalmology Department</a:t>
            </a: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via suspected cancer pathway.</a:t>
            </a:r>
            <a:endParaRPr lang="en-US" sz="1200" dirty="0"/>
          </a:p>
        </p:txBody>
      </p:sp>
      <p:sp>
        <p:nvSpPr>
          <p:cNvPr id="33" name="SK-7-text-32"/>
          <p:cNvSpPr/>
          <p:nvPr/>
        </p:nvSpPr>
        <p:spPr>
          <a:xfrm>
            <a:off x="7889974" y="2577257"/>
            <a:ext cx="3947220" cy="552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125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Telephone ahead</a:t>
            </a: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to alert the department and establish TWW appointment speed.</a:t>
            </a:r>
            <a:endParaRPr lang="en-US" sz="1125" dirty="0"/>
          </a:p>
        </p:txBody>
      </p:sp>
      <p:sp>
        <p:nvSpPr>
          <p:cNvPr id="34" name="SK-7-text-33"/>
          <p:cNvSpPr/>
          <p:nvPr/>
        </p:nvSpPr>
        <p:spPr>
          <a:xfrm>
            <a:off x="7873305" y="4159746"/>
            <a:ext cx="431869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Specialist Rb Centres</a:t>
            </a:r>
            <a:endParaRPr lang="en-US" sz="1500" dirty="0"/>
          </a:p>
        </p:txBody>
      </p:sp>
      <p:sp>
        <p:nvSpPr>
          <p:cNvPr id="35" name="SK-7-text-34"/>
          <p:cNvSpPr/>
          <p:nvPr/>
        </p:nvSpPr>
        <p:spPr>
          <a:xfrm>
            <a:off x="7520880" y="4597896"/>
            <a:ext cx="409962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 high concern or specialist advice, contact national centres directly:</a:t>
            </a:r>
            <a:endParaRPr lang="en-US" sz="1200" dirty="0"/>
          </a:p>
        </p:txBody>
      </p:sp>
      <p:sp>
        <p:nvSpPr>
          <p:cNvPr id="36" name="SK-7-text-35"/>
          <p:cNvSpPr/>
          <p:nvPr/>
        </p:nvSpPr>
        <p:spPr>
          <a:xfrm>
            <a:off x="7635180" y="5253038"/>
            <a:ext cx="36766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Royal London Hospital</a:t>
            </a:r>
            <a:endParaRPr lang="en-US" sz="1125" dirty="0"/>
          </a:p>
        </p:txBody>
      </p:sp>
      <p:sp>
        <p:nvSpPr>
          <p:cNvPr id="37" name="SK-7-text-36"/>
          <p:cNvSpPr/>
          <p:nvPr/>
        </p:nvSpPr>
        <p:spPr>
          <a:xfrm>
            <a:off x="10591800" y="5253038"/>
            <a:ext cx="16002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D35400"/>
                </a:solidFill>
              </a:rPr>
              <a:t>020 3594 1419</a:t>
            </a:r>
            <a:endParaRPr lang="en-US" sz="1125" dirty="0"/>
          </a:p>
        </p:txBody>
      </p:sp>
      <p:sp>
        <p:nvSpPr>
          <p:cNvPr id="38" name="SK-7-text-37"/>
          <p:cNvSpPr/>
          <p:nvPr/>
        </p:nvSpPr>
        <p:spPr>
          <a:xfrm>
            <a:off x="7635180" y="5695950"/>
            <a:ext cx="36766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Birmingham Children's</a:t>
            </a:r>
            <a:endParaRPr lang="en-US" sz="1125" dirty="0"/>
          </a:p>
        </p:txBody>
      </p:sp>
      <p:sp>
        <p:nvSpPr>
          <p:cNvPr id="39" name="SK-7-text-38"/>
          <p:cNvSpPr/>
          <p:nvPr/>
        </p:nvSpPr>
        <p:spPr>
          <a:xfrm>
            <a:off x="10591800" y="5695950"/>
            <a:ext cx="16002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D35400"/>
                </a:solidFill>
              </a:rPr>
              <a:t>0121 333 9475</a:t>
            </a:r>
            <a:endParaRPr lang="en-US" sz="1125" dirty="0"/>
          </a:p>
        </p:txBody>
      </p:sp>
      <p:sp>
        <p:nvSpPr>
          <p:cNvPr id="40" name="SK-7-text-39"/>
          <p:cNvSpPr/>
          <p:nvPr/>
        </p:nvSpPr>
        <p:spPr>
          <a:xfrm>
            <a:off x="7520880" y="6100763"/>
            <a:ext cx="467112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Note: UK survival is 98% with prompt diagnosis and referral.</a:t>
            </a:r>
            <a:endParaRPr lang="en-US" sz="97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352425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04825"/>
            <a:ext cx="12192000" cy="617190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350615"/>
            <a:ext cx="5600700" cy="4864447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579215"/>
            <a:ext cx="5143500" cy="428625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1622078"/>
            <a:ext cx="285750" cy="228600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293590"/>
            <a:ext cx="119063" cy="119063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2941290"/>
            <a:ext cx="119063" cy="99120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3588990"/>
            <a:ext cx="119063" cy="119063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4236690"/>
            <a:ext cx="119063" cy="119063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4922490"/>
            <a:ext cx="5143500" cy="895350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0300" y="1350615"/>
            <a:ext cx="5600700" cy="4864447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38900" y="1531590"/>
            <a:ext cx="5143500" cy="428625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38900" y="1574453"/>
            <a:ext cx="285750" cy="228600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38900" y="2217390"/>
            <a:ext cx="119063" cy="119063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38900" y="2865090"/>
            <a:ext cx="119063" cy="108198"/>
          </a:xfrm>
          <a:prstGeom prst="rect">
            <a:avLst/>
          </a:prstGeom>
        </p:spPr>
      </p:pic>
      <p:pic>
        <p:nvPicPr>
          <p:cNvPr id="19" name="SK-8-img-18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38900" y="3512790"/>
            <a:ext cx="119063" cy="119063"/>
          </a:xfrm>
          <a:prstGeom prst="rect">
            <a:avLst/>
          </a:prstGeom>
        </p:spPr>
      </p:pic>
      <p:pic>
        <p:nvPicPr>
          <p:cNvPr id="20" name="SK-8-img-1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38900" y="4160490"/>
            <a:ext cx="119063" cy="119063"/>
          </a:xfrm>
          <a:prstGeom prst="rect">
            <a:avLst/>
          </a:prstGeom>
        </p:spPr>
      </p:pic>
      <p:pic>
        <p:nvPicPr>
          <p:cNvPr id="21" name="SK-8-img-2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38900" y="4817715"/>
            <a:ext cx="5143500" cy="895350"/>
          </a:xfrm>
          <a:prstGeom prst="rect">
            <a:avLst/>
          </a:prstGeom>
        </p:spPr>
      </p:pic>
      <p:pic>
        <p:nvPicPr>
          <p:cNvPr id="22" name="SK-8-img-21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519863"/>
            <a:ext cx="12192000" cy="338138"/>
          </a:xfrm>
          <a:prstGeom prst="rect">
            <a:avLst/>
          </a:prstGeom>
        </p:spPr>
      </p:pic>
      <p:sp>
        <p:nvSpPr>
          <p:cNvPr id="23" name="SK-8-text-22"/>
          <p:cNvSpPr/>
          <p:nvPr/>
        </p:nvSpPr>
        <p:spPr>
          <a:xfrm>
            <a:off x="381000" y="0"/>
            <a:ext cx="1150620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4" name="SK-8-text-23"/>
          <p:cNvSpPr/>
          <p:nvPr/>
        </p:nvSpPr>
        <p:spPr>
          <a:xfrm>
            <a:off x="381000" y="733425"/>
            <a:ext cx="1159192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Genetics and Heritability</a:t>
            </a:r>
            <a:endParaRPr lang="en-US" sz="2550" dirty="0"/>
          </a:p>
        </p:txBody>
      </p:sp>
      <p:sp>
        <p:nvSpPr>
          <p:cNvPr id="25" name="SK-8-text-24"/>
          <p:cNvSpPr/>
          <p:nvPr/>
        </p:nvSpPr>
        <p:spPr>
          <a:xfrm>
            <a:off x="1009650" y="1579215"/>
            <a:ext cx="42957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1A1A"/>
                </a:solidFill>
              </a:rPr>
              <a:t>The RB1 Mutation</a:t>
            </a:r>
            <a:endParaRPr lang="en-US" sz="1650" dirty="0"/>
          </a:p>
        </p:txBody>
      </p:sp>
      <p:sp>
        <p:nvSpPr>
          <p:cNvPr id="26" name="SK-8-text-25"/>
          <p:cNvSpPr/>
          <p:nvPr/>
        </p:nvSpPr>
        <p:spPr>
          <a:xfrm>
            <a:off x="842963" y="2236440"/>
            <a:ext cx="491013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45% of cases</a:t>
            </a:r>
            <a:r>
              <a:rPr lang="en-US" sz="13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are heritable (RB1 gene mutation on chromosome 13q14).</a:t>
            </a:r>
            <a:endParaRPr lang="en-US" sz="1350" dirty="0"/>
          </a:p>
        </p:txBody>
      </p:sp>
      <p:sp>
        <p:nvSpPr>
          <p:cNvPr id="27" name="SK-8-text-26"/>
          <p:cNvSpPr/>
          <p:nvPr/>
        </p:nvSpPr>
        <p:spPr>
          <a:xfrm>
            <a:off x="842963" y="2884140"/>
            <a:ext cx="491013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Autosomal dominant</a:t>
            </a:r>
            <a:r>
              <a:rPr lang="en-US" sz="13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inheritance with high penetrance (~90%).</a:t>
            </a:r>
            <a:endParaRPr lang="en-US" sz="1350" dirty="0"/>
          </a:p>
        </p:txBody>
      </p:sp>
      <p:sp>
        <p:nvSpPr>
          <p:cNvPr id="28" name="SK-8-text-27"/>
          <p:cNvSpPr/>
          <p:nvPr/>
        </p:nvSpPr>
        <p:spPr>
          <a:xfrm>
            <a:off x="842963" y="3531840"/>
            <a:ext cx="491013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Typically presents as </a:t>
            </a:r>
            <a:r>
              <a:rPr lang="en-US" sz="1350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bilateral or multifocal</a:t>
            </a:r>
            <a:r>
              <a:rPr lang="en-US" sz="13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tumours at a younger age.</a:t>
            </a:r>
            <a:endParaRPr lang="en-US" sz="1350" dirty="0"/>
          </a:p>
        </p:txBody>
      </p:sp>
      <p:sp>
        <p:nvSpPr>
          <p:cNvPr id="29" name="SK-8-text-28"/>
          <p:cNvSpPr/>
          <p:nvPr/>
        </p:nvSpPr>
        <p:spPr>
          <a:xfrm>
            <a:off x="842963" y="4179540"/>
            <a:ext cx="491013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Sporadic (non-heritable) cases are usually unilateral and not transmissible.</a:t>
            </a:r>
            <a:endParaRPr lang="en-US" sz="1350" dirty="0"/>
          </a:p>
        </p:txBody>
      </p:sp>
      <p:sp>
        <p:nvSpPr>
          <p:cNvPr id="30" name="SK-8-text-29"/>
          <p:cNvSpPr/>
          <p:nvPr/>
        </p:nvSpPr>
        <p:spPr>
          <a:xfrm>
            <a:off x="723900" y="5036790"/>
            <a:ext cx="49911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Genetic Monitoring</a:t>
            </a:r>
            <a:endParaRPr lang="en-US" sz="1200" dirty="0"/>
          </a:p>
        </p:txBody>
      </p:sp>
      <p:sp>
        <p:nvSpPr>
          <p:cNvPr id="31" name="SK-8-text-30"/>
          <p:cNvSpPr/>
          <p:nvPr/>
        </p:nvSpPr>
        <p:spPr>
          <a:xfrm>
            <a:off x="723900" y="5303490"/>
            <a:ext cx="49149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Survivors of heritable Rb require lifelong surveillance for second primary cancers (e.g., sarcomas).</a:t>
            </a:r>
            <a:endParaRPr lang="en-US" sz="1125" dirty="0"/>
          </a:p>
        </p:txBody>
      </p:sp>
      <p:sp>
        <p:nvSpPr>
          <p:cNvPr id="32" name="SK-8-text-31"/>
          <p:cNvSpPr/>
          <p:nvPr/>
        </p:nvSpPr>
        <p:spPr>
          <a:xfrm>
            <a:off x="6838950" y="1531590"/>
            <a:ext cx="535305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1A1A"/>
                </a:solidFill>
              </a:rPr>
              <a:t>Screening &amp; Counseling</a:t>
            </a:r>
            <a:endParaRPr lang="en-US" sz="1650" dirty="0"/>
          </a:p>
        </p:txBody>
      </p:sp>
      <p:sp>
        <p:nvSpPr>
          <p:cNvPr id="33" name="SK-8-text-32"/>
          <p:cNvSpPr/>
          <p:nvPr/>
        </p:nvSpPr>
        <p:spPr>
          <a:xfrm>
            <a:off x="6672263" y="2160240"/>
            <a:ext cx="491013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Offspring of survivors:</a:t>
            </a:r>
            <a:r>
              <a:rPr lang="en-US" sz="13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Mandatory referral to Rb specialist service from birth.</a:t>
            </a:r>
            <a:endParaRPr lang="en-US" sz="1350" dirty="0"/>
          </a:p>
        </p:txBody>
      </p:sp>
      <p:sp>
        <p:nvSpPr>
          <p:cNvPr id="34" name="SK-8-text-33"/>
          <p:cNvSpPr/>
          <p:nvPr/>
        </p:nvSpPr>
        <p:spPr>
          <a:xfrm>
            <a:off x="6672263" y="2807940"/>
            <a:ext cx="491013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Prenatal Options:</a:t>
            </a:r>
            <a:r>
              <a:rPr lang="en-US" sz="13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PGD, CVS (11 weeks), or amniocentesis (16 weeks).</a:t>
            </a:r>
            <a:endParaRPr lang="en-US" sz="1350" dirty="0"/>
          </a:p>
        </p:txBody>
      </p:sp>
      <p:sp>
        <p:nvSpPr>
          <p:cNvPr id="35" name="SK-8-text-34"/>
          <p:cNvSpPr/>
          <p:nvPr/>
        </p:nvSpPr>
        <p:spPr>
          <a:xfrm>
            <a:off x="6672263" y="3455640"/>
            <a:ext cx="491013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Siblings of affected children also require screening if mutation is present.</a:t>
            </a:r>
            <a:endParaRPr lang="en-US" sz="1350" dirty="0"/>
          </a:p>
        </p:txBody>
      </p:sp>
      <p:sp>
        <p:nvSpPr>
          <p:cNvPr id="36" name="SK-8-text-35"/>
          <p:cNvSpPr/>
          <p:nvPr/>
        </p:nvSpPr>
        <p:spPr>
          <a:xfrm>
            <a:off x="6672263" y="4103340"/>
            <a:ext cx="491013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Refer to </a:t>
            </a:r>
            <a:r>
              <a:rPr lang="en-US" sz="1350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Royal London</a:t>
            </a:r>
            <a:r>
              <a:rPr lang="en-US" sz="13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or </a:t>
            </a:r>
            <a:r>
              <a:rPr lang="en-US" sz="1350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Birmingham Children's</a:t>
            </a:r>
            <a:r>
              <a:rPr lang="en-US" sz="13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for specialist genetic workup.</a:t>
            </a:r>
            <a:endParaRPr lang="en-US" sz="1350" dirty="0"/>
          </a:p>
        </p:txBody>
      </p:sp>
      <p:sp>
        <p:nvSpPr>
          <p:cNvPr id="37" name="SK-8-text-36"/>
          <p:cNvSpPr/>
          <p:nvPr/>
        </p:nvSpPr>
        <p:spPr>
          <a:xfrm>
            <a:off x="6553200" y="4932015"/>
            <a:ext cx="49911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SCA Tip: Communication</a:t>
            </a:r>
            <a:endParaRPr lang="en-US" sz="1200" dirty="0"/>
          </a:p>
        </p:txBody>
      </p:sp>
      <p:sp>
        <p:nvSpPr>
          <p:cNvPr id="38" name="SK-8-text-37"/>
          <p:cNvSpPr/>
          <p:nvPr/>
        </p:nvSpPr>
        <p:spPr>
          <a:xfrm>
            <a:off x="6553200" y="5198715"/>
            <a:ext cx="49149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Validate concerns: "Because of your history, your baby needs specialist checking from birth to ensure early detection."</a:t>
            </a:r>
            <a:endParaRPr lang="en-US" sz="1125" dirty="0"/>
          </a:p>
        </p:txBody>
      </p:sp>
      <p:sp>
        <p:nvSpPr>
          <p:cNvPr id="39" name="SK-8-text-38"/>
          <p:cNvSpPr/>
          <p:nvPr/>
        </p:nvSpPr>
        <p:spPr>
          <a:xfrm>
            <a:off x="381000" y="6596063"/>
            <a:ext cx="319659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975" dirty="0"/>
          </a:p>
        </p:txBody>
      </p:sp>
      <p:sp>
        <p:nvSpPr>
          <p:cNvPr id="40" name="SK-8-text-39"/>
          <p:cNvSpPr/>
          <p:nvPr/>
        </p:nvSpPr>
        <p:spPr>
          <a:xfrm>
            <a:off x="9048750" y="6596063"/>
            <a:ext cx="314325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Updated to NICE NG12 (2024) | Created July 2026</a:t>
            </a:r>
            <a:endParaRPr lang="en-US" sz="97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352425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42925"/>
            <a:ext cx="12192000" cy="617190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350615"/>
            <a:ext cx="5108823" cy="4769197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1464915"/>
            <a:ext cx="4880223" cy="390525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1515368"/>
            <a:ext cx="261937" cy="213420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5300" y="5357813"/>
            <a:ext cx="4880223" cy="647700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0550" y="5507534"/>
            <a:ext cx="190500" cy="152400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80323" y="1350615"/>
            <a:ext cx="6130677" cy="4769197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94623" y="1464915"/>
            <a:ext cx="5902077" cy="390525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94623" y="1515368"/>
            <a:ext cx="261937" cy="213420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94623" y="2010668"/>
            <a:ext cx="214313" cy="175320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94623" y="2681139"/>
            <a:ext cx="214313" cy="175320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94623" y="3405932"/>
            <a:ext cx="5902077" cy="909638"/>
          </a:xfrm>
          <a:prstGeom prst="rect">
            <a:avLst/>
          </a:prstGeom>
        </p:spPr>
      </p:pic>
      <p:pic>
        <p:nvPicPr>
          <p:cNvPr id="17" name="SK-9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908923" y="3559820"/>
            <a:ext cx="202406" cy="163711"/>
          </a:xfrm>
          <a:prstGeom prst="rect">
            <a:avLst/>
          </a:prstGeom>
        </p:spPr>
      </p:pic>
      <p:pic>
        <p:nvPicPr>
          <p:cNvPr id="18" name="SK-9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6405563"/>
            <a:ext cx="12192000" cy="452438"/>
          </a:xfrm>
          <a:prstGeom prst="rect">
            <a:avLst/>
          </a:prstGeom>
        </p:spPr>
      </p:pic>
      <p:pic>
        <p:nvPicPr>
          <p:cNvPr id="19" name="SK-9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500" y="6579840"/>
            <a:ext cx="166688" cy="137220"/>
          </a:xfrm>
          <a:prstGeom prst="rect">
            <a:avLst/>
          </a:prstGeom>
        </p:spPr>
      </p:pic>
      <p:pic>
        <p:nvPicPr>
          <p:cNvPr id="20" name="SK-9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322344" y="6500813"/>
            <a:ext cx="819150" cy="261937"/>
          </a:xfrm>
          <a:prstGeom prst="rect">
            <a:avLst/>
          </a:prstGeom>
        </p:spPr>
      </p:pic>
      <p:sp>
        <p:nvSpPr>
          <p:cNvPr id="21" name="SK-9-text-20"/>
          <p:cNvSpPr/>
          <p:nvPr/>
        </p:nvSpPr>
        <p:spPr>
          <a:xfrm>
            <a:off x="381000" y="0"/>
            <a:ext cx="1150620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2" name="SK-9-text-21"/>
          <p:cNvSpPr/>
          <p:nvPr/>
        </p:nvSpPr>
        <p:spPr>
          <a:xfrm>
            <a:off x="381000" y="771525"/>
            <a:ext cx="118110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Treatment and Long-Term Effects</a:t>
            </a:r>
            <a:endParaRPr lang="en-US" sz="2550" dirty="0"/>
          </a:p>
        </p:txBody>
      </p:sp>
      <p:sp>
        <p:nvSpPr>
          <p:cNvPr id="23" name="SK-9-text-22"/>
          <p:cNvSpPr/>
          <p:nvPr/>
        </p:nvSpPr>
        <p:spPr>
          <a:xfrm>
            <a:off x="852488" y="1464915"/>
            <a:ext cx="7040880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D35400"/>
                </a:solidFill>
              </a:rPr>
              <a:t>Specialist Treatment Options</a:t>
            </a:r>
            <a:endParaRPr lang="en-US" sz="1650" dirty="0"/>
          </a:p>
        </p:txBody>
      </p:sp>
      <p:sp>
        <p:nvSpPr>
          <p:cNvPr id="24" name="SK-9-text-23"/>
          <p:cNvSpPr/>
          <p:nvPr/>
        </p:nvSpPr>
        <p:spPr>
          <a:xfrm>
            <a:off x="723900" y="1969740"/>
            <a:ext cx="9445613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Chemotherapy:</a:t>
            </a: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Systemic or Intra-arterial (targeted)</a:t>
            </a:r>
            <a:endParaRPr lang="en-US" sz="1275" dirty="0"/>
          </a:p>
        </p:txBody>
      </p:sp>
      <p:sp>
        <p:nvSpPr>
          <p:cNvPr id="25" name="SK-9-text-24"/>
          <p:cNvSpPr/>
          <p:nvPr/>
        </p:nvSpPr>
        <p:spPr>
          <a:xfrm>
            <a:off x="723900" y="2272605"/>
            <a:ext cx="9445613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Focal Therapy:</a:t>
            </a: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Laser photocoagulation &amp; Cryotherapy</a:t>
            </a:r>
            <a:endParaRPr lang="en-US" sz="1275" dirty="0"/>
          </a:p>
        </p:txBody>
      </p:sp>
      <p:sp>
        <p:nvSpPr>
          <p:cNvPr id="26" name="SK-9-text-25"/>
          <p:cNvSpPr/>
          <p:nvPr/>
        </p:nvSpPr>
        <p:spPr>
          <a:xfrm>
            <a:off x="723900" y="2575471"/>
            <a:ext cx="4651623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Radiotherapy:</a:t>
            </a: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External beam (now avoided if possible due to significant late effects)</a:t>
            </a:r>
            <a:endParaRPr lang="en-US" sz="1275" dirty="0"/>
          </a:p>
        </p:txBody>
      </p:sp>
      <p:sp>
        <p:nvSpPr>
          <p:cNvPr id="27" name="SK-9-text-26"/>
          <p:cNvSpPr/>
          <p:nvPr/>
        </p:nvSpPr>
        <p:spPr>
          <a:xfrm>
            <a:off x="723900" y="3105001"/>
            <a:ext cx="4651623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Enucleation:</a:t>
            </a: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Surgical removal of the eye (necessary in 70% of unilateral cases)</a:t>
            </a:r>
            <a:endParaRPr lang="en-US" sz="1275" dirty="0"/>
          </a:p>
        </p:txBody>
      </p:sp>
      <p:sp>
        <p:nvSpPr>
          <p:cNvPr id="28" name="SK-9-text-27"/>
          <p:cNvSpPr/>
          <p:nvPr/>
        </p:nvSpPr>
        <p:spPr>
          <a:xfrm>
            <a:off x="857250" y="5453063"/>
            <a:ext cx="468972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Treatment decisions are made by specialists at Rb centres (London/Birmingham).</a:t>
            </a:r>
            <a:endParaRPr lang="en-US" sz="1200" dirty="0"/>
          </a:p>
        </p:txBody>
      </p:sp>
      <p:sp>
        <p:nvSpPr>
          <p:cNvPr id="29" name="SK-9-text-28"/>
          <p:cNvSpPr/>
          <p:nvPr/>
        </p:nvSpPr>
        <p:spPr>
          <a:xfrm>
            <a:off x="6151811" y="1464915"/>
            <a:ext cx="6040189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D35400"/>
                </a:solidFill>
              </a:rPr>
              <a:t>GP Role: Monitoring Late Effects</a:t>
            </a:r>
            <a:endParaRPr lang="en-US" sz="1650" dirty="0"/>
          </a:p>
        </p:txBody>
      </p:sp>
      <p:sp>
        <p:nvSpPr>
          <p:cNvPr id="30" name="SK-9-text-29"/>
          <p:cNvSpPr/>
          <p:nvPr/>
        </p:nvSpPr>
        <p:spPr>
          <a:xfrm>
            <a:off x="6085136" y="1969740"/>
            <a:ext cx="5902077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Systemic Chemotherapy</a:t>
            </a:r>
            <a:endParaRPr lang="en-US" sz="1350" dirty="0"/>
          </a:p>
        </p:txBody>
      </p:sp>
      <p:sp>
        <p:nvSpPr>
          <p:cNvPr id="31" name="SK-9-text-30"/>
          <p:cNvSpPr/>
          <p:nvPr/>
        </p:nvSpPr>
        <p:spPr>
          <a:xfrm>
            <a:off x="6042273" y="2284065"/>
            <a:ext cx="6149727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Hearing loss (ototoxicity), renal impairment, blood count monitoring.</a:t>
            </a:r>
            <a:endParaRPr lang="en-US" sz="1200" dirty="0"/>
          </a:p>
        </p:txBody>
      </p:sp>
      <p:sp>
        <p:nvSpPr>
          <p:cNvPr id="32" name="SK-9-text-31"/>
          <p:cNvSpPr/>
          <p:nvPr/>
        </p:nvSpPr>
        <p:spPr>
          <a:xfrm>
            <a:off x="6085136" y="2640211"/>
            <a:ext cx="6106864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Radiotherapy / Local Treatment</a:t>
            </a:r>
            <a:endParaRPr lang="en-US" sz="1350" dirty="0"/>
          </a:p>
        </p:txBody>
      </p:sp>
      <p:sp>
        <p:nvSpPr>
          <p:cNvPr id="33" name="SK-9-text-32"/>
          <p:cNvSpPr/>
          <p:nvPr/>
        </p:nvSpPr>
        <p:spPr>
          <a:xfrm>
            <a:off x="6042273" y="2954536"/>
            <a:ext cx="6149727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Cataracts, dry eye, facial asymmetry, retinal detachment risk.</a:t>
            </a:r>
            <a:endParaRPr lang="en-US" sz="1200" dirty="0"/>
          </a:p>
        </p:txBody>
      </p:sp>
      <p:sp>
        <p:nvSpPr>
          <p:cNvPr id="34" name="SK-9-text-33"/>
          <p:cNvSpPr/>
          <p:nvPr/>
        </p:nvSpPr>
        <p:spPr>
          <a:xfrm>
            <a:off x="6187529" y="3520232"/>
            <a:ext cx="5673477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C0392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Second Primary Malignancies</a:t>
            </a:r>
            <a:endParaRPr lang="en-US" sz="1275" dirty="0"/>
          </a:p>
        </p:txBody>
      </p:sp>
      <p:sp>
        <p:nvSpPr>
          <p:cNvPr id="35" name="SK-9-text-34"/>
          <p:cNvSpPr/>
          <p:nvPr/>
        </p:nvSpPr>
        <p:spPr>
          <a:xfrm>
            <a:off x="5908923" y="3801219"/>
            <a:ext cx="5673477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High risk in heritable Rb</a:t>
            </a:r>
            <a:r>
              <a:rPr lang="en-US" sz="1125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(sarcomas, skin cancers). Be alert to unexplained pain, lumps, or new moles. Lifelong monitoring in adult oncology is mandatory.</a:t>
            </a:r>
            <a:endParaRPr lang="en-US" sz="1125" dirty="0"/>
          </a:p>
        </p:txBody>
      </p:sp>
      <p:sp>
        <p:nvSpPr>
          <p:cNvPr id="36" name="SK-9-text-35"/>
          <p:cNvSpPr/>
          <p:nvPr/>
        </p:nvSpPr>
        <p:spPr>
          <a:xfrm>
            <a:off x="433388" y="6531769"/>
            <a:ext cx="1175861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Artificial Eyes: Refer to NHS National Artificial Eye Service (NAES) or private ocularists.</a:t>
            </a:r>
            <a:endParaRPr lang="en-US" sz="1050" dirty="0"/>
          </a:p>
        </p:txBody>
      </p:sp>
      <p:sp>
        <p:nvSpPr>
          <p:cNvPr id="37" name="SK-9-text-36"/>
          <p:cNvSpPr/>
          <p:nvPr/>
        </p:nvSpPr>
        <p:spPr>
          <a:xfrm>
            <a:off x="7436644" y="6500813"/>
            <a:ext cx="933184" cy="26193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NHS NAES</a:t>
            </a:r>
            <a:endParaRPr lang="en-US" sz="975" dirty="0"/>
          </a:p>
        </p:txBody>
      </p:sp>
      <p:sp>
        <p:nvSpPr>
          <p:cNvPr id="38" name="SK-9-text-37"/>
          <p:cNvSpPr/>
          <p:nvPr/>
        </p:nvSpPr>
        <p:spPr>
          <a:xfrm>
            <a:off x="9734550" y="6546056"/>
            <a:ext cx="24574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Created July 2026 | www.bradfordvts.co.uk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2566</Words>
  <Application>Microsoft Office PowerPoint</Application>
  <PresentationFormat>Widescreen</PresentationFormat>
  <Paragraphs>318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Open Sans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2026-07-01T17:34:35Z</dcterms:created>
  <dcterms:modified xsi:type="dcterms:W3CDTF">2026-07-01T17:48:00Z</dcterms:modified>
</cp:coreProperties>
</file>