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129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3" Type="http://schemas.openxmlformats.org/officeDocument/2006/relationships/image" Target="../media/image134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17" Type="http://schemas.openxmlformats.org/officeDocument/2006/relationships/image" Target="../media/image14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0.png"/><Relationship Id="rId15" Type="http://schemas.openxmlformats.org/officeDocument/2006/relationships/image" Target="../media/image144.png"/><Relationship Id="rId10" Type="http://schemas.openxmlformats.org/officeDocument/2006/relationships/image" Target="../media/image139.png"/><Relationship Id="rId19" Type="http://schemas.openxmlformats.org/officeDocument/2006/relationships/image" Target="../media/image148.png"/><Relationship Id="rId4" Type="http://schemas.openxmlformats.org/officeDocument/2006/relationships/image" Target="../media/image2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18" Type="http://schemas.openxmlformats.org/officeDocument/2006/relationships/image" Target="../media/image161.png"/><Relationship Id="rId26" Type="http://schemas.openxmlformats.org/officeDocument/2006/relationships/image" Target="../media/image169.png"/><Relationship Id="rId3" Type="http://schemas.openxmlformats.org/officeDocument/2006/relationships/image" Target="../media/image8.png"/><Relationship Id="rId21" Type="http://schemas.openxmlformats.org/officeDocument/2006/relationships/image" Target="../media/image164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17" Type="http://schemas.openxmlformats.org/officeDocument/2006/relationships/image" Target="../media/image160.png"/><Relationship Id="rId25" Type="http://schemas.openxmlformats.org/officeDocument/2006/relationships/image" Target="../media/image16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9.png"/><Relationship Id="rId20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24" Type="http://schemas.openxmlformats.org/officeDocument/2006/relationships/image" Target="../media/image167.png"/><Relationship Id="rId5" Type="http://schemas.openxmlformats.org/officeDocument/2006/relationships/image" Target="../media/image10.png"/><Relationship Id="rId15" Type="http://schemas.openxmlformats.org/officeDocument/2006/relationships/image" Target="../media/image158.png"/><Relationship Id="rId23" Type="http://schemas.openxmlformats.org/officeDocument/2006/relationships/image" Target="../media/image166.pn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4" Type="http://schemas.openxmlformats.org/officeDocument/2006/relationships/image" Target="../media/image2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2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0" Type="http://schemas.openxmlformats.org/officeDocument/2006/relationships/image" Target="../media/image175.png"/><Relationship Id="rId4" Type="http://schemas.openxmlformats.org/officeDocument/2006/relationships/image" Target="../media/image10.png"/><Relationship Id="rId9" Type="http://schemas.openxmlformats.org/officeDocument/2006/relationships/image" Target="../media/image17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5.png"/><Relationship Id="rId18" Type="http://schemas.openxmlformats.org/officeDocument/2006/relationships/image" Target="../media/image190.png"/><Relationship Id="rId3" Type="http://schemas.openxmlformats.org/officeDocument/2006/relationships/image" Target="../media/image23.png"/><Relationship Id="rId21" Type="http://schemas.openxmlformats.org/officeDocument/2006/relationships/image" Target="../media/image193.png"/><Relationship Id="rId7" Type="http://schemas.openxmlformats.org/officeDocument/2006/relationships/image" Target="../media/image179.png"/><Relationship Id="rId12" Type="http://schemas.openxmlformats.org/officeDocument/2006/relationships/image" Target="../media/image184.png"/><Relationship Id="rId17" Type="http://schemas.openxmlformats.org/officeDocument/2006/relationships/image" Target="../media/image18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8.png"/><Relationship Id="rId20" Type="http://schemas.openxmlformats.org/officeDocument/2006/relationships/image" Target="../media/image1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11" Type="http://schemas.openxmlformats.org/officeDocument/2006/relationships/image" Target="../media/image183.png"/><Relationship Id="rId5" Type="http://schemas.openxmlformats.org/officeDocument/2006/relationships/image" Target="../media/image10.png"/><Relationship Id="rId15" Type="http://schemas.openxmlformats.org/officeDocument/2006/relationships/image" Target="../media/image187.png"/><Relationship Id="rId10" Type="http://schemas.openxmlformats.org/officeDocument/2006/relationships/image" Target="../media/image182.png"/><Relationship Id="rId19" Type="http://schemas.openxmlformats.org/officeDocument/2006/relationships/image" Target="../media/image191.png"/><Relationship Id="rId4" Type="http://schemas.openxmlformats.org/officeDocument/2006/relationships/image" Target="../media/image2.png"/><Relationship Id="rId9" Type="http://schemas.openxmlformats.org/officeDocument/2006/relationships/image" Target="../media/image181.png"/><Relationship Id="rId14" Type="http://schemas.openxmlformats.org/officeDocument/2006/relationships/image" Target="../media/image186.png"/><Relationship Id="rId22" Type="http://schemas.openxmlformats.org/officeDocument/2006/relationships/image" Target="../media/image19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2.png"/><Relationship Id="rId3" Type="http://schemas.openxmlformats.org/officeDocument/2006/relationships/image" Target="../media/image8.png"/><Relationship Id="rId7" Type="http://schemas.openxmlformats.org/officeDocument/2006/relationships/image" Target="../media/image196.png"/><Relationship Id="rId12" Type="http://schemas.openxmlformats.org/officeDocument/2006/relationships/image" Target="../media/image20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10.png"/><Relationship Id="rId10" Type="http://schemas.openxmlformats.org/officeDocument/2006/relationships/image" Target="../media/image199.png"/><Relationship Id="rId4" Type="http://schemas.openxmlformats.org/officeDocument/2006/relationships/image" Target="../media/image2.png"/><Relationship Id="rId9" Type="http://schemas.openxmlformats.org/officeDocument/2006/relationships/image" Target="../media/image198.png"/><Relationship Id="rId14" Type="http://schemas.openxmlformats.org/officeDocument/2006/relationships/image" Target="../media/image20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1.png"/><Relationship Id="rId18" Type="http://schemas.openxmlformats.org/officeDocument/2006/relationships/image" Target="../media/image216.png"/><Relationship Id="rId3" Type="http://schemas.openxmlformats.org/officeDocument/2006/relationships/image" Target="../media/image23.png"/><Relationship Id="rId21" Type="http://schemas.openxmlformats.org/officeDocument/2006/relationships/image" Target="../media/image219.png"/><Relationship Id="rId7" Type="http://schemas.openxmlformats.org/officeDocument/2006/relationships/image" Target="../media/image205.png"/><Relationship Id="rId12" Type="http://schemas.openxmlformats.org/officeDocument/2006/relationships/image" Target="../media/image210.png"/><Relationship Id="rId17" Type="http://schemas.openxmlformats.org/officeDocument/2006/relationships/image" Target="../media/image21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4.png"/><Relationship Id="rId20" Type="http://schemas.openxmlformats.org/officeDocument/2006/relationships/image" Target="../media/image2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09.png"/><Relationship Id="rId5" Type="http://schemas.openxmlformats.org/officeDocument/2006/relationships/image" Target="../media/image204.png"/><Relationship Id="rId15" Type="http://schemas.openxmlformats.org/officeDocument/2006/relationships/image" Target="../media/image213.png"/><Relationship Id="rId10" Type="http://schemas.openxmlformats.org/officeDocument/2006/relationships/image" Target="../media/image208.png"/><Relationship Id="rId19" Type="http://schemas.openxmlformats.org/officeDocument/2006/relationships/image" Target="../media/image217.png"/><Relationship Id="rId4" Type="http://schemas.openxmlformats.org/officeDocument/2006/relationships/image" Target="../media/image2.png"/><Relationship Id="rId9" Type="http://schemas.openxmlformats.org/officeDocument/2006/relationships/image" Target="../media/image207.png"/><Relationship Id="rId14" Type="http://schemas.openxmlformats.org/officeDocument/2006/relationships/image" Target="../media/image212.png"/><Relationship Id="rId22" Type="http://schemas.openxmlformats.org/officeDocument/2006/relationships/hyperlink" Target="https://www.bradfordvts.co.uk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23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5" Type="http://schemas.openxmlformats.org/officeDocument/2006/relationships/image" Target="../media/image10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2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10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2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78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10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2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26" Type="http://schemas.openxmlformats.org/officeDocument/2006/relationships/image" Target="../media/image109.png"/><Relationship Id="rId3" Type="http://schemas.openxmlformats.org/officeDocument/2006/relationships/image" Target="../media/image1.png"/><Relationship Id="rId21" Type="http://schemas.openxmlformats.org/officeDocument/2006/relationships/image" Target="../media/image104.png"/><Relationship Id="rId34" Type="http://schemas.openxmlformats.org/officeDocument/2006/relationships/image" Target="../media/image117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5" Type="http://schemas.openxmlformats.org/officeDocument/2006/relationships/image" Target="../media/image108.png"/><Relationship Id="rId33" Type="http://schemas.openxmlformats.org/officeDocument/2006/relationships/image" Target="../media/image11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29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24" Type="http://schemas.openxmlformats.org/officeDocument/2006/relationships/image" Target="../media/image107.png"/><Relationship Id="rId32" Type="http://schemas.openxmlformats.org/officeDocument/2006/relationships/image" Target="../media/image115.png"/><Relationship Id="rId5" Type="http://schemas.openxmlformats.org/officeDocument/2006/relationships/image" Target="../media/image10.png"/><Relationship Id="rId15" Type="http://schemas.openxmlformats.org/officeDocument/2006/relationships/image" Target="../media/image98.png"/><Relationship Id="rId23" Type="http://schemas.openxmlformats.org/officeDocument/2006/relationships/image" Target="../media/image106.png"/><Relationship Id="rId28" Type="http://schemas.openxmlformats.org/officeDocument/2006/relationships/image" Target="../media/image111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31" Type="http://schemas.openxmlformats.org/officeDocument/2006/relationships/image" Target="../media/image114.png"/><Relationship Id="rId4" Type="http://schemas.openxmlformats.org/officeDocument/2006/relationships/image" Target="../media/image2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Relationship Id="rId22" Type="http://schemas.openxmlformats.org/officeDocument/2006/relationships/image" Target="../media/image105.png"/><Relationship Id="rId27" Type="http://schemas.openxmlformats.org/officeDocument/2006/relationships/image" Target="../media/image110.png"/><Relationship Id="rId30" Type="http://schemas.openxmlformats.org/officeDocument/2006/relationships/image" Target="../media/image113.png"/><Relationship Id="rId8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" Type="http://schemas.openxmlformats.org/officeDocument/2006/relationships/image" Target="../media/image65.png"/><Relationship Id="rId21" Type="http://schemas.openxmlformats.org/officeDocument/2006/relationships/image" Target="../media/image133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8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0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19" Type="http://schemas.openxmlformats.org/officeDocument/2006/relationships/image" Target="../media/image131.png"/><Relationship Id="rId4" Type="http://schemas.openxmlformats.org/officeDocument/2006/relationships/image" Target="../media/image2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8572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73647"/>
            <a:ext cx="6781800" cy="31432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2925" y="6248400"/>
            <a:ext cx="9525" cy="22860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91700" y="6248400"/>
            <a:ext cx="9525" cy="228600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571500" y="228600"/>
            <a:ext cx="845439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2100" dirty="0"/>
          </a:p>
        </p:txBody>
      </p:sp>
      <p:sp>
        <p:nvSpPr>
          <p:cNvPr id="11" name="SK-1-text-10"/>
          <p:cNvSpPr/>
          <p:nvPr/>
        </p:nvSpPr>
        <p:spPr>
          <a:xfrm>
            <a:off x="685800" y="2273647"/>
            <a:ext cx="66294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EVIDENCE-BASED PRIMARY CARE</a:t>
            </a:r>
            <a:endParaRPr lang="en-US" sz="1050" dirty="0"/>
          </a:p>
        </p:txBody>
      </p:sp>
      <p:sp>
        <p:nvSpPr>
          <p:cNvPr id="12" name="SK-1-text-11"/>
          <p:cNvSpPr/>
          <p:nvPr/>
        </p:nvSpPr>
        <p:spPr>
          <a:xfrm>
            <a:off x="571500" y="2740372"/>
            <a:ext cx="6781800" cy="1257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212529"/>
                </a:solidFill>
              </a:rPr>
              <a:t>Sore Throat and RTI Scoring Tools</a:t>
            </a:r>
            <a:endParaRPr lang="en-US" sz="4500" dirty="0"/>
          </a:p>
        </p:txBody>
      </p:sp>
      <p:sp>
        <p:nvSpPr>
          <p:cNvPr id="13" name="SK-1-text-12"/>
          <p:cNvSpPr/>
          <p:nvPr/>
        </p:nvSpPr>
        <p:spPr>
          <a:xfrm>
            <a:off x="571500" y="4150072"/>
            <a:ext cx="10027920" cy="396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20"/>
              </a:lnSpc>
              <a:buNone/>
            </a:pPr>
            <a:r>
              <a:rPr lang="en-US" sz="24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FeverPAIN, Centor, STARWAVe</a:t>
            </a:r>
            <a:endParaRPr lang="en-US" sz="2400" dirty="0"/>
          </a:p>
        </p:txBody>
      </p:sp>
      <p:sp>
        <p:nvSpPr>
          <p:cNvPr id="14" name="SK-1-text-13"/>
          <p:cNvSpPr/>
          <p:nvPr/>
        </p:nvSpPr>
        <p:spPr>
          <a:xfrm>
            <a:off x="6315075" y="6255990"/>
            <a:ext cx="3916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8362950" y="6255990"/>
            <a:ext cx="3672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</a:t>
            </a:r>
            <a:endParaRPr lang="en-US" sz="1200" dirty="0"/>
          </a:p>
        </p:txBody>
      </p:sp>
      <p:sp>
        <p:nvSpPr>
          <p:cNvPr id="16" name="SK-1-text-15"/>
          <p:cNvSpPr/>
          <p:nvPr/>
        </p:nvSpPr>
        <p:spPr>
          <a:xfrm>
            <a:off x="9991725" y="6255990"/>
            <a:ext cx="22002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NICE NG84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571500" cy="571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979140"/>
            <a:ext cx="5381625" cy="5178772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316682"/>
            <a:ext cx="381000" cy="3048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741390"/>
            <a:ext cx="4924425" cy="4572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979140"/>
            <a:ext cx="5381625" cy="5178772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160115"/>
            <a:ext cx="4924425" cy="4191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4859" y="1788765"/>
            <a:ext cx="190500" cy="1524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2089" y="2392412"/>
            <a:ext cx="190500" cy="1524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0005" y="2996059"/>
            <a:ext cx="190500" cy="1524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9977" y="3599706"/>
            <a:ext cx="190500" cy="1524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8339" y="4203353"/>
            <a:ext cx="190500" cy="1524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854625"/>
            <a:ext cx="4924425" cy="8763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81775" y="5004346"/>
            <a:ext cx="190500" cy="1524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62713"/>
            <a:ext cx="12192000" cy="395288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6538913"/>
            <a:ext cx="2242457" cy="285750"/>
          </a:xfrm>
          <a:prstGeom prst="rect">
            <a:avLst/>
          </a:prstGeom>
        </p:spPr>
      </p:pic>
      <p:sp>
        <p:nvSpPr>
          <p:cNvPr id="19" name="SK-10-text-18"/>
          <p:cNvSpPr/>
          <p:nvPr/>
        </p:nvSpPr>
        <p:spPr>
          <a:xfrm>
            <a:off x="571500" y="4381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Avoiding Amoxicillin and Identifying EBV</a:t>
            </a:r>
            <a:endParaRPr lang="en-US" sz="2550" dirty="0"/>
          </a:p>
        </p:txBody>
      </p:sp>
      <p:sp>
        <p:nvSpPr>
          <p:cNvPr id="20" name="SK-10-text-19"/>
          <p:cNvSpPr/>
          <p:nvPr/>
        </p:nvSpPr>
        <p:spPr>
          <a:xfrm>
            <a:off x="1295400" y="1264890"/>
            <a:ext cx="66979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63939"/>
                </a:solidFill>
              </a:rPr>
              <a:t>CONTRAINDICATION WARNING</a:t>
            </a:r>
            <a:endParaRPr lang="en-US" sz="1800" dirty="0"/>
          </a:p>
        </p:txBody>
      </p:sp>
      <p:sp>
        <p:nvSpPr>
          <p:cNvPr id="21" name="SK-10-text-20"/>
          <p:cNvSpPr/>
          <p:nvPr/>
        </p:nvSpPr>
        <p:spPr>
          <a:xfrm>
            <a:off x="800100" y="1817340"/>
            <a:ext cx="4924425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use Amoxicillin</a:t>
            </a: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if Epstein-Barr Virus (Glandular Fever) is suspected or possible as the underlying cause of a sore throat.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800100" y="2741265"/>
            <a:ext cx="4924425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Infectious Mononucleosis (EBV) can closely mimic streptococcal pharyngitis. Administering amoxicillin in these patients triggers a severe reaction: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762000" y="3741390"/>
            <a:ext cx="47720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~90% Risk of Severe Maculopapular Rash</a:t>
            </a:r>
            <a:endParaRPr lang="en-US" sz="1200" dirty="0"/>
          </a:p>
        </p:txBody>
      </p:sp>
      <p:sp>
        <p:nvSpPr>
          <p:cNvPr id="24" name="SK-10-text-23"/>
          <p:cNvSpPr/>
          <p:nvPr/>
        </p:nvSpPr>
        <p:spPr>
          <a:xfrm>
            <a:off x="800100" y="4427190"/>
            <a:ext cx="4924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Note: This is not a true penicillin allergy, but an immune-mediated drug eruption specific to EBV infection.</a:t>
            </a:r>
            <a:endParaRPr lang="en-US" sz="1200" dirty="0"/>
          </a:p>
        </p:txBody>
      </p:sp>
      <p:sp>
        <p:nvSpPr>
          <p:cNvPr id="25" name="SK-10-text-24"/>
          <p:cNvSpPr/>
          <p:nvPr/>
        </p:nvSpPr>
        <p:spPr>
          <a:xfrm>
            <a:off x="6467475" y="1160115"/>
            <a:ext cx="572452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Clinical Signs of Glandular Fever</a:t>
            </a:r>
            <a:endParaRPr lang="en-US" sz="1800" dirty="0"/>
          </a:p>
        </p:txBody>
      </p:sp>
      <p:sp>
        <p:nvSpPr>
          <p:cNvPr id="26" name="SK-10-text-25"/>
          <p:cNvSpPr/>
          <p:nvPr/>
        </p:nvSpPr>
        <p:spPr>
          <a:xfrm>
            <a:off x="6827044" y="1731615"/>
            <a:ext cx="4564856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Demographics:</a:t>
            </a: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Most common in teenagers and young adults.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6781651" y="2335262"/>
            <a:ext cx="4610249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Lymphadenopathy:</a:t>
            </a: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Significant, often posterior cervical or generalized nodes.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6777484" y="2938909"/>
            <a:ext cx="4614416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Profound Fatigue:</a:t>
            </a: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Extreme lethargy that persists beyond the acute throat pain.</a:t>
            </a:r>
            <a:endParaRPr lang="en-US" sz="1350" dirty="0"/>
          </a:p>
        </p:txBody>
      </p:sp>
      <p:sp>
        <p:nvSpPr>
          <p:cNvPr id="29" name="SK-10-text-28"/>
          <p:cNvSpPr/>
          <p:nvPr/>
        </p:nvSpPr>
        <p:spPr>
          <a:xfrm>
            <a:off x="6797278" y="3542556"/>
            <a:ext cx="4594622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Pharyngeal Exudate:</a:t>
            </a: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Thick, white/grey coating on tonsils (often severe).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6794153" y="4146203"/>
            <a:ext cx="4597747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Organomegaly:</a:t>
            </a: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Splenomegaly or hepatomegaly (risk of splenic rupture).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6886575" y="4854625"/>
            <a:ext cx="4695825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Tip:</a:t>
            </a: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If the patient is a teenager with significant fatigue, always consider EBV before reaching for any penicillin-class antibiotic.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685800" y="6538913"/>
            <a:ext cx="351225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975" dirty="0"/>
          </a:p>
        </p:txBody>
      </p:sp>
      <p:sp>
        <p:nvSpPr>
          <p:cNvPr id="33" name="SK-10-text-32"/>
          <p:cNvSpPr/>
          <p:nvPr/>
        </p:nvSpPr>
        <p:spPr>
          <a:xfrm>
            <a:off x="9153525" y="6567488"/>
            <a:ext cx="30384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Updated July 2026</a:t>
            </a:r>
            <a:endParaRPr lang="en-US" sz="9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0" cy="5715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93440"/>
            <a:ext cx="5381625" cy="538356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379190"/>
            <a:ext cx="285750" cy="2286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855440"/>
            <a:ext cx="166688" cy="166688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449562"/>
            <a:ext cx="166688" cy="145852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3043684"/>
            <a:ext cx="166688" cy="145852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637806"/>
            <a:ext cx="166688" cy="166688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5591175"/>
            <a:ext cx="4924425" cy="65722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400" y="5754737"/>
            <a:ext cx="178594" cy="148828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93440"/>
            <a:ext cx="5381625" cy="538356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855440"/>
            <a:ext cx="3047256" cy="48577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14731" y="1855440"/>
            <a:ext cx="1877169" cy="485775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341215"/>
            <a:ext cx="3047256" cy="887462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1775" y="2715220"/>
            <a:ext cx="190500" cy="17145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14731" y="2341215"/>
            <a:ext cx="1877169" cy="887462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228677"/>
            <a:ext cx="3047256" cy="887462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81775" y="3602682"/>
            <a:ext cx="190500" cy="17145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514731" y="3228677"/>
            <a:ext cx="1877169" cy="887462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116139"/>
            <a:ext cx="3047256" cy="887462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81775" y="4490145"/>
            <a:ext cx="190500" cy="17145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514731" y="4116139"/>
            <a:ext cx="1877169" cy="887462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81775" y="5377755"/>
            <a:ext cx="190500" cy="171450"/>
          </a:xfrm>
          <a:prstGeom prst="rect">
            <a:avLst/>
          </a:prstGeom>
        </p:spPr>
      </p:pic>
      <p:sp>
        <p:nvSpPr>
          <p:cNvPr id="26" name="SK-11-text-25"/>
          <p:cNvSpPr/>
          <p:nvPr/>
        </p:nvSpPr>
        <p:spPr>
          <a:xfrm>
            <a:off x="571500" y="5143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Self-Care Advice and Natural History</a:t>
            </a:r>
            <a:endParaRPr lang="en-US" sz="2550" dirty="0"/>
          </a:p>
        </p:txBody>
      </p:sp>
      <p:sp>
        <p:nvSpPr>
          <p:cNvPr id="27" name="SK-11-text-26"/>
          <p:cNvSpPr/>
          <p:nvPr/>
        </p:nvSpPr>
        <p:spPr>
          <a:xfrm>
            <a:off x="1200150" y="1322040"/>
            <a:ext cx="50520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58220"/>
                </a:solidFill>
              </a:rPr>
              <a:t>Symptom Management</a:t>
            </a:r>
            <a:endParaRPr lang="en-US" sz="1800" dirty="0"/>
          </a:p>
        </p:txBody>
      </p:sp>
      <p:sp>
        <p:nvSpPr>
          <p:cNvPr id="28" name="SK-11-text-27"/>
          <p:cNvSpPr/>
          <p:nvPr/>
        </p:nvSpPr>
        <p:spPr>
          <a:xfrm>
            <a:off x="1081088" y="1817340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Analgesia: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Paracetamol and/or Ibuprofen for pain and fever management.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1081088" y="2411462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Hydration: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Maintain adequate fluid intake, especially if febrile.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1081088" y="3005584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Lozenges: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Medicated lozenges (e.g., flurbiprofen) show some evidence of pain relief in adults.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1081088" y="3599706"/>
            <a:ext cx="4643438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Limited Evidence: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Non-medicated lozenges, mouthwashes, or local anaesthetic sprays lack clinical evidence.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1169194" y="5705475"/>
            <a:ext cx="46958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Manage expectations: Antibiotics reduce symptoms by only ~16 hours.</a:t>
            </a:r>
            <a:endParaRPr lang="en-US" sz="1125" dirty="0"/>
          </a:p>
        </p:txBody>
      </p:sp>
      <p:sp>
        <p:nvSpPr>
          <p:cNvPr id="33" name="SK-11-text-32"/>
          <p:cNvSpPr/>
          <p:nvPr/>
        </p:nvSpPr>
        <p:spPr>
          <a:xfrm>
            <a:off x="6467475" y="1322040"/>
            <a:ext cx="57245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Typical Recovery Timelines</a:t>
            </a:r>
            <a:endParaRPr lang="en-US" sz="1800" dirty="0"/>
          </a:p>
        </p:txBody>
      </p:sp>
      <p:sp>
        <p:nvSpPr>
          <p:cNvPr id="34" name="SK-11-text-33"/>
          <p:cNvSpPr/>
          <p:nvPr/>
        </p:nvSpPr>
        <p:spPr>
          <a:xfrm>
            <a:off x="6581775" y="1855440"/>
            <a:ext cx="29043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Condition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9629031" y="1855440"/>
            <a:ext cx="25629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 Duration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6867525" y="2341215"/>
            <a:ext cx="2818656" cy="887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Sore Throat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9629031" y="2665809"/>
            <a:ext cx="16630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~1 week</a:t>
            </a:r>
            <a:endParaRPr lang="en-US" sz="1350" dirty="0"/>
          </a:p>
        </p:txBody>
      </p:sp>
      <p:sp>
        <p:nvSpPr>
          <p:cNvPr id="38" name="SK-11-text-37"/>
          <p:cNvSpPr/>
          <p:nvPr/>
        </p:nvSpPr>
        <p:spPr>
          <a:xfrm>
            <a:off x="6867525" y="3228677"/>
            <a:ext cx="2818656" cy="887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Otitis Media</a:t>
            </a:r>
            <a:endParaRPr lang="en-US" sz="1350" dirty="0"/>
          </a:p>
        </p:txBody>
      </p:sp>
      <p:sp>
        <p:nvSpPr>
          <p:cNvPr id="39" name="SK-11-text-38"/>
          <p:cNvSpPr/>
          <p:nvPr/>
        </p:nvSpPr>
        <p:spPr>
          <a:xfrm>
            <a:off x="9629031" y="3553271"/>
            <a:ext cx="16630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~4 days</a:t>
            </a:r>
            <a:endParaRPr lang="en-US" sz="1350" dirty="0"/>
          </a:p>
        </p:txBody>
      </p:sp>
      <p:sp>
        <p:nvSpPr>
          <p:cNvPr id="40" name="SK-11-text-39"/>
          <p:cNvSpPr/>
          <p:nvPr/>
        </p:nvSpPr>
        <p:spPr>
          <a:xfrm>
            <a:off x="6867525" y="4116139"/>
            <a:ext cx="2818656" cy="8874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Common Cold</a:t>
            </a:r>
            <a:endParaRPr lang="en-US" sz="1350" dirty="0"/>
          </a:p>
        </p:txBody>
      </p:sp>
      <p:sp>
        <p:nvSpPr>
          <p:cNvPr id="41" name="SK-11-text-40"/>
          <p:cNvSpPr/>
          <p:nvPr/>
        </p:nvSpPr>
        <p:spPr>
          <a:xfrm>
            <a:off x="9629031" y="4440734"/>
            <a:ext cx="241744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~1.5 weeks</a:t>
            </a:r>
            <a:endParaRPr lang="en-US" sz="1350" dirty="0"/>
          </a:p>
        </p:txBody>
      </p:sp>
      <p:sp>
        <p:nvSpPr>
          <p:cNvPr id="42" name="SK-11-text-41"/>
          <p:cNvSpPr/>
          <p:nvPr/>
        </p:nvSpPr>
        <p:spPr>
          <a:xfrm>
            <a:off x="6867525" y="5003602"/>
            <a:ext cx="4567338" cy="887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Acute Cough / Bronchitis</a:t>
            </a:r>
            <a:endParaRPr lang="en-US" sz="1350" dirty="0"/>
          </a:p>
        </p:txBody>
      </p:sp>
      <p:sp>
        <p:nvSpPr>
          <p:cNvPr id="43" name="SK-11-text-42"/>
          <p:cNvSpPr/>
          <p:nvPr/>
        </p:nvSpPr>
        <p:spPr>
          <a:xfrm>
            <a:off x="9629031" y="5328345"/>
            <a:ext cx="18688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~3 weeks</a:t>
            </a:r>
            <a:endParaRPr lang="en-US" sz="1350" dirty="0"/>
          </a:p>
        </p:txBody>
      </p:sp>
      <p:sp>
        <p:nvSpPr>
          <p:cNvPr id="44" name="SK-11-text-43"/>
          <p:cNvSpPr/>
          <p:nvPr/>
        </p:nvSpPr>
        <p:spPr>
          <a:xfrm>
            <a:off x="6391275" y="6034088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Shared decision making relies on accurate natural history info.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571500" cy="5715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979140"/>
            <a:ext cx="5372100" cy="557406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245840"/>
            <a:ext cx="333375" cy="26670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5667375"/>
            <a:ext cx="4914900" cy="65722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8400" y="979140"/>
            <a:ext cx="5372100" cy="557406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198215"/>
            <a:ext cx="333375" cy="2667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1626840"/>
            <a:ext cx="4914900" cy="90487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2626965"/>
            <a:ext cx="4914900" cy="90487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3627090"/>
            <a:ext cx="4914900" cy="904875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4627215"/>
            <a:ext cx="4914900" cy="904875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5715000"/>
            <a:ext cx="4914900" cy="657225"/>
          </a:xfrm>
          <a:prstGeom prst="rect">
            <a:avLst/>
          </a:prstGeom>
        </p:spPr>
      </p:pic>
      <p:sp>
        <p:nvSpPr>
          <p:cNvPr id="14" name="SK-12-text-13"/>
          <p:cNvSpPr/>
          <p:nvPr/>
        </p:nvSpPr>
        <p:spPr>
          <a:xfrm>
            <a:off x="571500" y="4381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Delayed Prescribing &amp; Safety-Netting</a:t>
            </a:r>
            <a:endParaRPr lang="en-US" sz="2550" dirty="0"/>
          </a:p>
        </p:txBody>
      </p:sp>
      <p:sp>
        <p:nvSpPr>
          <p:cNvPr id="15" name="SK-12-text-14"/>
          <p:cNvSpPr/>
          <p:nvPr/>
        </p:nvSpPr>
        <p:spPr>
          <a:xfrm>
            <a:off x="1247775" y="1207740"/>
            <a:ext cx="77952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Delayed Prescribing Strategy</a:t>
            </a:r>
            <a:endParaRPr lang="en-US" sz="1800" dirty="0"/>
          </a:p>
        </p:txBody>
      </p:sp>
      <p:sp>
        <p:nvSpPr>
          <p:cNvPr id="16" name="SK-12-text-15"/>
          <p:cNvSpPr/>
          <p:nvPr/>
        </p:nvSpPr>
        <p:spPr>
          <a:xfrm>
            <a:off x="800100" y="1703040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Evidence-Based Issue</a:t>
            </a:r>
            <a:endParaRPr lang="en-US" sz="1350" dirty="0"/>
          </a:p>
        </p:txBody>
      </p:sp>
      <p:sp>
        <p:nvSpPr>
          <p:cNvPr id="17" name="SK-12-text-16"/>
          <p:cNvSpPr/>
          <p:nvPr/>
        </p:nvSpPr>
        <p:spPr>
          <a:xfrm>
            <a:off x="800100" y="1998315"/>
            <a:ext cx="49149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Provide prescription to use ONLY if symptoms do not settle or worsen significantly within 3-5 days.</a:t>
            </a:r>
            <a:endParaRPr lang="en-US" sz="1275" dirty="0"/>
          </a:p>
        </p:txBody>
      </p:sp>
      <p:sp>
        <p:nvSpPr>
          <p:cNvPr id="18" name="SK-12-text-17"/>
          <p:cNvSpPr/>
          <p:nvPr/>
        </p:nvSpPr>
        <p:spPr>
          <a:xfrm>
            <a:off x="800100" y="2604046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 Education</a:t>
            </a:r>
            <a:endParaRPr lang="en-US" sz="1350" dirty="0"/>
          </a:p>
        </p:txBody>
      </p:sp>
      <p:sp>
        <p:nvSpPr>
          <p:cNvPr id="19" name="SK-12-text-18"/>
          <p:cNvSpPr/>
          <p:nvPr/>
        </p:nvSpPr>
        <p:spPr>
          <a:xfrm>
            <a:off x="800100" y="2899321"/>
            <a:ext cx="49149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Explain that antibiotics make little difference (~16 hours faster recovery) and carry side effect risks (diarrhoea, rash).</a:t>
            </a:r>
            <a:endParaRPr lang="en-US" sz="1275" dirty="0"/>
          </a:p>
        </p:txBody>
      </p:sp>
      <p:sp>
        <p:nvSpPr>
          <p:cNvPr id="20" name="SK-12-text-19"/>
          <p:cNvSpPr/>
          <p:nvPr/>
        </p:nvSpPr>
        <p:spPr>
          <a:xfrm>
            <a:off x="800100" y="3505051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 Goals</a:t>
            </a:r>
            <a:endParaRPr lang="en-US" sz="1350" dirty="0"/>
          </a:p>
        </p:txBody>
      </p:sp>
      <p:sp>
        <p:nvSpPr>
          <p:cNvPr id="21" name="SK-12-text-20"/>
          <p:cNvSpPr/>
          <p:nvPr/>
        </p:nvSpPr>
        <p:spPr>
          <a:xfrm>
            <a:off x="800100" y="3800326"/>
            <a:ext cx="49149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 unnecessary use; most patients accept this approach with clear safety-netting and explanation.</a:t>
            </a:r>
            <a:endParaRPr lang="en-US" sz="1275" dirty="0"/>
          </a:p>
        </p:txBody>
      </p:sp>
      <p:sp>
        <p:nvSpPr>
          <p:cNvPr id="22" name="SK-12-text-21"/>
          <p:cNvSpPr/>
          <p:nvPr/>
        </p:nvSpPr>
        <p:spPr>
          <a:xfrm>
            <a:off x="914400" y="5667375"/>
            <a:ext cx="4686300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"I'll give you a prescription to keep 'just in case'—only use it if things aren't improving in a few days."</a:t>
            </a:r>
            <a:endParaRPr lang="en-US" sz="1125" dirty="0"/>
          </a:p>
        </p:txBody>
      </p:sp>
      <p:sp>
        <p:nvSpPr>
          <p:cNvPr id="23" name="SK-12-text-22"/>
          <p:cNvSpPr/>
          <p:nvPr/>
        </p:nvSpPr>
        <p:spPr>
          <a:xfrm>
            <a:off x="6924675" y="1160115"/>
            <a:ext cx="52673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Critical Safety-Netting Advice</a:t>
            </a:r>
            <a:endParaRPr lang="en-US" sz="1800" dirty="0"/>
          </a:p>
        </p:txBody>
      </p:sp>
      <p:sp>
        <p:nvSpPr>
          <p:cNvPr id="24" name="SK-12-text-23"/>
          <p:cNvSpPr/>
          <p:nvPr/>
        </p:nvSpPr>
        <p:spPr>
          <a:xfrm>
            <a:off x="6629400" y="1722090"/>
            <a:ext cx="4686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GENERAL WORSENING</a:t>
            </a:r>
            <a:endParaRPr lang="en-US" sz="1200" dirty="0"/>
          </a:p>
        </p:txBody>
      </p:sp>
      <p:sp>
        <p:nvSpPr>
          <p:cNvPr id="25" name="SK-12-text-24"/>
          <p:cNvSpPr/>
          <p:nvPr/>
        </p:nvSpPr>
        <p:spPr>
          <a:xfrm>
            <a:off x="6629400" y="1979265"/>
            <a:ext cx="461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Worsens rapidly, child becomes systemically very unwell, or symptoms persist beyond 1 week.</a:t>
            </a:r>
            <a:endParaRPr lang="en-US" sz="1200" dirty="0"/>
          </a:p>
        </p:txBody>
      </p:sp>
      <p:sp>
        <p:nvSpPr>
          <p:cNvPr id="26" name="SK-12-text-25"/>
          <p:cNvSpPr/>
          <p:nvPr/>
        </p:nvSpPr>
        <p:spPr>
          <a:xfrm>
            <a:off x="6629400" y="2722215"/>
            <a:ext cx="4686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QUINSY SIGNS (URGENT)</a:t>
            </a:r>
            <a:endParaRPr lang="en-US" sz="1200" dirty="0"/>
          </a:p>
        </p:txBody>
      </p:sp>
      <p:sp>
        <p:nvSpPr>
          <p:cNvPr id="27" name="SK-12-text-26"/>
          <p:cNvSpPr/>
          <p:nvPr/>
        </p:nvSpPr>
        <p:spPr>
          <a:xfrm>
            <a:off x="6629400" y="2979390"/>
            <a:ext cx="461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Unilateral swelling, uvular deviation, trismus (difficulty opening mouth), or "hot potato" voice.</a:t>
            </a:r>
            <a:endParaRPr lang="en-US" sz="1200" dirty="0"/>
          </a:p>
        </p:txBody>
      </p:sp>
      <p:sp>
        <p:nvSpPr>
          <p:cNvPr id="28" name="SK-12-text-27"/>
          <p:cNvSpPr/>
          <p:nvPr/>
        </p:nvSpPr>
        <p:spPr>
          <a:xfrm>
            <a:off x="6629400" y="3722340"/>
            <a:ext cx="4686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AIRWAY &amp; SWALLOWING</a:t>
            </a:r>
            <a:endParaRPr lang="en-US" sz="1200" dirty="0"/>
          </a:p>
        </p:txBody>
      </p:sp>
      <p:sp>
        <p:nvSpPr>
          <p:cNvPr id="29" name="SK-12-text-28"/>
          <p:cNvSpPr/>
          <p:nvPr/>
        </p:nvSpPr>
        <p:spPr>
          <a:xfrm>
            <a:off x="6629400" y="3979515"/>
            <a:ext cx="461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Stridor, difficulty breathing, drooling, or complete inability to swallow fluids/saliva.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6629400" y="4722465"/>
            <a:ext cx="4686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SCARLET FEVER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6629400" y="4979640"/>
            <a:ext cx="461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Widespread sandpaper-like rash with sore throat; requires immediate Penicillin V.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6591300" y="5715000"/>
            <a:ext cx="4686300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"If they start drooling, can't open their mouth, or have any trouble breathing, you must seek urgent medical help."</a:t>
            </a:r>
            <a:endParaRPr lang="en-US" sz="1125" dirty="0"/>
          </a:p>
        </p:txBody>
      </p:sp>
      <p:sp>
        <p:nvSpPr>
          <p:cNvPr id="33" name="SK-12-text-32"/>
          <p:cNvSpPr/>
          <p:nvPr/>
        </p:nvSpPr>
        <p:spPr>
          <a:xfrm>
            <a:off x="8896350" y="6467475"/>
            <a:ext cx="3295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868E96"/>
                </a:solidFill>
              </a:rPr>
              <a:t>www.bradfordvts.co.uk | NICE NG84 Strategy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0" cy="571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93440"/>
            <a:ext cx="8143875" cy="83373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281261"/>
            <a:ext cx="238125" cy="1905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03375"/>
            <a:ext cx="8143875" cy="83373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191196"/>
            <a:ext cx="238125" cy="190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913311"/>
            <a:ext cx="8143875" cy="83373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101132"/>
            <a:ext cx="238125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823246"/>
            <a:ext cx="8143875" cy="83373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011067"/>
            <a:ext cx="238125" cy="1905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733181"/>
            <a:ext cx="8143875" cy="83373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921002"/>
            <a:ext cx="238125" cy="1905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643116"/>
            <a:ext cx="8143875" cy="83373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5830937"/>
            <a:ext cx="238125" cy="1905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05875" y="1093440"/>
            <a:ext cx="2714625" cy="538356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20175" y="1207740"/>
            <a:ext cx="2486025" cy="290513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20175" y="1612553"/>
            <a:ext cx="2486025" cy="728216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20175" y="2416969"/>
            <a:ext cx="2486025" cy="728216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20175" y="3221385"/>
            <a:ext cx="2486025" cy="728216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20175" y="4025801"/>
            <a:ext cx="2486025" cy="728216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20175" y="4830217"/>
            <a:ext cx="2486025" cy="728216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20175" y="5634633"/>
            <a:ext cx="2486025" cy="728216"/>
          </a:xfrm>
          <a:prstGeom prst="rect">
            <a:avLst/>
          </a:prstGeom>
        </p:spPr>
      </p:pic>
      <p:sp>
        <p:nvSpPr>
          <p:cNvPr id="25" name="SK-13-text-24"/>
          <p:cNvSpPr/>
          <p:nvPr/>
        </p:nvSpPr>
        <p:spPr>
          <a:xfrm>
            <a:off x="571500" y="5143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Red Flags and Urgent Clinical Features</a:t>
            </a:r>
            <a:endParaRPr lang="en-US" sz="2550" dirty="0"/>
          </a:p>
        </p:txBody>
      </p:sp>
      <p:sp>
        <p:nvSpPr>
          <p:cNvPr id="26" name="SK-13-text-25"/>
          <p:cNvSpPr/>
          <p:nvPr/>
        </p:nvSpPr>
        <p:spPr>
          <a:xfrm>
            <a:off x="1057275" y="1207740"/>
            <a:ext cx="79152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Stridor or Respiratory Distress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971550" y="1531590"/>
            <a:ext cx="11220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Potential epiglottitis. Do NOT examine throat. High risk of total airway obstruction.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1057275" y="2117675"/>
            <a:ext cx="79152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Unilateral Swelling + Uvular Deviation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971550" y="2441525"/>
            <a:ext cx="11220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Signs of Quinsy (peritonsillar abscess). Often accompanied by Trismus (limited jaw opening).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1057275" y="3027611"/>
            <a:ext cx="79152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Drooling or Inability to Swallow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971550" y="3351461"/>
            <a:ext cx="11220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Severe oropharyngeal obstruction or deep neck space infection. Risk of rapid deterioration.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1057275" y="3937546"/>
            <a:ext cx="79152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Scarlet Fever / iGAS Signs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971550" y="4261396"/>
            <a:ext cx="11220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Sore throat + Fever + Sandpaper rash. High clinical suspicion for invasive Group A Strep.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1057275" y="4847481"/>
            <a:ext cx="79152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High-Risk RTI (STARWAVe ≥4)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971550" y="5171331"/>
            <a:ext cx="11220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Systemically very unwell child with respiratory distress, vomiting, or wheeze.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1057275" y="5757416"/>
            <a:ext cx="79152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EBV (Glandular Fever) Risk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971550" y="6081266"/>
            <a:ext cx="11220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Teenager + Fatigue + Significant Lymphadenopathy. </a:t>
            </a: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Amoxicillin</a:t>
            </a: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(rash risk).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8982075" y="1207740"/>
            <a:ext cx="2562225" cy="2905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kern="0" spc="60" dirty="0">
                <a:solidFill>
                  <a:srgbClr val="005EB8"/>
                </a:solidFill>
              </a:rPr>
              <a:t>URGENT ACTION RAIL</a:t>
            </a:r>
            <a:endParaRPr lang="en-US" sz="1125" dirty="0"/>
          </a:p>
        </p:txBody>
      </p:sp>
      <p:sp>
        <p:nvSpPr>
          <p:cNvPr id="39" name="SK-13-text-38"/>
          <p:cNvSpPr/>
          <p:nvPr/>
        </p:nvSpPr>
        <p:spPr>
          <a:xfrm>
            <a:off x="9815513" y="1793825"/>
            <a:ext cx="895350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CALL 999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EMERGENCY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9791700" y="2598241"/>
            <a:ext cx="942975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A&amp;E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9791700" y="3402657"/>
            <a:ext cx="942975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A&amp;E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9758363" y="4207073"/>
            <a:ext cx="1009650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UKHSA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NOTIFICATION</a:t>
            </a:r>
            <a:endParaRPr lang="en-US" sz="1200" dirty="0"/>
          </a:p>
        </p:txBody>
      </p:sp>
      <p:sp>
        <p:nvSpPr>
          <p:cNvPr id="43" name="SK-13-text-42"/>
          <p:cNvSpPr/>
          <p:nvPr/>
        </p:nvSpPr>
        <p:spPr>
          <a:xfrm>
            <a:off x="9834563" y="5011489"/>
            <a:ext cx="857250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SAME-DAY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FOLLOW-UP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9815513" y="5815905"/>
            <a:ext cx="895350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DIAGNOSTIC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CAUTION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0" cy="5715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95413"/>
            <a:ext cx="6400800" cy="4920258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700" y="1852612"/>
            <a:ext cx="190500" cy="1524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700" y="4648795"/>
            <a:ext cx="1752600" cy="6858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5600" y="4648795"/>
            <a:ext cx="1752600" cy="6858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0" y="4648795"/>
            <a:ext cx="1752600" cy="6858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3300" y="1093440"/>
            <a:ext cx="4267200" cy="996255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53300" y="2242096"/>
            <a:ext cx="4267200" cy="1222921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3300" y="3617416"/>
            <a:ext cx="4267200" cy="99625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53300" y="4766072"/>
            <a:ext cx="4267200" cy="1222921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3300" y="6141393"/>
            <a:ext cx="4267200" cy="476250"/>
          </a:xfrm>
          <a:prstGeom prst="rect">
            <a:avLst/>
          </a:prstGeom>
        </p:spPr>
      </p:pic>
      <p:sp>
        <p:nvSpPr>
          <p:cNvPr id="15" name="SK-14-text-14"/>
          <p:cNvSpPr/>
          <p:nvPr/>
        </p:nvSpPr>
        <p:spPr>
          <a:xfrm>
            <a:off x="571500" y="514350"/>
            <a:ext cx="11210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AKT and SCA Exam Pearls</a:t>
            </a:r>
            <a:endParaRPr lang="en-US" sz="2550" dirty="0"/>
          </a:p>
        </p:txBody>
      </p:sp>
      <p:sp>
        <p:nvSpPr>
          <p:cNvPr id="16" name="SK-14-text-15"/>
          <p:cNvSpPr/>
          <p:nvPr/>
        </p:nvSpPr>
        <p:spPr>
          <a:xfrm>
            <a:off x="1028700" y="2233613"/>
            <a:ext cx="5638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60" dirty="0">
                <a:solidFill>
                  <a:srgbClr val="F58220"/>
                </a:solidFill>
              </a:rPr>
              <a:t>TOP EXAM PEARL</a:t>
            </a:r>
            <a:endParaRPr lang="en-US" sz="2400" dirty="0"/>
          </a:p>
        </p:txBody>
      </p:sp>
      <p:sp>
        <p:nvSpPr>
          <p:cNvPr id="17" name="SK-14-text-16"/>
          <p:cNvSpPr/>
          <p:nvPr/>
        </p:nvSpPr>
        <p:spPr>
          <a:xfrm>
            <a:off x="1028700" y="2919413"/>
            <a:ext cx="5486400" cy="13864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30"/>
              </a:lnSpc>
              <a:buNone/>
            </a:pPr>
            <a:r>
              <a:rPr lang="en-US" sz="19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FeverPAIN is the NICE NG84 preferred tool for sore throat assessment. Use it to guide antibiotic strategy rather than clinical impression alone.</a:t>
            </a:r>
            <a:endParaRPr lang="en-US" sz="1950" dirty="0"/>
          </a:p>
        </p:txBody>
      </p:sp>
      <p:sp>
        <p:nvSpPr>
          <p:cNvPr id="18" name="SK-14-text-17"/>
          <p:cNvSpPr/>
          <p:nvPr/>
        </p:nvSpPr>
        <p:spPr>
          <a:xfrm>
            <a:off x="1028700" y="4648795"/>
            <a:ext cx="15240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0-1</a:t>
            </a:r>
            <a:endParaRPr lang="en-US" sz="12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Antibiotic</a:t>
            </a:r>
            <a:endParaRPr lang="en-US" sz="1200" dirty="0"/>
          </a:p>
        </p:txBody>
      </p:sp>
      <p:sp>
        <p:nvSpPr>
          <p:cNvPr id="19" name="SK-14-text-18"/>
          <p:cNvSpPr/>
          <p:nvPr/>
        </p:nvSpPr>
        <p:spPr>
          <a:xfrm>
            <a:off x="2895600" y="4648795"/>
            <a:ext cx="15240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2-3</a:t>
            </a:r>
            <a:endParaRPr lang="en-US" sz="12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Delayed Script</a:t>
            </a:r>
            <a:endParaRPr lang="en-US" sz="1200" dirty="0"/>
          </a:p>
        </p:txBody>
      </p:sp>
      <p:sp>
        <p:nvSpPr>
          <p:cNvPr id="20" name="SK-14-text-19"/>
          <p:cNvSpPr/>
          <p:nvPr/>
        </p:nvSpPr>
        <p:spPr>
          <a:xfrm>
            <a:off x="4762500" y="4648795"/>
            <a:ext cx="15240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4-5</a:t>
            </a:r>
            <a:endParaRPr lang="en-US" sz="12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 Script*</a:t>
            </a:r>
            <a:endParaRPr lang="en-US" sz="1200" dirty="0"/>
          </a:p>
        </p:txBody>
      </p:sp>
      <p:sp>
        <p:nvSpPr>
          <p:cNvPr id="21" name="SK-14-text-20"/>
          <p:cNvSpPr/>
          <p:nvPr/>
        </p:nvSpPr>
        <p:spPr>
          <a:xfrm>
            <a:off x="1028700" y="565844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*Offer immediate antibiotic only if patient is very unwell or systemically affected.</a:t>
            </a:r>
            <a:endParaRPr lang="en-US" sz="1050" dirty="0"/>
          </a:p>
        </p:txBody>
      </p:sp>
      <p:sp>
        <p:nvSpPr>
          <p:cNvPr id="22" name="SK-14-text-21"/>
          <p:cNvSpPr/>
          <p:nvPr/>
        </p:nvSpPr>
        <p:spPr>
          <a:xfrm>
            <a:off x="7505700" y="1245840"/>
            <a:ext cx="4076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AKT: ANTIBIOTIC SELECTION</a:t>
            </a:r>
            <a:endParaRPr lang="en-US" sz="1050" dirty="0"/>
          </a:p>
        </p:txBody>
      </p:sp>
      <p:sp>
        <p:nvSpPr>
          <p:cNvPr id="23" name="SK-14-text-22"/>
          <p:cNvSpPr/>
          <p:nvPr/>
        </p:nvSpPr>
        <p:spPr>
          <a:xfrm>
            <a:off x="7505700" y="1483965"/>
            <a:ext cx="39624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Penicillin V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is first-line (5-10 days). </a:t>
            </a:r>
            <a:r>
              <a:rPr lang="en-US" sz="127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Amoxicillin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due to 90% rash risk in EBV (Glandular Fever).</a:t>
            </a:r>
            <a:endParaRPr lang="en-US" sz="1275" dirty="0"/>
          </a:p>
        </p:txBody>
      </p:sp>
      <p:sp>
        <p:nvSpPr>
          <p:cNvPr id="24" name="SK-14-text-23"/>
          <p:cNvSpPr/>
          <p:nvPr/>
        </p:nvSpPr>
        <p:spPr>
          <a:xfrm>
            <a:off x="7505700" y="2394496"/>
            <a:ext cx="4686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SCA: CLINICAL SHARED DECISION</a:t>
            </a:r>
            <a:endParaRPr lang="en-US" sz="1050" dirty="0"/>
          </a:p>
        </p:txBody>
      </p:sp>
      <p:sp>
        <p:nvSpPr>
          <p:cNvPr id="25" name="SK-14-text-24"/>
          <p:cNvSpPr/>
          <p:nvPr/>
        </p:nvSpPr>
        <p:spPr>
          <a:xfrm>
            <a:off x="7505700" y="2632621"/>
            <a:ext cx="3962400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"Antibiotics only make about </a:t>
            </a:r>
            <a:r>
              <a:rPr lang="en-US" sz="127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16 hours difference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 symptoms. Let's issue a script to use only if things worsen."</a:t>
            </a:r>
            <a:endParaRPr lang="en-US" sz="1275" dirty="0"/>
          </a:p>
        </p:txBody>
      </p:sp>
      <p:sp>
        <p:nvSpPr>
          <p:cNvPr id="26" name="SK-14-text-25"/>
          <p:cNvSpPr/>
          <p:nvPr/>
        </p:nvSpPr>
        <p:spPr>
          <a:xfrm>
            <a:off x="7505700" y="3769816"/>
            <a:ext cx="4038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AKT: STARWAVE PREDICTION</a:t>
            </a:r>
            <a:endParaRPr lang="en-US" sz="1050" dirty="0"/>
          </a:p>
        </p:txBody>
      </p:sp>
      <p:sp>
        <p:nvSpPr>
          <p:cNvPr id="27" name="SK-14-text-26"/>
          <p:cNvSpPr/>
          <p:nvPr/>
        </p:nvSpPr>
        <p:spPr>
          <a:xfrm>
            <a:off x="7505700" y="4007941"/>
            <a:ext cx="39624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STARWAVe predicts </a:t>
            </a:r>
            <a:r>
              <a:rPr lang="en-US" sz="127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hospitalisation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(not bacteria). Score ≥4 = High risk (11.8% admission).</a:t>
            </a:r>
            <a:endParaRPr lang="en-US" sz="1275" dirty="0"/>
          </a:p>
        </p:txBody>
      </p:sp>
      <p:sp>
        <p:nvSpPr>
          <p:cNvPr id="28" name="SK-14-text-27"/>
          <p:cNvSpPr/>
          <p:nvPr/>
        </p:nvSpPr>
        <p:spPr>
          <a:xfrm>
            <a:off x="7505700" y="4918472"/>
            <a:ext cx="4038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SCA: SAFETY NETTING</a:t>
            </a:r>
            <a:endParaRPr lang="en-US" sz="1050" dirty="0"/>
          </a:p>
        </p:txBody>
      </p:sp>
      <p:sp>
        <p:nvSpPr>
          <p:cNvPr id="29" name="SK-14-text-28"/>
          <p:cNvSpPr/>
          <p:nvPr/>
        </p:nvSpPr>
        <p:spPr>
          <a:xfrm>
            <a:off x="7505700" y="5156597"/>
            <a:ext cx="3962400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Watch for </a:t>
            </a:r>
            <a:r>
              <a:rPr lang="en-US" sz="127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Quinsy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(unilateral swelling, trismus) or </a:t>
            </a:r>
            <a:r>
              <a:rPr lang="en-US" sz="127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Epiglottitis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(stridor, drooling) — these are 999 emergencies.</a:t>
            </a:r>
            <a:endParaRPr lang="en-US" sz="1275" dirty="0"/>
          </a:p>
        </p:txBody>
      </p:sp>
      <p:sp>
        <p:nvSpPr>
          <p:cNvPr id="30" name="SK-14-text-29"/>
          <p:cNvSpPr/>
          <p:nvPr/>
        </p:nvSpPr>
        <p:spPr>
          <a:xfrm>
            <a:off x="7467600" y="6141393"/>
            <a:ext cx="403860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PEARL: Erythromycin is the macrolide of choice in pregnancy.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40957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90550"/>
            <a:ext cx="571500" cy="571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07740"/>
            <a:ext cx="3587800" cy="226948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283940"/>
            <a:ext cx="3359200" cy="32385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1339155"/>
            <a:ext cx="214313" cy="17532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553420"/>
            <a:ext cx="3587800" cy="226948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629620"/>
            <a:ext cx="3359200" cy="32385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684836"/>
            <a:ext cx="214313" cy="17532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2175" y="1207740"/>
            <a:ext cx="3587800" cy="226948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16475" y="1283940"/>
            <a:ext cx="3359200" cy="32385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6475" y="1339155"/>
            <a:ext cx="214313" cy="17532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02175" y="3553420"/>
            <a:ext cx="3587800" cy="226948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16475" y="3629620"/>
            <a:ext cx="3359200" cy="32385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16475" y="3684836"/>
            <a:ext cx="214313" cy="17532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32849" y="1207740"/>
            <a:ext cx="3587800" cy="2382441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7149" y="1283940"/>
            <a:ext cx="3359200" cy="32385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47149" y="1339155"/>
            <a:ext cx="214313" cy="175320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32849" y="3666381"/>
            <a:ext cx="3587800" cy="2156371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7149" y="3742581"/>
            <a:ext cx="3359200" cy="323850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47149" y="3797796"/>
            <a:ext cx="214313" cy="175320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5975152"/>
            <a:ext cx="11049000" cy="759023"/>
          </a:xfrm>
          <a:prstGeom prst="rect">
            <a:avLst/>
          </a:prstGeom>
        </p:spPr>
      </p:pic>
      <p:sp>
        <p:nvSpPr>
          <p:cNvPr id="25" name="SK-15-text-24"/>
          <p:cNvSpPr/>
          <p:nvPr/>
        </p:nvSpPr>
        <p:spPr>
          <a:xfrm>
            <a:off x="571500" y="76200"/>
            <a:ext cx="5434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9420225" y="104775"/>
            <a:ext cx="27717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22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 | July 2026</a:t>
            </a:r>
            <a:endParaRPr lang="en-US" sz="1050" dirty="0"/>
          </a:p>
        </p:txBody>
      </p:sp>
      <p:sp>
        <p:nvSpPr>
          <p:cNvPr id="27" name="SK-15-text-25-link-hitbox-1">
            <a:hlinkClick r:id="rId22" tooltip="https://www.bradfordvts.co.uk/"/>
          </p:cNvPr>
          <p:cNvSpPr/>
          <p:nvPr/>
        </p:nvSpPr>
        <p:spPr>
          <a:xfrm>
            <a:off x="9420225" y="114300"/>
            <a:ext cx="2771775" cy="1809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K-15-text-26"/>
          <p:cNvSpPr/>
          <p:nvPr/>
        </p:nvSpPr>
        <p:spPr>
          <a:xfrm>
            <a:off x="571500" y="7239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Quick Recall Summary: Sore Throat &amp; RTI</a:t>
            </a:r>
            <a:endParaRPr lang="en-US" sz="2550" dirty="0"/>
          </a:p>
        </p:txBody>
      </p:sp>
      <p:sp>
        <p:nvSpPr>
          <p:cNvPr id="29" name="SK-15-text-27"/>
          <p:cNvSpPr/>
          <p:nvPr/>
        </p:nvSpPr>
        <p:spPr>
          <a:xfrm>
            <a:off x="995363" y="1283940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FeverPAIN (Preferred)</a:t>
            </a:r>
            <a:endParaRPr lang="en-US" sz="1500" dirty="0"/>
          </a:p>
        </p:txBody>
      </p:sp>
      <p:sp>
        <p:nvSpPr>
          <p:cNvPr id="30" name="SK-15-text-28"/>
          <p:cNvSpPr/>
          <p:nvPr/>
        </p:nvSpPr>
        <p:spPr>
          <a:xfrm>
            <a:off x="685800" y="1655415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Mnemonic: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Fever, Purulence, Attend rapid (&lt;3d), Inflamed tonsils, No cough</a:t>
            </a:r>
            <a:endParaRPr lang="en-US" sz="1200" dirty="0"/>
          </a:p>
        </p:txBody>
      </p:sp>
      <p:sp>
        <p:nvSpPr>
          <p:cNvPr id="31" name="SK-15-text-29"/>
          <p:cNvSpPr/>
          <p:nvPr/>
        </p:nvSpPr>
        <p:spPr>
          <a:xfrm>
            <a:off x="742950" y="2120057"/>
            <a:ext cx="3359200" cy="224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0-1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antibiotic strategy</a:t>
            </a:r>
            <a:endParaRPr lang="en-US" sz="1200" dirty="0"/>
          </a:p>
        </p:txBody>
      </p:sp>
      <p:sp>
        <p:nvSpPr>
          <p:cNvPr id="32" name="SK-15-text-30"/>
          <p:cNvSpPr/>
          <p:nvPr/>
        </p:nvSpPr>
        <p:spPr>
          <a:xfrm>
            <a:off x="742950" y="2382887"/>
            <a:ext cx="3359200" cy="224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92400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2-3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Delayed antibiotic strategy</a:t>
            </a:r>
            <a:endParaRPr lang="en-US" sz="1200" dirty="0"/>
          </a:p>
        </p:txBody>
      </p:sp>
      <p:sp>
        <p:nvSpPr>
          <p:cNvPr id="33" name="SK-15-text-31"/>
          <p:cNvSpPr/>
          <p:nvPr/>
        </p:nvSpPr>
        <p:spPr>
          <a:xfrm>
            <a:off x="742950" y="2645718"/>
            <a:ext cx="3359200" cy="224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991B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4-5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Immediate Abx if systemically unwell</a:t>
            </a:r>
            <a:endParaRPr lang="en-US" sz="1200" dirty="0"/>
          </a:p>
        </p:txBody>
      </p:sp>
      <p:sp>
        <p:nvSpPr>
          <p:cNvPr id="34" name="SK-15-text-32"/>
          <p:cNvSpPr/>
          <p:nvPr/>
        </p:nvSpPr>
        <p:spPr>
          <a:xfrm>
            <a:off x="995363" y="3629620"/>
            <a:ext cx="2838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Centor Score</a:t>
            </a:r>
            <a:endParaRPr lang="en-US" sz="1500" dirty="0"/>
          </a:p>
        </p:txBody>
      </p:sp>
      <p:sp>
        <p:nvSpPr>
          <p:cNvPr id="35" name="SK-15-text-33"/>
          <p:cNvSpPr/>
          <p:nvPr/>
        </p:nvSpPr>
        <p:spPr>
          <a:xfrm>
            <a:off x="685800" y="4001095"/>
            <a:ext cx="38557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Tonsillar Exudate</a:t>
            </a:r>
            <a:endParaRPr lang="en-US" sz="1200" dirty="0"/>
          </a:p>
        </p:txBody>
      </p:sp>
      <p:sp>
        <p:nvSpPr>
          <p:cNvPr id="36" name="SK-15-text-34"/>
          <p:cNvSpPr/>
          <p:nvPr/>
        </p:nvSpPr>
        <p:spPr>
          <a:xfrm>
            <a:off x="685800" y="4252466"/>
            <a:ext cx="6416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 Tender Cervical Lymphadenopathy</a:t>
            </a:r>
            <a:endParaRPr lang="en-US" sz="1200" dirty="0"/>
          </a:p>
        </p:txBody>
      </p:sp>
      <p:sp>
        <p:nvSpPr>
          <p:cNvPr id="37" name="SK-15-text-35"/>
          <p:cNvSpPr/>
          <p:nvPr/>
        </p:nvSpPr>
        <p:spPr>
          <a:xfrm>
            <a:off x="685800" y="4503837"/>
            <a:ext cx="3672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3. History of Fever</a:t>
            </a:r>
            <a:endParaRPr lang="en-US" sz="1200" dirty="0"/>
          </a:p>
        </p:txBody>
      </p:sp>
      <p:sp>
        <p:nvSpPr>
          <p:cNvPr id="38" name="SK-15-text-36"/>
          <p:cNvSpPr/>
          <p:nvPr/>
        </p:nvSpPr>
        <p:spPr>
          <a:xfrm>
            <a:off x="685800" y="4755207"/>
            <a:ext cx="3672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4. Absence of Cough</a:t>
            </a:r>
            <a:endParaRPr lang="en-US" sz="1200" dirty="0"/>
          </a:p>
        </p:txBody>
      </p:sp>
      <p:sp>
        <p:nvSpPr>
          <p:cNvPr id="39" name="SK-15-text-37"/>
          <p:cNvSpPr/>
          <p:nvPr/>
        </p:nvSpPr>
        <p:spPr>
          <a:xfrm>
            <a:off x="685800" y="5006578"/>
            <a:ext cx="69494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3-4: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40-60% GABHS likelihood</a:t>
            </a:r>
            <a:endParaRPr lang="en-US" sz="1200" dirty="0"/>
          </a:p>
        </p:txBody>
      </p:sp>
      <p:sp>
        <p:nvSpPr>
          <p:cNvPr id="40" name="SK-15-text-38"/>
          <p:cNvSpPr/>
          <p:nvPr/>
        </p:nvSpPr>
        <p:spPr>
          <a:xfrm>
            <a:off x="4726037" y="1283940"/>
            <a:ext cx="4210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Antibiotic Choices</a:t>
            </a:r>
            <a:endParaRPr lang="en-US" sz="1500" dirty="0"/>
          </a:p>
        </p:txBody>
      </p:sp>
      <p:sp>
        <p:nvSpPr>
          <p:cNvPr id="41" name="SK-15-text-39"/>
          <p:cNvSpPr/>
          <p:nvPr/>
        </p:nvSpPr>
        <p:spPr>
          <a:xfrm>
            <a:off x="4416475" y="1655415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1st Line: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Penicillin V (Phenoxymethylpenicillin) for 5-10 days</a:t>
            </a:r>
            <a:endParaRPr lang="en-US" sz="1200" dirty="0"/>
          </a:p>
        </p:txBody>
      </p:sp>
      <p:sp>
        <p:nvSpPr>
          <p:cNvPr id="42" name="SK-15-text-40"/>
          <p:cNvSpPr/>
          <p:nvPr/>
        </p:nvSpPr>
        <p:spPr>
          <a:xfrm>
            <a:off x="4416475" y="2120057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Allergy: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Clarithromycin (5 days) or Erythromycin (if pregnant)</a:t>
            </a:r>
            <a:endParaRPr lang="en-US" sz="1200" dirty="0"/>
          </a:p>
        </p:txBody>
      </p:sp>
      <p:sp>
        <p:nvSpPr>
          <p:cNvPr id="43" name="SK-15-text-41"/>
          <p:cNvSpPr/>
          <p:nvPr/>
        </p:nvSpPr>
        <p:spPr>
          <a:xfrm>
            <a:off x="4416475" y="2584698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AVOID Amoxicillin (EBV risk - 90% develop severe rash)</a:t>
            </a:r>
            <a:endParaRPr lang="en-US" sz="1200" dirty="0"/>
          </a:p>
        </p:txBody>
      </p:sp>
      <p:sp>
        <p:nvSpPr>
          <p:cNvPr id="44" name="SK-15-text-42"/>
          <p:cNvSpPr/>
          <p:nvPr/>
        </p:nvSpPr>
        <p:spPr>
          <a:xfrm>
            <a:off x="4416475" y="3049339"/>
            <a:ext cx="762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Natural History: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Typical recovery ~1 week</a:t>
            </a:r>
            <a:endParaRPr lang="en-US" sz="1200" dirty="0"/>
          </a:p>
        </p:txBody>
      </p:sp>
      <p:sp>
        <p:nvSpPr>
          <p:cNvPr id="45" name="SK-15-text-43"/>
          <p:cNvSpPr/>
          <p:nvPr/>
        </p:nvSpPr>
        <p:spPr>
          <a:xfrm>
            <a:off x="4726037" y="3629620"/>
            <a:ext cx="3295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STARWAVe (RTI)</a:t>
            </a:r>
            <a:endParaRPr lang="en-US" sz="1500" dirty="0"/>
          </a:p>
        </p:txBody>
      </p:sp>
      <p:sp>
        <p:nvSpPr>
          <p:cNvPr id="46" name="SK-15-text-44"/>
          <p:cNvSpPr/>
          <p:nvPr/>
        </p:nvSpPr>
        <p:spPr>
          <a:xfrm>
            <a:off x="4416475" y="4001095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Predicts </a:t>
            </a: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hospitalisation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children with RTI/Cough</a:t>
            </a:r>
            <a:endParaRPr lang="en-US" sz="1200" dirty="0"/>
          </a:p>
        </p:txBody>
      </p:sp>
      <p:sp>
        <p:nvSpPr>
          <p:cNvPr id="47" name="SK-15-text-45"/>
          <p:cNvSpPr/>
          <p:nvPr/>
        </p:nvSpPr>
        <p:spPr>
          <a:xfrm>
            <a:off x="4416475" y="4465737"/>
            <a:ext cx="77755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Risk (Score ≥4):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11.8% admission risk</a:t>
            </a:r>
            <a:endParaRPr lang="en-US" sz="1200" dirty="0"/>
          </a:p>
        </p:txBody>
      </p:sp>
      <p:sp>
        <p:nvSpPr>
          <p:cNvPr id="48" name="SK-15-text-46"/>
          <p:cNvSpPr/>
          <p:nvPr/>
        </p:nvSpPr>
        <p:spPr>
          <a:xfrm>
            <a:off x="4416475" y="4717107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Features: Short illness, Temp, Age &lt;2, Resp distress, Wheeze, Asthma, Vomiting</a:t>
            </a:r>
            <a:endParaRPr lang="en-US" sz="1200" dirty="0"/>
          </a:p>
        </p:txBody>
      </p:sp>
      <p:sp>
        <p:nvSpPr>
          <p:cNvPr id="49" name="SK-15-text-47"/>
          <p:cNvSpPr/>
          <p:nvPr/>
        </p:nvSpPr>
        <p:spPr>
          <a:xfrm>
            <a:off x="8456712" y="1283940"/>
            <a:ext cx="37352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939"/>
                </a:solidFill>
              </a:rPr>
              <a:t>Clinical Red Flags</a:t>
            </a:r>
            <a:endParaRPr lang="en-US" sz="1500" dirty="0"/>
          </a:p>
        </p:txBody>
      </p:sp>
      <p:sp>
        <p:nvSpPr>
          <p:cNvPr id="50" name="SK-15-text-48"/>
          <p:cNvSpPr/>
          <p:nvPr/>
        </p:nvSpPr>
        <p:spPr>
          <a:xfrm>
            <a:off x="8147149" y="1655415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Quinsy: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Unilateral swelling, uvular deviation, trismus (lockjaw)</a:t>
            </a:r>
            <a:endParaRPr lang="en-US" sz="1200" dirty="0"/>
          </a:p>
        </p:txBody>
      </p:sp>
      <p:sp>
        <p:nvSpPr>
          <p:cNvPr id="51" name="SK-15-text-49"/>
          <p:cNvSpPr/>
          <p:nvPr/>
        </p:nvSpPr>
        <p:spPr>
          <a:xfrm>
            <a:off x="8147149" y="2120057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Epiglottitis: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Stridor, drooling, distress (999 - do not examine!)</a:t>
            </a:r>
            <a:endParaRPr lang="en-US" sz="1200" dirty="0"/>
          </a:p>
        </p:txBody>
      </p:sp>
      <p:sp>
        <p:nvSpPr>
          <p:cNvPr id="52" name="SK-15-text-50"/>
          <p:cNvSpPr/>
          <p:nvPr/>
        </p:nvSpPr>
        <p:spPr>
          <a:xfrm>
            <a:off x="8147149" y="2584698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Scarlet Fever: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Rash + Fever + Sore throat (Treat &amp; Notify)</a:t>
            </a:r>
            <a:endParaRPr lang="en-US" sz="1200" dirty="0"/>
          </a:p>
        </p:txBody>
      </p:sp>
      <p:sp>
        <p:nvSpPr>
          <p:cNvPr id="53" name="SK-15-text-51"/>
          <p:cNvSpPr/>
          <p:nvPr/>
        </p:nvSpPr>
        <p:spPr>
          <a:xfrm>
            <a:off x="8147149" y="3049339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Systemic:</a:t>
            </a: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STARWAVe ≥4 or systemically very unwell</a:t>
            </a:r>
            <a:endParaRPr lang="en-US" sz="1200" dirty="0"/>
          </a:p>
        </p:txBody>
      </p:sp>
      <p:sp>
        <p:nvSpPr>
          <p:cNvPr id="54" name="SK-15-text-52"/>
          <p:cNvSpPr/>
          <p:nvPr/>
        </p:nvSpPr>
        <p:spPr>
          <a:xfrm>
            <a:off x="8456712" y="3742581"/>
            <a:ext cx="37352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SCA Communication</a:t>
            </a:r>
            <a:endParaRPr lang="en-US" sz="1500" dirty="0"/>
          </a:p>
        </p:txBody>
      </p:sp>
      <p:sp>
        <p:nvSpPr>
          <p:cNvPr id="55" name="SK-15-text-53"/>
          <p:cNvSpPr/>
          <p:nvPr/>
        </p:nvSpPr>
        <p:spPr>
          <a:xfrm>
            <a:off x="8147149" y="4114056"/>
            <a:ext cx="40448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Explain VIRAL vs BACTERIAL prevalence</a:t>
            </a:r>
            <a:endParaRPr lang="en-US" sz="1200" dirty="0"/>
          </a:p>
        </p:txBody>
      </p:sp>
      <p:sp>
        <p:nvSpPr>
          <p:cNvPr id="56" name="SK-15-text-54"/>
          <p:cNvSpPr/>
          <p:nvPr/>
        </p:nvSpPr>
        <p:spPr>
          <a:xfrm>
            <a:off x="8147149" y="4365427"/>
            <a:ext cx="40448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Mention Abx benefit (~16 hours only)</a:t>
            </a:r>
            <a:endParaRPr lang="en-US" sz="1200" dirty="0"/>
          </a:p>
        </p:txBody>
      </p:sp>
      <p:sp>
        <p:nvSpPr>
          <p:cNvPr id="57" name="SK-15-text-55"/>
          <p:cNvSpPr/>
          <p:nvPr/>
        </p:nvSpPr>
        <p:spPr>
          <a:xfrm>
            <a:off x="8147149" y="4616797"/>
            <a:ext cx="33592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scoring tools to aid "Evidence-based conversations"</a:t>
            </a:r>
            <a:endParaRPr lang="en-US" sz="1200" dirty="0"/>
          </a:p>
        </p:txBody>
      </p:sp>
      <p:sp>
        <p:nvSpPr>
          <p:cNvPr id="58" name="SK-15-text-56"/>
          <p:cNvSpPr/>
          <p:nvPr/>
        </p:nvSpPr>
        <p:spPr>
          <a:xfrm>
            <a:off x="8147149" y="5081439"/>
            <a:ext cx="40448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Safety-net clearly for swallowing/breathing</a:t>
            </a:r>
            <a:endParaRPr lang="en-US" sz="1200" dirty="0"/>
          </a:p>
        </p:txBody>
      </p:sp>
      <p:sp>
        <p:nvSpPr>
          <p:cNvPr id="59" name="SK-15-text-57"/>
          <p:cNvSpPr/>
          <p:nvPr/>
        </p:nvSpPr>
        <p:spPr>
          <a:xfrm>
            <a:off x="723900" y="6051352"/>
            <a:ext cx="10820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FINAL DISCLAIMER</a:t>
            </a:r>
            <a:endParaRPr lang="en-US" sz="1125" dirty="0"/>
          </a:p>
        </p:txBody>
      </p:sp>
      <p:sp>
        <p:nvSpPr>
          <p:cNvPr id="60" name="SK-15-text-58"/>
          <p:cNvSpPr/>
          <p:nvPr/>
        </p:nvSpPr>
        <p:spPr>
          <a:xfrm>
            <a:off x="723900" y="6284714"/>
            <a:ext cx="107442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teaching deck is for educational purposes for GP trainees. Clinical decisions should be based on the individual patient presentation. Always verify antibiotic doses and guidance against the latest </a:t>
            </a:r>
            <a:r>
              <a:rPr lang="en-US" sz="10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NG84 (Sore Throat)</a:t>
            </a:r>
            <a:r>
              <a:rPr lang="en-US" sz="10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the </a:t>
            </a:r>
            <a:r>
              <a:rPr lang="en-US" sz="10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current BNF/BNFC</a:t>
            </a:r>
            <a:r>
              <a:rPr lang="en-US" sz="10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Information accurate as of July 2026.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429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71500"/>
            <a:ext cx="571500" cy="5715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45840"/>
            <a:ext cx="5410200" cy="2697361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445865"/>
            <a:ext cx="238125" cy="1905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3057376"/>
            <a:ext cx="2481263" cy="73342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8038" y="3057376"/>
            <a:ext cx="2481263" cy="733425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133701"/>
            <a:ext cx="5410200" cy="2067074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4333726"/>
            <a:ext cx="238125" cy="1905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1245840"/>
            <a:ext cx="5410200" cy="2853482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2700" y="1369665"/>
            <a:ext cx="1533525" cy="257175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2700" y="1769715"/>
            <a:ext cx="238125" cy="1905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4251722"/>
            <a:ext cx="5410200" cy="1949053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2700" y="4423172"/>
            <a:ext cx="238125" cy="1905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18" name="SK-2-text-17"/>
          <p:cNvSpPr/>
          <p:nvPr/>
        </p:nvSpPr>
        <p:spPr>
          <a:xfrm>
            <a:off x="571500" y="0"/>
            <a:ext cx="11125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200" dirty="0"/>
          </a:p>
        </p:txBody>
      </p:sp>
      <p:sp>
        <p:nvSpPr>
          <p:cNvPr id="19" name="SK-2-text-18"/>
          <p:cNvSpPr/>
          <p:nvPr/>
        </p:nvSpPr>
        <p:spPr>
          <a:xfrm>
            <a:off x="571500" y="7048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Sore Throat Context &amp; NICE NG84 Strategy</a:t>
            </a:r>
            <a:endParaRPr lang="en-US" sz="2550" dirty="0"/>
          </a:p>
        </p:txBody>
      </p:sp>
      <p:sp>
        <p:nvSpPr>
          <p:cNvPr id="20" name="SK-2-text-19"/>
          <p:cNvSpPr/>
          <p:nvPr/>
        </p:nvSpPr>
        <p:spPr>
          <a:xfrm>
            <a:off x="1057275" y="1398240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The Clinical Context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914400" y="1798290"/>
            <a:ext cx="999512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One of the most common presentations in primary care.</a:t>
            </a:r>
            <a:endParaRPr lang="en-US" sz="1275" dirty="0"/>
          </a:p>
        </p:txBody>
      </p:sp>
      <p:sp>
        <p:nvSpPr>
          <p:cNvPr id="22" name="SK-2-text-21"/>
          <p:cNvSpPr/>
          <p:nvPr/>
        </p:nvSpPr>
        <p:spPr>
          <a:xfrm>
            <a:off x="914400" y="2120205"/>
            <a:ext cx="112776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~2 million antibiotic prescriptions/year for sore throat in UK.</a:t>
            </a:r>
            <a:endParaRPr lang="en-US" sz="1275" dirty="0"/>
          </a:p>
        </p:txBody>
      </p:sp>
      <p:sp>
        <p:nvSpPr>
          <p:cNvPr id="23" name="SK-2-text-22"/>
          <p:cNvSpPr/>
          <p:nvPr/>
        </p:nvSpPr>
        <p:spPr>
          <a:xfrm>
            <a:off x="914400" y="2442121"/>
            <a:ext cx="49149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Antibiotic prescribing for URTI increased 40% (1999-2011) — major driver of </a:t>
            </a:r>
            <a:r>
              <a:rPr lang="en-US" sz="1275" b="1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AMR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24" name="SK-2-text-23"/>
          <p:cNvSpPr/>
          <p:nvPr/>
        </p:nvSpPr>
        <p:spPr>
          <a:xfrm>
            <a:off x="766763" y="3152626"/>
            <a:ext cx="239553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~70%</a:t>
            </a:r>
            <a:endParaRPr lang="en-US" sz="1650" dirty="0"/>
          </a:p>
        </p:txBody>
      </p:sp>
      <p:sp>
        <p:nvSpPr>
          <p:cNvPr id="25" name="SK-2-text-24"/>
          <p:cNvSpPr/>
          <p:nvPr/>
        </p:nvSpPr>
        <p:spPr>
          <a:xfrm>
            <a:off x="1283494" y="3505051"/>
            <a:ext cx="13620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VIRAL (SELF-LIMITING)</a:t>
            </a:r>
            <a:endParaRPr lang="en-US" sz="975" dirty="0"/>
          </a:p>
        </p:txBody>
      </p:sp>
      <p:sp>
        <p:nvSpPr>
          <p:cNvPr id="26" name="SK-2-text-25"/>
          <p:cNvSpPr/>
          <p:nvPr/>
        </p:nvSpPr>
        <p:spPr>
          <a:xfrm>
            <a:off x="3390900" y="3152626"/>
            <a:ext cx="239553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~30%</a:t>
            </a:r>
            <a:endParaRPr lang="en-US" sz="1650" dirty="0"/>
          </a:p>
        </p:txBody>
      </p:sp>
      <p:sp>
        <p:nvSpPr>
          <p:cNvPr id="27" name="SK-2-text-26"/>
          <p:cNvSpPr/>
          <p:nvPr/>
        </p:nvSpPr>
        <p:spPr>
          <a:xfrm>
            <a:off x="3988594" y="3505051"/>
            <a:ext cx="12001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BACTERIAL (GABHS)</a:t>
            </a:r>
            <a:endParaRPr lang="en-US" sz="975" dirty="0"/>
          </a:p>
        </p:txBody>
      </p:sp>
      <p:sp>
        <p:nvSpPr>
          <p:cNvPr id="28" name="SK-2-text-27"/>
          <p:cNvSpPr/>
          <p:nvPr/>
        </p:nvSpPr>
        <p:spPr>
          <a:xfrm>
            <a:off x="1057275" y="4286101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Antibiotic Limitations</a:t>
            </a:r>
            <a:endParaRPr lang="en-US" sz="1500" dirty="0"/>
          </a:p>
        </p:txBody>
      </p:sp>
      <p:sp>
        <p:nvSpPr>
          <p:cNvPr id="29" name="SK-2-text-28"/>
          <p:cNvSpPr/>
          <p:nvPr/>
        </p:nvSpPr>
        <p:spPr>
          <a:xfrm>
            <a:off x="914400" y="4686151"/>
            <a:ext cx="112776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Symptom duration reduced by only </a:t>
            </a:r>
            <a:r>
              <a:rPr lang="en-US" sz="1275" b="1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~16 hours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(modest benefit).</a:t>
            </a:r>
            <a:endParaRPr lang="en-US" sz="1275" dirty="0"/>
          </a:p>
        </p:txBody>
      </p:sp>
      <p:sp>
        <p:nvSpPr>
          <p:cNvPr id="30" name="SK-2-text-29"/>
          <p:cNvSpPr/>
          <p:nvPr/>
        </p:nvSpPr>
        <p:spPr>
          <a:xfrm>
            <a:off x="914400" y="5008066"/>
            <a:ext cx="49149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Evidence shows antibiotics </a:t>
            </a:r>
            <a:r>
              <a:rPr lang="en-US" sz="1275" b="1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prevent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peritonsillar abscess, otitis media, or rheumatic fever in UK settings.</a:t>
            </a:r>
            <a:endParaRPr lang="en-US" sz="1275" dirty="0"/>
          </a:p>
        </p:txBody>
      </p:sp>
      <p:sp>
        <p:nvSpPr>
          <p:cNvPr id="31" name="SK-2-text-30"/>
          <p:cNvSpPr/>
          <p:nvPr/>
        </p:nvSpPr>
        <p:spPr>
          <a:xfrm>
            <a:off x="6477000" y="1369665"/>
            <a:ext cx="284491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NG84 (Current)</a:t>
            </a:r>
            <a:endParaRPr lang="en-US" sz="1050" dirty="0"/>
          </a:p>
        </p:txBody>
      </p:sp>
      <p:sp>
        <p:nvSpPr>
          <p:cNvPr id="32" name="SK-2-text-31"/>
          <p:cNvSpPr/>
          <p:nvPr/>
        </p:nvSpPr>
        <p:spPr>
          <a:xfrm>
            <a:off x="6696075" y="1722090"/>
            <a:ext cx="5495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Recommended Management Strategy</a:t>
            </a:r>
            <a:endParaRPr lang="en-US" sz="1500" dirty="0"/>
          </a:p>
        </p:txBody>
      </p:sp>
      <p:sp>
        <p:nvSpPr>
          <p:cNvPr id="33" name="SK-2-text-32"/>
          <p:cNvSpPr/>
          <p:nvPr/>
        </p:nvSpPr>
        <p:spPr>
          <a:xfrm>
            <a:off x="6553200" y="2103090"/>
            <a:ext cx="56388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Default strategy: </a:t>
            </a:r>
            <a:r>
              <a:rPr lang="en-US" sz="1275" b="1" dirty="0">
                <a:solidFill>
                  <a:srgbClr val="2FB3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antibiotic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</a:t>
            </a:r>
            <a:r>
              <a:rPr lang="en-US" sz="1275" b="1" dirty="0">
                <a:solidFill>
                  <a:srgbClr val="2FB3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Delayed antibiotic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34" name="SK-2-text-33"/>
          <p:cNvSpPr/>
          <p:nvPr/>
        </p:nvSpPr>
        <p:spPr>
          <a:xfrm>
            <a:off x="6553200" y="2425005"/>
            <a:ext cx="49149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evidence-based scoring tools (FeverPAIN or Centor) to guide decisions.</a:t>
            </a:r>
            <a:endParaRPr lang="en-US" sz="1275" dirty="0"/>
          </a:p>
        </p:txBody>
      </p:sp>
      <p:sp>
        <p:nvSpPr>
          <p:cNvPr id="35" name="SK-2-text-34"/>
          <p:cNvSpPr/>
          <p:nvPr/>
        </p:nvSpPr>
        <p:spPr>
          <a:xfrm>
            <a:off x="6553200" y="2973586"/>
            <a:ext cx="49149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 antibiotics reserved </a:t>
            </a:r>
            <a:r>
              <a:rPr lang="en-US" sz="1275" b="1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ONLY</a:t>
            </a: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patients with high-risk features or systemic unwellness.</a:t>
            </a:r>
            <a:endParaRPr lang="en-US" sz="1275" dirty="0"/>
          </a:p>
        </p:txBody>
      </p:sp>
      <p:sp>
        <p:nvSpPr>
          <p:cNvPr id="36" name="SK-2-text-35"/>
          <p:cNvSpPr/>
          <p:nvPr/>
        </p:nvSpPr>
        <p:spPr>
          <a:xfrm>
            <a:off x="6553200" y="3522166"/>
            <a:ext cx="49149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Strategy aims to reduce unnecessary prescribing and combat antimicrobial resistance.</a:t>
            </a:r>
            <a:endParaRPr lang="en-US" sz="1275" dirty="0"/>
          </a:p>
        </p:txBody>
      </p:sp>
      <p:sp>
        <p:nvSpPr>
          <p:cNvPr id="37" name="SK-2-text-36"/>
          <p:cNvSpPr/>
          <p:nvPr/>
        </p:nvSpPr>
        <p:spPr>
          <a:xfrm>
            <a:off x="6696075" y="4375547"/>
            <a:ext cx="5495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Key Stewardship Principles</a:t>
            </a:r>
            <a:endParaRPr lang="en-US" sz="1500" dirty="0"/>
          </a:p>
        </p:txBody>
      </p:sp>
      <p:sp>
        <p:nvSpPr>
          <p:cNvPr id="38" name="SK-2-text-37"/>
          <p:cNvSpPr/>
          <p:nvPr/>
        </p:nvSpPr>
        <p:spPr>
          <a:xfrm>
            <a:off x="6553200" y="4756547"/>
            <a:ext cx="56388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 education on natural history (typically 1 week).</a:t>
            </a:r>
            <a:endParaRPr lang="en-US" sz="1275" dirty="0"/>
          </a:p>
        </p:txBody>
      </p:sp>
      <p:sp>
        <p:nvSpPr>
          <p:cNvPr id="39" name="SK-2-text-38"/>
          <p:cNvSpPr/>
          <p:nvPr/>
        </p:nvSpPr>
        <p:spPr>
          <a:xfrm>
            <a:off x="6553200" y="5078462"/>
            <a:ext cx="56388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Promote self-care (analgesia, fluids) as first-line.</a:t>
            </a:r>
            <a:endParaRPr lang="en-US" sz="1275" dirty="0"/>
          </a:p>
        </p:txBody>
      </p:sp>
      <p:sp>
        <p:nvSpPr>
          <p:cNvPr id="40" name="SK-2-text-39"/>
          <p:cNvSpPr/>
          <p:nvPr/>
        </p:nvSpPr>
        <p:spPr>
          <a:xfrm>
            <a:off x="6553200" y="5400377"/>
            <a:ext cx="56388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Safety-netting is essential for all "No/Delayed" strategies.</a:t>
            </a:r>
            <a:endParaRPr lang="en-US" sz="1275" dirty="0"/>
          </a:p>
        </p:txBody>
      </p:sp>
      <p:sp>
        <p:nvSpPr>
          <p:cNvPr id="41" name="SK-2-text-40"/>
          <p:cNvSpPr/>
          <p:nvPr/>
        </p:nvSpPr>
        <p:spPr>
          <a:xfrm>
            <a:off x="571500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2" name="SK-2-text-41"/>
          <p:cNvSpPr/>
          <p:nvPr/>
        </p:nvSpPr>
        <p:spPr>
          <a:xfrm>
            <a:off x="9448800" y="6543675"/>
            <a:ext cx="2743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NICE NG84 | July 2026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0" cy="571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93440"/>
            <a:ext cx="11049000" cy="84951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057251"/>
            <a:ext cx="11049000" cy="849511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21062"/>
            <a:ext cx="11049000" cy="849511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984873"/>
            <a:ext cx="11049000" cy="849511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948684"/>
            <a:ext cx="11049000" cy="849511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6179195"/>
            <a:ext cx="11049000" cy="6477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6413302"/>
            <a:ext cx="285750" cy="228600"/>
          </a:xfrm>
          <a:prstGeom prst="rect">
            <a:avLst/>
          </a:prstGeom>
        </p:spPr>
      </p:pic>
      <p:sp>
        <p:nvSpPr>
          <p:cNvPr id="12" name="SK-3-text-11"/>
          <p:cNvSpPr/>
          <p:nvPr/>
        </p:nvSpPr>
        <p:spPr>
          <a:xfrm>
            <a:off x="571500" y="514350"/>
            <a:ext cx="11210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FeverPAIN Score Criteria</a:t>
            </a:r>
            <a:endParaRPr lang="en-US" sz="2550" dirty="0"/>
          </a:p>
        </p:txBody>
      </p:sp>
      <p:sp>
        <p:nvSpPr>
          <p:cNvPr id="13" name="SK-3-text-12"/>
          <p:cNvSpPr/>
          <p:nvPr/>
        </p:nvSpPr>
        <p:spPr>
          <a:xfrm>
            <a:off x="981075" y="1251496"/>
            <a:ext cx="90678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200" b="1" dirty="0">
                <a:solidFill>
                  <a:srgbClr val="F58220"/>
                </a:solidFill>
              </a:rPr>
              <a:t>F</a:t>
            </a:r>
            <a:endParaRPr lang="en-US" sz="4200" dirty="0"/>
          </a:p>
        </p:txBody>
      </p:sp>
      <p:sp>
        <p:nvSpPr>
          <p:cNvPr id="14" name="SK-3-text-13"/>
          <p:cNvSpPr/>
          <p:nvPr/>
        </p:nvSpPr>
        <p:spPr>
          <a:xfrm>
            <a:off x="1752600" y="1207740"/>
            <a:ext cx="9791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Fever in the past 24 hours</a:t>
            </a:r>
            <a:endParaRPr lang="en-US" sz="1800" dirty="0"/>
          </a:p>
        </p:txBody>
      </p:sp>
      <p:sp>
        <p:nvSpPr>
          <p:cNvPr id="15" name="SK-3-text-14"/>
          <p:cNvSpPr/>
          <p:nvPr/>
        </p:nvSpPr>
        <p:spPr>
          <a:xfrm>
            <a:off x="1752600" y="1588740"/>
            <a:ext cx="10439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Self-reported by patient/parent or measured temperature ≥38°C.</a:t>
            </a:r>
            <a:endParaRPr lang="en-US" sz="1350" dirty="0"/>
          </a:p>
        </p:txBody>
      </p:sp>
      <p:sp>
        <p:nvSpPr>
          <p:cNvPr id="16" name="SK-3-text-15"/>
          <p:cNvSpPr/>
          <p:nvPr/>
        </p:nvSpPr>
        <p:spPr>
          <a:xfrm>
            <a:off x="966788" y="2215307"/>
            <a:ext cx="90678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200" b="1" dirty="0">
                <a:solidFill>
                  <a:srgbClr val="F58220"/>
                </a:solidFill>
              </a:rPr>
              <a:t>P</a:t>
            </a:r>
            <a:endParaRPr lang="en-US" sz="4200" dirty="0"/>
          </a:p>
        </p:txBody>
      </p:sp>
      <p:sp>
        <p:nvSpPr>
          <p:cNvPr id="17" name="SK-3-text-16"/>
          <p:cNvSpPr/>
          <p:nvPr/>
        </p:nvSpPr>
        <p:spPr>
          <a:xfrm>
            <a:off x="1752600" y="2171551"/>
            <a:ext cx="9791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Purulence</a:t>
            </a:r>
            <a:endParaRPr lang="en-US" sz="1800" dirty="0"/>
          </a:p>
        </p:txBody>
      </p:sp>
      <p:sp>
        <p:nvSpPr>
          <p:cNvPr id="18" name="SK-3-text-17"/>
          <p:cNvSpPr/>
          <p:nvPr/>
        </p:nvSpPr>
        <p:spPr>
          <a:xfrm>
            <a:off x="1752600" y="2552551"/>
            <a:ext cx="10439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Presence of pus (exudate) visible on the tonsils during examination.</a:t>
            </a:r>
            <a:endParaRPr lang="en-US" sz="1350" dirty="0"/>
          </a:p>
        </p:txBody>
      </p:sp>
      <p:sp>
        <p:nvSpPr>
          <p:cNvPr id="19" name="SK-3-text-18"/>
          <p:cNvSpPr/>
          <p:nvPr/>
        </p:nvSpPr>
        <p:spPr>
          <a:xfrm>
            <a:off x="966788" y="3179118"/>
            <a:ext cx="90678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200" b="1" dirty="0">
                <a:solidFill>
                  <a:srgbClr val="F58220"/>
                </a:solidFill>
              </a:rPr>
              <a:t>A</a:t>
            </a:r>
            <a:endParaRPr lang="en-US" sz="4200" dirty="0"/>
          </a:p>
        </p:txBody>
      </p:sp>
      <p:sp>
        <p:nvSpPr>
          <p:cNvPr id="20" name="SK-3-text-19"/>
          <p:cNvSpPr/>
          <p:nvPr/>
        </p:nvSpPr>
        <p:spPr>
          <a:xfrm>
            <a:off x="1752600" y="3135362"/>
            <a:ext cx="9791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Attend rapidly</a:t>
            </a:r>
            <a:endParaRPr lang="en-US" sz="1800" dirty="0"/>
          </a:p>
        </p:txBody>
      </p:sp>
      <p:sp>
        <p:nvSpPr>
          <p:cNvPr id="21" name="SK-3-text-20"/>
          <p:cNvSpPr/>
          <p:nvPr/>
        </p:nvSpPr>
        <p:spPr>
          <a:xfrm>
            <a:off x="1752600" y="3516362"/>
            <a:ext cx="10439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Symptom duration of 3 days or less before seeking medical attention.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1066800" y="4142929"/>
            <a:ext cx="90678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200" b="1" dirty="0">
                <a:solidFill>
                  <a:srgbClr val="F58220"/>
                </a:solidFill>
              </a:rPr>
              <a:t>I</a:t>
            </a:r>
            <a:endParaRPr lang="en-US" sz="4200" dirty="0"/>
          </a:p>
        </p:txBody>
      </p:sp>
      <p:sp>
        <p:nvSpPr>
          <p:cNvPr id="23" name="SK-3-text-22"/>
          <p:cNvSpPr/>
          <p:nvPr/>
        </p:nvSpPr>
        <p:spPr>
          <a:xfrm>
            <a:off x="1752600" y="4099173"/>
            <a:ext cx="9791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Inflamed tonsils</a:t>
            </a:r>
            <a:endParaRPr lang="en-US" sz="1800" dirty="0"/>
          </a:p>
        </p:txBody>
      </p:sp>
      <p:sp>
        <p:nvSpPr>
          <p:cNvPr id="24" name="SK-3-text-23"/>
          <p:cNvSpPr/>
          <p:nvPr/>
        </p:nvSpPr>
        <p:spPr>
          <a:xfrm>
            <a:off x="1752600" y="4480173"/>
            <a:ext cx="10439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Severe inflammation or redness of the tonsillar tissue.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952500" y="5106739"/>
            <a:ext cx="90678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200" b="1" dirty="0">
                <a:solidFill>
                  <a:srgbClr val="F58220"/>
                </a:solidFill>
              </a:rPr>
              <a:t>N</a:t>
            </a:r>
            <a:endParaRPr lang="en-US" sz="4200" dirty="0"/>
          </a:p>
        </p:txBody>
      </p:sp>
      <p:sp>
        <p:nvSpPr>
          <p:cNvPr id="26" name="SK-3-text-25"/>
          <p:cNvSpPr/>
          <p:nvPr/>
        </p:nvSpPr>
        <p:spPr>
          <a:xfrm>
            <a:off x="1752600" y="5062984"/>
            <a:ext cx="9791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No cough or coryza</a:t>
            </a:r>
            <a:endParaRPr lang="en-US" sz="1800" dirty="0"/>
          </a:p>
        </p:txBody>
      </p:sp>
      <p:sp>
        <p:nvSpPr>
          <p:cNvPr id="27" name="SK-3-text-26"/>
          <p:cNvSpPr/>
          <p:nvPr/>
        </p:nvSpPr>
        <p:spPr>
          <a:xfrm>
            <a:off x="1752600" y="5443984"/>
            <a:ext cx="10439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Absence of viral symptoms like cough, runny nose, or nasal congestion.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1162050" y="6378178"/>
            <a:ext cx="11029950" cy="2497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Scoring Mechanism: Each criterion scores 1 point </a:t>
            </a: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MAX 5 POINTS</a:t>
            </a: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b="1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| Used to identify likelihood of GABHS infection in Primary Care.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571500" cy="571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093440"/>
            <a:ext cx="11049000" cy="371668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93440"/>
            <a:ext cx="1657350" cy="48577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8850" y="1093440"/>
            <a:ext cx="2762250" cy="485775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1100" y="1093440"/>
            <a:ext cx="6629400" cy="48577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579215"/>
            <a:ext cx="1657350" cy="107692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28850" y="1579215"/>
            <a:ext cx="2762250" cy="107692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1100" y="1579215"/>
            <a:ext cx="6629400" cy="107692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2656136"/>
            <a:ext cx="1657350" cy="107692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28850" y="2656136"/>
            <a:ext cx="2762250" cy="107692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1100" y="2656136"/>
            <a:ext cx="6629400" cy="107692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3733056"/>
            <a:ext cx="1657350" cy="1077069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28850" y="3733056"/>
            <a:ext cx="2762250" cy="1077069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91100" y="3733056"/>
            <a:ext cx="6629400" cy="1077069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038725"/>
            <a:ext cx="11049000" cy="143827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0100" y="5576739"/>
            <a:ext cx="190500" cy="15686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0100" y="5843439"/>
            <a:ext cx="190500" cy="156865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100" y="6110139"/>
            <a:ext cx="190500" cy="156865"/>
          </a:xfrm>
          <a:prstGeom prst="rect">
            <a:avLst/>
          </a:prstGeom>
        </p:spPr>
      </p:pic>
      <p:sp>
        <p:nvSpPr>
          <p:cNvPr id="22" name="SK-4-text-21"/>
          <p:cNvSpPr/>
          <p:nvPr/>
        </p:nvSpPr>
        <p:spPr>
          <a:xfrm>
            <a:off x="571500" y="5143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FeverPAIN Interpretation &amp; Prescribing</a:t>
            </a:r>
            <a:endParaRPr lang="en-US" sz="2550" dirty="0"/>
          </a:p>
        </p:txBody>
      </p:sp>
      <p:sp>
        <p:nvSpPr>
          <p:cNvPr id="23" name="SK-4-text-22"/>
          <p:cNvSpPr/>
          <p:nvPr/>
        </p:nvSpPr>
        <p:spPr>
          <a:xfrm>
            <a:off x="762000" y="1093440"/>
            <a:ext cx="13620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95057"/>
                </a:solidFill>
              </a:rPr>
              <a:t>Score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2419350" y="1093440"/>
            <a:ext cx="292351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95057"/>
                </a:solidFill>
              </a:rPr>
              <a:t>Strep Likelihood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5181600" y="1093440"/>
            <a:ext cx="63341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95057"/>
                </a:solidFill>
              </a:rPr>
              <a:t>NICE NG84 Strategy</a:t>
            </a:r>
            <a:endParaRPr lang="en-US" sz="1350" dirty="0"/>
          </a:p>
        </p:txBody>
      </p:sp>
      <p:sp>
        <p:nvSpPr>
          <p:cNvPr id="26" name="SK-4-text-25"/>
          <p:cNvSpPr/>
          <p:nvPr/>
        </p:nvSpPr>
        <p:spPr>
          <a:xfrm>
            <a:off x="762000" y="1955750"/>
            <a:ext cx="1851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 – 1</a:t>
            </a:r>
            <a:endParaRPr lang="en-US" sz="1800" dirty="0"/>
          </a:p>
        </p:txBody>
      </p:sp>
      <p:sp>
        <p:nvSpPr>
          <p:cNvPr id="27" name="SK-4-text-26"/>
          <p:cNvSpPr/>
          <p:nvPr/>
        </p:nvSpPr>
        <p:spPr>
          <a:xfrm>
            <a:off x="2419350" y="1579215"/>
            <a:ext cx="2466975" cy="10769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13% – 18%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5419725" y="1855738"/>
            <a:ext cx="51244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antibiotic strategy</a:t>
            </a:r>
            <a:endParaRPr lang="en-US" sz="1500" dirty="0"/>
          </a:p>
        </p:txBody>
      </p:sp>
      <p:sp>
        <p:nvSpPr>
          <p:cNvPr id="29" name="SK-4-text-28"/>
          <p:cNvSpPr/>
          <p:nvPr/>
        </p:nvSpPr>
        <p:spPr>
          <a:xfrm>
            <a:off x="5181600" y="2170063"/>
            <a:ext cx="701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Antibiotics offer little benefit; focus on self-care and safety-netting.</a:t>
            </a:r>
            <a:endParaRPr lang="en-US" sz="1125" dirty="0"/>
          </a:p>
        </p:txBody>
      </p:sp>
      <p:sp>
        <p:nvSpPr>
          <p:cNvPr id="30" name="SK-4-text-29"/>
          <p:cNvSpPr/>
          <p:nvPr/>
        </p:nvSpPr>
        <p:spPr>
          <a:xfrm>
            <a:off x="762000" y="3032671"/>
            <a:ext cx="1851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– 3</a:t>
            </a:r>
            <a:endParaRPr lang="en-US" sz="1800" dirty="0"/>
          </a:p>
        </p:txBody>
      </p:sp>
      <p:sp>
        <p:nvSpPr>
          <p:cNvPr id="31" name="SK-4-text-30"/>
          <p:cNvSpPr/>
          <p:nvPr/>
        </p:nvSpPr>
        <p:spPr>
          <a:xfrm>
            <a:off x="2419350" y="2656136"/>
            <a:ext cx="2466975" cy="10769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34% – 40%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5419725" y="2932658"/>
            <a:ext cx="62674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Delayed antibiotic strategy</a:t>
            </a:r>
            <a:endParaRPr lang="en-US" sz="1500" dirty="0"/>
          </a:p>
        </p:txBody>
      </p:sp>
      <p:sp>
        <p:nvSpPr>
          <p:cNvPr id="33" name="SK-4-text-32"/>
          <p:cNvSpPr/>
          <p:nvPr/>
        </p:nvSpPr>
        <p:spPr>
          <a:xfrm>
            <a:off x="5181600" y="3246983"/>
            <a:ext cx="701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Offer prescription to use if symptoms do not improve within 3-5 days.</a:t>
            </a:r>
            <a:endParaRPr lang="en-US" sz="1125" dirty="0"/>
          </a:p>
        </p:txBody>
      </p:sp>
      <p:sp>
        <p:nvSpPr>
          <p:cNvPr id="34" name="SK-4-text-33"/>
          <p:cNvSpPr/>
          <p:nvPr/>
        </p:nvSpPr>
        <p:spPr>
          <a:xfrm>
            <a:off x="762000" y="4109591"/>
            <a:ext cx="1851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– 5</a:t>
            </a:r>
            <a:endParaRPr lang="en-US" sz="1800" dirty="0"/>
          </a:p>
        </p:txBody>
      </p:sp>
      <p:sp>
        <p:nvSpPr>
          <p:cNvPr id="35" name="SK-4-text-34"/>
          <p:cNvSpPr/>
          <p:nvPr/>
        </p:nvSpPr>
        <p:spPr>
          <a:xfrm>
            <a:off x="2419350" y="3733056"/>
            <a:ext cx="2466975" cy="10770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62% – 65%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5419725" y="4009579"/>
            <a:ext cx="67246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 antibiotic strategy</a:t>
            </a:r>
            <a:endParaRPr lang="en-US" sz="1500" dirty="0"/>
          </a:p>
        </p:txBody>
      </p:sp>
      <p:sp>
        <p:nvSpPr>
          <p:cNvPr id="37" name="SK-4-text-36"/>
          <p:cNvSpPr/>
          <p:nvPr/>
        </p:nvSpPr>
        <p:spPr>
          <a:xfrm>
            <a:off x="5181600" y="4323904"/>
            <a:ext cx="701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Offer immediate Abx if the patient is systemically unwell or severe symptoms.</a:t>
            </a:r>
            <a:endParaRPr lang="en-US" sz="1125" dirty="0"/>
          </a:p>
        </p:txBody>
      </p:sp>
      <p:sp>
        <p:nvSpPr>
          <p:cNvPr id="38" name="SK-4-text-37"/>
          <p:cNvSpPr/>
          <p:nvPr/>
        </p:nvSpPr>
        <p:spPr>
          <a:xfrm>
            <a:off x="800100" y="5191125"/>
            <a:ext cx="10677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12529"/>
                </a:solidFill>
              </a:rPr>
              <a:t>NICE NG84 CURRENT RECOMMENDATIONS</a:t>
            </a:r>
            <a:endParaRPr lang="en-US" sz="1350" dirty="0"/>
          </a:p>
        </p:txBody>
      </p:sp>
      <p:sp>
        <p:nvSpPr>
          <p:cNvPr id="39" name="SK-4-text-38"/>
          <p:cNvSpPr/>
          <p:nvPr/>
        </p:nvSpPr>
        <p:spPr>
          <a:xfrm>
            <a:off x="1028700" y="5524500"/>
            <a:ext cx="11163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Preferred Tool:</a:t>
            </a: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FeverPAIN is the preferred clinical tool in UK primary care (NICE NG84).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1028700" y="5791200"/>
            <a:ext cx="11163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Judgement:</a:t>
            </a: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Tools support, but do not replace, clinical assessment of severity.</a:t>
            </a:r>
            <a:endParaRPr lang="en-US" sz="1200" dirty="0"/>
          </a:p>
        </p:txBody>
      </p:sp>
      <p:sp>
        <p:nvSpPr>
          <p:cNvPr id="41" name="SK-4-text-40"/>
          <p:cNvSpPr/>
          <p:nvPr/>
        </p:nvSpPr>
        <p:spPr>
          <a:xfrm>
            <a:off x="1028700" y="6057900"/>
            <a:ext cx="11163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Rapid Onset:</a:t>
            </a: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Consider immediate Abx for scores of 4-5 specifically if symptoms are severe.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0" cy="571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93440"/>
            <a:ext cx="5381625" cy="2596604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207740"/>
            <a:ext cx="5153025" cy="36195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274415"/>
            <a:ext cx="190500" cy="1524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880545"/>
            <a:ext cx="5381625" cy="2596604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994845"/>
            <a:ext cx="5153025" cy="36195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061520"/>
            <a:ext cx="190500" cy="1524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471095"/>
            <a:ext cx="5153025" cy="1891754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4471095"/>
            <a:ext cx="878384" cy="45720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64184" y="4471095"/>
            <a:ext cx="2071688" cy="4572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35871" y="4471095"/>
            <a:ext cx="2202954" cy="4572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4928295"/>
            <a:ext cx="878384" cy="717203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4184" y="4928295"/>
            <a:ext cx="2071688" cy="717203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35871" y="4928295"/>
            <a:ext cx="2202954" cy="717203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1093440"/>
            <a:ext cx="5381625" cy="2852738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3175" y="1207740"/>
            <a:ext cx="5153025" cy="36195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53175" y="1274415"/>
            <a:ext cx="190500" cy="1524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136678"/>
            <a:ext cx="5381625" cy="2340322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3175" y="4250978"/>
            <a:ext cx="5153025" cy="36195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53175" y="4317653"/>
            <a:ext cx="190500" cy="15240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53175" y="4727228"/>
            <a:ext cx="5153025" cy="64770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53175" y="5536853"/>
            <a:ext cx="178594" cy="178594"/>
          </a:xfrm>
          <a:prstGeom prst="rect">
            <a:avLst/>
          </a:prstGeom>
        </p:spPr>
      </p:pic>
      <p:sp>
        <p:nvSpPr>
          <p:cNvPr id="26" name="SK-5-text-25"/>
          <p:cNvSpPr/>
          <p:nvPr/>
        </p:nvSpPr>
        <p:spPr>
          <a:xfrm>
            <a:off x="571500" y="5143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Centor Score for GABHS Assessment</a:t>
            </a:r>
            <a:endParaRPr lang="en-US" sz="2550" dirty="0"/>
          </a:p>
        </p:txBody>
      </p:sp>
      <p:sp>
        <p:nvSpPr>
          <p:cNvPr id="27" name="SK-5-text-26"/>
          <p:cNvSpPr/>
          <p:nvPr/>
        </p:nvSpPr>
        <p:spPr>
          <a:xfrm>
            <a:off x="971550" y="1207740"/>
            <a:ext cx="5505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Centor Criteria (Max 4)</a:t>
            </a:r>
            <a:endParaRPr lang="en-US" sz="1500" dirty="0"/>
          </a:p>
        </p:txBody>
      </p:sp>
      <p:sp>
        <p:nvSpPr>
          <p:cNvPr id="28" name="SK-5-text-27"/>
          <p:cNvSpPr/>
          <p:nvPr/>
        </p:nvSpPr>
        <p:spPr>
          <a:xfrm>
            <a:off x="914400" y="1683990"/>
            <a:ext cx="501015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Tonsillar exudate</a:t>
            </a:r>
            <a:endParaRPr lang="en-US" sz="1350" dirty="0"/>
          </a:p>
        </p:txBody>
      </p:sp>
      <p:sp>
        <p:nvSpPr>
          <p:cNvPr id="29" name="SK-5-text-28"/>
          <p:cNvSpPr/>
          <p:nvPr/>
        </p:nvSpPr>
        <p:spPr>
          <a:xfrm>
            <a:off x="914400" y="2000101"/>
            <a:ext cx="795024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Tender anterior cervical lymphadenopathy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914400" y="2316212"/>
            <a:ext cx="506658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History of fever (&gt;38°C)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914400" y="2632323"/>
            <a:ext cx="501015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Absence of cough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971550" y="3994845"/>
            <a:ext cx="466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Score Interpretation</a:t>
            </a:r>
            <a:endParaRPr lang="en-US" sz="1500" dirty="0"/>
          </a:p>
        </p:txBody>
      </p:sp>
      <p:sp>
        <p:nvSpPr>
          <p:cNvPr id="33" name="SK-5-text-32"/>
          <p:cNvSpPr/>
          <p:nvPr/>
        </p:nvSpPr>
        <p:spPr>
          <a:xfrm>
            <a:off x="800100" y="4471095"/>
            <a:ext cx="75262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1678484" y="4471095"/>
            <a:ext cx="267940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GABHS Likelihood</a:t>
            </a:r>
            <a:endParaRPr lang="en-US" sz="1200" dirty="0"/>
          </a:p>
        </p:txBody>
      </p:sp>
      <p:sp>
        <p:nvSpPr>
          <p:cNvPr id="35" name="SK-5-text-34"/>
          <p:cNvSpPr/>
          <p:nvPr/>
        </p:nvSpPr>
        <p:spPr>
          <a:xfrm>
            <a:off x="3750171" y="4471095"/>
            <a:ext cx="205055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Strategy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800100" y="5182046"/>
            <a:ext cx="123444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0 - 2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1678484" y="4928295"/>
            <a:ext cx="1919288" cy="7172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3 - 17%</a:t>
            </a:r>
            <a:endParaRPr lang="en-US" sz="1200" dirty="0"/>
          </a:p>
        </p:txBody>
      </p:sp>
      <p:sp>
        <p:nvSpPr>
          <p:cNvPr id="38" name="SK-5-textBg-37"/>
          <p:cNvSpPr/>
          <p:nvPr/>
        </p:nvSpPr>
        <p:spPr>
          <a:xfrm>
            <a:off x="3750171" y="5167759"/>
            <a:ext cx="981075" cy="238125"/>
          </a:xfrm>
          <a:prstGeom prst="roundRect">
            <a:avLst>
              <a:gd name="adj" fmla="val 8000"/>
            </a:avLst>
          </a:prstGeom>
          <a:solidFill>
            <a:srgbClr val="2FB34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SK-5-text-38"/>
          <p:cNvSpPr/>
          <p:nvPr/>
        </p:nvSpPr>
        <p:spPr>
          <a:xfrm>
            <a:off x="3826371" y="5167759"/>
            <a:ext cx="1757113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Antibiotic</a:t>
            </a:r>
            <a:endParaRPr lang="en-US" sz="1050" dirty="0"/>
          </a:p>
        </p:txBody>
      </p:sp>
      <p:sp>
        <p:nvSpPr>
          <p:cNvPr id="40" name="SK-5-text-39"/>
          <p:cNvSpPr/>
          <p:nvPr/>
        </p:nvSpPr>
        <p:spPr>
          <a:xfrm>
            <a:off x="800100" y="5899398"/>
            <a:ext cx="123444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3 - 4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1678484" y="5645497"/>
            <a:ext cx="1919288" cy="7173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32 - 56%</a:t>
            </a:r>
            <a:endParaRPr lang="en-US" sz="1200" dirty="0"/>
          </a:p>
        </p:txBody>
      </p:sp>
      <p:sp>
        <p:nvSpPr>
          <p:cNvPr id="42" name="SK-5-textBg-41"/>
          <p:cNvSpPr/>
          <p:nvPr/>
        </p:nvSpPr>
        <p:spPr>
          <a:xfrm>
            <a:off x="3750171" y="5885111"/>
            <a:ext cx="1371600" cy="238125"/>
          </a:xfrm>
          <a:prstGeom prst="roundRect">
            <a:avLst>
              <a:gd name="adj" fmla="val 8000"/>
            </a:avLst>
          </a:prstGeom>
          <a:solidFill>
            <a:srgbClr val="F59F0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SK-5-text-42"/>
          <p:cNvSpPr/>
          <p:nvPr/>
        </p:nvSpPr>
        <p:spPr>
          <a:xfrm>
            <a:off x="3826371" y="5885111"/>
            <a:ext cx="270256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Antibiotic</a:t>
            </a:r>
            <a:endParaRPr lang="en-US" sz="1050" dirty="0"/>
          </a:p>
        </p:txBody>
      </p:sp>
      <p:sp>
        <p:nvSpPr>
          <p:cNvPr id="44" name="SK-5-text-43"/>
          <p:cNvSpPr/>
          <p:nvPr/>
        </p:nvSpPr>
        <p:spPr>
          <a:xfrm>
            <a:off x="6638925" y="1207740"/>
            <a:ext cx="466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FeverPAIN vs. Centor</a:t>
            </a:r>
            <a:endParaRPr lang="en-US" sz="1500" dirty="0"/>
          </a:p>
        </p:txBody>
      </p:sp>
      <p:sp>
        <p:nvSpPr>
          <p:cNvPr id="45" name="SK-5-text-44"/>
          <p:cNvSpPr/>
          <p:nvPr/>
        </p:nvSpPr>
        <p:spPr>
          <a:xfrm>
            <a:off x="6581775" y="1683990"/>
            <a:ext cx="49244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NG84 Preference: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FeverPAIN is the preferred tool (developed in UK primary care).</a:t>
            </a:r>
            <a:endParaRPr lang="en-US" sz="1350" dirty="0"/>
          </a:p>
        </p:txBody>
      </p:sp>
      <p:sp>
        <p:nvSpPr>
          <p:cNvPr id="46" name="SK-5-text-45"/>
          <p:cNvSpPr/>
          <p:nvPr/>
        </p:nvSpPr>
        <p:spPr>
          <a:xfrm>
            <a:off x="6581775" y="2240012"/>
            <a:ext cx="49244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Centor Role: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Older, widely used tool; useful when FeverPAIN criteria are unavailable.</a:t>
            </a:r>
            <a:endParaRPr lang="en-US" sz="1350" dirty="0"/>
          </a:p>
        </p:txBody>
      </p:sp>
      <p:sp>
        <p:nvSpPr>
          <p:cNvPr id="47" name="SK-5-text-46"/>
          <p:cNvSpPr/>
          <p:nvPr/>
        </p:nvSpPr>
        <p:spPr>
          <a:xfrm>
            <a:off x="6581775" y="2796034"/>
            <a:ext cx="49244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Evidence: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Absence of 3-4 Centor criteria = 80% chance it is NOT GABHS.</a:t>
            </a:r>
            <a:endParaRPr lang="en-US" sz="1350" dirty="0"/>
          </a:p>
        </p:txBody>
      </p:sp>
      <p:sp>
        <p:nvSpPr>
          <p:cNvPr id="48" name="SK-5-text-47"/>
          <p:cNvSpPr/>
          <p:nvPr/>
        </p:nvSpPr>
        <p:spPr>
          <a:xfrm>
            <a:off x="6581775" y="3352056"/>
            <a:ext cx="49244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Judgment: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Tools support, but do not replace, clinical assessment.</a:t>
            </a:r>
            <a:endParaRPr lang="en-US" sz="1350" dirty="0"/>
          </a:p>
        </p:txBody>
      </p:sp>
      <p:sp>
        <p:nvSpPr>
          <p:cNvPr id="49" name="SK-5-text-48"/>
          <p:cNvSpPr/>
          <p:nvPr/>
        </p:nvSpPr>
        <p:spPr>
          <a:xfrm>
            <a:off x="6638925" y="4250978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Clinical Context &amp; Risk</a:t>
            </a:r>
            <a:endParaRPr lang="en-US" sz="1500" dirty="0"/>
          </a:p>
        </p:txBody>
      </p:sp>
      <p:sp>
        <p:nvSpPr>
          <p:cNvPr id="50" name="SK-5-text-49"/>
          <p:cNvSpPr/>
          <p:nvPr/>
        </p:nvSpPr>
        <p:spPr>
          <a:xfrm>
            <a:off x="6448425" y="4727228"/>
            <a:ext cx="4962525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3-4 indicates a 40-60% chance of GABHS; these patients are most likely to benefit from antibiotics.</a:t>
            </a:r>
            <a:endParaRPr lang="en-US" sz="1200" dirty="0"/>
          </a:p>
        </p:txBody>
      </p:sp>
      <p:sp>
        <p:nvSpPr>
          <p:cNvPr id="51" name="SK-5-text-50"/>
          <p:cNvSpPr/>
          <p:nvPr/>
        </p:nvSpPr>
        <p:spPr>
          <a:xfrm>
            <a:off x="6607969" y="5536853"/>
            <a:ext cx="489823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63939"/>
                </a:solidFill>
              </a:rPr>
              <a:t>Quinsy Risk: 1:60 in unwell patients with 3/4 criteria vs. 1:400 in those with lower scores.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571500" cy="571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979140"/>
            <a:ext cx="6400800" cy="522163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207740"/>
            <a:ext cx="5943600" cy="4572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341" y="1980307"/>
            <a:ext cx="226219" cy="186779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341" y="2386013"/>
            <a:ext cx="226219" cy="18677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341" y="2791718"/>
            <a:ext cx="226219" cy="18677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341" y="3197423"/>
            <a:ext cx="226219" cy="18677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341" y="3603129"/>
            <a:ext cx="226219" cy="186779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341" y="4008834"/>
            <a:ext cx="226219" cy="186779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3300" y="1222921"/>
            <a:ext cx="4267200" cy="15621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53300" y="2937421"/>
            <a:ext cx="4267200" cy="156210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53300" y="4651921"/>
            <a:ext cx="4267200" cy="130492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17" name="SK-6-text-16"/>
          <p:cNvSpPr/>
          <p:nvPr/>
        </p:nvSpPr>
        <p:spPr>
          <a:xfrm>
            <a:off x="571500" y="4381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Paediatric Streptococcal Score Card</a:t>
            </a:r>
            <a:endParaRPr lang="en-US" sz="2550" dirty="0"/>
          </a:p>
        </p:txBody>
      </p:sp>
      <p:sp>
        <p:nvSpPr>
          <p:cNvPr id="18" name="SK-6-text-17"/>
          <p:cNvSpPr/>
          <p:nvPr/>
        </p:nvSpPr>
        <p:spPr>
          <a:xfrm>
            <a:off x="800100" y="1207740"/>
            <a:ext cx="111785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Clinical Criteria (1 point each, Max 6)</a:t>
            </a:r>
            <a:endParaRPr lang="en-US" sz="1800" dirty="0"/>
          </a:p>
        </p:txBody>
      </p:sp>
      <p:sp>
        <p:nvSpPr>
          <p:cNvPr id="19" name="SK-6-text-18"/>
          <p:cNvSpPr/>
          <p:nvPr/>
        </p:nvSpPr>
        <p:spPr>
          <a:xfrm>
            <a:off x="1181100" y="1893540"/>
            <a:ext cx="556260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Age:</a:t>
            </a:r>
            <a:r>
              <a:rPr lang="en-US" sz="1425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5 – 15 years</a:t>
            </a:r>
            <a:endParaRPr lang="en-US" sz="1425" dirty="0"/>
          </a:p>
        </p:txBody>
      </p:sp>
      <p:sp>
        <p:nvSpPr>
          <p:cNvPr id="20" name="SK-6-text-19"/>
          <p:cNvSpPr/>
          <p:nvPr/>
        </p:nvSpPr>
        <p:spPr>
          <a:xfrm>
            <a:off x="1181100" y="2299246"/>
            <a:ext cx="955548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Season:</a:t>
            </a:r>
            <a:r>
              <a:rPr lang="en-US" sz="1425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Late autumn, winter, or early spring</a:t>
            </a:r>
            <a:endParaRPr lang="en-US" sz="1425" dirty="0"/>
          </a:p>
        </p:txBody>
      </p:sp>
      <p:sp>
        <p:nvSpPr>
          <p:cNvPr id="21" name="SK-6-text-20"/>
          <p:cNvSpPr/>
          <p:nvPr/>
        </p:nvSpPr>
        <p:spPr>
          <a:xfrm>
            <a:off x="1181100" y="2704951"/>
            <a:ext cx="803529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Fever:</a:t>
            </a:r>
            <a:r>
              <a:rPr lang="en-US" sz="1425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Recorded temperature ≥38.3°C</a:t>
            </a:r>
            <a:endParaRPr lang="en-US" sz="1425" dirty="0"/>
          </a:p>
        </p:txBody>
      </p:sp>
      <p:sp>
        <p:nvSpPr>
          <p:cNvPr id="22" name="SK-6-text-21"/>
          <p:cNvSpPr/>
          <p:nvPr/>
        </p:nvSpPr>
        <p:spPr>
          <a:xfrm>
            <a:off x="1181100" y="3110657"/>
            <a:ext cx="825246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Lymphadenopathy:</a:t>
            </a:r>
            <a:r>
              <a:rPr lang="en-US" sz="1425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Tender cervical nodes</a:t>
            </a:r>
            <a:endParaRPr lang="en-US" sz="1425" dirty="0"/>
          </a:p>
        </p:txBody>
      </p:sp>
      <p:sp>
        <p:nvSpPr>
          <p:cNvPr id="23" name="SK-6-text-22"/>
          <p:cNvSpPr/>
          <p:nvPr/>
        </p:nvSpPr>
        <p:spPr>
          <a:xfrm>
            <a:off x="1181100" y="3516362"/>
            <a:ext cx="998982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Pharyngeal signs:</a:t>
            </a:r>
            <a:r>
              <a:rPr lang="en-US" sz="1425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Erythema, oedema, or exudate</a:t>
            </a:r>
            <a:endParaRPr lang="en-US" sz="1425" dirty="0"/>
          </a:p>
        </p:txBody>
      </p:sp>
      <p:sp>
        <p:nvSpPr>
          <p:cNvPr id="24" name="SK-6-text-23"/>
          <p:cNvSpPr/>
          <p:nvPr/>
        </p:nvSpPr>
        <p:spPr>
          <a:xfrm>
            <a:off x="1181100" y="3922068"/>
            <a:ext cx="1101090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viral symptoms:</a:t>
            </a:r>
            <a:r>
              <a:rPr lang="en-US" sz="1425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conjunctivitis, rhinorrhoea, or cough</a:t>
            </a:r>
            <a:endParaRPr lang="en-US" sz="1425" dirty="0"/>
          </a:p>
        </p:txBody>
      </p:sp>
      <p:sp>
        <p:nvSpPr>
          <p:cNvPr id="25" name="SK-6-text-24"/>
          <p:cNvSpPr/>
          <p:nvPr/>
        </p:nvSpPr>
        <p:spPr>
          <a:xfrm>
            <a:off x="7534275" y="1403896"/>
            <a:ext cx="3905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6 / 6</a:t>
            </a:r>
            <a:endParaRPr lang="en-US" sz="1500" dirty="0"/>
          </a:p>
        </p:txBody>
      </p:sp>
      <p:sp>
        <p:nvSpPr>
          <p:cNvPr id="26" name="SK-6-text-25"/>
          <p:cNvSpPr/>
          <p:nvPr/>
        </p:nvSpPr>
        <p:spPr>
          <a:xfrm>
            <a:off x="7458075" y="1784896"/>
            <a:ext cx="40576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F58220"/>
                </a:solidFill>
              </a:rPr>
              <a:t>75%</a:t>
            </a:r>
            <a:endParaRPr lang="en-US" sz="3900" dirty="0"/>
          </a:p>
        </p:txBody>
      </p:sp>
      <p:sp>
        <p:nvSpPr>
          <p:cNvPr id="27" name="SK-6-text-26"/>
          <p:cNvSpPr/>
          <p:nvPr/>
        </p:nvSpPr>
        <p:spPr>
          <a:xfrm>
            <a:off x="7543800" y="2375446"/>
            <a:ext cx="388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Probability of GABHS Positive Culture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7534275" y="3118396"/>
            <a:ext cx="3905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5 / 6</a:t>
            </a:r>
            <a:endParaRPr lang="en-US" sz="1500" dirty="0"/>
          </a:p>
        </p:txBody>
      </p:sp>
      <p:sp>
        <p:nvSpPr>
          <p:cNvPr id="29" name="SK-6-text-28"/>
          <p:cNvSpPr/>
          <p:nvPr/>
        </p:nvSpPr>
        <p:spPr>
          <a:xfrm>
            <a:off x="7458075" y="3499396"/>
            <a:ext cx="40576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F58220"/>
                </a:solidFill>
              </a:rPr>
              <a:t>59%</a:t>
            </a:r>
            <a:endParaRPr lang="en-US" sz="3900" dirty="0"/>
          </a:p>
        </p:txBody>
      </p:sp>
      <p:sp>
        <p:nvSpPr>
          <p:cNvPr id="30" name="SK-6-text-29"/>
          <p:cNvSpPr/>
          <p:nvPr/>
        </p:nvSpPr>
        <p:spPr>
          <a:xfrm>
            <a:off x="7543800" y="4089946"/>
            <a:ext cx="388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Probability of GABHS Positive Culture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7543800" y="4804321"/>
            <a:ext cx="4200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Application</a:t>
            </a:r>
            <a:endParaRPr lang="en-US" sz="1350" dirty="0"/>
          </a:p>
        </p:txBody>
      </p:sp>
      <p:sp>
        <p:nvSpPr>
          <p:cNvPr id="32" name="SK-6-text-31"/>
          <p:cNvSpPr/>
          <p:nvPr/>
        </p:nvSpPr>
        <p:spPr>
          <a:xfrm>
            <a:off x="7543800" y="5118646"/>
            <a:ext cx="38862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tool is specifically validated for the paediatric population (5-15y) to help differentiate bacterial GABHS from viral pharyngitis during peak seasons.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571500" y="6581775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34" name="SK-6-text-33"/>
          <p:cNvSpPr/>
          <p:nvPr/>
        </p:nvSpPr>
        <p:spPr>
          <a:xfrm>
            <a:off x="9420225" y="6581775"/>
            <a:ext cx="27717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July 2026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571500" cy="571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93415"/>
            <a:ext cx="1295400" cy="5746254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7900" y="893415"/>
            <a:ext cx="9372600" cy="883741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7900" y="1920032"/>
            <a:ext cx="9372600" cy="538163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7900" y="2534394"/>
            <a:ext cx="9372600" cy="53816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7900" y="3148757"/>
            <a:ext cx="9372600" cy="53816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7900" y="3763119"/>
            <a:ext cx="9372600" cy="538163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7900" y="4377482"/>
            <a:ext cx="9372600" cy="53816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7900" y="4991844"/>
            <a:ext cx="9372600" cy="538163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7900" y="6344394"/>
            <a:ext cx="1728788" cy="29527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00300" y="6423422"/>
            <a:ext cx="166688" cy="13722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2438" y="6344394"/>
            <a:ext cx="1881187" cy="295275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14838" y="6423422"/>
            <a:ext cx="166688" cy="13722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6344394"/>
            <a:ext cx="2757488" cy="295275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1775" y="6423422"/>
            <a:ext cx="166688" cy="137220"/>
          </a:xfrm>
          <a:prstGeom prst="rect">
            <a:avLst/>
          </a:prstGeom>
        </p:spPr>
      </p:pic>
      <p:sp>
        <p:nvSpPr>
          <p:cNvPr id="19" name="SK-7-text-18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STARWAVe Tool for RTI Hospitalisation</a:t>
            </a:r>
            <a:endParaRPr lang="en-US" sz="2550" dirty="0"/>
          </a:p>
        </p:txBody>
      </p:sp>
      <p:sp>
        <p:nvSpPr>
          <p:cNvPr id="20" name="SK-7-text-19"/>
          <p:cNvSpPr/>
          <p:nvPr/>
        </p:nvSpPr>
        <p:spPr>
          <a:xfrm rot="10800000">
            <a:off x="704850" y="1218605"/>
            <a:ext cx="914400" cy="5095875"/>
          </a:xfrm>
          <a:prstGeom prst="rect">
            <a:avLst/>
          </a:prstGeom>
          <a:noFill/>
          <a:ln/>
        </p:spPr>
        <p:txBody>
          <a:bodyPr vert="vert" wrap="square" lIns="0" tIns="0" rIns="0" bIns="0" rtlCol="0" anchor="ctr"/>
          <a:lstStyle/>
          <a:p>
            <a:pPr marL="0" indent="0">
              <a:lnSpc>
                <a:spcPts val="7200"/>
              </a:lnSpc>
              <a:buNone/>
            </a:pPr>
            <a:r>
              <a:rPr lang="en-US" sz="7200" b="1" kern="0" spc="240" dirty="0">
                <a:solidFill>
                  <a:srgbClr val="F58220"/>
                </a:solidFill>
              </a:rPr>
              <a:t>STARWAVe</a:t>
            </a:r>
            <a:endParaRPr lang="en-US" sz="7200" dirty="0"/>
          </a:p>
        </p:txBody>
      </p:sp>
      <p:sp>
        <p:nvSpPr>
          <p:cNvPr id="21" name="SK-7-text-20"/>
          <p:cNvSpPr/>
          <p:nvPr/>
        </p:nvSpPr>
        <p:spPr>
          <a:xfrm>
            <a:off x="2362200" y="969615"/>
            <a:ext cx="9239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Predicting Clinical Severity</a:t>
            </a:r>
            <a:endParaRPr lang="en-US" sz="1500" dirty="0"/>
          </a:p>
        </p:txBody>
      </p:sp>
      <p:sp>
        <p:nvSpPr>
          <p:cNvPr id="22" name="SK-7-text-21"/>
          <p:cNvSpPr/>
          <p:nvPr/>
        </p:nvSpPr>
        <p:spPr>
          <a:xfrm>
            <a:off x="2362200" y="1274415"/>
            <a:ext cx="9144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Validated tool for children (3m–16y) presenting with acute cough and RTI to predict hospitalisation risk and support antibiotic stewardship.</a:t>
            </a:r>
            <a:endParaRPr lang="en-US" sz="1200" dirty="0"/>
          </a:p>
        </p:txBody>
      </p:sp>
      <p:sp>
        <p:nvSpPr>
          <p:cNvPr id="23" name="SK-7-text-22"/>
          <p:cNvSpPr/>
          <p:nvPr/>
        </p:nvSpPr>
        <p:spPr>
          <a:xfrm>
            <a:off x="2171700" y="1920032"/>
            <a:ext cx="628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S</a:t>
            </a:r>
            <a:endParaRPr lang="en-US" sz="2400" dirty="0"/>
          </a:p>
        </p:txBody>
      </p:sp>
      <p:sp>
        <p:nvSpPr>
          <p:cNvPr id="24" name="SK-7-text-23"/>
          <p:cNvSpPr/>
          <p:nvPr/>
        </p:nvSpPr>
        <p:spPr>
          <a:xfrm>
            <a:off x="2914650" y="1920032"/>
            <a:ext cx="8791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Short duration of illness</a:t>
            </a:r>
            <a:endParaRPr lang="en-US" sz="1350" dirty="0"/>
          </a:p>
        </p:txBody>
      </p:sp>
      <p:sp>
        <p:nvSpPr>
          <p:cNvPr id="25" name="SK-7-text-24"/>
          <p:cNvSpPr/>
          <p:nvPr/>
        </p:nvSpPr>
        <p:spPr>
          <a:xfrm>
            <a:off x="2914650" y="2196257"/>
            <a:ext cx="8782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&lt;3 days since onset of symptoms</a:t>
            </a:r>
            <a:endParaRPr lang="en-US" sz="1125" dirty="0"/>
          </a:p>
        </p:txBody>
      </p:sp>
      <p:sp>
        <p:nvSpPr>
          <p:cNvPr id="26" name="SK-7-text-25"/>
          <p:cNvSpPr/>
          <p:nvPr/>
        </p:nvSpPr>
        <p:spPr>
          <a:xfrm>
            <a:off x="2171700" y="2534394"/>
            <a:ext cx="628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T</a:t>
            </a:r>
            <a:endParaRPr lang="en-US" sz="2400" dirty="0"/>
          </a:p>
        </p:txBody>
      </p:sp>
      <p:sp>
        <p:nvSpPr>
          <p:cNvPr id="27" name="SK-7-text-26"/>
          <p:cNvSpPr/>
          <p:nvPr/>
        </p:nvSpPr>
        <p:spPr>
          <a:xfrm>
            <a:off x="2914650" y="2534394"/>
            <a:ext cx="8791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Temperature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2914650" y="2810619"/>
            <a:ext cx="9277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≥37.8°C on exam OR parent-reported severe fever in past 24h</a:t>
            </a:r>
            <a:endParaRPr lang="en-US" sz="1125" dirty="0"/>
          </a:p>
        </p:txBody>
      </p:sp>
      <p:sp>
        <p:nvSpPr>
          <p:cNvPr id="29" name="SK-7-text-28"/>
          <p:cNvSpPr/>
          <p:nvPr/>
        </p:nvSpPr>
        <p:spPr>
          <a:xfrm>
            <a:off x="2171700" y="3148757"/>
            <a:ext cx="628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A</a:t>
            </a:r>
            <a:endParaRPr lang="en-US" sz="2400" dirty="0"/>
          </a:p>
        </p:txBody>
      </p:sp>
      <p:sp>
        <p:nvSpPr>
          <p:cNvPr id="30" name="SK-7-text-29"/>
          <p:cNvSpPr/>
          <p:nvPr/>
        </p:nvSpPr>
        <p:spPr>
          <a:xfrm>
            <a:off x="2914650" y="3148757"/>
            <a:ext cx="8791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&lt;2 years</a:t>
            </a:r>
            <a:endParaRPr lang="en-US" sz="1350" dirty="0"/>
          </a:p>
        </p:txBody>
      </p:sp>
      <p:sp>
        <p:nvSpPr>
          <p:cNvPr id="31" name="SK-7-text-30"/>
          <p:cNvSpPr/>
          <p:nvPr/>
        </p:nvSpPr>
        <p:spPr>
          <a:xfrm>
            <a:off x="2914650" y="3424982"/>
            <a:ext cx="8782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Higher physiological risk in infants and toddlers</a:t>
            </a:r>
            <a:endParaRPr lang="en-US" sz="1125" dirty="0"/>
          </a:p>
        </p:txBody>
      </p:sp>
      <p:sp>
        <p:nvSpPr>
          <p:cNvPr id="32" name="SK-7-text-31"/>
          <p:cNvSpPr/>
          <p:nvPr/>
        </p:nvSpPr>
        <p:spPr>
          <a:xfrm>
            <a:off x="2171700" y="3763119"/>
            <a:ext cx="628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R</a:t>
            </a:r>
            <a:endParaRPr lang="en-US" sz="2400" dirty="0"/>
          </a:p>
        </p:txBody>
      </p:sp>
      <p:sp>
        <p:nvSpPr>
          <p:cNvPr id="33" name="SK-7-text-32"/>
          <p:cNvSpPr/>
          <p:nvPr/>
        </p:nvSpPr>
        <p:spPr>
          <a:xfrm>
            <a:off x="2914650" y="3763119"/>
            <a:ext cx="8791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Respiratory distress</a:t>
            </a:r>
            <a:endParaRPr lang="en-US" sz="1350" dirty="0"/>
          </a:p>
        </p:txBody>
      </p:sp>
      <p:sp>
        <p:nvSpPr>
          <p:cNvPr id="34" name="SK-7-text-33"/>
          <p:cNvSpPr/>
          <p:nvPr/>
        </p:nvSpPr>
        <p:spPr>
          <a:xfrm>
            <a:off x="2914650" y="4039344"/>
            <a:ext cx="9277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Recession (intercostal/subcostal) or increased work of breathing</a:t>
            </a:r>
            <a:endParaRPr lang="en-US" sz="1125" dirty="0"/>
          </a:p>
        </p:txBody>
      </p:sp>
      <p:sp>
        <p:nvSpPr>
          <p:cNvPr id="35" name="SK-7-text-34"/>
          <p:cNvSpPr/>
          <p:nvPr/>
        </p:nvSpPr>
        <p:spPr>
          <a:xfrm>
            <a:off x="2171700" y="4377482"/>
            <a:ext cx="628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W</a:t>
            </a:r>
            <a:endParaRPr lang="en-US" sz="2400" dirty="0"/>
          </a:p>
        </p:txBody>
      </p:sp>
      <p:sp>
        <p:nvSpPr>
          <p:cNvPr id="36" name="SK-7-text-35"/>
          <p:cNvSpPr/>
          <p:nvPr/>
        </p:nvSpPr>
        <p:spPr>
          <a:xfrm>
            <a:off x="2914650" y="4377482"/>
            <a:ext cx="8791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Wheeze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2914650" y="4653707"/>
            <a:ext cx="8782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Clinician reported on auscultation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2171700" y="4991844"/>
            <a:ext cx="628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A</a:t>
            </a:r>
            <a:endParaRPr lang="en-US" sz="2400" dirty="0"/>
          </a:p>
        </p:txBody>
      </p:sp>
      <p:sp>
        <p:nvSpPr>
          <p:cNvPr id="39" name="SK-7-text-38"/>
          <p:cNvSpPr/>
          <p:nvPr/>
        </p:nvSpPr>
        <p:spPr>
          <a:xfrm>
            <a:off x="2914650" y="4991844"/>
            <a:ext cx="8791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Asthma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2914650" y="5268069"/>
            <a:ext cx="8782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Current diagnosis of asthma</a:t>
            </a:r>
            <a:endParaRPr lang="en-US" sz="1125" dirty="0"/>
          </a:p>
        </p:txBody>
      </p:sp>
      <p:sp>
        <p:nvSpPr>
          <p:cNvPr id="41" name="SK-7-text-40"/>
          <p:cNvSpPr/>
          <p:nvPr/>
        </p:nvSpPr>
        <p:spPr>
          <a:xfrm>
            <a:off x="2185988" y="5606207"/>
            <a:ext cx="60007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1950" b="1" kern="0" spc="-120" dirty="0">
                <a:solidFill>
                  <a:srgbClr val="F58220"/>
                </a:solidFill>
              </a:rPr>
              <a:t>Ve</a:t>
            </a:r>
            <a:endParaRPr lang="en-US" sz="1950" dirty="0"/>
          </a:p>
        </p:txBody>
      </p:sp>
      <p:sp>
        <p:nvSpPr>
          <p:cNvPr id="42" name="SK-7-text-41"/>
          <p:cNvSpPr/>
          <p:nvPr/>
        </p:nvSpPr>
        <p:spPr>
          <a:xfrm>
            <a:off x="2914650" y="5606207"/>
            <a:ext cx="8791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Vomiting</a:t>
            </a:r>
            <a:endParaRPr lang="en-US" sz="1350" dirty="0"/>
          </a:p>
        </p:txBody>
      </p:sp>
      <p:sp>
        <p:nvSpPr>
          <p:cNvPr id="43" name="SK-7-text-42"/>
          <p:cNvSpPr/>
          <p:nvPr/>
        </p:nvSpPr>
        <p:spPr>
          <a:xfrm>
            <a:off x="2914650" y="5882432"/>
            <a:ext cx="9220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Moderate or severe vomiting in the previous 24 hours</a:t>
            </a:r>
            <a:endParaRPr lang="en-US" sz="1125" dirty="0"/>
          </a:p>
        </p:txBody>
      </p:sp>
      <p:sp>
        <p:nvSpPr>
          <p:cNvPr id="44" name="SK-7-text-43"/>
          <p:cNvSpPr/>
          <p:nvPr/>
        </p:nvSpPr>
        <p:spPr>
          <a:xfrm>
            <a:off x="2643188" y="6344394"/>
            <a:ext cx="2724014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 = 8,394 Children</a:t>
            </a:r>
            <a:endParaRPr lang="en-US" sz="1050" dirty="0"/>
          </a:p>
        </p:txBody>
      </p:sp>
      <p:sp>
        <p:nvSpPr>
          <p:cNvPr id="45" name="SK-7-text-44"/>
          <p:cNvSpPr/>
          <p:nvPr/>
        </p:nvSpPr>
        <p:spPr>
          <a:xfrm>
            <a:off x="4657725" y="6344394"/>
            <a:ext cx="2726552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0.9% Admission Rate</a:t>
            </a:r>
            <a:endParaRPr lang="en-US" sz="1050" dirty="0"/>
          </a:p>
        </p:txBody>
      </p:sp>
      <p:sp>
        <p:nvSpPr>
          <p:cNvPr id="46" name="SK-7-text-45"/>
          <p:cNvSpPr/>
          <p:nvPr/>
        </p:nvSpPr>
        <p:spPr>
          <a:xfrm>
            <a:off x="6824663" y="6344394"/>
            <a:ext cx="4839292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Reduces "Just-in-case" prescribing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0" cy="571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83965"/>
            <a:ext cx="6446490" cy="410721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598265"/>
            <a:ext cx="600075" cy="6477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875" y="1598265"/>
            <a:ext cx="1032718" cy="6477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8593" y="1598265"/>
            <a:ext cx="981075" cy="6477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9668" y="1598265"/>
            <a:ext cx="1097756" cy="6477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97425" y="1598265"/>
            <a:ext cx="2506266" cy="64770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2245965"/>
            <a:ext cx="600075" cy="953691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5875" y="2245965"/>
            <a:ext cx="1032718" cy="953691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8593" y="2245965"/>
            <a:ext cx="981075" cy="953691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99668" y="2245965"/>
            <a:ext cx="1097756" cy="953691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97425" y="2245965"/>
            <a:ext cx="2506266" cy="953691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5800" y="3199656"/>
            <a:ext cx="600075" cy="953691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85875" y="3199656"/>
            <a:ext cx="1032718" cy="953691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18593" y="3199656"/>
            <a:ext cx="981075" cy="953691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99668" y="3199656"/>
            <a:ext cx="1097756" cy="953691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97425" y="3199656"/>
            <a:ext cx="2506266" cy="953691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5800" y="4153346"/>
            <a:ext cx="600075" cy="1323529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85875" y="4153346"/>
            <a:ext cx="1032718" cy="1323529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318593" y="4153346"/>
            <a:ext cx="981075" cy="1323529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99668" y="4153346"/>
            <a:ext cx="1097756" cy="1323529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397425" y="4153346"/>
            <a:ext cx="2506266" cy="1323529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1500" y="5857875"/>
            <a:ext cx="6446490" cy="619125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85800" y="6048375"/>
            <a:ext cx="238125" cy="238125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322790" y="1483965"/>
            <a:ext cx="4297710" cy="909638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437090" y="1654076"/>
            <a:ext cx="202406" cy="163711"/>
          </a:xfrm>
          <a:prstGeom prst="rect">
            <a:avLst/>
          </a:prstGeom>
        </p:spPr>
      </p:pic>
      <p:pic>
        <p:nvPicPr>
          <p:cNvPr id="30" name="SK-8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322790" y="2507903"/>
            <a:ext cx="4297710" cy="909638"/>
          </a:xfrm>
          <a:prstGeom prst="rect">
            <a:avLst/>
          </a:prstGeom>
        </p:spPr>
      </p:pic>
      <p:pic>
        <p:nvPicPr>
          <p:cNvPr id="31" name="SK-8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437090" y="2678013"/>
            <a:ext cx="202406" cy="163711"/>
          </a:xfrm>
          <a:prstGeom prst="rect">
            <a:avLst/>
          </a:prstGeom>
        </p:spPr>
      </p:pic>
      <p:pic>
        <p:nvPicPr>
          <p:cNvPr id="32" name="SK-8-img-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322790" y="3531840"/>
            <a:ext cx="4297710" cy="909638"/>
          </a:xfrm>
          <a:prstGeom prst="rect">
            <a:avLst/>
          </a:prstGeom>
        </p:spPr>
      </p:pic>
      <p:pic>
        <p:nvPicPr>
          <p:cNvPr id="33" name="SK-8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437090" y="3701951"/>
            <a:ext cx="202406" cy="163711"/>
          </a:xfrm>
          <a:prstGeom prst="rect">
            <a:avLst/>
          </a:prstGeom>
        </p:spPr>
      </p:pic>
      <p:pic>
        <p:nvPicPr>
          <p:cNvPr id="34" name="SK-8-img-33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322790" y="4555778"/>
            <a:ext cx="4297710" cy="909638"/>
          </a:xfrm>
          <a:prstGeom prst="rect">
            <a:avLst/>
          </a:prstGeom>
        </p:spPr>
      </p:pic>
      <p:pic>
        <p:nvPicPr>
          <p:cNvPr id="35" name="SK-8-img-34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437090" y="4725888"/>
            <a:ext cx="202406" cy="163711"/>
          </a:xfrm>
          <a:prstGeom prst="rect">
            <a:avLst/>
          </a:prstGeom>
        </p:spPr>
      </p:pic>
      <p:sp>
        <p:nvSpPr>
          <p:cNvPr id="36" name="SK-8-text-35"/>
          <p:cNvSpPr/>
          <p:nvPr/>
        </p:nvSpPr>
        <p:spPr>
          <a:xfrm>
            <a:off x="571500" y="5143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STARWAVe: Risk Stratification &amp; Clinical Limitations</a:t>
            </a:r>
            <a:endParaRPr lang="en-US" sz="2550" dirty="0"/>
          </a:p>
        </p:txBody>
      </p:sp>
      <p:sp>
        <p:nvSpPr>
          <p:cNvPr id="37" name="SK-8-text-36"/>
          <p:cNvSpPr/>
          <p:nvPr/>
        </p:nvSpPr>
        <p:spPr>
          <a:xfrm>
            <a:off x="571500" y="1093440"/>
            <a:ext cx="65226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 STRATIFICATION FRAMEWORK</a:t>
            </a:r>
            <a:endParaRPr lang="en-US" sz="1050" dirty="0"/>
          </a:p>
        </p:txBody>
      </p:sp>
      <p:sp>
        <p:nvSpPr>
          <p:cNvPr id="38" name="SK-8-text-37"/>
          <p:cNvSpPr/>
          <p:nvPr/>
        </p:nvSpPr>
        <p:spPr>
          <a:xfrm>
            <a:off x="781050" y="1598265"/>
            <a:ext cx="700314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1381125" y="1598265"/>
            <a:ext cx="842218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 Category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2413843" y="1598265"/>
            <a:ext cx="1549893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Prevalence</a:t>
            </a:r>
            <a:endParaRPr lang="en-US" sz="1200" dirty="0"/>
          </a:p>
        </p:txBody>
      </p:sp>
      <p:sp>
        <p:nvSpPr>
          <p:cNvPr id="41" name="SK-8-text-40"/>
          <p:cNvSpPr/>
          <p:nvPr/>
        </p:nvSpPr>
        <p:spPr>
          <a:xfrm>
            <a:off x="3394918" y="1598265"/>
            <a:ext cx="907256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Admission Risk</a:t>
            </a:r>
            <a:endParaRPr lang="en-US" sz="1200" dirty="0"/>
          </a:p>
        </p:txBody>
      </p:sp>
      <p:sp>
        <p:nvSpPr>
          <p:cNvPr id="42" name="SK-8-text-41"/>
          <p:cNvSpPr/>
          <p:nvPr/>
        </p:nvSpPr>
        <p:spPr>
          <a:xfrm>
            <a:off x="4492675" y="1598265"/>
            <a:ext cx="3455788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Recommended Strategy</a:t>
            </a:r>
            <a:endParaRPr lang="en-US" sz="1200" dirty="0"/>
          </a:p>
        </p:txBody>
      </p:sp>
      <p:sp>
        <p:nvSpPr>
          <p:cNvPr id="43" name="SK-8-text-42"/>
          <p:cNvSpPr/>
          <p:nvPr/>
        </p:nvSpPr>
        <p:spPr>
          <a:xfrm>
            <a:off x="781050" y="2245965"/>
            <a:ext cx="617099" cy="953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0–1</a:t>
            </a:r>
            <a:endParaRPr lang="en-US" sz="1200" dirty="0"/>
          </a:p>
        </p:txBody>
      </p:sp>
      <p:sp>
        <p:nvSpPr>
          <p:cNvPr id="44" name="SK-8-textBg-43"/>
          <p:cNvSpPr/>
          <p:nvPr/>
        </p:nvSpPr>
        <p:spPr>
          <a:xfrm>
            <a:off x="1381125" y="2584698"/>
            <a:ext cx="800100" cy="276225"/>
          </a:xfrm>
          <a:prstGeom prst="roundRect">
            <a:avLst>
              <a:gd name="adj" fmla="val 6897"/>
            </a:avLst>
          </a:prstGeom>
          <a:solidFill>
            <a:srgbClr val="2FB34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SK-8-text-44"/>
          <p:cNvSpPr/>
          <p:nvPr/>
        </p:nvSpPr>
        <p:spPr>
          <a:xfrm>
            <a:off x="1457325" y="2584698"/>
            <a:ext cx="103632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VERY LOW</a:t>
            </a:r>
            <a:endParaRPr lang="en-US" sz="1050" dirty="0"/>
          </a:p>
        </p:txBody>
      </p:sp>
      <p:sp>
        <p:nvSpPr>
          <p:cNvPr id="46" name="SK-8-text-45"/>
          <p:cNvSpPr/>
          <p:nvPr/>
        </p:nvSpPr>
        <p:spPr>
          <a:xfrm>
            <a:off x="2413843" y="2245965"/>
            <a:ext cx="866775" cy="953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67%</a:t>
            </a:r>
            <a:endParaRPr lang="en-US" sz="1200" dirty="0"/>
          </a:p>
        </p:txBody>
      </p:sp>
      <p:sp>
        <p:nvSpPr>
          <p:cNvPr id="47" name="SK-8-text-46"/>
          <p:cNvSpPr/>
          <p:nvPr/>
        </p:nvSpPr>
        <p:spPr>
          <a:xfrm>
            <a:off x="3394918" y="2245965"/>
            <a:ext cx="2494500" cy="953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 (1:320)</a:t>
            </a:r>
            <a:endParaRPr lang="en-US" sz="1200" dirty="0"/>
          </a:p>
        </p:txBody>
      </p:sp>
      <p:sp>
        <p:nvSpPr>
          <p:cNvPr id="48" name="SK-8-text-47"/>
          <p:cNvSpPr/>
          <p:nvPr/>
        </p:nvSpPr>
        <p:spPr>
          <a:xfrm>
            <a:off x="4492675" y="2245965"/>
            <a:ext cx="3793746" cy="953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antibiotic strategy</a:t>
            </a:r>
            <a:endParaRPr lang="en-US" sz="1200" dirty="0"/>
          </a:p>
        </p:txBody>
      </p:sp>
      <p:sp>
        <p:nvSpPr>
          <p:cNvPr id="49" name="SK-8-text-48"/>
          <p:cNvSpPr/>
          <p:nvPr/>
        </p:nvSpPr>
        <p:spPr>
          <a:xfrm>
            <a:off x="781050" y="3199656"/>
            <a:ext cx="617099" cy="953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2–3</a:t>
            </a:r>
            <a:endParaRPr lang="en-US" sz="1200" dirty="0"/>
          </a:p>
        </p:txBody>
      </p:sp>
      <p:sp>
        <p:nvSpPr>
          <p:cNvPr id="50" name="SK-8-textBg-49"/>
          <p:cNvSpPr/>
          <p:nvPr/>
        </p:nvSpPr>
        <p:spPr>
          <a:xfrm>
            <a:off x="1381125" y="3538389"/>
            <a:ext cx="723900" cy="276225"/>
          </a:xfrm>
          <a:prstGeom prst="roundRect">
            <a:avLst>
              <a:gd name="adj" fmla="val 6897"/>
            </a:avLst>
          </a:prstGeom>
          <a:solidFill>
            <a:srgbClr val="F59F0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1" name="SK-8-text-50"/>
          <p:cNvSpPr/>
          <p:nvPr/>
        </p:nvSpPr>
        <p:spPr>
          <a:xfrm>
            <a:off x="1457325" y="3538389"/>
            <a:ext cx="75798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</a:t>
            </a:r>
            <a:endParaRPr lang="en-US" sz="1050" dirty="0"/>
          </a:p>
        </p:txBody>
      </p:sp>
      <p:sp>
        <p:nvSpPr>
          <p:cNvPr id="52" name="SK-8-text-51"/>
          <p:cNvSpPr/>
          <p:nvPr/>
        </p:nvSpPr>
        <p:spPr>
          <a:xfrm>
            <a:off x="2413843" y="3199656"/>
            <a:ext cx="866775" cy="953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30%</a:t>
            </a:r>
            <a:endParaRPr lang="en-US" sz="1200" dirty="0"/>
          </a:p>
        </p:txBody>
      </p:sp>
      <p:sp>
        <p:nvSpPr>
          <p:cNvPr id="53" name="SK-8-text-52"/>
          <p:cNvSpPr/>
          <p:nvPr/>
        </p:nvSpPr>
        <p:spPr>
          <a:xfrm>
            <a:off x="3394918" y="3199656"/>
            <a:ext cx="2242594" cy="953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1.5% (1:70)</a:t>
            </a:r>
            <a:endParaRPr lang="en-US" sz="1200" dirty="0"/>
          </a:p>
        </p:txBody>
      </p:sp>
      <p:sp>
        <p:nvSpPr>
          <p:cNvPr id="54" name="SK-8-text-53"/>
          <p:cNvSpPr/>
          <p:nvPr/>
        </p:nvSpPr>
        <p:spPr>
          <a:xfrm>
            <a:off x="4492675" y="3199656"/>
            <a:ext cx="4131705" cy="953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or delayed antibiotic</a:t>
            </a:r>
            <a:endParaRPr lang="en-US" sz="1200" dirty="0"/>
          </a:p>
        </p:txBody>
      </p:sp>
      <p:sp>
        <p:nvSpPr>
          <p:cNvPr id="55" name="SK-8-text-54"/>
          <p:cNvSpPr/>
          <p:nvPr/>
        </p:nvSpPr>
        <p:spPr>
          <a:xfrm>
            <a:off x="781050" y="4153346"/>
            <a:ext cx="485775" cy="1323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≥4</a:t>
            </a:r>
            <a:endParaRPr lang="en-US" sz="1200" dirty="0"/>
          </a:p>
        </p:txBody>
      </p:sp>
      <p:sp>
        <p:nvSpPr>
          <p:cNvPr id="56" name="SK-8-textBg-55"/>
          <p:cNvSpPr/>
          <p:nvPr/>
        </p:nvSpPr>
        <p:spPr>
          <a:xfrm>
            <a:off x="1381125" y="4676924"/>
            <a:ext cx="476250" cy="276225"/>
          </a:xfrm>
          <a:prstGeom prst="roundRect">
            <a:avLst>
              <a:gd name="adj" fmla="val 6897"/>
            </a:avLst>
          </a:prstGeom>
          <a:solidFill>
            <a:srgbClr val="D639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7" name="SK-8-text-56"/>
          <p:cNvSpPr/>
          <p:nvPr/>
        </p:nvSpPr>
        <p:spPr>
          <a:xfrm>
            <a:off x="1457325" y="4676924"/>
            <a:ext cx="4352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</a:t>
            </a:r>
            <a:endParaRPr lang="en-US" sz="1050" dirty="0"/>
          </a:p>
        </p:txBody>
      </p:sp>
      <p:sp>
        <p:nvSpPr>
          <p:cNvPr id="58" name="SK-8-text-57"/>
          <p:cNvSpPr/>
          <p:nvPr/>
        </p:nvSpPr>
        <p:spPr>
          <a:xfrm>
            <a:off x="2413843" y="4153346"/>
            <a:ext cx="866775" cy="1323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3%</a:t>
            </a:r>
            <a:endParaRPr lang="en-US" sz="1200" dirty="0"/>
          </a:p>
        </p:txBody>
      </p:sp>
      <p:sp>
        <p:nvSpPr>
          <p:cNvPr id="59" name="SK-8-text-58"/>
          <p:cNvSpPr/>
          <p:nvPr/>
        </p:nvSpPr>
        <p:spPr>
          <a:xfrm>
            <a:off x="3394918" y="4153346"/>
            <a:ext cx="1134206" cy="1323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11.8%</a:t>
            </a:r>
            <a:endParaRPr lang="en-US" sz="1200" dirty="0"/>
          </a:p>
        </p:txBody>
      </p:sp>
      <p:sp>
        <p:nvSpPr>
          <p:cNvPr id="60" name="SK-8-text-59"/>
          <p:cNvSpPr/>
          <p:nvPr/>
        </p:nvSpPr>
        <p:spPr>
          <a:xfrm>
            <a:off x="4492675" y="4153346"/>
            <a:ext cx="2315766" cy="1323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Same-day F/U; Immediate Abx; Consider admission</a:t>
            </a:r>
            <a:endParaRPr lang="en-US" sz="1200" dirty="0"/>
          </a:p>
        </p:txBody>
      </p:sp>
      <p:sp>
        <p:nvSpPr>
          <p:cNvPr id="61" name="SK-8-text-60"/>
          <p:cNvSpPr/>
          <p:nvPr/>
        </p:nvSpPr>
        <p:spPr>
          <a:xfrm>
            <a:off x="1038225" y="5953125"/>
            <a:ext cx="586546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STARWAVe aims to reduce 'just in case' prescribing by identifying children at extremely low risk of admission.</a:t>
            </a:r>
            <a:endParaRPr lang="en-US" sz="1125" dirty="0"/>
          </a:p>
        </p:txBody>
      </p:sp>
      <p:sp>
        <p:nvSpPr>
          <p:cNvPr id="62" name="SK-8-text-61"/>
          <p:cNvSpPr/>
          <p:nvPr/>
        </p:nvSpPr>
        <p:spPr>
          <a:xfrm>
            <a:off x="7322790" y="1093440"/>
            <a:ext cx="43739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 LIMITATIONS</a:t>
            </a:r>
            <a:endParaRPr lang="en-US" sz="1050" dirty="0"/>
          </a:p>
        </p:txBody>
      </p:sp>
      <p:sp>
        <p:nvSpPr>
          <p:cNvPr id="63" name="SK-8-text-62"/>
          <p:cNvSpPr/>
          <p:nvPr/>
        </p:nvSpPr>
        <p:spPr>
          <a:xfrm>
            <a:off x="7639496" y="1598265"/>
            <a:ext cx="455250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Predicts Hospitalisation Only</a:t>
            </a:r>
            <a:endParaRPr lang="en-US" sz="1275" dirty="0"/>
          </a:p>
        </p:txBody>
      </p:sp>
      <p:sp>
        <p:nvSpPr>
          <p:cNvPr id="64" name="SK-8-text-63"/>
          <p:cNvSpPr/>
          <p:nvPr/>
        </p:nvSpPr>
        <p:spPr>
          <a:xfrm>
            <a:off x="7437090" y="1879253"/>
            <a:ext cx="40691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Does NOT distinguish between bacterial and viral aetiology. 73% of admissions were non-bacterial.</a:t>
            </a:r>
            <a:endParaRPr lang="en-US" sz="1125" dirty="0"/>
          </a:p>
        </p:txBody>
      </p:sp>
      <p:sp>
        <p:nvSpPr>
          <p:cNvPr id="65" name="SK-8-text-64"/>
          <p:cNvSpPr/>
          <p:nvPr/>
        </p:nvSpPr>
        <p:spPr>
          <a:xfrm>
            <a:off x="7639496" y="2622203"/>
            <a:ext cx="40691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Predictive Accuracy</a:t>
            </a:r>
            <a:endParaRPr lang="en-US" sz="1275" dirty="0"/>
          </a:p>
        </p:txBody>
      </p:sp>
      <p:sp>
        <p:nvSpPr>
          <p:cNvPr id="66" name="SK-8-text-65"/>
          <p:cNvSpPr/>
          <p:nvPr/>
        </p:nvSpPr>
        <p:spPr>
          <a:xfrm>
            <a:off x="7437090" y="2903190"/>
            <a:ext cx="40691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AUROC 0.81: Good predictive accuracy but not perfect. Not yet externally validated in a large RCT.</a:t>
            </a:r>
            <a:endParaRPr lang="en-US" sz="1125" dirty="0"/>
          </a:p>
        </p:txBody>
      </p:sp>
      <p:sp>
        <p:nvSpPr>
          <p:cNvPr id="67" name="SK-8-text-66"/>
          <p:cNvSpPr/>
          <p:nvPr/>
        </p:nvSpPr>
        <p:spPr>
          <a:xfrm>
            <a:off x="7639496" y="3646140"/>
            <a:ext cx="455250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Supplement, Not Replace</a:t>
            </a:r>
            <a:endParaRPr lang="en-US" sz="1275" dirty="0"/>
          </a:p>
        </p:txBody>
      </p:sp>
      <p:sp>
        <p:nvSpPr>
          <p:cNvPr id="68" name="SK-8-text-67"/>
          <p:cNvSpPr/>
          <p:nvPr/>
        </p:nvSpPr>
        <p:spPr>
          <a:xfrm>
            <a:off x="7437090" y="3927128"/>
            <a:ext cx="40691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Must be used alongside clinical judgement, especially in children with underlying conditions.</a:t>
            </a:r>
            <a:endParaRPr lang="en-US" sz="1125" dirty="0"/>
          </a:p>
        </p:txBody>
      </p:sp>
      <p:sp>
        <p:nvSpPr>
          <p:cNvPr id="69" name="SK-8-text-68"/>
          <p:cNvSpPr/>
          <p:nvPr/>
        </p:nvSpPr>
        <p:spPr>
          <a:xfrm>
            <a:off x="7639496" y="4670078"/>
            <a:ext cx="40691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Tool Selection</a:t>
            </a:r>
            <a:endParaRPr lang="en-US" sz="1275" dirty="0"/>
          </a:p>
        </p:txBody>
      </p:sp>
      <p:sp>
        <p:nvSpPr>
          <p:cNvPr id="70" name="SK-8-text-69"/>
          <p:cNvSpPr/>
          <p:nvPr/>
        </p:nvSpPr>
        <p:spPr>
          <a:xfrm>
            <a:off x="7437090" y="4951065"/>
            <a:ext cx="40691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Still prefer Centor/FeverPAIN for sore throat; STARWAVe is better for general RTI/Cough severity.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0" cy="571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93440"/>
            <a:ext cx="6457950" cy="8572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37382"/>
            <a:ext cx="190500" cy="16921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41190"/>
            <a:ext cx="6457950" cy="433581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141190"/>
            <a:ext cx="1841302" cy="54292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2802" y="2141190"/>
            <a:ext cx="4616648" cy="54292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684115"/>
            <a:ext cx="1841302" cy="948184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2802" y="2684115"/>
            <a:ext cx="4616648" cy="948184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632299"/>
            <a:ext cx="1841302" cy="948184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12802" y="3632299"/>
            <a:ext cx="4616648" cy="948184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580483"/>
            <a:ext cx="1841302" cy="948184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12802" y="4580483"/>
            <a:ext cx="4616648" cy="94818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15200" y="1772989"/>
            <a:ext cx="4305300" cy="200977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05700" y="2011114"/>
            <a:ext cx="238125" cy="19050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05700" y="2935039"/>
            <a:ext cx="3924300" cy="65722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0000" y="3077914"/>
            <a:ext cx="178594" cy="178594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15200" y="3973264"/>
            <a:ext cx="4305300" cy="1204913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15200" y="5368677"/>
            <a:ext cx="4305300" cy="428625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29500" y="5531048"/>
            <a:ext cx="166688" cy="137220"/>
          </a:xfrm>
          <a:prstGeom prst="rect">
            <a:avLst/>
          </a:prstGeom>
        </p:spPr>
      </p:pic>
      <p:sp>
        <p:nvSpPr>
          <p:cNvPr id="23" name="SK-9-text-22"/>
          <p:cNvSpPr/>
          <p:nvPr/>
        </p:nvSpPr>
        <p:spPr>
          <a:xfrm>
            <a:off x="571500" y="5143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12529"/>
                </a:solidFill>
              </a:rPr>
              <a:t>Antibiotic Choice and Dosing for Children</a:t>
            </a:r>
            <a:endParaRPr lang="en-US" sz="2550" dirty="0"/>
          </a:p>
        </p:txBody>
      </p:sp>
      <p:sp>
        <p:nvSpPr>
          <p:cNvPr id="24" name="SK-9-text-23"/>
          <p:cNvSpPr/>
          <p:nvPr/>
        </p:nvSpPr>
        <p:spPr>
          <a:xfrm>
            <a:off x="990600" y="1207740"/>
            <a:ext cx="4463951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1st Choice: Phenoxymethylpenicillin (Penicillin V)</a:t>
            </a:r>
            <a:endParaRPr lang="en-US" sz="1650" dirty="0"/>
          </a:p>
        </p:txBody>
      </p:sp>
      <p:sp>
        <p:nvSpPr>
          <p:cNvPr id="25" name="SK-9-text-24"/>
          <p:cNvSpPr/>
          <p:nvPr/>
        </p:nvSpPr>
        <p:spPr>
          <a:xfrm>
            <a:off x="5568851" y="1293465"/>
            <a:ext cx="134629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Duration: 5–10 Days</a:t>
            </a:r>
            <a:endParaRPr lang="en-US" sz="1200" dirty="0"/>
          </a:p>
        </p:txBody>
      </p:sp>
      <p:sp>
        <p:nvSpPr>
          <p:cNvPr id="26" name="SK-9-text-25"/>
          <p:cNvSpPr/>
          <p:nvPr/>
        </p:nvSpPr>
        <p:spPr>
          <a:xfrm>
            <a:off x="714375" y="2141190"/>
            <a:ext cx="1650027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Group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2555677" y="2141190"/>
            <a:ext cx="6647916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Recommended Dosing Strategy (Oral)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714375" y="3039070"/>
            <a:ext cx="276034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1–11 Months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2555677" y="2684115"/>
            <a:ext cx="5404157" cy="948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62.5 mg QDS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125 mg BD</a:t>
            </a:r>
            <a:endParaRPr lang="en-US" sz="1350" dirty="0"/>
          </a:p>
        </p:txBody>
      </p:sp>
      <p:sp>
        <p:nvSpPr>
          <p:cNvPr id="30" name="SK-9-text-29"/>
          <p:cNvSpPr/>
          <p:nvPr/>
        </p:nvSpPr>
        <p:spPr>
          <a:xfrm>
            <a:off x="714375" y="3987254"/>
            <a:ext cx="22117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1–5 Years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2555677" y="3632299"/>
            <a:ext cx="5211151" cy="948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125 mg QDS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250 mg BD</a:t>
            </a:r>
            <a:endParaRPr lang="en-US" sz="1350" dirty="0"/>
          </a:p>
        </p:txBody>
      </p:sp>
      <p:sp>
        <p:nvSpPr>
          <p:cNvPr id="32" name="SK-9-text-31"/>
          <p:cNvSpPr/>
          <p:nvPr/>
        </p:nvSpPr>
        <p:spPr>
          <a:xfrm>
            <a:off x="714375" y="4935438"/>
            <a:ext cx="25546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6–11 Years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2555677" y="4580483"/>
            <a:ext cx="5211151" cy="948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250 mg QDS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500 mg BD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714375" y="5883771"/>
            <a:ext cx="28975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12–17 Years</a:t>
            </a:r>
            <a:endParaRPr lang="en-US" sz="1350" dirty="0"/>
          </a:p>
        </p:txBody>
      </p:sp>
      <p:sp>
        <p:nvSpPr>
          <p:cNvPr id="35" name="SK-9-text-34"/>
          <p:cNvSpPr/>
          <p:nvPr/>
        </p:nvSpPr>
        <p:spPr>
          <a:xfrm>
            <a:off x="2555677" y="5528667"/>
            <a:ext cx="5532827" cy="9483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500 mg QDS</a:t>
            </a:r>
            <a:r>
              <a:rPr lang="en-US" sz="1350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1000 mg BD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7839075" y="1963489"/>
            <a:ext cx="4352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9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Penicillin Allergy Alternatives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7505700" y="2373064"/>
            <a:ext cx="46863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Clarithromycin (5 days):</a:t>
            </a:r>
            <a:endParaRPr lang="en-US" sz="1275" dirty="0"/>
          </a:p>
        </p:txBody>
      </p:sp>
      <p:sp>
        <p:nvSpPr>
          <p:cNvPr id="38" name="SK-9-text-37"/>
          <p:cNvSpPr/>
          <p:nvPr/>
        </p:nvSpPr>
        <p:spPr>
          <a:xfrm>
            <a:off x="7505700" y="2644527"/>
            <a:ext cx="4686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Weight-based dosing (consult BNF). Avoid in pregnancy.</a:t>
            </a:r>
            <a:endParaRPr lang="en-US" sz="1125" dirty="0"/>
          </a:p>
        </p:txBody>
      </p:sp>
      <p:sp>
        <p:nvSpPr>
          <p:cNvPr id="39" name="SK-9-text-38"/>
          <p:cNvSpPr/>
          <p:nvPr/>
        </p:nvSpPr>
        <p:spPr>
          <a:xfrm>
            <a:off x="7893844" y="3049339"/>
            <a:ext cx="34218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Erythromycin:</a:t>
            </a:r>
            <a:r>
              <a:rPr lang="en-US" sz="1125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Preferred alternative for macrolide use in pregnancy.</a:t>
            </a:r>
            <a:endParaRPr lang="en-US" sz="1125" dirty="0"/>
          </a:p>
        </p:txBody>
      </p:sp>
      <p:sp>
        <p:nvSpPr>
          <p:cNvPr id="40" name="SK-9-text-39"/>
          <p:cNvSpPr/>
          <p:nvPr/>
        </p:nvSpPr>
        <p:spPr>
          <a:xfrm>
            <a:off x="7458075" y="4116139"/>
            <a:ext cx="4095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CONTEXT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7458075" y="4392364"/>
            <a:ext cx="401955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Antibiotics reduce symptom duration by approximately 16 hours. Strategy should prioritize no/delayed prescribing unless high-risk features are present (NICE NG84).</a:t>
            </a:r>
            <a:endParaRPr lang="en-US" sz="1125" dirty="0"/>
          </a:p>
        </p:txBody>
      </p:sp>
      <p:sp>
        <p:nvSpPr>
          <p:cNvPr id="42" name="SK-9-text-41"/>
          <p:cNvSpPr/>
          <p:nvPr/>
        </p:nvSpPr>
        <p:spPr>
          <a:xfrm>
            <a:off x="7643813" y="5368677"/>
            <a:ext cx="45481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868E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Source: NICE NG84 | BNF Current Guidance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2333</Words>
  <Application>Microsoft Office PowerPoint</Application>
  <PresentationFormat>Widescreen</PresentationFormat>
  <Paragraphs>340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2026-07-01T17:34:56Z</dcterms:created>
  <dcterms:modified xsi:type="dcterms:W3CDTF">2026-07-01T17:45:38Z</dcterms:modified>
</cp:coreProperties>
</file>