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embeddedFontLst>
    <p:embeddedFont>
      <p:font typeface="Open Sans" panose="020B0606030504020204" pitchFamily="34" charset="0"/>
      <p:regular r:id="rId17"/>
      <p:bold r:id="rId18"/>
      <p:italic r:id="rId19"/>
      <p:boldItalic r:id="rId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589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8.png"/><Relationship Id="rId3" Type="http://schemas.openxmlformats.org/officeDocument/2006/relationships/image" Target="../media/image39.png"/><Relationship Id="rId7" Type="http://schemas.openxmlformats.org/officeDocument/2006/relationships/image" Target="../media/image122.png"/><Relationship Id="rId12" Type="http://schemas.openxmlformats.org/officeDocument/2006/relationships/image" Target="../media/image1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26.png"/><Relationship Id="rId5" Type="http://schemas.openxmlformats.org/officeDocument/2006/relationships/image" Target="../media/image18.png"/><Relationship Id="rId15" Type="http://schemas.openxmlformats.org/officeDocument/2006/relationships/image" Target="../media/image130.png"/><Relationship Id="rId10" Type="http://schemas.openxmlformats.org/officeDocument/2006/relationships/image" Target="../media/image125.png"/><Relationship Id="rId4" Type="http://schemas.openxmlformats.org/officeDocument/2006/relationships/image" Target="../media/image1.png"/><Relationship Id="rId9" Type="http://schemas.openxmlformats.org/officeDocument/2006/relationships/image" Target="../media/image124.png"/><Relationship Id="rId14" Type="http://schemas.openxmlformats.org/officeDocument/2006/relationships/image" Target="../media/image1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18" Type="http://schemas.openxmlformats.org/officeDocument/2006/relationships/image" Target="../media/image142.png"/><Relationship Id="rId3" Type="http://schemas.openxmlformats.org/officeDocument/2006/relationships/image" Target="../media/image39.png"/><Relationship Id="rId21" Type="http://schemas.openxmlformats.org/officeDocument/2006/relationships/image" Target="../media/image145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17" Type="http://schemas.openxmlformats.org/officeDocument/2006/relationships/image" Target="../media/image14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40.png"/><Relationship Id="rId20" Type="http://schemas.openxmlformats.org/officeDocument/2006/relationships/image" Target="../media/image1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5.png"/><Relationship Id="rId5" Type="http://schemas.openxmlformats.org/officeDocument/2006/relationships/image" Target="../media/image7.png"/><Relationship Id="rId15" Type="http://schemas.openxmlformats.org/officeDocument/2006/relationships/image" Target="../media/image139.png"/><Relationship Id="rId23" Type="http://schemas.openxmlformats.org/officeDocument/2006/relationships/image" Target="../media/image147.png"/><Relationship Id="rId10" Type="http://schemas.openxmlformats.org/officeDocument/2006/relationships/image" Target="../media/image134.png"/><Relationship Id="rId19" Type="http://schemas.openxmlformats.org/officeDocument/2006/relationships/image" Target="../media/image143.png"/><Relationship Id="rId4" Type="http://schemas.openxmlformats.org/officeDocument/2006/relationships/image" Target="../media/image1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Relationship Id="rId22" Type="http://schemas.openxmlformats.org/officeDocument/2006/relationships/image" Target="../media/image1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7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52.png"/><Relationship Id="rId5" Type="http://schemas.openxmlformats.org/officeDocument/2006/relationships/image" Target="../media/image18.png"/><Relationship Id="rId10" Type="http://schemas.openxmlformats.org/officeDocument/2006/relationships/image" Target="../media/image151.png"/><Relationship Id="rId4" Type="http://schemas.openxmlformats.org/officeDocument/2006/relationships/image" Target="../media/image1.png"/><Relationship Id="rId9" Type="http://schemas.openxmlformats.org/officeDocument/2006/relationships/image" Target="../media/image1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162.png"/><Relationship Id="rId18" Type="http://schemas.openxmlformats.org/officeDocument/2006/relationships/image" Target="../media/image166.png"/><Relationship Id="rId3" Type="http://schemas.openxmlformats.org/officeDocument/2006/relationships/image" Target="../media/image6.png"/><Relationship Id="rId7" Type="http://schemas.openxmlformats.org/officeDocument/2006/relationships/image" Target="../media/image156.png"/><Relationship Id="rId12" Type="http://schemas.openxmlformats.org/officeDocument/2006/relationships/image" Target="../media/image161.png"/><Relationship Id="rId17" Type="http://schemas.openxmlformats.org/officeDocument/2006/relationships/image" Target="../media/image97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11" Type="http://schemas.openxmlformats.org/officeDocument/2006/relationships/image" Target="../media/image160.png"/><Relationship Id="rId5" Type="http://schemas.openxmlformats.org/officeDocument/2006/relationships/image" Target="../media/image154.png"/><Relationship Id="rId15" Type="http://schemas.openxmlformats.org/officeDocument/2006/relationships/image" Target="../media/image164.png"/><Relationship Id="rId10" Type="http://schemas.openxmlformats.org/officeDocument/2006/relationships/image" Target="../media/image159.png"/><Relationship Id="rId19" Type="http://schemas.openxmlformats.org/officeDocument/2006/relationships/image" Target="../media/image167.png"/><Relationship Id="rId4" Type="http://schemas.openxmlformats.org/officeDocument/2006/relationships/image" Target="../media/image1.png"/><Relationship Id="rId9" Type="http://schemas.openxmlformats.org/officeDocument/2006/relationships/image" Target="../media/image158.png"/><Relationship Id="rId14" Type="http://schemas.openxmlformats.org/officeDocument/2006/relationships/image" Target="../media/image1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png"/><Relationship Id="rId3" Type="http://schemas.openxmlformats.org/officeDocument/2006/relationships/image" Target="../media/image39.png"/><Relationship Id="rId7" Type="http://schemas.openxmlformats.org/officeDocument/2006/relationships/image" Target="../media/image168.png"/><Relationship Id="rId12" Type="http://schemas.openxmlformats.org/officeDocument/2006/relationships/image" Target="../media/image17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72.png"/><Relationship Id="rId5" Type="http://schemas.openxmlformats.org/officeDocument/2006/relationships/image" Target="../media/image7.png"/><Relationship Id="rId10" Type="http://schemas.openxmlformats.org/officeDocument/2006/relationships/image" Target="../media/image171.png"/><Relationship Id="rId4" Type="http://schemas.openxmlformats.org/officeDocument/2006/relationships/image" Target="../media/image1.png"/><Relationship Id="rId9" Type="http://schemas.openxmlformats.org/officeDocument/2006/relationships/image" Target="../media/image170.png"/><Relationship Id="rId14" Type="http://schemas.openxmlformats.org/officeDocument/2006/relationships/hyperlink" Target="https://www.bradfordvts.co.uk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1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8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7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9.png"/><Relationship Id="rId21" Type="http://schemas.openxmlformats.org/officeDocument/2006/relationships/image" Target="../media/image55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45.png"/><Relationship Id="rId24" Type="http://schemas.openxmlformats.org/officeDocument/2006/relationships/image" Target="../media/image58.png"/><Relationship Id="rId5" Type="http://schemas.openxmlformats.org/officeDocument/2006/relationships/image" Target="../media/image40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1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3" Type="http://schemas.openxmlformats.org/officeDocument/2006/relationships/image" Target="../media/image39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8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63.png"/><Relationship Id="rId5" Type="http://schemas.openxmlformats.org/officeDocument/2006/relationships/image" Target="../media/image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19" Type="http://schemas.openxmlformats.org/officeDocument/2006/relationships/image" Target="../media/image71.png"/><Relationship Id="rId4" Type="http://schemas.openxmlformats.org/officeDocument/2006/relationships/image" Target="../media/image1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31.png"/><Relationship Id="rId18" Type="http://schemas.openxmlformats.org/officeDocument/2006/relationships/image" Target="../media/image83.png"/><Relationship Id="rId26" Type="http://schemas.openxmlformats.org/officeDocument/2006/relationships/image" Target="../media/image91.png"/><Relationship Id="rId3" Type="http://schemas.openxmlformats.org/officeDocument/2006/relationships/image" Target="../media/image73.png"/><Relationship Id="rId21" Type="http://schemas.openxmlformats.org/officeDocument/2006/relationships/image" Target="../media/image86.png"/><Relationship Id="rId7" Type="http://schemas.openxmlformats.org/officeDocument/2006/relationships/image" Target="../media/image74.png"/><Relationship Id="rId12" Type="http://schemas.openxmlformats.org/officeDocument/2006/relationships/image" Target="../media/image78.png"/><Relationship Id="rId17" Type="http://schemas.openxmlformats.org/officeDocument/2006/relationships/image" Target="../media/image82.png"/><Relationship Id="rId25" Type="http://schemas.openxmlformats.org/officeDocument/2006/relationships/image" Target="../media/image9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1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30.png"/><Relationship Id="rId24" Type="http://schemas.openxmlformats.org/officeDocument/2006/relationships/image" Target="../media/image89.png"/><Relationship Id="rId5" Type="http://schemas.openxmlformats.org/officeDocument/2006/relationships/image" Target="../media/image40.png"/><Relationship Id="rId15" Type="http://schemas.openxmlformats.org/officeDocument/2006/relationships/image" Target="../media/image80.png"/><Relationship Id="rId23" Type="http://schemas.openxmlformats.org/officeDocument/2006/relationships/image" Target="../media/image88.png"/><Relationship Id="rId10" Type="http://schemas.openxmlformats.org/officeDocument/2006/relationships/image" Target="../media/image77.png"/><Relationship Id="rId19" Type="http://schemas.openxmlformats.org/officeDocument/2006/relationships/image" Target="../media/image84.png"/><Relationship Id="rId4" Type="http://schemas.openxmlformats.org/officeDocument/2006/relationships/image" Target="../media/image1.png"/><Relationship Id="rId9" Type="http://schemas.openxmlformats.org/officeDocument/2006/relationships/image" Target="../media/image76.png"/><Relationship Id="rId14" Type="http://schemas.openxmlformats.org/officeDocument/2006/relationships/image" Target="../media/image79.png"/><Relationship Id="rId22" Type="http://schemas.openxmlformats.org/officeDocument/2006/relationships/image" Target="../media/image8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3" Type="http://schemas.openxmlformats.org/officeDocument/2006/relationships/image" Target="../media/image39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96.png"/><Relationship Id="rId5" Type="http://schemas.openxmlformats.org/officeDocument/2006/relationships/image" Target="../media/image40.png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4" Type="http://schemas.openxmlformats.org/officeDocument/2006/relationships/image" Target="../media/image1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18" Type="http://schemas.openxmlformats.org/officeDocument/2006/relationships/image" Target="../media/image115.png"/><Relationship Id="rId3" Type="http://schemas.openxmlformats.org/officeDocument/2006/relationships/image" Target="../media/image39.png"/><Relationship Id="rId21" Type="http://schemas.openxmlformats.org/officeDocument/2006/relationships/image" Target="../media/image118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17" Type="http://schemas.openxmlformats.org/officeDocument/2006/relationships/image" Target="../media/image11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3.png"/><Relationship Id="rId20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08.png"/><Relationship Id="rId24" Type="http://schemas.openxmlformats.org/officeDocument/2006/relationships/image" Target="../media/image121.png"/><Relationship Id="rId5" Type="http://schemas.openxmlformats.org/officeDocument/2006/relationships/image" Target="../media/image40.png"/><Relationship Id="rId15" Type="http://schemas.openxmlformats.org/officeDocument/2006/relationships/image" Target="../media/image112.png"/><Relationship Id="rId23" Type="http://schemas.openxmlformats.org/officeDocument/2006/relationships/image" Target="../media/image120.png"/><Relationship Id="rId10" Type="http://schemas.openxmlformats.org/officeDocument/2006/relationships/image" Target="../media/image107.png"/><Relationship Id="rId19" Type="http://schemas.openxmlformats.org/officeDocument/2006/relationships/image" Target="../media/image116.png"/><Relationship Id="rId4" Type="http://schemas.openxmlformats.org/officeDocument/2006/relationships/image" Target="../media/image1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Relationship Id="rId22" Type="http://schemas.openxmlformats.org/officeDocument/2006/relationships/image" Target="../media/image1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001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1400" y="1538288"/>
            <a:ext cx="4038600" cy="40005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1400" y="1538288"/>
            <a:ext cx="4038600" cy="400050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276975"/>
            <a:ext cx="12192000" cy="581025"/>
          </a:xfrm>
          <a:prstGeom prst="rect">
            <a:avLst/>
          </a:prstGeom>
        </p:spPr>
      </p:pic>
      <p:sp>
        <p:nvSpPr>
          <p:cNvPr id="7" name="SK-1-text-6"/>
          <p:cNvSpPr/>
          <p:nvPr/>
        </p:nvSpPr>
        <p:spPr>
          <a:xfrm>
            <a:off x="3981450" y="228600"/>
            <a:ext cx="72466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120" dirty="0">
                <a:solidFill>
                  <a:srgbClr val="FFFFFF"/>
                </a:solidFill>
              </a:rPr>
              <a:t>BRADFORD VTS TEACHING DECK</a:t>
            </a:r>
            <a:endParaRPr lang="en-US" sz="1800" dirty="0"/>
          </a:p>
        </p:txBody>
      </p:sp>
      <p:sp>
        <p:nvSpPr>
          <p:cNvPr id="8" name="SK-1-text-7"/>
          <p:cNvSpPr/>
          <p:nvPr/>
        </p:nvSpPr>
        <p:spPr>
          <a:xfrm>
            <a:off x="762000" y="2261295"/>
            <a:ext cx="6057900" cy="1173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620"/>
              </a:lnSpc>
              <a:buNone/>
            </a:pPr>
            <a:r>
              <a:rPr lang="en-US" sz="4200" b="1" dirty="0">
                <a:solidFill>
                  <a:srgbClr val="212121"/>
                </a:solidFill>
              </a:rPr>
              <a:t>The Limping Child —</a:t>
            </a:r>
            <a:endParaRPr lang="en-US" sz="4200" dirty="0"/>
          </a:p>
          <a:p>
            <a:pPr marL="0" indent="0">
              <a:lnSpc>
                <a:spcPts val="4620"/>
              </a:lnSpc>
              <a:buNone/>
            </a:pPr>
            <a:r>
              <a:rPr lang="en-US" sz="4200" b="1" dirty="0">
                <a:solidFill>
                  <a:srgbClr val="212121"/>
                </a:solidFill>
              </a:rPr>
              <a:t>A Primary Care Guide</a:t>
            </a:r>
            <a:endParaRPr lang="en-US" sz="4200" dirty="0"/>
          </a:p>
        </p:txBody>
      </p:sp>
      <p:sp>
        <p:nvSpPr>
          <p:cNvPr id="9" name="SK-1-text-8"/>
          <p:cNvSpPr/>
          <p:nvPr/>
        </p:nvSpPr>
        <p:spPr>
          <a:xfrm>
            <a:off x="762000" y="3548955"/>
            <a:ext cx="11430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Assessment, Management &amp; Exam Preparation</a:t>
            </a:r>
            <a:endParaRPr lang="en-US" sz="1800" dirty="0"/>
          </a:p>
        </p:txBody>
      </p:sp>
      <p:sp>
        <p:nvSpPr>
          <p:cNvPr id="10" name="SK-1-text-9"/>
          <p:cNvSpPr/>
          <p:nvPr/>
        </p:nvSpPr>
        <p:spPr>
          <a:xfrm>
            <a:off x="762000" y="4196655"/>
            <a:ext cx="11430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June 2026 | Updated to NICE CKS 2024 Standards</a:t>
            </a:r>
            <a:endParaRPr lang="en-US" sz="1350" dirty="0"/>
          </a:p>
        </p:txBody>
      </p:sp>
      <p:sp>
        <p:nvSpPr>
          <p:cNvPr id="11" name="SK-1-text-10"/>
          <p:cNvSpPr/>
          <p:nvPr/>
        </p:nvSpPr>
        <p:spPr>
          <a:xfrm>
            <a:off x="762000" y="4530030"/>
            <a:ext cx="61531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479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12" name="SK-1-text-11"/>
          <p:cNvSpPr/>
          <p:nvPr/>
        </p:nvSpPr>
        <p:spPr>
          <a:xfrm>
            <a:off x="762000" y="6467475"/>
            <a:ext cx="11430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 Disclaimer: Always double check this advice and drug doses with the latest NICE/BNF guidance. This document is for educational purposes only.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3350"/>
            <a:ext cx="11049000" cy="878086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350"/>
            <a:ext cx="2638425" cy="276225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0" y="1116211"/>
            <a:ext cx="38100" cy="5362575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5100" y="1501973"/>
            <a:ext cx="8915400" cy="68580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67025" y="1744266"/>
            <a:ext cx="285750" cy="22860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5100" y="2283023"/>
            <a:ext cx="8915400" cy="68580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7025" y="2525316"/>
            <a:ext cx="285750" cy="22860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5100" y="3064073"/>
            <a:ext cx="8915400" cy="68580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67025" y="3306366"/>
            <a:ext cx="285750" cy="22860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5100" y="3845123"/>
            <a:ext cx="8915400" cy="68580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67025" y="4087416"/>
            <a:ext cx="285750" cy="22860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5100" y="4626173"/>
            <a:ext cx="8915400" cy="68580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67025" y="4868466"/>
            <a:ext cx="285750" cy="22860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5100" y="5407223"/>
            <a:ext cx="8915400" cy="685800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67025" y="5649516"/>
            <a:ext cx="285750" cy="228600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6535936"/>
            <a:ext cx="11049000" cy="238125"/>
          </a:xfrm>
          <a:prstGeom prst="rect">
            <a:avLst/>
          </a:prstGeom>
        </p:spPr>
      </p:pic>
      <p:sp>
        <p:nvSpPr>
          <p:cNvPr id="20" name="SK-10-text-19"/>
          <p:cNvSpPr/>
          <p:nvPr/>
        </p:nvSpPr>
        <p:spPr>
          <a:xfrm>
            <a:off x="685800" y="133350"/>
            <a:ext cx="387624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1" name="SK-10-text-20"/>
          <p:cNvSpPr/>
          <p:nvPr/>
        </p:nvSpPr>
        <p:spPr>
          <a:xfrm>
            <a:off x="3324225" y="171450"/>
            <a:ext cx="4023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Guidance 2026</a:t>
            </a:r>
            <a:endParaRPr lang="en-US" sz="1050" dirty="0"/>
          </a:p>
        </p:txBody>
      </p:sp>
      <p:sp>
        <p:nvSpPr>
          <p:cNvPr id="22" name="SK-10-text-21"/>
          <p:cNvSpPr/>
          <p:nvPr/>
        </p:nvSpPr>
        <p:spPr>
          <a:xfrm>
            <a:off x="571500" y="485775"/>
            <a:ext cx="1162050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212121"/>
                </a:solidFill>
              </a:rPr>
              <a:t>Clinical Red Flags: Immediate Action Required</a:t>
            </a:r>
            <a:endParaRPr lang="en-US" sz="2700" dirty="0"/>
          </a:p>
        </p:txBody>
      </p:sp>
      <p:sp>
        <p:nvSpPr>
          <p:cNvPr id="23" name="SK-10-text-22"/>
          <p:cNvSpPr/>
          <p:nvPr/>
        </p:nvSpPr>
        <p:spPr>
          <a:xfrm>
            <a:off x="795338" y="1116211"/>
            <a:ext cx="885825" cy="5362575"/>
          </a:xfrm>
          <a:prstGeom prst="rect">
            <a:avLst/>
          </a:prstGeom>
          <a:noFill/>
          <a:ln/>
        </p:spPr>
        <p:txBody>
          <a:bodyPr vert="vert" wrap="square" lIns="0" tIns="0" rIns="0" bIns="0" rtlCol="0" anchor="ctr"/>
          <a:lstStyle/>
          <a:p>
            <a:pPr marL="0" indent="0" algn="ctr">
              <a:lnSpc>
                <a:spcPts val="6975"/>
              </a:lnSpc>
              <a:buNone/>
            </a:pPr>
            <a:r>
              <a:rPr lang="en-US" sz="6975" b="1" kern="0" spc="240" dirty="0">
                <a:solidFill>
                  <a:srgbClr val="C62828"/>
                </a:solidFill>
              </a:rPr>
              <a:t>RED FLAGS</a:t>
            </a:r>
            <a:endParaRPr lang="en-US" sz="6975" dirty="0"/>
          </a:p>
        </p:txBody>
      </p:sp>
      <p:sp>
        <p:nvSpPr>
          <p:cNvPr id="24" name="SK-10-text-23"/>
          <p:cNvSpPr/>
          <p:nvPr/>
        </p:nvSpPr>
        <p:spPr>
          <a:xfrm>
            <a:off x="3352800" y="1578173"/>
            <a:ext cx="36861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121"/>
                </a:solidFill>
              </a:rPr>
              <a:t>Fever + Unable to Bear Weight </a:t>
            </a:r>
            <a:r>
              <a:rPr lang="en-US" sz="900" b="1" dirty="0">
                <a:solidFill>
                  <a:srgbClr val="FFFFFF"/>
                </a:solidFill>
              </a:rPr>
              <a:t>SAME DAY ED</a:t>
            </a:r>
            <a:endParaRPr lang="en-US" sz="1500" dirty="0"/>
          </a:p>
        </p:txBody>
      </p:sp>
      <p:sp>
        <p:nvSpPr>
          <p:cNvPr id="25" name="SK-10-text-24"/>
          <p:cNvSpPr/>
          <p:nvPr/>
        </p:nvSpPr>
        <p:spPr>
          <a:xfrm>
            <a:off x="3352800" y="1882973"/>
            <a:ext cx="77571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Must exclude Septic Arthritis immediately.</a:t>
            </a:r>
            <a:endParaRPr lang="en-US" sz="1200" dirty="0"/>
          </a:p>
        </p:txBody>
      </p:sp>
      <p:sp>
        <p:nvSpPr>
          <p:cNvPr id="26" name="SK-10-text-25"/>
          <p:cNvSpPr/>
          <p:nvPr/>
        </p:nvSpPr>
        <p:spPr>
          <a:xfrm>
            <a:off x="3352800" y="2359223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121"/>
                </a:solidFill>
              </a:rPr>
              <a:t>Night Pain Waking the Child </a:t>
            </a:r>
            <a:r>
              <a:rPr lang="en-US" sz="900" b="1" dirty="0">
                <a:solidFill>
                  <a:srgbClr val="FFFFFF"/>
                </a:solidFill>
              </a:rPr>
              <a:t>2WW CANCER</a:t>
            </a:r>
            <a:endParaRPr lang="en-US" sz="1500" dirty="0"/>
          </a:p>
        </p:txBody>
      </p:sp>
      <p:sp>
        <p:nvSpPr>
          <p:cNvPr id="27" name="SK-10-text-26"/>
          <p:cNvSpPr/>
          <p:nvPr/>
        </p:nvSpPr>
        <p:spPr>
          <a:xfrm>
            <a:off x="3352800" y="2664023"/>
            <a:ext cx="8839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Strong indicator for Malignancy (Osteosarcoma, Leukaemia).</a:t>
            </a:r>
            <a:endParaRPr lang="en-US" sz="1200" dirty="0"/>
          </a:p>
        </p:txBody>
      </p:sp>
      <p:sp>
        <p:nvSpPr>
          <p:cNvPr id="28" name="SK-10-text-27"/>
          <p:cNvSpPr/>
          <p:nvPr/>
        </p:nvSpPr>
        <p:spPr>
          <a:xfrm>
            <a:off x="3352800" y="3140273"/>
            <a:ext cx="51149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121"/>
                </a:solidFill>
              </a:rPr>
              <a:t>Loss of Internal Rotation (Obese Adolescent) </a:t>
            </a:r>
            <a:r>
              <a:rPr lang="en-US" sz="900" b="1" dirty="0">
                <a:solidFill>
                  <a:srgbClr val="FFFFFF"/>
                </a:solidFill>
              </a:rPr>
              <a:t>SAME DAY ORTHO</a:t>
            </a:r>
            <a:endParaRPr lang="en-US" sz="1500" dirty="0"/>
          </a:p>
        </p:txBody>
      </p:sp>
      <p:sp>
        <p:nvSpPr>
          <p:cNvPr id="29" name="SK-10-text-28"/>
          <p:cNvSpPr/>
          <p:nvPr/>
        </p:nvSpPr>
        <p:spPr>
          <a:xfrm>
            <a:off x="3352800" y="3445073"/>
            <a:ext cx="8122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Suspected SUFE; do not allow weight-bearing.</a:t>
            </a:r>
            <a:endParaRPr lang="en-US" sz="1200" dirty="0"/>
          </a:p>
        </p:txBody>
      </p:sp>
      <p:sp>
        <p:nvSpPr>
          <p:cNvPr id="30" name="SK-10-text-29"/>
          <p:cNvSpPr/>
          <p:nvPr/>
        </p:nvSpPr>
        <p:spPr>
          <a:xfrm>
            <a:off x="3352800" y="3921323"/>
            <a:ext cx="42386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121"/>
                </a:solidFill>
              </a:rPr>
              <a:t>Unexplained Limp in Child &lt; 3 Years </a:t>
            </a:r>
            <a:r>
              <a:rPr lang="en-US" sz="900" b="1" dirty="0">
                <a:solidFill>
                  <a:srgbClr val="FFFFFF"/>
                </a:solidFill>
              </a:rPr>
              <a:t>URGENT REFER</a:t>
            </a:r>
            <a:endParaRPr lang="en-US" sz="1500" dirty="0"/>
          </a:p>
        </p:txBody>
      </p:sp>
      <p:sp>
        <p:nvSpPr>
          <p:cNvPr id="31" name="SK-10-text-30"/>
          <p:cNvSpPr/>
          <p:nvPr/>
        </p:nvSpPr>
        <p:spPr>
          <a:xfrm>
            <a:off x="3352800" y="4226123"/>
            <a:ext cx="7391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Exclude NAI, DDH, or Toddler's Fracture.</a:t>
            </a:r>
            <a:endParaRPr lang="en-US" sz="1200" dirty="0"/>
          </a:p>
        </p:txBody>
      </p:sp>
      <p:sp>
        <p:nvSpPr>
          <p:cNvPr id="32" name="SK-10-text-31"/>
          <p:cNvSpPr/>
          <p:nvPr/>
        </p:nvSpPr>
        <p:spPr>
          <a:xfrm>
            <a:off x="3352800" y="4702373"/>
            <a:ext cx="38004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121"/>
                </a:solidFill>
              </a:rPr>
              <a:t>Petechial Rash or Systemic Upset </a:t>
            </a:r>
            <a:r>
              <a:rPr lang="en-US" sz="900" b="1" dirty="0">
                <a:solidFill>
                  <a:srgbClr val="FFFFFF"/>
                </a:solidFill>
              </a:rPr>
              <a:t>999 SEPSIS</a:t>
            </a:r>
            <a:endParaRPr lang="en-US" sz="1500" dirty="0"/>
          </a:p>
        </p:txBody>
      </p:sp>
      <p:sp>
        <p:nvSpPr>
          <p:cNvPr id="33" name="SK-10-text-32"/>
          <p:cNvSpPr/>
          <p:nvPr/>
        </p:nvSpPr>
        <p:spPr>
          <a:xfrm>
            <a:off x="3352800" y="5007173"/>
            <a:ext cx="8839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Meningococcal sepsis or severe systemic infection.</a:t>
            </a:r>
            <a:endParaRPr lang="en-US" sz="1200" dirty="0"/>
          </a:p>
        </p:txBody>
      </p:sp>
      <p:sp>
        <p:nvSpPr>
          <p:cNvPr id="34" name="SK-10-text-33"/>
          <p:cNvSpPr/>
          <p:nvPr/>
        </p:nvSpPr>
        <p:spPr>
          <a:xfrm>
            <a:off x="3352800" y="5483423"/>
            <a:ext cx="45339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12121"/>
                </a:solidFill>
              </a:rPr>
              <a:t>Unexplained Bruising (Non-Ambulatory) </a:t>
            </a:r>
            <a:r>
              <a:rPr lang="en-US" sz="900" b="1" dirty="0">
                <a:solidFill>
                  <a:srgbClr val="FFFFFF"/>
                </a:solidFill>
              </a:rPr>
              <a:t>SAFEGUARDING</a:t>
            </a:r>
            <a:endParaRPr lang="en-US" sz="1500" dirty="0"/>
          </a:p>
        </p:txBody>
      </p:sp>
      <p:sp>
        <p:nvSpPr>
          <p:cNvPr id="35" name="SK-10-text-34"/>
          <p:cNvSpPr/>
          <p:nvPr/>
        </p:nvSpPr>
        <p:spPr>
          <a:xfrm>
            <a:off x="3352800" y="5788223"/>
            <a:ext cx="8839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 index of suspicion for Non-Accidental Injury.</a:t>
            </a:r>
            <a:endParaRPr lang="en-US" sz="1200" dirty="0"/>
          </a:p>
        </p:txBody>
      </p:sp>
      <p:sp>
        <p:nvSpPr>
          <p:cNvPr id="36" name="SK-10-text-35"/>
          <p:cNvSpPr/>
          <p:nvPr/>
        </p:nvSpPr>
        <p:spPr>
          <a:xfrm>
            <a:off x="571500" y="6535936"/>
            <a:ext cx="1162050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 </a:t>
            </a:r>
            <a:r>
              <a:rPr lang="en-US" sz="1050" b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Safety Note:</a:t>
            </a: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Any child with red flags must be referred for same-day hospital assessment. Document reasoning and safety-netting clearly.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57200"/>
            <a:ext cx="11277600" cy="878086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457200"/>
            <a:ext cx="2638425" cy="276225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640086"/>
            <a:ext cx="5486400" cy="5120134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54386"/>
            <a:ext cx="5257800" cy="4191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849636"/>
            <a:ext cx="190500" cy="15240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325886"/>
            <a:ext cx="202406" cy="202406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893516"/>
            <a:ext cx="202406" cy="202406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461147"/>
            <a:ext cx="202406" cy="202406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028777"/>
            <a:ext cx="202406" cy="248989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596408"/>
            <a:ext cx="202406" cy="231279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5164038"/>
            <a:ext cx="202406" cy="202406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1640086"/>
            <a:ext cx="5486400" cy="5120134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2700" y="1754386"/>
            <a:ext cx="5257800" cy="419100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62700" y="1849636"/>
            <a:ext cx="190500" cy="15240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62700" y="2363986"/>
            <a:ext cx="5257800" cy="1163687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62700" y="3718173"/>
            <a:ext cx="202406" cy="202406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62700" y="4285804"/>
            <a:ext cx="202406" cy="269825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62700" y="4853434"/>
            <a:ext cx="202406" cy="231279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62700" y="5421064"/>
            <a:ext cx="202406" cy="202406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62700" y="5988695"/>
            <a:ext cx="5257800" cy="657225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77000" y="6198245"/>
            <a:ext cx="238125" cy="238125"/>
          </a:xfrm>
          <a:prstGeom prst="rect">
            <a:avLst/>
          </a:prstGeom>
        </p:spPr>
      </p:pic>
      <p:sp>
        <p:nvSpPr>
          <p:cNvPr id="25" name="SK-11-text-24"/>
          <p:cNvSpPr/>
          <p:nvPr/>
        </p:nvSpPr>
        <p:spPr>
          <a:xfrm>
            <a:off x="571500" y="457200"/>
            <a:ext cx="387624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6" name="SK-11-text-25"/>
          <p:cNvSpPr/>
          <p:nvPr/>
        </p:nvSpPr>
        <p:spPr>
          <a:xfrm>
            <a:off x="3209925" y="495300"/>
            <a:ext cx="4023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Guidance 2026</a:t>
            </a:r>
            <a:endParaRPr lang="en-US" sz="1050" dirty="0"/>
          </a:p>
        </p:txBody>
      </p:sp>
      <p:sp>
        <p:nvSpPr>
          <p:cNvPr id="27" name="SK-11-text-26"/>
          <p:cNvSpPr/>
          <p:nvPr/>
        </p:nvSpPr>
        <p:spPr>
          <a:xfrm>
            <a:off x="457200" y="809625"/>
            <a:ext cx="1169289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212121"/>
                </a:solidFill>
              </a:rPr>
              <a:t>Top Tips and Common Pitfalls</a:t>
            </a:r>
            <a:endParaRPr lang="en-US" sz="2700" dirty="0"/>
          </a:p>
        </p:txBody>
      </p:sp>
      <p:sp>
        <p:nvSpPr>
          <p:cNvPr id="28" name="SK-11-text-27"/>
          <p:cNvSpPr/>
          <p:nvPr/>
        </p:nvSpPr>
        <p:spPr>
          <a:xfrm>
            <a:off x="876300" y="1754386"/>
            <a:ext cx="66979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121"/>
                </a:solidFill>
              </a:rPr>
              <a:t>Clinical Training Pearls</a:t>
            </a:r>
            <a:endParaRPr lang="en-US" sz="1800" dirty="0"/>
          </a:p>
        </p:txBody>
      </p:sp>
      <p:sp>
        <p:nvSpPr>
          <p:cNvPr id="29" name="SK-11-text-28"/>
          <p:cNvSpPr/>
          <p:nvPr/>
        </p:nvSpPr>
        <p:spPr>
          <a:xfrm>
            <a:off x="888206" y="2325886"/>
            <a:ext cx="49410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F479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 is your first filter:</a:t>
            </a:r>
            <a:r>
              <a:rPr lang="en-US" sz="127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Use age groups to prioritize DDH (&lt;3y), Perthes (4-10y), or SUFE (10-18y) immediately.</a:t>
            </a:r>
            <a:endParaRPr lang="en-US" sz="1275" dirty="0"/>
          </a:p>
        </p:txBody>
      </p:sp>
      <p:sp>
        <p:nvSpPr>
          <p:cNvPr id="30" name="SK-11-text-29"/>
          <p:cNvSpPr/>
          <p:nvPr/>
        </p:nvSpPr>
        <p:spPr>
          <a:xfrm>
            <a:off x="888206" y="2893516"/>
            <a:ext cx="49410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F479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Examine the hip:</a:t>
            </a:r>
            <a:r>
              <a:rPr lang="en-US" sz="127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Hip pathology frequently presents as </a:t>
            </a:r>
            <a:r>
              <a:rPr lang="en-US" sz="1275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referred knee pain</a:t>
            </a:r>
            <a:r>
              <a:rPr lang="en-US" sz="127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Always check hip ROM in knee presentations.</a:t>
            </a:r>
            <a:endParaRPr lang="en-US" sz="1275" dirty="0"/>
          </a:p>
        </p:txBody>
      </p:sp>
      <p:sp>
        <p:nvSpPr>
          <p:cNvPr id="31" name="SK-11-text-30"/>
          <p:cNvSpPr/>
          <p:nvPr/>
        </p:nvSpPr>
        <p:spPr>
          <a:xfrm>
            <a:off x="888206" y="3461147"/>
            <a:ext cx="49410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F479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Loss of internal rotation:</a:t>
            </a:r>
            <a:r>
              <a:rPr lang="en-US" sz="127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Pathognomonic for </a:t>
            </a:r>
            <a:r>
              <a:rPr lang="en-US" sz="1275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SUFE</a:t>
            </a:r>
            <a:r>
              <a:rPr lang="en-US" sz="127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 an overweight adolescent until proven otherwise.</a:t>
            </a:r>
            <a:endParaRPr lang="en-US" sz="1275" dirty="0"/>
          </a:p>
        </p:txBody>
      </p:sp>
      <p:sp>
        <p:nvSpPr>
          <p:cNvPr id="32" name="SK-11-text-31"/>
          <p:cNvSpPr/>
          <p:nvPr/>
        </p:nvSpPr>
        <p:spPr>
          <a:xfrm>
            <a:off x="888206" y="4028777"/>
            <a:ext cx="49410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F479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Diagnosis of exclusion:</a:t>
            </a:r>
            <a:r>
              <a:rPr lang="en-US" sz="127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Transient synovitis must only be diagnosed once Septic Arthritis is ruled out.</a:t>
            </a:r>
            <a:endParaRPr lang="en-US" sz="1275" dirty="0"/>
          </a:p>
        </p:txBody>
      </p:sp>
      <p:sp>
        <p:nvSpPr>
          <p:cNvPr id="33" name="SK-11-text-32"/>
          <p:cNvSpPr/>
          <p:nvPr/>
        </p:nvSpPr>
        <p:spPr>
          <a:xfrm>
            <a:off x="888206" y="4596408"/>
            <a:ext cx="49410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F479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1-Week Safety Net:</a:t>
            </a:r>
            <a:r>
              <a:rPr lang="en-US" sz="127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Always book a formal review in 7 days for irritable hip cases to ensure resolution.</a:t>
            </a:r>
            <a:endParaRPr lang="en-US" sz="1275" dirty="0"/>
          </a:p>
        </p:txBody>
      </p:sp>
      <p:sp>
        <p:nvSpPr>
          <p:cNvPr id="34" name="SK-11-text-33"/>
          <p:cNvSpPr/>
          <p:nvPr/>
        </p:nvSpPr>
        <p:spPr>
          <a:xfrm>
            <a:off x="888206" y="5164038"/>
            <a:ext cx="49410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F479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Think NAI:</a:t>
            </a:r>
            <a:r>
              <a:rPr lang="en-US" sz="127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Especially in non-ambulatory children or when the history is inconsistent with the injury.</a:t>
            </a:r>
            <a:endParaRPr lang="en-US" sz="1275" dirty="0"/>
          </a:p>
        </p:txBody>
      </p:sp>
      <p:sp>
        <p:nvSpPr>
          <p:cNvPr id="35" name="SK-11-text-34"/>
          <p:cNvSpPr/>
          <p:nvPr/>
        </p:nvSpPr>
        <p:spPr>
          <a:xfrm>
            <a:off x="6667500" y="1754386"/>
            <a:ext cx="5524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121"/>
                </a:solidFill>
              </a:rPr>
              <a:t>Common Diagnostic Traps</a:t>
            </a:r>
            <a:endParaRPr lang="en-US" sz="1800" dirty="0"/>
          </a:p>
        </p:txBody>
      </p:sp>
      <p:sp>
        <p:nvSpPr>
          <p:cNvPr id="36" name="SK-11-text-35"/>
          <p:cNvSpPr/>
          <p:nvPr/>
        </p:nvSpPr>
        <p:spPr>
          <a:xfrm>
            <a:off x="6477000" y="2478286"/>
            <a:ext cx="5114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The "Growing Pains" Trap</a:t>
            </a:r>
            <a:endParaRPr lang="en-US" sz="1350" dirty="0"/>
          </a:p>
        </p:txBody>
      </p:sp>
      <p:sp>
        <p:nvSpPr>
          <p:cNvPr id="37" name="SK-11-text-36"/>
          <p:cNvSpPr/>
          <p:nvPr/>
        </p:nvSpPr>
        <p:spPr>
          <a:xfrm>
            <a:off x="6477000" y="2773561"/>
            <a:ext cx="50292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Never diagnose growing pains in a child with a </a:t>
            </a: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unilateral limp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or without a full hip and knee examination. Growing pains are typically bilateral and nocturnal.</a:t>
            </a:r>
            <a:endParaRPr lang="en-US" sz="1200" dirty="0"/>
          </a:p>
        </p:txBody>
      </p:sp>
      <p:sp>
        <p:nvSpPr>
          <p:cNvPr id="38" name="SK-11-text-37"/>
          <p:cNvSpPr/>
          <p:nvPr/>
        </p:nvSpPr>
        <p:spPr>
          <a:xfrm>
            <a:off x="6679406" y="3718173"/>
            <a:ext cx="49410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Accepting transient synovitis in a child </a:t>
            </a:r>
            <a:r>
              <a:rPr lang="en-US" sz="1275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&lt;3 years old</a:t>
            </a:r>
            <a:r>
              <a:rPr lang="en-US" sz="127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This is rare; suspect infection, DDH, or NAI first.</a:t>
            </a:r>
            <a:endParaRPr lang="en-US" sz="1275" dirty="0"/>
          </a:p>
        </p:txBody>
      </p:sp>
      <p:sp>
        <p:nvSpPr>
          <p:cNvPr id="39" name="SK-11-text-38"/>
          <p:cNvSpPr/>
          <p:nvPr/>
        </p:nvSpPr>
        <p:spPr>
          <a:xfrm>
            <a:off x="6679406" y="4285804"/>
            <a:ext cx="49410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Assuming a </a:t>
            </a:r>
            <a:r>
              <a:rPr lang="en-US" sz="1275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normal X-ray</a:t>
            </a:r>
            <a:r>
              <a:rPr lang="en-US" sz="127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excludes Perthes or SUFE. Early changes are subtle; MRI/Repeat imaging may be needed.</a:t>
            </a:r>
            <a:endParaRPr lang="en-US" sz="1275" dirty="0"/>
          </a:p>
        </p:txBody>
      </p:sp>
      <p:sp>
        <p:nvSpPr>
          <p:cNvPr id="40" name="SK-11-text-39"/>
          <p:cNvSpPr/>
          <p:nvPr/>
        </p:nvSpPr>
        <p:spPr>
          <a:xfrm>
            <a:off x="6679406" y="4853434"/>
            <a:ext cx="49410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Treating isolated knee pain without </a:t>
            </a:r>
            <a:r>
              <a:rPr lang="en-US" sz="1275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hip rotation testing</a:t>
            </a:r>
            <a:r>
              <a:rPr lang="en-US" sz="127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This is a classic missed SUFE presentation.</a:t>
            </a:r>
            <a:endParaRPr lang="en-US" sz="1275" dirty="0"/>
          </a:p>
        </p:txBody>
      </p:sp>
      <p:sp>
        <p:nvSpPr>
          <p:cNvPr id="41" name="SK-11-text-40"/>
          <p:cNvSpPr/>
          <p:nvPr/>
        </p:nvSpPr>
        <p:spPr>
          <a:xfrm>
            <a:off x="6679406" y="5421064"/>
            <a:ext cx="4941094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Dismissing </a:t>
            </a:r>
            <a:r>
              <a:rPr lang="en-US" sz="1275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night pain</a:t>
            </a:r>
            <a:r>
              <a:rPr lang="en-US" sz="127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as simple trauma. Bone malignancy often presents with intermittent pain that wakes the child.</a:t>
            </a:r>
            <a:endParaRPr lang="en-US" sz="1275" dirty="0"/>
          </a:p>
        </p:txBody>
      </p:sp>
      <p:sp>
        <p:nvSpPr>
          <p:cNvPr id="42" name="SK-11-text-41"/>
          <p:cNvSpPr/>
          <p:nvPr/>
        </p:nvSpPr>
        <p:spPr>
          <a:xfrm>
            <a:off x="6829425" y="6102995"/>
            <a:ext cx="46767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When in doubt:</a:t>
            </a: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Refer and document your reasoning. A normal examination today does not preclude evolving pathology tomorrow.</a:t>
            </a:r>
            <a:endParaRPr lang="en-US" sz="11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878086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1000"/>
            <a:ext cx="2638425" cy="276225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563886"/>
            <a:ext cx="5372100" cy="49911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849636"/>
            <a:ext cx="285750" cy="22860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799" y="2668786"/>
            <a:ext cx="5114925" cy="714375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8400" y="1563886"/>
            <a:ext cx="5372100" cy="499110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1849636"/>
            <a:ext cx="285750" cy="22860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3535561"/>
            <a:ext cx="4914900" cy="981075"/>
          </a:xfrm>
          <a:prstGeom prst="rect">
            <a:avLst/>
          </a:prstGeom>
        </p:spPr>
      </p:pic>
      <p:sp>
        <p:nvSpPr>
          <p:cNvPr id="12" name="SK-12-text-11"/>
          <p:cNvSpPr/>
          <p:nvPr/>
        </p:nvSpPr>
        <p:spPr>
          <a:xfrm>
            <a:off x="685800" y="381000"/>
            <a:ext cx="387624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3" name="SK-12-text-12"/>
          <p:cNvSpPr/>
          <p:nvPr/>
        </p:nvSpPr>
        <p:spPr>
          <a:xfrm>
            <a:off x="3324225" y="419100"/>
            <a:ext cx="4023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Guidance 2026</a:t>
            </a:r>
            <a:endParaRPr lang="en-US" sz="1050" dirty="0"/>
          </a:p>
        </p:txBody>
      </p:sp>
      <p:sp>
        <p:nvSpPr>
          <p:cNvPr id="14" name="SK-12-text-13"/>
          <p:cNvSpPr/>
          <p:nvPr/>
        </p:nvSpPr>
        <p:spPr>
          <a:xfrm>
            <a:off x="571500" y="733425"/>
            <a:ext cx="1122045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212121"/>
                </a:solidFill>
              </a:rPr>
              <a:t>AKT and SCA Exam Pearls</a:t>
            </a:r>
            <a:endParaRPr lang="en-US" sz="2700" dirty="0"/>
          </a:p>
        </p:txBody>
      </p:sp>
      <p:sp>
        <p:nvSpPr>
          <p:cNvPr id="15" name="SK-12-text-14"/>
          <p:cNvSpPr/>
          <p:nvPr/>
        </p:nvSpPr>
        <p:spPr>
          <a:xfrm>
            <a:off x="1200150" y="1792486"/>
            <a:ext cx="61493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121"/>
                </a:solidFill>
              </a:rPr>
              <a:t>AKT Clinical Knowledge</a:t>
            </a:r>
            <a:endParaRPr lang="en-US" sz="1800" dirty="0"/>
          </a:p>
        </p:txBody>
      </p:sp>
      <p:sp>
        <p:nvSpPr>
          <p:cNvPr id="16" name="SK-12-text-15"/>
          <p:cNvSpPr/>
          <p:nvPr/>
        </p:nvSpPr>
        <p:spPr>
          <a:xfrm>
            <a:off x="800100" y="2325886"/>
            <a:ext cx="5000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9C27B0"/>
                </a:solidFill>
              </a:rPr>
              <a:t>Kocher Criteria</a:t>
            </a:r>
            <a:endParaRPr lang="en-US" sz="1350" dirty="0"/>
          </a:p>
        </p:txBody>
      </p:sp>
      <p:sp>
        <p:nvSpPr>
          <p:cNvPr id="17" name="SK-12-text-16"/>
          <p:cNvSpPr/>
          <p:nvPr/>
        </p:nvSpPr>
        <p:spPr>
          <a:xfrm>
            <a:off x="800100" y="2621161"/>
            <a:ext cx="491490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WBC &gt;12k, Temp &gt;38.5°C, ESR &gt;40, Non-weight bearing.3/4 criteria = High probability of Septic Arthritis.</a:t>
            </a:r>
            <a:endParaRPr lang="en-US" sz="1200" dirty="0"/>
          </a:p>
        </p:txBody>
      </p:sp>
      <p:sp>
        <p:nvSpPr>
          <p:cNvPr id="18" name="SK-12-text-17"/>
          <p:cNvSpPr/>
          <p:nvPr/>
        </p:nvSpPr>
        <p:spPr>
          <a:xfrm>
            <a:off x="800100" y="3535561"/>
            <a:ext cx="5000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9C27B0"/>
                </a:solidFill>
              </a:rPr>
              <a:t>SUFE vs. Perthes</a:t>
            </a:r>
            <a:endParaRPr lang="en-US" sz="1350" dirty="0"/>
          </a:p>
        </p:txBody>
      </p:sp>
      <p:sp>
        <p:nvSpPr>
          <p:cNvPr id="19" name="SK-12-text-18"/>
          <p:cNvSpPr/>
          <p:nvPr/>
        </p:nvSpPr>
        <p:spPr>
          <a:xfrm>
            <a:off x="800100" y="3830836"/>
            <a:ext cx="4914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SUFE: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Obese 10-18y, loss of internal rotation.</a:t>
            </a:r>
            <a:endParaRPr lang="en-US" sz="12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Perthes: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4-10y boys, avascular necrosis, gradual onset.</a:t>
            </a:r>
            <a:endParaRPr lang="en-US" sz="1200" dirty="0"/>
          </a:p>
        </p:txBody>
      </p:sp>
      <p:sp>
        <p:nvSpPr>
          <p:cNvPr id="20" name="SK-12-text-19"/>
          <p:cNvSpPr/>
          <p:nvPr/>
        </p:nvSpPr>
        <p:spPr>
          <a:xfrm>
            <a:off x="800100" y="4440436"/>
            <a:ext cx="5000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9C27B0"/>
                </a:solidFill>
              </a:rPr>
              <a:t>Malignancy &amp; DDH</a:t>
            </a:r>
            <a:endParaRPr lang="en-US" sz="1350" dirty="0"/>
          </a:p>
        </p:txBody>
      </p:sp>
      <p:sp>
        <p:nvSpPr>
          <p:cNvPr id="21" name="SK-12-text-20"/>
          <p:cNvSpPr/>
          <p:nvPr/>
        </p:nvSpPr>
        <p:spPr>
          <a:xfrm>
            <a:off x="800100" y="4735711"/>
            <a:ext cx="4914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Osteosarcoma: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Peak &gt;10y, metaphysis.</a:t>
            </a:r>
            <a:endParaRPr lang="en-US" sz="12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DDH Risks: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Female, Breech, 1st child, Family history.</a:t>
            </a:r>
            <a:endParaRPr lang="en-US" sz="1200" dirty="0"/>
          </a:p>
        </p:txBody>
      </p:sp>
      <p:sp>
        <p:nvSpPr>
          <p:cNvPr id="22" name="SK-12-text-21"/>
          <p:cNvSpPr/>
          <p:nvPr/>
        </p:nvSpPr>
        <p:spPr>
          <a:xfrm>
            <a:off x="800100" y="5345311"/>
            <a:ext cx="5000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9C27B0"/>
                </a:solidFill>
              </a:rPr>
              <a:t>Toddler's Fracture</a:t>
            </a:r>
            <a:endParaRPr lang="en-US" sz="1350" dirty="0"/>
          </a:p>
        </p:txBody>
      </p:sp>
      <p:sp>
        <p:nvSpPr>
          <p:cNvPr id="23" name="SK-12-text-22"/>
          <p:cNvSpPr/>
          <p:nvPr/>
        </p:nvSpPr>
        <p:spPr>
          <a:xfrm>
            <a:off x="800100" y="5640586"/>
            <a:ext cx="4914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Spiral tibial fracture (9m-3y). X-ray often normal initially; repeat in 2 weeks if suspicion remains.</a:t>
            </a:r>
            <a:endParaRPr lang="en-US" sz="1200" dirty="0"/>
          </a:p>
        </p:txBody>
      </p:sp>
      <p:sp>
        <p:nvSpPr>
          <p:cNvPr id="24" name="SK-12-text-23"/>
          <p:cNvSpPr/>
          <p:nvPr/>
        </p:nvSpPr>
        <p:spPr>
          <a:xfrm>
            <a:off x="6877050" y="1792486"/>
            <a:ext cx="53149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121"/>
                </a:solidFill>
              </a:rPr>
              <a:t>SCA Communication Skills</a:t>
            </a:r>
            <a:endParaRPr lang="en-US" sz="1800" dirty="0"/>
          </a:p>
        </p:txBody>
      </p:sp>
      <p:sp>
        <p:nvSpPr>
          <p:cNvPr id="25" name="SK-12-text-24"/>
          <p:cNvSpPr/>
          <p:nvPr/>
        </p:nvSpPr>
        <p:spPr>
          <a:xfrm>
            <a:off x="6477000" y="2325886"/>
            <a:ext cx="5000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</a:rPr>
              <a:t>Explore ICE &amp; Concerns</a:t>
            </a:r>
            <a:endParaRPr lang="en-US" sz="1350" dirty="0"/>
          </a:p>
        </p:txBody>
      </p:sp>
      <p:sp>
        <p:nvSpPr>
          <p:cNvPr id="26" name="SK-12-text-25"/>
          <p:cNvSpPr/>
          <p:nvPr/>
        </p:nvSpPr>
        <p:spPr>
          <a:xfrm>
            <a:off x="6477000" y="2621161"/>
            <a:ext cx="4914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"What worries you most about the limp?" "What do you think might be causing it?" Address parental anxiety early.</a:t>
            </a:r>
            <a:endParaRPr lang="en-US" sz="1200" dirty="0"/>
          </a:p>
        </p:txBody>
      </p:sp>
      <p:sp>
        <p:nvSpPr>
          <p:cNvPr id="27" name="SK-12-text-26"/>
          <p:cNvSpPr/>
          <p:nvPr/>
        </p:nvSpPr>
        <p:spPr>
          <a:xfrm>
            <a:off x="6477000" y="3230761"/>
            <a:ext cx="5000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</a:rPr>
              <a:t>Safety-Netting Script</a:t>
            </a:r>
            <a:endParaRPr lang="en-US" sz="1350" dirty="0"/>
          </a:p>
        </p:txBody>
      </p:sp>
      <p:sp>
        <p:nvSpPr>
          <p:cNvPr id="28" name="SK-12-text-27"/>
          <p:cNvSpPr/>
          <p:nvPr/>
        </p:nvSpPr>
        <p:spPr>
          <a:xfrm>
            <a:off x="6705600" y="3526036"/>
            <a:ext cx="4914900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Essential for Transient Synovitis:</a:t>
            </a:r>
            <a:r>
              <a:rPr lang="en-US" sz="1100" i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"Return in 1 week, or sooner if they get a fever, can't walk, or seem more unwell."</a:t>
            </a:r>
            <a:endParaRPr lang="en-US" sz="1100" dirty="0"/>
          </a:p>
        </p:txBody>
      </p:sp>
      <p:sp>
        <p:nvSpPr>
          <p:cNvPr id="29" name="SK-12-text-28"/>
          <p:cNvSpPr/>
          <p:nvPr/>
        </p:nvSpPr>
        <p:spPr>
          <a:xfrm>
            <a:off x="6477000" y="4669036"/>
            <a:ext cx="52292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</a:rPr>
              <a:t>Breaking News Sensitively</a:t>
            </a:r>
            <a:endParaRPr lang="en-US" sz="1350" dirty="0"/>
          </a:p>
        </p:txBody>
      </p:sp>
      <p:sp>
        <p:nvSpPr>
          <p:cNvPr id="30" name="SK-12-text-29"/>
          <p:cNvSpPr/>
          <p:nvPr/>
        </p:nvSpPr>
        <p:spPr>
          <a:xfrm>
            <a:off x="6477000" y="4964311"/>
            <a:ext cx="4914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SUFE/Perthes: "I think we need to have this looked at today at the hospital to make sure we don't miss anything serious."</a:t>
            </a:r>
            <a:endParaRPr lang="en-US" sz="1200" dirty="0"/>
          </a:p>
        </p:txBody>
      </p:sp>
      <p:sp>
        <p:nvSpPr>
          <p:cNvPr id="31" name="SK-12-text-30"/>
          <p:cNvSpPr/>
          <p:nvPr/>
        </p:nvSpPr>
        <p:spPr>
          <a:xfrm>
            <a:off x="6477000" y="5573911"/>
            <a:ext cx="5000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8080"/>
                </a:solidFill>
              </a:rPr>
              <a:t>NAI &amp; Safeguarding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6477000" y="5869186"/>
            <a:ext cx="4914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Document carefully. Involve safeguarding lead. Act quickly without necessarily alerting parents if it compromises safety.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57200"/>
            <a:ext cx="11277600" cy="830461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936403"/>
            <a:ext cx="3606850" cy="3712518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1250" y="1592461"/>
            <a:ext cx="2302966" cy="440055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9850" y="1821061"/>
            <a:ext cx="457200" cy="45720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59387" y="1954411"/>
            <a:ext cx="238125" cy="19050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49850" y="5450086"/>
            <a:ext cx="1845766" cy="31432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76616" y="1592461"/>
            <a:ext cx="2302966" cy="440055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05216" y="1821061"/>
            <a:ext cx="457200" cy="45720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14754" y="1954411"/>
            <a:ext cx="238125" cy="19050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05216" y="5450086"/>
            <a:ext cx="1845766" cy="314325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31982" y="1592461"/>
            <a:ext cx="2302966" cy="440055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60582" y="1821061"/>
            <a:ext cx="457200" cy="457200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70120" y="1954411"/>
            <a:ext cx="238125" cy="190500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60582" y="5450086"/>
            <a:ext cx="1845766" cy="314325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72363" y="6383982"/>
            <a:ext cx="166688" cy="137220"/>
          </a:xfrm>
          <a:prstGeom prst="rect">
            <a:avLst/>
          </a:prstGeom>
        </p:spPr>
      </p:pic>
      <p:sp>
        <p:nvSpPr>
          <p:cNvPr id="19" name="SK-13-text-18"/>
          <p:cNvSpPr/>
          <p:nvPr/>
        </p:nvSpPr>
        <p:spPr>
          <a:xfrm>
            <a:off x="457200" y="457200"/>
            <a:ext cx="4831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Bradford VTS Teaching Deck</a:t>
            </a:r>
            <a:endParaRPr lang="en-US" sz="1200" dirty="0"/>
          </a:p>
        </p:txBody>
      </p:sp>
      <p:sp>
        <p:nvSpPr>
          <p:cNvPr id="20" name="SK-13-text-19"/>
          <p:cNvSpPr/>
          <p:nvPr/>
        </p:nvSpPr>
        <p:spPr>
          <a:xfrm>
            <a:off x="2725489" y="457200"/>
            <a:ext cx="45872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Clinical Guidance 2026</a:t>
            </a:r>
            <a:endParaRPr lang="en-US" sz="1200" dirty="0"/>
          </a:p>
        </p:txBody>
      </p:sp>
      <p:sp>
        <p:nvSpPr>
          <p:cNvPr id="21" name="SK-13-text-20"/>
          <p:cNvSpPr/>
          <p:nvPr/>
        </p:nvSpPr>
        <p:spPr>
          <a:xfrm>
            <a:off x="457200" y="762000"/>
            <a:ext cx="1144905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212121"/>
                </a:solidFill>
              </a:rPr>
              <a:t>Quick Recall Summary</a:t>
            </a:r>
            <a:endParaRPr lang="en-US" sz="2700" dirty="0"/>
          </a:p>
        </p:txBody>
      </p:sp>
      <p:sp>
        <p:nvSpPr>
          <p:cNvPr id="22" name="SK-13-text-21"/>
          <p:cNvSpPr/>
          <p:nvPr/>
        </p:nvSpPr>
        <p:spPr>
          <a:xfrm>
            <a:off x="762000" y="2241203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120" dirty="0">
                <a:solidFill>
                  <a:srgbClr val="F47920"/>
                </a:solidFill>
              </a:rPr>
              <a:t>SAFE ASSESSMENT FOCUS</a:t>
            </a:r>
            <a:endParaRPr lang="en-US" sz="1050" dirty="0"/>
          </a:p>
        </p:txBody>
      </p:sp>
      <p:sp>
        <p:nvSpPr>
          <p:cNvPr id="23" name="SK-13-text-22"/>
          <p:cNvSpPr/>
          <p:nvPr/>
        </p:nvSpPr>
        <p:spPr>
          <a:xfrm>
            <a:off x="762000" y="2593628"/>
            <a:ext cx="2997250" cy="1188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20"/>
              </a:lnSpc>
              <a:buNone/>
            </a:pPr>
            <a:r>
              <a:rPr lang="en-US" sz="2400" b="1" dirty="0">
                <a:solidFill>
                  <a:srgbClr val="212121"/>
                </a:solidFill>
              </a:rPr>
              <a:t>Rule out "The Big Three" through systematic filtering.</a:t>
            </a:r>
            <a:endParaRPr lang="en-US" sz="2400" dirty="0"/>
          </a:p>
        </p:txBody>
      </p:sp>
      <p:sp>
        <p:nvSpPr>
          <p:cNvPr id="24" name="SK-13-text-23"/>
          <p:cNvSpPr/>
          <p:nvPr/>
        </p:nvSpPr>
        <p:spPr>
          <a:xfrm>
            <a:off x="762000" y="3972669"/>
            <a:ext cx="2997250" cy="137145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Prioritize Septic Arthritis, SUFE, and NAI by applying age-specific diagnostic filters and high-yield criteria at the first point of clinical contact.</a:t>
            </a:r>
            <a:endParaRPr lang="en-US" sz="1350" dirty="0"/>
          </a:p>
        </p:txBody>
      </p:sp>
      <p:sp>
        <p:nvSpPr>
          <p:cNvPr id="25" name="SK-13-text-24"/>
          <p:cNvSpPr/>
          <p:nvPr/>
        </p:nvSpPr>
        <p:spPr>
          <a:xfrm>
            <a:off x="4749850" y="2430661"/>
            <a:ext cx="26193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Age Filter</a:t>
            </a:r>
            <a:endParaRPr lang="en-US" sz="1650" dirty="0"/>
          </a:p>
        </p:txBody>
      </p:sp>
      <p:sp>
        <p:nvSpPr>
          <p:cNvPr id="26" name="SK-13-text-25"/>
          <p:cNvSpPr/>
          <p:nvPr/>
        </p:nvSpPr>
        <p:spPr>
          <a:xfrm>
            <a:off x="4940350" y="2897386"/>
            <a:ext cx="1655266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&lt; 3 Years: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High risk for NAI, DDH, or Infection. Same-day referral.</a:t>
            </a:r>
            <a:endParaRPr lang="en-US" sz="1200" dirty="0"/>
          </a:p>
        </p:txBody>
      </p:sp>
      <p:sp>
        <p:nvSpPr>
          <p:cNvPr id="27" name="SK-13-text-26"/>
          <p:cNvSpPr/>
          <p:nvPr/>
        </p:nvSpPr>
        <p:spPr>
          <a:xfrm>
            <a:off x="4940350" y="3697486"/>
            <a:ext cx="1655266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4–10 Years: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Peak for Synovitis and Perthes Disease.</a:t>
            </a:r>
            <a:endParaRPr lang="en-US" sz="1200" dirty="0"/>
          </a:p>
        </p:txBody>
      </p:sp>
      <p:sp>
        <p:nvSpPr>
          <p:cNvPr id="28" name="SK-13-text-27"/>
          <p:cNvSpPr/>
          <p:nvPr/>
        </p:nvSpPr>
        <p:spPr>
          <a:xfrm>
            <a:off x="4940350" y="4497586"/>
            <a:ext cx="1655266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10–18 Years: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Suspect SUFE until proven otherwise.</a:t>
            </a:r>
            <a:endParaRPr lang="en-US" sz="1200" dirty="0"/>
          </a:p>
        </p:txBody>
      </p:sp>
      <p:sp>
        <p:nvSpPr>
          <p:cNvPr id="29" name="SK-13-text-28"/>
          <p:cNvSpPr/>
          <p:nvPr/>
        </p:nvSpPr>
        <p:spPr>
          <a:xfrm>
            <a:off x="4711750" y="5450086"/>
            <a:ext cx="1693366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24242"/>
                </a:solidFill>
              </a:rPr>
              <a:t>Primary Filter</a:t>
            </a:r>
            <a:endParaRPr lang="en-US" sz="1050" dirty="0"/>
          </a:p>
        </p:txBody>
      </p:sp>
      <p:sp>
        <p:nvSpPr>
          <p:cNvPr id="30" name="SK-13-text-29"/>
          <p:cNvSpPr/>
          <p:nvPr/>
        </p:nvSpPr>
        <p:spPr>
          <a:xfrm>
            <a:off x="7205216" y="2430661"/>
            <a:ext cx="21164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Kocher's</a:t>
            </a:r>
            <a:endParaRPr lang="en-US" sz="1650" dirty="0"/>
          </a:p>
        </p:txBody>
      </p:sp>
      <p:sp>
        <p:nvSpPr>
          <p:cNvPr id="31" name="SK-13-text-30"/>
          <p:cNvSpPr/>
          <p:nvPr/>
        </p:nvSpPr>
        <p:spPr>
          <a:xfrm>
            <a:off x="7395716" y="2897386"/>
            <a:ext cx="302829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Non-Weight Bearing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7395716" y="3240286"/>
            <a:ext cx="253627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Fever &gt;38.5°C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7395716" y="3583186"/>
            <a:ext cx="1655266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WBC &gt;12,000 cells/mm³</a:t>
            </a:r>
            <a:endParaRPr lang="en-US" sz="1200" dirty="0"/>
          </a:p>
        </p:txBody>
      </p:sp>
      <p:sp>
        <p:nvSpPr>
          <p:cNvPr id="34" name="SK-13-text-33"/>
          <p:cNvSpPr/>
          <p:nvPr/>
        </p:nvSpPr>
        <p:spPr>
          <a:xfrm>
            <a:off x="7395716" y="4154686"/>
            <a:ext cx="24269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ESR &gt;40 mm/hr</a:t>
            </a:r>
            <a:endParaRPr lang="en-US" sz="1200" dirty="0"/>
          </a:p>
        </p:txBody>
      </p:sp>
      <p:sp>
        <p:nvSpPr>
          <p:cNvPr id="35" name="SK-13-text-34"/>
          <p:cNvSpPr/>
          <p:nvPr/>
        </p:nvSpPr>
        <p:spPr>
          <a:xfrm>
            <a:off x="7167116" y="5450086"/>
            <a:ext cx="1693366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24242"/>
                </a:solidFill>
              </a:rPr>
              <a:t>3/4 = Septic Arthritis</a:t>
            </a:r>
            <a:endParaRPr lang="en-US" sz="1050" dirty="0"/>
          </a:p>
        </p:txBody>
      </p:sp>
      <p:sp>
        <p:nvSpPr>
          <p:cNvPr id="36" name="SK-13-text-35"/>
          <p:cNvSpPr/>
          <p:nvPr/>
        </p:nvSpPr>
        <p:spPr>
          <a:xfrm>
            <a:off x="9660582" y="2430661"/>
            <a:ext cx="2531418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The Mantra</a:t>
            </a:r>
            <a:endParaRPr lang="en-US" sz="1650" dirty="0"/>
          </a:p>
        </p:txBody>
      </p:sp>
      <p:sp>
        <p:nvSpPr>
          <p:cNvPr id="37" name="SK-13-text-36"/>
          <p:cNvSpPr/>
          <p:nvPr/>
        </p:nvSpPr>
        <p:spPr>
          <a:xfrm>
            <a:off x="9851082" y="2897386"/>
            <a:ext cx="1655266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Knee Pain?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Always examine the hip.</a:t>
            </a:r>
            <a:endParaRPr lang="en-US" sz="1200" dirty="0"/>
          </a:p>
        </p:txBody>
      </p:sp>
      <p:sp>
        <p:nvSpPr>
          <p:cNvPr id="38" name="SK-13-text-37"/>
          <p:cNvSpPr/>
          <p:nvPr/>
        </p:nvSpPr>
        <p:spPr>
          <a:xfrm>
            <a:off x="9851082" y="3468886"/>
            <a:ext cx="1655266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Loss of IR?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Suspect SUFE (obese adolescent).</a:t>
            </a:r>
            <a:endParaRPr lang="en-US" sz="1200" dirty="0"/>
          </a:p>
        </p:txBody>
      </p:sp>
      <p:sp>
        <p:nvSpPr>
          <p:cNvPr id="39" name="SK-13-text-38"/>
          <p:cNvSpPr/>
          <p:nvPr/>
        </p:nvSpPr>
        <p:spPr>
          <a:xfrm>
            <a:off x="9851082" y="4268986"/>
            <a:ext cx="1655266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Night Pain?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Exclude malignancy urgently.</a:t>
            </a:r>
            <a:endParaRPr lang="en-US" sz="1200" dirty="0"/>
          </a:p>
        </p:txBody>
      </p:sp>
      <p:sp>
        <p:nvSpPr>
          <p:cNvPr id="40" name="SK-13-text-39"/>
          <p:cNvSpPr/>
          <p:nvPr/>
        </p:nvSpPr>
        <p:spPr>
          <a:xfrm>
            <a:off x="9622482" y="5450086"/>
            <a:ext cx="1693366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24242"/>
                </a:solidFill>
              </a:rPr>
              <a:t>Safe Exam Pattern</a:t>
            </a:r>
            <a:endParaRPr lang="en-US" sz="1050" dirty="0"/>
          </a:p>
        </p:txBody>
      </p:sp>
      <p:sp>
        <p:nvSpPr>
          <p:cNvPr id="41" name="SK-13-text-40"/>
          <p:cNvSpPr/>
          <p:nvPr/>
        </p:nvSpPr>
        <p:spPr>
          <a:xfrm>
            <a:off x="457200" y="6335911"/>
            <a:ext cx="11277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479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Always safety-net irritable hip with a mandatory 1-week review.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57200"/>
            <a:ext cx="11277600" cy="878086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457200"/>
            <a:ext cx="2638425" cy="276225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640086"/>
            <a:ext cx="11277600" cy="222885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973461"/>
            <a:ext cx="428625" cy="34290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4173736"/>
            <a:ext cx="5524500" cy="1560016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4443264"/>
            <a:ext cx="214313" cy="17532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0300" y="4173736"/>
            <a:ext cx="5524500" cy="1560016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8900" y="4443264"/>
            <a:ext cx="214313" cy="17532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5733752"/>
            <a:ext cx="11277600" cy="904875"/>
          </a:xfrm>
          <a:prstGeom prst="rect">
            <a:avLst/>
          </a:prstGeom>
        </p:spPr>
      </p:pic>
      <p:sp>
        <p:nvSpPr>
          <p:cNvPr id="13" name="SK-14-text-12"/>
          <p:cNvSpPr/>
          <p:nvPr/>
        </p:nvSpPr>
        <p:spPr>
          <a:xfrm>
            <a:off x="571500" y="457200"/>
            <a:ext cx="387624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4" name="SK-14-text-13"/>
          <p:cNvSpPr/>
          <p:nvPr/>
        </p:nvSpPr>
        <p:spPr>
          <a:xfrm>
            <a:off x="3209925" y="495300"/>
            <a:ext cx="4023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Guidance 2026</a:t>
            </a:r>
            <a:endParaRPr lang="en-US" sz="1050" dirty="0"/>
          </a:p>
        </p:txBody>
      </p:sp>
      <p:sp>
        <p:nvSpPr>
          <p:cNvPr id="15" name="SK-14-text-14"/>
          <p:cNvSpPr/>
          <p:nvPr/>
        </p:nvSpPr>
        <p:spPr>
          <a:xfrm>
            <a:off x="457200" y="809625"/>
            <a:ext cx="1173480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212121"/>
                </a:solidFill>
              </a:rPr>
              <a:t>Final Disclaimer and Guidance</a:t>
            </a:r>
            <a:endParaRPr lang="en-US" sz="2700" dirty="0"/>
          </a:p>
        </p:txBody>
      </p:sp>
      <p:sp>
        <p:nvSpPr>
          <p:cNvPr id="16" name="SK-14-text-15"/>
          <p:cNvSpPr/>
          <p:nvPr/>
        </p:nvSpPr>
        <p:spPr>
          <a:xfrm>
            <a:off x="1343025" y="1944886"/>
            <a:ext cx="877443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F47920"/>
                </a:solidFill>
              </a:rPr>
              <a:t>MANDATORY SAFETY DISCLAIMER</a:t>
            </a:r>
            <a:endParaRPr lang="en-US" sz="2100" dirty="0"/>
          </a:p>
        </p:txBody>
      </p:sp>
      <p:sp>
        <p:nvSpPr>
          <p:cNvPr id="17" name="SK-14-text-16"/>
          <p:cNvSpPr/>
          <p:nvPr/>
        </p:nvSpPr>
        <p:spPr>
          <a:xfrm>
            <a:off x="762000" y="2535436"/>
            <a:ext cx="10668000" cy="1028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double check this advice and drug doses with the latest NICE/BNF guidance. This document is for educational purposes only and should not be used as a substitute for professional clinical judgment.</a:t>
            </a:r>
            <a:endParaRPr lang="en-US" sz="1800" dirty="0"/>
          </a:p>
        </p:txBody>
      </p:sp>
      <p:sp>
        <p:nvSpPr>
          <p:cNvPr id="18" name="SK-14-text-17"/>
          <p:cNvSpPr/>
          <p:nvPr/>
        </p:nvSpPr>
        <p:spPr>
          <a:xfrm>
            <a:off x="976312" y="4402336"/>
            <a:ext cx="5067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Clinical Standards</a:t>
            </a:r>
            <a:endParaRPr lang="en-US" sz="1350" dirty="0"/>
          </a:p>
        </p:txBody>
      </p:sp>
      <p:sp>
        <p:nvSpPr>
          <p:cNvPr id="19" name="SK-14-text-18"/>
          <p:cNvSpPr/>
          <p:nvPr/>
        </p:nvSpPr>
        <p:spPr>
          <a:xfrm>
            <a:off x="685800" y="4773811"/>
            <a:ext cx="733044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CKS: Acute Childhood Limp (2024)</a:t>
            </a:r>
            <a:endParaRPr lang="en-US" sz="1200" dirty="0"/>
          </a:p>
        </p:txBody>
      </p:sp>
      <p:sp>
        <p:nvSpPr>
          <p:cNvPr id="20" name="SK-14-text-19"/>
          <p:cNvSpPr/>
          <p:nvPr/>
        </p:nvSpPr>
        <p:spPr>
          <a:xfrm>
            <a:off x="685800" y="5017591"/>
            <a:ext cx="745236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NG12: Suspected Cancer Recognition</a:t>
            </a:r>
            <a:endParaRPr lang="en-US" sz="1200" dirty="0"/>
          </a:p>
        </p:txBody>
      </p:sp>
      <p:sp>
        <p:nvSpPr>
          <p:cNvPr id="21" name="SK-14-text-20"/>
          <p:cNvSpPr/>
          <p:nvPr/>
        </p:nvSpPr>
        <p:spPr>
          <a:xfrm>
            <a:off x="685800" y="5261372"/>
            <a:ext cx="848868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British National Formulary for Children (BNFc)</a:t>
            </a:r>
            <a:endParaRPr lang="en-US" sz="1200" dirty="0"/>
          </a:p>
        </p:txBody>
      </p:sp>
      <p:sp>
        <p:nvSpPr>
          <p:cNvPr id="22" name="SK-14-text-21"/>
          <p:cNvSpPr/>
          <p:nvPr/>
        </p:nvSpPr>
        <p:spPr>
          <a:xfrm>
            <a:off x="6729413" y="4402336"/>
            <a:ext cx="5067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Trainee Resources</a:t>
            </a:r>
            <a:endParaRPr lang="en-US" sz="1350" dirty="0"/>
          </a:p>
        </p:txBody>
      </p:sp>
      <p:sp>
        <p:nvSpPr>
          <p:cNvPr id="23" name="SK-14-text-22"/>
          <p:cNvSpPr/>
          <p:nvPr/>
        </p:nvSpPr>
        <p:spPr>
          <a:xfrm>
            <a:off x="6438900" y="4773811"/>
            <a:ext cx="575310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RCGP AKT &amp; SCA Preparation Guides</a:t>
            </a:r>
            <a:endParaRPr lang="en-US" sz="1200" dirty="0"/>
          </a:p>
        </p:txBody>
      </p:sp>
      <p:sp>
        <p:nvSpPr>
          <p:cNvPr id="24" name="SK-14-text-23"/>
          <p:cNvSpPr/>
          <p:nvPr/>
        </p:nvSpPr>
        <p:spPr>
          <a:xfrm>
            <a:off x="6438900" y="5017591"/>
            <a:ext cx="575310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Clinical Teaching Modules</a:t>
            </a:r>
            <a:endParaRPr lang="en-US" sz="1200" dirty="0"/>
          </a:p>
        </p:txBody>
      </p:sp>
      <p:sp>
        <p:nvSpPr>
          <p:cNvPr id="25" name="SK-14-text-24"/>
          <p:cNvSpPr/>
          <p:nvPr/>
        </p:nvSpPr>
        <p:spPr>
          <a:xfrm>
            <a:off x="6438900" y="5261372"/>
            <a:ext cx="575310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Local Safeguarding Children Board (LSCB) Protocols</a:t>
            </a:r>
            <a:endParaRPr lang="en-US" sz="1200" dirty="0"/>
          </a:p>
        </p:txBody>
      </p:sp>
      <p:sp>
        <p:nvSpPr>
          <p:cNvPr id="26" name="SK-14-text-25"/>
          <p:cNvSpPr/>
          <p:nvPr/>
        </p:nvSpPr>
        <p:spPr>
          <a:xfrm>
            <a:off x="457200" y="5962352"/>
            <a:ext cx="33832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Created: June 2026</a:t>
            </a:r>
            <a:endParaRPr lang="en-US" sz="1050" dirty="0"/>
          </a:p>
        </p:txBody>
      </p:sp>
      <p:sp>
        <p:nvSpPr>
          <p:cNvPr id="27" name="SK-14-text-26"/>
          <p:cNvSpPr/>
          <p:nvPr/>
        </p:nvSpPr>
        <p:spPr>
          <a:xfrm>
            <a:off x="457200" y="6200477"/>
            <a:ext cx="6103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Updated to: 2024 NICE CKS Standards</a:t>
            </a:r>
            <a:endParaRPr lang="en-US" sz="1050" dirty="0"/>
          </a:p>
        </p:txBody>
      </p:sp>
      <p:sp>
        <p:nvSpPr>
          <p:cNvPr id="28" name="SK-14-text-27"/>
          <p:cNvSpPr/>
          <p:nvPr/>
        </p:nvSpPr>
        <p:spPr>
          <a:xfrm>
            <a:off x="457200" y="6438602"/>
            <a:ext cx="73837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14 of 14 | Bradford VTS Teaching Deck</a:t>
            </a:r>
            <a:endParaRPr lang="en-US" sz="1050" dirty="0"/>
          </a:p>
        </p:txBody>
      </p:sp>
      <p:sp>
        <p:nvSpPr>
          <p:cNvPr id="29" name="SK-14-text-28"/>
          <p:cNvSpPr/>
          <p:nvPr/>
        </p:nvSpPr>
        <p:spPr>
          <a:xfrm>
            <a:off x="9172575" y="6143327"/>
            <a:ext cx="25622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further educational materials, visit:</a:t>
            </a:r>
            <a:endParaRPr lang="en-US" sz="1050" dirty="0"/>
          </a:p>
        </p:txBody>
      </p:sp>
      <p:sp>
        <p:nvSpPr>
          <p:cNvPr id="30" name="SK-14-text-29"/>
          <p:cNvSpPr/>
          <p:nvPr/>
        </p:nvSpPr>
        <p:spPr>
          <a:xfrm>
            <a:off x="9925050" y="6410027"/>
            <a:ext cx="18097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2025"/>
              </a:lnSpc>
              <a:buNone/>
            </a:pPr>
            <a:r>
              <a:rPr lang="en-US" sz="1350" b="1" u="sng" dirty="0">
                <a:solidFill>
                  <a:srgbClr val="F47920"/>
                </a:solidFill>
                <a:hlinkClick r:id="rId14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350" dirty="0"/>
          </a:p>
        </p:txBody>
      </p:sp>
      <p:sp>
        <p:nvSpPr>
          <p:cNvPr id="31" name="SK-14-text-29-link-hitbox-1">
            <a:hlinkClick r:id="rId14" tooltip="https://www.bradfordvts.co.uk/"/>
          </p:cNvPr>
          <p:cNvSpPr/>
          <p:nvPr/>
        </p:nvSpPr>
        <p:spPr>
          <a:xfrm>
            <a:off x="9925050" y="6410027"/>
            <a:ext cx="1809750" cy="1905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61950"/>
            <a:ext cx="11277600" cy="878086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361950"/>
            <a:ext cx="2638425" cy="27622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725" y="1421011"/>
            <a:ext cx="5486400" cy="2419201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725811"/>
            <a:ext cx="304800" cy="22860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4087862"/>
            <a:ext cx="5486400" cy="2741116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4325987"/>
            <a:ext cx="304800" cy="22860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8400" y="1487686"/>
            <a:ext cx="5486400" cy="2580233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1725811"/>
            <a:ext cx="304800" cy="22860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8400" y="4248894"/>
            <a:ext cx="5486400" cy="2580233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4487019"/>
            <a:ext cx="304800" cy="228600"/>
          </a:xfrm>
          <a:prstGeom prst="rect">
            <a:avLst/>
          </a:prstGeom>
        </p:spPr>
      </p:pic>
      <p:sp>
        <p:nvSpPr>
          <p:cNvPr id="15" name="SK-2-text-14"/>
          <p:cNvSpPr/>
          <p:nvPr/>
        </p:nvSpPr>
        <p:spPr>
          <a:xfrm>
            <a:off x="571500" y="361950"/>
            <a:ext cx="387624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6" name="SK-2-text-15"/>
          <p:cNvSpPr/>
          <p:nvPr/>
        </p:nvSpPr>
        <p:spPr>
          <a:xfrm>
            <a:off x="3209925" y="400050"/>
            <a:ext cx="4023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Guidance 2026</a:t>
            </a:r>
            <a:endParaRPr lang="en-US" sz="1050" dirty="0"/>
          </a:p>
        </p:txBody>
      </p:sp>
      <p:sp>
        <p:nvSpPr>
          <p:cNvPr id="17" name="SK-2-text-16"/>
          <p:cNvSpPr/>
          <p:nvPr/>
        </p:nvSpPr>
        <p:spPr>
          <a:xfrm>
            <a:off x="457200" y="714375"/>
            <a:ext cx="1169289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212121"/>
                </a:solidFill>
              </a:rPr>
              <a:t>Definition and Gait Patterns</a:t>
            </a:r>
            <a:endParaRPr lang="en-US" sz="2700" dirty="0"/>
          </a:p>
        </p:txBody>
      </p:sp>
      <p:sp>
        <p:nvSpPr>
          <p:cNvPr id="18" name="SK-2-text-17"/>
          <p:cNvSpPr/>
          <p:nvPr/>
        </p:nvSpPr>
        <p:spPr>
          <a:xfrm>
            <a:off x="1104900" y="1668661"/>
            <a:ext cx="53263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121"/>
                </a:solidFill>
              </a:rPr>
              <a:t>Clinical Definition</a:t>
            </a:r>
            <a:endParaRPr lang="en-US" sz="1800" dirty="0"/>
          </a:p>
        </p:txBody>
      </p:sp>
      <p:sp>
        <p:nvSpPr>
          <p:cNvPr id="19" name="SK-2-text-18"/>
          <p:cNvSpPr/>
          <p:nvPr/>
        </p:nvSpPr>
        <p:spPr>
          <a:xfrm>
            <a:off x="830308" y="1640161"/>
            <a:ext cx="5029200" cy="159052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limp is a </a:t>
            </a:r>
            <a:r>
              <a:rPr lang="en-US" sz="1350" b="1" dirty="0">
                <a:solidFill>
                  <a:srgbClr val="F479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deviation from a normal, age-appropriate gait pattern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</a:t>
            </a:r>
            <a:r>
              <a:rPr lang="en-US" sz="900" b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Source: NICE CKS (Current)</a:t>
            </a:r>
            <a:endParaRPr lang="en-US" sz="1350" dirty="0"/>
          </a:p>
        </p:txBody>
      </p:sp>
      <p:sp>
        <p:nvSpPr>
          <p:cNvPr id="20" name="SK-2-text-19"/>
          <p:cNvSpPr/>
          <p:nvPr/>
        </p:nvSpPr>
        <p:spPr>
          <a:xfrm>
            <a:off x="1104900" y="4268837"/>
            <a:ext cx="47777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121"/>
                </a:solidFill>
              </a:rPr>
              <a:t>The Antalgic Gait</a:t>
            </a:r>
            <a:endParaRPr lang="en-US" sz="1800" dirty="0"/>
          </a:p>
        </p:txBody>
      </p:sp>
      <p:sp>
        <p:nvSpPr>
          <p:cNvPr id="21" name="SK-2-text-20"/>
          <p:cNvSpPr/>
          <p:nvPr/>
        </p:nvSpPr>
        <p:spPr>
          <a:xfrm>
            <a:off x="769620" y="4214663"/>
            <a:ext cx="5029200" cy="19124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most common pattern observed in painful childhood conditions:</a:t>
            </a:r>
            <a:endParaRPr lang="en-US" sz="1350" dirty="0"/>
          </a:p>
        </p:txBody>
      </p:sp>
      <p:sp>
        <p:nvSpPr>
          <p:cNvPr id="22" name="SK-2-text-21"/>
          <p:cNvSpPr/>
          <p:nvPr/>
        </p:nvSpPr>
        <p:spPr>
          <a:xfrm>
            <a:off x="6896100" y="1668661"/>
            <a:ext cx="52959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121"/>
                </a:solidFill>
              </a:rPr>
              <a:t>Presentation vs. Diagnosis</a:t>
            </a:r>
            <a:endParaRPr lang="en-US" sz="1800" dirty="0"/>
          </a:p>
        </p:txBody>
      </p:sp>
      <p:sp>
        <p:nvSpPr>
          <p:cNvPr id="23" name="SK-2-text-22"/>
          <p:cNvSpPr/>
          <p:nvPr/>
        </p:nvSpPr>
        <p:spPr>
          <a:xfrm>
            <a:off x="6629400" y="1603772"/>
            <a:ext cx="5029200" cy="15810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limp is a </a:t>
            </a:r>
            <a:r>
              <a:rPr lang="en-US" sz="1350" b="1" dirty="0">
                <a:solidFill>
                  <a:srgbClr val="F479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presentation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NOT a final diagnosis.</a:t>
            </a:r>
            <a:endParaRPr lang="en-US" sz="1350" dirty="0"/>
          </a:p>
        </p:txBody>
      </p:sp>
      <p:sp>
        <p:nvSpPr>
          <p:cNvPr id="24" name="SK-2-text-23"/>
          <p:cNvSpPr/>
          <p:nvPr/>
        </p:nvSpPr>
        <p:spPr>
          <a:xfrm>
            <a:off x="6896100" y="4429869"/>
            <a:ext cx="45034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121"/>
                </a:solidFill>
              </a:rPr>
              <a:t>Clinical Mindset</a:t>
            </a:r>
            <a:endParaRPr lang="en-US" sz="1800" dirty="0"/>
          </a:p>
        </p:txBody>
      </p:sp>
      <p:sp>
        <p:nvSpPr>
          <p:cNvPr id="25" name="SK-2-text-24"/>
          <p:cNvSpPr/>
          <p:nvPr/>
        </p:nvSpPr>
        <p:spPr>
          <a:xfrm>
            <a:off x="6477000" y="4896594"/>
            <a:ext cx="5715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take a limping child seriously.</a:t>
            </a:r>
            <a:endParaRPr lang="en-US" sz="1350" dirty="0"/>
          </a:p>
        </p:txBody>
      </p:sp>
      <p:sp>
        <p:nvSpPr>
          <p:cNvPr id="26" name="SK-2-text-25"/>
          <p:cNvSpPr/>
          <p:nvPr/>
        </p:nvSpPr>
        <p:spPr>
          <a:xfrm>
            <a:off x="6705600" y="5266134"/>
            <a:ext cx="48006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Many life-changing or life-threatening conditions (Septic Arthritis, SUFE, Malignancy) present with a "minor" limp.</a:t>
            </a:r>
            <a:endParaRPr lang="en-US" sz="1350" dirty="0"/>
          </a:p>
        </p:txBody>
      </p:sp>
      <p:sp>
        <p:nvSpPr>
          <p:cNvPr id="27" name="SK-2-text-26"/>
          <p:cNvSpPr/>
          <p:nvPr/>
        </p:nvSpPr>
        <p:spPr>
          <a:xfrm>
            <a:off x="6705600" y="5871865"/>
            <a:ext cx="48006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high index of suspicion is required, especially in the very young.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878086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1000"/>
            <a:ext cx="2638425" cy="27622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630561"/>
            <a:ext cx="333375" cy="26670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0250" y="1659136"/>
            <a:ext cx="19050" cy="1702594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4100" y="1630561"/>
            <a:ext cx="333375" cy="26670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32849" y="1659136"/>
            <a:ext cx="19050" cy="1702594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56699" y="1630561"/>
            <a:ext cx="333375" cy="26670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742730"/>
            <a:ext cx="11049000" cy="56197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533305"/>
            <a:ext cx="11049000" cy="168399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6300" y="4780955"/>
            <a:ext cx="285750" cy="228600"/>
          </a:xfrm>
          <a:prstGeom prst="rect">
            <a:avLst/>
          </a:prstGeom>
        </p:spPr>
      </p:pic>
      <p:sp>
        <p:nvSpPr>
          <p:cNvPr id="14" name="SK-3-text-13"/>
          <p:cNvSpPr/>
          <p:nvPr/>
        </p:nvSpPr>
        <p:spPr>
          <a:xfrm>
            <a:off x="685800" y="381000"/>
            <a:ext cx="387624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5" name="SK-3-text-14"/>
          <p:cNvSpPr/>
          <p:nvPr/>
        </p:nvSpPr>
        <p:spPr>
          <a:xfrm>
            <a:off x="3324225" y="419100"/>
            <a:ext cx="4023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Guidance 2026</a:t>
            </a:r>
            <a:endParaRPr lang="en-US" sz="1050" dirty="0"/>
          </a:p>
        </p:txBody>
      </p:sp>
      <p:sp>
        <p:nvSpPr>
          <p:cNvPr id="16" name="SK-3-text-15"/>
          <p:cNvSpPr/>
          <p:nvPr/>
        </p:nvSpPr>
        <p:spPr>
          <a:xfrm>
            <a:off x="571500" y="733425"/>
            <a:ext cx="1162050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212121"/>
                </a:solidFill>
              </a:rPr>
              <a:t>Age-Specific Differential Diagnosis</a:t>
            </a:r>
            <a:endParaRPr lang="en-US" sz="2700" dirty="0"/>
          </a:p>
        </p:txBody>
      </p:sp>
      <p:sp>
        <p:nvSpPr>
          <p:cNvPr id="17" name="SK-3-text-16"/>
          <p:cNvSpPr/>
          <p:nvPr/>
        </p:nvSpPr>
        <p:spPr>
          <a:xfrm>
            <a:off x="1019175" y="1563886"/>
            <a:ext cx="32639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F47920"/>
                </a:solidFill>
              </a:rPr>
              <a:t>&lt; 3 Years</a:t>
            </a:r>
            <a:endParaRPr lang="en-US" sz="2100" dirty="0"/>
          </a:p>
        </p:txBody>
      </p:sp>
      <p:sp>
        <p:nvSpPr>
          <p:cNvPr id="18" name="SK-3-text-17"/>
          <p:cNvSpPr/>
          <p:nvPr/>
        </p:nvSpPr>
        <p:spPr>
          <a:xfrm>
            <a:off x="771525" y="2154436"/>
            <a:ext cx="51435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DDH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(missed presentation)</a:t>
            </a:r>
            <a:endParaRPr lang="en-US" sz="1350" dirty="0"/>
          </a:p>
        </p:txBody>
      </p:sp>
      <p:sp>
        <p:nvSpPr>
          <p:cNvPr id="19" name="SK-3-text-18"/>
          <p:cNvSpPr/>
          <p:nvPr/>
        </p:nvSpPr>
        <p:spPr>
          <a:xfrm>
            <a:off x="771525" y="2508647"/>
            <a:ext cx="378904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Toddler's Fracture</a:t>
            </a:r>
            <a:endParaRPr lang="en-US" sz="1350" dirty="0"/>
          </a:p>
        </p:txBody>
      </p:sp>
      <p:sp>
        <p:nvSpPr>
          <p:cNvPr id="20" name="SK-3-text-19"/>
          <p:cNvSpPr/>
          <p:nvPr/>
        </p:nvSpPr>
        <p:spPr>
          <a:xfrm>
            <a:off x="771525" y="2862858"/>
            <a:ext cx="432054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NAI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(Always consider)</a:t>
            </a:r>
            <a:endParaRPr lang="en-US" sz="1350" dirty="0"/>
          </a:p>
        </p:txBody>
      </p:sp>
      <p:sp>
        <p:nvSpPr>
          <p:cNvPr id="21" name="SK-3-text-20"/>
          <p:cNvSpPr/>
          <p:nvPr/>
        </p:nvSpPr>
        <p:spPr>
          <a:xfrm>
            <a:off x="771525" y="3217069"/>
            <a:ext cx="502348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Septic Arthritis / Osteo</a:t>
            </a:r>
            <a:endParaRPr lang="en-US" sz="1350" dirty="0"/>
          </a:p>
        </p:txBody>
      </p:sp>
      <p:sp>
        <p:nvSpPr>
          <p:cNvPr id="22" name="SK-3-text-21"/>
          <p:cNvSpPr/>
          <p:nvPr/>
        </p:nvSpPr>
        <p:spPr>
          <a:xfrm>
            <a:off x="4911775" y="1563886"/>
            <a:ext cx="384048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F47920"/>
                </a:solidFill>
              </a:rPr>
              <a:t>3–10 Years</a:t>
            </a:r>
            <a:endParaRPr lang="en-US" sz="2100" dirty="0"/>
          </a:p>
        </p:txBody>
      </p:sp>
      <p:sp>
        <p:nvSpPr>
          <p:cNvPr id="23" name="SK-3-text-22"/>
          <p:cNvSpPr/>
          <p:nvPr/>
        </p:nvSpPr>
        <p:spPr>
          <a:xfrm>
            <a:off x="4664125" y="2154436"/>
            <a:ext cx="678942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Transient Synovitis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(Most common)</a:t>
            </a:r>
            <a:endParaRPr lang="en-US" sz="1350" dirty="0"/>
          </a:p>
        </p:txBody>
      </p:sp>
      <p:sp>
        <p:nvSpPr>
          <p:cNvPr id="24" name="SK-3-text-23"/>
          <p:cNvSpPr/>
          <p:nvPr/>
        </p:nvSpPr>
        <p:spPr>
          <a:xfrm>
            <a:off x="4664125" y="2508647"/>
            <a:ext cx="317182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Perthes Disease</a:t>
            </a:r>
            <a:endParaRPr lang="en-US" sz="1350" dirty="0"/>
          </a:p>
        </p:txBody>
      </p:sp>
      <p:sp>
        <p:nvSpPr>
          <p:cNvPr id="25" name="SK-3-text-24"/>
          <p:cNvSpPr/>
          <p:nvPr/>
        </p:nvSpPr>
        <p:spPr>
          <a:xfrm>
            <a:off x="4664125" y="2862858"/>
            <a:ext cx="337756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Septic Arthritis</a:t>
            </a:r>
            <a:endParaRPr lang="en-US" sz="1350" dirty="0"/>
          </a:p>
        </p:txBody>
      </p:sp>
      <p:sp>
        <p:nvSpPr>
          <p:cNvPr id="26" name="SK-3-text-25"/>
          <p:cNvSpPr/>
          <p:nvPr/>
        </p:nvSpPr>
        <p:spPr>
          <a:xfrm>
            <a:off x="4664125" y="3217069"/>
            <a:ext cx="334967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Osteomyelitis</a:t>
            </a:r>
            <a:endParaRPr lang="en-US" sz="1350" dirty="0"/>
          </a:p>
        </p:txBody>
      </p:sp>
      <p:sp>
        <p:nvSpPr>
          <p:cNvPr id="27" name="SK-3-text-26"/>
          <p:cNvSpPr/>
          <p:nvPr/>
        </p:nvSpPr>
        <p:spPr>
          <a:xfrm>
            <a:off x="8804374" y="1563886"/>
            <a:ext cx="338762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F47920"/>
                </a:solidFill>
              </a:rPr>
              <a:t>10–18 Years</a:t>
            </a:r>
            <a:endParaRPr lang="en-US" sz="2100" dirty="0"/>
          </a:p>
        </p:txBody>
      </p:sp>
      <p:sp>
        <p:nvSpPr>
          <p:cNvPr id="28" name="SK-3-text-27"/>
          <p:cNvSpPr/>
          <p:nvPr/>
        </p:nvSpPr>
        <p:spPr>
          <a:xfrm>
            <a:off x="8556724" y="2154436"/>
            <a:ext cx="3635276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SUFE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(Don't miss hip!)</a:t>
            </a:r>
            <a:endParaRPr lang="en-US" sz="1350" dirty="0"/>
          </a:p>
        </p:txBody>
      </p:sp>
      <p:sp>
        <p:nvSpPr>
          <p:cNvPr id="29" name="SK-3-text-28"/>
          <p:cNvSpPr/>
          <p:nvPr/>
        </p:nvSpPr>
        <p:spPr>
          <a:xfrm>
            <a:off x="8556724" y="2508647"/>
            <a:ext cx="337756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Osgood-Schlatter</a:t>
            </a:r>
            <a:endParaRPr lang="en-US" sz="1350" dirty="0"/>
          </a:p>
        </p:txBody>
      </p:sp>
      <p:sp>
        <p:nvSpPr>
          <p:cNvPr id="30" name="SK-3-text-29"/>
          <p:cNvSpPr/>
          <p:nvPr/>
        </p:nvSpPr>
        <p:spPr>
          <a:xfrm>
            <a:off x="8556724" y="2862858"/>
            <a:ext cx="337756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Stress Fractures</a:t>
            </a:r>
            <a:endParaRPr lang="en-US" sz="1350" dirty="0"/>
          </a:p>
        </p:txBody>
      </p:sp>
      <p:sp>
        <p:nvSpPr>
          <p:cNvPr id="31" name="SK-3-text-30"/>
          <p:cNvSpPr/>
          <p:nvPr/>
        </p:nvSpPr>
        <p:spPr>
          <a:xfrm>
            <a:off x="8556724" y="3217069"/>
            <a:ext cx="3635276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Reactive Arthritis</a:t>
            </a:r>
            <a:endParaRPr lang="en-US" sz="1350" dirty="0"/>
          </a:p>
        </p:txBody>
      </p:sp>
      <p:sp>
        <p:nvSpPr>
          <p:cNvPr id="32" name="SK-3-text-31"/>
          <p:cNvSpPr/>
          <p:nvPr/>
        </p:nvSpPr>
        <p:spPr>
          <a:xfrm>
            <a:off x="800100" y="3895130"/>
            <a:ext cx="1731645" cy="2571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ALL AGES</a:t>
            </a:r>
            <a:endParaRPr lang="en-US" sz="1350" dirty="0"/>
          </a:p>
        </p:txBody>
      </p:sp>
      <p:sp>
        <p:nvSpPr>
          <p:cNvPr id="33" name="SK-3-text-32"/>
          <p:cNvSpPr/>
          <p:nvPr/>
        </p:nvSpPr>
        <p:spPr>
          <a:xfrm>
            <a:off x="1800225" y="3909417"/>
            <a:ext cx="103917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Trauma/Fracture (most common overall), Septic Arthritis, Osteomyelitis, Malignancy, NAI, Juvenile Idiopathic Arthritis (JIA)</a:t>
            </a:r>
            <a:endParaRPr lang="en-US" sz="1200" dirty="0"/>
          </a:p>
        </p:txBody>
      </p:sp>
      <p:sp>
        <p:nvSpPr>
          <p:cNvPr id="34" name="SK-3-text-33"/>
          <p:cNvSpPr/>
          <p:nvPr/>
        </p:nvSpPr>
        <p:spPr>
          <a:xfrm>
            <a:off x="1257300" y="4723805"/>
            <a:ext cx="104394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121"/>
                </a:solidFill>
              </a:rPr>
              <a:t>Memory Aid: "STOP Walking"</a:t>
            </a:r>
            <a:endParaRPr lang="en-US" sz="1800" dirty="0"/>
          </a:p>
        </p:txBody>
      </p:sp>
      <p:sp>
        <p:nvSpPr>
          <p:cNvPr id="35" name="SK-3-text-34"/>
          <p:cNvSpPr/>
          <p:nvPr/>
        </p:nvSpPr>
        <p:spPr>
          <a:xfrm>
            <a:off x="876300" y="5219105"/>
            <a:ext cx="209922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F47920"/>
                </a:solidFill>
              </a:rPr>
              <a:t>S</a:t>
            </a:r>
            <a:endParaRPr lang="en-US" sz="2100" dirty="0"/>
          </a:p>
        </p:txBody>
      </p:sp>
      <p:sp>
        <p:nvSpPr>
          <p:cNvPr id="36" name="SK-3-text-35"/>
          <p:cNvSpPr/>
          <p:nvPr/>
        </p:nvSpPr>
        <p:spPr>
          <a:xfrm>
            <a:off x="876300" y="5657255"/>
            <a:ext cx="4556760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Septic Arthritis / Synovitis</a:t>
            </a:r>
            <a:endParaRPr lang="en-US" sz="1050" dirty="0"/>
          </a:p>
        </p:txBody>
      </p:sp>
      <p:sp>
        <p:nvSpPr>
          <p:cNvPr id="37" name="SK-3-text-36"/>
          <p:cNvSpPr/>
          <p:nvPr/>
        </p:nvSpPr>
        <p:spPr>
          <a:xfrm>
            <a:off x="876300" y="5855345"/>
            <a:ext cx="36423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Inflammatory vs Infectious</a:t>
            </a:r>
            <a:endParaRPr lang="en-US" sz="900" dirty="0"/>
          </a:p>
        </p:txBody>
      </p:sp>
      <p:sp>
        <p:nvSpPr>
          <p:cNvPr id="38" name="SK-3-text-37"/>
          <p:cNvSpPr/>
          <p:nvPr/>
        </p:nvSpPr>
        <p:spPr>
          <a:xfrm>
            <a:off x="2994571" y="5219105"/>
            <a:ext cx="209937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F47920"/>
                </a:solidFill>
              </a:rPr>
              <a:t>T</a:t>
            </a:r>
            <a:endParaRPr lang="en-US" sz="2100" dirty="0"/>
          </a:p>
        </p:txBody>
      </p:sp>
      <p:sp>
        <p:nvSpPr>
          <p:cNvPr id="39" name="SK-3-text-38"/>
          <p:cNvSpPr/>
          <p:nvPr/>
        </p:nvSpPr>
        <p:spPr>
          <a:xfrm>
            <a:off x="2994571" y="5657255"/>
            <a:ext cx="2476500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Trauma / Tumour</a:t>
            </a:r>
            <a:endParaRPr lang="en-US" sz="1050" dirty="0"/>
          </a:p>
        </p:txBody>
      </p:sp>
      <p:sp>
        <p:nvSpPr>
          <p:cNvPr id="40" name="SK-3-text-39"/>
          <p:cNvSpPr/>
          <p:nvPr/>
        </p:nvSpPr>
        <p:spPr>
          <a:xfrm>
            <a:off x="2994571" y="5855345"/>
            <a:ext cx="30937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Fracture or Malignancy</a:t>
            </a:r>
            <a:endParaRPr lang="en-US" sz="900" dirty="0"/>
          </a:p>
        </p:txBody>
      </p:sp>
      <p:sp>
        <p:nvSpPr>
          <p:cNvPr id="41" name="SK-3-text-40"/>
          <p:cNvSpPr/>
          <p:nvPr/>
        </p:nvSpPr>
        <p:spPr>
          <a:xfrm>
            <a:off x="5112990" y="5219105"/>
            <a:ext cx="209922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F47920"/>
                </a:solidFill>
              </a:rPr>
              <a:t>O</a:t>
            </a:r>
            <a:endParaRPr lang="en-US" sz="2100" dirty="0"/>
          </a:p>
        </p:txBody>
      </p:sp>
      <p:sp>
        <p:nvSpPr>
          <p:cNvPr id="42" name="SK-3-text-41"/>
          <p:cNvSpPr/>
          <p:nvPr/>
        </p:nvSpPr>
        <p:spPr>
          <a:xfrm>
            <a:off x="5112990" y="5657255"/>
            <a:ext cx="2156460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Osteomyelitis</a:t>
            </a:r>
            <a:endParaRPr lang="en-US" sz="1050" dirty="0"/>
          </a:p>
        </p:txBody>
      </p:sp>
      <p:sp>
        <p:nvSpPr>
          <p:cNvPr id="43" name="SK-3-text-42"/>
          <p:cNvSpPr/>
          <p:nvPr/>
        </p:nvSpPr>
        <p:spPr>
          <a:xfrm>
            <a:off x="5112990" y="5855345"/>
            <a:ext cx="2042071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Bone infection</a:t>
            </a:r>
            <a:endParaRPr lang="en-US" sz="900" dirty="0"/>
          </a:p>
        </p:txBody>
      </p:sp>
      <p:sp>
        <p:nvSpPr>
          <p:cNvPr id="44" name="SK-3-text-43"/>
          <p:cNvSpPr/>
          <p:nvPr/>
        </p:nvSpPr>
        <p:spPr>
          <a:xfrm>
            <a:off x="7231261" y="5219105"/>
            <a:ext cx="209937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F47920"/>
                </a:solidFill>
              </a:rPr>
              <a:t>P</a:t>
            </a:r>
            <a:endParaRPr lang="en-US" sz="2100" dirty="0"/>
          </a:p>
        </p:txBody>
      </p:sp>
      <p:sp>
        <p:nvSpPr>
          <p:cNvPr id="45" name="SK-3-text-44"/>
          <p:cNvSpPr/>
          <p:nvPr/>
        </p:nvSpPr>
        <p:spPr>
          <a:xfrm>
            <a:off x="7231261" y="5657255"/>
            <a:ext cx="2316480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Perthes / SUFE</a:t>
            </a:r>
            <a:endParaRPr lang="en-US" sz="1050" dirty="0"/>
          </a:p>
        </p:txBody>
      </p:sp>
      <p:sp>
        <p:nvSpPr>
          <p:cNvPr id="46" name="SK-3-text-45"/>
          <p:cNvSpPr/>
          <p:nvPr/>
        </p:nvSpPr>
        <p:spPr>
          <a:xfrm>
            <a:off x="7231261" y="5855345"/>
            <a:ext cx="33680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Age-dependent structural</a:t>
            </a:r>
            <a:endParaRPr lang="en-US" sz="900" dirty="0"/>
          </a:p>
        </p:txBody>
      </p:sp>
      <p:sp>
        <p:nvSpPr>
          <p:cNvPr id="47" name="SK-3-text-46"/>
          <p:cNvSpPr/>
          <p:nvPr/>
        </p:nvSpPr>
        <p:spPr>
          <a:xfrm>
            <a:off x="9349680" y="5219105"/>
            <a:ext cx="209922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F47920"/>
                </a:solidFill>
              </a:rPr>
              <a:t>W</a:t>
            </a:r>
            <a:endParaRPr lang="en-US" sz="2100" dirty="0"/>
          </a:p>
        </p:txBody>
      </p:sp>
      <p:sp>
        <p:nvSpPr>
          <p:cNvPr id="48" name="SK-3-text-47"/>
          <p:cNvSpPr/>
          <p:nvPr/>
        </p:nvSpPr>
        <p:spPr>
          <a:xfrm>
            <a:off x="9349680" y="5657255"/>
            <a:ext cx="2842320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Who hurt this child?</a:t>
            </a:r>
            <a:endParaRPr lang="en-US" sz="1050" dirty="0"/>
          </a:p>
        </p:txBody>
      </p:sp>
      <p:sp>
        <p:nvSpPr>
          <p:cNvPr id="49" name="SK-3-text-48"/>
          <p:cNvSpPr/>
          <p:nvPr/>
        </p:nvSpPr>
        <p:spPr>
          <a:xfrm>
            <a:off x="9349680" y="5855345"/>
            <a:ext cx="28423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screen for NAI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57200"/>
            <a:ext cx="11277600" cy="878086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57200"/>
            <a:ext cx="2638425" cy="27622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640086"/>
            <a:ext cx="5524500" cy="3317677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754386"/>
            <a:ext cx="5295900" cy="36195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02011"/>
            <a:ext cx="238125" cy="1905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278261"/>
            <a:ext cx="142875" cy="11430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598241"/>
            <a:ext cx="142875" cy="11430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918222"/>
            <a:ext cx="142875" cy="11430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238202"/>
            <a:ext cx="142875" cy="11430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548658"/>
            <a:ext cx="2590800" cy="638175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76600" y="3548658"/>
            <a:ext cx="2590800" cy="638175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1640086"/>
            <a:ext cx="5524500" cy="3317677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1754386"/>
            <a:ext cx="5295900" cy="36195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4600" y="1802011"/>
            <a:ext cx="238125" cy="19050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4600" y="2583061"/>
            <a:ext cx="166688" cy="13722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4600" y="2903041"/>
            <a:ext cx="166688" cy="137220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4600" y="3223022"/>
            <a:ext cx="166688" cy="137220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4600" y="3543002"/>
            <a:ext cx="166688" cy="137220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600" y="3862983"/>
            <a:ext cx="166688" cy="137220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7200" y="5186363"/>
            <a:ext cx="11277600" cy="1214438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5353050"/>
            <a:ext cx="190500" cy="152400"/>
          </a:xfrm>
          <a:prstGeom prst="rect">
            <a:avLst/>
          </a:prstGeom>
        </p:spPr>
      </p:pic>
      <p:sp>
        <p:nvSpPr>
          <p:cNvPr id="24" name="SK-4-text-23"/>
          <p:cNvSpPr/>
          <p:nvPr/>
        </p:nvSpPr>
        <p:spPr>
          <a:xfrm>
            <a:off x="571500" y="457200"/>
            <a:ext cx="387624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5" name="SK-4-text-24"/>
          <p:cNvSpPr/>
          <p:nvPr/>
        </p:nvSpPr>
        <p:spPr>
          <a:xfrm>
            <a:off x="3209925" y="495300"/>
            <a:ext cx="4023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Guidance 2026</a:t>
            </a:r>
            <a:endParaRPr lang="en-US" sz="1050" dirty="0"/>
          </a:p>
        </p:txBody>
      </p:sp>
      <p:sp>
        <p:nvSpPr>
          <p:cNvPr id="26" name="SK-4-text-25"/>
          <p:cNvSpPr/>
          <p:nvPr/>
        </p:nvSpPr>
        <p:spPr>
          <a:xfrm>
            <a:off x="457200" y="809625"/>
            <a:ext cx="1173480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212121"/>
                </a:solidFill>
              </a:rPr>
              <a:t>Transient Synovitis (Irritable Hip)</a:t>
            </a:r>
            <a:endParaRPr lang="en-US" sz="2700" dirty="0"/>
          </a:p>
        </p:txBody>
      </p:sp>
      <p:sp>
        <p:nvSpPr>
          <p:cNvPr id="27" name="SK-4-text-26"/>
          <p:cNvSpPr/>
          <p:nvPr/>
        </p:nvSpPr>
        <p:spPr>
          <a:xfrm>
            <a:off x="904875" y="1754386"/>
            <a:ext cx="4895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Clinical Presentation</a:t>
            </a:r>
            <a:endParaRPr lang="en-US" sz="1500" dirty="0"/>
          </a:p>
        </p:txBody>
      </p:sp>
      <p:sp>
        <p:nvSpPr>
          <p:cNvPr id="28" name="SK-4-text-27"/>
          <p:cNvSpPr/>
          <p:nvPr/>
        </p:nvSpPr>
        <p:spPr>
          <a:xfrm>
            <a:off x="790575" y="2230636"/>
            <a:ext cx="950976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Most common cause of </a:t>
            </a:r>
            <a:r>
              <a:rPr lang="en-US" sz="120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non-traumatic</a:t>
            </a:r>
            <a:r>
              <a:rPr lang="en-US" sz="1200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limp in children.</a:t>
            </a:r>
            <a:endParaRPr lang="en-US" sz="1200" dirty="0"/>
          </a:p>
        </p:txBody>
      </p:sp>
      <p:sp>
        <p:nvSpPr>
          <p:cNvPr id="29" name="SK-4-text-28"/>
          <p:cNvSpPr/>
          <p:nvPr/>
        </p:nvSpPr>
        <p:spPr>
          <a:xfrm>
            <a:off x="790575" y="2550616"/>
            <a:ext cx="987552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Typically follows a recent </a:t>
            </a:r>
            <a:r>
              <a:rPr lang="en-US" sz="120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viral illness</a:t>
            </a:r>
            <a:r>
              <a:rPr lang="en-US" sz="1200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(e.g., URTI).</a:t>
            </a:r>
            <a:endParaRPr lang="en-US" sz="1200" dirty="0"/>
          </a:p>
        </p:txBody>
      </p:sp>
      <p:sp>
        <p:nvSpPr>
          <p:cNvPr id="30" name="SK-4-text-29"/>
          <p:cNvSpPr/>
          <p:nvPr/>
        </p:nvSpPr>
        <p:spPr>
          <a:xfrm>
            <a:off x="790575" y="2870597"/>
            <a:ext cx="1133856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Sudden onset of </a:t>
            </a:r>
            <a:r>
              <a:rPr lang="en-US" sz="120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unilateral hip pain</a:t>
            </a:r>
            <a:r>
              <a:rPr lang="en-US" sz="1200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(may refer to thigh/knee).</a:t>
            </a:r>
            <a:endParaRPr lang="en-US" sz="1200" dirty="0"/>
          </a:p>
        </p:txBody>
      </p:sp>
      <p:sp>
        <p:nvSpPr>
          <p:cNvPr id="31" name="SK-4-text-30"/>
          <p:cNvSpPr/>
          <p:nvPr/>
        </p:nvSpPr>
        <p:spPr>
          <a:xfrm>
            <a:off x="790575" y="3190577"/>
            <a:ext cx="932688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Self-limiting: usually resolves within </a:t>
            </a:r>
            <a:r>
              <a:rPr lang="en-US" sz="120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3–10 days</a:t>
            </a:r>
            <a:r>
              <a:rPr lang="en-US" sz="1200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200" dirty="0"/>
          </a:p>
        </p:txBody>
      </p:sp>
      <p:sp>
        <p:nvSpPr>
          <p:cNvPr id="32" name="SK-4-text-31"/>
          <p:cNvSpPr/>
          <p:nvPr/>
        </p:nvSpPr>
        <p:spPr>
          <a:xfrm>
            <a:off x="642938" y="3624858"/>
            <a:ext cx="2447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479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– 10 yrs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1357313" y="3929658"/>
            <a:ext cx="1019175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PEAK AGE RANGE</a:t>
            </a:r>
            <a:endParaRPr lang="en-US" sz="900" dirty="0"/>
          </a:p>
        </p:txBody>
      </p:sp>
      <p:sp>
        <p:nvSpPr>
          <p:cNvPr id="34" name="SK-4-text-33"/>
          <p:cNvSpPr/>
          <p:nvPr/>
        </p:nvSpPr>
        <p:spPr>
          <a:xfrm>
            <a:off x="3348038" y="3624858"/>
            <a:ext cx="2447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479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: 1</a:t>
            </a:r>
            <a:endParaRPr lang="en-US" sz="1350" dirty="0"/>
          </a:p>
        </p:txBody>
      </p:sp>
      <p:sp>
        <p:nvSpPr>
          <p:cNvPr id="35" name="SK-4-text-34"/>
          <p:cNvSpPr/>
          <p:nvPr/>
        </p:nvSpPr>
        <p:spPr>
          <a:xfrm>
            <a:off x="4124325" y="3929658"/>
            <a:ext cx="8953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MALE : FEMALE</a:t>
            </a:r>
            <a:endParaRPr lang="en-US" sz="900" dirty="0"/>
          </a:p>
        </p:txBody>
      </p:sp>
      <p:sp>
        <p:nvSpPr>
          <p:cNvPr id="36" name="SK-4-text-35"/>
          <p:cNvSpPr/>
          <p:nvPr/>
        </p:nvSpPr>
        <p:spPr>
          <a:xfrm>
            <a:off x="6657975" y="1754386"/>
            <a:ext cx="55340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Primary Care Management Criteria</a:t>
            </a:r>
            <a:endParaRPr lang="en-US" sz="1500" dirty="0"/>
          </a:p>
        </p:txBody>
      </p:sp>
      <p:sp>
        <p:nvSpPr>
          <p:cNvPr id="37" name="SK-4-text-36"/>
          <p:cNvSpPr/>
          <p:nvPr/>
        </p:nvSpPr>
        <p:spPr>
          <a:xfrm>
            <a:off x="6324600" y="2230636"/>
            <a:ext cx="5867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Manage in GP ONLY if ALL of the following are met:</a:t>
            </a:r>
            <a:endParaRPr lang="en-US" sz="1050" dirty="0"/>
          </a:p>
        </p:txBody>
      </p:sp>
      <p:sp>
        <p:nvSpPr>
          <p:cNvPr id="38" name="SK-4-text-37"/>
          <p:cNvSpPr/>
          <p:nvPr/>
        </p:nvSpPr>
        <p:spPr>
          <a:xfrm>
            <a:off x="6567488" y="2544961"/>
            <a:ext cx="5624513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Apyrexial:</a:t>
            </a:r>
            <a:r>
              <a:rPr lang="en-US" sz="1200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 fever or very low-grade (&lt;38°C).</a:t>
            </a:r>
            <a:endParaRPr lang="en-US" sz="1200" dirty="0"/>
          </a:p>
        </p:txBody>
      </p:sp>
      <p:sp>
        <p:nvSpPr>
          <p:cNvPr id="39" name="SK-4-text-38"/>
          <p:cNvSpPr/>
          <p:nvPr/>
        </p:nvSpPr>
        <p:spPr>
          <a:xfrm>
            <a:off x="6567488" y="2864941"/>
            <a:ext cx="5624513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Weight-Bearing:</a:t>
            </a:r>
            <a:r>
              <a:rPr lang="en-US" sz="1200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Able to walk (even if uncomfortable).</a:t>
            </a:r>
            <a:endParaRPr lang="en-US" sz="1200" dirty="0"/>
          </a:p>
        </p:txBody>
      </p:sp>
      <p:sp>
        <p:nvSpPr>
          <p:cNvPr id="40" name="SK-4-text-39"/>
          <p:cNvSpPr/>
          <p:nvPr/>
        </p:nvSpPr>
        <p:spPr>
          <a:xfrm>
            <a:off x="6567488" y="3184922"/>
            <a:ext cx="5624513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Full ROM:</a:t>
            </a:r>
            <a:r>
              <a:rPr lang="en-US" sz="1200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Normal or near-normal hip movements.</a:t>
            </a:r>
            <a:endParaRPr lang="en-US" sz="1200" dirty="0"/>
          </a:p>
        </p:txBody>
      </p:sp>
      <p:sp>
        <p:nvSpPr>
          <p:cNvPr id="41" name="SK-4-text-40"/>
          <p:cNvSpPr/>
          <p:nvPr/>
        </p:nvSpPr>
        <p:spPr>
          <a:xfrm>
            <a:off x="6567488" y="3504902"/>
            <a:ext cx="5624513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Systemically Well:</a:t>
            </a:r>
            <a:r>
              <a:rPr lang="en-US" sz="1200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 signs of sepsis or malignancy.</a:t>
            </a:r>
            <a:endParaRPr lang="en-US" sz="1200" dirty="0"/>
          </a:p>
        </p:txBody>
      </p:sp>
      <p:sp>
        <p:nvSpPr>
          <p:cNvPr id="42" name="SK-4-text-41"/>
          <p:cNvSpPr/>
          <p:nvPr/>
        </p:nvSpPr>
        <p:spPr>
          <a:xfrm>
            <a:off x="6567488" y="3824883"/>
            <a:ext cx="5624513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 3–10:</a:t>
            </a:r>
            <a:r>
              <a:rPr lang="en-US" sz="1200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Lower threshold for referral outside this range.</a:t>
            </a:r>
            <a:endParaRPr lang="en-US" sz="1200" dirty="0"/>
          </a:p>
        </p:txBody>
      </p:sp>
      <p:sp>
        <p:nvSpPr>
          <p:cNvPr id="43" name="SK-4-text-42"/>
          <p:cNvSpPr/>
          <p:nvPr/>
        </p:nvSpPr>
        <p:spPr>
          <a:xfrm>
            <a:off x="857250" y="5300663"/>
            <a:ext cx="76981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</a:rPr>
              <a:t>Management &amp; Essential Safety-Netting</a:t>
            </a:r>
            <a:endParaRPr lang="en-US" sz="1350" dirty="0"/>
          </a:p>
        </p:txBody>
      </p:sp>
      <p:sp>
        <p:nvSpPr>
          <p:cNvPr id="44" name="SK-4-text-43"/>
          <p:cNvSpPr/>
          <p:nvPr/>
        </p:nvSpPr>
        <p:spPr>
          <a:xfrm>
            <a:off x="571500" y="5634038"/>
            <a:ext cx="11487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Treatment:</a:t>
            </a: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Bed rest and simple analgesia (Paracetamol &amp; Ibuprofen).</a:t>
            </a:r>
            <a:endParaRPr lang="en-US" sz="1125" dirty="0"/>
          </a:p>
        </p:txBody>
      </p:sp>
      <p:sp>
        <p:nvSpPr>
          <p:cNvPr id="45" name="SK-4-text-44"/>
          <p:cNvSpPr/>
          <p:nvPr/>
        </p:nvSpPr>
        <p:spPr>
          <a:xfrm>
            <a:off x="571500" y="5848350"/>
            <a:ext cx="114300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Follow-up:</a:t>
            </a: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Routine clinical review in </a:t>
            </a:r>
            <a:r>
              <a:rPr lang="en-US" sz="1125" b="1" dirty="0">
                <a:solidFill>
                  <a:srgbClr val="C628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 week</a:t>
            </a: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to ensure resolution.</a:t>
            </a:r>
            <a:endParaRPr lang="en-US" sz="1125" dirty="0"/>
          </a:p>
        </p:txBody>
      </p:sp>
      <p:sp>
        <p:nvSpPr>
          <p:cNvPr id="46" name="SK-4-text-45"/>
          <p:cNvSpPr/>
          <p:nvPr/>
        </p:nvSpPr>
        <p:spPr>
          <a:xfrm>
            <a:off x="6191250" y="5634038"/>
            <a:ext cx="54292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RETURN if:</a:t>
            </a: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Development of fever, inability to bear weight, worsening pain, or systemic upset.</a:t>
            </a:r>
            <a:endParaRPr lang="en-US" sz="1125" dirty="0"/>
          </a:p>
        </p:txBody>
      </p:sp>
      <p:sp>
        <p:nvSpPr>
          <p:cNvPr id="47" name="SK-4-text-46"/>
          <p:cNvSpPr/>
          <p:nvPr/>
        </p:nvSpPr>
        <p:spPr>
          <a:xfrm>
            <a:off x="6191250" y="6100763"/>
            <a:ext cx="60007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*Transient synovitis is a diagnosis of exclusion; rule out septic arthritis first.</a:t>
            </a:r>
            <a:endParaRPr lang="en-US" sz="9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878086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81000"/>
            <a:ext cx="2638425" cy="27622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563886"/>
            <a:ext cx="5600700" cy="4913114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678186"/>
            <a:ext cx="5372100" cy="45720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1678186"/>
            <a:ext cx="381000" cy="38100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6738" y="1773436"/>
            <a:ext cx="238125" cy="19050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2335411"/>
            <a:ext cx="152400" cy="13335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5300" y="2706886"/>
            <a:ext cx="152400" cy="13335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3078361"/>
            <a:ext cx="152400" cy="142131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5300" y="3707011"/>
            <a:ext cx="152400" cy="13335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5300" y="4810125"/>
            <a:ext cx="5372100" cy="981075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5300" y="5943600"/>
            <a:ext cx="5372100" cy="41910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6065490"/>
            <a:ext cx="214313" cy="17532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63886"/>
            <a:ext cx="5600700" cy="4913114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1678186"/>
            <a:ext cx="5372100" cy="457200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4600" y="1678186"/>
            <a:ext cx="381000" cy="38100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96038" y="1773436"/>
            <a:ext cx="238125" cy="19050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4600" y="2335411"/>
            <a:ext cx="152400" cy="133350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24600" y="2706886"/>
            <a:ext cx="152400" cy="133350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24600" y="3078361"/>
            <a:ext cx="152400" cy="133350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24600" y="3449836"/>
            <a:ext cx="152400" cy="133350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600" y="4810125"/>
            <a:ext cx="5372100" cy="981075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24600" y="5943600"/>
            <a:ext cx="5372100" cy="419100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38900" y="6065490"/>
            <a:ext cx="214313" cy="175320"/>
          </a:xfrm>
          <a:prstGeom prst="rect">
            <a:avLst/>
          </a:prstGeom>
        </p:spPr>
      </p:pic>
      <p:sp>
        <p:nvSpPr>
          <p:cNvPr id="28" name="SK-5-text-27"/>
          <p:cNvSpPr/>
          <p:nvPr/>
        </p:nvSpPr>
        <p:spPr>
          <a:xfrm>
            <a:off x="495300" y="381000"/>
            <a:ext cx="387624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9" name="SK-5-text-28"/>
          <p:cNvSpPr/>
          <p:nvPr/>
        </p:nvSpPr>
        <p:spPr>
          <a:xfrm>
            <a:off x="3133725" y="419100"/>
            <a:ext cx="4023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Guidance 2026</a:t>
            </a:r>
            <a:endParaRPr lang="en-US" sz="1050" dirty="0"/>
          </a:p>
        </p:txBody>
      </p:sp>
      <p:sp>
        <p:nvSpPr>
          <p:cNvPr id="30" name="SK-5-text-29"/>
          <p:cNvSpPr/>
          <p:nvPr/>
        </p:nvSpPr>
        <p:spPr>
          <a:xfrm>
            <a:off x="381000" y="733425"/>
            <a:ext cx="1160145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212121"/>
                </a:solidFill>
              </a:rPr>
              <a:t>Perthes Disease and SUFE</a:t>
            </a:r>
            <a:endParaRPr lang="en-US" sz="2700" dirty="0"/>
          </a:p>
        </p:txBody>
      </p:sp>
      <p:sp>
        <p:nvSpPr>
          <p:cNvPr id="31" name="SK-5-text-30"/>
          <p:cNvSpPr/>
          <p:nvPr/>
        </p:nvSpPr>
        <p:spPr>
          <a:xfrm>
            <a:off x="990600" y="1697236"/>
            <a:ext cx="42291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Perthes Disease</a:t>
            </a:r>
            <a:endParaRPr lang="en-US" sz="1800" dirty="0"/>
          </a:p>
        </p:txBody>
      </p:sp>
      <p:sp>
        <p:nvSpPr>
          <p:cNvPr id="32" name="SK-5-text-31"/>
          <p:cNvSpPr/>
          <p:nvPr/>
        </p:nvSpPr>
        <p:spPr>
          <a:xfrm>
            <a:off x="742950" y="2287786"/>
            <a:ext cx="106299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Age: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4–10 years (peak 4–8); Boys &gt;&gt; Girls (4:1)</a:t>
            </a:r>
            <a:endParaRPr lang="en-US" sz="1350" dirty="0"/>
          </a:p>
        </p:txBody>
      </p:sp>
      <p:sp>
        <p:nvSpPr>
          <p:cNvPr id="33" name="SK-5-text-32"/>
          <p:cNvSpPr/>
          <p:nvPr/>
        </p:nvSpPr>
        <p:spPr>
          <a:xfrm>
            <a:off x="742950" y="2659261"/>
            <a:ext cx="114490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Pathology: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Idiopathic avascular necrosis of the femoral head</a:t>
            </a:r>
            <a:endParaRPr lang="en-US" sz="1350" dirty="0"/>
          </a:p>
        </p:txBody>
      </p:sp>
      <p:sp>
        <p:nvSpPr>
          <p:cNvPr id="34" name="SK-5-text-33"/>
          <p:cNvSpPr/>
          <p:nvPr/>
        </p:nvSpPr>
        <p:spPr>
          <a:xfrm>
            <a:off x="742950" y="3030736"/>
            <a:ext cx="51244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Presentation: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Gradual onset hip/knee pain and intermittent limp</a:t>
            </a:r>
            <a:endParaRPr lang="en-US" sz="1350" dirty="0"/>
          </a:p>
        </p:txBody>
      </p:sp>
      <p:sp>
        <p:nvSpPr>
          <p:cNvPr id="35" name="SK-5-text-34"/>
          <p:cNvSpPr/>
          <p:nvPr/>
        </p:nvSpPr>
        <p:spPr>
          <a:xfrm>
            <a:off x="742950" y="3659386"/>
            <a:ext cx="80238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Child usually appears </a:t>
            </a: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systemically well</a:t>
            </a:r>
            <a:endParaRPr lang="en-US" sz="1350" dirty="0"/>
          </a:p>
        </p:txBody>
      </p:sp>
      <p:sp>
        <p:nvSpPr>
          <p:cNvPr id="36" name="SK-5-text-35"/>
          <p:cNvSpPr/>
          <p:nvPr/>
        </p:nvSpPr>
        <p:spPr>
          <a:xfrm>
            <a:off x="609600" y="4924425"/>
            <a:ext cx="5219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47920"/>
                </a:solidFill>
              </a:rPr>
              <a:t>KEY CLINICAL SIGN</a:t>
            </a:r>
            <a:endParaRPr lang="en-US" sz="1200" dirty="0"/>
          </a:p>
        </p:txBody>
      </p:sp>
      <p:sp>
        <p:nvSpPr>
          <p:cNvPr id="37" name="SK-5-text-36"/>
          <p:cNvSpPr/>
          <p:nvPr/>
        </p:nvSpPr>
        <p:spPr>
          <a:xfrm>
            <a:off x="609600" y="5191125"/>
            <a:ext cx="5143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Reduced Range of Motion (ROM) at the hip, especially internal rotation and abduction.</a:t>
            </a:r>
            <a:endParaRPr lang="en-US" sz="1275" dirty="0"/>
          </a:p>
        </p:txBody>
      </p:sp>
      <p:sp>
        <p:nvSpPr>
          <p:cNvPr id="38" name="SK-5-text-37"/>
          <p:cNvSpPr/>
          <p:nvPr/>
        </p:nvSpPr>
        <p:spPr>
          <a:xfrm>
            <a:off x="938213" y="6038850"/>
            <a:ext cx="8549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E651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Orthopedic Referral (within 1–2 weeks)</a:t>
            </a:r>
            <a:endParaRPr lang="en-US" sz="1200" dirty="0"/>
          </a:p>
        </p:txBody>
      </p:sp>
      <p:sp>
        <p:nvSpPr>
          <p:cNvPr id="39" name="SK-5-text-38"/>
          <p:cNvSpPr/>
          <p:nvPr/>
        </p:nvSpPr>
        <p:spPr>
          <a:xfrm>
            <a:off x="6819900" y="1697236"/>
            <a:ext cx="53721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SUFE (Slipped Epiphysis)</a:t>
            </a:r>
            <a:endParaRPr lang="en-US" sz="1800" dirty="0"/>
          </a:p>
        </p:txBody>
      </p:sp>
      <p:sp>
        <p:nvSpPr>
          <p:cNvPr id="40" name="SK-5-text-39"/>
          <p:cNvSpPr/>
          <p:nvPr/>
        </p:nvSpPr>
        <p:spPr>
          <a:xfrm>
            <a:off x="6572250" y="2287786"/>
            <a:ext cx="56197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Age: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10–18 years; more common in overweight children</a:t>
            </a:r>
            <a:endParaRPr lang="en-US" sz="1350" dirty="0"/>
          </a:p>
        </p:txBody>
      </p:sp>
      <p:sp>
        <p:nvSpPr>
          <p:cNvPr id="41" name="SK-5-text-40"/>
          <p:cNvSpPr/>
          <p:nvPr/>
        </p:nvSpPr>
        <p:spPr>
          <a:xfrm>
            <a:off x="6572250" y="2659261"/>
            <a:ext cx="56197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Risk: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Hip, thigh, or knee pain (15% present with </a:t>
            </a: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knee pain only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</a:t>
            </a:r>
            <a:endParaRPr lang="en-US" sz="1350" dirty="0"/>
          </a:p>
        </p:txBody>
      </p:sp>
      <p:sp>
        <p:nvSpPr>
          <p:cNvPr id="42" name="SK-5-text-41"/>
          <p:cNvSpPr/>
          <p:nvPr/>
        </p:nvSpPr>
        <p:spPr>
          <a:xfrm>
            <a:off x="6572250" y="3030736"/>
            <a:ext cx="56197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Proximal femoral epiphysis slips relative to the neck</a:t>
            </a:r>
            <a:endParaRPr lang="en-US" sz="1350" dirty="0"/>
          </a:p>
        </p:txBody>
      </p:sp>
      <p:sp>
        <p:nvSpPr>
          <p:cNvPr id="43" name="SK-5-text-42"/>
          <p:cNvSpPr/>
          <p:nvPr/>
        </p:nvSpPr>
        <p:spPr>
          <a:xfrm>
            <a:off x="6572250" y="3402211"/>
            <a:ext cx="56197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Safety: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Do NOT ask child to bear weight if suspected</a:t>
            </a:r>
            <a:endParaRPr lang="en-US" sz="1350" dirty="0"/>
          </a:p>
        </p:txBody>
      </p:sp>
      <p:sp>
        <p:nvSpPr>
          <p:cNvPr id="44" name="SK-5-text-43"/>
          <p:cNvSpPr/>
          <p:nvPr/>
        </p:nvSpPr>
        <p:spPr>
          <a:xfrm>
            <a:off x="6438900" y="4924425"/>
            <a:ext cx="5219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47920"/>
                </a:solidFill>
              </a:rPr>
              <a:t>PATHOGNOMONIC SIGN</a:t>
            </a:r>
            <a:endParaRPr lang="en-US" sz="1200" dirty="0"/>
          </a:p>
        </p:txBody>
      </p:sp>
      <p:sp>
        <p:nvSpPr>
          <p:cNvPr id="45" name="SK-5-text-44"/>
          <p:cNvSpPr/>
          <p:nvPr/>
        </p:nvSpPr>
        <p:spPr>
          <a:xfrm>
            <a:off x="6438900" y="5191125"/>
            <a:ext cx="5143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Loss of internal rotation + obligate external rotation on hip flexion (FABER test).</a:t>
            </a:r>
            <a:endParaRPr lang="en-US" sz="1275" dirty="0"/>
          </a:p>
        </p:txBody>
      </p:sp>
      <p:sp>
        <p:nvSpPr>
          <p:cNvPr id="46" name="SK-5-text-45"/>
          <p:cNvSpPr/>
          <p:nvPr/>
        </p:nvSpPr>
        <p:spPr>
          <a:xfrm>
            <a:off x="6767513" y="6038850"/>
            <a:ext cx="54244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628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Same Day Urgent Referral to Ortho / ED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57200"/>
            <a:ext cx="11277600" cy="878086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457200"/>
            <a:ext cx="2638425" cy="27622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640086"/>
            <a:ext cx="5486400" cy="2266057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11536"/>
            <a:ext cx="285750" cy="22860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235250"/>
            <a:ext cx="214313" cy="176361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585740"/>
            <a:ext cx="214313" cy="176361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936230"/>
            <a:ext cx="214313" cy="176361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286720"/>
            <a:ext cx="214313" cy="176361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200" y="4134743"/>
            <a:ext cx="5486400" cy="2266057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306193"/>
            <a:ext cx="285750" cy="22860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729907"/>
            <a:ext cx="214313" cy="176361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080397"/>
            <a:ext cx="214313" cy="176361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5430887"/>
            <a:ext cx="214313" cy="176361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5781377"/>
            <a:ext cx="214313" cy="176361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8400" y="1640086"/>
            <a:ext cx="5486400" cy="3551039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62700" y="1811536"/>
            <a:ext cx="285750" cy="228600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62700" y="2211586"/>
            <a:ext cx="5257800" cy="409575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62700" y="2621161"/>
            <a:ext cx="5257800" cy="409575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62700" y="3030736"/>
            <a:ext cx="5257800" cy="409575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62700" y="3440311"/>
            <a:ext cx="5257800" cy="409575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62700" y="3964186"/>
            <a:ext cx="3273177" cy="342900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4065389"/>
            <a:ext cx="190500" cy="152400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48400" y="5419725"/>
            <a:ext cx="5486400" cy="981075"/>
          </a:xfrm>
          <a:prstGeom prst="rect">
            <a:avLst/>
          </a:prstGeom>
        </p:spPr>
      </p:pic>
      <p:pic>
        <p:nvPicPr>
          <p:cNvPr id="27" name="SK-6-img-2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62700" y="5681663"/>
            <a:ext cx="571500" cy="457200"/>
          </a:xfrm>
          <a:prstGeom prst="rect">
            <a:avLst/>
          </a:prstGeom>
        </p:spPr>
      </p:pic>
      <p:sp>
        <p:nvSpPr>
          <p:cNvPr id="28" name="SK-6-text-27"/>
          <p:cNvSpPr/>
          <p:nvPr/>
        </p:nvSpPr>
        <p:spPr>
          <a:xfrm>
            <a:off x="571500" y="457200"/>
            <a:ext cx="387624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9" name="SK-6-text-28"/>
          <p:cNvSpPr/>
          <p:nvPr/>
        </p:nvSpPr>
        <p:spPr>
          <a:xfrm>
            <a:off x="3209925" y="495300"/>
            <a:ext cx="4023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Guidance 2026</a:t>
            </a:r>
            <a:endParaRPr lang="en-US" sz="1050" dirty="0"/>
          </a:p>
        </p:txBody>
      </p:sp>
      <p:sp>
        <p:nvSpPr>
          <p:cNvPr id="30" name="SK-6-text-29"/>
          <p:cNvSpPr/>
          <p:nvPr/>
        </p:nvSpPr>
        <p:spPr>
          <a:xfrm>
            <a:off x="457200" y="809625"/>
            <a:ext cx="1173480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212121"/>
                </a:solidFill>
              </a:rPr>
              <a:t>Septic Arthritis and Osteomyelitis</a:t>
            </a:r>
            <a:endParaRPr lang="en-US" sz="2700" dirty="0"/>
          </a:p>
        </p:txBody>
      </p:sp>
      <p:sp>
        <p:nvSpPr>
          <p:cNvPr id="31" name="SK-6-text-30"/>
          <p:cNvSpPr/>
          <p:nvPr/>
        </p:nvSpPr>
        <p:spPr>
          <a:xfrm>
            <a:off x="952500" y="1754386"/>
            <a:ext cx="76809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C62828"/>
                </a:solidFill>
              </a:rPr>
              <a:t>Septic Arthritis (Emergency)</a:t>
            </a:r>
            <a:endParaRPr lang="en-US" sz="1800" dirty="0"/>
          </a:p>
        </p:txBody>
      </p:sp>
      <p:sp>
        <p:nvSpPr>
          <p:cNvPr id="32" name="SK-6-text-31"/>
          <p:cNvSpPr/>
          <p:nvPr/>
        </p:nvSpPr>
        <p:spPr>
          <a:xfrm>
            <a:off x="862013" y="2211586"/>
            <a:ext cx="966978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Fever: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Typically &gt;38.5°C; systemically unwell</a:t>
            </a:r>
            <a:endParaRPr lang="en-US" sz="1350" dirty="0"/>
          </a:p>
        </p:txBody>
      </p:sp>
      <p:sp>
        <p:nvSpPr>
          <p:cNvPr id="33" name="SK-6-text-32"/>
          <p:cNvSpPr/>
          <p:nvPr/>
        </p:nvSpPr>
        <p:spPr>
          <a:xfrm>
            <a:off x="862013" y="2562076"/>
            <a:ext cx="864108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Joint: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Hot, swollen, red (hip most common)</a:t>
            </a:r>
            <a:endParaRPr lang="en-US" sz="1350" dirty="0"/>
          </a:p>
        </p:txBody>
      </p:sp>
      <p:sp>
        <p:nvSpPr>
          <p:cNvPr id="34" name="SK-6-text-33"/>
          <p:cNvSpPr/>
          <p:nvPr/>
        </p:nvSpPr>
        <p:spPr>
          <a:xfrm>
            <a:off x="862013" y="2912566"/>
            <a:ext cx="90525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Pain: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Severe; refusal to move or bear weight</a:t>
            </a:r>
            <a:endParaRPr lang="en-US" sz="1350" dirty="0"/>
          </a:p>
        </p:txBody>
      </p:sp>
      <p:sp>
        <p:nvSpPr>
          <p:cNvPr id="35" name="SK-6-text-34"/>
          <p:cNvSpPr/>
          <p:nvPr/>
        </p:nvSpPr>
        <p:spPr>
          <a:xfrm>
            <a:off x="862013" y="3263057"/>
            <a:ext cx="90525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Risk: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Permanent joint damage or sepsis/death</a:t>
            </a:r>
            <a:endParaRPr lang="en-US" sz="1350" dirty="0"/>
          </a:p>
        </p:txBody>
      </p:sp>
      <p:sp>
        <p:nvSpPr>
          <p:cNvPr id="36" name="SK-6-text-35"/>
          <p:cNvSpPr/>
          <p:nvPr/>
        </p:nvSpPr>
        <p:spPr>
          <a:xfrm>
            <a:off x="952500" y="4249043"/>
            <a:ext cx="52578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Osteomyelitis</a:t>
            </a:r>
            <a:endParaRPr lang="en-US" sz="1800" dirty="0"/>
          </a:p>
        </p:txBody>
      </p:sp>
      <p:sp>
        <p:nvSpPr>
          <p:cNvPr id="37" name="SK-6-text-36"/>
          <p:cNvSpPr/>
          <p:nvPr/>
        </p:nvSpPr>
        <p:spPr>
          <a:xfrm>
            <a:off x="862013" y="4706243"/>
            <a:ext cx="88468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Localised: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Intense bone pain and tenderness</a:t>
            </a:r>
            <a:endParaRPr lang="en-US" sz="1350" dirty="0"/>
          </a:p>
        </p:txBody>
      </p:sp>
      <p:sp>
        <p:nvSpPr>
          <p:cNvPr id="38" name="SK-6-text-37"/>
          <p:cNvSpPr/>
          <p:nvPr/>
        </p:nvSpPr>
        <p:spPr>
          <a:xfrm>
            <a:off x="862013" y="5056733"/>
            <a:ext cx="100812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Focus: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Over the bone, not directly over the joint</a:t>
            </a:r>
            <a:endParaRPr lang="en-US" sz="1350" dirty="0"/>
          </a:p>
        </p:txBody>
      </p:sp>
      <p:sp>
        <p:nvSpPr>
          <p:cNvPr id="39" name="SK-6-text-38"/>
          <p:cNvSpPr/>
          <p:nvPr/>
        </p:nvSpPr>
        <p:spPr>
          <a:xfrm>
            <a:off x="862013" y="5407223"/>
            <a:ext cx="98755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Systemic: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Fever and malaise; often mimics sepsis</a:t>
            </a:r>
            <a:endParaRPr lang="en-US" sz="1350" dirty="0"/>
          </a:p>
        </p:txBody>
      </p:sp>
      <p:sp>
        <p:nvSpPr>
          <p:cNvPr id="40" name="SK-6-text-39"/>
          <p:cNvSpPr/>
          <p:nvPr/>
        </p:nvSpPr>
        <p:spPr>
          <a:xfrm>
            <a:off x="862013" y="5757714"/>
            <a:ext cx="98755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Pathology:</a:t>
            </a:r>
            <a:r>
              <a:rPr lang="en-US" sz="135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Bacterial infection of bone structure</a:t>
            </a:r>
            <a:endParaRPr lang="en-US" sz="1350" dirty="0"/>
          </a:p>
        </p:txBody>
      </p:sp>
      <p:sp>
        <p:nvSpPr>
          <p:cNvPr id="41" name="SK-6-text-40"/>
          <p:cNvSpPr/>
          <p:nvPr/>
        </p:nvSpPr>
        <p:spPr>
          <a:xfrm>
            <a:off x="6743700" y="1754386"/>
            <a:ext cx="52578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121"/>
                </a:solidFill>
              </a:rPr>
              <a:t>Kocher’s Criteria</a:t>
            </a:r>
            <a:endParaRPr lang="en-US" sz="1800" dirty="0"/>
          </a:p>
        </p:txBody>
      </p:sp>
      <p:sp>
        <p:nvSpPr>
          <p:cNvPr id="42" name="SK-6-text-41"/>
          <p:cNvSpPr/>
          <p:nvPr/>
        </p:nvSpPr>
        <p:spPr>
          <a:xfrm>
            <a:off x="6362700" y="2211586"/>
            <a:ext cx="58293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 Inability to bear weight on the affected limb</a:t>
            </a:r>
            <a:endParaRPr lang="en-US" sz="1350" dirty="0"/>
          </a:p>
        </p:txBody>
      </p:sp>
      <p:sp>
        <p:nvSpPr>
          <p:cNvPr id="43" name="SK-6-text-42"/>
          <p:cNvSpPr/>
          <p:nvPr/>
        </p:nvSpPr>
        <p:spPr>
          <a:xfrm>
            <a:off x="6362700" y="2621161"/>
            <a:ext cx="58293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 Oral temperature &gt;38.5°C</a:t>
            </a:r>
            <a:endParaRPr lang="en-US" sz="1350" dirty="0"/>
          </a:p>
        </p:txBody>
      </p:sp>
      <p:sp>
        <p:nvSpPr>
          <p:cNvPr id="44" name="SK-6-text-43"/>
          <p:cNvSpPr/>
          <p:nvPr/>
        </p:nvSpPr>
        <p:spPr>
          <a:xfrm>
            <a:off x="6362700" y="3030736"/>
            <a:ext cx="5343525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3. ESR &gt;40 mm/hr</a:t>
            </a:r>
            <a:endParaRPr lang="en-US" sz="1350" dirty="0"/>
          </a:p>
        </p:txBody>
      </p:sp>
      <p:sp>
        <p:nvSpPr>
          <p:cNvPr id="45" name="SK-6-text-44"/>
          <p:cNvSpPr/>
          <p:nvPr/>
        </p:nvSpPr>
        <p:spPr>
          <a:xfrm>
            <a:off x="6362700" y="3440311"/>
            <a:ext cx="58293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4. WBC &gt;12,000 cells/mm³</a:t>
            </a:r>
            <a:endParaRPr lang="en-US" sz="1350" dirty="0"/>
          </a:p>
        </p:txBody>
      </p:sp>
      <p:sp>
        <p:nvSpPr>
          <p:cNvPr id="46" name="SK-6-text-45"/>
          <p:cNvSpPr/>
          <p:nvPr/>
        </p:nvSpPr>
        <p:spPr>
          <a:xfrm>
            <a:off x="6667500" y="3964186"/>
            <a:ext cx="5524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 3 or 4 criteria = High Probability</a:t>
            </a:r>
            <a:endParaRPr lang="en-US" sz="1200" dirty="0"/>
          </a:p>
        </p:txBody>
      </p:sp>
      <p:sp>
        <p:nvSpPr>
          <p:cNvPr id="47" name="SK-6-text-46"/>
          <p:cNvSpPr/>
          <p:nvPr/>
        </p:nvSpPr>
        <p:spPr>
          <a:xfrm>
            <a:off x="6362700" y="4383286"/>
            <a:ext cx="5829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Note: Clinical guide in primary care; validated in secondary care.</a:t>
            </a:r>
            <a:endParaRPr lang="en-US" sz="1050" dirty="0"/>
          </a:p>
        </p:txBody>
      </p:sp>
      <p:sp>
        <p:nvSpPr>
          <p:cNvPr id="48" name="SK-6-text-47"/>
          <p:cNvSpPr/>
          <p:nvPr/>
        </p:nvSpPr>
        <p:spPr>
          <a:xfrm>
            <a:off x="7086600" y="5534025"/>
            <a:ext cx="5105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SAME DAY EMERGENCY REFERRAL</a:t>
            </a:r>
            <a:endParaRPr lang="en-US" sz="1500" dirty="0"/>
          </a:p>
        </p:txBody>
      </p:sp>
      <p:sp>
        <p:nvSpPr>
          <p:cNvPr id="49" name="SK-6-text-48"/>
          <p:cNvSpPr/>
          <p:nvPr/>
        </p:nvSpPr>
        <p:spPr>
          <a:xfrm>
            <a:off x="7086600" y="5819775"/>
            <a:ext cx="5105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 to ED or Orthopaedics immediately. Do not delay.</a:t>
            </a:r>
            <a:endParaRPr lang="en-US" sz="1200" dirty="0"/>
          </a:p>
        </p:txBody>
      </p:sp>
      <p:sp>
        <p:nvSpPr>
          <p:cNvPr id="50" name="SK-6-text-49"/>
          <p:cNvSpPr/>
          <p:nvPr/>
        </p:nvSpPr>
        <p:spPr>
          <a:xfrm>
            <a:off x="7086600" y="6086475"/>
            <a:ext cx="5105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Bloods (FBC, CRP, ESR) and cultures needed before antibiotics.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04800"/>
            <a:ext cx="11430000" cy="878086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04800"/>
            <a:ext cx="2638425" cy="276225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63861"/>
            <a:ext cx="5619750" cy="251847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1487686"/>
            <a:ext cx="5314950" cy="40005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1487686"/>
            <a:ext cx="342900" cy="34290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7694" y="1571476"/>
            <a:ext cx="214313" cy="17532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3400" y="1982986"/>
            <a:ext cx="190500" cy="15240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3400" y="2243882"/>
            <a:ext cx="190500" cy="15240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3400" y="2504777"/>
            <a:ext cx="190500" cy="15240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3400" y="2765673"/>
            <a:ext cx="190500" cy="15240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3400" y="3589883"/>
            <a:ext cx="166688" cy="13722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0" y="1363861"/>
            <a:ext cx="5619750" cy="251847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3650" y="1487686"/>
            <a:ext cx="5314950" cy="400050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43650" y="1487686"/>
            <a:ext cx="342900" cy="342900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7944" y="1571476"/>
            <a:ext cx="214313" cy="17532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43650" y="1982986"/>
            <a:ext cx="190500" cy="152400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43650" y="2243882"/>
            <a:ext cx="190500" cy="152400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43650" y="2504777"/>
            <a:ext cx="190500" cy="152400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43650" y="2765673"/>
            <a:ext cx="190500" cy="152400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43650" y="3589883"/>
            <a:ext cx="166688" cy="137220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4034730"/>
            <a:ext cx="5619750" cy="2518470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3400" y="4158555"/>
            <a:ext cx="5314950" cy="400050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33400" y="4158555"/>
            <a:ext cx="342900" cy="342900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97694" y="4242346"/>
            <a:ext cx="214313" cy="175320"/>
          </a:xfrm>
          <a:prstGeom prst="rect">
            <a:avLst/>
          </a:prstGeom>
        </p:spPr>
      </p:pic>
      <p:pic>
        <p:nvPicPr>
          <p:cNvPr id="28" name="SK-7-img-2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3400" y="4653855"/>
            <a:ext cx="190500" cy="152400"/>
          </a:xfrm>
          <a:prstGeom prst="rect">
            <a:avLst/>
          </a:prstGeom>
        </p:spPr>
      </p:pic>
      <p:pic>
        <p:nvPicPr>
          <p:cNvPr id="29" name="SK-7-img-2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3400" y="4914751"/>
            <a:ext cx="190500" cy="152400"/>
          </a:xfrm>
          <a:prstGeom prst="rect">
            <a:avLst/>
          </a:prstGeom>
        </p:spPr>
      </p:pic>
      <p:pic>
        <p:nvPicPr>
          <p:cNvPr id="30" name="SK-7-img-2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3400" y="5175647"/>
            <a:ext cx="190500" cy="152400"/>
          </a:xfrm>
          <a:prstGeom prst="rect">
            <a:avLst/>
          </a:prstGeom>
        </p:spPr>
      </p:pic>
      <p:pic>
        <p:nvPicPr>
          <p:cNvPr id="31" name="SK-7-img-3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33400" y="5493693"/>
            <a:ext cx="5314950" cy="514350"/>
          </a:xfrm>
          <a:prstGeom prst="rect">
            <a:avLst/>
          </a:prstGeom>
        </p:spPr>
      </p:pic>
      <p:pic>
        <p:nvPicPr>
          <p:cNvPr id="32" name="SK-7-img-3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33400" y="6260753"/>
            <a:ext cx="166688" cy="137220"/>
          </a:xfrm>
          <a:prstGeom prst="rect">
            <a:avLst/>
          </a:prstGeom>
        </p:spPr>
      </p:pic>
      <p:pic>
        <p:nvPicPr>
          <p:cNvPr id="33" name="SK-7-img-3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1250" y="4034730"/>
            <a:ext cx="5619750" cy="2518470"/>
          </a:xfrm>
          <a:prstGeom prst="rect">
            <a:avLst/>
          </a:prstGeom>
        </p:spPr>
      </p:pic>
      <p:pic>
        <p:nvPicPr>
          <p:cNvPr id="34" name="SK-7-img-3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43650" y="4158555"/>
            <a:ext cx="5314950" cy="400050"/>
          </a:xfrm>
          <a:prstGeom prst="rect">
            <a:avLst/>
          </a:prstGeom>
        </p:spPr>
      </p:pic>
      <p:pic>
        <p:nvPicPr>
          <p:cNvPr id="35" name="SK-7-img-3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43650" y="4158555"/>
            <a:ext cx="342900" cy="342900"/>
          </a:xfrm>
          <a:prstGeom prst="rect">
            <a:avLst/>
          </a:prstGeom>
        </p:spPr>
      </p:pic>
      <p:pic>
        <p:nvPicPr>
          <p:cNvPr id="36" name="SK-7-img-3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07944" y="4242346"/>
            <a:ext cx="214313" cy="175320"/>
          </a:xfrm>
          <a:prstGeom prst="rect">
            <a:avLst/>
          </a:prstGeom>
        </p:spPr>
      </p:pic>
      <p:pic>
        <p:nvPicPr>
          <p:cNvPr id="37" name="SK-7-img-3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43650" y="4653855"/>
            <a:ext cx="190500" cy="152400"/>
          </a:xfrm>
          <a:prstGeom prst="rect">
            <a:avLst/>
          </a:prstGeom>
        </p:spPr>
      </p:pic>
      <p:pic>
        <p:nvPicPr>
          <p:cNvPr id="38" name="SK-7-img-3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43650" y="4914751"/>
            <a:ext cx="190500" cy="152400"/>
          </a:xfrm>
          <a:prstGeom prst="rect">
            <a:avLst/>
          </a:prstGeom>
        </p:spPr>
      </p:pic>
      <p:pic>
        <p:nvPicPr>
          <p:cNvPr id="39" name="SK-7-img-3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43650" y="5175647"/>
            <a:ext cx="190500" cy="152400"/>
          </a:xfrm>
          <a:prstGeom prst="rect">
            <a:avLst/>
          </a:prstGeom>
        </p:spPr>
      </p:pic>
      <p:pic>
        <p:nvPicPr>
          <p:cNvPr id="40" name="SK-7-img-3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43650" y="5436543"/>
            <a:ext cx="190500" cy="152400"/>
          </a:xfrm>
          <a:prstGeom prst="rect">
            <a:avLst/>
          </a:prstGeom>
        </p:spPr>
      </p:pic>
      <p:pic>
        <p:nvPicPr>
          <p:cNvPr id="41" name="SK-7-img-40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343650" y="6260753"/>
            <a:ext cx="166688" cy="137220"/>
          </a:xfrm>
          <a:prstGeom prst="rect">
            <a:avLst/>
          </a:prstGeom>
        </p:spPr>
      </p:pic>
      <p:sp>
        <p:nvSpPr>
          <p:cNvPr id="42" name="SK-7-text-41"/>
          <p:cNvSpPr/>
          <p:nvPr/>
        </p:nvSpPr>
        <p:spPr>
          <a:xfrm>
            <a:off x="495300" y="304800"/>
            <a:ext cx="387624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43" name="SK-7-text-42"/>
          <p:cNvSpPr/>
          <p:nvPr/>
        </p:nvSpPr>
        <p:spPr>
          <a:xfrm>
            <a:off x="3133725" y="342900"/>
            <a:ext cx="4023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Guidance 2026</a:t>
            </a:r>
            <a:endParaRPr lang="en-US" sz="1050" dirty="0"/>
          </a:p>
        </p:txBody>
      </p:sp>
      <p:sp>
        <p:nvSpPr>
          <p:cNvPr id="44" name="SK-7-text-43"/>
          <p:cNvSpPr/>
          <p:nvPr/>
        </p:nvSpPr>
        <p:spPr>
          <a:xfrm>
            <a:off x="381000" y="657225"/>
            <a:ext cx="1181100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212121"/>
                </a:solidFill>
              </a:rPr>
              <a:t>DDH, Malignancy, NAI, and Toddler’s Fracture</a:t>
            </a:r>
            <a:endParaRPr lang="en-US" sz="2700" dirty="0"/>
          </a:p>
        </p:txBody>
      </p:sp>
      <p:sp>
        <p:nvSpPr>
          <p:cNvPr id="45" name="SK-7-text-44"/>
          <p:cNvSpPr/>
          <p:nvPr/>
        </p:nvSpPr>
        <p:spPr>
          <a:xfrm>
            <a:off x="990600" y="1501973"/>
            <a:ext cx="26193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121"/>
                </a:solidFill>
              </a:rPr>
              <a:t>Missed DDH</a:t>
            </a:r>
            <a:endParaRPr lang="en-US" sz="1650" dirty="0"/>
          </a:p>
        </p:txBody>
      </p:sp>
      <p:sp>
        <p:nvSpPr>
          <p:cNvPr id="46" name="SK-7-text-45"/>
          <p:cNvSpPr/>
          <p:nvPr/>
        </p:nvSpPr>
        <p:spPr>
          <a:xfrm>
            <a:off x="800100" y="1982986"/>
            <a:ext cx="98145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Risk Factors: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Female, breech, FHx, first child, &gt;4kg.</a:t>
            </a:r>
            <a:endParaRPr lang="en-US" sz="1200" dirty="0"/>
          </a:p>
        </p:txBody>
      </p:sp>
      <p:sp>
        <p:nvSpPr>
          <p:cNvPr id="47" name="SK-7-text-46"/>
          <p:cNvSpPr/>
          <p:nvPr/>
        </p:nvSpPr>
        <p:spPr>
          <a:xfrm>
            <a:off x="800100" y="2243882"/>
            <a:ext cx="84277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May be missed at neonatal NIPE/6-week checks.</a:t>
            </a:r>
            <a:endParaRPr lang="en-US" sz="1200" dirty="0"/>
          </a:p>
        </p:txBody>
      </p:sp>
      <p:sp>
        <p:nvSpPr>
          <p:cNvPr id="48" name="SK-7-text-47"/>
          <p:cNvSpPr/>
          <p:nvPr/>
        </p:nvSpPr>
        <p:spPr>
          <a:xfrm>
            <a:off x="800100" y="2504777"/>
            <a:ext cx="96926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Signs: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Asymmetric skin folds, leg length discrepancy.</a:t>
            </a:r>
            <a:endParaRPr lang="en-US" sz="1200" dirty="0"/>
          </a:p>
        </p:txBody>
      </p:sp>
      <p:sp>
        <p:nvSpPr>
          <p:cNvPr id="49" name="SK-7-text-48"/>
          <p:cNvSpPr/>
          <p:nvPr/>
        </p:nvSpPr>
        <p:spPr>
          <a:xfrm>
            <a:off x="800100" y="2765673"/>
            <a:ext cx="96926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Limited hip abduction; </a:t>
            </a: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Trendelenburg gait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 walkers.</a:t>
            </a:r>
            <a:endParaRPr lang="en-US" sz="1200" dirty="0"/>
          </a:p>
        </p:txBody>
      </p:sp>
      <p:sp>
        <p:nvSpPr>
          <p:cNvPr id="50" name="SK-7-text-49"/>
          <p:cNvSpPr/>
          <p:nvPr/>
        </p:nvSpPr>
        <p:spPr>
          <a:xfrm>
            <a:off x="757238" y="3463230"/>
            <a:ext cx="10081260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orthopedic referral if suspected beyond neonatal period.</a:t>
            </a:r>
            <a:endParaRPr lang="en-US" sz="1050" dirty="0"/>
          </a:p>
        </p:txBody>
      </p:sp>
      <p:sp>
        <p:nvSpPr>
          <p:cNvPr id="51" name="SK-7-text-50"/>
          <p:cNvSpPr/>
          <p:nvPr/>
        </p:nvSpPr>
        <p:spPr>
          <a:xfrm>
            <a:off x="6800850" y="1501973"/>
            <a:ext cx="38766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121"/>
                </a:solidFill>
              </a:rPr>
              <a:t>Bone Malignancy</a:t>
            </a:r>
            <a:endParaRPr lang="en-US" sz="1650" dirty="0"/>
          </a:p>
        </p:txBody>
      </p:sp>
      <p:sp>
        <p:nvSpPr>
          <p:cNvPr id="52" name="SK-7-text-51"/>
          <p:cNvSpPr/>
          <p:nvPr/>
        </p:nvSpPr>
        <p:spPr>
          <a:xfrm>
            <a:off x="6686550" y="1982986"/>
            <a:ext cx="40862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C628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 FLAG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Night Pain: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Deep, boring pain waking the child.</a:t>
            </a:r>
            <a:endParaRPr lang="en-US" sz="1200" dirty="0"/>
          </a:p>
        </p:txBody>
      </p:sp>
      <p:sp>
        <p:nvSpPr>
          <p:cNvPr id="53" name="SK-7-text-52"/>
          <p:cNvSpPr/>
          <p:nvPr/>
        </p:nvSpPr>
        <p:spPr>
          <a:xfrm>
            <a:off x="6610350" y="2243882"/>
            <a:ext cx="55816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Systemic: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Weight loss, night sweats, pallor, anorexia.</a:t>
            </a:r>
            <a:endParaRPr lang="en-US" sz="1200" dirty="0"/>
          </a:p>
        </p:txBody>
      </p:sp>
      <p:sp>
        <p:nvSpPr>
          <p:cNvPr id="54" name="SK-7-text-53"/>
          <p:cNvSpPr/>
          <p:nvPr/>
        </p:nvSpPr>
        <p:spPr>
          <a:xfrm>
            <a:off x="6610350" y="2504777"/>
            <a:ext cx="55816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Osteosarcoma (peak &gt;10y) or Ewing sarcoma (any age).</a:t>
            </a:r>
            <a:endParaRPr lang="en-US" sz="1200" dirty="0"/>
          </a:p>
        </p:txBody>
      </p:sp>
      <p:sp>
        <p:nvSpPr>
          <p:cNvPr id="55" name="SK-7-text-54"/>
          <p:cNvSpPr/>
          <p:nvPr/>
        </p:nvSpPr>
        <p:spPr>
          <a:xfrm>
            <a:off x="6610350" y="2765673"/>
            <a:ext cx="55816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Leukaemia can present with limb or back bone pain.</a:t>
            </a:r>
            <a:endParaRPr lang="en-US" sz="1200" dirty="0"/>
          </a:p>
        </p:txBody>
      </p:sp>
      <p:sp>
        <p:nvSpPr>
          <p:cNvPr id="56" name="SK-7-text-55"/>
          <p:cNvSpPr/>
          <p:nvPr/>
        </p:nvSpPr>
        <p:spPr>
          <a:xfrm>
            <a:off x="6567488" y="3463230"/>
            <a:ext cx="5624513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Action: Urgent 2WW (NG12) referral.</a:t>
            </a:r>
            <a:endParaRPr lang="en-US" sz="1050" dirty="0"/>
          </a:p>
        </p:txBody>
      </p:sp>
      <p:sp>
        <p:nvSpPr>
          <p:cNvPr id="57" name="SK-7-text-56"/>
          <p:cNvSpPr/>
          <p:nvPr/>
        </p:nvSpPr>
        <p:spPr>
          <a:xfrm>
            <a:off x="990600" y="4172843"/>
            <a:ext cx="53854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121"/>
                </a:solidFill>
              </a:rPr>
              <a:t>Non-Accidental Injury</a:t>
            </a:r>
            <a:endParaRPr lang="en-US" sz="1650" dirty="0"/>
          </a:p>
        </p:txBody>
      </p:sp>
      <p:sp>
        <p:nvSpPr>
          <p:cNvPr id="58" name="SK-7-text-57"/>
          <p:cNvSpPr/>
          <p:nvPr/>
        </p:nvSpPr>
        <p:spPr>
          <a:xfrm>
            <a:off x="800100" y="4653855"/>
            <a:ext cx="98755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History: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Inconsistent, vague, or delayed presentation.</a:t>
            </a:r>
            <a:endParaRPr lang="en-US" sz="1200" dirty="0"/>
          </a:p>
        </p:txBody>
      </p:sp>
      <p:sp>
        <p:nvSpPr>
          <p:cNvPr id="59" name="SK-7-text-58"/>
          <p:cNvSpPr/>
          <p:nvPr/>
        </p:nvSpPr>
        <p:spPr>
          <a:xfrm>
            <a:off x="800100" y="4914751"/>
            <a:ext cx="10058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Bruising: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Unusual sites (ears, neck, buttocks, cheeks).</a:t>
            </a:r>
            <a:endParaRPr lang="en-US" sz="1200" dirty="0"/>
          </a:p>
        </p:txBody>
      </p:sp>
      <p:sp>
        <p:nvSpPr>
          <p:cNvPr id="60" name="SK-7-text-59"/>
          <p:cNvSpPr/>
          <p:nvPr/>
        </p:nvSpPr>
        <p:spPr>
          <a:xfrm>
            <a:off x="800100" y="5175647"/>
            <a:ext cx="92202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Multiple fractures at different stages of healing.</a:t>
            </a:r>
            <a:endParaRPr lang="en-US" sz="1200" dirty="0"/>
          </a:p>
        </p:txBody>
      </p:sp>
      <p:sp>
        <p:nvSpPr>
          <p:cNvPr id="61" name="SK-7-text-60"/>
          <p:cNvSpPr/>
          <p:nvPr/>
        </p:nvSpPr>
        <p:spPr>
          <a:xfrm>
            <a:off x="647700" y="5493693"/>
            <a:ext cx="50863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CRITICAL:</a:t>
            </a:r>
            <a:r>
              <a:rPr lang="en-US" sz="1050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Always consider NAI in pre-ambulatory children presenting with a "limp" or refusal to weight bear.</a:t>
            </a:r>
            <a:endParaRPr lang="en-US" sz="1050" dirty="0"/>
          </a:p>
        </p:txBody>
      </p:sp>
      <p:sp>
        <p:nvSpPr>
          <p:cNvPr id="62" name="SK-7-text-61"/>
          <p:cNvSpPr/>
          <p:nvPr/>
        </p:nvSpPr>
        <p:spPr>
          <a:xfrm>
            <a:off x="757238" y="6134100"/>
            <a:ext cx="8481060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Immediate safeguarding referral; involve senior lead.</a:t>
            </a:r>
            <a:endParaRPr lang="en-US" sz="1050" dirty="0"/>
          </a:p>
        </p:txBody>
      </p:sp>
      <p:sp>
        <p:nvSpPr>
          <p:cNvPr id="63" name="SK-7-text-62"/>
          <p:cNvSpPr/>
          <p:nvPr/>
        </p:nvSpPr>
        <p:spPr>
          <a:xfrm>
            <a:off x="6800850" y="4172843"/>
            <a:ext cx="46310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121"/>
                </a:solidFill>
              </a:rPr>
              <a:t>Toddler’s Fracture</a:t>
            </a:r>
            <a:endParaRPr lang="en-US" sz="1650" dirty="0"/>
          </a:p>
        </p:txBody>
      </p:sp>
      <p:sp>
        <p:nvSpPr>
          <p:cNvPr id="64" name="SK-7-text-63"/>
          <p:cNvSpPr/>
          <p:nvPr/>
        </p:nvSpPr>
        <p:spPr>
          <a:xfrm>
            <a:off x="6610350" y="4653855"/>
            <a:ext cx="55816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Pattern: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Undisplaced spiral fracture of the distal tibia.</a:t>
            </a:r>
            <a:endParaRPr lang="en-US" sz="1200" dirty="0"/>
          </a:p>
        </p:txBody>
      </p:sp>
      <p:sp>
        <p:nvSpPr>
          <p:cNvPr id="65" name="SK-7-text-64"/>
          <p:cNvSpPr/>
          <p:nvPr/>
        </p:nvSpPr>
        <p:spPr>
          <a:xfrm>
            <a:off x="6610350" y="4914751"/>
            <a:ext cx="55816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Common in children 9 months to 3 years.</a:t>
            </a:r>
            <a:endParaRPr lang="en-US" sz="1200" dirty="0"/>
          </a:p>
        </p:txBody>
      </p:sp>
      <p:sp>
        <p:nvSpPr>
          <p:cNvPr id="66" name="SK-7-text-65"/>
          <p:cNvSpPr/>
          <p:nvPr/>
        </p:nvSpPr>
        <p:spPr>
          <a:xfrm>
            <a:off x="6610350" y="5175647"/>
            <a:ext cx="55816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Follows minor twisting injury (often unwitnessed).</a:t>
            </a:r>
            <a:endParaRPr lang="en-US" sz="1200" dirty="0"/>
          </a:p>
        </p:txBody>
      </p:sp>
      <p:sp>
        <p:nvSpPr>
          <p:cNvPr id="67" name="SK-7-text-66"/>
          <p:cNvSpPr/>
          <p:nvPr/>
        </p:nvSpPr>
        <p:spPr>
          <a:xfrm>
            <a:off x="6610350" y="5436543"/>
            <a:ext cx="55816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X-ray: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Often appears normal initially (subtle).</a:t>
            </a:r>
            <a:endParaRPr lang="en-US" sz="1200" dirty="0"/>
          </a:p>
        </p:txBody>
      </p:sp>
      <p:sp>
        <p:nvSpPr>
          <p:cNvPr id="68" name="SK-7-text-67"/>
          <p:cNvSpPr/>
          <p:nvPr/>
        </p:nvSpPr>
        <p:spPr>
          <a:xfrm>
            <a:off x="6567488" y="6134100"/>
            <a:ext cx="5624513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Repeat X-ray in 2 weeks or refer if suspicion remains high.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04800"/>
            <a:ext cx="11430000" cy="878086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04800"/>
            <a:ext cx="2638425" cy="27622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63861"/>
            <a:ext cx="5600700" cy="4676329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478161"/>
            <a:ext cx="5372100" cy="41910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1573411"/>
            <a:ext cx="190500" cy="15240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4327327"/>
            <a:ext cx="5372100" cy="38100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462314"/>
            <a:ext cx="178594" cy="148828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363861"/>
            <a:ext cx="5600700" cy="4676329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1478161"/>
            <a:ext cx="5372100" cy="41910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4600" y="1573411"/>
            <a:ext cx="190500" cy="15240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4600" y="2011561"/>
            <a:ext cx="5372100" cy="1990725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4600" y="2011561"/>
            <a:ext cx="5372100" cy="1990725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600" y="5544889"/>
            <a:ext cx="5372100" cy="38100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8900" y="5679877"/>
            <a:ext cx="178594" cy="148828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6192589"/>
            <a:ext cx="11430000" cy="647700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6434435"/>
            <a:ext cx="266402" cy="213122"/>
          </a:xfrm>
          <a:prstGeom prst="rect">
            <a:avLst/>
          </a:prstGeom>
        </p:spPr>
      </p:pic>
      <p:sp>
        <p:nvSpPr>
          <p:cNvPr id="20" name="SK-8-text-19"/>
          <p:cNvSpPr/>
          <p:nvPr/>
        </p:nvSpPr>
        <p:spPr>
          <a:xfrm>
            <a:off x="495300" y="304800"/>
            <a:ext cx="387624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1" name="SK-8-text-20"/>
          <p:cNvSpPr/>
          <p:nvPr/>
        </p:nvSpPr>
        <p:spPr>
          <a:xfrm>
            <a:off x="3133725" y="342900"/>
            <a:ext cx="4023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Guidance 2026</a:t>
            </a:r>
            <a:endParaRPr lang="en-US" sz="1050" dirty="0"/>
          </a:p>
        </p:txBody>
      </p:sp>
      <p:sp>
        <p:nvSpPr>
          <p:cNvPr id="22" name="SK-8-text-21"/>
          <p:cNvSpPr/>
          <p:nvPr/>
        </p:nvSpPr>
        <p:spPr>
          <a:xfrm>
            <a:off x="381000" y="657225"/>
            <a:ext cx="1181100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212121"/>
                </a:solidFill>
              </a:rPr>
              <a:t>Systematic Clinical Assessment</a:t>
            </a:r>
            <a:endParaRPr lang="en-US" sz="2700" dirty="0"/>
          </a:p>
        </p:txBody>
      </p:sp>
      <p:sp>
        <p:nvSpPr>
          <p:cNvPr id="23" name="SK-8-text-22"/>
          <p:cNvSpPr/>
          <p:nvPr/>
        </p:nvSpPr>
        <p:spPr>
          <a:xfrm>
            <a:off x="781050" y="1478161"/>
            <a:ext cx="58750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Key History Questions</a:t>
            </a:r>
            <a:endParaRPr lang="en-US" sz="1800" dirty="0"/>
          </a:p>
        </p:txBody>
      </p:sp>
      <p:sp>
        <p:nvSpPr>
          <p:cNvPr id="24" name="SK-8-text-23"/>
          <p:cNvSpPr/>
          <p:nvPr/>
        </p:nvSpPr>
        <p:spPr>
          <a:xfrm>
            <a:off x="723900" y="2011561"/>
            <a:ext cx="945528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Your first and most useful guide to differential.</a:t>
            </a:r>
            <a:endParaRPr lang="en-US" sz="1200" dirty="0"/>
          </a:p>
        </p:txBody>
      </p:sp>
      <p:sp>
        <p:nvSpPr>
          <p:cNvPr id="25" name="SK-8-text-24"/>
          <p:cNvSpPr/>
          <p:nvPr/>
        </p:nvSpPr>
        <p:spPr>
          <a:xfrm>
            <a:off x="723900" y="2301032"/>
            <a:ext cx="114681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Onset: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Sudden (trauma/infection) vs. Gradual (Perthes/DDH/Tumour).</a:t>
            </a:r>
            <a:endParaRPr lang="en-US" sz="1200" dirty="0"/>
          </a:p>
        </p:txBody>
      </p:sp>
      <p:sp>
        <p:nvSpPr>
          <p:cNvPr id="26" name="SK-8-text-25"/>
          <p:cNvSpPr/>
          <p:nvPr/>
        </p:nvSpPr>
        <p:spPr>
          <a:xfrm>
            <a:off x="723900" y="2590502"/>
            <a:ext cx="1015567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Site of Pain: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Note that hip pain often refers to the knee.</a:t>
            </a:r>
            <a:endParaRPr lang="en-US" sz="1200" dirty="0"/>
          </a:p>
        </p:txBody>
      </p:sp>
      <p:sp>
        <p:nvSpPr>
          <p:cNvPr id="27" name="SK-8-text-26"/>
          <p:cNvSpPr/>
          <p:nvPr/>
        </p:nvSpPr>
        <p:spPr>
          <a:xfrm>
            <a:off x="723900" y="2879973"/>
            <a:ext cx="114681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Weight Bearing: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Can the child walk at all? Refusal to walk is a red flag.</a:t>
            </a:r>
            <a:endParaRPr lang="en-US" sz="1200" dirty="0"/>
          </a:p>
        </p:txBody>
      </p:sp>
      <p:sp>
        <p:nvSpPr>
          <p:cNvPr id="28" name="SK-8-text-27"/>
          <p:cNvSpPr/>
          <p:nvPr/>
        </p:nvSpPr>
        <p:spPr>
          <a:xfrm>
            <a:off x="723900" y="3169444"/>
            <a:ext cx="114681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Systemic: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Fever, tachycardia, recent viral URTI (Transient Synovitis).</a:t>
            </a:r>
            <a:endParaRPr lang="en-US" sz="1200" dirty="0"/>
          </a:p>
        </p:txBody>
      </p:sp>
      <p:sp>
        <p:nvSpPr>
          <p:cNvPr id="29" name="SK-8-text-28"/>
          <p:cNvSpPr/>
          <p:nvPr/>
        </p:nvSpPr>
        <p:spPr>
          <a:xfrm>
            <a:off x="723900" y="3458914"/>
            <a:ext cx="1085606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Night Pain: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Does it wake the child? (Suspicion of Malignancy).</a:t>
            </a:r>
            <a:endParaRPr lang="en-US" sz="1200" dirty="0"/>
          </a:p>
        </p:txBody>
      </p:sp>
      <p:sp>
        <p:nvSpPr>
          <p:cNvPr id="30" name="SK-8-text-29"/>
          <p:cNvSpPr/>
          <p:nvPr/>
        </p:nvSpPr>
        <p:spPr>
          <a:xfrm>
            <a:off x="723900" y="3748385"/>
            <a:ext cx="11381362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Safeguarding: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Any trauma? Is the history inconsistent or delayed?</a:t>
            </a:r>
            <a:endParaRPr lang="en-US" sz="1200" dirty="0"/>
          </a:p>
        </p:txBody>
      </p:sp>
      <p:sp>
        <p:nvSpPr>
          <p:cNvPr id="31" name="SK-8-text-30"/>
          <p:cNvSpPr/>
          <p:nvPr/>
        </p:nvSpPr>
        <p:spPr>
          <a:xfrm>
            <a:off x="723900" y="4037856"/>
            <a:ext cx="11031166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History: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Birth (breech/DDH), Development, Family history (JIA).</a:t>
            </a:r>
            <a:endParaRPr lang="en-US" sz="1200" dirty="0"/>
          </a:p>
        </p:txBody>
      </p:sp>
      <p:sp>
        <p:nvSpPr>
          <p:cNvPr id="32" name="SK-8-text-31"/>
          <p:cNvSpPr/>
          <p:nvPr/>
        </p:nvSpPr>
        <p:spPr>
          <a:xfrm>
            <a:off x="788194" y="4422577"/>
            <a:ext cx="104584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Always ask specifically about night pain and systemic upset.</a:t>
            </a:r>
            <a:endParaRPr lang="en-US" sz="1125" dirty="0"/>
          </a:p>
        </p:txBody>
      </p:sp>
      <p:sp>
        <p:nvSpPr>
          <p:cNvPr id="33" name="SK-8-text-32"/>
          <p:cNvSpPr/>
          <p:nvPr/>
        </p:nvSpPr>
        <p:spPr>
          <a:xfrm>
            <a:off x="6610350" y="1478161"/>
            <a:ext cx="55816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Physical Examination</a:t>
            </a:r>
            <a:endParaRPr lang="en-US" sz="1800" dirty="0"/>
          </a:p>
        </p:txBody>
      </p:sp>
      <p:sp>
        <p:nvSpPr>
          <p:cNvPr id="34" name="SK-8-text-33"/>
          <p:cNvSpPr/>
          <p:nvPr/>
        </p:nvSpPr>
        <p:spPr>
          <a:xfrm>
            <a:off x="6553200" y="4097536"/>
            <a:ext cx="5638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General: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Fever, pallor, lymphadenopathy, skin rashes (HSP/JIA).</a:t>
            </a:r>
            <a:endParaRPr lang="en-US" sz="1200" dirty="0"/>
          </a:p>
        </p:txBody>
      </p:sp>
      <p:sp>
        <p:nvSpPr>
          <p:cNvPr id="35" name="SK-8-text-34"/>
          <p:cNvSpPr/>
          <p:nvPr/>
        </p:nvSpPr>
        <p:spPr>
          <a:xfrm>
            <a:off x="6553200" y="4387007"/>
            <a:ext cx="5638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Gait: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Observe pattern (Antalgic, Trendelenburg, stiff).</a:t>
            </a:r>
            <a:endParaRPr lang="en-US" sz="1200" dirty="0"/>
          </a:p>
        </p:txBody>
      </p:sp>
      <p:sp>
        <p:nvSpPr>
          <p:cNvPr id="36" name="SK-8-text-35"/>
          <p:cNvSpPr/>
          <p:nvPr/>
        </p:nvSpPr>
        <p:spPr>
          <a:xfrm>
            <a:off x="6553200" y="4676477"/>
            <a:ext cx="5638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Look/Feel/Move: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Check for leg length discrepancy, warmth, swelling.</a:t>
            </a:r>
            <a:endParaRPr lang="en-US" sz="1200" dirty="0"/>
          </a:p>
        </p:txBody>
      </p:sp>
      <p:sp>
        <p:nvSpPr>
          <p:cNvPr id="37" name="SK-8-text-36"/>
          <p:cNvSpPr/>
          <p:nvPr/>
        </p:nvSpPr>
        <p:spPr>
          <a:xfrm>
            <a:off x="6553200" y="4965948"/>
            <a:ext cx="5638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Hip ROM: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Test flexion, abduction, and internal/external rotation.</a:t>
            </a:r>
            <a:endParaRPr lang="en-US" sz="1200" dirty="0"/>
          </a:p>
        </p:txBody>
      </p:sp>
      <p:sp>
        <p:nvSpPr>
          <p:cNvPr id="38" name="SK-8-text-37"/>
          <p:cNvSpPr/>
          <p:nvPr/>
        </p:nvSpPr>
        <p:spPr>
          <a:xfrm>
            <a:off x="6553200" y="5255419"/>
            <a:ext cx="5638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Spine: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Exclude scoliosis or spinal pathology as a cause of gait change.</a:t>
            </a:r>
            <a:endParaRPr lang="en-US" sz="1200" dirty="0"/>
          </a:p>
        </p:txBody>
      </p:sp>
      <p:sp>
        <p:nvSpPr>
          <p:cNvPr id="39" name="SK-8-text-38"/>
          <p:cNvSpPr/>
          <p:nvPr/>
        </p:nvSpPr>
        <p:spPr>
          <a:xfrm>
            <a:off x="6617494" y="5640139"/>
            <a:ext cx="5574506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Loss of internal rotation + pain = SUFE until proven otherwise.</a:t>
            </a:r>
            <a:endParaRPr lang="en-US" sz="1125" dirty="0"/>
          </a:p>
        </p:txBody>
      </p:sp>
      <p:sp>
        <p:nvSpPr>
          <p:cNvPr id="40" name="SK-8-text-39"/>
          <p:cNvSpPr/>
          <p:nvPr/>
        </p:nvSpPr>
        <p:spPr>
          <a:xfrm>
            <a:off x="980777" y="6287839"/>
            <a:ext cx="1063972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Clinical Mantra: Hip pathology often presents as knee pain in children — ALWAYS examine the hip in any child with knee pain or a limp.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878086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81000"/>
            <a:ext cx="2638425" cy="27622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173486"/>
            <a:ext cx="5056882" cy="2350889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2366814"/>
            <a:ext cx="214313" cy="17532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2735461"/>
            <a:ext cx="166688" cy="13722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3059311"/>
            <a:ext cx="166688" cy="13722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3383161"/>
            <a:ext cx="166688" cy="13722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3707011"/>
            <a:ext cx="166688" cy="13722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4030861"/>
            <a:ext cx="166688" cy="137220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714875"/>
            <a:ext cx="5056882" cy="1762125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42682" y="2173486"/>
            <a:ext cx="6068318" cy="4303514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42682" y="2173486"/>
            <a:ext cx="4126409" cy="442913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69091" y="2173486"/>
            <a:ext cx="1941909" cy="442913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42682" y="2616398"/>
            <a:ext cx="4126409" cy="551408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69091" y="2616398"/>
            <a:ext cx="1941909" cy="551408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42682" y="3167807"/>
            <a:ext cx="4126409" cy="551408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69091" y="3167807"/>
            <a:ext cx="1941909" cy="551408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42682" y="3719215"/>
            <a:ext cx="4126409" cy="551408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869091" y="3719215"/>
            <a:ext cx="1941909" cy="551408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42682" y="4270623"/>
            <a:ext cx="4126409" cy="551408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69091" y="4270623"/>
            <a:ext cx="1941909" cy="551408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42682" y="4822031"/>
            <a:ext cx="4126409" cy="551408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869091" y="4822031"/>
            <a:ext cx="1941909" cy="551408"/>
          </a:xfrm>
          <a:prstGeom prst="rect">
            <a:avLst/>
          </a:prstGeom>
        </p:spPr>
      </p:pic>
      <p:pic>
        <p:nvPicPr>
          <p:cNvPr id="27" name="SK-9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42682" y="5373439"/>
            <a:ext cx="4126409" cy="551408"/>
          </a:xfrm>
          <a:prstGeom prst="rect">
            <a:avLst/>
          </a:prstGeom>
        </p:spPr>
      </p:pic>
      <p:pic>
        <p:nvPicPr>
          <p:cNvPr id="28" name="SK-9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869091" y="5373439"/>
            <a:ext cx="1941909" cy="551408"/>
          </a:xfrm>
          <a:prstGeom prst="rect">
            <a:avLst/>
          </a:prstGeom>
        </p:spPr>
      </p:pic>
      <p:pic>
        <p:nvPicPr>
          <p:cNvPr id="29" name="SK-9-img-2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42682" y="5924848"/>
            <a:ext cx="4126409" cy="552152"/>
          </a:xfrm>
          <a:prstGeom prst="rect">
            <a:avLst/>
          </a:prstGeom>
        </p:spPr>
      </p:pic>
      <p:pic>
        <p:nvPicPr>
          <p:cNvPr id="30" name="SK-9-img-29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869091" y="5924848"/>
            <a:ext cx="1941909" cy="552152"/>
          </a:xfrm>
          <a:prstGeom prst="rect">
            <a:avLst/>
          </a:prstGeom>
        </p:spPr>
      </p:pic>
      <p:sp>
        <p:nvSpPr>
          <p:cNvPr id="31" name="SK-9-text-30"/>
          <p:cNvSpPr/>
          <p:nvPr/>
        </p:nvSpPr>
        <p:spPr>
          <a:xfrm>
            <a:off x="495300" y="381000"/>
            <a:ext cx="387624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32" name="SK-9-text-31"/>
          <p:cNvSpPr/>
          <p:nvPr/>
        </p:nvSpPr>
        <p:spPr>
          <a:xfrm>
            <a:off x="3133725" y="419100"/>
            <a:ext cx="4023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Guidance 2026</a:t>
            </a:r>
            <a:endParaRPr lang="en-US" sz="1050" dirty="0"/>
          </a:p>
        </p:txBody>
      </p:sp>
      <p:sp>
        <p:nvSpPr>
          <p:cNvPr id="33" name="SK-9-text-32"/>
          <p:cNvSpPr/>
          <p:nvPr/>
        </p:nvSpPr>
        <p:spPr>
          <a:xfrm>
            <a:off x="381000" y="733425"/>
            <a:ext cx="11811000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212121"/>
                </a:solidFill>
              </a:rPr>
              <a:t>Primary Care Management and Referrals</a:t>
            </a:r>
            <a:endParaRPr lang="en-US" sz="2700" dirty="0"/>
          </a:p>
        </p:txBody>
      </p:sp>
      <p:sp>
        <p:nvSpPr>
          <p:cNvPr id="34" name="SK-9-text-33"/>
          <p:cNvSpPr/>
          <p:nvPr/>
        </p:nvSpPr>
        <p:spPr>
          <a:xfrm>
            <a:off x="381000" y="1563886"/>
            <a:ext cx="86182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Home Management (Irritable Hip)</a:t>
            </a:r>
            <a:endParaRPr lang="en-US" sz="1800" dirty="0"/>
          </a:p>
        </p:txBody>
      </p:sp>
      <p:sp>
        <p:nvSpPr>
          <p:cNvPr id="35" name="SK-9-text-34"/>
          <p:cNvSpPr/>
          <p:nvPr/>
        </p:nvSpPr>
        <p:spPr>
          <a:xfrm>
            <a:off x="842963" y="2325886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7D3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Strict Eligibility Criteria</a:t>
            </a:r>
            <a:endParaRPr lang="en-US" sz="1350" dirty="0"/>
          </a:p>
        </p:txBody>
      </p:sp>
      <p:sp>
        <p:nvSpPr>
          <p:cNvPr id="36" name="SK-9-text-35"/>
          <p:cNvSpPr/>
          <p:nvPr/>
        </p:nvSpPr>
        <p:spPr>
          <a:xfrm>
            <a:off x="814388" y="2697361"/>
            <a:ext cx="5547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fever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(or low-grade &lt;38°C)</a:t>
            </a:r>
            <a:endParaRPr lang="en-US" sz="1200" dirty="0"/>
          </a:p>
        </p:txBody>
      </p:sp>
      <p:sp>
        <p:nvSpPr>
          <p:cNvPr id="37" name="SK-9-text-36"/>
          <p:cNvSpPr/>
          <p:nvPr/>
        </p:nvSpPr>
        <p:spPr>
          <a:xfrm>
            <a:off x="814388" y="3021211"/>
            <a:ext cx="6766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Weight-bearing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(may be uncomfortable)</a:t>
            </a:r>
            <a:endParaRPr lang="en-US" sz="1200" dirty="0"/>
          </a:p>
        </p:txBody>
      </p:sp>
      <p:sp>
        <p:nvSpPr>
          <p:cNvPr id="38" name="SK-9-text-37"/>
          <p:cNvSpPr/>
          <p:nvPr/>
        </p:nvSpPr>
        <p:spPr>
          <a:xfrm>
            <a:off x="814388" y="3345061"/>
            <a:ext cx="7132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Full or near-full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range of hip movement</a:t>
            </a:r>
            <a:endParaRPr lang="en-US" sz="1200" dirty="0"/>
          </a:p>
        </p:txBody>
      </p:sp>
      <p:sp>
        <p:nvSpPr>
          <p:cNvPr id="39" name="SK-9-text-38"/>
          <p:cNvSpPr/>
          <p:nvPr/>
        </p:nvSpPr>
        <p:spPr>
          <a:xfrm>
            <a:off x="814388" y="3668911"/>
            <a:ext cx="69494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signs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of systemic illness or sepsis</a:t>
            </a:r>
            <a:endParaRPr lang="en-US" sz="1200" dirty="0"/>
          </a:p>
        </p:txBody>
      </p:sp>
      <p:sp>
        <p:nvSpPr>
          <p:cNvPr id="40" name="SK-9-text-39"/>
          <p:cNvSpPr/>
          <p:nvPr/>
        </p:nvSpPr>
        <p:spPr>
          <a:xfrm>
            <a:off x="814388" y="3992761"/>
            <a:ext cx="69494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 3–10 years</a:t>
            </a:r>
            <a:r>
              <a:rPr lang="en-US" sz="1200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(outside this, refer)</a:t>
            </a:r>
            <a:endParaRPr lang="en-US" sz="1200" dirty="0"/>
          </a:p>
        </p:txBody>
      </p:sp>
      <p:sp>
        <p:nvSpPr>
          <p:cNvPr id="41" name="SK-9-text-40"/>
          <p:cNvSpPr/>
          <p:nvPr/>
        </p:nvSpPr>
        <p:spPr>
          <a:xfrm>
            <a:off x="533400" y="4867275"/>
            <a:ext cx="4837807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1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Management Plan</a:t>
            </a:r>
            <a:endParaRPr lang="en-US" sz="1350" dirty="0"/>
          </a:p>
        </p:txBody>
      </p:sp>
      <p:sp>
        <p:nvSpPr>
          <p:cNvPr id="42" name="SK-9-text-41"/>
          <p:cNvSpPr/>
          <p:nvPr/>
        </p:nvSpPr>
        <p:spPr>
          <a:xfrm>
            <a:off x="533400" y="5238750"/>
            <a:ext cx="8058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</a:t>
            </a:r>
            <a:r>
              <a:rPr lang="en-US" sz="1125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Rest:</a:t>
            </a: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Avoid vigorous physical activity/sports</a:t>
            </a:r>
            <a:endParaRPr lang="en-US" sz="1125" dirty="0"/>
          </a:p>
        </p:txBody>
      </p:sp>
      <p:sp>
        <p:nvSpPr>
          <p:cNvPr id="43" name="SK-9-text-42"/>
          <p:cNvSpPr/>
          <p:nvPr/>
        </p:nvSpPr>
        <p:spPr>
          <a:xfrm>
            <a:off x="533400" y="5529263"/>
            <a:ext cx="7886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</a:t>
            </a:r>
            <a:r>
              <a:rPr lang="en-US" sz="1125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Analgesia:</a:t>
            </a: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Paracetamol &amp; Ibuprofen regularly</a:t>
            </a:r>
            <a:endParaRPr lang="en-US" sz="1125" dirty="0"/>
          </a:p>
        </p:txBody>
      </p:sp>
      <p:sp>
        <p:nvSpPr>
          <p:cNvPr id="44" name="SK-9-text-43"/>
          <p:cNvSpPr/>
          <p:nvPr/>
        </p:nvSpPr>
        <p:spPr>
          <a:xfrm>
            <a:off x="533400" y="5819775"/>
            <a:ext cx="10058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</a:t>
            </a:r>
            <a:r>
              <a:rPr lang="en-US" sz="1125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Safety-net:</a:t>
            </a: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Review in 1 week (sooner if fever/worsening)</a:t>
            </a:r>
            <a:endParaRPr lang="en-US" sz="1125" dirty="0"/>
          </a:p>
        </p:txBody>
      </p:sp>
      <p:sp>
        <p:nvSpPr>
          <p:cNvPr id="45" name="SK-9-text-44"/>
          <p:cNvSpPr/>
          <p:nvPr/>
        </p:nvSpPr>
        <p:spPr>
          <a:xfrm>
            <a:off x="533400" y="6110288"/>
            <a:ext cx="91440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</a:t>
            </a:r>
            <a:r>
              <a:rPr lang="en-US" sz="1125" b="1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Reassurance:</a:t>
            </a: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Self-limiting (resolves in 1–2 weeks)</a:t>
            </a:r>
            <a:endParaRPr lang="en-US" sz="1125" dirty="0"/>
          </a:p>
        </p:txBody>
      </p:sp>
      <p:sp>
        <p:nvSpPr>
          <p:cNvPr id="46" name="SK-9-text-45"/>
          <p:cNvSpPr/>
          <p:nvPr/>
        </p:nvSpPr>
        <p:spPr>
          <a:xfrm>
            <a:off x="5742682" y="1563886"/>
            <a:ext cx="64236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C62828"/>
                </a:solidFill>
              </a:rPr>
              <a:t>Referral &amp; Timing Guide</a:t>
            </a:r>
            <a:endParaRPr lang="en-US" sz="1800" dirty="0"/>
          </a:p>
        </p:txBody>
      </p:sp>
      <p:sp>
        <p:nvSpPr>
          <p:cNvPr id="47" name="SK-9-text-46"/>
          <p:cNvSpPr/>
          <p:nvPr/>
        </p:nvSpPr>
        <p:spPr>
          <a:xfrm>
            <a:off x="5856982" y="2173486"/>
            <a:ext cx="3974009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121"/>
                </a:solidFill>
              </a:rPr>
              <a:t>Condition / Scenario</a:t>
            </a:r>
            <a:endParaRPr lang="en-US" sz="1125" dirty="0"/>
          </a:p>
        </p:txBody>
      </p:sp>
      <p:sp>
        <p:nvSpPr>
          <p:cNvPr id="48" name="SK-9-text-47"/>
          <p:cNvSpPr/>
          <p:nvPr/>
        </p:nvSpPr>
        <p:spPr>
          <a:xfrm>
            <a:off x="9983391" y="2173486"/>
            <a:ext cx="1789509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121"/>
                </a:solidFill>
              </a:rPr>
              <a:t>Urgency</a:t>
            </a:r>
            <a:endParaRPr lang="en-US" sz="1125" dirty="0"/>
          </a:p>
        </p:txBody>
      </p:sp>
      <p:sp>
        <p:nvSpPr>
          <p:cNvPr id="49" name="SK-9-text-48"/>
          <p:cNvSpPr/>
          <p:nvPr/>
        </p:nvSpPr>
        <p:spPr>
          <a:xfrm>
            <a:off x="5856982" y="2616398"/>
            <a:ext cx="5258657" cy="5514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Septic Arthritis / Osteomyelitis</a:t>
            </a:r>
            <a:endParaRPr lang="en-US" sz="1125" dirty="0"/>
          </a:p>
        </p:txBody>
      </p:sp>
      <p:sp>
        <p:nvSpPr>
          <p:cNvPr id="50" name="SK-9-textBg-49"/>
          <p:cNvSpPr/>
          <p:nvPr/>
        </p:nvSpPr>
        <p:spPr>
          <a:xfrm>
            <a:off x="9983391" y="2784872"/>
            <a:ext cx="904875" cy="238125"/>
          </a:xfrm>
          <a:prstGeom prst="roundRect">
            <a:avLst>
              <a:gd name="adj" fmla="val 8000"/>
            </a:avLst>
          </a:prstGeom>
          <a:solidFill>
            <a:srgbClr val="FFEBE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1" name="SK-9-text-50"/>
          <p:cNvSpPr/>
          <p:nvPr/>
        </p:nvSpPr>
        <p:spPr>
          <a:xfrm>
            <a:off x="10059591" y="2784872"/>
            <a:ext cx="1254653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C628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SAME DAY ED</a:t>
            </a:r>
            <a:endParaRPr lang="en-US" sz="900" dirty="0"/>
          </a:p>
        </p:txBody>
      </p:sp>
      <p:sp>
        <p:nvSpPr>
          <p:cNvPr id="52" name="SK-9-text-51"/>
          <p:cNvSpPr/>
          <p:nvPr/>
        </p:nvSpPr>
        <p:spPr>
          <a:xfrm>
            <a:off x="5856982" y="3167807"/>
            <a:ext cx="6230368" cy="5514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SUFE (Slipped Upper Femoral Epiphysis)</a:t>
            </a:r>
            <a:endParaRPr lang="en-US" sz="1125" dirty="0"/>
          </a:p>
        </p:txBody>
      </p:sp>
      <p:sp>
        <p:nvSpPr>
          <p:cNvPr id="53" name="SK-9-textBg-52"/>
          <p:cNvSpPr/>
          <p:nvPr/>
        </p:nvSpPr>
        <p:spPr>
          <a:xfrm>
            <a:off x="9983391" y="3336280"/>
            <a:ext cx="1143000" cy="238125"/>
          </a:xfrm>
          <a:prstGeom prst="roundRect">
            <a:avLst>
              <a:gd name="adj" fmla="val 8000"/>
            </a:avLst>
          </a:prstGeom>
          <a:solidFill>
            <a:srgbClr val="FFEBE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4" name="SK-9-text-53"/>
          <p:cNvSpPr/>
          <p:nvPr/>
        </p:nvSpPr>
        <p:spPr>
          <a:xfrm>
            <a:off x="10059591" y="3336280"/>
            <a:ext cx="1664208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C628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SAME DAY ORTHO</a:t>
            </a:r>
            <a:endParaRPr lang="en-US" sz="900" dirty="0"/>
          </a:p>
        </p:txBody>
      </p:sp>
      <p:sp>
        <p:nvSpPr>
          <p:cNvPr id="55" name="SK-9-text-54"/>
          <p:cNvSpPr/>
          <p:nvPr/>
        </p:nvSpPr>
        <p:spPr>
          <a:xfrm>
            <a:off x="5856982" y="3719215"/>
            <a:ext cx="6014433" cy="5514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Child &lt;3 years with unexplained limp</a:t>
            </a:r>
            <a:endParaRPr lang="en-US" sz="1125" dirty="0"/>
          </a:p>
        </p:txBody>
      </p:sp>
      <p:sp>
        <p:nvSpPr>
          <p:cNvPr id="56" name="SK-9-textBg-55"/>
          <p:cNvSpPr/>
          <p:nvPr/>
        </p:nvSpPr>
        <p:spPr>
          <a:xfrm>
            <a:off x="9983391" y="3887688"/>
            <a:ext cx="1114425" cy="238125"/>
          </a:xfrm>
          <a:prstGeom prst="roundRect">
            <a:avLst>
              <a:gd name="adj" fmla="val 8000"/>
            </a:avLst>
          </a:prstGeom>
          <a:solidFill>
            <a:srgbClr val="FFEBE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7" name="SK-9-text-56"/>
          <p:cNvSpPr/>
          <p:nvPr/>
        </p:nvSpPr>
        <p:spPr>
          <a:xfrm>
            <a:off x="10059591" y="3887688"/>
            <a:ext cx="1657643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C628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SAME DAY PAEDS</a:t>
            </a:r>
            <a:endParaRPr lang="en-US" sz="900" dirty="0"/>
          </a:p>
        </p:txBody>
      </p:sp>
      <p:sp>
        <p:nvSpPr>
          <p:cNvPr id="58" name="SK-9-text-57"/>
          <p:cNvSpPr/>
          <p:nvPr/>
        </p:nvSpPr>
        <p:spPr>
          <a:xfrm>
            <a:off x="5856982" y="4270623"/>
            <a:ext cx="6068416" cy="5514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Suspected NAI (Non-Accidental Injury)</a:t>
            </a:r>
            <a:endParaRPr lang="en-US" sz="1125" dirty="0"/>
          </a:p>
        </p:txBody>
      </p:sp>
      <p:sp>
        <p:nvSpPr>
          <p:cNvPr id="59" name="SK-9-textBg-58"/>
          <p:cNvSpPr/>
          <p:nvPr/>
        </p:nvSpPr>
        <p:spPr>
          <a:xfrm>
            <a:off x="9983391" y="4439096"/>
            <a:ext cx="781050" cy="238125"/>
          </a:xfrm>
          <a:prstGeom prst="roundRect">
            <a:avLst>
              <a:gd name="adj" fmla="val 8000"/>
            </a:avLst>
          </a:prstGeom>
          <a:solidFill>
            <a:srgbClr val="FFEBE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0" name="SK-9-text-59"/>
          <p:cNvSpPr/>
          <p:nvPr/>
        </p:nvSpPr>
        <p:spPr>
          <a:xfrm>
            <a:off x="10059591" y="4439096"/>
            <a:ext cx="993574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C628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IMMEDIATE</a:t>
            </a:r>
            <a:endParaRPr lang="en-US" sz="900" dirty="0"/>
          </a:p>
        </p:txBody>
      </p:sp>
      <p:sp>
        <p:nvSpPr>
          <p:cNvPr id="61" name="SK-9-text-60"/>
          <p:cNvSpPr/>
          <p:nvPr/>
        </p:nvSpPr>
        <p:spPr>
          <a:xfrm>
            <a:off x="5856982" y="4822031"/>
            <a:ext cx="4610850" cy="5514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Perthes Disease / Missed DDH</a:t>
            </a:r>
            <a:endParaRPr lang="en-US" sz="1125" dirty="0"/>
          </a:p>
        </p:txBody>
      </p:sp>
      <p:sp>
        <p:nvSpPr>
          <p:cNvPr id="62" name="SK-9-textBg-61"/>
          <p:cNvSpPr/>
          <p:nvPr/>
        </p:nvSpPr>
        <p:spPr>
          <a:xfrm>
            <a:off x="9983391" y="4990505"/>
            <a:ext cx="1028700" cy="238125"/>
          </a:xfrm>
          <a:prstGeom prst="roundRect">
            <a:avLst>
              <a:gd name="adj" fmla="val 8000"/>
            </a:avLst>
          </a:prstGeom>
          <a:solidFill>
            <a:srgbClr val="FFF8E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3" name="SK-9-text-62"/>
          <p:cNvSpPr/>
          <p:nvPr/>
        </p:nvSpPr>
        <p:spPr>
          <a:xfrm>
            <a:off x="10059591" y="4990505"/>
            <a:ext cx="140208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51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ORTHO</a:t>
            </a:r>
            <a:endParaRPr lang="en-US" sz="900" dirty="0"/>
          </a:p>
        </p:txBody>
      </p:sp>
      <p:sp>
        <p:nvSpPr>
          <p:cNvPr id="64" name="SK-9-text-63"/>
          <p:cNvSpPr/>
          <p:nvPr/>
        </p:nvSpPr>
        <p:spPr>
          <a:xfrm>
            <a:off x="5856982" y="5373439"/>
            <a:ext cx="6068416" cy="5514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Suspected Malignancy (Bone/Leukaemia)</a:t>
            </a:r>
            <a:endParaRPr lang="en-US" sz="1125" dirty="0"/>
          </a:p>
        </p:txBody>
      </p:sp>
      <p:sp>
        <p:nvSpPr>
          <p:cNvPr id="65" name="SK-9-textBg-64"/>
          <p:cNvSpPr/>
          <p:nvPr/>
        </p:nvSpPr>
        <p:spPr>
          <a:xfrm>
            <a:off x="9983391" y="5541913"/>
            <a:ext cx="1000125" cy="238125"/>
          </a:xfrm>
          <a:prstGeom prst="roundRect">
            <a:avLst>
              <a:gd name="adj" fmla="val 8000"/>
            </a:avLst>
          </a:prstGeom>
          <a:solidFill>
            <a:srgbClr val="F3E5F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6" name="SK-9-text-65"/>
          <p:cNvSpPr/>
          <p:nvPr/>
        </p:nvSpPr>
        <p:spPr>
          <a:xfrm>
            <a:off x="10059591" y="5541913"/>
            <a:ext cx="1356360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B1FA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2WW PATHWAY</a:t>
            </a:r>
            <a:endParaRPr lang="en-US" sz="900" dirty="0"/>
          </a:p>
        </p:txBody>
      </p:sp>
      <p:sp>
        <p:nvSpPr>
          <p:cNvPr id="67" name="SK-9-text-66"/>
          <p:cNvSpPr/>
          <p:nvPr/>
        </p:nvSpPr>
        <p:spPr>
          <a:xfrm>
            <a:off x="5856982" y="5924848"/>
            <a:ext cx="6335018" cy="5521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Fever + Unable to bear weight (Any age)</a:t>
            </a:r>
            <a:endParaRPr lang="en-US" sz="1125" dirty="0"/>
          </a:p>
        </p:txBody>
      </p:sp>
      <p:sp>
        <p:nvSpPr>
          <p:cNvPr id="68" name="SK-9-textBg-67"/>
          <p:cNvSpPr/>
          <p:nvPr/>
        </p:nvSpPr>
        <p:spPr>
          <a:xfrm>
            <a:off x="9983391" y="6093768"/>
            <a:ext cx="904875" cy="238125"/>
          </a:xfrm>
          <a:prstGeom prst="roundRect">
            <a:avLst>
              <a:gd name="adj" fmla="val 8000"/>
            </a:avLst>
          </a:prstGeom>
          <a:solidFill>
            <a:srgbClr val="FFEBE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9" name="SK-9-text-68"/>
          <p:cNvSpPr/>
          <p:nvPr/>
        </p:nvSpPr>
        <p:spPr>
          <a:xfrm>
            <a:off x="10059591" y="6093768"/>
            <a:ext cx="1254653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C628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SAME DAY ED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2425</Words>
  <Application>Microsoft Office PowerPoint</Application>
  <PresentationFormat>Widescreen</PresentationFormat>
  <Paragraphs>315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2026-07-01T16:33:09Z</dcterms:created>
  <dcterms:modified xsi:type="dcterms:W3CDTF">2026-07-01T18:14:59Z</dcterms:modified>
</cp:coreProperties>
</file>