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1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5FD04E-9778-42FC-9E49-AAC749358F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540" y="44449"/>
            <a:ext cx="1287319" cy="9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89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937B77-7AC8-4113-A32C-9F830E7BC3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540" y="44449"/>
            <a:ext cx="1287319" cy="9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887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80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33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31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377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660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525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347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543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373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2586A-D4ED-4F83-8131-1E9FF89992D4}" type="datetimeFigureOut">
              <a:rPr lang="en-GB" smtClean="0"/>
              <a:t>29/10/2021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D0961-BB88-483F-BEED-5295A3118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76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ks.nice.org.uk/topics/acute-childhood-limp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49CE7-E725-4FDD-BBBE-E93D92FE5B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THE LIMPING CHILD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82904B-7C12-4597-9982-7B958C2C0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762459"/>
            <a:ext cx="6858000" cy="1655762"/>
          </a:xfrm>
        </p:spPr>
        <p:txBody>
          <a:bodyPr/>
          <a:lstStyle/>
          <a:p>
            <a:r>
              <a:rPr lang="en-GB" b="1" dirty="0"/>
              <a:t>Victor Animasahun</a:t>
            </a:r>
          </a:p>
        </p:txBody>
      </p:sp>
    </p:spTree>
    <p:extLst>
      <p:ext uri="{BB962C8B-B14F-4D97-AF65-F5344CB8AC3E}">
        <p14:creationId xmlns:p14="http://schemas.microsoft.com/office/powerpoint/2010/main" val="861514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BCD55-82D1-4C6A-930A-7C238BB2A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2602B-90B2-483E-AFA7-D97C955B1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Aims</a:t>
            </a:r>
          </a:p>
          <a:p>
            <a:r>
              <a:rPr lang="en-GB" dirty="0"/>
              <a:t>Introduction</a:t>
            </a:r>
          </a:p>
          <a:p>
            <a:r>
              <a:rPr lang="en-GB" dirty="0"/>
              <a:t>Common Causes</a:t>
            </a:r>
          </a:p>
          <a:p>
            <a:r>
              <a:rPr lang="en-GB" dirty="0"/>
              <a:t>Red Flags</a:t>
            </a:r>
          </a:p>
          <a:p>
            <a:r>
              <a:rPr lang="en-GB" dirty="0"/>
              <a:t>What are we left with in primary care</a:t>
            </a:r>
          </a:p>
          <a:p>
            <a:r>
              <a:rPr lang="en-GB" dirty="0"/>
              <a:t>Take Home Message</a:t>
            </a:r>
          </a:p>
        </p:txBody>
      </p:sp>
    </p:spTree>
    <p:extLst>
      <p:ext uri="{BB962C8B-B14F-4D97-AF65-F5344CB8AC3E}">
        <p14:creationId xmlns:p14="http://schemas.microsoft.com/office/powerpoint/2010/main" val="176127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A95EB-A5D4-4885-BD78-F4DE8CC36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BCD66-2C77-4ED4-89FA-AC5524E77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know the basics about acute childhood limp.</a:t>
            </a:r>
          </a:p>
          <a:p>
            <a:r>
              <a:rPr lang="en-GB" dirty="0"/>
              <a:t>To be comfortable with recognising common presentations of acute childhood limp and what can be managed in primary care.</a:t>
            </a:r>
          </a:p>
          <a:p>
            <a:r>
              <a:rPr lang="en-GB" dirty="0"/>
              <a:t>To identify what is serious or not serious.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36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48BD7-CB9C-49BD-B678-00EE6BF1C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98A57-D93B-446F-9981-DA75C2C4B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 limp is a deviation from a “</a:t>
            </a:r>
            <a:r>
              <a:rPr lang="en-GB" b="1" i="0" dirty="0">
                <a:solidFill>
                  <a:srgbClr val="222222"/>
                </a:solidFill>
                <a:effectLst/>
              </a:rPr>
              <a:t>normal age-appropriate gait pattern</a:t>
            </a:r>
            <a:r>
              <a:rPr lang="en-GB" dirty="0"/>
              <a:t>”. - CKS</a:t>
            </a:r>
          </a:p>
          <a:p>
            <a:r>
              <a:rPr lang="en-GB" dirty="0"/>
              <a:t>The commonest type of limp is an antalgic gait where there is a shortened 'stance phase' in the gait cycle, with the child 'hurrying' off one leg to offload a source of pain.</a:t>
            </a:r>
          </a:p>
          <a:p>
            <a:r>
              <a:rPr lang="en-GB" dirty="0"/>
              <a:t>Parents or carers often refer to any change in gait as a limp.</a:t>
            </a:r>
          </a:p>
          <a:p>
            <a:r>
              <a:rPr lang="en-GB" dirty="0"/>
              <a:t>It is a clinical presentation and </a:t>
            </a:r>
            <a:r>
              <a:rPr lang="en-GB" dirty="0">
                <a:solidFill>
                  <a:srgbClr val="FF0000"/>
                </a:solidFill>
              </a:rPr>
              <a:t>NOT A DIAGNOSIS</a:t>
            </a:r>
            <a:r>
              <a:rPr lang="en-GB" dirty="0"/>
              <a:t>.</a:t>
            </a:r>
          </a:p>
          <a:p>
            <a:r>
              <a:rPr lang="en-GB" dirty="0"/>
              <a:t>Try to find out a </a:t>
            </a:r>
            <a:r>
              <a:rPr lang="en-GB" dirty="0">
                <a:solidFill>
                  <a:srgbClr val="FF0000"/>
                </a:solidFill>
              </a:rPr>
              <a:t>CAUSE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2062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4AFDB-2527-4116-A2FA-58E4666B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60C83-A9B7-43A6-80AB-F4D5800FB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Common to all ages – Fracture or soft tissue injury, septic arthritis or osteomyelitis, malignancy, NAI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Age-Specific</a:t>
            </a:r>
          </a:p>
          <a:p>
            <a:r>
              <a:rPr lang="en-GB" dirty="0"/>
              <a:t>Less than 3 years – Developmental dysplasia of the hip (DDH)</a:t>
            </a:r>
          </a:p>
          <a:p>
            <a:r>
              <a:rPr lang="en-GB" dirty="0"/>
              <a:t>3-10 years – Perthes disease, transient synovitis</a:t>
            </a:r>
          </a:p>
          <a:p>
            <a:r>
              <a:rPr lang="en-GB" dirty="0"/>
              <a:t>10-18 years -  Slipped upper femoral epiphysis (SUFE)</a:t>
            </a:r>
          </a:p>
        </p:txBody>
      </p:sp>
    </p:spTree>
    <p:extLst>
      <p:ext uri="{BB962C8B-B14F-4D97-AF65-F5344CB8AC3E}">
        <p14:creationId xmlns:p14="http://schemas.microsoft.com/office/powerpoint/2010/main" val="875455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A3541-C04D-48D1-A03D-F0FB2E1D4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3253"/>
            <a:ext cx="7761371" cy="1207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FRACTURE OR SOFT TISSUE INJURY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8697B-03A1-4CD2-9019-F172245B9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ALWAYS THINK TRAUMA FIRST!!!!</a:t>
            </a:r>
          </a:p>
          <a:p>
            <a:r>
              <a:rPr lang="en-GB" dirty="0"/>
              <a:t>Trauma is the commonest cause of childhood limp</a:t>
            </a:r>
          </a:p>
          <a:p>
            <a:r>
              <a:rPr lang="en-GB" dirty="0"/>
              <a:t>NEVER FORGET Non-Accidental Injury</a:t>
            </a:r>
          </a:p>
          <a:p>
            <a:r>
              <a:rPr lang="en-GB" dirty="0"/>
              <a:t>Features to look for in NAI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8317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9713D-E86E-4B1B-AB46-1F1D954D4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79" y="632911"/>
            <a:ext cx="8063163" cy="1144588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SEPTIC ARTHRITIS OR OSTEOMYELITIS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A15A2-69A2-4702-A33D-66F61F3A0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Infection</a:t>
            </a:r>
          </a:p>
          <a:p>
            <a:r>
              <a:rPr lang="en-GB" dirty="0"/>
              <a:t>High index of suspicion due to potential of causing permanent damage to joints and or bones OR even sepsis leading to death</a:t>
            </a:r>
          </a:p>
          <a:p>
            <a:r>
              <a:rPr lang="en-GB" dirty="0"/>
              <a:t>Kocher’s criteria – inability to bear weight, temp &gt; 38.5, ESR&gt;40 or CRP&gt;20, WBC &gt;12000 (3 out of 4). Unfortunately, only validated for secondary care and not primary care.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2608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853EB-EDE8-46E6-B925-1D3B6DD0A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MALIGNANCY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B89A5-CD3D-4C39-9641-5B671EC2D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The most common bone tumour in children is osteosarcoma which peaks in incidence after 10 years of age.</a:t>
            </a:r>
          </a:p>
          <a:p>
            <a:pPr lvl="0"/>
            <a:r>
              <a:rPr lang="en-GB" dirty="0"/>
              <a:t>Clinical findings that may indicate malignancy include night pain, hepatosplenomegaly, lymphadenopathy, or pathological fractures.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2106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78D9F-7DF6-42B2-AECA-F98E19A5F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DDH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CDA7C-D1BC-4761-8696-F7B2E62BE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Risk factors include being a first child, female sex, family history of DDH, breech presentation at birth, high birth weight (&gt;4kg) and oligohydramnios.</a:t>
            </a:r>
          </a:p>
          <a:p>
            <a:r>
              <a:rPr lang="en-GB" dirty="0"/>
              <a:t>May be missed during routine USS screening at birth.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0473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CACAD-2B6C-4253-949F-AFC57D835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PERTHES DISEASE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C6D64-A925-4F00-93EC-65B1FFD2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Idiopathic avascular necrosis of the developing femoral head. </a:t>
            </a:r>
          </a:p>
          <a:p>
            <a:r>
              <a:rPr lang="en-GB" dirty="0"/>
              <a:t>Child usually obese or overweight struggling to bear weight.</a:t>
            </a:r>
          </a:p>
          <a:p>
            <a:r>
              <a:rPr lang="en-GB" dirty="0"/>
              <a:t>Good outcome if picked up quickly, but long-term complications may include chronic pain and osteoarthritis </a:t>
            </a:r>
          </a:p>
        </p:txBody>
      </p:sp>
    </p:spTree>
    <p:extLst>
      <p:ext uri="{BB962C8B-B14F-4D97-AF65-F5344CB8AC3E}">
        <p14:creationId xmlns:p14="http://schemas.microsoft.com/office/powerpoint/2010/main" val="3608014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DC636-4661-400D-BB3D-FD2F2D6A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TRANSIENT SYNOVITIS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6D845-93E0-40F5-A01C-10D651416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>
            <a:normAutofit fontScale="92500"/>
          </a:bodyPr>
          <a:lstStyle/>
          <a:p>
            <a:r>
              <a:rPr lang="en-GB" dirty="0"/>
              <a:t>Common cause of </a:t>
            </a:r>
            <a:r>
              <a:rPr lang="en-GB" dirty="0">
                <a:solidFill>
                  <a:srgbClr val="FF0000"/>
                </a:solidFill>
              </a:rPr>
              <a:t>non-traumatic</a:t>
            </a:r>
            <a:r>
              <a:rPr lang="en-GB" dirty="0"/>
              <a:t> limp in children.</a:t>
            </a:r>
          </a:p>
          <a:p>
            <a:r>
              <a:rPr lang="en-GB" dirty="0"/>
              <a:t>It is a self-limiting (typically 3–10 days) synovial inflammation of the hip and is thought to follow a viral illness.</a:t>
            </a:r>
          </a:p>
          <a:p>
            <a:r>
              <a:rPr lang="en-GB" dirty="0"/>
              <a:t>It is most common in boys aged 4–8 years but may occur in children aged 3-10 years.</a:t>
            </a:r>
          </a:p>
          <a:p>
            <a:r>
              <a:rPr lang="en-GB" dirty="0"/>
              <a:t>Diagnosis can be made in primary care if child has no fever, can bear weight and has full ROM at the hips.</a:t>
            </a:r>
          </a:p>
          <a:p>
            <a:r>
              <a:rPr lang="en-GB" dirty="0">
                <a:solidFill>
                  <a:srgbClr val="FF0000"/>
                </a:solidFill>
              </a:rPr>
              <a:t>SAFETY NET</a:t>
            </a:r>
            <a:r>
              <a:rPr lang="en-GB" dirty="0"/>
              <a:t> – ALWAYS ARRANGE A REVIEW IN </a:t>
            </a:r>
            <a:r>
              <a:rPr lang="en-GB" dirty="0">
                <a:solidFill>
                  <a:srgbClr val="FF0000"/>
                </a:solidFill>
              </a:rPr>
              <a:t>1 WEEK</a:t>
            </a:r>
            <a:r>
              <a:rPr lang="en-GB" dirty="0"/>
              <a:t>!!!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3545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3D9DC-CF60-4363-B331-D2073D78A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692" y="413252"/>
            <a:ext cx="7886700" cy="1325563"/>
          </a:xfrm>
        </p:spPr>
        <p:txBody>
          <a:bodyPr/>
          <a:lstStyle/>
          <a:p>
            <a:r>
              <a:rPr lang="en-GB" b="1" dirty="0"/>
              <a:t>SUFE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E36E4-343F-4165-B5F8-48C6C1FAB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proximal femoral epiphysis becoming displaced relative to the metaphysis and can present as hip, thigh, or knee pain.</a:t>
            </a:r>
          </a:p>
          <a:p>
            <a:pPr lvl="0"/>
            <a:r>
              <a:rPr lang="en-GB" dirty="0"/>
              <a:t>Child usually over age 10 and commoner in boys and overweight children.</a:t>
            </a:r>
          </a:p>
          <a:p>
            <a:r>
              <a:rPr lang="en-GB" dirty="0"/>
              <a:t>Typical exam finding is pain on internal rotation.</a:t>
            </a:r>
          </a:p>
          <a:p>
            <a:r>
              <a:rPr lang="en-GB" dirty="0"/>
              <a:t>The child may lose the hip and needs to get an </a:t>
            </a:r>
            <a:r>
              <a:rPr lang="en-GB" dirty="0" err="1"/>
              <a:t>xray</a:t>
            </a:r>
            <a:r>
              <a:rPr lang="en-GB" dirty="0"/>
              <a:t> in ED </a:t>
            </a:r>
            <a:r>
              <a:rPr lang="en-GB" dirty="0">
                <a:solidFill>
                  <a:srgbClr val="FF0000"/>
                </a:solidFill>
              </a:rPr>
              <a:t>ASAP!</a:t>
            </a:r>
          </a:p>
        </p:txBody>
      </p:sp>
    </p:spTree>
    <p:extLst>
      <p:ext uri="{BB962C8B-B14F-4D97-AF65-F5344CB8AC3E}">
        <p14:creationId xmlns:p14="http://schemas.microsoft.com/office/powerpoint/2010/main" val="1946630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83196-3921-4684-8EA5-F5C45C6A2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5520C-55BE-43D2-9B71-2605BCA3E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fontScale="92500" lnSpcReduction="20000"/>
          </a:bodyPr>
          <a:lstStyle/>
          <a:p>
            <a:r>
              <a:rPr lang="en-GB" sz="3000" dirty="0"/>
              <a:t>History</a:t>
            </a:r>
          </a:p>
          <a:p>
            <a:r>
              <a:rPr lang="en-GB" sz="3000" dirty="0"/>
              <a:t>Age</a:t>
            </a:r>
          </a:p>
          <a:p>
            <a:r>
              <a:rPr lang="en-GB" sz="3000" dirty="0"/>
              <a:t>Site – most causes of limps are from the hip. Children may present with knee pain, but this may be due to difficulty in localising the pain or a referral from the hip.</a:t>
            </a:r>
          </a:p>
          <a:p>
            <a:r>
              <a:rPr lang="en-GB" sz="3000" dirty="0"/>
              <a:t>Trauma?</a:t>
            </a:r>
          </a:p>
          <a:p>
            <a:r>
              <a:rPr lang="en-GB" sz="3000" dirty="0"/>
              <a:t>Unwell?</a:t>
            </a:r>
          </a:p>
          <a:p>
            <a:r>
              <a:rPr lang="en-GB" sz="3000" dirty="0"/>
              <a:t>Pregnancy, birth and developmental history</a:t>
            </a:r>
          </a:p>
          <a:p>
            <a:r>
              <a:rPr lang="en-GB" sz="3000" dirty="0"/>
              <a:t>Recent febrile illness</a:t>
            </a:r>
          </a:p>
          <a:p>
            <a:r>
              <a:rPr lang="en-GB" sz="3000" dirty="0"/>
              <a:t>Red flags – Night time symptoms, weight loss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644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29BF-0419-4241-AD15-C9F14F3BC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D501C-F6CE-4C48-BF78-441547622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0" y="654551"/>
            <a:ext cx="7886700" cy="4351338"/>
          </a:xfrm>
        </p:spPr>
        <p:txBody>
          <a:bodyPr>
            <a:noAutofit/>
          </a:bodyPr>
          <a:lstStyle/>
          <a:p>
            <a:r>
              <a:rPr lang="en-GB" dirty="0"/>
              <a:t>EXAMINATION</a:t>
            </a:r>
          </a:p>
          <a:p>
            <a:pPr lvl="0"/>
            <a:r>
              <a:rPr lang="en-GB" dirty="0"/>
              <a:t>Pyrexia and tachycardia — may indicate sepsis.</a:t>
            </a:r>
          </a:p>
          <a:p>
            <a:pPr lvl="0"/>
            <a:r>
              <a:rPr lang="en-GB" dirty="0"/>
              <a:t>Pallor, irritability, or lethargy — may indicate sepsis or systemic disease.</a:t>
            </a:r>
          </a:p>
          <a:p>
            <a:pPr lvl="0"/>
            <a:r>
              <a:rPr lang="en-GB" dirty="0"/>
              <a:t>Unusual bruising — NAI</a:t>
            </a:r>
          </a:p>
          <a:p>
            <a:pPr lvl="0"/>
            <a:r>
              <a:rPr lang="en-GB" dirty="0"/>
              <a:t>Generalized lymphadenopathy or rash — may indicate infection, inflammatory joint or haematological disease.</a:t>
            </a:r>
          </a:p>
          <a:p>
            <a:r>
              <a:rPr lang="en-GB" dirty="0"/>
              <a:t>Can the child weight bear?</a:t>
            </a:r>
          </a:p>
          <a:p>
            <a:r>
              <a:rPr lang="en-GB" dirty="0"/>
              <a:t>Look – swollen, red, bruises</a:t>
            </a:r>
          </a:p>
          <a:p>
            <a:r>
              <a:rPr lang="en-GB" dirty="0"/>
              <a:t>Feel – warmth, tenderness, neurovascular status</a:t>
            </a:r>
          </a:p>
          <a:p>
            <a:r>
              <a:rPr lang="en-GB" dirty="0"/>
              <a:t>Move – ROM – loss of internal rotation and pain – SUFE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1345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133E2-E403-4FBB-BDED-DA4655261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</p:spPr>
        <p:txBody>
          <a:bodyPr/>
          <a:lstStyle/>
          <a:p>
            <a:r>
              <a:rPr lang="en-GB" b="1" dirty="0"/>
              <a:t>RED FLAGS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F1A3A-F075-442B-AE94-9A3C7EAA9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3" y="1058779"/>
            <a:ext cx="8550442" cy="567890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GB" sz="3000" dirty="0"/>
              <a:t>Pain waking the child at night — this may indicate malignancy.</a:t>
            </a:r>
          </a:p>
          <a:p>
            <a:pPr lvl="0"/>
            <a:r>
              <a:rPr lang="en-GB" sz="3000" dirty="0"/>
              <a:t>Signs of redness, swelling, or stiffness of the joint or limb — this may indicate </a:t>
            </a:r>
            <a:r>
              <a:rPr lang="en-GB" sz="3000" dirty="0">
                <a:solidFill>
                  <a:srgbClr val="FF0000"/>
                </a:solidFill>
              </a:rPr>
              <a:t>INFECTION</a:t>
            </a:r>
            <a:r>
              <a:rPr lang="en-GB" sz="3000" dirty="0"/>
              <a:t> or inflammatory joint disease.</a:t>
            </a:r>
          </a:p>
          <a:p>
            <a:pPr lvl="0"/>
            <a:r>
              <a:rPr lang="en-GB" sz="3000" dirty="0"/>
              <a:t>Weight loss, anorexia, fever, night sweats, or fatigue — this may indicate </a:t>
            </a:r>
            <a:r>
              <a:rPr lang="en-GB" sz="3000" dirty="0">
                <a:solidFill>
                  <a:srgbClr val="FF0000"/>
                </a:solidFill>
              </a:rPr>
              <a:t>MALIGNANCY</a:t>
            </a:r>
            <a:r>
              <a:rPr lang="en-GB" sz="3000" dirty="0"/>
              <a:t>, infection, or inflammation.</a:t>
            </a:r>
          </a:p>
          <a:p>
            <a:pPr lvl="0"/>
            <a:r>
              <a:rPr lang="en-GB" sz="3000" dirty="0"/>
              <a:t>Unexplained rash or bruising — this may indicate </a:t>
            </a:r>
            <a:r>
              <a:rPr lang="en-GB" sz="3000" dirty="0">
                <a:solidFill>
                  <a:srgbClr val="FF0000"/>
                </a:solidFill>
              </a:rPr>
              <a:t>NAI</a:t>
            </a:r>
            <a:r>
              <a:rPr lang="en-GB" sz="3000" dirty="0"/>
              <a:t>, haematological or inflammatory joint disease.</a:t>
            </a:r>
          </a:p>
          <a:p>
            <a:pPr lvl="0"/>
            <a:r>
              <a:rPr lang="en-GB" sz="3000" dirty="0"/>
              <a:t>Limp and stiffness worse in the morning — may indicate inflammatory joint disease.</a:t>
            </a:r>
          </a:p>
          <a:p>
            <a:pPr lvl="0"/>
            <a:r>
              <a:rPr lang="en-GB" sz="3000" dirty="0"/>
              <a:t>Severe pain, anxiety, and agitation after a traumatic injury — may indicate an evolving compartment syndrome.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948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BD832-E8EA-4FD7-96A6-63EF0E335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76" y="846389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What are we left with in primary care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41CB2-C68A-4730-9EC7-EEBE306FD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TRANSIENT SYNOVITIS</a:t>
            </a:r>
          </a:p>
          <a:p>
            <a:r>
              <a:rPr lang="en-GB" dirty="0"/>
              <a:t>Analgesia for pain relief</a:t>
            </a:r>
          </a:p>
          <a:p>
            <a:r>
              <a:rPr lang="en-GB" dirty="0"/>
              <a:t>Safety Net – Come back latest by 1 week for another review or earlier if unwell, feverish, unable to bear weight as patient will need hospital assessment.</a:t>
            </a:r>
          </a:p>
        </p:txBody>
      </p:sp>
    </p:spTree>
    <p:extLst>
      <p:ext uri="{BB962C8B-B14F-4D97-AF65-F5344CB8AC3E}">
        <p14:creationId xmlns:p14="http://schemas.microsoft.com/office/powerpoint/2010/main" val="364824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92740-BC05-4B8E-BEE6-BD42A4F97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TAKE HOME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C116E-15AC-481C-99FF-DC308A117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Arrange same day hospital assessment for children &lt;3 years as transient synovitis is rare in this age group.</a:t>
            </a:r>
          </a:p>
          <a:p>
            <a:r>
              <a:rPr lang="en-GB" dirty="0"/>
              <a:t>If the child with acute limp has either of these: </a:t>
            </a:r>
            <a:r>
              <a:rPr lang="en-GB" b="1" dirty="0"/>
              <a:t>fever</a:t>
            </a:r>
            <a:r>
              <a:rPr lang="en-GB" dirty="0"/>
              <a:t> or </a:t>
            </a:r>
            <a:r>
              <a:rPr lang="en-GB" b="1" dirty="0"/>
              <a:t>inability to bear weight </a:t>
            </a:r>
            <a:r>
              <a:rPr lang="en-GB" dirty="0"/>
              <a:t>or </a:t>
            </a:r>
            <a:r>
              <a:rPr lang="en-GB" b="1" dirty="0"/>
              <a:t>painful or restricted hip movements</a:t>
            </a:r>
            <a:r>
              <a:rPr lang="en-GB" dirty="0"/>
              <a:t>, needs to get bloods (FBC &amp; ESR/CRP) and at least 2 views of plane Xray in the hospital same day!</a:t>
            </a:r>
          </a:p>
        </p:txBody>
      </p:sp>
    </p:spTree>
    <p:extLst>
      <p:ext uri="{BB962C8B-B14F-4D97-AF65-F5344CB8AC3E}">
        <p14:creationId xmlns:p14="http://schemas.microsoft.com/office/powerpoint/2010/main" val="701202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60878-A841-4767-B226-A69340D5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5112C-76F9-4AC7-B570-C17E644AF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NICE (2020). Acute childhood limp. </a:t>
            </a:r>
            <a:r>
              <a:rPr lang="en-GB" dirty="0">
                <a:hlinkClick r:id="rId2"/>
              </a:rPr>
              <a:t>https://cks.nice.org.uk/topics/acute-childhood-limp/</a:t>
            </a:r>
            <a:r>
              <a:rPr lang="en-GB" dirty="0"/>
              <a:t>. [Accessed: 2</a:t>
            </a:r>
            <a:r>
              <a:rPr lang="en-GB" baseline="30000" dirty="0"/>
              <a:t>nd</a:t>
            </a:r>
            <a:r>
              <a:rPr lang="en-GB" dirty="0"/>
              <a:t> October, 2021].</a:t>
            </a:r>
          </a:p>
        </p:txBody>
      </p:sp>
    </p:spTree>
    <p:extLst>
      <p:ext uri="{BB962C8B-B14F-4D97-AF65-F5344CB8AC3E}">
        <p14:creationId xmlns:p14="http://schemas.microsoft.com/office/powerpoint/2010/main" val="3250956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743F7-96C9-47EF-8ABD-97572799C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THANK YOU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37049-AB53-4EFB-9B91-313540FA8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298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5079</TotalTime>
  <Words>957</Words>
  <Application>Microsoft Office PowerPoint</Application>
  <PresentationFormat>On-screen Show (4:3)</PresentationFormat>
  <Paragraphs>91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THE LIMPING CHILD</vt:lpstr>
      <vt:lpstr>OUTLINE</vt:lpstr>
      <vt:lpstr>Aims</vt:lpstr>
      <vt:lpstr>Introduction</vt:lpstr>
      <vt:lpstr>Causes</vt:lpstr>
      <vt:lpstr>FRACTURE OR SOFT TISSUE INJURY </vt:lpstr>
      <vt:lpstr>SEPTIC ARTHRITIS OR OSTEOMYELITIS </vt:lpstr>
      <vt:lpstr>MALIGNANCY</vt:lpstr>
      <vt:lpstr>DDH</vt:lpstr>
      <vt:lpstr>PERTHES DISEASE</vt:lpstr>
      <vt:lpstr>TRANSIENT SYNOVITIS </vt:lpstr>
      <vt:lpstr>SUFE </vt:lpstr>
      <vt:lpstr>ASSESSMENT</vt:lpstr>
      <vt:lpstr>PowerPoint Presentation</vt:lpstr>
      <vt:lpstr>RED FLAGS </vt:lpstr>
      <vt:lpstr>What are we left with in primary care </vt:lpstr>
      <vt:lpstr>TAKE HOME MESSAGE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LIMPING CHILD</dc:title>
  <dc:creator>Victor Animasahun</dc:creator>
  <cp:lastModifiedBy>Ramesh Mehay</cp:lastModifiedBy>
  <cp:revision>28</cp:revision>
  <dcterms:created xsi:type="dcterms:W3CDTF">2019-05-07T18:09:01Z</dcterms:created>
  <dcterms:modified xsi:type="dcterms:W3CDTF">2021-10-29T16:38:01Z</dcterms:modified>
</cp:coreProperties>
</file>