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Noto Sans JP" panose="020B0604020202020204" charset="-128"/>
      <p:regular r:id="rId19"/>
      <p:bold r:id="rId20"/>
    </p:embeddedFont>
    <p:embeddedFont>
      <p:font typeface="Noto Sans KR" panose="020B0604020202020204" charset="-128"/>
      <p:regular r:id="rId21"/>
      <p:bold r:id="rId22"/>
    </p:embeddedFont>
    <p:embeddedFont>
      <p:font typeface="Noto Sans SC" panose="020B0604020202020204" charset="-128"/>
      <p:regular r:id="rId23"/>
    </p:embeddedFont>
    <p:embeddedFont>
      <p:font typeface="Hubot Sans" panose="020B0604020202020204" charset="0"/>
      <p:regular r:id="rId24"/>
      <p:bold r:id="rId25"/>
    </p:embeddedFont>
    <p:embeddedFont>
      <p:font typeface="Inter" panose="020B0604020202020204" charset="0"/>
      <p:regular r:id="rId26"/>
      <p:bold r:id="rId27"/>
    </p:embeddedFon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Noto Sans" panose="020B0502040504020204" pitchFamily="34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font" Target="fonts/font21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049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18" Type="http://schemas.openxmlformats.org/officeDocument/2006/relationships/image" Target="../media/image65.png"/><Relationship Id="rId3" Type="http://schemas.openxmlformats.org/officeDocument/2006/relationships/image" Target="../media/image50.png"/><Relationship Id="rId21" Type="http://schemas.openxmlformats.org/officeDocument/2006/relationships/image" Target="../media/image68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5" Type="http://schemas.openxmlformats.org/officeDocument/2006/relationships/image" Target="../media/image62.png"/><Relationship Id="rId23" Type="http://schemas.openxmlformats.org/officeDocument/2006/relationships/image" Target="../media/image70.pn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Relationship Id="rId14" Type="http://schemas.openxmlformats.org/officeDocument/2006/relationships/image" Target="../media/image61.png"/><Relationship Id="rId22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455" y="617190"/>
            <a:ext cx="3645396" cy="5575548"/>
          </a:xfrm>
          <a:prstGeom prst="rect">
            <a:avLst/>
          </a:prstGeom>
        </p:spPr>
      </p:pic>
      <p:sp>
        <p:nvSpPr>
          <p:cNvPr id="4" name="SK-1-text-3"/>
          <p:cNvSpPr/>
          <p:nvPr/>
        </p:nvSpPr>
        <p:spPr>
          <a:xfrm>
            <a:off x="5467350" y="1714500"/>
            <a:ext cx="6569273" cy="1609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337"/>
              </a:lnSpc>
              <a:buNone/>
            </a:pPr>
            <a:r>
              <a:rPr lang="en-US" sz="5325" b="1" dirty="0">
                <a:solidFill>
                  <a:srgbClr val="1620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Amitriptyline</a:t>
            </a:r>
            <a:endParaRPr lang="en-US" sz="5325" dirty="0"/>
          </a:p>
          <a:p>
            <a:pPr marL="0" indent="0">
              <a:lnSpc>
                <a:spcPts val="6337"/>
              </a:lnSpc>
              <a:buNone/>
            </a:pPr>
            <a:r>
              <a:rPr lang="en-US" sz="5325" b="1" dirty="0">
                <a:solidFill>
                  <a:srgbClr val="16204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Primary Care</a:t>
            </a:r>
            <a:endParaRPr lang="en-US" sz="5325" dirty="0"/>
          </a:p>
        </p:txBody>
      </p:sp>
      <p:sp>
        <p:nvSpPr>
          <p:cNvPr id="5" name="SK-1-text-4"/>
          <p:cNvSpPr/>
          <p:nvPr/>
        </p:nvSpPr>
        <p:spPr>
          <a:xfrm>
            <a:off x="5195888" y="742950"/>
            <a:ext cx="5972175" cy="3513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67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6" name="SK-1-text-5"/>
          <p:cNvSpPr/>
          <p:nvPr/>
        </p:nvSpPr>
        <p:spPr>
          <a:xfrm>
            <a:off x="5130105" y="4067175"/>
            <a:ext cx="7061746" cy="11059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03"/>
              </a:lnSpc>
              <a:buNone/>
            </a:pPr>
            <a:r>
              <a:rPr lang="en-US" sz="2250" dirty="0">
                <a:solidFill>
                  <a:srgbClr val="16204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Updated May 2026</a:t>
            </a:r>
            <a:endParaRPr lang="en-US" sz="2250" dirty="0"/>
          </a:p>
          <a:p>
            <a:pPr marL="0" indent="0">
              <a:lnSpc>
                <a:spcPts val="2903"/>
              </a:lnSpc>
              <a:buNone/>
            </a:pPr>
            <a:r>
              <a:rPr lang="en-US" sz="2250" dirty="0">
                <a:solidFill>
                  <a:srgbClr val="16204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NICE CG173 (2020) &amp; BNF 2023 Standards</a:t>
            </a:r>
            <a:endParaRPr lang="en-US" sz="2250" dirty="0"/>
          </a:p>
        </p:txBody>
      </p:sp>
      <p:sp>
        <p:nvSpPr>
          <p:cNvPr id="7" name="SK-1-text-6"/>
          <p:cNvSpPr/>
          <p:nvPr/>
        </p:nvSpPr>
        <p:spPr>
          <a:xfrm>
            <a:off x="1229171" y="6353175"/>
            <a:ext cx="3342233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www.bradfordvts.co.uk</a:t>
            </a:r>
            <a:endParaRPr lang="en-US" sz="1950" dirty="0"/>
          </a:p>
        </p:txBody>
      </p:sp>
      <p:sp>
        <p:nvSpPr>
          <p:cNvPr id="8" name="SK-1-text-7"/>
          <p:cNvSpPr/>
          <p:nvPr/>
        </p:nvSpPr>
        <p:spPr>
          <a:xfrm>
            <a:off x="5130105" y="5219700"/>
            <a:ext cx="7187654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797979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Covering TCA pharmacology and clinical management in primary care</a:t>
            </a:r>
            <a:endParaRPr lang="en-US" sz="1425" dirty="0"/>
          </a:p>
        </p:txBody>
      </p:sp>
      <p:sp>
        <p:nvSpPr>
          <p:cNvPr id="9" name="SK-1-text-8"/>
          <p:cNvSpPr/>
          <p:nvPr/>
        </p:nvSpPr>
        <p:spPr>
          <a:xfrm>
            <a:off x="5467350" y="5610225"/>
            <a:ext cx="405384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Created May 2026</a:t>
            </a:r>
            <a:endParaRPr lang="en-US" sz="1425" dirty="0"/>
          </a:p>
        </p:txBody>
      </p:sp>
      <p:sp>
        <p:nvSpPr>
          <p:cNvPr id="10" name="SK-1-text-9"/>
          <p:cNvSpPr/>
          <p:nvPr/>
        </p:nvSpPr>
        <p:spPr>
          <a:xfrm>
            <a:off x="5677687" y="6296025"/>
            <a:ext cx="7145536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16204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⚠️ Always double check this advice and drug doses with the latest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162046"/>
                </a:solidFill>
                <a:latin typeface="Noto Sans SC" pitchFamily="34" charset="0"/>
                <a:ea typeface="Noto Sans SC" pitchFamily="34" charset="-122"/>
                <a:cs typeface="Noto Sans SC" pitchFamily="34" charset="-120"/>
              </a:rPr>
              <a:t>NICE/BNF guidance. This document is for educational purposes only.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6361" y="2509986"/>
            <a:ext cx="694879" cy="699492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2290" y="2509986"/>
            <a:ext cx="707082" cy="699492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1459" y="2537371"/>
            <a:ext cx="804565" cy="64457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3294" y="3984427"/>
            <a:ext cx="146298" cy="185142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8259" y="2516832"/>
            <a:ext cx="670471" cy="692646"/>
          </a:xfrm>
          <a:prstGeom prst="rect">
            <a:avLst/>
          </a:prstGeom>
        </p:spPr>
      </p:pic>
      <p:sp>
        <p:nvSpPr>
          <p:cNvPr id="8" name="SK-10-text-7"/>
          <p:cNvSpPr/>
          <p:nvPr/>
        </p:nvSpPr>
        <p:spPr>
          <a:xfrm>
            <a:off x="657225" y="742950"/>
            <a:ext cx="11534775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213"/>
              </a:lnSpc>
              <a:buNone/>
            </a:pPr>
            <a:r>
              <a:rPr lang="en-US" sz="2700" b="1" dirty="0">
                <a:solidFill>
                  <a:srgbClr val="000B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CG173 — First-Line for Neuropathic Pain</a:t>
            </a:r>
            <a:endParaRPr lang="en-US" sz="2700" dirty="0"/>
          </a:p>
        </p:txBody>
      </p:sp>
      <p:sp>
        <p:nvSpPr>
          <p:cNvPr id="9" name="SK-10-text-8"/>
          <p:cNvSpPr/>
          <p:nvPr/>
        </p:nvSpPr>
        <p:spPr>
          <a:xfrm>
            <a:off x="1034802" y="3314700"/>
            <a:ext cx="1749623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000B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Amitriptyline</a:t>
            </a:r>
            <a:endParaRPr lang="en-US" sz="1650" dirty="0"/>
          </a:p>
        </p:txBody>
      </p:sp>
      <p:sp>
        <p:nvSpPr>
          <p:cNvPr id="10" name="SK-10-text-9"/>
          <p:cNvSpPr/>
          <p:nvPr/>
        </p:nvSpPr>
        <p:spPr>
          <a:xfrm>
            <a:off x="4001839" y="3314700"/>
            <a:ext cx="1435298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000B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Duloxetine</a:t>
            </a:r>
            <a:endParaRPr lang="en-US" sz="1650" dirty="0"/>
          </a:p>
        </p:txBody>
      </p:sp>
      <p:sp>
        <p:nvSpPr>
          <p:cNvPr id="11" name="SK-10-text-10"/>
          <p:cNvSpPr/>
          <p:nvPr/>
        </p:nvSpPr>
        <p:spPr>
          <a:xfrm>
            <a:off x="6700242" y="3314700"/>
            <a:ext cx="1582043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000B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Gabapentin</a:t>
            </a:r>
            <a:endParaRPr lang="en-US" sz="1650" dirty="0"/>
          </a:p>
        </p:txBody>
      </p:sp>
      <p:sp>
        <p:nvSpPr>
          <p:cNvPr id="12" name="SK-10-text-11"/>
          <p:cNvSpPr/>
          <p:nvPr/>
        </p:nvSpPr>
        <p:spPr>
          <a:xfrm>
            <a:off x="9602539" y="3314700"/>
            <a:ext cx="1435298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000B3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Pregabalin</a:t>
            </a:r>
            <a:endParaRPr lang="en-US" sz="1650" dirty="0"/>
          </a:p>
        </p:txBody>
      </p:sp>
      <p:sp>
        <p:nvSpPr>
          <p:cNvPr id="13" name="SK-10-text-12"/>
          <p:cNvSpPr/>
          <p:nvPr/>
        </p:nvSpPr>
        <p:spPr>
          <a:xfrm>
            <a:off x="838200" y="4991100"/>
            <a:ext cx="493776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Left Box — Switch Option</a:t>
            </a:r>
            <a:endParaRPr lang="en-US" sz="1350" dirty="0"/>
          </a:p>
        </p:txBody>
      </p:sp>
      <p:sp>
        <p:nvSpPr>
          <p:cNvPr id="14" name="SK-10-text-13"/>
          <p:cNvSpPr/>
          <p:nvPr/>
        </p:nvSpPr>
        <p:spPr>
          <a:xfrm>
            <a:off x="6448425" y="4991100"/>
            <a:ext cx="5743575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Right Box — Trigeminal Neuralgia Exception</a:t>
            </a:r>
            <a:endParaRPr lang="en-US" sz="1350" dirty="0"/>
          </a:p>
        </p:txBody>
      </p:sp>
      <p:sp>
        <p:nvSpPr>
          <p:cNvPr id="15" name="SK-10-text-14"/>
          <p:cNvSpPr/>
          <p:nvPr/>
        </p:nvSpPr>
        <p:spPr>
          <a:xfrm>
            <a:off x="657225" y="466725"/>
            <a:ext cx="52806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9 — NICE GUIDANCE</a:t>
            </a:r>
            <a:endParaRPr lang="en-US" sz="1350" dirty="0"/>
          </a:p>
        </p:txBody>
      </p:sp>
      <p:sp>
        <p:nvSpPr>
          <p:cNvPr id="16" name="SK-10-text-15"/>
          <p:cNvSpPr/>
          <p:nvPr/>
        </p:nvSpPr>
        <p:spPr>
          <a:xfrm>
            <a:off x="838200" y="5334000"/>
            <a:ext cx="8641080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Amitriptyline Side Effects Intolerable:</a:t>
            </a:r>
            <a:endParaRPr lang="en-US" sz="1350" dirty="0"/>
          </a:p>
        </p:txBody>
      </p:sp>
      <p:sp>
        <p:nvSpPr>
          <p:cNvPr id="17" name="SK-10-text-16"/>
          <p:cNvSpPr/>
          <p:nvPr/>
        </p:nvSpPr>
        <p:spPr>
          <a:xfrm>
            <a:off x="6448425" y="5334000"/>
            <a:ext cx="5743575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Exception — Trigeminal Neuralgia: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838200" y="5676900"/>
            <a:ext cx="5291138" cy="7148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Consider switching to nortriptyline or imipramine —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same TCA class, generally fewer side effects. Switch at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equivalent dose; no need to restart titration.</a:t>
            </a:r>
            <a:endParaRPr lang="en-US" sz="1350" dirty="0"/>
          </a:p>
        </p:txBody>
      </p:sp>
      <p:sp>
        <p:nvSpPr>
          <p:cNvPr id="19" name="SK-10-text-18"/>
          <p:cNvSpPr/>
          <p:nvPr/>
        </p:nvSpPr>
        <p:spPr>
          <a:xfrm>
            <a:off x="6448425" y="5676900"/>
            <a:ext cx="5395913" cy="4765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Amitriptyline is NOT first-line. Specialist pathway applies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use carbamazepine or oxcarbazepine.</a:t>
            </a:r>
            <a:endParaRPr lang="en-US" sz="1350" dirty="0"/>
          </a:p>
        </p:txBody>
      </p:sp>
      <p:sp>
        <p:nvSpPr>
          <p:cNvPr id="20" name="SK-10-text-19"/>
          <p:cNvSpPr/>
          <p:nvPr/>
        </p:nvSpPr>
        <p:spPr>
          <a:xfrm>
            <a:off x="415230" y="1733550"/>
            <a:ext cx="11776770" cy="2089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45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CG173 (Updated September 2020) — Offer a choice of initial treatment for neuropathic pain (except trigeminal neuralgia):</a:t>
            </a:r>
            <a:endParaRPr lang="en-US" sz="1275" dirty="0"/>
          </a:p>
        </p:txBody>
      </p:sp>
      <p:sp>
        <p:nvSpPr>
          <p:cNvPr id="21" name="SK-10-text-20"/>
          <p:cNvSpPr/>
          <p:nvPr/>
        </p:nvSpPr>
        <p:spPr>
          <a:xfrm>
            <a:off x="2667000" y="4438650"/>
            <a:ext cx="95250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All four are co-equal first-line choices — shared decision-making guides selection</a:t>
            </a:r>
            <a:endParaRPr lang="en-US" sz="1350" dirty="0"/>
          </a:p>
        </p:txBody>
      </p:sp>
      <p:sp>
        <p:nvSpPr>
          <p:cNvPr id="22" name="SK-10-text-21"/>
          <p:cNvSpPr/>
          <p:nvPr/>
        </p:nvSpPr>
        <p:spPr>
          <a:xfrm>
            <a:off x="862013" y="3657600"/>
            <a:ext cx="2200275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TCA — 10–75mg nocte</a:t>
            </a:r>
            <a:endParaRPr lang="en-US" sz="1350" dirty="0"/>
          </a:p>
        </p:txBody>
      </p:sp>
      <p:sp>
        <p:nvSpPr>
          <p:cNvPr id="23" name="SK-10-text-22"/>
          <p:cNvSpPr/>
          <p:nvPr/>
        </p:nvSpPr>
        <p:spPr>
          <a:xfrm>
            <a:off x="4462909" y="3657600"/>
            <a:ext cx="513308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SNRI</a:t>
            </a:r>
            <a:endParaRPr lang="en-US" sz="1350" dirty="0"/>
          </a:p>
        </p:txBody>
      </p:sp>
      <p:sp>
        <p:nvSpPr>
          <p:cNvPr id="24" name="SK-10-text-23"/>
          <p:cNvSpPr/>
          <p:nvPr/>
        </p:nvSpPr>
        <p:spPr>
          <a:xfrm>
            <a:off x="6530280" y="3657600"/>
            <a:ext cx="196974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Alpha-2-delta ligand</a:t>
            </a:r>
            <a:endParaRPr lang="en-US" sz="1350" dirty="0"/>
          </a:p>
        </p:txBody>
      </p:sp>
      <p:sp>
        <p:nvSpPr>
          <p:cNvPr id="25" name="SK-10-text-24"/>
          <p:cNvSpPr/>
          <p:nvPr/>
        </p:nvSpPr>
        <p:spPr>
          <a:xfrm>
            <a:off x="9361140" y="3657600"/>
            <a:ext cx="1927771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42"/>
              </a:lnSpc>
              <a:buNone/>
            </a:pPr>
            <a:r>
              <a:rPr lang="en-US" sz="13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Alpha-2-delta ligand</a:t>
            </a:r>
            <a:endParaRPr lang="en-US" sz="1350" dirty="0"/>
          </a:p>
        </p:txBody>
      </p:sp>
      <p:sp>
        <p:nvSpPr>
          <p:cNvPr id="26" name="SK-10-text-25"/>
          <p:cNvSpPr/>
          <p:nvPr/>
        </p:nvSpPr>
        <p:spPr>
          <a:xfrm>
            <a:off x="2667000" y="6638925"/>
            <a:ext cx="9525000" cy="1226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65"/>
              </a:lnSpc>
              <a:buNone/>
            </a:pPr>
            <a:r>
              <a:rPr lang="en-US" sz="975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Always verify doses against current BNF/NICE guidance. For educational use only. www.bradfordvts.co.uk</a:t>
            </a:r>
            <a:endParaRPr lang="en-US" sz="975" dirty="0"/>
          </a:p>
        </p:txBody>
      </p:sp>
      <p:sp>
        <p:nvSpPr>
          <p:cNvPr id="27" name="SK-10-text-26"/>
          <p:cNvSpPr/>
          <p:nvPr/>
        </p:nvSpPr>
        <p:spPr>
          <a:xfrm>
            <a:off x="1236762" y="3990975"/>
            <a:ext cx="1288703" cy="21282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76"/>
              </a:lnSpc>
              <a:buNone/>
            </a:pPr>
            <a:r>
              <a:rPr lang="en-US" sz="11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⭐ Focus Drug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1-text-2"/>
          <p:cNvSpPr/>
          <p:nvPr/>
        </p:nvSpPr>
        <p:spPr>
          <a:xfrm>
            <a:off x="466725" y="285750"/>
            <a:ext cx="5257800" cy="5258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40"/>
              </a:lnSpc>
              <a:buNone/>
            </a:pPr>
            <a:r>
              <a:rPr lang="en-US" sz="3450" b="1" i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'Top Tips'</a:t>
            </a:r>
            <a:endParaRPr lang="en-US" sz="3450" dirty="0"/>
          </a:p>
        </p:txBody>
      </p:sp>
      <p:sp>
        <p:nvSpPr>
          <p:cNvPr id="4" name="SK-11-text-3"/>
          <p:cNvSpPr/>
          <p:nvPr/>
        </p:nvSpPr>
        <p:spPr>
          <a:xfrm>
            <a:off x="696664" y="167640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950" dirty="0"/>
          </a:p>
        </p:txBody>
      </p:sp>
      <p:sp>
        <p:nvSpPr>
          <p:cNvPr id="5" name="SK-11-text-4"/>
          <p:cNvSpPr/>
          <p:nvPr/>
        </p:nvSpPr>
        <p:spPr>
          <a:xfrm>
            <a:off x="3563689" y="167640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950" dirty="0"/>
          </a:p>
        </p:txBody>
      </p:sp>
      <p:sp>
        <p:nvSpPr>
          <p:cNvPr id="6" name="SK-11-text-5"/>
          <p:cNvSpPr/>
          <p:nvPr/>
        </p:nvSpPr>
        <p:spPr>
          <a:xfrm>
            <a:off x="6516439" y="167640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950" dirty="0"/>
          </a:p>
        </p:txBody>
      </p:sp>
      <p:sp>
        <p:nvSpPr>
          <p:cNvPr id="7" name="SK-11-text-6"/>
          <p:cNvSpPr/>
          <p:nvPr/>
        </p:nvSpPr>
        <p:spPr>
          <a:xfrm>
            <a:off x="9478714" y="167640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950" dirty="0"/>
          </a:p>
        </p:txBody>
      </p:sp>
      <p:sp>
        <p:nvSpPr>
          <p:cNvPr id="8" name="SK-11-text-7"/>
          <p:cNvSpPr/>
          <p:nvPr/>
        </p:nvSpPr>
        <p:spPr>
          <a:xfrm>
            <a:off x="639514" y="421005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</a:t>
            </a:r>
            <a:endParaRPr lang="en-US" sz="1950" dirty="0"/>
          </a:p>
        </p:txBody>
      </p:sp>
      <p:sp>
        <p:nvSpPr>
          <p:cNvPr id="9" name="SK-11-text-8"/>
          <p:cNvSpPr/>
          <p:nvPr/>
        </p:nvSpPr>
        <p:spPr>
          <a:xfrm>
            <a:off x="3563689" y="421005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06</a:t>
            </a:r>
            <a:endParaRPr lang="en-US" sz="1950" dirty="0"/>
          </a:p>
        </p:txBody>
      </p:sp>
      <p:sp>
        <p:nvSpPr>
          <p:cNvPr id="10" name="SK-11-text-9"/>
          <p:cNvSpPr/>
          <p:nvPr/>
        </p:nvSpPr>
        <p:spPr>
          <a:xfrm>
            <a:off x="6516439" y="421005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07</a:t>
            </a:r>
            <a:endParaRPr lang="en-US" sz="1950" dirty="0"/>
          </a:p>
        </p:txBody>
      </p:sp>
      <p:sp>
        <p:nvSpPr>
          <p:cNvPr id="11" name="SK-11-text-10"/>
          <p:cNvSpPr/>
          <p:nvPr/>
        </p:nvSpPr>
        <p:spPr>
          <a:xfrm>
            <a:off x="9478714" y="4210050"/>
            <a:ext cx="387548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08</a:t>
            </a:r>
            <a:endParaRPr lang="en-US" sz="1950" dirty="0"/>
          </a:p>
        </p:txBody>
      </p:sp>
      <p:sp>
        <p:nvSpPr>
          <p:cNvPr id="12" name="SK-11-text-11"/>
          <p:cNvSpPr/>
          <p:nvPr/>
        </p:nvSpPr>
        <p:spPr>
          <a:xfrm>
            <a:off x="1323975" y="1647825"/>
            <a:ext cx="1540073" cy="486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Know Your</a:t>
            </a:r>
            <a:endParaRPr lang="en-US" sz="1725" dirty="0"/>
          </a:p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Doses</a:t>
            </a:r>
            <a:endParaRPr lang="en-US" sz="1725" dirty="0"/>
          </a:p>
        </p:txBody>
      </p:sp>
      <p:sp>
        <p:nvSpPr>
          <p:cNvPr id="13" name="SK-11-text-12"/>
          <p:cNvSpPr/>
          <p:nvPr/>
        </p:nvSpPr>
        <p:spPr>
          <a:xfrm>
            <a:off x="4191000" y="1647825"/>
            <a:ext cx="3680460" cy="2431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Start at Night</a:t>
            </a:r>
            <a:endParaRPr lang="en-US" sz="1725" dirty="0"/>
          </a:p>
        </p:txBody>
      </p:sp>
      <p:sp>
        <p:nvSpPr>
          <p:cNvPr id="14" name="SK-11-text-13"/>
          <p:cNvSpPr/>
          <p:nvPr/>
        </p:nvSpPr>
        <p:spPr>
          <a:xfrm>
            <a:off x="7124700" y="1647825"/>
            <a:ext cx="1424880" cy="486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Caution in</a:t>
            </a:r>
            <a:endParaRPr lang="en-US" sz="1725" dirty="0"/>
          </a:p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Elderly</a:t>
            </a:r>
            <a:endParaRPr lang="en-US" sz="1725" dirty="0"/>
          </a:p>
        </p:txBody>
      </p:sp>
      <p:sp>
        <p:nvSpPr>
          <p:cNvPr id="15" name="SK-11-text-14"/>
          <p:cNvSpPr/>
          <p:nvPr/>
        </p:nvSpPr>
        <p:spPr>
          <a:xfrm>
            <a:off x="10067925" y="1647825"/>
            <a:ext cx="2124075" cy="2431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Give It Time</a:t>
            </a:r>
            <a:endParaRPr lang="en-US" sz="1725" dirty="0"/>
          </a:p>
        </p:txBody>
      </p:sp>
      <p:sp>
        <p:nvSpPr>
          <p:cNvPr id="16" name="SK-11-text-15"/>
          <p:cNvSpPr/>
          <p:nvPr/>
        </p:nvSpPr>
        <p:spPr>
          <a:xfrm>
            <a:off x="1200150" y="4238625"/>
            <a:ext cx="2032546" cy="486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Four First-Line</a:t>
            </a:r>
            <a:endParaRPr lang="en-US" sz="1725" dirty="0"/>
          </a:p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Options</a:t>
            </a:r>
            <a:endParaRPr lang="en-US" sz="1725" dirty="0"/>
          </a:p>
        </p:txBody>
      </p:sp>
      <p:sp>
        <p:nvSpPr>
          <p:cNvPr id="17" name="SK-11-text-16"/>
          <p:cNvSpPr/>
          <p:nvPr/>
        </p:nvSpPr>
        <p:spPr>
          <a:xfrm>
            <a:off x="4152900" y="4238625"/>
            <a:ext cx="1906786" cy="486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Switch, Don't</a:t>
            </a:r>
            <a:endParaRPr lang="en-US" sz="1725" dirty="0"/>
          </a:p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Restart</a:t>
            </a:r>
            <a:endParaRPr lang="en-US" sz="1725" dirty="0"/>
          </a:p>
        </p:txBody>
      </p:sp>
      <p:sp>
        <p:nvSpPr>
          <p:cNvPr id="18" name="SK-11-text-17"/>
          <p:cNvSpPr/>
          <p:nvPr/>
        </p:nvSpPr>
        <p:spPr>
          <a:xfrm>
            <a:off x="7058025" y="4238625"/>
            <a:ext cx="3154680" cy="2431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Taper Slowly</a:t>
            </a:r>
            <a:endParaRPr lang="en-US" sz="1725" dirty="0"/>
          </a:p>
        </p:txBody>
      </p:sp>
      <p:sp>
        <p:nvSpPr>
          <p:cNvPr id="19" name="SK-11-text-18"/>
          <p:cNvSpPr/>
          <p:nvPr/>
        </p:nvSpPr>
        <p:spPr>
          <a:xfrm>
            <a:off x="10020300" y="4238625"/>
            <a:ext cx="1341090" cy="486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Falls Risk</a:t>
            </a:r>
            <a:endParaRPr lang="en-US" sz="1725" dirty="0"/>
          </a:p>
          <a:p>
            <a:pPr marL="0" indent="0">
              <a:lnSpc>
                <a:spcPts val="1915"/>
              </a:lnSpc>
              <a:buNone/>
            </a:pPr>
            <a:r>
              <a:rPr lang="en-US" sz="1725" b="1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Every Visit</a:t>
            </a:r>
            <a:endParaRPr lang="en-US" sz="1725" dirty="0"/>
          </a:p>
        </p:txBody>
      </p:sp>
      <p:sp>
        <p:nvSpPr>
          <p:cNvPr id="20" name="SK-11-text-19"/>
          <p:cNvSpPr/>
          <p:nvPr/>
        </p:nvSpPr>
        <p:spPr>
          <a:xfrm>
            <a:off x="657225" y="2486025"/>
            <a:ext cx="2441228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Pain: 10–75 mg nocte.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Antidepressant: 75–200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mg.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Never confuse the two.</a:t>
            </a:r>
            <a:endParaRPr lang="en-US" sz="1425" dirty="0"/>
          </a:p>
        </p:txBody>
      </p:sp>
      <p:sp>
        <p:nvSpPr>
          <p:cNvPr id="21" name="SK-11-text-20"/>
          <p:cNvSpPr/>
          <p:nvPr/>
        </p:nvSpPr>
        <p:spPr>
          <a:xfrm>
            <a:off x="3581400" y="2486025"/>
            <a:ext cx="2692598" cy="10857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 sedation as an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advantage — nocte dosing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improves sleep and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reduces daytime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drowsiness.</a:t>
            </a:r>
            <a:endParaRPr lang="en-US" sz="1425" dirty="0"/>
          </a:p>
        </p:txBody>
      </p:sp>
      <p:sp>
        <p:nvSpPr>
          <p:cNvPr id="22" name="SK-11-text-21"/>
          <p:cNvSpPr/>
          <p:nvPr/>
        </p:nvSpPr>
        <p:spPr>
          <a:xfrm>
            <a:off x="6534150" y="2486025"/>
            <a:ext cx="2105918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High anticholinergic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burden — consider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nortriptyline instead.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Avoid in dementia.</a:t>
            </a:r>
            <a:endParaRPr lang="en-US" sz="1425" dirty="0"/>
          </a:p>
        </p:txBody>
      </p:sp>
      <p:sp>
        <p:nvSpPr>
          <p:cNvPr id="23" name="SK-11-text-22"/>
          <p:cNvSpPr/>
          <p:nvPr/>
        </p:nvSpPr>
        <p:spPr>
          <a:xfrm>
            <a:off x="9496425" y="2486025"/>
            <a:ext cx="2252663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Allow 4–6 weeks before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declaring treatment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failure in neuropathic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pain.</a:t>
            </a:r>
            <a:endParaRPr lang="en-US" sz="1425" dirty="0"/>
          </a:p>
        </p:txBody>
      </p:sp>
      <p:sp>
        <p:nvSpPr>
          <p:cNvPr id="24" name="SK-11-text-23"/>
          <p:cNvSpPr/>
          <p:nvPr/>
        </p:nvSpPr>
        <p:spPr>
          <a:xfrm>
            <a:off x="657225" y="5076825"/>
            <a:ext cx="2514600" cy="10857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CG173 (2020):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nortriptyline, duloxetine,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gabapentin, and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pregabalin are co-equal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first-line choices.</a:t>
            </a:r>
            <a:endParaRPr lang="en-US" sz="1425" dirty="0"/>
          </a:p>
        </p:txBody>
      </p:sp>
      <p:sp>
        <p:nvSpPr>
          <p:cNvPr id="25" name="SK-11-text-24"/>
          <p:cNvSpPr/>
          <p:nvPr/>
        </p:nvSpPr>
        <p:spPr>
          <a:xfrm>
            <a:off x="3581400" y="5076825"/>
            <a:ext cx="2514600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Side effects? Switch to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nortriptyline at the same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dose — no need to start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from scratch.</a:t>
            </a:r>
            <a:endParaRPr lang="en-US" sz="1425" dirty="0"/>
          </a:p>
        </p:txBody>
      </p:sp>
      <p:sp>
        <p:nvSpPr>
          <p:cNvPr id="26" name="SK-11-text-25"/>
          <p:cNvSpPr/>
          <p:nvPr/>
        </p:nvSpPr>
        <p:spPr>
          <a:xfrm>
            <a:off x="6534150" y="5076825"/>
            <a:ext cx="2650778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Never stop abruptly —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reduce over 2–4 weeks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minimum to avoid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discontinuation syndrome.</a:t>
            </a:r>
            <a:endParaRPr lang="en-US" sz="1425" dirty="0"/>
          </a:p>
        </p:txBody>
      </p:sp>
      <p:sp>
        <p:nvSpPr>
          <p:cNvPr id="27" name="SK-11-text-26"/>
          <p:cNvSpPr/>
          <p:nvPr/>
        </p:nvSpPr>
        <p:spPr>
          <a:xfrm>
            <a:off x="9496425" y="5076825"/>
            <a:ext cx="2514600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Orthostatic hypotension +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sedation = high falls risk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 elderly. Review at every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5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consultation.</a:t>
            </a:r>
            <a:endParaRPr lang="en-US" sz="1425" dirty="0"/>
          </a:p>
        </p:txBody>
      </p:sp>
      <p:sp>
        <p:nvSpPr>
          <p:cNvPr id="28" name="SK-11-text-27"/>
          <p:cNvSpPr/>
          <p:nvPr/>
        </p:nvSpPr>
        <p:spPr>
          <a:xfrm>
            <a:off x="2754511" y="657225"/>
            <a:ext cx="205353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PRACTICE</a:t>
            </a:r>
            <a:endParaRPr lang="en-US" sz="1350" dirty="0"/>
          </a:p>
        </p:txBody>
      </p:sp>
      <p:sp>
        <p:nvSpPr>
          <p:cNvPr id="29" name="SK-11-text-28"/>
          <p:cNvSpPr/>
          <p:nvPr/>
        </p:nvSpPr>
        <p:spPr>
          <a:xfrm>
            <a:off x="466725" y="6600825"/>
            <a:ext cx="11247120" cy="1372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80"/>
              </a:lnSpc>
              <a:buNone/>
            </a:pPr>
            <a:r>
              <a:rPr lang="en-US" sz="90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Amitriptyline in Primary Care — 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561" y="1927027"/>
            <a:ext cx="292596" cy="281136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88" y="1913334"/>
            <a:ext cx="280392" cy="301675"/>
          </a:xfrm>
          <a:prstGeom prst="rect">
            <a:avLst/>
          </a:prstGeom>
        </p:spPr>
      </p:pic>
      <p:sp>
        <p:nvSpPr>
          <p:cNvPr id="5" name="SK-12-text-4"/>
          <p:cNvSpPr/>
          <p:nvPr/>
        </p:nvSpPr>
        <p:spPr>
          <a:xfrm>
            <a:off x="590550" y="742950"/>
            <a:ext cx="628650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0025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Exam Pearls</a:t>
            </a:r>
            <a:endParaRPr lang="en-US" sz="3750" dirty="0"/>
          </a:p>
        </p:txBody>
      </p:sp>
      <p:sp>
        <p:nvSpPr>
          <p:cNvPr id="6" name="SK-12-text-5"/>
          <p:cNvSpPr/>
          <p:nvPr/>
        </p:nvSpPr>
        <p:spPr>
          <a:xfrm>
            <a:off x="3886200" y="885825"/>
            <a:ext cx="277749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/ SCA</a:t>
            </a:r>
            <a:endParaRPr lang="en-US" sz="2025" dirty="0"/>
          </a:p>
        </p:txBody>
      </p:sp>
      <p:sp>
        <p:nvSpPr>
          <p:cNvPr id="7" name="SK-12-text-6"/>
          <p:cNvSpPr/>
          <p:nvPr/>
        </p:nvSpPr>
        <p:spPr>
          <a:xfrm>
            <a:off x="590550" y="466725"/>
            <a:ext cx="297942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dirty="0">
                <a:solidFill>
                  <a:srgbClr val="79797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11</a:t>
            </a:r>
            <a:endParaRPr lang="en-US" sz="1725" dirty="0"/>
          </a:p>
        </p:txBody>
      </p:sp>
      <p:sp>
        <p:nvSpPr>
          <p:cNvPr id="8" name="SK-12-text-7"/>
          <p:cNvSpPr/>
          <p:nvPr/>
        </p:nvSpPr>
        <p:spPr>
          <a:xfrm>
            <a:off x="1200150" y="1933575"/>
            <a:ext cx="683514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— Applied Knowledge</a:t>
            </a:r>
            <a:endParaRPr lang="en-US" sz="1950" dirty="0"/>
          </a:p>
        </p:txBody>
      </p:sp>
      <p:sp>
        <p:nvSpPr>
          <p:cNvPr id="9" name="SK-12-text-8"/>
          <p:cNvSpPr/>
          <p:nvPr/>
        </p:nvSpPr>
        <p:spPr>
          <a:xfrm>
            <a:off x="6934200" y="1933575"/>
            <a:ext cx="525780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SCA — Clinical Consultation</a:t>
            </a:r>
            <a:endParaRPr lang="en-US" sz="1950" dirty="0"/>
          </a:p>
        </p:txBody>
      </p:sp>
      <p:sp>
        <p:nvSpPr>
          <p:cNvPr id="10" name="SK-12-text-9"/>
          <p:cNvSpPr/>
          <p:nvPr/>
        </p:nvSpPr>
        <p:spPr>
          <a:xfrm>
            <a:off x="1019175" y="2457450"/>
            <a:ext cx="5374928" cy="3521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CG173 (2020): four first-line options for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neuropathic pain — amitriptyline, duloxetine,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gabapentin, pregabalin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BNF 2023 pain dose: start 10–25mg nocte, usual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range 25–75mg nocte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Amitriptyline is NOT licensed for pain — off-label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use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Overdose mechanism: sodium channel blockade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QRS widening → fatal arrhythmia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MAOIs + amitriptyline = absolute contraindication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Antidepressant dose 75–200mg vs analgesic dose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10–75mg — key distinction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Anticholinergic effects: dry mouth, urinary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retention, constipation, blurred vision</a:t>
            </a:r>
            <a:endParaRPr lang="en-US" sz="1650" dirty="0"/>
          </a:p>
        </p:txBody>
      </p:sp>
      <p:sp>
        <p:nvSpPr>
          <p:cNvPr id="11" name="SK-12-text-10"/>
          <p:cNvSpPr/>
          <p:nvPr/>
        </p:nvSpPr>
        <p:spPr>
          <a:xfrm>
            <a:off x="6810375" y="2457450"/>
            <a:ext cx="4934843" cy="754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Explain off-label use clearly: “This medication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was originally for depression — we use it at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much lower doses for nerve pain”</a:t>
            </a:r>
            <a:endParaRPr lang="en-US" sz="1650" dirty="0"/>
          </a:p>
        </p:txBody>
      </p:sp>
      <p:sp>
        <p:nvSpPr>
          <p:cNvPr id="12" name="SK-12-text-11"/>
          <p:cNvSpPr/>
          <p:nvPr/>
        </p:nvSpPr>
        <p:spPr>
          <a:xfrm>
            <a:off x="6810375" y="3448050"/>
            <a:ext cx="5207198" cy="1257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Warn about nocturnal sedation when starting —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many patients stop on day one without warning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Discuss anticholinergic side effects (dry mouth,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constipation) proactively — and how to manage</a:t>
            </a:r>
            <a:endParaRPr lang="en-US" sz="1650" dirty="0"/>
          </a:p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them</a:t>
            </a:r>
            <a:endParaRPr lang="en-US" sz="1650" dirty="0"/>
          </a:p>
        </p:txBody>
      </p:sp>
      <p:sp>
        <p:nvSpPr>
          <p:cNvPr id="13" name="SK-12-text-12"/>
          <p:cNvSpPr/>
          <p:nvPr/>
        </p:nvSpPr>
        <p:spPr>
          <a:xfrm>
            <a:off x="6810375" y="4752975"/>
            <a:ext cx="5165378" cy="7483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Safety-net: if side effects troublesome, return to</a:t>
            </a:r>
            <a:endParaRPr lang="en-US" sz="1650" dirty="0"/>
          </a:p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discuss alternatives — nortriptyline, duloxetine,</a:t>
            </a:r>
            <a:endParaRPr lang="en-US" sz="1650" dirty="0"/>
          </a:p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gabapentin</a:t>
            </a:r>
            <a:endParaRPr lang="en-US" sz="1650" dirty="0"/>
          </a:p>
        </p:txBody>
      </p:sp>
      <p:sp>
        <p:nvSpPr>
          <p:cNvPr id="14" name="SK-12-text-13"/>
          <p:cNvSpPr/>
          <p:nvPr/>
        </p:nvSpPr>
        <p:spPr>
          <a:xfrm>
            <a:off x="6810375" y="5495925"/>
            <a:ext cx="5133975" cy="523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Taper messaging: never stop abruptly — explain</a:t>
            </a:r>
            <a:endParaRPr lang="en-US" sz="1650" dirty="0"/>
          </a:p>
          <a:p>
            <a:pPr marL="0" indent="0">
              <a:lnSpc>
                <a:spcPts val="2063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discontinuation syndrome in lay terms</a:t>
            </a:r>
            <a:endParaRPr lang="en-US" sz="1650" dirty="0"/>
          </a:p>
        </p:txBody>
      </p:sp>
      <p:sp>
        <p:nvSpPr>
          <p:cNvPr id="15" name="SK-12-text-14"/>
          <p:cNvSpPr/>
          <p:nvPr/>
        </p:nvSpPr>
        <p:spPr>
          <a:xfrm>
            <a:off x="40928" y="6572250"/>
            <a:ext cx="12090946" cy="2379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4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Pain dose ≠ antidepressant dose • Off-label • 4 first-line options (NICE CG173) • MAOIs = absolute contraindication</a:t>
            </a:r>
            <a:endParaRPr lang="en-US" sz="15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63" y="2239119"/>
            <a:ext cx="809625" cy="738188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2239119"/>
            <a:ext cx="57150" cy="738188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25" y="2351038"/>
            <a:ext cx="514350" cy="5143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575" y="2446288"/>
            <a:ext cx="323850" cy="32385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5688" y="2239119"/>
            <a:ext cx="3238500" cy="738188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4188" y="2239119"/>
            <a:ext cx="6802636" cy="73818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3063032"/>
            <a:ext cx="809625" cy="738188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3063032"/>
            <a:ext cx="57150" cy="738188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1325" y="3174950"/>
            <a:ext cx="514350" cy="51435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575" y="3270200"/>
            <a:ext cx="323850" cy="3238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55688" y="3063032"/>
            <a:ext cx="3238500" cy="738188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4188" y="3063032"/>
            <a:ext cx="6802636" cy="738188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063" y="3886944"/>
            <a:ext cx="809625" cy="738188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063" y="3886944"/>
            <a:ext cx="57150" cy="73818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325" y="3998863"/>
            <a:ext cx="514350" cy="51435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575" y="4094113"/>
            <a:ext cx="323850" cy="32385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5688" y="3886944"/>
            <a:ext cx="3238500" cy="738188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94188" y="3886944"/>
            <a:ext cx="6802636" cy="738188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063" y="4710857"/>
            <a:ext cx="809625" cy="738188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4710857"/>
            <a:ext cx="57150" cy="738188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1325" y="4822775"/>
            <a:ext cx="514350" cy="514350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6575" y="4918025"/>
            <a:ext cx="323850" cy="323850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55688" y="4710857"/>
            <a:ext cx="3238500" cy="738188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4188" y="4710857"/>
            <a:ext cx="6802636" cy="738188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063" y="5534769"/>
            <a:ext cx="809625" cy="743694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063" y="5534769"/>
            <a:ext cx="57150" cy="743694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1325" y="5649367"/>
            <a:ext cx="514350" cy="514350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575" y="5744617"/>
            <a:ext cx="323850" cy="323850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55688" y="5534769"/>
            <a:ext cx="3238500" cy="743694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694188" y="5534769"/>
            <a:ext cx="6802636" cy="743694"/>
          </a:xfrm>
          <a:prstGeom prst="rect">
            <a:avLst/>
          </a:prstGeom>
        </p:spPr>
      </p:pic>
      <p:sp>
        <p:nvSpPr>
          <p:cNvPr id="33" name="SK-13-text-32"/>
          <p:cNvSpPr/>
          <p:nvPr/>
        </p:nvSpPr>
        <p:spPr>
          <a:xfrm>
            <a:off x="1598563" y="2239119"/>
            <a:ext cx="6009154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1A1A"/>
                </a:solidFill>
              </a:rPr>
              <a:t>Amitriptyline Overdose</a:t>
            </a:r>
            <a:endParaRPr lang="en-US" sz="1875" dirty="0"/>
          </a:p>
        </p:txBody>
      </p:sp>
      <p:sp>
        <p:nvSpPr>
          <p:cNvPr id="34" name="SK-13-text-33"/>
          <p:cNvSpPr/>
          <p:nvPr/>
        </p:nvSpPr>
        <p:spPr>
          <a:xfrm>
            <a:off x="4837063" y="2239119"/>
            <a:ext cx="6326386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A1A1A"/>
                </a:solidFill>
              </a:rPr>
              <a:t>Potentially fatal — sodium channel blockade causes QRS widening and life-threatening cardiac arrhythmias. Toxicology emergency.</a:t>
            </a:r>
            <a:endParaRPr lang="en-US" sz="1575" dirty="0"/>
          </a:p>
        </p:txBody>
      </p:sp>
      <p:sp>
        <p:nvSpPr>
          <p:cNvPr id="35" name="SK-13-text-34"/>
          <p:cNvSpPr/>
          <p:nvPr/>
        </p:nvSpPr>
        <p:spPr>
          <a:xfrm>
            <a:off x="1598563" y="3063032"/>
            <a:ext cx="4643438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1A1A"/>
                </a:solidFill>
              </a:rPr>
              <a:t>Suicidal Ideation</a:t>
            </a:r>
            <a:endParaRPr lang="en-US" sz="1875" dirty="0"/>
          </a:p>
        </p:txBody>
      </p:sp>
      <p:sp>
        <p:nvSpPr>
          <p:cNvPr id="36" name="SK-13-text-35"/>
          <p:cNvSpPr/>
          <p:nvPr/>
        </p:nvSpPr>
        <p:spPr>
          <a:xfrm>
            <a:off x="4837063" y="3063032"/>
            <a:ext cx="6326386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A1A1A"/>
                </a:solidFill>
              </a:rPr>
              <a:t>Limit quantities dispensed. Close monitoring required — especially in the first weeks of treatment.</a:t>
            </a:r>
            <a:endParaRPr lang="en-US" sz="1575" dirty="0"/>
          </a:p>
        </p:txBody>
      </p:sp>
      <p:sp>
        <p:nvSpPr>
          <p:cNvPr id="37" name="SK-13-text-36"/>
          <p:cNvSpPr/>
          <p:nvPr/>
        </p:nvSpPr>
        <p:spPr>
          <a:xfrm>
            <a:off x="1598563" y="3886944"/>
            <a:ext cx="5189724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1A1A"/>
                </a:solidFill>
              </a:rPr>
              <a:t>Concurrent MAOI Use</a:t>
            </a:r>
            <a:endParaRPr lang="en-US" sz="1875" dirty="0"/>
          </a:p>
        </p:txBody>
      </p:sp>
      <p:sp>
        <p:nvSpPr>
          <p:cNvPr id="38" name="SK-13-text-37"/>
          <p:cNvSpPr/>
          <p:nvPr/>
        </p:nvSpPr>
        <p:spPr>
          <a:xfrm>
            <a:off x="4837063" y="3886944"/>
            <a:ext cx="6326386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A1A1A"/>
                </a:solidFill>
              </a:rPr>
              <a:t>Absolute contraindication — fatal interaction causing hypertensive crisis, hyperpyrexia, and serotonin syndrome.</a:t>
            </a:r>
            <a:endParaRPr lang="en-US" sz="1575" dirty="0"/>
          </a:p>
        </p:txBody>
      </p:sp>
      <p:sp>
        <p:nvSpPr>
          <p:cNvPr id="39" name="SK-13-text-38"/>
          <p:cNvSpPr/>
          <p:nvPr/>
        </p:nvSpPr>
        <p:spPr>
          <a:xfrm>
            <a:off x="1598563" y="4710857"/>
            <a:ext cx="6009154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1A1A"/>
                </a:solidFill>
              </a:rPr>
              <a:t>New or Worsening Mania</a:t>
            </a:r>
            <a:endParaRPr lang="en-US" sz="1875" dirty="0"/>
          </a:p>
        </p:txBody>
      </p:sp>
      <p:sp>
        <p:nvSpPr>
          <p:cNvPr id="40" name="SK-13-text-39"/>
          <p:cNvSpPr/>
          <p:nvPr/>
        </p:nvSpPr>
        <p:spPr>
          <a:xfrm>
            <a:off x="4837063" y="4710857"/>
            <a:ext cx="6326386" cy="7381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A1A1A"/>
                </a:solidFill>
              </a:rPr>
              <a:t>Stop amitriptyline immediately and refer — TCA may precipitate or unmask manic episode.</a:t>
            </a:r>
            <a:endParaRPr lang="en-US" sz="1575" dirty="0"/>
          </a:p>
        </p:txBody>
      </p:sp>
      <p:sp>
        <p:nvSpPr>
          <p:cNvPr id="41" name="SK-13-text-40"/>
          <p:cNvSpPr/>
          <p:nvPr/>
        </p:nvSpPr>
        <p:spPr>
          <a:xfrm>
            <a:off x="1598563" y="5534769"/>
            <a:ext cx="3095625" cy="743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1A1A"/>
                </a:solidFill>
              </a:rPr>
              <a:t>Acute Angle-Closure</a:t>
            </a:r>
            <a:endParaRPr lang="en-US" sz="1875" dirty="0"/>
          </a:p>
          <a:p>
            <a:pPr marL="0" indent="0">
              <a:lnSpc>
                <a:spcPts val="2063"/>
              </a:lnSpc>
              <a:buNone/>
            </a:pPr>
            <a:r>
              <a:rPr lang="en-US" sz="1875" b="1" dirty="0">
                <a:solidFill>
                  <a:srgbClr val="1A1A1A"/>
                </a:solidFill>
              </a:rPr>
              <a:t>Glaucoma</a:t>
            </a:r>
            <a:endParaRPr lang="en-US" sz="1875" dirty="0"/>
          </a:p>
        </p:txBody>
      </p:sp>
      <p:sp>
        <p:nvSpPr>
          <p:cNvPr id="42" name="SK-13-text-41"/>
          <p:cNvSpPr/>
          <p:nvPr/>
        </p:nvSpPr>
        <p:spPr>
          <a:xfrm>
            <a:off x="4837063" y="5534769"/>
            <a:ext cx="6326386" cy="743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8"/>
              </a:lnSpc>
              <a:buNone/>
            </a:pPr>
            <a:r>
              <a:rPr lang="en-US" sz="1575" dirty="0">
                <a:solidFill>
                  <a:srgbClr val="1A1A1A"/>
                </a:solidFill>
              </a:rPr>
              <a:t>Absolute contraindication — anticholinergic effect raises intraocular pressure. Ophthalmology emergency.</a:t>
            </a:r>
            <a:endParaRPr lang="en-US" sz="1575" dirty="0"/>
          </a:p>
        </p:txBody>
      </p:sp>
      <p:sp>
        <p:nvSpPr>
          <p:cNvPr id="43" name="SK-13-text-42"/>
          <p:cNvSpPr/>
          <p:nvPr/>
        </p:nvSpPr>
        <p:spPr>
          <a:xfrm>
            <a:off x="676275" y="714375"/>
            <a:ext cx="4732020" cy="5258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40"/>
              </a:lnSpc>
              <a:buNone/>
            </a:pPr>
            <a:r>
              <a:rPr lang="en-US" sz="3450" b="1" dirty="0">
                <a:solidFill>
                  <a:srgbClr val="0020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Red Flags</a:t>
            </a:r>
            <a:endParaRPr lang="en-US" sz="3450" dirty="0"/>
          </a:p>
        </p:txBody>
      </p:sp>
      <p:sp>
        <p:nvSpPr>
          <p:cNvPr id="44" name="SK-13-text-43"/>
          <p:cNvSpPr/>
          <p:nvPr/>
        </p:nvSpPr>
        <p:spPr>
          <a:xfrm>
            <a:off x="714375" y="1743075"/>
            <a:ext cx="11477625" cy="167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20"/>
              </a:lnSpc>
              <a:buNone/>
            </a:pPr>
            <a:r>
              <a:rPr lang="en-US" sz="1650" dirty="0">
                <a:solidFill>
                  <a:srgbClr val="40404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Critical safety concerns in amitriptyline prescribing — act immediately</a:t>
            </a:r>
            <a:endParaRPr lang="en-US" sz="1650" dirty="0"/>
          </a:p>
        </p:txBody>
      </p:sp>
      <p:sp>
        <p:nvSpPr>
          <p:cNvPr id="45" name="SK-13-text-44"/>
          <p:cNvSpPr/>
          <p:nvPr/>
        </p:nvSpPr>
        <p:spPr>
          <a:xfrm>
            <a:off x="714375" y="428625"/>
            <a:ext cx="2461260" cy="2552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09"/>
              </a:lnSpc>
              <a:buNone/>
            </a:pPr>
            <a:r>
              <a:rPr lang="en-US" sz="1425" b="1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13</a:t>
            </a:r>
            <a:endParaRPr lang="en-US" sz="1425" dirty="0"/>
          </a:p>
        </p:txBody>
      </p:sp>
      <p:sp>
        <p:nvSpPr>
          <p:cNvPr id="46" name="SK-13-text-45"/>
          <p:cNvSpPr/>
          <p:nvPr/>
        </p:nvSpPr>
        <p:spPr>
          <a:xfrm>
            <a:off x="714375" y="6486525"/>
            <a:ext cx="3120390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975" dirty="0">
                <a:solidFill>
                  <a:srgbClr val="8080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4-text-2"/>
          <p:cNvSpPr/>
          <p:nvPr/>
        </p:nvSpPr>
        <p:spPr>
          <a:xfrm>
            <a:off x="714375" y="914400"/>
            <a:ext cx="9601200" cy="6347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998"/>
              </a:lnSpc>
              <a:buNone/>
            </a:pPr>
            <a:r>
              <a:rPr lang="en-US" sz="4200" b="1" dirty="0">
                <a:solidFill>
                  <a:srgbClr val="182848"/>
                </a:solidFill>
              </a:rPr>
              <a:t>Common Pitfalls</a:t>
            </a:r>
            <a:endParaRPr lang="en-US" sz="4200" dirty="0"/>
          </a:p>
        </p:txBody>
      </p:sp>
      <p:sp>
        <p:nvSpPr>
          <p:cNvPr id="4" name="SK-14-text-3"/>
          <p:cNvSpPr/>
          <p:nvPr/>
        </p:nvSpPr>
        <p:spPr>
          <a:xfrm>
            <a:off x="747713" y="2571750"/>
            <a:ext cx="523875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01</a:t>
            </a:r>
            <a:endParaRPr lang="en-US" sz="2325" dirty="0"/>
          </a:p>
        </p:txBody>
      </p:sp>
      <p:sp>
        <p:nvSpPr>
          <p:cNvPr id="5" name="SK-14-text-4"/>
          <p:cNvSpPr/>
          <p:nvPr/>
        </p:nvSpPr>
        <p:spPr>
          <a:xfrm>
            <a:off x="3684240" y="2571750"/>
            <a:ext cx="460921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02</a:t>
            </a:r>
            <a:endParaRPr lang="en-US" sz="2325" dirty="0"/>
          </a:p>
        </p:txBody>
      </p:sp>
      <p:sp>
        <p:nvSpPr>
          <p:cNvPr id="6" name="SK-14-text-5"/>
          <p:cNvSpPr/>
          <p:nvPr/>
        </p:nvSpPr>
        <p:spPr>
          <a:xfrm>
            <a:off x="6455569" y="2571750"/>
            <a:ext cx="471488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03</a:t>
            </a:r>
            <a:endParaRPr lang="en-US" sz="2325" dirty="0"/>
          </a:p>
        </p:txBody>
      </p:sp>
      <p:sp>
        <p:nvSpPr>
          <p:cNvPr id="7" name="SK-14-text-6"/>
          <p:cNvSpPr/>
          <p:nvPr/>
        </p:nvSpPr>
        <p:spPr>
          <a:xfrm>
            <a:off x="9265444" y="2571750"/>
            <a:ext cx="471488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04</a:t>
            </a:r>
            <a:endParaRPr lang="en-US" sz="2325" dirty="0"/>
          </a:p>
        </p:txBody>
      </p:sp>
      <p:sp>
        <p:nvSpPr>
          <p:cNvPr id="8" name="SK-14-text-7"/>
          <p:cNvSpPr/>
          <p:nvPr/>
        </p:nvSpPr>
        <p:spPr>
          <a:xfrm>
            <a:off x="747713" y="4752975"/>
            <a:ext cx="523875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05</a:t>
            </a:r>
            <a:endParaRPr lang="en-US" sz="2325" dirty="0"/>
          </a:p>
        </p:txBody>
      </p:sp>
      <p:sp>
        <p:nvSpPr>
          <p:cNvPr id="9" name="SK-14-text-8"/>
          <p:cNvSpPr/>
          <p:nvPr/>
        </p:nvSpPr>
        <p:spPr>
          <a:xfrm>
            <a:off x="4779169" y="4752975"/>
            <a:ext cx="471488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06</a:t>
            </a:r>
            <a:endParaRPr lang="en-US" sz="2325" dirty="0"/>
          </a:p>
        </p:txBody>
      </p:sp>
      <p:sp>
        <p:nvSpPr>
          <p:cNvPr id="10" name="SK-14-text-9"/>
          <p:cNvSpPr/>
          <p:nvPr/>
        </p:nvSpPr>
        <p:spPr>
          <a:xfrm>
            <a:off x="7931944" y="4752975"/>
            <a:ext cx="471488" cy="4606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627"/>
              </a:lnSpc>
              <a:buNone/>
            </a:pPr>
            <a:r>
              <a:rPr lang="en-US" sz="2325" b="1" dirty="0">
                <a:solidFill>
                  <a:srgbClr val="FFFFFF"/>
                </a:solidFill>
              </a:rPr>
              <a:t>07</a:t>
            </a:r>
            <a:endParaRPr lang="en-US" sz="2325" dirty="0"/>
          </a:p>
        </p:txBody>
      </p:sp>
      <p:sp>
        <p:nvSpPr>
          <p:cNvPr id="11" name="SK-14-text-10"/>
          <p:cNvSpPr/>
          <p:nvPr/>
        </p:nvSpPr>
        <p:spPr>
          <a:xfrm>
            <a:off x="771525" y="3209925"/>
            <a:ext cx="47777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Elderly Prescribing</a:t>
            </a:r>
            <a:endParaRPr lang="en-US" sz="1650" dirty="0"/>
          </a:p>
        </p:txBody>
      </p:sp>
      <p:sp>
        <p:nvSpPr>
          <p:cNvPr id="12" name="SK-14-text-11"/>
          <p:cNvSpPr/>
          <p:nvPr/>
        </p:nvSpPr>
        <p:spPr>
          <a:xfrm>
            <a:off x="3581400" y="3209925"/>
            <a:ext cx="35204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Dose Confusion</a:t>
            </a:r>
            <a:endParaRPr lang="en-US" sz="1650" dirty="0"/>
          </a:p>
        </p:txBody>
      </p:sp>
      <p:sp>
        <p:nvSpPr>
          <p:cNvPr id="13" name="SK-14-text-12"/>
          <p:cNvSpPr/>
          <p:nvPr/>
        </p:nvSpPr>
        <p:spPr>
          <a:xfrm>
            <a:off x="6400800" y="3209925"/>
            <a:ext cx="377190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Not One of Four</a:t>
            </a:r>
            <a:endParaRPr lang="en-US" sz="1650" dirty="0"/>
          </a:p>
        </p:txBody>
      </p:sp>
      <p:sp>
        <p:nvSpPr>
          <p:cNvPr id="14" name="SK-14-text-13"/>
          <p:cNvSpPr/>
          <p:nvPr/>
        </p:nvSpPr>
        <p:spPr>
          <a:xfrm>
            <a:off x="9201150" y="3209925"/>
            <a:ext cx="299085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Abrupt Stopping</a:t>
            </a:r>
            <a:endParaRPr lang="en-US" sz="1650" dirty="0"/>
          </a:p>
        </p:txBody>
      </p:sp>
      <p:sp>
        <p:nvSpPr>
          <p:cNvPr id="15" name="SK-14-text-14"/>
          <p:cNvSpPr/>
          <p:nvPr/>
        </p:nvSpPr>
        <p:spPr>
          <a:xfrm>
            <a:off x="771525" y="5343525"/>
            <a:ext cx="578358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Sedation Warning Missed</a:t>
            </a:r>
            <a:endParaRPr lang="en-US" sz="1650" dirty="0"/>
          </a:p>
        </p:txBody>
      </p:sp>
      <p:sp>
        <p:nvSpPr>
          <p:cNvPr id="16" name="SK-14-text-15"/>
          <p:cNvSpPr/>
          <p:nvPr/>
        </p:nvSpPr>
        <p:spPr>
          <a:xfrm>
            <a:off x="4714875" y="5343525"/>
            <a:ext cx="452628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MAOI Check Skipped</a:t>
            </a:r>
            <a:endParaRPr lang="en-US" sz="1650" dirty="0"/>
          </a:p>
        </p:txBody>
      </p:sp>
      <p:sp>
        <p:nvSpPr>
          <p:cNvPr id="17" name="SK-14-text-16"/>
          <p:cNvSpPr/>
          <p:nvPr/>
        </p:nvSpPr>
        <p:spPr>
          <a:xfrm>
            <a:off x="7867650" y="5343525"/>
            <a:ext cx="432435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</a:rPr>
              <a:t>Off-Label Not Explained</a:t>
            </a:r>
            <a:endParaRPr lang="en-US" sz="1650" dirty="0"/>
          </a:p>
        </p:txBody>
      </p:sp>
      <p:sp>
        <p:nvSpPr>
          <p:cNvPr id="18" name="SK-14-text-17"/>
          <p:cNvSpPr/>
          <p:nvPr/>
        </p:nvSpPr>
        <p:spPr>
          <a:xfrm>
            <a:off x="714375" y="609600"/>
            <a:ext cx="2979420" cy="2387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80"/>
              </a:lnSpc>
              <a:buNone/>
            </a:pPr>
            <a:r>
              <a:rPr lang="en-US" sz="1725" b="1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14</a:t>
            </a:r>
            <a:endParaRPr lang="en-US" sz="1725" dirty="0"/>
          </a:p>
        </p:txBody>
      </p:sp>
      <p:sp>
        <p:nvSpPr>
          <p:cNvPr id="19" name="SK-14-text-18"/>
          <p:cNvSpPr/>
          <p:nvPr/>
        </p:nvSpPr>
        <p:spPr>
          <a:xfrm>
            <a:off x="714375" y="1619250"/>
            <a:ext cx="11477625" cy="2628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*Frequent clinical errors to recognise and avoid in amitriptyline prescribing</a:t>
            </a:r>
            <a:endParaRPr lang="en-US" sz="1725" dirty="0"/>
          </a:p>
        </p:txBody>
      </p:sp>
      <p:sp>
        <p:nvSpPr>
          <p:cNvPr id="20" name="SK-14-text-19"/>
          <p:cNvSpPr/>
          <p:nvPr/>
        </p:nvSpPr>
        <p:spPr>
          <a:xfrm>
            <a:off x="771525" y="3552825"/>
            <a:ext cx="2273498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Anticholinergic load +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falls risk overlooked</a:t>
            </a:r>
            <a:endParaRPr lang="en-US" sz="1425" dirty="0"/>
          </a:p>
        </p:txBody>
      </p:sp>
      <p:sp>
        <p:nvSpPr>
          <p:cNvPr id="21" name="SK-14-text-20"/>
          <p:cNvSpPr/>
          <p:nvPr/>
        </p:nvSpPr>
        <p:spPr>
          <a:xfrm>
            <a:off x="3581400" y="3552825"/>
            <a:ext cx="2210693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Pain dose 10–75mg ≠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antidepressant dose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75–200mg</a:t>
            </a:r>
            <a:endParaRPr lang="en-US" sz="1425" dirty="0"/>
          </a:p>
        </p:txBody>
      </p:sp>
      <p:sp>
        <p:nvSpPr>
          <p:cNvPr id="22" name="SK-14-text-21"/>
          <p:cNvSpPr/>
          <p:nvPr/>
        </p:nvSpPr>
        <p:spPr>
          <a:xfrm>
            <a:off x="6400800" y="3552825"/>
            <a:ext cx="2430661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NICE CG173: four equal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first-line options, not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amitriptyline alone</a:t>
            </a:r>
            <a:endParaRPr lang="en-US" sz="1425" dirty="0"/>
          </a:p>
        </p:txBody>
      </p:sp>
      <p:sp>
        <p:nvSpPr>
          <p:cNvPr id="23" name="SK-14-text-22"/>
          <p:cNvSpPr/>
          <p:nvPr/>
        </p:nvSpPr>
        <p:spPr>
          <a:xfrm>
            <a:off x="9201150" y="3552825"/>
            <a:ext cx="2493615" cy="646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taper over 2–4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weeks — discontinuation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syndrome</a:t>
            </a:r>
            <a:endParaRPr lang="en-US" sz="1425" dirty="0"/>
          </a:p>
        </p:txBody>
      </p:sp>
      <p:sp>
        <p:nvSpPr>
          <p:cNvPr id="24" name="SK-14-text-23"/>
          <p:cNvSpPr/>
          <p:nvPr/>
        </p:nvSpPr>
        <p:spPr>
          <a:xfrm>
            <a:off x="771525" y="5734050"/>
            <a:ext cx="3436590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Many patients stop on day one —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counsel upfront</a:t>
            </a:r>
            <a:endParaRPr lang="en-US" sz="1425" dirty="0"/>
          </a:p>
        </p:txBody>
      </p:sp>
      <p:sp>
        <p:nvSpPr>
          <p:cNvPr id="25" name="SK-14-text-24"/>
          <p:cNvSpPr/>
          <p:nvPr/>
        </p:nvSpPr>
        <p:spPr>
          <a:xfrm>
            <a:off x="4714875" y="5734050"/>
            <a:ext cx="2724150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Fatal interaction — always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 before prescribing</a:t>
            </a:r>
            <a:endParaRPr lang="en-US" sz="1425" dirty="0"/>
          </a:p>
        </p:txBody>
      </p:sp>
      <p:sp>
        <p:nvSpPr>
          <p:cNvPr id="26" name="SK-14-text-25"/>
          <p:cNvSpPr/>
          <p:nvPr/>
        </p:nvSpPr>
        <p:spPr>
          <a:xfrm>
            <a:off x="7867650" y="5734050"/>
            <a:ext cx="3300413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Pain use is unlicensed — patients</a:t>
            </a:r>
            <a:endParaRPr lang="en-US" sz="1425" dirty="0"/>
          </a:p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must be informed</a:t>
            </a:r>
            <a:endParaRPr lang="en-US" sz="1425" dirty="0"/>
          </a:p>
        </p:txBody>
      </p:sp>
      <p:sp>
        <p:nvSpPr>
          <p:cNvPr id="27" name="SK-14-text-26"/>
          <p:cNvSpPr/>
          <p:nvPr/>
        </p:nvSpPr>
        <p:spPr>
          <a:xfrm>
            <a:off x="10106025" y="6572250"/>
            <a:ext cx="1990725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28"/>
              </a:lnSpc>
              <a:buNone/>
            </a:pPr>
            <a:r>
              <a:rPr lang="en-US" sz="1200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88" y="1995636"/>
            <a:ext cx="365671" cy="356592"/>
          </a:xfrm>
          <a:prstGeom prst="rect">
            <a:avLst/>
          </a:prstGeom>
        </p:spPr>
      </p:pic>
      <p:sp>
        <p:nvSpPr>
          <p:cNvPr id="4" name="SK-15-text-3"/>
          <p:cNvSpPr/>
          <p:nvPr/>
        </p:nvSpPr>
        <p:spPr>
          <a:xfrm>
            <a:off x="657225" y="666750"/>
            <a:ext cx="5897880" cy="4874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38"/>
              </a:lnSpc>
              <a:buNone/>
            </a:pPr>
            <a:r>
              <a:rPr lang="en-US" sz="3225" b="1" dirty="0">
                <a:solidFill>
                  <a:srgbClr val="0020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Quick Recall</a:t>
            </a:r>
            <a:endParaRPr lang="en-US" sz="3225" dirty="0"/>
          </a:p>
        </p:txBody>
      </p:sp>
      <p:sp>
        <p:nvSpPr>
          <p:cNvPr id="5" name="SK-15-text-4"/>
          <p:cNvSpPr/>
          <p:nvPr/>
        </p:nvSpPr>
        <p:spPr>
          <a:xfrm>
            <a:off x="895350" y="2038350"/>
            <a:ext cx="384048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00286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Classification</a:t>
            </a:r>
            <a:endParaRPr lang="en-US" sz="1800" dirty="0"/>
          </a:p>
        </p:txBody>
      </p:sp>
      <p:sp>
        <p:nvSpPr>
          <p:cNvPr id="6" name="SK-15-text-5"/>
          <p:cNvSpPr/>
          <p:nvPr/>
        </p:nvSpPr>
        <p:spPr>
          <a:xfrm>
            <a:off x="4733925" y="2038350"/>
            <a:ext cx="246888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Mechanism</a:t>
            </a:r>
            <a:endParaRPr lang="en-US" sz="1800" dirty="0"/>
          </a:p>
        </p:txBody>
      </p:sp>
      <p:sp>
        <p:nvSpPr>
          <p:cNvPr id="7" name="SK-15-text-6"/>
          <p:cNvSpPr/>
          <p:nvPr/>
        </p:nvSpPr>
        <p:spPr>
          <a:xfrm>
            <a:off x="8582025" y="2038350"/>
            <a:ext cx="3609975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2F6F6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Pain Dosing (BNF 2023)</a:t>
            </a:r>
            <a:endParaRPr lang="en-US" sz="1800" dirty="0"/>
          </a:p>
        </p:txBody>
      </p:sp>
      <p:sp>
        <p:nvSpPr>
          <p:cNvPr id="8" name="SK-15-text-7"/>
          <p:cNvSpPr/>
          <p:nvPr/>
        </p:nvSpPr>
        <p:spPr>
          <a:xfrm>
            <a:off x="895350" y="4229100"/>
            <a:ext cx="594360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4A6E9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CG173 (2020)</a:t>
            </a:r>
            <a:endParaRPr lang="en-US" sz="1800" dirty="0"/>
          </a:p>
        </p:txBody>
      </p:sp>
      <p:sp>
        <p:nvSpPr>
          <p:cNvPr id="9" name="SK-15-text-8"/>
          <p:cNvSpPr/>
          <p:nvPr/>
        </p:nvSpPr>
        <p:spPr>
          <a:xfrm>
            <a:off x="4733925" y="4229100"/>
            <a:ext cx="6583680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8B0022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Safety — Avoid / Caution</a:t>
            </a:r>
            <a:endParaRPr lang="en-US" sz="1800" dirty="0"/>
          </a:p>
        </p:txBody>
      </p:sp>
      <p:sp>
        <p:nvSpPr>
          <p:cNvPr id="10" name="SK-15-text-9"/>
          <p:cNvSpPr/>
          <p:nvPr/>
        </p:nvSpPr>
        <p:spPr>
          <a:xfrm>
            <a:off x="8582025" y="4229100"/>
            <a:ext cx="3609975" cy="27205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b="1" dirty="0">
                <a:solidFill>
                  <a:srgbClr val="5D2E6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Switch Strategy</a:t>
            </a:r>
            <a:endParaRPr lang="en-US" sz="1800" dirty="0"/>
          </a:p>
        </p:txBody>
      </p:sp>
      <p:sp>
        <p:nvSpPr>
          <p:cNvPr id="11" name="SK-15-text-10"/>
          <p:cNvSpPr/>
          <p:nvPr/>
        </p:nvSpPr>
        <p:spPr>
          <a:xfrm>
            <a:off x="657225" y="342900"/>
            <a:ext cx="246126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79797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14</a:t>
            </a:r>
            <a:endParaRPr lang="en-US" sz="1425" dirty="0"/>
          </a:p>
        </p:txBody>
      </p:sp>
      <p:sp>
        <p:nvSpPr>
          <p:cNvPr id="12" name="SK-15-text-11"/>
          <p:cNvSpPr/>
          <p:nvPr/>
        </p:nvSpPr>
        <p:spPr>
          <a:xfrm>
            <a:off x="895350" y="2457450"/>
            <a:ext cx="2441228" cy="9530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TCA — tertiary amine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Introduced 1961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Alongside imipramine,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clomipramine, doxepin</a:t>
            </a:r>
            <a:endParaRPr lang="en-US" sz="1350" dirty="0"/>
          </a:p>
        </p:txBody>
      </p:sp>
      <p:sp>
        <p:nvSpPr>
          <p:cNvPr id="13" name="SK-15-text-12"/>
          <p:cNvSpPr/>
          <p:nvPr/>
        </p:nvSpPr>
        <p:spPr>
          <a:xfrm>
            <a:off x="4733925" y="2457450"/>
            <a:ext cx="3384203" cy="1191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- 5-HT + noradrenaline reuptake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inhibition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Muscarinic, alpha-1, H1, Na+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channel blockade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Receptor blockade = side effects</a:t>
            </a:r>
            <a:endParaRPr lang="en-US" sz="1350" dirty="0"/>
          </a:p>
        </p:txBody>
      </p:sp>
      <p:sp>
        <p:nvSpPr>
          <p:cNvPr id="14" name="SK-15-text-13"/>
          <p:cNvSpPr/>
          <p:nvPr/>
        </p:nvSpPr>
        <p:spPr>
          <a:xfrm>
            <a:off x="8582025" y="2457450"/>
            <a:ext cx="2965103" cy="1191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Start: 10–25 mg nocte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Usual range: 25–75 mg nocte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Max: 75 mg nocte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⚠️ NOT licensed for pain —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off-label use</a:t>
            </a:r>
            <a:endParaRPr lang="en-US" sz="1350" dirty="0"/>
          </a:p>
        </p:txBody>
      </p:sp>
      <p:sp>
        <p:nvSpPr>
          <p:cNvPr id="15" name="SK-15-text-14"/>
          <p:cNvSpPr/>
          <p:nvPr/>
        </p:nvSpPr>
        <p:spPr>
          <a:xfrm>
            <a:off x="895350" y="4648200"/>
            <a:ext cx="3342233" cy="1191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One of 4 equal first-line options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Amitriptyline / duloxetine /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gabapentin / pregabalin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Not the only first-line choice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Not for trigeminal neuralgia</a:t>
            </a:r>
            <a:endParaRPr lang="en-US" sz="1350" dirty="0"/>
          </a:p>
        </p:txBody>
      </p:sp>
      <p:sp>
        <p:nvSpPr>
          <p:cNvPr id="16" name="SK-15-text-15"/>
          <p:cNvSpPr/>
          <p:nvPr/>
        </p:nvSpPr>
        <p:spPr>
          <a:xfrm>
            <a:off x="4733925" y="4648200"/>
            <a:ext cx="3687961" cy="1667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Avoid: MAOIs, recent MI,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arrhythmias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Caution: elderly (falls +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anticholinergic load)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Overdose → Na+ channel blockade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fatal arrhythmia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Taper slowly — 2–4 weeks minimum</a:t>
            </a:r>
            <a:endParaRPr lang="en-US" sz="1350" dirty="0"/>
          </a:p>
        </p:txBody>
      </p:sp>
      <p:sp>
        <p:nvSpPr>
          <p:cNvPr id="17" name="SK-15-text-16"/>
          <p:cNvSpPr/>
          <p:nvPr/>
        </p:nvSpPr>
        <p:spPr>
          <a:xfrm>
            <a:off x="8582025" y="4648200"/>
            <a:ext cx="3478411" cy="1667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Side effects intolerable → switch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 nortriptyline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Same dose — do not restart from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scratch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Nortriptyline: fewer anticholinergic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effects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Preferred in elderly</a:t>
            </a:r>
            <a:endParaRPr lang="en-US" sz="1350" dirty="0"/>
          </a:p>
        </p:txBody>
      </p:sp>
      <p:sp>
        <p:nvSpPr>
          <p:cNvPr id="18" name="SK-15-text-17"/>
          <p:cNvSpPr/>
          <p:nvPr/>
        </p:nvSpPr>
        <p:spPr>
          <a:xfrm>
            <a:off x="2461617" y="6610350"/>
            <a:ext cx="7239893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Always double check doses with the latest NICE/BNF guidance. For educational purposes only.</a:t>
            </a:r>
            <a:endParaRPr lang="en-US" sz="1050" dirty="0"/>
          </a:p>
        </p:txBody>
      </p:sp>
      <p:sp>
        <p:nvSpPr>
          <p:cNvPr id="19" name="SK-15-text-18"/>
          <p:cNvSpPr/>
          <p:nvPr/>
        </p:nvSpPr>
        <p:spPr>
          <a:xfrm>
            <a:off x="10410825" y="6610350"/>
            <a:ext cx="1707803" cy="1586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5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8455" y="1769269"/>
            <a:ext cx="1182588" cy="1056084"/>
          </a:xfrm>
          <a:prstGeom prst="rect">
            <a:avLst/>
          </a:prstGeom>
        </p:spPr>
      </p:pic>
      <p:sp>
        <p:nvSpPr>
          <p:cNvPr id="4" name="SK-16-text-3"/>
          <p:cNvSpPr/>
          <p:nvPr/>
        </p:nvSpPr>
        <p:spPr>
          <a:xfrm>
            <a:off x="2047875" y="3248025"/>
            <a:ext cx="8172450" cy="847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336"/>
              </a:lnSpc>
              <a:buNone/>
            </a:pPr>
            <a:r>
              <a:rPr lang="en-US" sz="24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Always double check this advice and drug</a:t>
            </a:r>
            <a:endParaRPr lang="en-US" sz="2400" dirty="0"/>
          </a:p>
          <a:p>
            <a:pPr marL="0" indent="0" algn="ctr">
              <a:lnSpc>
                <a:spcPts val="3336"/>
              </a:lnSpc>
              <a:buNone/>
            </a:pPr>
            <a:r>
              <a:rPr lang="en-US" sz="2400" b="1" dirty="0">
                <a:solidFill>
                  <a:srgbClr val="16204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doses with the latest NICE/BNF guidance</a:t>
            </a:r>
            <a:endParaRPr lang="en-US" sz="2400" dirty="0"/>
          </a:p>
        </p:txBody>
      </p:sp>
      <p:sp>
        <p:nvSpPr>
          <p:cNvPr id="5" name="SK-16-text-4"/>
          <p:cNvSpPr/>
          <p:nvPr/>
        </p:nvSpPr>
        <p:spPr>
          <a:xfrm>
            <a:off x="2455515" y="4705350"/>
            <a:ext cx="7376071" cy="3734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40"/>
              </a:lnSpc>
              <a:buNone/>
            </a:pPr>
            <a:r>
              <a:rPr lang="en-US" sz="2100" dirty="0">
                <a:solidFill>
                  <a:srgbClr val="26262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This document is for educational purposes only.</a:t>
            </a:r>
            <a:endParaRPr lang="en-US" sz="2100" dirty="0"/>
          </a:p>
        </p:txBody>
      </p:sp>
      <p:sp>
        <p:nvSpPr>
          <p:cNvPr id="6" name="SK-16-text-5"/>
          <p:cNvSpPr/>
          <p:nvPr/>
        </p:nvSpPr>
        <p:spPr>
          <a:xfrm>
            <a:off x="352425" y="161925"/>
            <a:ext cx="53492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7" name="SK-16-text-6"/>
          <p:cNvSpPr/>
          <p:nvPr/>
        </p:nvSpPr>
        <p:spPr>
          <a:xfrm>
            <a:off x="9734550" y="171450"/>
            <a:ext cx="2273498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8" name="SK-16-text-7"/>
          <p:cNvSpPr/>
          <p:nvPr/>
        </p:nvSpPr>
        <p:spPr>
          <a:xfrm>
            <a:off x="2459236" y="5953125"/>
            <a:ext cx="7292280" cy="5039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5"/>
              </a:lnSpc>
              <a:buNone/>
            </a:pPr>
            <a:r>
              <a:rPr lang="en-US" sz="135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Amitriptyline in Primary Care</a:t>
            </a:r>
            <a:endParaRPr lang="en-US" sz="1350" dirty="0"/>
          </a:p>
          <a:p>
            <a:pPr marL="0" indent="0" algn="ctr">
              <a:lnSpc>
                <a:spcPts val="1985"/>
              </a:lnSpc>
              <a:buNone/>
            </a:pPr>
            <a:r>
              <a:rPr lang="en-US" sz="1350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Created May 2026 | Updated to NICE CG173 (2020) &amp; BNF 2023 Standards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7969" y="4875907"/>
            <a:ext cx="4730353" cy="966936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1551" y="4875907"/>
            <a:ext cx="1569690" cy="33337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1241" y="4875907"/>
            <a:ext cx="1647081" cy="33337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7969" y="5209282"/>
            <a:ext cx="4730353" cy="316706"/>
          </a:xfrm>
          <a:prstGeom prst="rect">
            <a:avLst/>
          </a:prstGeom>
        </p:spPr>
      </p:pic>
      <p:sp>
        <p:nvSpPr>
          <p:cNvPr id="7" name="SK-2-text-6"/>
          <p:cNvSpPr/>
          <p:nvPr/>
        </p:nvSpPr>
        <p:spPr>
          <a:xfrm>
            <a:off x="8235851" y="4875907"/>
            <a:ext cx="168453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7D7D7D"/>
                </a:solidFill>
              </a:rPr>
              <a:t>Dose Range</a:t>
            </a:r>
            <a:endParaRPr lang="en-US" sz="1200" dirty="0"/>
          </a:p>
        </p:txBody>
      </p:sp>
      <p:sp>
        <p:nvSpPr>
          <p:cNvPr id="8" name="SK-2-text-7"/>
          <p:cNvSpPr/>
          <p:nvPr/>
        </p:nvSpPr>
        <p:spPr>
          <a:xfrm>
            <a:off x="9805541" y="4875907"/>
            <a:ext cx="1523256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7D7D7D"/>
                </a:solidFill>
              </a:rPr>
              <a:t>Purpose</a:t>
            </a:r>
            <a:endParaRPr lang="en-US" sz="1200" dirty="0"/>
          </a:p>
        </p:txBody>
      </p:sp>
      <p:sp>
        <p:nvSpPr>
          <p:cNvPr id="9" name="SK-2-text-8"/>
          <p:cNvSpPr/>
          <p:nvPr/>
        </p:nvSpPr>
        <p:spPr>
          <a:xfrm>
            <a:off x="6950869" y="5209282"/>
            <a:ext cx="1389757" cy="3167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Pain</a:t>
            </a:r>
            <a:endParaRPr lang="en-US" sz="1350" dirty="0"/>
          </a:p>
        </p:txBody>
      </p:sp>
      <p:sp>
        <p:nvSpPr>
          <p:cNvPr id="10" name="SK-2-text-9"/>
          <p:cNvSpPr/>
          <p:nvPr/>
        </p:nvSpPr>
        <p:spPr>
          <a:xfrm>
            <a:off x="8235851" y="5209282"/>
            <a:ext cx="3158503" cy="3167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10–75 mg nocte</a:t>
            </a:r>
            <a:endParaRPr lang="en-US" sz="1350" dirty="0"/>
          </a:p>
        </p:txBody>
      </p:sp>
      <p:sp>
        <p:nvSpPr>
          <p:cNvPr id="11" name="SK-2-text-10"/>
          <p:cNvSpPr/>
          <p:nvPr/>
        </p:nvSpPr>
        <p:spPr>
          <a:xfrm>
            <a:off x="9805541" y="5209282"/>
            <a:ext cx="2386459" cy="31670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Neuropathic pain</a:t>
            </a:r>
            <a:endParaRPr lang="en-US" sz="1350" dirty="0"/>
          </a:p>
        </p:txBody>
      </p:sp>
      <p:sp>
        <p:nvSpPr>
          <p:cNvPr id="12" name="SK-2-text-11"/>
          <p:cNvSpPr/>
          <p:nvPr/>
        </p:nvSpPr>
        <p:spPr>
          <a:xfrm>
            <a:off x="6950869" y="5525988"/>
            <a:ext cx="1889086" cy="3168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Depression</a:t>
            </a:r>
            <a:endParaRPr lang="en-US" sz="1350" dirty="0"/>
          </a:p>
        </p:txBody>
      </p:sp>
      <p:sp>
        <p:nvSpPr>
          <p:cNvPr id="13" name="SK-2-text-12"/>
          <p:cNvSpPr/>
          <p:nvPr/>
        </p:nvSpPr>
        <p:spPr>
          <a:xfrm>
            <a:off x="8235851" y="5525988"/>
            <a:ext cx="3095333" cy="3168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75–200 mg/day</a:t>
            </a:r>
            <a:endParaRPr lang="en-US" sz="1350" dirty="0"/>
          </a:p>
        </p:txBody>
      </p:sp>
      <p:sp>
        <p:nvSpPr>
          <p:cNvPr id="14" name="SK-2-text-13"/>
          <p:cNvSpPr/>
          <p:nvPr/>
        </p:nvSpPr>
        <p:spPr>
          <a:xfrm>
            <a:off x="9805541" y="5525988"/>
            <a:ext cx="2386459" cy="3168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</a:rPr>
              <a:t>Antidepressant</a:t>
            </a:r>
            <a:endParaRPr lang="en-US" sz="1350" dirty="0"/>
          </a:p>
        </p:txBody>
      </p:sp>
      <p:sp>
        <p:nvSpPr>
          <p:cNvPr id="15" name="SK-2-text-14"/>
          <p:cNvSpPr/>
          <p:nvPr/>
        </p:nvSpPr>
        <p:spPr>
          <a:xfrm>
            <a:off x="676275" y="933450"/>
            <a:ext cx="11515725" cy="5328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95"/>
              </a:lnSpc>
              <a:buNone/>
            </a:pPr>
            <a:r>
              <a:rPr lang="en-US" sz="3525" b="1" dirty="0">
                <a:solidFill>
                  <a:srgbClr val="0B1A30"/>
                </a:solidFill>
              </a:rPr>
              <a:t>Introduction to Amitriptyline</a:t>
            </a:r>
            <a:endParaRPr lang="en-US" sz="3525" dirty="0"/>
          </a:p>
        </p:txBody>
      </p:sp>
      <p:sp>
        <p:nvSpPr>
          <p:cNvPr id="16" name="SK-2-text-15"/>
          <p:cNvSpPr/>
          <p:nvPr/>
        </p:nvSpPr>
        <p:spPr>
          <a:xfrm>
            <a:off x="962025" y="2771775"/>
            <a:ext cx="891540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Tricyclic Antidepressant (TCA)</a:t>
            </a:r>
            <a:endParaRPr lang="en-US" sz="1950" dirty="0"/>
          </a:p>
        </p:txBody>
      </p:sp>
      <p:sp>
        <p:nvSpPr>
          <p:cNvPr id="17" name="SK-2-text-16"/>
          <p:cNvSpPr/>
          <p:nvPr/>
        </p:nvSpPr>
        <p:spPr>
          <a:xfrm>
            <a:off x="6629400" y="2771775"/>
            <a:ext cx="5562600" cy="2972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95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Used for Pain — Not Depression</a:t>
            </a:r>
            <a:endParaRPr lang="en-US" sz="1950" dirty="0"/>
          </a:p>
        </p:txBody>
      </p:sp>
      <p:sp>
        <p:nvSpPr>
          <p:cNvPr id="18" name="SK-2-text-17"/>
          <p:cNvSpPr/>
          <p:nvPr/>
        </p:nvSpPr>
        <p:spPr>
          <a:xfrm>
            <a:off x="714375" y="609600"/>
            <a:ext cx="22098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80808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1</a:t>
            </a:r>
            <a:endParaRPr lang="en-US" sz="1500" dirty="0"/>
          </a:p>
        </p:txBody>
      </p:sp>
      <p:sp>
        <p:nvSpPr>
          <p:cNvPr id="19" name="SK-2-text-18"/>
          <p:cNvSpPr/>
          <p:nvPr/>
        </p:nvSpPr>
        <p:spPr>
          <a:xfrm>
            <a:off x="962025" y="2476500"/>
            <a:ext cx="2880360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D48A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CLASSIFICATION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6629400" y="2476500"/>
            <a:ext cx="3497580" cy="1869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72"/>
              </a:lnSpc>
              <a:buNone/>
            </a:pPr>
            <a:r>
              <a:rPr lang="en-US" sz="1350" b="1" dirty="0">
                <a:solidFill>
                  <a:srgbClr val="D48A2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 CARE ROLE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962025" y="3514725"/>
            <a:ext cx="678942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Type: Second-generation TCA</a:t>
            </a:r>
            <a:endParaRPr lang="en-US" sz="1650" dirty="0"/>
          </a:p>
        </p:txBody>
      </p:sp>
      <p:sp>
        <p:nvSpPr>
          <p:cNvPr id="22" name="SK-2-text-21"/>
          <p:cNvSpPr/>
          <p:nvPr/>
        </p:nvSpPr>
        <p:spPr>
          <a:xfrm>
            <a:off x="962025" y="3924300"/>
            <a:ext cx="469392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Introduced: 1961</a:t>
            </a:r>
            <a:endParaRPr lang="en-US" sz="1650" dirty="0"/>
          </a:p>
        </p:txBody>
      </p:sp>
      <p:sp>
        <p:nvSpPr>
          <p:cNvPr id="23" name="SK-2-text-22"/>
          <p:cNvSpPr/>
          <p:nvPr/>
        </p:nvSpPr>
        <p:spPr>
          <a:xfrm>
            <a:off x="962025" y="4343400"/>
            <a:ext cx="678942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Amine class: Tertiary amine</a:t>
            </a:r>
            <a:endParaRPr lang="en-US" sz="1650" dirty="0"/>
          </a:p>
        </p:txBody>
      </p:sp>
      <p:sp>
        <p:nvSpPr>
          <p:cNvPr id="24" name="SK-2-text-23"/>
          <p:cNvSpPr/>
          <p:nvPr/>
        </p:nvSpPr>
        <p:spPr>
          <a:xfrm>
            <a:off x="6629400" y="3333750"/>
            <a:ext cx="5050036" cy="1257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primary care, amitriptyline is predominantly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prescribed at low doses for pain management —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particularly neuropathic pain. Antidepressant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doses are significantly higher and rarely used in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general practice.</a:t>
            </a:r>
            <a:endParaRPr lang="en-US" sz="1425" dirty="0"/>
          </a:p>
        </p:txBody>
      </p:sp>
      <p:sp>
        <p:nvSpPr>
          <p:cNvPr id="25" name="SK-2-text-24"/>
          <p:cNvSpPr/>
          <p:nvPr/>
        </p:nvSpPr>
        <p:spPr>
          <a:xfrm>
            <a:off x="962025" y="4943475"/>
            <a:ext cx="5437733" cy="7864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Tertiary amines (amitriptyline, imipramine, clomipramine,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doxepin) generally cause more side effects than secondary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amines (desipramine, nortriptyline) due to greater muscarinic,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histaminergic, and adrenergic blockade.</a:t>
            </a:r>
            <a:endParaRPr lang="en-US" sz="1200" dirty="0"/>
          </a:p>
        </p:txBody>
      </p:sp>
      <p:sp>
        <p:nvSpPr>
          <p:cNvPr id="26" name="SK-2-text-25"/>
          <p:cNvSpPr/>
          <p:nvPr/>
        </p:nvSpPr>
        <p:spPr>
          <a:xfrm>
            <a:off x="676275" y="6543675"/>
            <a:ext cx="994410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14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Amitriptyline in Primary Care</a:t>
            </a:r>
            <a:endParaRPr lang="en-US" sz="1125" dirty="0"/>
          </a:p>
        </p:txBody>
      </p:sp>
      <p:sp>
        <p:nvSpPr>
          <p:cNvPr id="27" name="SK-2-text-26"/>
          <p:cNvSpPr/>
          <p:nvPr/>
        </p:nvSpPr>
        <p:spPr>
          <a:xfrm>
            <a:off x="9848850" y="6543675"/>
            <a:ext cx="184398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14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898" y="4581079"/>
            <a:ext cx="4974336" cy="486377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98" y="5067455"/>
            <a:ext cx="4974336" cy="32926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898" y="5396720"/>
            <a:ext cx="4974336" cy="17215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898" y="5568873"/>
            <a:ext cx="4974336" cy="32926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5898138"/>
            <a:ext cx="4974336" cy="35629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25059" y="1412677"/>
            <a:ext cx="5474196" cy="4107805"/>
          </a:xfrm>
          <a:prstGeom prst="rect">
            <a:avLst/>
          </a:prstGeom>
        </p:spPr>
      </p:pic>
      <p:sp>
        <p:nvSpPr>
          <p:cNvPr id="9" name="SK-3-text-8"/>
          <p:cNvSpPr/>
          <p:nvPr/>
        </p:nvSpPr>
        <p:spPr>
          <a:xfrm>
            <a:off x="832099" y="4738190"/>
            <a:ext cx="2823210" cy="157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Muscarinic (M</a:t>
            </a:r>
            <a:endParaRPr lang="en-US" sz="1425" dirty="0"/>
          </a:p>
        </p:txBody>
      </p:sp>
      <p:sp>
        <p:nvSpPr>
          <p:cNvPr id="10" name="SK-3-text-9"/>
          <p:cNvSpPr/>
          <p:nvPr/>
        </p:nvSpPr>
        <p:spPr>
          <a:xfrm>
            <a:off x="2038959" y="4788250"/>
            <a:ext cx="253365" cy="11281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buNone/>
            </a:pPr>
            <a:r>
              <a:rPr lang="en-US" sz="998" b="1" dirty="0">
                <a:solidFill>
                  <a:srgbClr val="000000"/>
                </a:solidFill>
              </a:rPr>
              <a:t>1</a:t>
            </a:r>
            <a:endParaRPr lang="en-US" sz="998" dirty="0"/>
          </a:p>
        </p:txBody>
      </p:sp>
      <p:sp>
        <p:nvSpPr>
          <p:cNvPr id="11" name="SK-3-text-10"/>
          <p:cNvSpPr/>
          <p:nvPr/>
        </p:nvSpPr>
        <p:spPr>
          <a:xfrm>
            <a:off x="2109504" y="4738190"/>
            <a:ext cx="217170" cy="15793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)</a:t>
            </a:r>
            <a:endParaRPr lang="en-US" sz="1425" dirty="0"/>
          </a:p>
        </p:txBody>
      </p:sp>
      <p:sp>
        <p:nvSpPr>
          <p:cNvPr id="12" name="SK-3-text-11"/>
          <p:cNvSpPr/>
          <p:nvPr/>
        </p:nvSpPr>
        <p:spPr>
          <a:xfrm>
            <a:off x="2423833" y="4581079"/>
            <a:ext cx="3230202" cy="486377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Dry mouth, constipation, urinary retention,</a:t>
            </a:r>
            <a:endParaRPr lang="en-US" sz="1425" dirty="0"/>
          </a:p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blurred vision</a:t>
            </a:r>
            <a:endParaRPr lang="en-US" sz="1425" dirty="0"/>
          </a:p>
        </p:txBody>
      </p:sp>
      <p:sp>
        <p:nvSpPr>
          <p:cNvPr id="13" name="SK-3-text-12"/>
          <p:cNvSpPr/>
          <p:nvPr/>
        </p:nvSpPr>
        <p:spPr>
          <a:xfrm>
            <a:off x="832099" y="5067455"/>
            <a:ext cx="925423" cy="3150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Alpha-1 adrenergic</a:t>
            </a:r>
            <a:endParaRPr lang="en-US" sz="1425" dirty="0"/>
          </a:p>
        </p:txBody>
      </p:sp>
      <p:sp>
        <p:nvSpPr>
          <p:cNvPr id="14" name="SK-3-text-13"/>
          <p:cNvSpPr/>
          <p:nvPr/>
        </p:nvSpPr>
        <p:spPr>
          <a:xfrm>
            <a:off x="2423833" y="5067455"/>
            <a:ext cx="7051111" cy="3292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Orthostatic hypotension, dizziness</a:t>
            </a:r>
            <a:endParaRPr lang="en-US" sz="1425" dirty="0"/>
          </a:p>
        </p:txBody>
      </p:sp>
      <p:sp>
        <p:nvSpPr>
          <p:cNvPr id="15" name="SK-3-text-14"/>
          <p:cNvSpPr/>
          <p:nvPr/>
        </p:nvSpPr>
        <p:spPr>
          <a:xfrm>
            <a:off x="832099" y="5396720"/>
            <a:ext cx="2750820" cy="15793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H1 histamine</a:t>
            </a:r>
            <a:endParaRPr lang="en-US" sz="1425" dirty="0"/>
          </a:p>
        </p:txBody>
      </p:sp>
      <p:sp>
        <p:nvSpPr>
          <p:cNvPr id="16" name="SK-3-text-15"/>
          <p:cNvSpPr/>
          <p:nvPr/>
        </p:nvSpPr>
        <p:spPr>
          <a:xfrm>
            <a:off x="2423833" y="5396720"/>
            <a:ext cx="4355098" cy="1721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Sedation, weight gain</a:t>
            </a:r>
            <a:endParaRPr lang="en-US" sz="1425" dirty="0"/>
          </a:p>
        </p:txBody>
      </p:sp>
      <p:sp>
        <p:nvSpPr>
          <p:cNvPr id="17" name="SK-3-text-16"/>
          <p:cNvSpPr/>
          <p:nvPr/>
        </p:nvSpPr>
        <p:spPr>
          <a:xfrm>
            <a:off x="832099" y="5568873"/>
            <a:ext cx="784630" cy="31504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b="1" dirty="0">
                <a:solidFill>
                  <a:srgbClr val="000000"/>
                </a:solidFill>
              </a:rPr>
              <a:t>Sodium channels</a:t>
            </a:r>
            <a:endParaRPr lang="en-US" sz="1425" dirty="0"/>
          </a:p>
        </p:txBody>
      </p:sp>
      <p:sp>
        <p:nvSpPr>
          <p:cNvPr id="18" name="SK-3-text-17"/>
          <p:cNvSpPr/>
          <p:nvPr/>
        </p:nvSpPr>
        <p:spPr>
          <a:xfrm>
            <a:off x="2423833" y="5568873"/>
            <a:ext cx="6843725" cy="3292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dirty="0">
                <a:solidFill>
                  <a:srgbClr val="000000"/>
                </a:solidFill>
              </a:rPr>
              <a:t>QTc prolongation, arrhythmia risk</a:t>
            </a:r>
            <a:endParaRPr lang="en-US" sz="1425" dirty="0"/>
          </a:p>
        </p:txBody>
      </p:sp>
      <p:sp>
        <p:nvSpPr>
          <p:cNvPr id="19" name="SK-3-text-18"/>
          <p:cNvSpPr/>
          <p:nvPr/>
        </p:nvSpPr>
        <p:spPr>
          <a:xfrm>
            <a:off x="832099" y="5928221"/>
            <a:ext cx="4432149" cy="2834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03"/>
              </a:lnSpc>
              <a:buNone/>
            </a:pPr>
            <a:r>
              <a:rPr lang="en-US" sz="1275" i="1" dirty="0">
                <a:solidFill>
                  <a:srgbClr val="000000"/>
                </a:solidFill>
              </a:rPr>
              <a:t>*Receptor blockade explains most of amitriptyline's side effect profile</a:t>
            </a:r>
            <a:endParaRPr lang="en-US" sz="1275" dirty="0"/>
          </a:p>
        </p:txBody>
      </p:sp>
      <p:sp>
        <p:nvSpPr>
          <p:cNvPr id="20" name="SK-3-text-19"/>
          <p:cNvSpPr/>
          <p:nvPr/>
        </p:nvSpPr>
        <p:spPr>
          <a:xfrm>
            <a:off x="657225" y="638175"/>
            <a:ext cx="8469630" cy="4420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81"/>
              </a:lnSpc>
              <a:buNone/>
            </a:pPr>
            <a:r>
              <a:rPr lang="en-US" sz="2925" b="1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Mechanism of Action</a:t>
            </a:r>
            <a:endParaRPr lang="en-US" sz="2925" dirty="0"/>
          </a:p>
        </p:txBody>
      </p:sp>
      <p:sp>
        <p:nvSpPr>
          <p:cNvPr id="21" name="SK-3-text-20"/>
          <p:cNvSpPr/>
          <p:nvPr/>
        </p:nvSpPr>
        <p:spPr>
          <a:xfrm>
            <a:off x="800100" y="1781175"/>
            <a:ext cx="82296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Neurotransmitter Reuptake Inhibition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800100" y="4219575"/>
            <a:ext cx="3886200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500" b="1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Receptor Blockade</a:t>
            </a:r>
            <a:endParaRPr lang="en-US" sz="1500" dirty="0"/>
          </a:p>
        </p:txBody>
      </p:sp>
      <p:sp>
        <p:nvSpPr>
          <p:cNvPr id="23" name="SK-3-text-22"/>
          <p:cNvSpPr/>
          <p:nvPr/>
        </p:nvSpPr>
        <p:spPr>
          <a:xfrm>
            <a:off x="657225" y="352425"/>
            <a:ext cx="22098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2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800100" y="1600200"/>
            <a:ext cx="2133600" cy="1372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b="1" dirty="0">
                <a:solidFill>
                  <a:srgbClr val="F7971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MECHANISM 1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800100" y="4029075"/>
            <a:ext cx="2133600" cy="1372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80"/>
              </a:lnSpc>
              <a:buNone/>
            </a:pPr>
            <a:r>
              <a:rPr lang="en-US" sz="1200" b="1" dirty="0">
                <a:solidFill>
                  <a:srgbClr val="F7971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MECHANISM 2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7108478" y="5629275"/>
            <a:ext cx="4128046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226"/>
              </a:lnSpc>
              <a:buNone/>
            </a:pPr>
            <a:r>
              <a:rPr lang="en-US" sz="1125" b="1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Relative receptor selectivity of amitriptyline</a:t>
            </a:r>
            <a:endParaRPr lang="en-US" sz="1125" dirty="0"/>
          </a:p>
        </p:txBody>
      </p:sp>
      <p:sp>
        <p:nvSpPr>
          <p:cNvPr id="27" name="SK-3-text-26"/>
          <p:cNvSpPr/>
          <p:nvPr/>
        </p:nvSpPr>
        <p:spPr>
          <a:xfrm>
            <a:off x="800100" y="2181225"/>
            <a:ext cx="113919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Blocks reuptake of serotonin (5-HT) and noradrenaline (NA)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800100" y="2466975"/>
            <a:ext cx="113919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Increases neurotransmitter concentration in the synaptic cleft</a:t>
            </a:r>
            <a:endParaRPr lang="en-US" sz="1350" dirty="0"/>
          </a:p>
        </p:txBody>
      </p:sp>
      <p:sp>
        <p:nvSpPr>
          <p:cNvPr id="29" name="SK-3-text-28"/>
          <p:cNvSpPr/>
          <p:nvPr/>
        </p:nvSpPr>
        <p:spPr>
          <a:xfrm>
            <a:off x="575667" y="2847975"/>
            <a:ext cx="4934843" cy="3854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Enhances descending inhibitory pain pathways</a:t>
            </a:r>
            <a:endParaRPr lang="en-US" sz="1275" dirty="0"/>
          </a:p>
          <a:p>
            <a:pPr marL="0" indent="0" algn="ctr">
              <a:lnSpc>
                <a:spcPts val="1517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(Primary analgesic mechanism at pain doses)</a:t>
            </a:r>
            <a:endParaRPr lang="en-US" sz="1275" dirty="0"/>
          </a:p>
        </p:txBody>
      </p:sp>
      <p:sp>
        <p:nvSpPr>
          <p:cNvPr id="30" name="SK-3-text-29"/>
          <p:cNvSpPr/>
          <p:nvPr/>
        </p:nvSpPr>
        <p:spPr>
          <a:xfrm>
            <a:off x="6443663" y="5886450"/>
            <a:ext cx="5343525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40"/>
              </a:lnSpc>
              <a:buNone/>
            </a:pPr>
            <a:r>
              <a:rPr lang="en-US" sz="1050" i="1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*Lower bars = higher affinity. H1 has highest affinity at clinical doses.</a:t>
            </a:r>
            <a:endParaRPr lang="en-US" sz="1050" dirty="0"/>
          </a:p>
        </p:txBody>
      </p:sp>
      <p:sp>
        <p:nvSpPr>
          <p:cNvPr id="31" name="SK-3-text-30"/>
          <p:cNvSpPr/>
          <p:nvPr/>
        </p:nvSpPr>
        <p:spPr>
          <a:xfrm>
            <a:off x="800100" y="3448050"/>
            <a:ext cx="11391900" cy="1454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45"/>
              </a:lnSpc>
              <a:buNone/>
            </a:pPr>
            <a:r>
              <a:rPr lang="en-US" sz="1050" i="1" dirty="0">
                <a:solidFill>
                  <a:srgbClr val="1638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*Also the antidepressant mechanism — but requires higher doses (75–200mg)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7362825" y="6610350"/>
            <a:ext cx="4788098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26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 — Amitriptyline in Primary Care</a:t>
            </a:r>
            <a:endParaRPr lang="en-US" sz="1125" dirty="0"/>
          </a:p>
        </p:txBody>
      </p:sp>
      <p:sp>
        <p:nvSpPr>
          <p:cNvPr id="33" name="SK-3-text-32"/>
          <p:cNvSpPr/>
          <p:nvPr/>
        </p:nvSpPr>
        <p:spPr>
          <a:xfrm>
            <a:off x="533400" y="6610350"/>
            <a:ext cx="3600450" cy="1556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26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807446"/>
            <a:ext cx="280392" cy="329059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6063" y="3483769"/>
            <a:ext cx="402282" cy="322213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9796" y="3463230"/>
            <a:ext cx="414486" cy="370284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3463230"/>
            <a:ext cx="390079" cy="37713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8267" y="2077938"/>
            <a:ext cx="390079" cy="370284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9796" y="2077938"/>
            <a:ext cx="414486" cy="370284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9992" y="2077938"/>
            <a:ext cx="377875" cy="370284"/>
          </a:xfrm>
          <a:prstGeom prst="rect">
            <a:avLst/>
          </a:prstGeom>
        </p:spPr>
      </p:pic>
      <p:sp>
        <p:nvSpPr>
          <p:cNvPr id="10" name="SK-4-text-9"/>
          <p:cNvSpPr/>
          <p:nvPr/>
        </p:nvSpPr>
        <p:spPr>
          <a:xfrm>
            <a:off x="657225" y="876300"/>
            <a:ext cx="8046720" cy="498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27"/>
              </a:lnSpc>
              <a:buNone/>
            </a:pPr>
            <a:r>
              <a:rPr lang="en-US" sz="3300" b="1" dirty="0">
                <a:solidFill>
                  <a:srgbClr val="030F31"/>
                </a:solidFill>
              </a:rPr>
              <a:t>Pharmacokinetics</a:t>
            </a:r>
            <a:endParaRPr lang="en-US" sz="3300" dirty="0"/>
          </a:p>
        </p:txBody>
      </p:sp>
      <p:sp>
        <p:nvSpPr>
          <p:cNvPr id="11" name="SK-4-text-10"/>
          <p:cNvSpPr/>
          <p:nvPr/>
        </p:nvSpPr>
        <p:spPr>
          <a:xfrm>
            <a:off x="1447800" y="2057400"/>
            <a:ext cx="2776538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BIOAVAILABILITY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Variable — significant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first-pass metabolism</a:t>
            </a:r>
            <a:endParaRPr lang="en-US" sz="1650" dirty="0"/>
          </a:p>
        </p:txBody>
      </p:sp>
      <p:sp>
        <p:nvSpPr>
          <p:cNvPr id="12" name="SK-4-text-11"/>
          <p:cNvSpPr/>
          <p:nvPr/>
        </p:nvSpPr>
        <p:spPr>
          <a:xfrm>
            <a:off x="5162550" y="2057400"/>
            <a:ext cx="2786955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LIPOPHILICITY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— readily crosses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blood-brain barrier</a:t>
            </a:r>
            <a:endParaRPr lang="en-US" sz="1650" dirty="0"/>
          </a:p>
        </p:txBody>
      </p:sp>
      <p:sp>
        <p:nvSpPr>
          <p:cNvPr id="13" name="SK-4-text-12"/>
          <p:cNvSpPr/>
          <p:nvPr/>
        </p:nvSpPr>
        <p:spPr>
          <a:xfrm>
            <a:off x="8886825" y="2057400"/>
            <a:ext cx="2566988" cy="5405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PEAK PLASMA LEVEL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4-8 hours post-dose</a:t>
            </a:r>
            <a:endParaRPr lang="en-US" sz="1650" dirty="0"/>
          </a:p>
        </p:txBody>
      </p:sp>
      <p:sp>
        <p:nvSpPr>
          <p:cNvPr id="14" name="SK-4-text-13"/>
          <p:cNvSpPr/>
          <p:nvPr/>
        </p:nvSpPr>
        <p:spPr>
          <a:xfrm>
            <a:off x="1447800" y="3448050"/>
            <a:ext cx="2158305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PLASMA HALF-LIFE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~15 hours (range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10-28 hours)</a:t>
            </a:r>
            <a:endParaRPr lang="en-US" sz="1650" dirty="0"/>
          </a:p>
        </p:txBody>
      </p:sp>
      <p:sp>
        <p:nvSpPr>
          <p:cNvPr id="15" name="SK-4-text-14"/>
          <p:cNvSpPr/>
          <p:nvPr/>
        </p:nvSpPr>
        <p:spPr>
          <a:xfrm>
            <a:off x="5162550" y="3448050"/>
            <a:ext cx="2661196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METABOLITE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Nortriptyline — major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metabolite</a:t>
            </a:r>
            <a:endParaRPr lang="en-US" sz="1650" dirty="0"/>
          </a:p>
        </p:txBody>
      </p:sp>
      <p:sp>
        <p:nvSpPr>
          <p:cNvPr id="16" name="SK-4-text-15"/>
          <p:cNvSpPr/>
          <p:nvPr/>
        </p:nvSpPr>
        <p:spPr>
          <a:xfrm>
            <a:off x="8886825" y="3448050"/>
            <a:ext cx="2797373" cy="8108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ELIMINATION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Primarily hepatic; renal</a:t>
            </a:r>
            <a:endParaRPr lang="en-US" sz="1650" dirty="0"/>
          </a:p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contribution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1352550" y="4838700"/>
            <a:ext cx="1008126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b="1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Therapeutic Lag — Key Clinical Distinction</a:t>
            </a:r>
            <a:endParaRPr lang="en-US" sz="1575" dirty="0"/>
          </a:p>
        </p:txBody>
      </p:sp>
      <p:sp>
        <p:nvSpPr>
          <p:cNvPr id="18" name="SK-4-text-17"/>
          <p:cNvSpPr/>
          <p:nvPr/>
        </p:nvSpPr>
        <p:spPr>
          <a:xfrm>
            <a:off x="1352550" y="5267325"/>
            <a:ext cx="20574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D481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DEPRESSION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1352550" y="5514975"/>
            <a:ext cx="4274790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Therapeutic lag: days to weeks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Higher doses required (75-200mg)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receptor adaptation needed</a:t>
            </a:r>
            <a:endParaRPr lang="en-US" sz="1500" dirty="0"/>
          </a:p>
        </p:txBody>
      </p:sp>
      <p:sp>
        <p:nvSpPr>
          <p:cNvPr id="20" name="SK-4-text-19"/>
          <p:cNvSpPr/>
          <p:nvPr/>
        </p:nvSpPr>
        <p:spPr>
          <a:xfrm>
            <a:off x="6591300" y="5267325"/>
            <a:ext cx="22631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D481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PAIN RELIEF</a:t>
            </a:r>
            <a:endParaRPr lang="en-US" sz="1350" dirty="0"/>
          </a:p>
        </p:txBody>
      </p:sp>
      <p:sp>
        <p:nvSpPr>
          <p:cNvPr id="21" name="SK-4-text-20"/>
          <p:cNvSpPr/>
          <p:nvPr/>
        </p:nvSpPr>
        <p:spPr>
          <a:xfrm>
            <a:off x="6591300" y="5514975"/>
            <a:ext cx="5092005" cy="7371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Effect may be faster — different mechanism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doses effective (10-75mg noce)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30F3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dependent on receptor downregulation</a:t>
            </a:r>
            <a:endParaRPr lang="en-US" sz="1500" dirty="0"/>
          </a:p>
        </p:txBody>
      </p:sp>
      <p:sp>
        <p:nvSpPr>
          <p:cNvPr id="22" name="SK-4-text-21"/>
          <p:cNvSpPr/>
          <p:nvPr/>
        </p:nvSpPr>
        <p:spPr>
          <a:xfrm>
            <a:off x="657225" y="561975"/>
            <a:ext cx="232029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89"/>
              </a:lnSpc>
              <a:buNone/>
            </a:pPr>
            <a:r>
              <a:rPr lang="en-US" sz="1575" b="1" dirty="0">
                <a:solidFill>
                  <a:srgbClr val="7D849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4</a:t>
            </a:r>
            <a:endParaRPr lang="en-US" sz="15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1671" y="3991273"/>
            <a:ext cx="426690" cy="47312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88" y="4025503"/>
            <a:ext cx="438894" cy="411361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1671" y="1913334"/>
            <a:ext cx="463153" cy="41820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584" y="1913334"/>
            <a:ext cx="475357" cy="418207"/>
          </a:xfrm>
          <a:prstGeom prst="rect">
            <a:avLst/>
          </a:prstGeom>
        </p:spPr>
      </p:pic>
      <p:sp>
        <p:nvSpPr>
          <p:cNvPr id="7" name="SK-5-text-6"/>
          <p:cNvSpPr/>
          <p:nvPr/>
        </p:nvSpPr>
        <p:spPr>
          <a:xfrm>
            <a:off x="590550" y="781050"/>
            <a:ext cx="11601450" cy="475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41"/>
              </a:lnSpc>
              <a:buNone/>
            </a:pPr>
            <a:r>
              <a:rPr lang="en-US" sz="3225" b="1" dirty="0">
                <a:solidFill>
                  <a:srgbClr val="0020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Therapeutic Uses and BNF 2023 Doses</a:t>
            </a:r>
            <a:endParaRPr lang="en-US" sz="3225" dirty="0"/>
          </a:p>
        </p:txBody>
      </p:sp>
      <p:sp>
        <p:nvSpPr>
          <p:cNvPr id="8" name="SK-5-text-7"/>
          <p:cNvSpPr/>
          <p:nvPr/>
        </p:nvSpPr>
        <p:spPr>
          <a:xfrm>
            <a:off x="1279178" y="2457450"/>
            <a:ext cx="3708946" cy="3756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58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10–75 mg nocte</a:t>
            </a:r>
            <a:endParaRPr lang="en-US" sz="2550" dirty="0"/>
          </a:p>
        </p:txBody>
      </p:sp>
      <p:sp>
        <p:nvSpPr>
          <p:cNvPr id="9" name="SK-5-text-8"/>
          <p:cNvSpPr/>
          <p:nvPr/>
        </p:nvSpPr>
        <p:spPr>
          <a:xfrm>
            <a:off x="7482334" y="2457450"/>
            <a:ext cx="3027908" cy="3756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58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75–200 mg/day</a:t>
            </a:r>
            <a:endParaRPr lang="en-US" sz="2550" dirty="0"/>
          </a:p>
        </p:txBody>
      </p:sp>
      <p:sp>
        <p:nvSpPr>
          <p:cNvPr id="10" name="SK-5-text-9"/>
          <p:cNvSpPr/>
          <p:nvPr/>
        </p:nvSpPr>
        <p:spPr>
          <a:xfrm>
            <a:off x="1279178" y="4600575"/>
            <a:ext cx="3708946" cy="3756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58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10–50 mg nocte</a:t>
            </a:r>
            <a:endParaRPr lang="en-US" sz="2550" dirty="0"/>
          </a:p>
        </p:txBody>
      </p:sp>
      <p:sp>
        <p:nvSpPr>
          <p:cNvPr id="11" name="SK-5-text-10"/>
          <p:cNvSpPr/>
          <p:nvPr/>
        </p:nvSpPr>
        <p:spPr>
          <a:xfrm>
            <a:off x="7480399" y="4600575"/>
            <a:ext cx="3069878" cy="3756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958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10–75 mg nocte</a:t>
            </a:r>
            <a:endParaRPr lang="en-US" sz="2550" dirty="0"/>
          </a:p>
        </p:txBody>
      </p:sp>
      <p:sp>
        <p:nvSpPr>
          <p:cNvPr id="12" name="SK-5-text-11"/>
          <p:cNvSpPr/>
          <p:nvPr/>
        </p:nvSpPr>
        <p:spPr>
          <a:xfrm>
            <a:off x="1447800" y="1962150"/>
            <a:ext cx="4023360" cy="2681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Neuropathic Pain</a:t>
            </a:r>
            <a:endParaRPr lang="en-US" sz="1650" dirty="0"/>
          </a:p>
        </p:txBody>
      </p:sp>
      <p:sp>
        <p:nvSpPr>
          <p:cNvPr id="13" name="SK-5-text-12"/>
          <p:cNvSpPr/>
          <p:nvPr/>
        </p:nvSpPr>
        <p:spPr>
          <a:xfrm>
            <a:off x="7058025" y="1962150"/>
            <a:ext cx="2514600" cy="2681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Depression</a:t>
            </a:r>
            <a:endParaRPr lang="en-US" sz="1650" dirty="0"/>
          </a:p>
        </p:txBody>
      </p:sp>
      <p:sp>
        <p:nvSpPr>
          <p:cNvPr id="14" name="SK-5-text-13"/>
          <p:cNvSpPr/>
          <p:nvPr/>
        </p:nvSpPr>
        <p:spPr>
          <a:xfrm>
            <a:off x="1447800" y="4067175"/>
            <a:ext cx="4526280" cy="2681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Nocturnal Enuresis</a:t>
            </a:r>
            <a:endParaRPr lang="en-US" sz="1650" dirty="0"/>
          </a:p>
        </p:txBody>
      </p:sp>
      <p:sp>
        <p:nvSpPr>
          <p:cNvPr id="15" name="SK-5-text-14"/>
          <p:cNvSpPr/>
          <p:nvPr/>
        </p:nvSpPr>
        <p:spPr>
          <a:xfrm>
            <a:off x="7058025" y="4067175"/>
            <a:ext cx="5029200" cy="2681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Migraine Prophylaxis</a:t>
            </a:r>
            <a:endParaRPr lang="en-US" sz="1650" dirty="0"/>
          </a:p>
        </p:txBody>
      </p:sp>
      <p:sp>
        <p:nvSpPr>
          <p:cNvPr id="16" name="SK-5-text-15"/>
          <p:cNvSpPr/>
          <p:nvPr/>
        </p:nvSpPr>
        <p:spPr>
          <a:xfrm>
            <a:off x="1452563" y="2876550"/>
            <a:ext cx="3876675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Start 10–25 mg, increase every 3–7 days</a:t>
            </a:r>
            <a:endParaRPr lang="en-US" sz="1275" dirty="0"/>
          </a:p>
        </p:txBody>
      </p:sp>
      <p:sp>
        <p:nvSpPr>
          <p:cNvPr id="17" name="SK-5-text-16"/>
          <p:cNvSpPr/>
          <p:nvPr/>
        </p:nvSpPr>
        <p:spPr>
          <a:xfrm>
            <a:off x="7449443" y="2876550"/>
            <a:ext cx="3122265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Initially 75 mg; increase gradually</a:t>
            </a:r>
            <a:endParaRPr lang="en-US" sz="1275" dirty="0"/>
          </a:p>
        </p:txBody>
      </p:sp>
      <p:sp>
        <p:nvSpPr>
          <p:cNvPr id="18" name="SK-5-text-17"/>
          <p:cNvSpPr/>
          <p:nvPr/>
        </p:nvSpPr>
        <p:spPr>
          <a:xfrm>
            <a:off x="980033" y="5019675"/>
            <a:ext cx="4840486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7–10 yrs: 10–20 mg · Age 11–16 yrs: 25–50 mg</a:t>
            </a:r>
            <a:endParaRPr lang="en-US" sz="1275" dirty="0"/>
          </a:p>
        </p:txBody>
      </p:sp>
      <p:sp>
        <p:nvSpPr>
          <p:cNvPr id="19" name="SK-5-text-18"/>
          <p:cNvSpPr/>
          <p:nvPr/>
        </p:nvSpPr>
        <p:spPr>
          <a:xfrm>
            <a:off x="6729413" y="5019675"/>
            <a:ext cx="4505325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Start 10 mg; increase to 50–75 mg maintenance</a:t>
            </a:r>
            <a:endParaRPr lang="en-US" sz="1275" dirty="0"/>
          </a:p>
        </p:txBody>
      </p:sp>
      <p:sp>
        <p:nvSpPr>
          <p:cNvPr id="20" name="SK-5-text-19"/>
          <p:cNvSpPr/>
          <p:nvPr/>
        </p:nvSpPr>
        <p:spPr>
          <a:xfrm>
            <a:off x="1114871" y="3305175"/>
            <a:ext cx="4599533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Typical range 25–75 mg · Max 75 mg nocte for pain</a:t>
            </a:r>
            <a:endParaRPr lang="en-US" sz="1275" dirty="0"/>
          </a:p>
        </p:txBody>
      </p:sp>
      <p:sp>
        <p:nvSpPr>
          <p:cNvPr id="21" name="SK-5-text-20"/>
          <p:cNvSpPr/>
          <p:nvPr/>
        </p:nvSpPr>
        <p:spPr>
          <a:xfrm>
            <a:off x="6227415" y="3305175"/>
            <a:ext cx="5490121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Hospitalised: up to 300 mg/day · Much higher than pain doses</a:t>
            </a:r>
            <a:endParaRPr lang="en-US" sz="1275" dirty="0"/>
          </a:p>
        </p:txBody>
      </p:sp>
      <p:sp>
        <p:nvSpPr>
          <p:cNvPr id="22" name="SK-5-text-21"/>
          <p:cNvSpPr/>
          <p:nvPr/>
        </p:nvSpPr>
        <p:spPr>
          <a:xfrm>
            <a:off x="975717" y="5448300"/>
            <a:ext cx="4934843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Max 3 months without review · ECG if clinically indicated</a:t>
            </a:r>
            <a:endParaRPr lang="en-US" sz="1275" dirty="0"/>
          </a:p>
        </p:txBody>
      </p:sp>
      <p:sp>
        <p:nvSpPr>
          <p:cNvPr id="23" name="SK-5-text-22"/>
          <p:cNvSpPr/>
          <p:nvPr/>
        </p:nvSpPr>
        <p:spPr>
          <a:xfrm>
            <a:off x="6812161" y="5448300"/>
            <a:ext cx="4358580" cy="2073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3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Lower doses effective than for antidepressant use</a:t>
            </a:r>
            <a:endParaRPr lang="en-US" sz="1275" dirty="0"/>
          </a:p>
        </p:txBody>
      </p:sp>
      <p:sp>
        <p:nvSpPr>
          <p:cNvPr id="24" name="SK-5-text-23"/>
          <p:cNvSpPr/>
          <p:nvPr/>
        </p:nvSpPr>
        <p:spPr>
          <a:xfrm>
            <a:off x="657225" y="457200"/>
            <a:ext cx="2320290" cy="2820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21"/>
              </a:lnSpc>
              <a:buNone/>
            </a:pPr>
            <a:r>
              <a:rPr lang="en-US" sz="1575" dirty="0">
                <a:solidFill>
                  <a:srgbClr val="79797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4</a:t>
            </a:r>
            <a:endParaRPr lang="en-US" sz="1575" dirty="0"/>
          </a:p>
        </p:txBody>
      </p:sp>
      <p:sp>
        <p:nvSpPr>
          <p:cNvPr id="25" name="SK-5-text-24"/>
          <p:cNvSpPr/>
          <p:nvPr/>
        </p:nvSpPr>
        <p:spPr>
          <a:xfrm>
            <a:off x="352425" y="6019800"/>
            <a:ext cx="11839575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Dose reminder: Pain doses (10–75 mg) are significantly lower than antidepressant doses (75–200 mg) — do not confuse the</a:t>
            </a:r>
            <a:endParaRPr lang="en-US" sz="1350" dirty="0"/>
          </a:p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two ranges in clinical practice or exams.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3457575" y="2019300"/>
            <a:ext cx="6240780" cy="183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9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Off-label use · NICE CG173 First-Line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9067800" y="2019300"/>
            <a:ext cx="3124200" cy="183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9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Licensed use · Higher doses required</a:t>
            </a:r>
            <a:endParaRPr lang="en-US" sz="1050" dirty="0"/>
          </a:p>
        </p:txBody>
      </p:sp>
      <p:sp>
        <p:nvSpPr>
          <p:cNvPr id="28" name="SK-5-text-27"/>
          <p:cNvSpPr/>
          <p:nvPr/>
        </p:nvSpPr>
        <p:spPr>
          <a:xfrm>
            <a:off x="4191000" y="4114800"/>
            <a:ext cx="4000500" cy="183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9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Licensed use · Paediatric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10515600" y="4114800"/>
            <a:ext cx="1676400" cy="183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9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Off-label use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8388548" y="6657975"/>
            <a:ext cx="3803452" cy="121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956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· Amitriptyline in Primary Care · BNF 2023</a:t>
            </a:r>
            <a:endParaRPr lang="en-US" sz="9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0855" y="2729359"/>
            <a:ext cx="755898" cy="644575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7977" y="2729359"/>
            <a:ext cx="743694" cy="630882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3765" y="2701975"/>
            <a:ext cx="658267" cy="685800"/>
          </a:xfrm>
          <a:prstGeom prst="rect">
            <a:avLst/>
          </a:prstGeom>
        </p:spPr>
      </p:pic>
      <p:sp>
        <p:nvSpPr>
          <p:cNvPr id="6" name="SK-6-text-5"/>
          <p:cNvSpPr/>
          <p:nvPr/>
        </p:nvSpPr>
        <p:spPr>
          <a:xfrm>
            <a:off x="676275" y="866775"/>
            <a:ext cx="10972800" cy="7253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5712"/>
              </a:lnSpc>
              <a:buNone/>
            </a:pPr>
            <a:r>
              <a:rPr lang="en-US" sz="48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Adverse Effects</a:t>
            </a:r>
            <a:endParaRPr lang="en-US" sz="4800" dirty="0"/>
          </a:p>
        </p:txBody>
      </p:sp>
      <p:sp>
        <p:nvSpPr>
          <p:cNvPr id="7" name="SK-6-text-6"/>
          <p:cNvSpPr/>
          <p:nvPr/>
        </p:nvSpPr>
        <p:spPr>
          <a:xfrm>
            <a:off x="585192" y="3429000"/>
            <a:ext cx="2839343" cy="3829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015"/>
              </a:lnSpc>
              <a:buNone/>
            </a:pPr>
            <a:r>
              <a:rPr lang="en-US" sz="225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Anticholinergic</a:t>
            </a:r>
            <a:endParaRPr lang="en-US" sz="2250" dirty="0"/>
          </a:p>
        </p:txBody>
      </p:sp>
      <p:sp>
        <p:nvSpPr>
          <p:cNvPr id="8" name="SK-6-text-7"/>
          <p:cNvSpPr/>
          <p:nvPr/>
        </p:nvSpPr>
        <p:spPr>
          <a:xfrm>
            <a:off x="4912965" y="3429000"/>
            <a:ext cx="2346871" cy="3829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015"/>
              </a:lnSpc>
              <a:buNone/>
            </a:pPr>
            <a:r>
              <a:rPr lang="en-US" sz="225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Cardiovascular</a:t>
            </a:r>
            <a:endParaRPr lang="en-US" sz="2250" dirty="0"/>
          </a:p>
        </p:txBody>
      </p:sp>
      <p:sp>
        <p:nvSpPr>
          <p:cNvPr id="9" name="SK-6-text-8"/>
          <p:cNvSpPr/>
          <p:nvPr/>
        </p:nvSpPr>
        <p:spPr>
          <a:xfrm>
            <a:off x="8867180" y="3429000"/>
            <a:ext cx="1896368" cy="3829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015"/>
              </a:lnSpc>
              <a:buNone/>
            </a:pPr>
            <a:r>
              <a:rPr lang="en-US" sz="225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CNS &amp; Other</a:t>
            </a:r>
            <a:endParaRPr lang="en-US" sz="2250" dirty="0"/>
          </a:p>
        </p:txBody>
      </p:sp>
      <p:sp>
        <p:nvSpPr>
          <p:cNvPr id="10" name="SK-6-text-9"/>
          <p:cNvSpPr/>
          <p:nvPr/>
        </p:nvSpPr>
        <p:spPr>
          <a:xfrm>
            <a:off x="714375" y="600075"/>
            <a:ext cx="2541270" cy="2716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9"/>
              </a:lnSpc>
              <a:buNone/>
            </a:pPr>
            <a:r>
              <a:rPr lang="en-US" sz="1725" b="1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SECTION 5</a:t>
            </a:r>
            <a:endParaRPr lang="en-US" sz="1725" dirty="0"/>
          </a:p>
        </p:txBody>
      </p:sp>
      <p:sp>
        <p:nvSpPr>
          <p:cNvPr id="11" name="SK-6-text-10"/>
          <p:cNvSpPr/>
          <p:nvPr/>
        </p:nvSpPr>
        <p:spPr>
          <a:xfrm>
            <a:off x="300038" y="1895475"/>
            <a:ext cx="11891963" cy="326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70"/>
              </a:lnSpc>
              <a:buNone/>
            </a:pPr>
            <a:r>
              <a:rPr lang="en-US" sz="1725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Side effects arise from receptor blockade — understanding the mechanism predicts the effect</a:t>
            </a:r>
            <a:endParaRPr lang="en-US" sz="1725" dirty="0"/>
          </a:p>
        </p:txBody>
      </p:sp>
      <p:sp>
        <p:nvSpPr>
          <p:cNvPr id="12" name="SK-6-text-11"/>
          <p:cNvSpPr/>
          <p:nvPr/>
        </p:nvSpPr>
        <p:spPr>
          <a:xfrm>
            <a:off x="838200" y="4286250"/>
            <a:ext cx="3541365" cy="1736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Dry mouth (xerostomia — very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common)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Constipation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Urinary retention (caution: BPH)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Blurred vision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Tachycardia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Narrow-angle glaucoma risk</a:t>
            </a:r>
            <a:endParaRPr lang="en-US" sz="1575" dirty="0"/>
          </a:p>
        </p:txBody>
      </p:sp>
      <p:sp>
        <p:nvSpPr>
          <p:cNvPr id="13" name="SK-6-text-12"/>
          <p:cNvSpPr/>
          <p:nvPr/>
        </p:nvSpPr>
        <p:spPr>
          <a:xfrm>
            <a:off x="4619625" y="4286250"/>
            <a:ext cx="3373636" cy="12404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Orthostatic hypotension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Dizziness + reflex tachycardia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QTc prolongation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Arrhythmias in overdose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Falls risk in elderly</a:t>
            </a:r>
            <a:endParaRPr lang="en-US" sz="1575" dirty="0"/>
          </a:p>
        </p:txBody>
      </p:sp>
      <p:sp>
        <p:nvSpPr>
          <p:cNvPr id="14" name="SK-6-text-13"/>
          <p:cNvSpPr/>
          <p:nvPr/>
        </p:nvSpPr>
        <p:spPr>
          <a:xfrm>
            <a:off x="8391525" y="4076700"/>
            <a:ext cx="2587823" cy="1736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Sedation (useful noce;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problematic daytime)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Weight gain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Cognitive impairment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Delirium risk in elderly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Sexual dysfunction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Seizure threshold ↓</a:t>
            </a:r>
            <a:endParaRPr lang="en-US" sz="1575" dirty="0"/>
          </a:p>
        </p:txBody>
      </p:sp>
      <p:sp>
        <p:nvSpPr>
          <p:cNvPr id="15" name="SK-6-text-14"/>
          <p:cNvSpPr/>
          <p:nvPr/>
        </p:nvSpPr>
        <p:spPr>
          <a:xfrm>
            <a:off x="4775746" y="5810250"/>
            <a:ext cx="2640211" cy="1927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17"/>
              </a:lnSpc>
              <a:buNone/>
            </a:pPr>
            <a:r>
              <a:rPr lang="en-US" sz="127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Potentially fatal in overdose</a:t>
            </a:r>
            <a:endParaRPr lang="en-US" sz="1275" dirty="0"/>
          </a:p>
        </p:txBody>
      </p:sp>
      <p:sp>
        <p:nvSpPr>
          <p:cNvPr id="16" name="SK-6-text-15"/>
          <p:cNvSpPr/>
          <p:nvPr/>
        </p:nvSpPr>
        <p:spPr>
          <a:xfrm>
            <a:off x="1356271" y="3857625"/>
            <a:ext cx="2011561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Muscarinic blockade</a:t>
            </a:r>
            <a:endParaRPr lang="en-US" sz="1350" dirty="0"/>
          </a:p>
        </p:txBody>
      </p:sp>
      <p:sp>
        <p:nvSpPr>
          <p:cNvPr id="17" name="SK-6-text-16"/>
          <p:cNvSpPr/>
          <p:nvPr/>
        </p:nvSpPr>
        <p:spPr>
          <a:xfrm>
            <a:off x="4866680" y="3857625"/>
            <a:ext cx="2525018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Na⁺ channel + α₁ blockade</a:t>
            </a:r>
            <a:endParaRPr lang="en-US" sz="1350" dirty="0"/>
          </a:p>
        </p:txBody>
      </p:sp>
      <p:sp>
        <p:nvSpPr>
          <p:cNvPr id="18" name="SK-6-text-17"/>
          <p:cNvSpPr/>
          <p:nvPr/>
        </p:nvSpPr>
        <p:spPr>
          <a:xfrm>
            <a:off x="8246269" y="3790950"/>
            <a:ext cx="3195638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H₁ blockade + anticholinergic load</a:t>
            </a:r>
            <a:endParaRPr lang="en-US" sz="1350" dirty="0"/>
          </a:p>
        </p:txBody>
      </p:sp>
      <p:sp>
        <p:nvSpPr>
          <p:cNvPr id="19" name="SK-6-text-18"/>
          <p:cNvSpPr/>
          <p:nvPr/>
        </p:nvSpPr>
        <p:spPr>
          <a:xfrm>
            <a:off x="8250436" y="5848350"/>
            <a:ext cx="3101280" cy="4179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Anticholinergic burden — especially</a:t>
            </a:r>
            <a:endParaRPr lang="en-US" sz="1275" dirty="0"/>
          </a:p>
          <a:p>
            <a:pPr marL="0" indent="0" algn="ctr">
              <a:lnSpc>
                <a:spcPts val="1645"/>
              </a:lnSpc>
              <a:buNone/>
            </a:pPr>
            <a:r>
              <a:rPr lang="en-US" sz="1275" i="1" dirty="0">
                <a:solidFill>
                  <a:srgbClr val="78787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significant in elderly patients</a:t>
            </a:r>
            <a:endParaRPr lang="en-US" sz="1275" dirty="0"/>
          </a:p>
        </p:txBody>
      </p:sp>
      <p:sp>
        <p:nvSpPr>
          <p:cNvPr id="20" name="SK-6-text-19"/>
          <p:cNvSpPr/>
          <p:nvPr/>
        </p:nvSpPr>
        <p:spPr>
          <a:xfrm>
            <a:off x="5206305" y="6638925"/>
            <a:ext cx="1760190" cy="1413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14"/>
              </a:lnSpc>
              <a:buNone/>
            </a:pPr>
            <a:r>
              <a:rPr lang="en-US" sz="1125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059" y="2221855"/>
            <a:ext cx="694879" cy="671959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6486" y="5033665"/>
            <a:ext cx="2206675" cy="1138386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4588" y="2187625"/>
            <a:ext cx="682675" cy="74741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3765" y="2187625"/>
            <a:ext cx="621655" cy="747415"/>
          </a:xfrm>
          <a:prstGeom prst="rect">
            <a:avLst/>
          </a:prstGeom>
        </p:spPr>
      </p:pic>
      <p:sp>
        <p:nvSpPr>
          <p:cNvPr id="7" name="SK-7-text-6"/>
          <p:cNvSpPr/>
          <p:nvPr/>
        </p:nvSpPr>
        <p:spPr>
          <a:xfrm>
            <a:off x="590550" y="800100"/>
            <a:ext cx="11521440" cy="4600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22"/>
              </a:lnSpc>
              <a:buNone/>
            </a:pPr>
            <a:r>
              <a:rPr lang="en-US" sz="3150" b="1" dirty="0">
                <a:solidFill>
                  <a:srgbClr val="162046"/>
                </a:solidFill>
                <a:latin typeface="Hubot Sans" pitchFamily="34" charset="0"/>
                <a:ea typeface="Hubot Sans" pitchFamily="34" charset="-122"/>
                <a:cs typeface="Hubot Sans" pitchFamily="34" charset="-120"/>
              </a:rPr>
              <a:t>Discontinuation Syndrome</a:t>
            </a:r>
            <a:endParaRPr lang="en-US" sz="3150" dirty="0"/>
          </a:p>
        </p:txBody>
      </p:sp>
      <p:sp>
        <p:nvSpPr>
          <p:cNvPr id="8" name="SK-7-text-7"/>
          <p:cNvSpPr/>
          <p:nvPr/>
        </p:nvSpPr>
        <p:spPr>
          <a:xfrm>
            <a:off x="1218605" y="3067050"/>
            <a:ext cx="2315468" cy="3022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81"/>
              </a:lnSpc>
              <a:buNone/>
            </a:pPr>
            <a:r>
              <a:rPr lang="en-US" sz="1725" b="1" dirty="0">
                <a:solidFill>
                  <a:srgbClr val="162046"/>
                </a:solidFill>
                <a:latin typeface="Hubot Sans" pitchFamily="34" charset="0"/>
                <a:ea typeface="Hubot Sans" pitchFamily="34" charset="-122"/>
                <a:cs typeface="Hubot Sans" pitchFamily="34" charset="-120"/>
              </a:rPr>
              <a:t>Why It Happens</a:t>
            </a:r>
            <a:endParaRPr lang="en-US" sz="1725" dirty="0"/>
          </a:p>
        </p:txBody>
      </p:sp>
      <p:sp>
        <p:nvSpPr>
          <p:cNvPr id="9" name="SK-7-text-8"/>
          <p:cNvSpPr/>
          <p:nvPr/>
        </p:nvSpPr>
        <p:spPr>
          <a:xfrm>
            <a:off x="4615755" y="3067050"/>
            <a:ext cx="3017490" cy="3022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81"/>
              </a:lnSpc>
              <a:buNone/>
            </a:pPr>
            <a:r>
              <a:rPr lang="en-US" sz="1725" b="1" dirty="0">
                <a:solidFill>
                  <a:srgbClr val="162046"/>
                </a:solidFill>
                <a:latin typeface="Hubot Sans" pitchFamily="34" charset="0"/>
                <a:ea typeface="Hubot Sans" pitchFamily="34" charset="-122"/>
                <a:cs typeface="Hubot Sans" pitchFamily="34" charset="-120"/>
              </a:rPr>
              <a:t>Symptoms to Expect</a:t>
            </a:r>
            <a:endParaRPr lang="en-US" sz="1725" dirty="0"/>
          </a:p>
        </p:txBody>
      </p:sp>
      <p:sp>
        <p:nvSpPr>
          <p:cNvPr id="10" name="SK-7-text-9"/>
          <p:cNvSpPr/>
          <p:nvPr/>
        </p:nvSpPr>
        <p:spPr>
          <a:xfrm>
            <a:off x="9070628" y="3067050"/>
            <a:ext cx="1613446" cy="3022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81"/>
              </a:lnSpc>
              <a:buNone/>
            </a:pPr>
            <a:r>
              <a:rPr lang="en-US" sz="1725" b="1" dirty="0">
                <a:solidFill>
                  <a:srgbClr val="162046"/>
                </a:solidFill>
                <a:latin typeface="Hubot Sans" pitchFamily="34" charset="0"/>
                <a:ea typeface="Hubot Sans" pitchFamily="34" charset="-122"/>
                <a:cs typeface="Hubot Sans" pitchFamily="34" charset="-120"/>
              </a:rPr>
              <a:t>What To Do</a:t>
            </a:r>
            <a:endParaRPr lang="en-US" sz="1725" dirty="0"/>
          </a:p>
        </p:txBody>
      </p:sp>
      <p:sp>
        <p:nvSpPr>
          <p:cNvPr id="11" name="SK-7-text-10"/>
          <p:cNvSpPr/>
          <p:nvPr/>
        </p:nvSpPr>
        <p:spPr>
          <a:xfrm>
            <a:off x="657225" y="485775"/>
            <a:ext cx="24307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dirty="0">
                <a:solidFill>
                  <a:srgbClr val="797979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SECTION 7</a:t>
            </a:r>
            <a:endParaRPr lang="en-US" sz="1650" dirty="0"/>
          </a:p>
        </p:txBody>
      </p:sp>
      <p:sp>
        <p:nvSpPr>
          <p:cNvPr id="12" name="SK-7-text-11"/>
          <p:cNvSpPr/>
          <p:nvPr/>
        </p:nvSpPr>
        <p:spPr>
          <a:xfrm>
            <a:off x="838200" y="3448050"/>
            <a:ext cx="3394621" cy="1519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Abrupt stop or rapid dose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reduction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TCAs have active metabolites —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half-life variation creates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rebound effects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Higher risk with shorter half-life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agents</a:t>
            </a:r>
            <a:endParaRPr lang="en-US" sz="1425" dirty="0"/>
          </a:p>
        </p:txBody>
      </p:sp>
      <p:sp>
        <p:nvSpPr>
          <p:cNvPr id="13" name="SK-7-text-12"/>
          <p:cNvSpPr/>
          <p:nvPr/>
        </p:nvSpPr>
        <p:spPr>
          <a:xfrm>
            <a:off x="4572000" y="3448050"/>
            <a:ext cx="3216473" cy="868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Anxiety &amp; insomnia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Headache &amp; nausea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Malaise &amp; general unwellness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Motor disturbance</a:t>
            </a:r>
            <a:endParaRPr lang="en-US" sz="1425" dirty="0"/>
          </a:p>
        </p:txBody>
      </p:sp>
      <p:sp>
        <p:nvSpPr>
          <p:cNvPr id="14" name="SK-7-text-13"/>
          <p:cNvSpPr/>
          <p:nvPr/>
        </p:nvSpPr>
        <p:spPr>
          <a:xfrm>
            <a:off x="8296275" y="3448050"/>
            <a:ext cx="3195638" cy="13028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Taper slowly over 2-4 weeks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minimum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Reduce dose in small steps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- If not tolerated → switch to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nortriptyline (longer half-life,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162046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smoother taper)</a:t>
            </a:r>
            <a:endParaRPr lang="en-US" sz="1425" dirty="0"/>
          </a:p>
        </p:txBody>
      </p:sp>
      <p:sp>
        <p:nvSpPr>
          <p:cNvPr id="15" name="SK-7-text-14"/>
          <p:cNvSpPr/>
          <p:nvPr/>
        </p:nvSpPr>
        <p:spPr>
          <a:xfrm>
            <a:off x="11391900" y="6562725"/>
            <a:ext cx="502890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260"/>
              </a:lnSpc>
              <a:buNone/>
            </a:pPr>
            <a:r>
              <a:rPr lang="en-US" sz="1125" dirty="0">
                <a:solidFill>
                  <a:srgbClr val="797979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7 / 16</a:t>
            </a:r>
            <a:endParaRPr lang="en-US" sz="1125" dirty="0"/>
          </a:p>
        </p:txBody>
      </p:sp>
      <p:sp>
        <p:nvSpPr>
          <p:cNvPr id="16" name="SK-7-text-15"/>
          <p:cNvSpPr/>
          <p:nvPr/>
        </p:nvSpPr>
        <p:spPr>
          <a:xfrm>
            <a:off x="361950" y="6562725"/>
            <a:ext cx="3600450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125" dirty="0">
                <a:solidFill>
                  <a:srgbClr val="797979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17" name="SK-7-text-16"/>
          <p:cNvSpPr/>
          <p:nvPr/>
        </p:nvSpPr>
        <p:spPr>
          <a:xfrm>
            <a:off x="5038725" y="6200775"/>
            <a:ext cx="4754880" cy="1372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80"/>
              </a:lnSpc>
              <a:buNone/>
            </a:pPr>
            <a:r>
              <a:rPr lang="en-US" sz="900" i="1" dirty="0">
                <a:solidFill>
                  <a:srgbClr val="797979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*Gradual dose reduction over weeks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180" y="1529209"/>
            <a:ext cx="231577" cy="253603"/>
          </a:xfrm>
          <a:prstGeom prst="rect">
            <a:avLst/>
          </a:prstGeom>
        </p:spPr>
      </p:pic>
      <p:sp>
        <p:nvSpPr>
          <p:cNvPr id="4" name="SK-8-text-3"/>
          <p:cNvSpPr/>
          <p:nvPr/>
        </p:nvSpPr>
        <p:spPr>
          <a:xfrm>
            <a:off x="704850" y="666750"/>
            <a:ext cx="11487150" cy="4572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00204A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Contraindications and Precautions</a:t>
            </a:r>
            <a:endParaRPr lang="en-US" sz="3000" dirty="0"/>
          </a:p>
        </p:txBody>
      </p:sp>
      <p:sp>
        <p:nvSpPr>
          <p:cNvPr id="5" name="SK-8-text-4"/>
          <p:cNvSpPr/>
          <p:nvPr/>
        </p:nvSpPr>
        <p:spPr>
          <a:xfrm>
            <a:off x="1447800" y="1514475"/>
            <a:ext cx="653796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ABSOLUTE CONTRAINDICATIONS</a:t>
            </a:r>
            <a:endParaRPr lang="en-US" sz="1650" dirty="0"/>
          </a:p>
        </p:txBody>
      </p:sp>
      <p:sp>
        <p:nvSpPr>
          <p:cNvPr id="6" name="SK-8-text-5"/>
          <p:cNvSpPr/>
          <p:nvPr/>
        </p:nvSpPr>
        <p:spPr>
          <a:xfrm>
            <a:off x="8277225" y="1514475"/>
            <a:ext cx="2766060" cy="2494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63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PRECAUTIONS</a:t>
            </a:r>
            <a:endParaRPr lang="en-US" sz="1650" dirty="0"/>
          </a:p>
        </p:txBody>
      </p:sp>
      <p:sp>
        <p:nvSpPr>
          <p:cNvPr id="7" name="SK-8-text-6"/>
          <p:cNvSpPr/>
          <p:nvPr/>
        </p:nvSpPr>
        <p:spPr>
          <a:xfrm>
            <a:off x="704850" y="342900"/>
            <a:ext cx="2541270" cy="2607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53"/>
              </a:lnSpc>
              <a:buNone/>
            </a:pPr>
            <a:r>
              <a:rPr lang="en-US" sz="1725" dirty="0">
                <a:solidFill>
                  <a:srgbClr val="787878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SECTION 7</a:t>
            </a:r>
            <a:endParaRPr lang="en-US" sz="1725" dirty="0"/>
          </a:p>
        </p:txBody>
      </p:sp>
      <p:sp>
        <p:nvSpPr>
          <p:cNvPr id="8" name="SK-8-text-7"/>
          <p:cNvSpPr/>
          <p:nvPr/>
        </p:nvSpPr>
        <p:spPr>
          <a:xfrm>
            <a:off x="857250" y="2314575"/>
            <a:ext cx="672084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Recent Myocardial Infarction</a:t>
            </a:r>
            <a:endParaRPr lang="en-US" sz="1575" dirty="0"/>
          </a:p>
        </p:txBody>
      </p:sp>
      <p:sp>
        <p:nvSpPr>
          <p:cNvPr id="9" name="SK-8-text-8"/>
          <p:cNvSpPr/>
          <p:nvPr/>
        </p:nvSpPr>
        <p:spPr>
          <a:xfrm>
            <a:off x="857250" y="3171825"/>
            <a:ext cx="792099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Serious Arrhythmias / Heart Block</a:t>
            </a:r>
            <a:endParaRPr lang="en-US" sz="1575" dirty="0"/>
          </a:p>
        </p:txBody>
      </p:sp>
      <p:sp>
        <p:nvSpPr>
          <p:cNvPr id="10" name="SK-8-text-9"/>
          <p:cNvSpPr/>
          <p:nvPr/>
        </p:nvSpPr>
        <p:spPr>
          <a:xfrm>
            <a:off x="857250" y="4029075"/>
            <a:ext cx="672084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Acute Angle-Closure Glaucoma</a:t>
            </a:r>
            <a:endParaRPr lang="en-US" sz="1575" dirty="0"/>
          </a:p>
        </p:txBody>
      </p:sp>
      <p:sp>
        <p:nvSpPr>
          <p:cNvPr id="11" name="SK-8-text-10"/>
          <p:cNvSpPr/>
          <p:nvPr/>
        </p:nvSpPr>
        <p:spPr>
          <a:xfrm>
            <a:off x="857250" y="4886325"/>
            <a:ext cx="968121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MAOI Use (concurrent or within 14 days)</a:t>
            </a:r>
            <a:endParaRPr lang="en-US" sz="1575" dirty="0"/>
          </a:p>
        </p:txBody>
      </p:sp>
      <p:sp>
        <p:nvSpPr>
          <p:cNvPr id="12" name="SK-8-text-11"/>
          <p:cNvSpPr/>
          <p:nvPr/>
        </p:nvSpPr>
        <p:spPr>
          <a:xfrm>
            <a:off x="857250" y="5743575"/>
            <a:ext cx="12001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Mania</a:t>
            </a:r>
            <a:endParaRPr lang="en-US" sz="1575" dirty="0"/>
          </a:p>
        </p:txBody>
      </p:sp>
      <p:sp>
        <p:nvSpPr>
          <p:cNvPr id="13" name="SK-8-text-12"/>
          <p:cNvSpPr/>
          <p:nvPr/>
        </p:nvSpPr>
        <p:spPr>
          <a:xfrm>
            <a:off x="6686550" y="2257425"/>
            <a:ext cx="384048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Elderly Patients</a:t>
            </a:r>
            <a:endParaRPr lang="en-US" sz="1575" dirty="0"/>
          </a:p>
        </p:txBody>
      </p:sp>
      <p:sp>
        <p:nvSpPr>
          <p:cNvPr id="14" name="SK-8-text-13"/>
          <p:cNvSpPr/>
          <p:nvPr/>
        </p:nvSpPr>
        <p:spPr>
          <a:xfrm>
            <a:off x="6686550" y="2876550"/>
            <a:ext cx="55054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Epilepsy / Seizure History</a:t>
            </a:r>
            <a:endParaRPr lang="en-US" sz="1575" dirty="0"/>
          </a:p>
        </p:txBody>
      </p:sp>
      <p:sp>
        <p:nvSpPr>
          <p:cNvPr id="15" name="SK-8-text-14"/>
          <p:cNvSpPr/>
          <p:nvPr/>
        </p:nvSpPr>
        <p:spPr>
          <a:xfrm>
            <a:off x="6686550" y="3495675"/>
            <a:ext cx="55054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Prostatic Hypertrophy / Urinary Retention</a:t>
            </a:r>
            <a:endParaRPr lang="en-US" sz="1575" dirty="0"/>
          </a:p>
        </p:txBody>
      </p:sp>
      <p:sp>
        <p:nvSpPr>
          <p:cNvPr id="16" name="SK-8-text-15"/>
          <p:cNvSpPr/>
          <p:nvPr/>
        </p:nvSpPr>
        <p:spPr>
          <a:xfrm>
            <a:off x="6686550" y="4114800"/>
            <a:ext cx="55054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Bipolar Disorder / Schizophrenia</a:t>
            </a:r>
            <a:endParaRPr lang="en-US" sz="1575" dirty="0"/>
          </a:p>
        </p:txBody>
      </p:sp>
      <p:sp>
        <p:nvSpPr>
          <p:cNvPr id="17" name="SK-8-text-16"/>
          <p:cNvSpPr/>
          <p:nvPr/>
        </p:nvSpPr>
        <p:spPr>
          <a:xfrm>
            <a:off x="6686550" y="4743450"/>
            <a:ext cx="312039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Liver Disease</a:t>
            </a:r>
            <a:endParaRPr lang="en-US" sz="1575" dirty="0"/>
          </a:p>
        </p:txBody>
      </p:sp>
      <p:sp>
        <p:nvSpPr>
          <p:cNvPr id="18" name="SK-8-text-17"/>
          <p:cNvSpPr/>
          <p:nvPr/>
        </p:nvSpPr>
        <p:spPr>
          <a:xfrm>
            <a:off x="6686550" y="5362575"/>
            <a:ext cx="550545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Pregnancy &amp; Breastfeeding</a:t>
            </a:r>
            <a:endParaRPr lang="en-US" sz="1575" dirty="0"/>
          </a:p>
        </p:txBody>
      </p:sp>
      <p:sp>
        <p:nvSpPr>
          <p:cNvPr id="19" name="SK-8-text-18"/>
          <p:cNvSpPr/>
          <p:nvPr/>
        </p:nvSpPr>
        <p:spPr>
          <a:xfrm>
            <a:off x="6686550" y="6000750"/>
            <a:ext cx="4080510" cy="25806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Suicidal Ideation</a:t>
            </a:r>
            <a:endParaRPr lang="en-US" sz="1575" dirty="0"/>
          </a:p>
        </p:txBody>
      </p:sp>
      <p:sp>
        <p:nvSpPr>
          <p:cNvPr id="20" name="SK-8-text-19"/>
          <p:cNvSpPr/>
          <p:nvPr/>
        </p:nvSpPr>
        <p:spPr>
          <a:xfrm>
            <a:off x="2275433" y="1809750"/>
            <a:ext cx="1906786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*Do not prescribe*</a:t>
            </a:r>
            <a:endParaRPr lang="en-US" sz="1425" dirty="0"/>
          </a:p>
        </p:txBody>
      </p:sp>
      <p:sp>
        <p:nvSpPr>
          <p:cNvPr id="21" name="SK-8-text-20"/>
          <p:cNvSpPr/>
          <p:nvPr/>
        </p:nvSpPr>
        <p:spPr>
          <a:xfrm>
            <a:off x="7395567" y="1809750"/>
            <a:ext cx="3258443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*Use with caution — assess risk</a:t>
            </a:r>
            <a:endParaRPr lang="en-US" sz="1425" dirty="0"/>
          </a:p>
        </p:txBody>
      </p:sp>
      <p:sp>
        <p:nvSpPr>
          <p:cNvPr id="22" name="SK-8-text-21"/>
          <p:cNvSpPr/>
          <p:nvPr/>
        </p:nvSpPr>
        <p:spPr>
          <a:xfrm>
            <a:off x="857250" y="2619375"/>
            <a:ext cx="1100328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*Sodium channel blockade increases arrhythmia risk</a:t>
            </a:r>
            <a:endParaRPr lang="en-US" sz="1425" dirty="0"/>
          </a:p>
        </p:txBody>
      </p:sp>
      <p:sp>
        <p:nvSpPr>
          <p:cNvPr id="23" name="SK-8-text-22"/>
          <p:cNvSpPr/>
          <p:nvPr/>
        </p:nvSpPr>
        <p:spPr>
          <a:xfrm>
            <a:off x="857250" y="3476625"/>
            <a:ext cx="818007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*QTc prolongation — potentially fatal</a:t>
            </a:r>
            <a:endParaRPr lang="en-US" sz="1425" dirty="0"/>
          </a:p>
        </p:txBody>
      </p:sp>
      <p:sp>
        <p:nvSpPr>
          <p:cNvPr id="24" name="SK-8-text-23"/>
          <p:cNvSpPr/>
          <p:nvPr/>
        </p:nvSpPr>
        <p:spPr>
          <a:xfrm>
            <a:off x="857250" y="4333875"/>
            <a:ext cx="11220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*Anticholinergic effect raises intraocular pressure</a:t>
            </a:r>
            <a:endParaRPr lang="en-US" sz="1425" dirty="0"/>
          </a:p>
        </p:txBody>
      </p:sp>
      <p:sp>
        <p:nvSpPr>
          <p:cNvPr id="25" name="SK-8-text-24"/>
          <p:cNvSpPr/>
          <p:nvPr/>
        </p:nvSpPr>
        <p:spPr>
          <a:xfrm>
            <a:off x="857250" y="5191125"/>
            <a:ext cx="1078611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*Fatal — serotonin syndrome / hypertensive crisis</a:t>
            </a:r>
            <a:endParaRPr lang="en-US" sz="1425" dirty="0"/>
          </a:p>
        </p:txBody>
      </p:sp>
      <p:sp>
        <p:nvSpPr>
          <p:cNvPr id="26" name="SK-8-text-25"/>
          <p:cNvSpPr/>
          <p:nvPr/>
        </p:nvSpPr>
        <p:spPr>
          <a:xfrm>
            <a:off x="857250" y="6048375"/>
            <a:ext cx="665988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*May precipitate manic episode</a:t>
            </a:r>
            <a:endParaRPr lang="en-US" sz="1425" dirty="0"/>
          </a:p>
        </p:txBody>
      </p:sp>
      <p:sp>
        <p:nvSpPr>
          <p:cNvPr id="27" name="SK-8-text-26"/>
          <p:cNvSpPr/>
          <p:nvPr/>
        </p:nvSpPr>
        <p:spPr>
          <a:xfrm>
            <a:off x="6686550" y="2543175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*Anticholinergic load, falls risk, cognitive impairment</a:t>
            </a:r>
            <a:endParaRPr lang="en-US" sz="1425" dirty="0"/>
          </a:p>
        </p:txBody>
      </p:sp>
      <p:sp>
        <p:nvSpPr>
          <p:cNvPr id="28" name="SK-8-text-27"/>
          <p:cNvSpPr/>
          <p:nvPr/>
        </p:nvSpPr>
        <p:spPr>
          <a:xfrm>
            <a:off x="6686550" y="3171825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*Lowers seizure threshold</a:t>
            </a:r>
            <a:endParaRPr lang="en-US" sz="1425" dirty="0"/>
          </a:p>
        </p:txBody>
      </p:sp>
      <p:sp>
        <p:nvSpPr>
          <p:cNvPr id="29" name="SK-8-text-28"/>
          <p:cNvSpPr/>
          <p:nvPr/>
        </p:nvSpPr>
        <p:spPr>
          <a:xfrm>
            <a:off x="6686550" y="3790950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*Anticholinergic — worsens outflow obstruction</a:t>
            </a:r>
            <a:endParaRPr lang="en-US" sz="1425" dirty="0"/>
          </a:p>
        </p:txBody>
      </p:sp>
      <p:sp>
        <p:nvSpPr>
          <p:cNvPr id="30" name="SK-8-text-29"/>
          <p:cNvSpPr/>
          <p:nvPr/>
        </p:nvSpPr>
        <p:spPr>
          <a:xfrm>
            <a:off x="6686550" y="4410075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*May unmask psychosis or trigger mania</a:t>
            </a:r>
            <a:endParaRPr lang="en-US" sz="1425" dirty="0"/>
          </a:p>
        </p:txBody>
      </p:sp>
      <p:sp>
        <p:nvSpPr>
          <p:cNvPr id="31" name="SK-8-text-30"/>
          <p:cNvSpPr/>
          <p:nvPr/>
        </p:nvSpPr>
        <p:spPr>
          <a:xfrm>
            <a:off x="6686550" y="5038725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*Reduced hepatic metabolism — higher plasma levels</a:t>
            </a:r>
            <a:endParaRPr lang="en-US" sz="1425" dirty="0"/>
          </a:p>
        </p:txBody>
      </p:sp>
      <p:sp>
        <p:nvSpPr>
          <p:cNvPr id="32" name="SK-8-text-31"/>
          <p:cNvSpPr/>
          <p:nvPr/>
        </p:nvSpPr>
        <p:spPr>
          <a:xfrm>
            <a:off x="6686550" y="5667375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*Limited safety data — specialist guidance</a:t>
            </a:r>
            <a:endParaRPr lang="en-US" sz="1425" dirty="0"/>
          </a:p>
        </p:txBody>
      </p:sp>
      <p:sp>
        <p:nvSpPr>
          <p:cNvPr id="33" name="SK-8-text-32"/>
          <p:cNvSpPr/>
          <p:nvPr/>
        </p:nvSpPr>
        <p:spPr>
          <a:xfrm>
            <a:off x="6686550" y="6296025"/>
            <a:ext cx="550545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*Monitor closely; limit quantities dispensed</a:t>
            </a:r>
            <a:endParaRPr lang="en-US" sz="1425" dirty="0"/>
          </a:p>
        </p:txBody>
      </p:sp>
      <p:sp>
        <p:nvSpPr>
          <p:cNvPr id="34" name="SK-8-text-33"/>
          <p:cNvSpPr/>
          <p:nvPr/>
        </p:nvSpPr>
        <p:spPr>
          <a:xfrm>
            <a:off x="7948613" y="6638925"/>
            <a:ext cx="4243388" cy="1473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0"/>
              </a:lnSpc>
              <a:buNone/>
            </a:pPr>
            <a:r>
              <a:rPr lang="en-US" sz="975" dirty="0">
                <a:solidFill>
                  <a:srgbClr val="787878"/>
                </a:solidFill>
                <a:latin typeface="Noto Sans JP" pitchFamily="34" charset="0"/>
                <a:ea typeface="Noto Sans JP" pitchFamily="34" charset="-122"/>
                <a:cs typeface="Noto Sans JP" pitchFamily="34" charset="-120"/>
              </a:rPr>
              <a:t>*Bradford VTS Teaching Deck — Amitriptyline in Primary Care</a:t>
            </a:r>
            <a:endParaRPr lang="en-US" sz="9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9-text-2"/>
          <p:cNvSpPr/>
          <p:nvPr/>
        </p:nvSpPr>
        <p:spPr>
          <a:xfrm>
            <a:off x="657225" y="742950"/>
            <a:ext cx="8161020" cy="5000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38"/>
              </a:lnSpc>
              <a:buNone/>
            </a:pPr>
            <a:r>
              <a:rPr lang="en-US" sz="3150" b="1" dirty="0">
                <a:solidFill>
                  <a:srgbClr val="162046"/>
                </a:solidFill>
              </a:rPr>
              <a:t>Drug Interactions</a:t>
            </a:r>
            <a:endParaRPr lang="en-US" sz="3150" dirty="0"/>
          </a:p>
        </p:txBody>
      </p:sp>
      <p:sp>
        <p:nvSpPr>
          <p:cNvPr id="4" name="SK-9-text-3"/>
          <p:cNvSpPr/>
          <p:nvPr/>
        </p:nvSpPr>
        <p:spPr>
          <a:xfrm>
            <a:off x="657225" y="476250"/>
            <a:ext cx="2099310" cy="2315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24"/>
              </a:lnSpc>
              <a:buNone/>
            </a:pPr>
            <a:r>
              <a:rPr lang="en-US" sz="1425" b="1" dirty="0">
                <a:solidFill>
                  <a:srgbClr val="8C8C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9</a:t>
            </a:r>
            <a:endParaRPr lang="en-US" sz="1425" dirty="0"/>
          </a:p>
        </p:txBody>
      </p:sp>
      <p:sp>
        <p:nvSpPr>
          <p:cNvPr id="5" name="SK-9-text-4"/>
          <p:cNvSpPr/>
          <p:nvPr/>
        </p:nvSpPr>
        <p:spPr>
          <a:xfrm>
            <a:off x="657225" y="1600200"/>
            <a:ext cx="11534775" cy="2400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575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Key interactions by risk level — always check current BNF before prescribing</a:t>
            </a:r>
            <a:endParaRPr lang="en-US" sz="1575" dirty="0"/>
          </a:p>
        </p:txBody>
      </p:sp>
      <p:sp>
        <p:nvSpPr>
          <p:cNvPr id="6" name="SK-9-text-5"/>
          <p:cNvSpPr/>
          <p:nvPr/>
        </p:nvSpPr>
        <p:spPr>
          <a:xfrm>
            <a:off x="962025" y="2657475"/>
            <a:ext cx="10287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FATAL</a:t>
            </a:r>
            <a:endParaRPr lang="en-US" sz="1350" dirty="0"/>
          </a:p>
        </p:txBody>
      </p:sp>
      <p:sp>
        <p:nvSpPr>
          <p:cNvPr id="7" name="SK-9-text-6"/>
          <p:cNvSpPr/>
          <p:nvPr/>
        </p:nvSpPr>
        <p:spPr>
          <a:xfrm>
            <a:off x="962025" y="4000500"/>
            <a:ext cx="185166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RISK</a:t>
            </a:r>
            <a:endParaRPr lang="en-US" sz="1350" dirty="0"/>
          </a:p>
        </p:txBody>
      </p:sp>
      <p:sp>
        <p:nvSpPr>
          <p:cNvPr id="8" name="SK-9-text-7"/>
          <p:cNvSpPr/>
          <p:nvPr/>
        </p:nvSpPr>
        <p:spPr>
          <a:xfrm>
            <a:off x="962025" y="5334000"/>
            <a:ext cx="14401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</a:t>
            </a:r>
            <a:endParaRPr lang="en-US" sz="1350" dirty="0"/>
          </a:p>
        </p:txBody>
      </p:sp>
      <p:sp>
        <p:nvSpPr>
          <p:cNvPr id="9" name="SK-9-text-8"/>
          <p:cNvSpPr/>
          <p:nvPr/>
        </p:nvSpPr>
        <p:spPr>
          <a:xfrm>
            <a:off x="2486025" y="2362200"/>
            <a:ext cx="34975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A. MAO Inhibitors</a:t>
            </a:r>
            <a:endParaRPr lang="en-US" sz="1350" dirty="0"/>
          </a:p>
        </p:txBody>
      </p:sp>
      <p:sp>
        <p:nvSpPr>
          <p:cNvPr id="10" name="SK-9-text-9"/>
          <p:cNvSpPr/>
          <p:nvPr/>
        </p:nvSpPr>
        <p:spPr>
          <a:xfrm>
            <a:off x="2486025" y="3686175"/>
            <a:ext cx="32918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A. SSRIs / SNRIs</a:t>
            </a:r>
            <a:endParaRPr lang="en-US" sz="1350" dirty="0"/>
          </a:p>
        </p:txBody>
      </p:sp>
      <p:sp>
        <p:nvSpPr>
          <p:cNvPr id="11" name="SK-9-text-10"/>
          <p:cNvSpPr/>
          <p:nvPr/>
        </p:nvSpPr>
        <p:spPr>
          <a:xfrm>
            <a:off x="2486025" y="5057775"/>
            <a:ext cx="37033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A. CNS Depressants</a:t>
            </a:r>
            <a:endParaRPr lang="en-US" sz="1350" dirty="0"/>
          </a:p>
        </p:txBody>
      </p:sp>
      <p:sp>
        <p:nvSpPr>
          <p:cNvPr id="12" name="SK-9-text-11"/>
          <p:cNvSpPr/>
          <p:nvPr/>
        </p:nvSpPr>
        <p:spPr>
          <a:xfrm>
            <a:off x="7239000" y="2333625"/>
            <a:ext cx="49530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B. MAOIs + Serotonergic Agents</a:t>
            </a:r>
            <a:endParaRPr lang="en-US" sz="1350" dirty="0"/>
          </a:p>
        </p:txBody>
      </p:sp>
      <p:sp>
        <p:nvSpPr>
          <p:cNvPr id="13" name="SK-9-text-12"/>
          <p:cNvSpPr/>
          <p:nvPr/>
        </p:nvSpPr>
        <p:spPr>
          <a:xfrm>
            <a:off x="5648325" y="3686175"/>
            <a:ext cx="370332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B. Antiarrhythmics</a:t>
            </a:r>
            <a:endParaRPr lang="en-US" sz="1350" dirty="0"/>
          </a:p>
        </p:txBody>
      </p:sp>
      <p:sp>
        <p:nvSpPr>
          <p:cNvPr id="14" name="SK-9-text-13"/>
          <p:cNvSpPr/>
          <p:nvPr/>
        </p:nvSpPr>
        <p:spPr>
          <a:xfrm>
            <a:off x="5648325" y="5057775"/>
            <a:ext cx="43205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B. Direct Adrenergics</a:t>
            </a:r>
            <a:endParaRPr lang="en-US" sz="1350" dirty="0"/>
          </a:p>
        </p:txBody>
      </p:sp>
      <p:sp>
        <p:nvSpPr>
          <p:cNvPr id="15" name="SK-9-text-14"/>
          <p:cNvSpPr/>
          <p:nvPr/>
        </p:nvSpPr>
        <p:spPr>
          <a:xfrm>
            <a:off x="8696325" y="3686175"/>
            <a:ext cx="34956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C. CYP2D6 Inhibitors</a:t>
            </a:r>
            <a:endParaRPr lang="en-US" sz="1350" dirty="0"/>
          </a:p>
        </p:txBody>
      </p:sp>
      <p:sp>
        <p:nvSpPr>
          <p:cNvPr id="16" name="SK-9-text-15"/>
          <p:cNvSpPr/>
          <p:nvPr/>
        </p:nvSpPr>
        <p:spPr>
          <a:xfrm>
            <a:off x="8696325" y="5057775"/>
            <a:ext cx="349567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b="1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C. Indirect Adrenergics</a:t>
            </a:r>
            <a:endParaRPr lang="en-US" sz="1350" dirty="0"/>
          </a:p>
        </p:txBody>
      </p:sp>
      <p:sp>
        <p:nvSpPr>
          <p:cNvPr id="17" name="SK-9-text-16"/>
          <p:cNvSpPr/>
          <p:nvPr/>
        </p:nvSpPr>
        <p:spPr>
          <a:xfrm>
            <a:off x="2486025" y="2628900"/>
            <a:ext cx="4788098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Hypertensive crisis, hyperpyrexia, convulsions, coma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Absolute contraindication — 14-day washout required</a:t>
            </a:r>
            <a:endParaRPr lang="en-US" sz="1200" dirty="0"/>
          </a:p>
        </p:txBody>
      </p:sp>
      <p:sp>
        <p:nvSpPr>
          <p:cNvPr id="18" name="SK-9-text-17"/>
          <p:cNvSpPr/>
          <p:nvPr/>
        </p:nvSpPr>
        <p:spPr>
          <a:xfrm>
            <a:off x="2486025" y="3962400"/>
            <a:ext cx="2870746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Serotonin syndrome risk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Agitation, tremor, hyperthermia</a:t>
            </a:r>
            <a:endParaRPr lang="en-US" sz="1200" dirty="0"/>
          </a:p>
        </p:txBody>
      </p:sp>
      <p:sp>
        <p:nvSpPr>
          <p:cNvPr id="19" name="SK-9-text-18"/>
          <p:cNvSpPr/>
          <p:nvPr/>
        </p:nvSpPr>
        <p:spPr>
          <a:xfrm>
            <a:off x="2486025" y="5334000"/>
            <a:ext cx="3216473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Alcohol, opioids, benzodiazepines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Enhanced sedation — toxic sedation risk</a:t>
            </a:r>
            <a:endParaRPr lang="en-US" sz="1200" dirty="0"/>
          </a:p>
        </p:txBody>
      </p:sp>
      <p:sp>
        <p:nvSpPr>
          <p:cNvPr id="20" name="SK-9-text-19"/>
          <p:cNvSpPr/>
          <p:nvPr/>
        </p:nvSpPr>
        <p:spPr>
          <a:xfrm>
            <a:off x="7239000" y="2628900"/>
            <a:ext cx="4610100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Mutual potentiation — fatal serotonin syndrome risk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co-prescribe</a:t>
            </a:r>
            <a:endParaRPr lang="en-US" sz="1200" dirty="0"/>
          </a:p>
        </p:txBody>
      </p:sp>
      <p:sp>
        <p:nvSpPr>
          <p:cNvPr id="21" name="SK-9-text-20"/>
          <p:cNvSpPr/>
          <p:nvPr/>
        </p:nvSpPr>
        <p:spPr>
          <a:xfrm>
            <a:off x="5648325" y="3962400"/>
            <a:ext cx="3090863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Amiodarone, quinidine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Additive QTc prolongation → arrhythmia</a:t>
            </a:r>
            <a:endParaRPr lang="en-US" sz="1200" dirty="0"/>
          </a:p>
        </p:txBody>
      </p:sp>
      <p:sp>
        <p:nvSpPr>
          <p:cNvPr id="22" name="SK-9-text-21"/>
          <p:cNvSpPr/>
          <p:nvPr/>
        </p:nvSpPr>
        <p:spPr>
          <a:xfrm>
            <a:off x="5648325" y="5334000"/>
            <a:ext cx="2682180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 Adrenaline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Potentiated vasopressor effect</a:t>
            </a:r>
            <a:endParaRPr lang="en-US" sz="1200" dirty="0"/>
          </a:p>
        </p:txBody>
      </p:sp>
      <p:sp>
        <p:nvSpPr>
          <p:cNvPr id="23" name="SK-9-text-22"/>
          <p:cNvSpPr/>
          <p:nvPr/>
        </p:nvSpPr>
        <p:spPr>
          <a:xfrm>
            <a:off x="8696325" y="3962400"/>
            <a:ext cx="3059311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Fluoxetine, paroxetine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↑ Amitriptyline plasma levels → toxicity</a:t>
            </a:r>
            <a:endParaRPr lang="en-US" sz="1200" dirty="0"/>
          </a:p>
        </p:txBody>
      </p:sp>
      <p:sp>
        <p:nvSpPr>
          <p:cNvPr id="24" name="SK-9-text-23"/>
          <p:cNvSpPr/>
          <p:nvPr/>
        </p:nvSpPr>
        <p:spPr>
          <a:xfrm>
            <a:off x="8696325" y="5334000"/>
            <a:ext cx="2252663" cy="423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e.g. Ephedrine</a:t>
            </a:r>
            <a:endParaRPr lang="en-US" sz="1200" dirty="0"/>
          </a:p>
          <a:p>
            <a:pPr marL="0" indent="0">
              <a:lnSpc>
                <a:spcPts val="1668"/>
              </a:lnSpc>
              <a:buNone/>
            </a:pPr>
            <a:r>
              <a:rPr lang="en-US" sz="1200" dirty="0">
                <a:solidFill>
                  <a:srgbClr val="16204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Blocked — reduced effect</a:t>
            </a:r>
            <a:endParaRPr lang="en-US" sz="1200" dirty="0"/>
          </a:p>
        </p:txBody>
      </p:sp>
      <p:sp>
        <p:nvSpPr>
          <p:cNvPr id="25" name="SK-9-text-24"/>
          <p:cNvSpPr/>
          <p:nvPr/>
        </p:nvSpPr>
        <p:spPr>
          <a:xfrm>
            <a:off x="1378744" y="6553200"/>
            <a:ext cx="9482138" cy="142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125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 TCAs lower seizure threshold • Grapefruit juice may inhibit hepatic metabolism • Always verify interactions via BNF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2139</Words>
  <Application>Microsoft Office PowerPoint</Application>
  <PresentationFormat>Widescreen</PresentationFormat>
  <Paragraphs>467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Noto Sans JP</vt:lpstr>
      <vt:lpstr>Montserrat</vt:lpstr>
      <vt:lpstr>Open Sans</vt:lpstr>
      <vt:lpstr>Inter</vt:lpstr>
      <vt:lpstr>Noto Sans SC</vt:lpstr>
      <vt:lpstr>Noto Sans KR</vt:lpstr>
      <vt:lpstr>Hubot Sans</vt:lpstr>
      <vt:lpstr>Arial</vt:lpstr>
      <vt:lpstr>Noto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2026-05-26T13:51:59Z</dcterms:created>
  <dcterms:modified xsi:type="dcterms:W3CDTF">2026-05-26T14:20:02Z</dcterms:modified>
</cp:coreProperties>
</file>