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1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708" y="3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787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C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914400"/>
            <a:ext cx="4114800" cy="4114800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7132320" y="-457200"/>
            <a:ext cx="2926080" cy="2926080"/>
          </a:xfrm>
          <a:prstGeom prst="ellipse">
            <a:avLst/>
          </a:prstGeom>
          <a:solidFill>
            <a:srgbClr val="3D5A8A">
              <a:alpha val="60000"/>
            </a:srgbClr>
          </a:solidFill>
          <a:ln w="12700">
            <a:solidFill>
              <a:srgbClr val="3D5A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457200" y="502920"/>
            <a:ext cx="5321808" cy="475488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57200" y="502920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BRADFORD VTS TEACHING DECK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14300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Management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457200" y="192024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Analgesic Ladder, Opioids &amp; Neuropathic Pain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457200" y="2606040"/>
            <a:ext cx="5029200" cy="36576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457200" y="2788920"/>
            <a:ext cx="201168" cy="201168"/>
          </a:xfrm>
          <a:prstGeom prst="ellipse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749808" y="276148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Analgesic Ladder &amp; Drug Selection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57200" y="3182112"/>
            <a:ext cx="201168" cy="201168"/>
          </a:xfrm>
          <a:prstGeom prst="ellipse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749808" y="3154680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 Prescribing: Weak &amp; Strong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3575304"/>
            <a:ext cx="201168" cy="201168"/>
          </a:xfrm>
          <a:prstGeom prst="ellipse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749808" y="35478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 Effects, Risks &amp; Long-Term Use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457200" y="3968496"/>
            <a:ext cx="201168" cy="201168"/>
          </a:xfrm>
          <a:prstGeom prst="ellipse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749808" y="3941064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 Equivalences &amp; Stopping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57200" y="4361688"/>
            <a:ext cx="201168" cy="201168"/>
          </a:xfrm>
          <a:prstGeom prst="ellipse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749808" y="4334256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Neuropathic Pain Management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7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2026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Stopping Strong Opioids Safely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 withdrawal — planned dose reduction in primary care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389120" cy="3657600"/>
          </a:xfrm>
          <a:prstGeom prst="rect">
            <a:avLst/>
          </a:prstGeom>
          <a:solidFill>
            <a:srgbClr val="EBF0FA"/>
          </a:solidFill>
          <a:ln w="12700">
            <a:solidFill>
              <a:srgbClr val="3D5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274320" y="1097280"/>
            <a:ext cx="4389120" cy="274320"/>
          </a:xfrm>
          <a:prstGeom prst="rect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365760" y="109728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Principles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84048" y="1490472"/>
            <a:ext cx="109728" cy="109728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548640" y="1444752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Susceptibility to withdrawal varies significantly between individuals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84048" y="1993392"/>
            <a:ext cx="109728" cy="109728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548640" y="1947672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Symptoms typically peak within 24–72 hours and may last up to 2 weeks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84048" y="2496312"/>
            <a:ext cx="109728" cy="109728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48640" y="2450592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dose incrementally: 10–25% decrements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84048" y="2999232"/>
            <a:ext cx="109728" cy="109728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548640" y="2953512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Pace reductions according to patient tolerance and the half-life of the preparation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84048" y="3502152"/>
            <a:ext cx="109728" cy="109728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548640" y="3456432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at each dose reduction — adjust pace if symptomatic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84048" y="4005072"/>
            <a:ext cx="109728" cy="109728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548640" y="3959352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 psychology support or specialist pain service for complex cases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846320" y="1097280"/>
            <a:ext cx="4069080" cy="1920240"/>
          </a:xfrm>
          <a:prstGeom prst="rect">
            <a:avLst/>
          </a:prstGeom>
          <a:solidFill>
            <a:srgbClr val="FEF6E8"/>
          </a:solidFill>
          <a:ln w="12700">
            <a:solidFill>
              <a:srgbClr val="D477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4846320" y="1097280"/>
            <a:ext cx="4069080" cy="274320"/>
          </a:xfrm>
          <a:prstGeom prst="rect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4937760" y="1097280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Withdrawal Symptoms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937760" y="1444752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Yawning, lacrimation, rhinorrhoea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937760" y="170078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Sweating, piloerection, chills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937760" y="1956816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Abdominal cramps, nausea, diarrhoea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937760" y="2212848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Anxiety, restlessness, insomnia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937760" y="2468880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Muscle aching and cramps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937760" y="2724912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Tachycardia, hypertension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846320" y="3108960"/>
            <a:ext cx="4069080" cy="1645920"/>
          </a:xfrm>
          <a:prstGeom prst="rect">
            <a:avLst/>
          </a:prstGeom>
          <a:solidFill>
            <a:srgbClr val="FDF0EE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4846320" y="3108960"/>
            <a:ext cx="4069080" cy="25603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/>
          <p:nvPr/>
        </p:nvSpPr>
        <p:spPr>
          <a:xfrm>
            <a:off x="4937760" y="3108960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Important Prescribing Notes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937760" y="3429000"/>
            <a:ext cx="3886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Even short courses of tramadol can cause withdrawal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937760" y="3813048"/>
            <a:ext cx="3886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Modified-release formulations take longer to reduce due to prolonged half-life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4937760" y="4197096"/>
            <a:ext cx="3886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Do not abruptly stop opioids — always taper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 Prescribing — Key Recommendations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British Pain Society consensus, NICE NG193 — UK primary care guidance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160520" cy="1737360"/>
          </a:xfrm>
          <a:prstGeom prst="rect">
            <a:avLst/>
          </a:prstGeom>
          <a:solidFill>
            <a:srgbClr val="EBF0FA"/>
          </a:solidFill>
          <a:ln w="12700">
            <a:solidFill>
              <a:srgbClr val="2A426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274320" y="1097280"/>
            <a:ext cx="365760" cy="1737360"/>
          </a:xfrm>
          <a:prstGeom prst="rect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274320" y="1097280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13232" y="1170432"/>
            <a:ext cx="36393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 of Benefit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13232" y="1499616"/>
            <a:ext cx="363931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Opioids provide useful analgesia in the short and medium term. Current evidence does NOT support long-term benefit for chronic non-cancer pain. Set a clear time-limited trial with a defined review date.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663440" y="1097280"/>
            <a:ext cx="4160520" cy="1737360"/>
          </a:xfrm>
          <a:prstGeom prst="rect">
            <a:avLst/>
          </a:prstGeom>
          <a:solidFill>
            <a:srgbClr val="E5F5F7"/>
          </a:solidFill>
          <a:ln w="12700">
            <a:solidFill>
              <a:srgbClr val="0F6B7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4663440" y="1097280"/>
            <a:ext cx="365760" cy="1737360"/>
          </a:xfrm>
          <a:prstGeom prst="rect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4663440" y="1097280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102352" y="1170432"/>
            <a:ext cx="36393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Setting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02352" y="1499616"/>
            <a:ext cx="363931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pain relief is rarely achievable. The clinical goal is sufficient reduction in pain to enable rehabilitation and restoration of function. Opioids must form part of a wider, integrated management plan.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74320" y="2971800"/>
            <a:ext cx="4160520" cy="1737360"/>
          </a:xfrm>
          <a:prstGeom prst="rect">
            <a:avLst/>
          </a:prstGeom>
          <a:solidFill>
            <a:srgbClr val="E8F5ED"/>
          </a:solidFill>
          <a:ln w="12700">
            <a:solidFill>
              <a:srgbClr val="1B6B3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274320" y="2971800"/>
            <a:ext cx="365760" cy="1737360"/>
          </a:xfrm>
          <a:prstGeom prst="rect">
            <a:avLst/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274320" y="2971800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13232" y="3044952"/>
            <a:ext cx="36393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Neuropathic Pain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13232" y="3374136"/>
            <a:ext cx="363931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Opioids can be useful in neuropathic pain when first-line agents (amitriptyline, duloxetine, pregabalin, gabapentin) have failed or are not tolerated. They are not first-line treatment for neuropathic pain.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663440" y="2971800"/>
            <a:ext cx="4160520" cy="1737360"/>
          </a:xfrm>
          <a:prstGeom prst="rect">
            <a:avLst/>
          </a:prstGeom>
          <a:solidFill>
            <a:srgbClr val="FEF3E8"/>
          </a:solidFill>
          <a:ln w="12700">
            <a:solidFill>
              <a:srgbClr val="E8772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4663440" y="2971800"/>
            <a:ext cx="365760" cy="173736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4663440" y="2971800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102352" y="3044952"/>
            <a:ext cx="36393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Selection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102352" y="3374136"/>
            <a:ext cx="363931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Carefully assess risk of dependence, misuse, and addiction before initiating. Consider using a validated tool (e.g. ORT). Document your decision and the discussion with the patient.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274320" y="4800600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A97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Ref: NICE NG193 (Chronic primary pain), British Pain Society 'Opioids for Persistent Pain: Good Practice' consensus statement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 Prescribing — Safety Rules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considerations before and during opioid prescribing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160520" cy="1792224"/>
          </a:xfrm>
          <a:prstGeom prst="rect">
            <a:avLst/>
          </a:prstGeom>
          <a:solidFill>
            <a:srgbClr val="F8F9FB"/>
          </a:solidFill>
          <a:ln w="12700">
            <a:solidFill>
              <a:srgbClr val="2A426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274320" y="1097280"/>
            <a:ext cx="4160520" cy="274320"/>
          </a:xfrm>
          <a:prstGeom prst="rect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347472" y="109728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Pre-treatment Counselling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47472" y="1426464"/>
            <a:ext cx="4023360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 of opioid users experience at least one adverse effect. You MUST counsel patients before starting treatment — document the discussion. Discuss: side effects, driving restrictions, dependence risk, and monitoring plan.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663440" y="1097280"/>
            <a:ext cx="4160520" cy="1792224"/>
          </a:xfrm>
          <a:prstGeom prst="rect">
            <a:avLst/>
          </a:prstGeom>
          <a:solidFill>
            <a:srgbClr val="F8F9FB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4663440" y="1097280"/>
            <a:ext cx="4160520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4736592" y="109728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Contraindications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736592" y="1426464"/>
            <a:ext cx="4023360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prescribe opioids in pregnancy without specialist input. Do NOT use strong opioids in children without specialist advice. Use with caution in the elderly — risk of falls, respiratory depression, and cognitive impairment is significantly increased.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274320" y="3017520"/>
            <a:ext cx="4160520" cy="1792224"/>
          </a:xfrm>
          <a:prstGeom prst="rect">
            <a:avLst/>
          </a:prstGeom>
          <a:solidFill>
            <a:srgbClr val="F8F9FB"/>
          </a:solidFill>
          <a:ln w="12700">
            <a:solidFill>
              <a:srgbClr val="E8772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274320" y="3017520"/>
            <a:ext cx="4160520" cy="27432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347472" y="301752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Respiratory Depression Risk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347472" y="3346704"/>
            <a:ext cx="4023360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is highest in: elderly patients, those with OSA or other respiratory disorders, polypharmacy with CNS depressants (benzodiazepines, Z-drugs, gabapentinoids). Accidental overdose is the most common serious event — consider co-prescribing naloxone.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663440" y="3017520"/>
            <a:ext cx="4160520" cy="1792224"/>
          </a:xfrm>
          <a:prstGeom prst="rect">
            <a:avLst/>
          </a:prstGeom>
          <a:solidFill>
            <a:srgbClr val="F8F9FB"/>
          </a:solidFill>
          <a:ln w="12700">
            <a:solidFill>
              <a:srgbClr val="D477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4663440" y="3017520"/>
            <a:ext cx="4160520" cy="274320"/>
          </a:xfrm>
          <a:prstGeom prst="rect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4736592" y="301752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Withdrawal Warning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736592" y="3346704"/>
            <a:ext cx="4023360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short courses of tramadol can cause withdrawal on stopping — including yawning, sweating, and abdominal cramps. Always taper. Never stop opioids abruptly without a planned reduction schedule.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 Prescribing — Long-Term Monitoring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responsibilities when prescribing opioids chronically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160520" cy="1170432"/>
          </a:xfrm>
          <a:prstGeom prst="rect">
            <a:avLst/>
          </a:prstGeom>
          <a:solidFill>
            <a:srgbClr val="F8F9FB"/>
          </a:solidFill>
          <a:ln w="12700">
            <a:solidFill>
              <a:srgbClr val="2A426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274320" y="1097280"/>
            <a:ext cx="73152" cy="1170432"/>
          </a:xfrm>
          <a:prstGeom prst="rect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438912" y="1152144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Educate Re: Long-Term Effects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38912" y="1463040"/>
            <a:ext cx="39136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 patients about endocrine effects (reduced libido, infertility, erectile dysfunction, osteoporosis) and immunological effects before long-term use. Document in the record.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663440" y="1097280"/>
            <a:ext cx="4160520" cy="1170432"/>
          </a:xfrm>
          <a:prstGeom prst="rect">
            <a:avLst/>
          </a:prstGeom>
          <a:solidFill>
            <a:srgbClr val="F8F9FB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4663440" y="1097280"/>
            <a:ext cx="73152" cy="117043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4828032" y="1152144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Use as First Line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828032" y="1463040"/>
            <a:ext cx="39136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Opioids are NOT first-line treatment for chronic non-cancer pain. Exhaust non-pharmacological options and appropriate non-opioid analgesia first. Document the rationale for opioid initiation.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274320" y="2359152"/>
            <a:ext cx="4160520" cy="1170432"/>
          </a:xfrm>
          <a:prstGeom prst="rect">
            <a:avLst/>
          </a:prstGeom>
          <a:solidFill>
            <a:srgbClr val="F8F9FB"/>
          </a:solidFill>
          <a:ln w="12700">
            <a:solidFill>
              <a:srgbClr val="E8772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274320" y="2359152"/>
            <a:ext cx="73152" cy="1170432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438912" y="2414016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Before Long-Term Prescribing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38912" y="2724912"/>
            <a:ext cx="39136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committing to long-term opioid therapy, clearly document the indication, agreed goals, a monitoring plan, and a review timeline. Shared decision-making is mandatory.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663440" y="2359152"/>
            <a:ext cx="4160520" cy="1170432"/>
          </a:xfrm>
          <a:prstGeom prst="rect">
            <a:avLst/>
          </a:prstGeom>
          <a:solidFill>
            <a:srgbClr val="F8F9FB"/>
          </a:solidFill>
          <a:ln w="12700">
            <a:solidFill>
              <a:srgbClr val="0F6B7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4663440" y="2359152"/>
            <a:ext cx="73152" cy="1170432"/>
          </a:xfrm>
          <a:prstGeom prst="rect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4828032" y="2414016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Modified-Release Formulations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828032" y="2724912"/>
            <a:ext cx="39136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long-term regular opioid use, prescribe modified-release (MR) preparations to provide consistent analgesia and reduce euphoric peaks that drive misuse risk.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274320" y="3621024"/>
            <a:ext cx="4160520" cy="1170432"/>
          </a:xfrm>
          <a:prstGeom prst="rect">
            <a:avLst/>
          </a:prstGeom>
          <a:solidFill>
            <a:srgbClr val="F8F9FB"/>
          </a:solidFill>
          <a:ln w="12700">
            <a:solidFill>
              <a:srgbClr val="D477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274320" y="3621024"/>
            <a:ext cx="73152" cy="1170432"/>
          </a:xfrm>
          <a:prstGeom prst="rect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438912" y="3675888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77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for Opioid-Induced Hyperalgesia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38912" y="3986784"/>
            <a:ext cx="39136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 patients about opioid-induced hyperalgesia. If pain worsens despite dose escalation, suspect OIH — reduce dose rather than increase, and consider opioid rotation.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663440" y="3621024"/>
            <a:ext cx="4160520" cy="1170432"/>
          </a:xfrm>
          <a:prstGeom prst="rect">
            <a:avLst/>
          </a:prstGeom>
          <a:solidFill>
            <a:srgbClr val="F8F9FB"/>
          </a:solidFill>
          <a:ln w="12700">
            <a:solidFill>
              <a:srgbClr val="1B6B3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4663440" y="3621024"/>
            <a:ext cx="73152" cy="1170432"/>
          </a:xfrm>
          <a:prstGeom prst="rect">
            <a:avLst/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6"/>
          <p:cNvSpPr/>
          <p:nvPr/>
        </p:nvSpPr>
        <p:spPr>
          <a:xfrm>
            <a:off x="4828032" y="3675888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Monitoring Schedule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4828032" y="3986784"/>
            <a:ext cx="39136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at regular intervals: pain level and functional improvement, side effects, signs of misuse or diversion, driving ability, need for continuation. Annual medication review minimum.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Opioids: Driving &amp; Addiction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responsibilities and addiction awareness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297680" cy="3474720"/>
          </a:xfrm>
          <a:prstGeom prst="rect">
            <a:avLst/>
          </a:prstGeom>
          <a:solidFill>
            <a:srgbClr val="FEF6E8"/>
          </a:solidFill>
          <a:ln w="12700">
            <a:solidFill>
              <a:srgbClr val="D477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274320" y="1097280"/>
            <a:ext cx="4297680" cy="274320"/>
          </a:xfrm>
          <a:prstGeom prst="rect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365760" y="109728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🚗  Driving &amp; Opioids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84048" y="1481328"/>
            <a:ext cx="91440" cy="91440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530352" y="1426464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Patients MUST NOT drive at the start of opioid therapy or following any major dose change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84048" y="1956816"/>
            <a:ext cx="91440" cy="91440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530352" y="1901952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the patient's legal responsibility to notify DVLA that they are taking opioid medication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84048" y="2432304"/>
            <a:ext cx="91440" cy="91440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30352" y="237744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Driving under the influence of opioids is a criminal offence — even when prescribed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84048" y="2907792"/>
            <a:ext cx="91440" cy="91440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530352" y="2852928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Patients may resume driving once they are stable, the drug is having no adverse effects on their driving, and driving is not otherwise inadvisable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384048" y="3383280"/>
            <a:ext cx="91440" cy="91440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530352" y="3328416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DVLA notified — a medical standard licence may be issued for stable, compliant patients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84048" y="3858768"/>
            <a:ext cx="91440" cy="91440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530352" y="3803904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MUST document the driving advice given at every relevant consultation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754880" y="1097280"/>
            <a:ext cx="4114800" cy="3474720"/>
          </a:xfrm>
          <a:prstGeom prst="rect">
            <a:avLst/>
          </a:prstGeom>
          <a:solidFill>
            <a:srgbClr val="FDF0EE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4754880" y="1097280"/>
            <a:ext cx="4114800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4846320" y="109728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Addiction &amp; Dependence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4846320" y="1463040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Addiction Definition: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846320" y="1719072"/>
            <a:ext cx="3913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Characterised by impaired control over use, craving, and continued use despite harm — distinct from physical dependence or tolerance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846320" y="2048256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Prevalence: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46320" y="2304288"/>
            <a:ext cx="3913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Problematic opioid use affects a significant proportion of chronic pain patients — screen ALL patients before initiating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846320" y="263347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Factors: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46320" y="2889504"/>
            <a:ext cx="3913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or family history of addiction, mental health comorbidity, history of trauma or abuse, younger age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46320" y="3218688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Detection: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846320" y="3474720"/>
            <a:ext cx="3913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review for aberrant drug-related behaviour, unsanctioned dose escalation, multiple lost prescriptions, early requests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846320" y="3803904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Management: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46320" y="4059936"/>
            <a:ext cx="3913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Involve addiction services early. Do not abruptly stop. Seek specialist advice for suspected opioid use disorder.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274320" y="4663440"/>
            <a:ext cx="8595360" cy="347472"/>
          </a:xfrm>
          <a:prstGeom prst="rect">
            <a:avLst/>
          </a:prstGeom>
          <a:solidFill>
            <a:srgbClr val="EBF0FA"/>
          </a:solidFill>
          <a:ln w="19050">
            <a:solidFill>
              <a:srgbClr val="3D5A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5" name="Text 33"/>
          <p:cNvSpPr/>
          <p:nvPr/>
        </p:nvSpPr>
        <p:spPr>
          <a:xfrm>
            <a:off x="384048" y="4663440"/>
            <a:ext cx="8458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DVLA advice given and any addiction screening performed at every opioid review consultation.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of Analgesics in UK Primary Care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Prescribing costs — choose cost-effective options where clinically appropriate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051560"/>
            <a:ext cx="8595360" cy="256032"/>
          </a:xfrm>
          <a:prstGeom prst="rect">
            <a:avLst/>
          </a:prstGeom>
          <a:solidFill>
            <a:srgbClr val="FEF6E8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365760" y="1051560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D477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Chart shows relative cost comparisons — verify current costs against the BNF or Drug Tariff before prescribing.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1257299" y="1371600"/>
            <a:ext cx="6596063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905" y="1463040"/>
            <a:ext cx="5276850" cy="33832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74320" y="482803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A97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data for illustrative comparison only. Always verify prescribing costs against current BNF Drug Tariff prices.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 Prescribing — Quick Reference Summary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rules and clinical safety checklist for UK primary care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2834640" cy="3749040"/>
          </a:xfrm>
          <a:prstGeom prst="rect">
            <a:avLst/>
          </a:prstGeom>
          <a:solidFill>
            <a:srgbClr val="F8F9FB"/>
          </a:solidFill>
          <a:ln w="12700">
            <a:solidFill>
              <a:srgbClr val="1B6B3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274320" y="1097280"/>
            <a:ext cx="2834640" cy="292608"/>
          </a:xfrm>
          <a:prstGeom prst="rect">
            <a:avLst/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347472" y="1097280"/>
            <a:ext cx="2688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Starting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47472" y="1481328"/>
            <a:ext cx="201168" cy="201168"/>
          </a:xfrm>
          <a:prstGeom prst="rect">
            <a:avLst/>
          </a:prstGeom>
          <a:solidFill>
            <a:srgbClr val="1B6B3A">
              <a:alpha val="80000"/>
            </a:srgbClr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347472" y="148132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94360" y="1463040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Exhaust non-opioid analgesia first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47472" y="2103120"/>
            <a:ext cx="201168" cy="201168"/>
          </a:xfrm>
          <a:prstGeom prst="rect">
            <a:avLst/>
          </a:prstGeom>
          <a:solidFill>
            <a:srgbClr val="1B6B3A">
              <a:alpha val="80000"/>
            </a:srgbClr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347472" y="210312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94360" y="2084832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clear indication and agreed goals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47472" y="2724912"/>
            <a:ext cx="201168" cy="201168"/>
          </a:xfrm>
          <a:prstGeom prst="rect">
            <a:avLst/>
          </a:prstGeom>
          <a:solidFill>
            <a:srgbClr val="1B6B3A">
              <a:alpha val="80000"/>
            </a:srgbClr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347472" y="272491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94360" y="2706624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 for addiction risk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47472" y="3346704"/>
            <a:ext cx="201168" cy="201168"/>
          </a:xfrm>
          <a:prstGeom prst="rect">
            <a:avLst/>
          </a:prstGeom>
          <a:solidFill>
            <a:srgbClr val="1B6B3A">
              <a:alpha val="80000"/>
            </a:srgbClr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347472" y="334670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94360" y="3328416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Counsel re: side effects, driving, dependence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47472" y="3968496"/>
            <a:ext cx="201168" cy="201168"/>
          </a:xfrm>
          <a:prstGeom prst="rect">
            <a:avLst/>
          </a:prstGeom>
          <a:solidFill>
            <a:srgbClr val="1B6B3A">
              <a:alpha val="80000"/>
            </a:srgbClr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347472" y="396849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3950208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for contraindications (pregnancy, respiratory impairment)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218688" y="1097280"/>
            <a:ext cx="2834640" cy="3749040"/>
          </a:xfrm>
          <a:prstGeom prst="rect">
            <a:avLst/>
          </a:prstGeom>
          <a:solidFill>
            <a:srgbClr val="F8F9FB"/>
          </a:solidFill>
          <a:ln w="12700">
            <a:solidFill>
              <a:srgbClr val="E8772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3218688" y="1097280"/>
            <a:ext cx="2834640" cy="292608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4"/>
          <p:cNvSpPr/>
          <p:nvPr/>
        </p:nvSpPr>
        <p:spPr>
          <a:xfrm>
            <a:off x="3291840" y="1097280"/>
            <a:ext cx="2688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Prescribing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291840" y="1481328"/>
            <a:ext cx="201168" cy="201168"/>
          </a:xfrm>
          <a:prstGeom prst="rect">
            <a:avLst/>
          </a:prstGeom>
          <a:solidFill>
            <a:srgbClr val="E87722">
              <a:alpha val="80000"/>
            </a:srgbClr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6"/>
          <p:cNvSpPr/>
          <p:nvPr/>
        </p:nvSpPr>
        <p:spPr>
          <a:xfrm>
            <a:off x="3291840" y="148132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538728" y="1463040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low, titrate slowly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3291840" y="2103120"/>
            <a:ext cx="201168" cy="201168"/>
          </a:xfrm>
          <a:prstGeom prst="rect">
            <a:avLst/>
          </a:prstGeom>
          <a:solidFill>
            <a:srgbClr val="E87722">
              <a:alpha val="80000"/>
            </a:srgbClr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Text 29"/>
          <p:cNvSpPr/>
          <p:nvPr/>
        </p:nvSpPr>
        <p:spPr>
          <a:xfrm>
            <a:off x="3291840" y="210312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3538728" y="2084832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IR for titration, switch to MR for maintenance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3291840" y="2724912"/>
            <a:ext cx="201168" cy="201168"/>
          </a:xfrm>
          <a:prstGeom prst="rect">
            <a:avLst/>
          </a:prstGeom>
          <a:solidFill>
            <a:srgbClr val="E87722">
              <a:alpha val="80000"/>
            </a:srgbClr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2"/>
          <p:cNvSpPr/>
          <p:nvPr/>
        </p:nvSpPr>
        <p:spPr>
          <a:xfrm>
            <a:off x="3291840" y="272491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3538728" y="2706624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Co-prescribe laxative routinely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3291840" y="3346704"/>
            <a:ext cx="201168" cy="201168"/>
          </a:xfrm>
          <a:prstGeom prst="rect">
            <a:avLst/>
          </a:prstGeom>
          <a:solidFill>
            <a:srgbClr val="E87722">
              <a:alpha val="80000"/>
            </a:srgbClr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 35"/>
          <p:cNvSpPr/>
          <p:nvPr/>
        </p:nvSpPr>
        <p:spPr>
          <a:xfrm>
            <a:off x="3291840" y="334670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3538728" y="3328416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drug interactions (esp. CNS depressants, SSRIs with tramadol)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3291840" y="3968496"/>
            <a:ext cx="201168" cy="201168"/>
          </a:xfrm>
          <a:prstGeom prst="rect">
            <a:avLst/>
          </a:prstGeom>
          <a:solidFill>
            <a:srgbClr val="E87722">
              <a:alpha val="80000"/>
            </a:srgbClr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Text 38"/>
          <p:cNvSpPr/>
          <p:nvPr/>
        </p:nvSpPr>
        <p:spPr>
          <a:xfrm>
            <a:off x="3291840" y="396849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3538728" y="3950208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combining two opioids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6163056" y="1097280"/>
            <a:ext cx="2834640" cy="3749040"/>
          </a:xfrm>
          <a:prstGeom prst="rect">
            <a:avLst/>
          </a:prstGeom>
          <a:solidFill>
            <a:srgbClr val="F8F9FB"/>
          </a:solidFill>
          <a:ln w="12700">
            <a:solidFill>
              <a:srgbClr val="2A426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6163056" y="1097280"/>
            <a:ext cx="2834640" cy="292608"/>
          </a:xfrm>
          <a:prstGeom prst="rect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4" name="Text 42"/>
          <p:cNvSpPr/>
          <p:nvPr/>
        </p:nvSpPr>
        <p:spPr>
          <a:xfrm>
            <a:off x="6236208" y="1097280"/>
            <a:ext cx="2688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Monitoring</a:t>
            </a:r>
            <a:endParaRPr lang="en-US" sz="1200" dirty="0"/>
          </a:p>
        </p:txBody>
      </p:sp>
      <p:sp>
        <p:nvSpPr>
          <p:cNvPr id="45" name="Shape 43"/>
          <p:cNvSpPr/>
          <p:nvPr/>
        </p:nvSpPr>
        <p:spPr>
          <a:xfrm>
            <a:off x="6236208" y="1481328"/>
            <a:ext cx="201168" cy="201168"/>
          </a:xfrm>
          <a:prstGeom prst="rect">
            <a:avLst/>
          </a:prstGeom>
          <a:solidFill>
            <a:srgbClr val="2A4266">
              <a:alpha val="80000"/>
            </a:srgbClr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6" name="Text 44"/>
          <p:cNvSpPr/>
          <p:nvPr/>
        </p:nvSpPr>
        <p:spPr>
          <a:xfrm>
            <a:off x="6236208" y="148132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6483096" y="1463040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at regular intervals (minimum annually)</a:t>
            </a:r>
            <a:endParaRPr lang="en-US" sz="1050" dirty="0"/>
          </a:p>
        </p:txBody>
      </p:sp>
      <p:sp>
        <p:nvSpPr>
          <p:cNvPr id="48" name="Shape 46"/>
          <p:cNvSpPr/>
          <p:nvPr/>
        </p:nvSpPr>
        <p:spPr>
          <a:xfrm>
            <a:off x="6236208" y="2103120"/>
            <a:ext cx="201168" cy="201168"/>
          </a:xfrm>
          <a:prstGeom prst="rect">
            <a:avLst/>
          </a:prstGeom>
          <a:solidFill>
            <a:srgbClr val="2A4266">
              <a:alpha val="80000"/>
            </a:srgbClr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9" name="Text 47"/>
          <p:cNvSpPr/>
          <p:nvPr/>
        </p:nvSpPr>
        <p:spPr>
          <a:xfrm>
            <a:off x="6236208" y="210312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6483096" y="2084832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Assess: pain, function, side effects, misuse risk, driving</a:t>
            </a:r>
            <a:endParaRPr lang="en-US" sz="1050" dirty="0"/>
          </a:p>
        </p:txBody>
      </p:sp>
      <p:sp>
        <p:nvSpPr>
          <p:cNvPr id="51" name="Shape 49"/>
          <p:cNvSpPr/>
          <p:nvPr/>
        </p:nvSpPr>
        <p:spPr>
          <a:xfrm>
            <a:off x="6236208" y="2724912"/>
            <a:ext cx="201168" cy="201168"/>
          </a:xfrm>
          <a:prstGeom prst="rect">
            <a:avLst/>
          </a:prstGeom>
          <a:solidFill>
            <a:srgbClr val="2A4266">
              <a:alpha val="80000"/>
            </a:srgbClr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2" name="Text 50"/>
          <p:cNvSpPr/>
          <p:nvPr/>
        </p:nvSpPr>
        <p:spPr>
          <a:xfrm>
            <a:off x="6236208" y="272491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6483096" y="2706624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 passports / monitoring tools where available</a:t>
            </a:r>
            <a:endParaRPr lang="en-US" sz="1050" dirty="0"/>
          </a:p>
        </p:txBody>
      </p:sp>
      <p:sp>
        <p:nvSpPr>
          <p:cNvPr id="54" name="Shape 52"/>
          <p:cNvSpPr/>
          <p:nvPr/>
        </p:nvSpPr>
        <p:spPr>
          <a:xfrm>
            <a:off x="6236208" y="3346704"/>
            <a:ext cx="201168" cy="201168"/>
          </a:xfrm>
          <a:prstGeom prst="rect">
            <a:avLst/>
          </a:prstGeom>
          <a:solidFill>
            <a:srgbClr val="2A4266">
              <a:alpha val="80000"/>
            </a:srgbClr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5" name="Text 53"/>
          <p:cNvSpPr/>
          <p:nvPr/>
        </p:nvSpPr>
        <p:spPr>
          <a:xfrm>
            <a:off x="6236208" y="334670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56" name="Text 54"/>
          <p:cNvSpPr/>
          <p:nvPr/>
        </p:nvSpPr>
        <p:spPr>
          <a:xfrm>
            <a:off x="6483096" y="3328416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Taper and stop if no functional benefit</a:t>
            </a:r>
            <a:endParaRPr lang="en-US" sz="1050" dirty="0"/>
          </a:p>
        </p:txBody>
      </p:sp>
      <p:sp>
        <p:nvSpPr>
          <p:cNvPr id="57" name="Shape 55"/>
          <p:cNvSpPr/>
          <p:nvPr/>
        </p:nvSpPr>
        <p:spPr>
          <a:xfrm>
            <a:off x="6236208" y="3968496"/>
            <a:ext cx="201168" cy="201168"/>
          </a:xfrm>
          <a:prstGeom prst="rect">
            <a:avLst/>
          </a:prstGeom>
          <a:solidFill>
            <a:srgbClr val="2A4266">
              <a:alpha val="80000"/>
            </a:srgbClr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8" name="Text 56"/>
          <p:cNvSpPr/>
          <p:nvPr/>
        </p:nvSpPr>
        <p:spPr>
          <a:xfrm>
            <a:off x="6236208" y="396849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900" dirty="0"/>
          </a:p>
        </p:txBody>
      </p:sp>
      <p:sp>
        <p:nvSpPr>
          <p:cNvPr id="59" name="Text 57"/>
          <p:cNvSpPr/>
          <p:nvPr/>
        </p:nvSpPr>
        <p:spPr>
          <a:xfrm>
            <a:off x="6483096" y="3950208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every review clearly</a:t>
            </a:r>
            <a:endParaRPr lang="en-US" sz="1050" dirty="0"/>
          </a:p>
        </p:txBody>
      </p:sp>
      <p:sp>
        <p:nvSpPr>
          <p:cNvPr id="60" name="Text 58"/>
          <p:cNvSpPr/>
          <p:nvPr/>
        </p:nvSpPr>
        <p:spPr>
          <a:xfrm>
            <a:off x="274320" y="482803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A97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Ref: NICE NG193, NICE NG173, BPS Opioids for Persistent Pain, RCGP Guidance on Opioid Prescribing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C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91440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DISCLAIMER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8046720" cy="3291840"/>
          </a:xfrm>
          <a:prstGeom prst="rect">
            <a:avLst/>
          </a:prstGeom>
          <a:solidFill>
            <a:srgbClr val="2A4266"/>
          </a:solidFill>
          <a:ln w="12700">
            <a:solidFill>
              <a:srgbClr val="3D5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731520" y="1280160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Educational Use Only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1737360"/>
            <a:ext cx="768096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presentation is provided exclusively for educational and training purposes as a teaching aid. It does not constitute formal clinical guidance.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Clinicians must independently verify all medical information, prescribing guidance, procedural protocols, and legal requirements against current national guidance, local policies, and relevant regulatory bodies before applying in practice.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sources: NICE guidelines, BNF, RCGP, GMC, NHS England, MHRA, British Pain Society.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Analgesics Are Available?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structured overview of analgesic drug classes used in UK primary care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143000"/>
            <a:ext cx="4114800" cy="256032"/>
          </a:xfrm>
          <a:prstGeom prst="rect">
            <a:avLst/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365760" y="114300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NON-OPIOID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74320" y="1399032"/>
            <a:ext cx="4114800" cy="1042416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384048" y="1463040"/>
            <a:ext cx="91440" cy="91440"/>
          </a:xfrm>
          <a:prstGeom prst="ellipse">
            <a:avLst/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530352" y="1426464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Paracetamol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84048" y="1700784"/>
            <a:ext cx="91440" cy="91440"/>
          </a:xfrm>
          <a:prstGeom prst="ellipse">
            <a:avLst/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530352" y="1664208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NSAIDs (ibuprofen, naproxen, diclofenac)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84048" y="1938528"/>
            <a:ext cx="91440" cy="91440"/>
          </a:xfrm>
          <a:prstGeom prst="ellipse">
            <a:avLst/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30352" y="1901952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Aspirin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384048" y="2176272"/>
            <a:ext cx="91440" cy="91440"/>
          </a:xfrm>
          <a:prstGeom prst="ellipse">
            <a:avLst/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530352" y="2139696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Nefopam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274320" y="2532888"/>
            <a:ext cx="4114800" cy="256032"/>
          </a:xfrm>
          <a:prstGeom prst="rect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365760" y="253288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TOPICAL AGENTS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74320" y="2788920"/>
            <a:ext cx="4114800" cy="1042416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384048" y="2852928"/>
            <a:ext cx="91440" cy="91440"/>
          </a:xfrm>
          <a:prstGeom prst="ellipse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530352" y="2816352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Capsaicin 0.075% cream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384048" y="3090672"/>
            <a:ext cx="91440" cy="91440"/>
          </a:xfrm>
          <a:prstGeom prst="ellipse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530352" y="3054096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Rubifacients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84048" y="3328416"/>
            <a:ext cx="91440" cy="91440"/>
          </a:xfrm>
          <a:prstGeom prst="ellipse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530352" y="3291840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Topical NSAIDs (diclofenac gel)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384048" y="3566160"/>
            <a:ext cx="91440" cy="91440"/>
          </a:xfrm>
          <a:prstGeom prst="ellipse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530352" y="3529584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Topical local anaesthetics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4754880" y="1143000"/>
            <a:ext cx="4114800" cy="256032"/>
          </a:xfrm>
          <a:prstGeom prst="rect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7"/>
          <p:cNvSpPr/>
          <p:nvPr/>
        </p:nvSpPr>
        <p:spPr>
          <a:xfrm>
            <a:off x="4846320" y="114300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WEAK OPIOIDS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54880" y="1399032"/>
            <a:ext cx="4114800" cy="1042416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4864608" y="1463040"/>
            <a:ext cx="91440" cy="91440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/>
          <p:nvPr/>
        </p:nvSpPr>
        <p:spPr>
          <a:xfrm>
            <a:off x="5010912" y="1426464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Codeine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4864608" y="1700784"/>
            <a:ext cx="91440" cy="91440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2"/>
          <p:cNvSpPr/>
          <p:nvPr/>
        </p:nvSpPr>
        <p:spPr>
          <a:xfrm>
            <a:off x="5010912" y="1664208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Dihydrocodeine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4864608" y="1938528"/>
            <a:ext cx="91440" cy="91440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Text 34"/>
          <p:cNvSpPr/>
          <p:nvPr/>
        </p:nvSpPr>
        <p:spPr>
          <a:xfrm>
            <a:off x="5010912" y="1901952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Tramadol</a:t>
            </a:r>
            <a:endParaRPr lang="en-US" sz="1150" dirty="0"/>
          </a:p>
        </p:txBody>
      </p:sp>
      <p:sp>
        <p:nvSpPr>
          <p:cNvPr id="37" name="Shape 35"/>
          <p:cNvSpPr/>
          <p:nvPr/>
        </p:nvSpPr>
        <p:spPr>
          <a:xfrm>
            <a:off x="4864608" y="2176272"/>
            <a:ext cx="91440" cy="91440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8" name="Text 36"/>
          <p:cNvSpPr/>
          <p:nvPr/>
        </p:nvSpPr>
        <p:spPr>
          <a:xfrm>
            <a:off x="5010912" y="2139696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Low-dose buprenorphine (patch)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4754880" y="2532888"/>
            <a:ext cx="4114800" cy="25603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Text 38"/>
          <p:cNvSpPr/>
          <p:nvPr/>
        </p:nvSpPr>
        <p:spPr>
          <a:xfrm>
            <a:off x="4846320" y="253288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STRONG OPIOIDS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754880" y="2788920"/>
            <a:ext cx="4114800" cy="1042416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4864608" y="2852928"/>
            <a:ext cx="91440" cy="9144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3" name="Text 41"/>
          <p:cNvSpPr/>
          <p:nvPr/>
        </p:nvSpPr>
        <p:spPr>
          <a:xfrm>
            <a:off x="5010912" y="2816352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Morphine</a:t>
            </a:r>
            <a:endParaRPr lang="en-US" sz="1150" dirty="0"/>
          </a:p>
        </p:txBody>
      </p:sp>
      <p:sp>
        <p:nvSpPr>
          <p:cNvPr id="44" name="Shape 42"/>
          <p:cNvSpPr/>
          <p:nvPr/>
        </p:nvSpPr>
        <p:spPr>
          <a:xfrm>
            <a:off x="4864608" y="3090672"/>
            <a:ext cx="91440" cy="9144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5" name="Text 43"/>
          <p:cNvSpPr/>
          <p:nvPr/>
        </p:nvSpPr>
        <p:spPr>
          <a:xfrm>
            <a:off x="5010912" y="3054096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Oxycodone</a:t>
            </a:r>
            <a:endParaRPr lang="en-US" sz="1150" dirty="0"/>
          </a:p>
        </p:txBody>
      </p:sp>
      <p:sp>
        <p:nvSpPr>
          <p:cNvPr id="46" name="Shape 44"/>
          <p:cNvSpPr/>
          <p:nvPr/>
        </p:nvSpPr>
        <p:spPr>
          <a:xfrm>
            <a:off x="4864608" y="3328416"/>
            <a:ext cx="91440" cy="9144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7" name="Text 45"/>
          <p:cNvSpPr/>
          <p:nvPr/>
        </p:nvSpPr>
        <p:spPr>
          <a:xfrm>
            <a:off x="5010912" y="3291840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Fentanyl patch</a:t>
            </a:r>
            <a:endParaRPr lang="en-US" sz="1150" dirty="0"/>
          </a:p>
        </p:txBody>
      </p:sp>
      <p:sp>
        <p:nvSpPr>
          <p:cNvPr id="48" name="Shape 46"/>
          <p:cNvSpPr/>
          <p:nvPr/>
        </p:nvSpPr>
        <p:spPr>
          <a:xfrm>
            <a:off x="4864608" y="3566160"/>
            <a:ext cx="91440" cy="9144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9" name="Text 47"/>
          <p:cNvSpPr/>
          <p:nvPr/>
        </p:nvSpPr>
        <p:spPr>
          <a:xfrm>
            <a:off x="5010912" y="3529584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High-dose buprenorphine</a:t>
            </a:r>
            <a:endParaRPr lang="en-US" sz="1150" dirty="0"/>
          </a:p>
        </p:txBody>
      </p:sp>
      <p:sp>
        <p:nvSpPr>
          <p:cNvPr id="50" name="Shape 48"/>
          <p:cNvSpPr/>
          <p:nvPr/>
        </p:nvSpPr>
        <p:spPr>
          <a:xfrm>
            <a:off x="274320" y="3927348"/>
            <a:ext cx="8595360" cy="256032"/>
          </a:xfrm>
          <a:prstGeom prst="rect">
            <a:avLst/>
          </a:prstGeom>
          <a:solidFill>
            <a:srgbClr val="3D5A8A"/>
          </a:solidFill>
          <a:ln w="12700">
            <a:solidFill>
              <a:srgbClr val="3D5A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1" name="Text 49"/>
          <p:cNvSpPr/>
          <p:nvPr/>
        </p:nvSpPr>
        <p:spPr>
          <a:xfrm>
            <a:off x="3598545" y="392734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ADJUVANTS / ADD-ONS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274320" y="4178808"/>
            <a:ext cx="8595360" cy="772668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3" name="Shape 51"/>
          <p:cNvSpPr/>
          <p:nvPr/>
        </p:nvSpPr>
        <p:spPr>
          <a:xfrm>
            <a:off x="786574" y="4364355"/>
            <a:ext cx="91440" cy="91440"/>
          </a:xfrm>
          <a:prstGeom prst="ellipse">
            <a:avLst/>
          </a:prstGeom>
          <a:solidFill>
            <a:srgbClr val="3D5A8A"/>
          </a:solidFill>
          <a:ln w="12700">
            <a:solidFill>
              <a:srgbClr val="3D5A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4" name="Text 52"/>
          <p:cNvSpPr/>
          <p:nvPr/>
        </p:nvSpPr>
        <p:spPr>
          <a:xfrm>
            <a:off x="987552" y="4279392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Amitriptyline / nortriptyline (TCA)</a:t>
            </a:r>
            <a:endParaRPr lang="en-US" sz="1150" dirty="0"/>
          </a:p>
        </p:txBody>
      </p:sp>
      <p:sp>
        <p:nvSpPr>
          <p:cNvPr id="55" name="Shape 53"/>
          <p:cNvSpPr/>
          <p:nvPr/>
        </p:nvSpPr>
        <p:spPr>
          <a:xfrm>
            <a:off x="791527" y="4603623"/>
            <a:ext cx="91440" cy="91440"/>
          </a:xfrm>
          <a:prstGeom prst="ellipse">
            <a:avLst/>
          </a:prstGeom>
          <a:solidFill>
            <a:srgbClr val="3D5A8A"/>
          </a:solidFill>
          <a:ln w="12700">
            <a:solidFill>
              <a:srgbClr val="3D5A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6" name="Text 54"/>
          <p:cNvSpPr/>
          <p:nvPr/>
        </p:nvSpPr>
        <p:spPr>
          <a:xfrm>
            <a:off x="987552" y="4526280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Gabapentin / pregabalin</a:t>
            </a:r>
            <a:endParaRPr lang="en-US" sz="1150" dirty="0"/>
          </a:p>
        </p:txBody>
      </p:sp>
      <p:sp>
        <p:nvSpPr>
          <p:cNvPr id="57" name="Shape 55"/>
          <p:cNvSpPr/>
          <p:nvPr/>
        </p:nvSpPr>
        <p:spPr>
          <a:xfrm>
            <a:off x="791527" y="4804791"/>
            <a:ext cx="91440" cy="91440"/>
          </a:xfrm>
          <a:prstGeom prst="ellipse">
            <a:avLst/>
          </a:prstGeom>
          <a:solidFill>
            <a:srgbClr val="3D5A8A"/>
          </a:solidFill>
          <a:ln w="12700">
            <a:solidFill>
              <a:srgbClr val="3D5A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8" name="Text 56"/>
          <p:cNvSpPr/>
          <p:nvPr/>
        </p:nvSpPr>
        <p:spPr>
          <a:xfrm>
            <a:off x="987552" y="4727448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Duloxetine</a:t>
            </a:r>
            <a:endParaRPr lang="en-US" sz="1150" dirty="0"/>
          </a:p>
        </p:txBody>
      </p:sp>
      <p:sp>
        <p:nvSpPr>
          <p:cNvPr id="59" name="Shape 57"/>
          <p:cNvSpPr/>
          <p:nvPr/>
        </p:nvSpPr>
        <p:spPr>
          <a:xfrm>
            <a:off x="4882896" y="4375404"/>
            <a:ext cx="91440" cy="91440"/>
          </a:xfrm>
          <a:prstGeom prst="ellipse">
            <a:avLst/>
          </a:prstGeom>
          <a:solidFill>
            <a:srgbClr val="3D5A8A"/>
          </a:solidFill>
          <a:ln w="12700">
            <a:solidFill>
              <a:srgbClr val="3D5A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0" name="Text 58"/>
          <p:cNvSpPr/>
          <p:nvPr/>
        </p:nvSpPr>
        <p:spPr>
          <a:xfrm>
            <a:off x="5029200" y="4338828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Muscle relaxants (diazepam, methocarbamol)</a:t>
            </a:r>
            <a:endParaRPr lang="en-US" sz="1150" dirty="0"/>
          </a:p>
        </p:txBody>
      </p:sp>
      <p:sp>
        <p:nvSpPr>
          <p:cNvPr id="61" name="Shape 59"/>
          <p:cNvSpPr/>
          <p:nvPr/>
        </p:nvSpPr>
        <p:spPr>
          <a:xfrm>
            <a:off x="4882896" y="4613148"/>
            <a:ext cx="91440" cy="91440"/>
          </a:xfrm>
          <a:prstGeom prst="ellipse">
            <a:avLst/>
          </a:prstGeom>
          <a:solidFill>
            <a:srgbClr val="3D5A8A"/>
          </a:solidFill>
          <a:ln w="12700">
            <a:solidFill>
              <a:srgbClr val="3D5A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2" name="Text 60"/>
          <p:cNvSpPr/>
          <p:nvPr/>
        </p:nvSpPr>
        <p:spPr>
          <a:xfrm>
            <a:off x="5029200" y="4576572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 machine, physio, osteopathy, acupuncture</a:t>
            </a:r>
            <a:endParaRPr lang="en-US" sz="1150" dirty="0"/>
          </a:p>
        </p:txBody>
      </p:sp>
      <p:sp>
        <p:nvSpPr>
          <p:cNvPr id="63" name="Text 61"/>
          <p:cNvSpPr/>
          <p:nvPr/>
        </p:nvSpPr>
        <p:spPr>
          <a:xfrm>
            <a:off x="3629977" y="488061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8A97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analgesics as part of a multimodal pain management plan. Treat the underlying cause where possible.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 Analgesic Ladder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Three-step framework for structured analgesic prescribing — NICE endorsed</a:t>
            </a:r>
            <a:endParaRPr lang="en-US" sz="13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1097280"/>
            <a:ext cx="3040380" cy="35661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566160" y="1143000"/>
            <a:ext cx="5303520" cy="1170432"/>
          </a:xfrm>
          <a:prstGeom prst="rect">
            <a:avLst/>
          </a:prstGeom>
          <a:solidFill>
            <a:srgbClr val="E8F5ED"/>
          </a:solidFill>
          <a:ln w="12700">
            <a:solidFill>
              <a:srgbClr val="1B6B3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8" name="Shape 5"/>
          <p:cNvSpPr/>
          <p:nvPr/>
        </p:nvSpPr>
        <p:spPr>
          <a:xfrm>
            <a:off x="3566160" y="1143000"/>
            <a:ext cx="91440" cy="1170432"/>
          </a:xfrm>
          <a:prstGeom prst="rect">
            <a:avLst/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6"/>
          <p:cNvSpPr/>
          <p:nvPr/>
        </p:nvSpPr>
        <p:spPr>
          <a:xfrm>
            <a:off x="3703320" y="1216152"/>
            <a:ext cx="777240" cy="256032"/>
          </a:xfrm>
          <a:prstGeom prst="roundRect">
            <a:avLst>
              <a:gd name="adj" fmla="val 17857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3703320" y="121615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4572000" y="118872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Mild Pain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3703320" y="1527048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Non-opioid ± Adjuvant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3703320" y="1801368"/>
            <a:ext cx="5120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Paracetamol (1g QDS), NSAID (with PPI if indicated), or nefopam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3566160" y="2423160"/>
            <a:ext cx="5303520" cy="1170432"/>
          </a:xfrm>
          <a:prstGeom prst="rect">
            <a:avLst/>
          </a:prstGeom>
          <a:solidFill>
            <a:srgbClr val="FEF6E8"/>
          </a:solidFill>
          <a:ln w="12700">
            <a:solidFill>
              <a:srgbClr val="D477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Shape 12"/>
          <p:cNvSpPr/>
          <p:nvPr/>
        </p:nvSpPr>
        <p:spPr>
          <a:xfrm>
            <a:off x="3566160" y="2423160"/>
            <a:ext cx="91440" cy="1170432"/>
          </a:xfrm>
          <a:prstGeom prst="rect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3"/>
          <p:cNvSpPr/>
          <p:nvPr/>
        </p:nvSpPr>
        <p:spPr>
          <a:xfrm>
            <a:off x="3703320" y="2496312"/>
            <a:ext cx="777240" cy="256032"/>
          </a:xfrm>
          <a:prstGeom prst="roundRect">
            <a:avLst>
              <a:gd name="adj" fmla="val 17857"/>
            </a:avLst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4"/>
          <p:cNvSpPr/>
          <p:nvPr/>
        </p:nvSpPr>
        <p:spPr>
          <a:xfrm>
            <a:off x="3703320" y="249631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4572000" y="246888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77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 Pain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3703320" y="2807208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opioid + Non-opioid ± Adjuvant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3703320" y="3081528"/>
            <a:ext cx="5120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Codeine, dihydrocodeine, tramadol, or low-dose buprenorphine patch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3566160" y="3703320"/>
            <a:ext cx="5303520" cy="1170432"/>
          </a:xfrm>
          <a:prstGeom prst="rect">
            <a:avLst/>
          </a:prstGeom>
          <a:solidFill>
            <a:srgbClr val="FDF0EE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2" name="Shape 19"/>
          <p:cNvSpPr/>
          <p:nvPr/>
        </p:nvSpPr>
        <p:spPr>
          <a:xfrm>
            <a:off x="3566160" y="3703320"/>
            <a:ext cx="91440" cy="117043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Shape 20"/>
          <p:cNvSpPr/>
          <p:nvPr/>
        </p:nvSpPr>
        <p:spPr>
          <a:xfrm>
            <a:off x="3703320" y="3776472"/>
            <a:ext cx="777240" cy="256032"/>
          </a:xfrm>
          <a:prstGeom prst="roundRect">
            <a:avLst>
              <a:gd name="adj" fmla="val 17857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1"/>
          <p:cNvSpPr/>
          <p:nvPr/>
        </p:nvSpPr>
        <p:spPr>
          <a:xfrm>
            <a:off x="3703320" y="377647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4572000" y="374904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Severe Pain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3703320" y="4087368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opioid + Non-opioid ± Adjuvant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3703320" y="4361688"/>
            <a:ext cx="5120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Morphine (preferred), oxycodone, or fentanyl patch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274320" y="4851082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8A97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up the ladder when pain persists or increases. Adjuvants can be added at any step.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5966460" y="4879657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8A97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analgesic ladder: who.int/cancer/palliative/painladder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Opioids — Dosing &amp; Equivalences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use when non-opioid analgesia is insufficient (WHO Step 2)</a:t>
            </a:r>
            <a:endParaRPr lang="en-US" sz="13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97280"/>
          <a:ext cx="8503920" cy="3474720"/>
        </p:xfrm>
        <a:graphic>
          <a:graphicData uri="http://schemas.openxmlformats.org/drawingml/2006/table">
            <a:tbl>
              <a:tblPr/>
              <a:tblGrid>
                <a:gridCol w="1463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49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Drug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42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Usual Dose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42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Max Daily Dose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42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Oral Morphine Equivalent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42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Notes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42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Codeine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30–60 mg QDS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240 mg/day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~40 mg/day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Poor metabolisers get no benefit; significant constipation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Dihydrocodeine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30–60 mg QDS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240 mg/day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~50 mg/day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Similar profile to codeine; less nausea in some patients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Tramadol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50–100 mg QDS or SR formulation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400 mg/day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~40–80 mg/day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Dual mechanism (opioid + SNRI); unpredictable; serotonin syndrome risk; ↑ seizure risk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Buprenorphine patch</a:t>
                      </a:r>
                      <a:endParaRPr lang="en-US" sz="1050" dirty="0"/>
                    </a:p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(Butrans)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5–20 mcg/hr patch</a:t>
                      </a:r>
                      <a:endParaRPr lang="en-US" sz="1050" dirty="0"/>
                    </a:p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7-day patch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70 mcg/hr patch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~10–120 mg/day morphine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D3748"/>
                          </a:solidFill>
                        </a:rPr>
                        <a:t>Partial agonist; ceiling effect; do NOT confuse with Transtec (72-hr patch)</a:t>
                      </a:r>
                      <a:endParaRPr lang="en-US" sz="105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274320" y="4617720"/>
            <a:ext cx="8595360" cy="384048"/>
          </a:xfrm>
          <a:prstGeom prst="rect">
            <a:avLst/>
          </a:prstGeom>
          <a:solidFill>
            <a:srgbClr val="FDF0EE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384048" y="4617720"/>
            <a:ext cx="8458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Tramadol must NOT be combined with SSRIs/SNRIs/MAOIs — risk of serotonin syndrome. Tramadol lowers seizure threshold — use with caution in epilepsy.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Opioids — Dosing &amp; Equivalences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use when weak opioids are insufficient (WHO Step 3)</a:t>
            </a:r>
            <a:endParaRPr lang="en-US" sz="13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97280"/>
          <a:ext cx="8595360" cy="3407664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665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Drug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Usual Starting Dose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Oral Morphine Equivalent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Key Notes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Morphine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(preferred 1st-line strong opioid)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5–10 mg IR 4-hourly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or 30 mg MR BD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Reference standard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Use IR for titration; switch to MR once stable. Renally cleared — caution in renal impairment.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Oxycodone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5 mg IR 4-hourly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or 10 mg MR BD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Oxycodone 10 mg ≈ Morphine 20 mg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~1.5–2× potency of oral morphine. Fewer opioid-induced respiratory side effects in some patients.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Fentanyl patch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(Durogesic/generic)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12 mcg/hr patch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(72-hr patch)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25 mcg/hr ≈ Morphine 60–100 mg/day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100 mcg/hr ≈ Morphine 360 mg/day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Only use in STABLE, opioid-tolerant patients. Not suitable for opioid-naïve patients or acute pain.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Buprenorphine patch</a:t>
                      </a:r>
                      <a:endParaRPr lang="en-US" sz="1000" dirty="0"/>
                    </a:p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(Transtec — 96-hr)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35 mcg/hr patch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35 mcg/hr ≈ Morphine ~84 mg/day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</a:rPr>
                        <a:t>Do NOT confuse Transtec (96-hr, higher dose) with Butrans (7-day, lower dose weak opioid).</a:t>
                      </a:r>
                      <a:endParaRPr lang="en-US" sz="1000" dirty="0"/>
                    </a:p>
                  </a:txBody>
                  <a:tcPr anchor="ctr">
                    <a:lnL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Shape 4"/>
          <p:cNvSpPr/>
          <p:nvPr/>
        </p:nvSpPr>
        <p:spPr>
          <a:xfrm>
            <a:off x="274320" y="4617720"/>
            <a:ext cx="8595360" cy="384048"/>
          </a:xfrm>
          <a:prstGeom prst="rect">
            <a:avLst/>
          </a:prstGeom>
          <a:solidFill>
            <a:srgbClr val="FDF0EE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384048" y="4617720"/>
            <a:ext cx="8458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Fentanyl patches are contraindicated in opioid-naïve patients and acute pain.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Also, strong opioids must NOT be started without clear documented clinical indication, informed consent, and a monitoring plan.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Transdermal Opioid Equivalences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prescribing reference — do NOT confuse Butrans with Transtec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097280"/>
            <a:ext cx="841248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170432"/>
            <a:ext cx="8046720" cy="1207008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228600" y="2606040"/>
            <a:ext cx="2834640" cy="2331720"/>
          </a:xfrm>
          <a:prstGeom prst="rect">
            <a:avLst/>
          </a:prstGeom>
          <a:solidFill>
            <a:srgbClr val="FEF6E8"/>
          </a:solidFill>
          <a:ln w="12700">
            <a:solidFill>
              <a:srgbClr val="D477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Shape 6"/>
          <p:cNvSpPr/>
          <p:nvPr/>
        </p:nvSpPr>
        <p:spPr>
          <a:xfrm>
            <a:off x="228600" y="2606040"/>
            <a:ext cx="2834640" cy="274320"/>
          </a:xfrm>
          <a:prstGeom prst="rect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301752" y="2606040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Butrans (Buprenorphine)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301752" y="2907792"/>
            <a:ext cx="2688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77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7-day patch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301752" y="3182112"/>
            <a:ext cx="2688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Strengths: 5 mcg/hr, 10 mcg/hr, 15 mcg/hr, 20 mcg/hr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301752" y="3566160"/>
            <a:ext cx="2688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mcg/hr ≈ 10 mg/day oral morphine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01752" y="3950208"/>
            <a:ext cx="2688336" cy="256032"/>
          </a:xfrm>
          <a:prstGeom prst="roundRect">
            <a:avLst>
              <a:gd name="adj" fmla="val 17857"/>
            </a:avLst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301752" y="3950208"/>
            <a:ext cx="2688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opioid — WHO Step 2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3200400" y="2606040"/>
            <a:ext cx="2834640" cy="2331720"/>
          </a:xfrm>
          <a:prstGeom prst="rect">
            <a:avLst/>
          </a:prstGeom>
          <a:solidFill>
            <a:srgbClr val="FDF0EE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17" name="Shape 14"/>
          <p:cNvSpPr/>
          <p:nvPr/>
        </p:nvSpPr>
        <p:spPr>
          <a:xfrm>
            <a:off x="3200400" y="2606040"/>
            <a:ext cx="2834640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3273552" y="2606040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Transtec (Buprenorphine)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3273552" y="2907792"/>
            <a:ext cx="2688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96-hour (4-day) patch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3273552" y="3182112"/>
            <a:ext cx="2688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Strengths: 35 mcg/hr, 52.5 mcg/hr, 70 mcg/hr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3273552" y="3566160"/>
            <a:ext cx="2688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 mcg/hr ≈ 84 mg/day oral morphine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3273552" y="3950208"/>
            <a:ext cx="2688336" cy="256032"/>
          </a:xfrm>
          <a:prstGeom prst="roundRect">
            <a:avLst>
              <a:gd name="adj" fmla="val 17857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0"/>
          <p:cNvSpPr/>
          <p:nvPr/>
        </p:nvSpPr>
        <p:spPr>
          <a:xfrm>
            <a:off x="3273552" y="3950208"/>
            <a:ext cx="2688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opioid — WHO Step 3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172200" y="2606040"/>
            <a:ext cx="2834640" cy="2331720"/>
          </a:xfrm>
          <a:prstGeom prst="rect">
            <a:avLst/>
          </a:prstGeom>
          <a:solidFill>
            <a:srgbClr val="EBF0FA"/>
          </a:solidFill>
          <a:ln w="12700">
            <a:solidFill>
              <a:srgbClr val="2A426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5" name="Shape 22"/>
          <p:cNvSpPr/>
          <p:nvPr/>
        </p:nvSpPr>
        <p:spPr>
          <a:xfrm>
            <a:off x="6172200" y="2606040"/>
            <a:ext cx="2834640" cy="274320"/>
          </a:xfrm>
          <a:prstGeom prst="rect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3"/>
          <p:cNvSpPr/>
          <p:nvPr/>
        </p:nvSpPr>
        <p:spPr>
          <a:xfrm>
            <a:off x="6245352" y="2606040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Fentanyl Patch (Durogesic)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6245352" y="2907792"/>
            <a:ext cx="2688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72-hour (3-day) patch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6245352" y="3182112"/>
            <a:ext cx="2688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Strengths: 12 mcg/hr, 25 mcg/hr, 50 mcg/hr, 75 mcg/hr, 100 mcg/hr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6245352" y="3566160"/>
            <a:ext cx="2688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mcg/hr ≈ 60–100 mg/day oral morphine</a:t>
            </a:r>
            <a:endParaRPr lang="en-US" sz="950" dirty="0"/>
          </a:p>
        </p:txBody>
      </p:sp>
      <p:sp>
        <p:nvSpPr>
          <p:cNvPr id="30" name="Shape 27"/>
          <p:cNvSpPr/>
          <p:nvPr/>
        </p:nvSpPr>
        <p:spPr>
          <a:xfrm>
            <a:off x="6245352" y="3950208"/>
            <a:ext cx="2688336" cy="256032"/>
          </a:xfrm>
          <a:prstGeom prst="roundRect">
            <a:avLst>
              <a:gd name="adj" fmla="val 17857"/>
            </a:avLst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Text 28"/>
          <p:cNvSpPr/>
          <p:nvPr/>
        </p:nvSpPr>
        <p:spPr>
          <a:xfrm>
            <a:off x="6245352" y="3950208"/>
            <a:ext cx="2688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opioid — opioid-tolerant patients only</a:t>
            </a:r>
            <a:endParaRPr lang="en-US" sz="1000" dirty="0"/>
          </a:p>
        </p:txBody>
      </p:sp>
      <p:sp>
        <p:nvSpPr>
          <p:cNvPr id="32" name="Shape 29"/>
          <p:cNvSpPr/>
          <p:nvPr/>
        </p:nvSpPr>
        <p:spPr>
          <a:xfrm>
            <a:off x="228600" y="4405313"/>
            <a:ext cx="5806440" cy="605599"/>
          </a:xfrm>
          <a:prstGeom prst="rect">
            <a:avLst/>
          </a:prstGeom>
          <a:solidFill>
            <a:srgbClr val="FDF0EE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Text 30"/>
          <p:cNvSpPr/>
          <p:nvPr/>
        </p:nvSpPr>
        <p:spPr>
          <a:xfrm>
            <a:off x="338328" y="4480560"/>
            <a:ext cx="5623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NEVER interchange Butrans and Transtec patches without full opioid dose conversion — the strengths are NOT equivalent. Verify all conversions using a validated opioid conversion tool or specialist advice.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 Effects of Opioids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Counsel ALL patients before initiating opioid therapy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5303520" cy="2103120"/>
          </a:xfrm>
          <a:prstGeom prst="rect">
            <a:avLst/>
          </a:prstGeom>
          <a:solidFill>
            <a:srgbClr val="FEF6E8"/>
          </a:solidFill>
          <a:ln w="12700">
            <a:solidFill>
              <a:srgbClr val="D477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274320" y="1097280"/>
            <a:ext cx="5303520" cy="274320"/>
          </a:xfrm>
          <a:prstGeom prst="rect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365760" y="109728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Side Effects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84048" y="1481328"/>
            <a:ext cx="109728" cy="109728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548640" y="1435608"/>
            <a:ext cx="4919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Constipation — does NOT resolve with tolerance; prescribe laxatives (e.g. macrogol) routinely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84048" y="1801368"/>
            <a:ext cx="109728" cy="109728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548640" y="1755648"/>
            <a:ext cx="4919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Nausea and vomiting — tolerance usually develops within a few days; treat with cyclizine if needed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84048" y="2121408"/>
            <a:ext cx="109728" cy="109728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48640" y="2075688"/>
            <a:ext cx="4919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Somnolence and dizziness — tolerance usually develops; warn re driving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84048" y="2441448"/>
            <a:ext cx="109728" cy="109728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548640" y="2395728"/>
            <a:ext cx="4919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Itching — treat with antihistamine; tolerance may occur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384048" y="2761488"/>
            <a:ext cx="109728" cy="109728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548640" y="2715768"/>
            <a:ext cx="4919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Tolerance to most side effects within 1–2 weeks, except constipation and itch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760720" y="1097280"/>
            <a:ext cx="3154680" cy="2103120"/>
          </a:xfrm>
          <a:prstGeom prst="rect">
            <a:avLst/>
          </a:prstGeom>
          <a:solidFill>
            <a:srgbClr val="FDF0EE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5760720" y="1097280"/>
            <a:ext cx="3154680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5852160" y="10972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Serious / Serious Risks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870448" y="1481328"/>
            <a:ext cx="109728" cy="10972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6035040" y="1435608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Respiratory depression — risk ↑ with: dose escalation, co-prescribing sedatives, OSA, elderly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870448" y="1892808"/>
            <a:ext cx="109728" cy="10972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6035040" y="1847088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Falls risk — especially in elderly; review all CNS depressants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870448" y="2304288"/>
            <a:ext cx="109728" cy="10972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6035040" y="2258568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Dependence and misuse — screen before initiating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5870448" y="2715768"/>
            <a:ext cx="109728" cy="10972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7"/>
          <p:cNvSpPr/>
          <p:nvPr/>
        </p:nvSpPr>
        <p:spPr>
          <a:xfrm>
            <a:off x="6035040" y="2670048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Accidental overdose — commonest serious event; co-prescribe naloxone in high-risk patients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74320" y="3291840"/>
            <a:ext cx="8641080" cy="1143000"/>
          </a:xfrm>
          <a:prstGeom prst="rect">
            <a:avLst/>
          </a:prstGeom>
          <a:solidFill>
            <a:srgbClr val="EBF0FA"/>
          </a:solidFill>
          <a:ln w="12700">
            <a:solidFill>
              <a:srgbClr val="3D5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274320" y="3291840"/>
            <a:ext cx="8641080" cy="256032"/>
          </a:xfrm>
          <a:prstGeom prst="rect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/>
          <p:nvPr/>
        </p:nvSpPr>
        <p:spPr>
          <a:xfrm>
            <a:off x="365760" y="3291840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Side Effects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320040" y="36118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Nausea: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1417320" y="361188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Cyclizine 50mg TDS or prochlorperazine — usually needed only for first 1–2 weeks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320040" y="3995928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Constipation: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1417320" y="399592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Macrogol (Movicol) first-line; lactulose alternative — prescribe ROUTINELY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4572000" y="36118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Itch: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5669280" y="361188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Chlorphenamine or loratadine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4572000" y="3995928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 depression: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5669280" y="399592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Naloxone 400 mcg IV/IM — have emergency plan for high-risk patients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C2E4A"/>
          </a:solidFill>
          <a:ln w="12700">
            <a:solidFill>
              <a:srgbClr val="1C2E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Adverse Effects of Opioids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Educate patients before starting chronic opioid therapy — and monitor regularly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160520" cy="1783080"/>
          </a:xfrm>
          <a:prstGeom prst="rect">
            <a:avLst/>
          </a:prstGeom>
          <a:solidFill>
            <a:srgbClr val="FDF0EE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274320" y="1097280"/>
            <a:ext cx="4160520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347472" y="109728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Endocrine Dysfunction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1444752"/>
            <a:ext cx="82296" cy="82296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502920" y="1399032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Suppression of hypothalamic-pituitary-adrenal and gonadal axes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65760" y="1773936"/>
            <a:ext cx="82296" cy="82296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502920" y="1728216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Men: erectile dysfunction, reduced libido, infertility, gynaecomastia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65760" y="2103120"/>
            <a:ext cx="82296" cy="82296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02920" y="2057400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Women: amenorrhoea, infertility, reduced libido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65760" y="2432304"/>
            <a:ext cx="82296" cy="82296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502920" y="2386584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Both: depression, fatigue, osteoporosis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663440" y="1097280"/>
            <a:ext cx="4160520" cy="1783080"/>
          </a:xfrm>
          <a:prstGeom prst="rect">
            <a:avLst/>
          </a:prstGeom>
          <a:solidFill>
            <a:srgbClr val="FEF6E8"/>
          </a:solidFill>
          <a:ln w="12700">
            <a:solidFill>
              <a:srgbClr val="D477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4663440" y="1097280"/>
            <a:ext cx="4160520" cy="274320"/>
          </a:xfrm>
          <a:prstGeom prst="rect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4736592" y="109728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Opioid-Induced Hyperalgesia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754880" y="1444752"/>
            <a:ext cx="82296" cy="82296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4892040" y="1399032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Paradoxical increase in pain sensitivity with prolonged use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54880" y="1773936"/>
            <a:ext cx="82296" cy="82296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4892040" y="1728216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Suspect if pain worsens despite dose increases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754880" y="2103120"/>
            <a:ext cx="82296" cy="82296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4892040" y="2057400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Management: reduce opioid dose; consider opioid rotation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754880" y="2432304"/>
            <a:ext cx="82296" cy="82296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4892040" y="2386584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Distinguishing from tolerance can be clinically challenging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274320" y="3017520"/>
            <a:ext cx="4160520" cy="1783080"/>
          </a:xfrm>
          <a:prstGeom prst="rect">
            <a:avLst/>
          </a:prstGeom>
          <a:solidFill>
            <a:srgbClr val="E8F5F5"/>
          </a:solidFill>
          <a:ln w="12700">
            <a:solidFill>
              <a:srgbClr val="0F6B7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274320" y="3017520"/>
            <a:ext cx="4160520" cy="274320"/>
          </a:xfrm>
          <a:prstGeom prst="rect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Text 28"/>
          <p:cNvSpPr/>
          <p:nvPr/>
        </p:nvSpPr>
        <p:spPr>
          <a:xfrm>
            <a:off x="347472" y="301752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Immunological Effects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3364992"/>
            <a:ext cx="82296" cy="82296"/>
          </a:xfrm>
          <a:prstGeom prst="ellipse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/>
          <p:nvPr/>
        </p:nvSpPr>
        <p:spPr>
          <a:xfrm>
            <a:off x="502920" y="3319272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Suppression of antimicrobial immune response (evidence mainly animal studies)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365760" y="3694176"/>
            <a:ext cx="82296" cy="82296"/>
          </a:xfrm>
          <a:prstGeom prst="ellipse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2"/>
          <p:cNvSpPr/>
          <p:nvPr/>
        </p:nvSpPr>
        <p:spPr>
          <a:xfrm>
            <a:off x="502920" y="3648456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Possible impaired tumour surveillance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365760" y="4023360"/>
            <a:ext cx="82296" cy="82296"/>
          </a:xfrm>
          <a:prstGeom prst="ellipse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Text 34"/>
          <p:cNvSpPr/>
          <p:nvPr/>
        </p:nvSpPr>
        <p:spPr>
          <a:xfrm>
            <a:off x="502920" y="3977640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significance in humans still under research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4663440" y="3017520"/>
            <a:ext cx="4160520" cy="1783080"/>
          </a:xfrm>
          <a:prstGeom prst="rect">
            <a:avLst/>
          </a:prstGeom>
          <a:solidFill>
            <a:srgbClr val="EBF0FA"/>
          </a:solidFill>
          <a:ln w="12700">
            <a:solidFill>
              <a:srgbClr val="2A426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4663440" y="3017520"/>
            <a:ext cx="4160520" cy="274320"/>
          </a:xfrm>
          <a:prstGeom prst="rect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Text 37"/>
          <p:cNvSpPr/>
          <p:nvPr/>
        </p:nvSpPr>
        <p:spPr>
          <a:xfrm>
            <a:off x="4736592" y="301752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Pregnancy &amp; Neonatal Effects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4754880" y="3364992"/>
            <a:ext cx="82296" cy="82296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1" name="Text 39"/>
          <p:cNvSpPr/>
          <p:nvPr/>
        </p:nvSpPr>
        <p:spPr>
          <a:xfrm>
            <a:off x="4892040" y="3319272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Opioids cross the placenta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4754880" y="3694176"/>
            <a:ext cx="82296" cy="82296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3" name="Text 41"/>
          <p:cNvSpPr/>
          <p:nvPr/>
        </p:nvSpPr>
        <p:spPr>
          <a:xfrm>
            <a:off x="4892040" y="3648456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of neonatal abstinence syndrome (NAS)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4754880" y="4023360"/>
            <a:ext cx="82296" cy="82296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5" name="Text 43"/>
          <p:cNvSpPr/>
          <p:nvPr/>
        </p:nvSpPr>
        <p:spPr>
          <a:xfrm>
            <a:off x="4892040" y="3977640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Respiratory depression in neonate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754880" y="4352544"/>
            <a:ext cx="82296" cy="82296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7" name="Text 45"/>
          <p:cNvSpPr/>
          <p:nvPr/>
        </p:nvSpPr>
        <p:spPr>
          <a:xfrm>
            <a:off x="4892040" y="4306824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use strong opioids in pregnancy without specialist input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274320" y="4663440"/>
            <a:ext cx="8595360" cy="347472"/>
          </a:xfrm>
          <a:prstGeom prst="rect">
            <a:avLst/>
          </a:prstGeom>
          <a:solidFill>
            <a:srgbClr val="EBF0FA"/>
          </a:solidFill>
          <a:ln w="19050">
            <a:solidFill>
              <a:srgbClr val="3D5A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9" name="Text 47"/>
          <p:cNvSpPr/>
          <p:nvPr/>
        </p:nvSpPr>
        <p:spPr>
          <a:xfrm>
            <a:off x="384048" y="4663440"/>
            <a:ext cx="8458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Educate all patients about long-term effects BEFORE initiating opioids. Document this discussion in the clinical record.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2445</Words>
  <Application>Microsoft Office PowerPoint</Application>
  <PresentationFormat>On-screen Show (16:9)</PresentationFormat>
  <Paragraphs>320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Pain Management Part 3 - Analgesics &amp; Neuropathic Pain</dc:title>
  <dc:subject>PptxGenJS Presentation</dc:subject>
  <dc:creator>Bradford VTS</dc:creator>
  <cp:lastModifiedBy>Ramesh Mehay</cp:lastModifiedBy>
  <cp:revision>3</cp:revision>
  <dcterms:created xsi:type="dcterms:W3CDTF">2026-05-28T13:30:30Z</dcterms:created>
  <dcterms:modified xsi:type="dcterms:W3CDTF">2026-05-28T14:08:12Z</dcterms:modified>
</cp:coreProperties>
</file>