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embeddedFontLst>
    <p:embeddedFont>
      <p:font typeface="Inter"/>
      <p:regular r:id="rId201314"/>
      <p:bold r:id="rId301314"/>
    </p:embeddedFont>
    <p:embeddedFont>
      <p:font typeface="Montserrat"/>
      <p:regular r:id="rId201315"/>
      <p:bold r:id="rId301315"/>
    </p:embeddedFont>
    <p:embeddedFont>
      <p:font typeface="Open Sans"/>
      <p:regular r:id="rId201316"/>
    </p:embeddedFont>
    <p:embeddedFont>
      <p:font typeface="Arial-Black"/>
      <p:regular r:id="rId201317"/>
    </p:embeddedFont>
    <p:embeddedFont>
      <p:font typeface="ArialMT"/>
      <p:regular r:id="rId201318"/>
    </p:embeddedFont>
    <p:embeddedFont>
      <p:font typeface="Noto Sans KR"/>
      <p:regular r:id="rId201319"/>
      <p:bold r:id="rId301316"/>
    </p:embeddedFont>
    <p:embeddedFont>
      <p:font typeface="Roboto-Regular"/>
      <p:regular r:id="rId201320"/>
    </p:embeddedFont>
    <p:embeddedFont>
      <p:font typeface="Arial-BoldMT"/>
      <p:regular r:id="rId201321"/>
    </p:embeddedFont>
    <p:embeddedFont>
      <p:font typeface="OpenSans-Bold"/>
      <p:regular r:id="rId201322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301314" Target="fonts/301314.fntdata" Type="http://schemas.openxmlformats.org/officeDocument/2006/relationships/font"/><Relationship Id="rId301315" Target="fonts/301315.fntdata" Type="http://schemas.openxmlformats.org/officeDocument/2006/relationships/font"/><Relationship Id="rId301316" Target="fonts/301316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image" Target="../media/image-4-9.png"/><Relationship Id="rId10" Type="http://schemas.openxmlformats.org/officeDocument/2006/relationships/image" Target="../media/image-4-10.png"/><Relationship Id="rId11" Type="http://schemas.openxmlformats.org/officeDocument/2006/relationships/image" Target="../media/image-4-11.png"/><Relationship Id="rId12" Type="http://schemas.openxmlformats.org/officeDocument/2006/relationships/image" Target="../media/image-4-12.png"/><Relationship Id="rId13" Type="http://schemas.openxmlformats.org/officeDocument/2006/relationships/slideLayout" Target="../slideLayouts/slideLayout1.xml"/><Relationship Id="rId1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image" Target="../media/image-5-9.png"/><Relationship Id="rId10" Type="http://schemas.openxmlformats.org/officeDocument/2006/relationships/image" Target="../media/image-5-10.png"/><Relationship Id="rId11" Type="http://schemas.openxmlformats.org/officeDocument/2006/relationships/image" Target="../media/image-5-11.png"/><Relationship Id="rId12" Type="http://schemas.openxmlformats.org/officeDocument/2006/relationships/image" Target="../media/image-5-12.png"/><Relationship Id="rId13" Type="http://schemas.openxmlformats.org/officeDocument/2006/relationships/image" Target="../media/image-5-13.png"/><Relationship Id="rId14" Type="http://schemas.openxmlformats.org/officeDocument/2006/relationships/image" Target="../media/image-5-14.png"/><Relationship Id="rId15" Type="http://schemas.openxmlformats.org/officeDocument/2006/relationships/image" Target="../media/image-5-15.png"/><Relationship Id="rId16" Type="http://schemas.openxmlformats.org/officeDocument/2006/relationships/image" Target="../media/image-5-16.png"/><Relationship Id="rId17" Type="http://schemas.openxmlformats.org/officeDocument/2006/relationships/image" Target="../media/image-5-17.png"/><Relationship Id="rId18" Type="http://schemas.openxmlformats.org/officeDocument/2006/relationships/image" Target="../media/image-5-18.png"/><Relationship Id="rId19" Type="http://schemas.openxmlformats.org/officeDocument/2006/relationships/image" Target="../media/image-5-19.png"/><Relationship Id="rId20" Type="http://schemas.openxmlformats.org/officeDocument/2006/relationships/image" Target="../media/image-5-20.png"/><Relationship Id="rId21" Type="http://schemas.openxmlformats.org/officeDocument/2006/relationships/image" Target="../media/image-5-21.png"/><Relationship Id="rId22" Type="http://schemas.openxmlformats.org/officeDocument/2006/relationships/image" Target="../media/image-5-22.png"/><Relationship Id="rId23" Type="http://schemas.openxmlformats.org/officeDocument/2006/relationships/image" Target="../media/image-5-23.png"/><Relationship Id="rId24" Type="http://schemas.openxmlformats.org/officeDocument/2006/relationships/image" Target="../media/image-5-24.png"/><Relationship Id="rId25" Type="http://schemas.openxmlformats.org/officeDocument/2006/relationships/image" Target="../media/image-5-25.png"/><Relationship Id="rId26" Type="http://schemas.openxmlformats.org/officeDocument/2006/relationships/image" Target="../media/image-5-26.png"/><Relationship Id="rId27" Type="http://schemas.openxmlformats.org/officeDocument/2006/relationships/image" Target="../media/image-5-27.png"/><Relationship Id="rId28" Type="http://schemas.openxmlformats.org/officeDocument/2006/relationships/image" Target="../media/image-5-28.png"/><Relationship Id="rId29" Type="http://schemas.openxmlformats.org/officeDocument/2006/relationships/image" Target="../media/image-5-29.png"/><Relationship Id="rId30" Type="http://schemas.openxmlformats.org/officeDocument/2006/relationships/image" Target="../media/image-5-30.png"/><Relationship Id="rId31" Type="http://schemas.openxmlformats.org/officeDocument/2006/relationships/image" Target="../media/image-5-31.png"/><Relationship Id="rId32" Type="http://schemas.openxmlformats.org/officeDocument/2006/relationships/slideLayout" Target="../slideLayouts/slideLayout1.xml"/><Relationship Id="rId3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image" Target="../media/image-8-7.png"/><Relationship Id="rId8" Type="http://schemas.openxmlformats.org/officeDocument/2006/relationships/image" Target="../media/image-8-8.png"/><Relationship Id="rId9" Type="http://schemas.openxmlformats.org/officeDocument/2006/relationships/image" Target="../media/image-8-9.png"/><Relationship Id="rId10" Type="http://schemas.openxmlformats.org/officeDocument/2006/relationships/image" Target="../media/image-8-10.png"/><Relationship Id="rId11" Type="http://schemas.openxmlformats.org/officeDocument/2006/relationships/image" Target="../media/image-8-11.png"/><Relationship Id="rId12" Type="http://schemas.openxmlformats.org/officeDocument/2006/relationships/image" Target="../media/image-8-12.png"/><Relationship Id="rId13" Type="http://schemas.openxmlformats.org/officeDocument/2006/relationships/image" Target="../media/image-8-13.png"/><Relationship Id="rId14" Type="http://schemas.openxmlformats.org/officeDocument/2006/relationships/image" Target="../media/image-8-14.png"/><Relationship Id="rId15" Type="http://schemas.openxmlformats.org/officeDocument/2006/relationships/slideLayout" Target="../slideLayouts/slideLayout1.xml"/><Relationship Id="rId1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7075" y="377130"/>
            <a:ext cx="2535882" cy="5836146"/>
          </a:xfrm>
          <a:prstGeom prst="rect">
            <a:avLst/>
          </a:prstGeom>
        </p:spPr>
      </p:pic>
      <p:sp>
        <p:nvSpPr>
          <p:cNvPr id="4" name="SK-1-text-3"/>
          <p:cNvSpPr/>
          <p:nvPr/>
        </p:nvSpPr>
        <p:spPr>
          <a:xfrm>
            <a:off x="590550" y="1905000"/>
            <a:ext cx="9000083" cy="157728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6210"/>
              </a:lnSpc>
              <a:buNone/>
            </a:pPr>
            <a:r>
              <a:rPr lang="en-US" sz="5175" b="1" dirty="0">
                <a:solidFill>
                  <a:srgbClr val="000A41"/>
                </a:solidFill>
              </a:rPr>
              <a:t>Analgesics &amp; Opioids</a:t>
            </a:r>
            <a:endParaRPr lang="en-US" sz="5175" dirty="0"/>
          </a:p>
          <a:p>
            <a:pPr indent="0" marL="0">
              <a:lnSpc>
                <a:spcPts val="6210"/>
              </a:lnSpc>
              <a:buNone/>
            </a:pPr>
            <a:r>
              <a:rPr lang="en-US" sz="5175" b="1" dirty="0">
                <a:solidFill>
                  <a:srgbClr val="000A41"/>
                </a:solidFill>
              </a:rPr>
              <a:t>in Primary Care</a:t>
            </a:r>
            <a:endParaRPr lang="en-US" sz="5175" dirty="0"/>
          </a:p>
        </p:txBody>
      </p:sp>
      <p:sp>
        <p:nvSpPr>
          <p:cNvPr id="5" name="SK-1-text-4"/>
          <p:cNvSpPr/>
          <p:nvPr/>
        </p:nvSpPr>
        <p:spPr>
          <a:xfrm>
            <a:off x="560487" y="571500"/>
            <a:ext cx="3384203" cy="76676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3019"/>
              </a:lnSpc>
              <a:buNone/>
            </a:pPr>
            <a:r>
              <a:rPr lang="en-US" sz="262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</a:t>
            </a:r>
            <a:endParaRPr lang="en-US" sz="2625" dirty="0"/>
          </a:p>
          <a:p>
            <a:pPr algn="ctr" indent="0" marL="0">
              <a:lnSpc>
                <a:spcPts val="3019"/>
              </a:lnSpc>
              <a:buNone/>
            </a:pPr>
            <a:r>
              <a:rPr lang="en-US" sz="262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TEACHING DECK</a:t>
            </a:r>
            <a:endParaRPr lang="en-US" sz="2625" dirty="0"/>
          </a:p>
        </p:txBody>
      </p:sp>
      <p:sp>
        <p:nvSpPr>
          <p:cNvPr id="6" name="SK-1-text-5"/>
          <p:cNvSpPr/>
          <p:nvPr/>
        </p:nvSpPr>
        <p:spPr>
          <a:xfrm>
            <a:off x="657225" y="4067175"/>
            <a:ext cx="11534775" cy="37236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2933"/>
              </a:lnSpc>
              <a:buNone/>
            </a:pPr>
            <a:r>
              <a:rPr lang="en-US" sz="2550" dirty="0">
                <a:solidFill>
                  <a:srgbClr val="59595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Teaching Deck — May 2026</a:t>
            </a:r>
            <a:endParaRPr lang="en-US" sz="2550" dirty="0"/>
          </a:p>
        </p:txBody>
      </p:sp>
      <p:sp>
        <p:nvSpPr>
          <p:cNvPr id="7" name="SK-1-text-6"/>
          <p:cNvSpPr/>
          <p:nvPr/>
        </p:nvSpPr>
        <p:spPr>
          <a:xfrm>
            <a:off x="657225" y="5143500"/>
            <a:ext cx="6000750" cy="27384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2156"/>
              </a:lnSpc>
              <a:buNone/>
            </a:pPr>
            <a:r>
              <a:rPr lang="en-US" sz="1875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875" dirty="0"/>
          </a:p>
        </p:txBody>
      </p:sp>
      <p:sp>
        <p:nvSpPr>
          <p:cNvPr id="8" name="SK-1-text-7"/>
          <p:cNvSpPr/>
          <p:nvPr/>
        </p:nvSpPr>
        <p:spPr>
          <a:xfrm>
            <a:off x="657225" y="4524375"/>
            <a:ext cx="11534775" cy="30956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2438"/>
              </a:lnSpc>
              <a:buNone/>
            </a:pPr>
            <a:r>
              <a:rPr lang="en-US" sz="18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Updated to NICE NG193 (2021) &amp; BNF 2023 standards</a:t>
            </a:r>
            <a:endParaRPr lang="en-US" sz="1875" dirty="0"/>
          </a:p>
        </p:txBody>
      </p:sp>
      <p:sp>
        <p:nvSpPr>
          <p:cNvPr id="9" name="SK-1-text-8"/>
          <p:cNvSpPr/>
          <p:nvPr/>
        </p:nvSpPr>
        <p:spPr>
          <a:xfrm>
            <a:off x="714375" y="5705475"/>
            <a:ext cx="8444805" cy="47595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874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⚠️ Always double check this advice and drug doses with the latest NICE/BNF</a:t>
            </a:r>
            <a:endParaRPr lang="en-US" sz="1575" dirty="0"/>
          </a:p>
          <a:p>
            <a:pPr indent="0" marL="0">
              <a:lnSpc>
                <a:spcPts val="1874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guidance. This document is for educational purposes only.</a:t>
            </a:r>
            <a:endParaRPr lang="en-US" sz="1575" dirty="0"/>
          </a:p>
        </p:txBody>
      </p:sp>
      <p:sp>
        <p:nvSpPr>
          <p:cNvPr id="10" name="SK-1-text-9"/>
          <p:cNvSpPr/>
          <p:nvPr/>
        </p:nvSpPr>
        <p:spPr>
          <a:xfrm>
            <a:off x="10106025" y="6610350"/>
            <a:ext cx="1917353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r" indent="0" marL="0">
              <a:lnSpc>
                <a:spcPts val="1050"/>
              </a:lnSpc>
              <a:buNone/>
            </a:pPr>
            <a:r>
              <a:rPr lang="en-US" sz="1050" dirty="0">
                <a:solidFill>
                  <a:srgbClr val="59595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May 2026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584" y="5904607"/>
            <a:ext cx="621655" cy="569119"/>
          </a:xfrm>
          <a:prstGeom prst="rect">
            <a:avLst/>
          </a:prstGeom>
        </p:spPr>
      </p:pic>
      <p:sp>
        <p:nvSpPr>
          <p:cNvPr id="4" name="SK-10-text-3"/>
          <p:cNvSpPr/>
          <p:nvPr/>
        </p:nvSpPr>
        <p:spPr>
          <a:xfrm>
            <a:off x="657225" y="466725"/>
            <a:ext cx="11534775" cy="52328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4121"/>
              </a:lnSpc>
              <a:buNone/>
            </a:pPr>
            <a:r>
              <a:rPr lang="en-US" sz="3075" b="1" dirty="0">
                <a:solidFill>
                  <a:srgbClr val="162046"/>
                </a:solidFill>
              </a:rPr>
              <a:t>Top Tips &amp; Common Pitfalls</a:t>
            </a:r>
            <a:endParaRPr lang="en-US" sz="3075" dirty="0"/>
          </a:p>
        </p:txBody>
      </p:sp>
      <p:sp>
        <p:nvSpPr>
          <p:cNvPr id="5" name="SK-10-text-4"/>
          <p:cNvSpPr/>
          <p:nvPr/>
        </p:nvSpPr>
        <p:spPr>
          <a:xfrm>
            <a:off x="771525" y="2047875"/>
            <a:ext cx="1371600" cy="43204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3402"/>
              </a:lnSpc>
              <a:buNone/>
            </a:pPr>
            <a:r>
              <a:rPr lang="en-US" sz="2700" b="1" dirty="0">
                <a:solidFill>
                  <a:srgbClr val="D2691E"/>
                </a:solidFill>
              </a:rPr>
              <a:t>01</a:t>
            </a:r>
            <a:endParaRPr lang="en-US" sz="2700" dirty="0"/>
          </a:p>
        </p:txBody>
      </p:sp>
      <p:sp>
        <p:nvSpPr>
          <p:cNvPr id="6" name="SK-10-text-5"/>
          <p:cNvSpPr/>
          <p:nvPr/>
        </p:nvSpPr>
        <p:spPr>
          <a:xfrm>
            <a:off x="3581400" y="2047875"/>
            <a:ext cx="1371600" cy="43204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3402"/>
              </a:lnSpc>
              <a:buNone/>
            </a:pPr>
            <a:r>
              <a:rPr lang="en-US" sz="2700" b="1" dirty="0">
                <a:solidFill>
                  <a:srgbClr val="D2691E"/>
                </a:solidFill>
              </a:rPr>
              <a:t>02</a:t>
            </a:r>
            <a:endParaRPr lang="en-US" sz="2700" dirty="0"/>
          </a:p>
        </p:txBody>
      </p:sp>
      <p:sp>
        <p:nvSpPr>
          <p:cNvPr id="7" name="SK-10-text-6"/>
          <p:cNvSpPr/>
          <p:nvPr/>
        </p:nvSpPr>
        <p:spPr>
          <a:xfrm>
            <a:off x="6381750" y="2047875"/>
            <a:ext cx="1371600" cy="43204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3402"/>
              </a:lnSpc>
              <a:buNone/>
            </a:pPr>
            <a:r>
              <a:rPr lang="en-US" sz="2700" b="1" dirty="0">
                <a:solidFill>
                  <a:srgbClr val="D2691E"/>
                </a:solidFill>
              </a:rPr>
              <a:t>03</a:t>
            </a:r>
            <a:endParaRPr lang="en-US" sz="2700" dirty="0"/>
          </a:p>
        </p:txBody>
      </p:sp>
      <p:sp>
        <p:nvSpPr>
          <p:cNvPr id="8" name="SK-10-text-7"/>
          <p:cNvSpPr/>
          <p:nvPr/>
        </p:nvSpPr>
        <p:spPr>
          <a:xfrm>
            <a:off x="9201150" y="2047875"/>
            <a:ext cx="1371600" cy="43204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3402"/>
              </a:lnSpc>
              <a:buNone/>
            </a:pPr>
            <a:r>
              <a:rPr lang="en-US" sz="2700" b="1" dirty="0">
                <a:solidFill>
                  <a:srgbClr val="D2691E"/>
                </a:solidFill>
              </a:rPr>
              <a:t>04</a:t>
            </a:r>
            <a:endParaRPr lang="en-US" sz="2700" dirty="0"/>
          </a:p>
        </p:txBody>
      </p:sp>
      <p:sp>
        <p:nvSpPr>
          <p:cNvPr id="9" name="SK-10-text-8"/>
          <p:cNvSpPr/>
          <p:nvPr/>
        </p:nvSpPr>
        <p:spPr>
          <a:xfrm>
            <a:off x="771525" y="4029075"/>
            <a:ext cx="1371600" cy="43204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3402"/>
              </a:lnSpc>
              <a:buNone/>
            </a:pPr>
            <a:r>
              <a:rPr lang="en-US" sz="2700" b="1" dirty="0">
                <a:solidFill>
                  <a:srgbClr val="D2691E"/>
                </a:solidFill>
              </a:rPr>
              <a:t>05</a:t>
            </a:r>
            <a:endParaRPr lang="en-US" sz="2700" dirty="0"/>
          </a:p>
        </p:txBody>
      </p:sp>
      <p:sp>
        <p:nvSpPr>
          <p:cNvPr id="10" name="SK-10-text-9"/>
          <p:cNvSpPr/>
          <p:nvPr/>
        </p:nvSpPr>
        <p:spPr>
          <a:xfrm>
            <a:off x="3581400" y="4029075"/>
            <a:ext cx="1371600" cy="43204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3402"/>
              </a:lnSpc>
              <a:buNone/>
            </a:pPr>
            <a:r>
              <a:rPr lang="en-US" sz="2700" b="1" dirty="0">
                <a:solidFill>
                  <a:srgbClr val="D2691E"/>
                </a:solidFill>
              </a:rPr>
              <a:t>06</a:t>
            </a:r>
            <a:endParaRPr lang="en-US" sz="2700" dirty="0"/>
          </a:p>
        </p:txBody>
      </p:sp>
      <p:sp>
        <p:nvSpPr>
          <p:cNvPr id="11" name="SK-10-text-10"/>
          <p:cNvSpPr/>
          <p:nvPr/>
        </p:nvSpPr>
        <p:spPr>
          <a:xfrm>
            <a:off x="6381750" y="4029075"/>
            <a:ext cx="1371600" cy="43204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3402"/>
              </a:lnSpc>
              <a:buNone/>
            </a:pPr>
            <a:r>
              <a:rPr lang="en-US" sz="2700" b="1" dirty="0">
                <a:solidFill>
                  <a:srgbClr val="D2691E"/>
                </a:solidFill>
              </a:rPr>
              <a:t>07</a:t>
            </a:r>
            <a:endParaRPr lang="en-US" sz="2700" dirty="0"/>
          </a:p>
        </p:txBody>
      </p:sp>
      <p:sp>
        <p:nvSpPr>
          <p:cNvPr id="12" name="SK-10-text-11"/>
          <p:cNvSpPr/>
          <p:nvPr/>
        </p:nvSpPr>
        <p:spPr>
          <a:xfrm>
            <a:off x="9201150" y="4029075"/>
            <a:ext cx="1371600" cy="43204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3402"/>
              </a:lnSpc>
              <a:buNone/>
            </a:pPr>
            <a:r>
              <a:rPr lang="en-US" sz="2700" b="1" dirty="0">
                <a:solidFill>
                  <a:srgbClr val="D2691E"/>
                </a:solidFill>
              </a:rPr>
              <a:t>08</a:t>
            </a:r>
            <a:endParaRPr lang="en-US" sz="2700" dirty="0"/>
          </a:p>
        </p:txBody>
      </p:sp>
      <p:sp>
        <p:nvSpPr>
          <p:cNvPr id="13" name="SK-10-text-12"/>
          <p:cNvSpPr/>
          <p:nvPr/>
        </p:nvSpPr>
        <p:spPr>
          <a:xfrm>
            <a:off x="685800" y="1352550"/>
            <a:ext cx="11506200" cy="28262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2225"/>
              </a:lnSpc>
              <a:buNone/>
            </a:pPr>
            <a:r>
              <a:rPr lang="en-US" sz="1725" dirty="0">
                <a:solidFill>
                  <a:srgbClr val="59595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Clinical essentials for safe opioid prescribing</a:t>
            </a:r>
            <a:endParaRPr lang="en-US" sz="1725" dirty="0"/>
          </a:p>
        </p:txBody>
      </p:sp>
      <p:sp>
        <p:nvSpPr>
          <p:cNvPr id="14" name="SK-10-text-13"/>
          <p:cNvSpPr/>
          <p:nvPr/>
        </p:nvSpPr>
        <p:spPr>
          <a:xfrm>
            <a:off x="1524000" y="2076450"/>
            <a:ext cx="1320105" cy="43041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95"/>
              </a:lnSpc>
              <a:buNone/>
            </a:pPr>
            <a:r>
              <a:rPr lang="en-US" sz="1500" dirty="0">
                <a:solidFill>
                  <a:srgbClr val="162046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Always use</a:t>
            </a:r>
            <a:endParaRPr lang="en-US" sz="1500" dirty="0"/>
          </a:p>
          <a:p>
            <a:pPr indent="0" marL="0">
              <a:lnSpc>
                <a:spcPts val="1695"/>
              </a:lnSpc>
              <a:buNone/>
            </a:pPr>
            <a:r>
              <a:rPr lang="en-US" sz="1500" dirty="0">
                <a:solidFill>
                  <a:srgbClr val="162046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BNF 2023</a:t>
            </a:r>
            <a:endParaRPr lang="en-US" sz="1500" dirty="0"/>
          </a:p>
        </p:txBody>
      </p:sp>
      <p:sp>
        <p:nvSpPr>
          <p:cNvPr id="15" name="SK-10-text-14"/>
          <p:cNvSpPr/>
          <p:nvPr/>
        </p:nvSpPr>
        <p:spPr>
          <a:xfrm>
            <a:off x="4324350" y="2047875"/>
            <a:ext cx="1739205" cy="64561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95"/>
              </a:lnSpc>
              <a:buNone/>
            </a:pPr>
            <a:r>
              <a:rPr lang="en-US" sz="1500" dirty="0">
                <a:solidFill>
                  <a:srgbClr val="162046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No opioids for</a:t>
            </a:r>
            <a:endParaRPr lang="en-US" sz="1500" dirty="0"/>
          </a:p>
          <a:p>
            <a:pPr indent="0" marL="0">
              <a:lnSpc>
                <a:spcPts val="1695"/>
              </a:lnSpc>
              <a:buNone/>
            </a:pPr>
            <a:r>
              <a:rPr lang="en-US" sz="1500" dirty="0">
                <a:solidFill>
                  <a:srgbClr val="162046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chronic</a:t>
            </a:r>
            <a:endParaRPr lang="en-US" sz="1500" dirty="0"/>
          </a:p>
          <a:p>
            <a:pPr indent="0" marL="0">
              <a:lnSpc>
                <a:spcPts val="1695"/>
              </a:lnSpc>
              <a:buNone/>
            </a:pPr>
            <a:r>
              <a:rPr lang="en-US" sz="1500" dirty="0">
                <a:solidFill>
                  <a:srgbClr val="162046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primary pain</a:t>
            </a:r>
            <a:endParaRPr lang="en-US" sz="1500" dirty="0"/>
          </a:p>
        </p:txBody>
      </p:sp>
      <p:sp>
        <p:nvSpPr>
          <p:cNvPr id="16" name="SK-10-text-15"/>
          <p:cNvSpPr/>
          <p:nvPr/>
        </p:nvSpPr>
        <p:spPr>
          <a:xfrm>
            <a:off x="7124700" y="2047875"/>
            <a:ext cx="1634430" cy="43041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95"/>
              </a:lnSpc>
              <a:buNone/>
            </a:pPr>
            <a:r>
              <a:rPr lang="en-US" sz="1500" dirty="0">
                <a:solidFill>
                  <a:srgbClr val="162046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Laxative from</a:t>
            </a:r>
            <a:endParaRPr lang="en-US" sz="1500" dirty="0"/>
          </a:p>
          <a:p>
            <a:pPr indent="0" marL="0">
              <a:lnSpc>
                <a:spcPts val="1695"/>
              </a:lnSpc>
              <a:buNone/>
            </a:pPr>
            <a:r>
              <a:rPr lang="en-US" sz="1500" dirty="0">
                <a:solidFill>
                  <a:srgbClr val="162046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Day 1</a:t>
            </a:r>
            <a:endParaRPr lang="en-US" sz="1500" dirty="0"/>
          </a:p>
        </p:txBody>
      </p:sp>
      <p:sp>
        <p:nvSpPr>
          <p:cNvPr id="17" name="SK-10-text-16"/>
          <p:cNvSpPr/>
          <p:nvPr/>
        </p:nvSpPr>
        <p:spPr>
          <a:xfrm>
            <a:off x="9944100" y="2047875"/>
            <a:ext cx="1498253" cy="64561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95"/>
              </a:lnSpc>
              <a:buNone/>
            </a:pPr>
            <a:r>
              <a:rPr lang="en-US" sz="1500" dirty="0">
                <a:solidFill>
                  <a:srgbClr val="162046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Fentanyl 25</a:t>
            </a:r>
            <a:endParaRPr lang="en-US" sz="1500" dirty="0"/>
          </a:p>
          <a:p>
            <a:pPr indent="0" marL="0">
              <a:lnSpc>
                <a:spcPts val="1695"/>
              </a:lnSpc>
              <a:buNone/>
            </a:pPr>
            <a:r>
              <a:rPr lang="en-US" sz="1500" dirty="0">
                <a:solidFill>
                  <a:srgbClr val="162046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mcg/hr = 60</a:t>
            </a:r>
            <a:endParaRPr lang="en-US" sz="1500" dirty="0"/>
          </a:p>
          <a:p>
            <a:pPr indent="0" marL="0">
              <a:lnSpc>
                <a:spcPts val="1695"/>
              </a:lnSpc>
              <a:buNone/>
            </a:pPr>
            <a:r>
              <a:rPr lang="en-US" sz="1500" dirty="0">
                <a:solidFill>
                  <a:srgbClr val="162046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mg morphine</a:t>
            </a:r>
            <a:endParaRPr lang="en-US" sz="1500" dirty="0"/>
          </a:p>
        </p:txBody>
      </p:sp>
      <p:sp>
        <p:nvSpPr>
          <p:cNvPr id="18" name="SK-10-text-17"/>
          <p:cNvSpPr/>
          <p:nvPr/>
        </p:nvSpPr>
        <p:spPr>
          <a:xfrm>
            <a:off x="1524000" y="4029075"/>
            <a:ext cx="1655415" cy="64561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95"/>
              </a:lnSpc>
              <a:buNone/>
            </a:pPr>
            <a:r>
              <a:rPr lang="en-US" sz="1500" dirty="0">
                <a:solidFill>
                  <a:srgbClr val="162046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Tramadol 400</a:t>
            </a:r>
            <a:endParaRPr lang="en-US" sz="1500" dirty="0"/>
          </a:p>
          <a:p>
            <a:pPr indent="0" marL="0">
              <a:lnSpc>
                <a:spcPts val="1695"/>
              </a:lnSpc>
              <a:buNone/>
            </a:pPr>
            <a:r>
              <a:rPr lang="en-US" sz="1500" dirty="0">
                <a:solidFill>
                  <a:srgbClr val="162046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mg ≈ 40 mg</a:t>
            </a:r>
            <a:endParaRPr lang="en-US" sz="1500" dirty="0"/>
          </a:p>
          <a:p>
            <a:pPr indent="0" marL="0">
              <a:lnSpc>
                <a:spcPts val="1695"/>
              </a:lnSpc>
              <a:buNone/>
            </a:pPr>
            <a:r>
              <a:rPr lang="en-US" sz="1500" dirty="0">
                <a:solidFill>
                  <a:srgbClr val="162046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morphine</a:t>
            </a:r>
            <a:endParaRPr lang="en-US" sz="1500" dirty="0"/>
          </a:p>
        </p:txBody>
      </p:sp>
      <p:sp>
        <p:nvSpPr>
          <p:cNvPr id="19" name="SK-10-text-18"/>
          <p:cNvSpPr/>
          <p:nvPr/>
        </p:nvSpPr>
        <p:spPr>
          <a:xfrm>
            <a:off x="4324350" y="4029075"/>
            <a:ext cx="1686818" cy="43041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95"/>
              </a:lnSpc>
              <a:buNone/>
            </a:pPr>
            <a:r>
              <a:rPr lang="en-US" sz="1500" dirty="0">
                <a:solidFill>
                  <a:srgbClr val="162046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OIH: reduce</a:t>
            </a:r>
            <a:endParaRPr lang="en-US" sz="1500" dirty="0"/>
          </a:p>
          <a:p>
            <a:pPr indent="0" marL="0">
              <a:lnSpc>
                <a:spcPts val="1695"/>
              </a:lnSpc>
              <a:buNone/>
            </a:pPr>
            <a:r>
              <a:rPr lang="en-US" sz="1500" dirty="0">
                <a:solidFill>
                  <a:srgbClr val="162046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don't escalate</a:t>
            </a:r>
            <a:endParaRPr lang="en-US" sz="1500" dirty="0"/>
          </a:p>
        </p:txBody>
      </p:sp>
      <p:sp>
        <p:nvSpPr>
          <p:cNvPr id="20" name="SK-10-text-19"/>
          <p:cNvSpPr/>
          <p:nvPr/>
        </p:nvSpPr>
        <p:spPr>
          <a:xfrm>
            <a:off x="7124700" y="4029075"/>
            <a:ext cx="1854398" cy="43041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95"/>
              </a:lnSpc>
              <a:buNone/>
            </a:pPr>
            <a:r>
              <a:rPr lang="en-US" sz="1500" dirty="0">
                <a:solidFill>
                  <a:srgbClr val="162046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Gabapentinoids</a:t>
            </a:r>
            <a:endParaRPr lang="en-US" sz="1500" dirty="0"/>
          </a:p>
          <a:p>
            <a:pPr indent="0" marL="0">
              <a:lnSpc>
                <a:spcPts val="1695"/>
              </a:lnSpc>
              <a:buNone/>
            </a:pPr>
            <a:r>
              <a:rPr lang="en-US" sz="1500" dirty="0">
                <a:solidFill>
                  <a:srgbClr val="162046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are Class C</a:t>
            </a:r>
            <a:endParaRPr lang="en-US" sz="1500" dirty="0"/>
          </a:p>
        </p:txBody>
      </p:sp>
      <p:sp>
        <p:nvSpPr>
          <p:cNvPr id="21" name="SK-10-text-20"/>
          <p:cNvSpPr/>
          <p:nvPr/>
        </p:nvSpPr>
        <p:spPr>
          <a:xfrm>
            <a:off x="9944100" y="4029075"/>
            <a:ext cx="1718221" cy="64561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95"/>
              </a:lnSpc>
              <a:buNone/>
            </a:pPr>
            <a:r>
              <a:rPr lang="en-US" sz="1500" dirty="0">
                <a:solidFill>
                  <a:srgbClr val="162046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Reduce by 25–</a:t>
            </a:r>
            <a:endParaRPr lang="en-US" sz="1500" dirty="0"/>
          </a:p>
          <a:p>
            <a:pPr indent="0" marL="0">
              <a:lnSpc>
                <a:spcPts val="1695"/>
              </a:lnSpc>
              <a:buNone/>
            </a:pPr>
            <a:r>
              <a:rPr lang="en-US" sz="1500" dirty="0">
                <a:solidFill>
                  <a:srgbClr val="162046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50% on</a:t>
            </a:r>
            <a:endParaRPr lang="en-US" sz="1500" dirty="0"/>
          </a:p>
          <a:p>
            <a:pPr indent="0" marL="0">
              <a:lnSpc>
                <a:spcPts val="1695"/>
              </a:lnSpc>
              <a:buNone/>
            </a:pPr>
            <a:r>
              <a:rPr lang="en-US" sz="1500" dirty="0">
                <a:solidFill>
                  <a:srgbClr val="162046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switching</a:t>
            </a:r>
            <a:endParaRPr lang="en-US" sz="1500" dirty="0"/>
          </a:p>
        </p:txBody>
      </p:sp>
      <p:sp>
        <p:nvSpPr>
          <p:cNvPr id="22" name="SK-10-text-21"/>
          <p:cNvSpPr/>
          <p:nvPr/>
        </p:nvSpPr>
        <p:spPr>
          <a:xfrm>
            <a:off x="1441996" y="5953125"/>
            <a:ext cx="10750004" cy="23797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874"/>
              </a:lnSpc>
              <a:buNone/>
            </a:pPr>
            <a:r>
              <a:rPr lang="en-US" sz="1575" dirty="0">
                <a:solidFill>
                  <a:srgbClr val="162046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Always double-check this advice and drug doses with the latest NICE/BNF guidance.</a:t>
            </a:r>
            <a:endParaRPr lang="en-US" sz="1575" dirty="0"/>
          </a:p>
        </p:txBody>
      </p:sp>
      <p:sp>
        <p:nvSpPr>
          <p:cNvPr id="23" name="SK-10-text-22"/>
          <p:cNvSpPr/>
          <p:nvPr/>
        </p:nvSpPr>
        <p:spPr>
          <a:xfrm>
            <a:off x="771525" y="2828925"/>
            <a:ext cx="2430661" cy="61704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Never rely on old</a:t>
            </a:r>
            <a:endParaRPr lang="en-US" sz="1350" dirty="0"/>
          </a:p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conversion charts —</a:t>
            </a:r>
            <a:endParaRPr lang="en-US" sz="1350" dirty="0"/>
          </a:p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doses have been revised</a:t>
            </a:r>
            <a:endParaRPr lang="en-US" sz="1350" dirty="0"/>
          </a:p>
        </p:txBody>
      </p:sp>
      <p:sp>
        <p:nvSpPr>
          <p:cNvPr id="24" name="SK-10-text-23"/>
          <p:cNvSpPr/>
          <p:nvPr/>
        </p:nvSpPr>
        <p:spPr>
          <a:xfrm>
            <a:off x="3581400" y="2828925"/>
            <a:ext cx="2608808" cy="61704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NICE NG193 (2021) — this</a:t>
            </a:r>
            <a:endParaRPr lang="en-US" sz="1350" dirty="0"/>
          </a:p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is a landmark change from</a:t>
            </a:r>
            <a:endParaRPr lang="en-US" sz="1350" dirty="0"/>
          </a:p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prior guidance</a:t>
            </a:r>
            <a:endParaRPr lang="en-US" sz="1350" dirty="0"/>
          </a:p>
        </p:txBody>
      </p:sp>
      <p:sp>
        <p:nvSpPr>
          <p:cNvPr id="25" name="SK-10-text-24"/>
          <p:cNvSpPr/>
          <p:nvPr/>
        </p:nvSpPr>
        <p:spPr>
          <a:xfrm>
            <a:off x="6381750" y="2828925"/>
            <a:ext cx="2210693" cy="61704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Stimulant + osmotic —</a:t>
            </a:r>
            <a:endParaRPr lang="en-US" sz="1350" dirty="0"/>
          </a:p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constipation never</a:t>
            </a:r>
            <a:endParaRPr lang="en-US" sz="1350" dirty="0"/>
          </a:p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resolves with opioids</a:t>
            </a:r>
            <a:endParaRPr lang="en-US" sz="1350" dirty="0"/>
          </a:p>
        </p:txBody>
      </p:sp>
      <p:sp>
        <p:nvSpPr>
          <p:cNvPr id="26" name="SK-10-text-25"/>
          <p:cNvSpPr/>
          <p:nvPr/>
        </p:nvSpPr>
        <p:spPr>
          <a:xfrm>
            <a:off x="9201150" y="3038475"/>
            <a:ext cx="2399258" cy="41136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BNF 2023 — not 60–100</a:t>
            </a:r>
            <a:endParaRPr lang="en-US" sz="1350" dirty="0"/>
          </a:p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mg as older charts stated</a:t>
            </a:r>
            <a:endParaRPr lang="en-US" sz="1350" dirty="0"/>
          </a:p>
        </p:txBody>
      </p:sp>
      <p:sp>
        <p:nvSpPr>
          <p:cNvPr id="27" name="SK-10-text-26"/>
          <p:cNvSpPr/>
          <p:nvPr/>
        </p:nvSpPr>
        <p:spPr>
          <a:xfrm>
            <a:off x="771525" y="4752975"/>
            <a:ext cx="2483048" cy="61704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Weak opioid + serotonin</a:t>
            </a:r>
            <a:endParaRPr lang="en-US" sz="1350" dirty="0"/>
          </a:p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syndrome risk with</a:t>
            </a:r>
            <a:endParaRPr lang="en-US" sz="1350" dirty="0"/>
          </a:p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SSRIs/SNRIs</a:t>
            </a:r>
            <a:endParaRPr lang="en-US" sz="1350" dirty="0"/>
          </a:p>
        </p:txBody>
      </p:sp>
      <p:sp>
        <p:nvSpPr>
          <p:cNvPr id="28" name="SK-10-text-27"/>
          <p:cNvSpPr/>
          <p:nvPr/>
        </p:nvSpPr>
        <p:spPr>
          <a:xfrm>
            <a:off x="3581400" y="4752975"/>
            <a:ext cx="2671763" cy="61704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Worsening pain on opioids</a:t>
            </a:r>
            <a:endParaRPr lang="en-US" sz="1350" dirty="0"/>
          </a:p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→ opioid-induced</a:t>
            </a:r>
            <a:endParaRPr lang="en-US" sz="1350" dirty="0"/>
          </a:p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hyperalgesia</a:t>
            </a:r>
            <a:endParaRPr lang="en-US" sz="1350" dirty="0"/>
          </a:p>
        </p:txBody>
      </p:sp>
      <p:sp>
        <p:nvSpPr>
          <p:cNvPr id="29" name="SK-10-text-28"/>
          <p:cNvSpPr/>
          <p:nvPr/>
        </p:nvSpPr>
        <p:spPr>
          <a:xfrm>
            <a:off x="6381750" y="4752975"/>
            <a:ext cx="2493615" cy="61704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Gabapentin &amp; pregabalin</a:t>
            </a:r>
            <a:endParaRPr lang="en-US" sz="1350" dirty="0"/>
          </a:p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— controlled drugs since</a:t>
            </a:r>
            <a:endParaRPr lang="en-US" sz="1350" dirty="0"/>
          </a:p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April 2019</a:t>
            </a:r>
            <a:endParaRPr lang="en-US" sz="1350" dirty="0"/>
          </a:p>
        </p:txBody>
      </p:sp>
      <p:sp>
        <p:nvSpPr>
          <p:cNvPr id="30" name="SK-10-text-29"/>
          <p:cNvSpPr/>
          <p:nvPr/>
        </p:nvSpPr>
        <p:spPr>
          <a:xfrm>
            <a:off x="9201150" y="4752975"/>
            <a:ext cx="2650778" cy="61704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Incomplete cross-tolerance</a:t>
            </a:r>
            <a:endParaRPr lang="en-US" sz="1350" dirty="0"/>
          </a:p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— always reduce equi-</a:t>
            </a:r>
            <a:endParaRPr lang="en-US" sz="1350" dirty="0"/>
          </a:p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analgesic dose</a:t>
            </a:r>
            <a:endParaRPr lang="en-US" sz="1350" dirty="0"/>
          </a:p>
        </p:txBody>
      </p:sp>
      <p:sp>
        <p:nvSpPr>
          <p:cNvPr id="31" name="SK-10-text-30"/>
          <p:cNvSpPr/>
          <p:nvPr/>
        </p:nvSpPr>
        <p:spPr>
          <a:xfrm>
            <a:off x="1138238" y="6257925"/>
            <a:ext cx="11053763" cy="18171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431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This document is for educational purposes only. | www.bradfordvts.co.uk | Bradford VTS Teaching Deck, May 2026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1867" y="356592"/>
            <a:ext cx="1341090" cy="1254919"/>
          </a:xfrm>
          <a:prstGeom prst="rect">
            <a:avLst/>
          </a:prstGeom>
        </p:spPr>
      </p:pic>
      <p:sp>
        <p:nvSpPr>
          <p:cNvPr id="4" name="SK-2-text-3"/>
          <p:cNvSpPr/>
          <p:nvPr/>
        </p:nvSpPr>
        <p:spPr>
          <a:xfrm>
            <a:off x="504825" y="400050"/>
            <a:ext cx="11687175" cy="51196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4031"/>
              </a:lnSpc>
              <a:buNone/>
            </a:pPr>
            <a:r>
              <a:rPr lang="en-US" sz="3225" b="1" dirty="0">
                <a:solidFill>
                  <a:srgbClr val="00204A"/>
                </a:solidFill>
              </a:rPr>
              <a:t>Analgesic Classes &amp; Adjuvants</a:t>
            </a:r>
            <a:endParaRPr lang="en-US" sz="3225" dirty="0"/>
          </a:p>
        </p:txBody>
      </p:sp>
      <p:sp>
        <p:nvSpPr>
          <p:cNvPr id="5" name="SK-2-text-4"/>
          <p:cNvSpPr/>
          <p:nvPr/>
        </p:nvSpPr>
        <p:spPr>
          <a:xfrm>
            <a:off x="504825" y="1295400"/>
            <a:ext cx="11687175" cy="33813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2663"/>
              </a:lnSpc>
              <a:buNone/>
            </a:pPr>
            <a:r>
              <a:rPr lang="en-US" sz="1875" dirty="0">
                <a:solidFill>
                  <a:srgbClr val="8080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 overview for primary care — NICE NG193 (2021) &amp; BNF 2023</a:t>
            </a:r>
            <a:endParaRPr lang="en-US" sz="1875" dirty="0"/>
          </a:p>
        </p:txBody>
      </p:sp>
      <p:sp>
        <p:nvSpPr>
          <p:cNvPr id="6" name="SK-2-text-5"/>
          <p:cNvSpPr/>
          <p:nvPr/>
        </p:nvSpPr>
        <p:spPr>
          <a:xfrm>
            <a:off x="599033" y="2362200"/>
            <a:ext cx="2535436" cy="25330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199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Non-Opioid Analgesics</a:t>
            </a:r>
            <a:endParaRPr lang="en-US" sz="1500" dirty="0"/>
          </a:p>
        </p:txBody>
      </p:sp>
      <p:sp>
        <p:nvSpPr>
          <p:cNvPr id="7" name="SK-2-text-6"/>
          <p:cNvSpPr/>
          <p:nvPr/>
        </p:nvSpPr>
        <p:spPr>
          <a:xfrm>
            <a:off x="3712369" y="2286000"/>
            <a:ext cx="1938337" cy="42297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166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Adjuvants —</a:t>
            </a:r>
            <a:endParaRPr lang="en-US" sz="1500" dirty="0"/>
          </a:p>
          <a:p>
            <a:pPr algn="ctr" indent="0" marL="0">
              <a:lnSpc>
                <a:spcPts val="166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Neuropathic Pain</a:t>
            </a:r>
            <a:endParaRPr lang="en-US" sz="1500" dirty="0"/>
          </a:p>
        </p:txBody>
      </p:sp>
      <p:sp>
        <p:nvSpPr>
          <p:cNvPr id="8" name="SK-2-text-7"/>
          <p:cNvSpPr/>
          <p:nvPr/>
        </p:nvSpPr>
        <p:spPr>
          <a:xfrm>
            <a:off x="6725543" y="2362200"/>
            <a:ext cx="1655415" cy="25330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199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Topical Agents</a:t>
            </a:r>
            <a:endParaRPr lang="en-US" sz="1500" dirty="0"/>
          </a:p>
        </p:txBody>
      </p:sp>
      <p:sp>
        <p:nvSpPr>
          <p:cNvPr id="9" name="SK-2-text-8"/>
          <p:cNvSpPr/>
          <p:nvPr/>
        </p:nvSpPr>
        <p:spPr>
          <a:xfrm>
            <a:off x="9404896" y="2362200"/>
            <a:ext cx="2011561" cy="25330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199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Other Approaches</a:t>
            </a:r>
            <a:endParaRPr lang="en-US" sz="1500" dirty="0"/>
          </a:p>
        </p:txBody>
      </p:sp>
      <p:sp>
        <p:nvSpPr>
          <p:cNvPr id="10" name="SK-2-text-9"/>
          <p:cNvSpPr/>
          <p:nvPr/>
        </p:nvSpPr>
        <p:spPr>
          <a:xfrm>
            <a:off x="742950" y="2990850"/>
            <a:ext cx="2200275" cy="38873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Paracetamol — Step 1;</a:t>
            </a:r>
            <a:endParaRPr lang="en-US" sz="1275" dirty="0"/>
          </a:p>
          <a:p>
            <a:pPr indent="0" marL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safe first choice</a:t>
            </a:r>
            <a:endParaRPr lang="en-US" sz="1275" dirty="0"/>
          </a:p>
        </p:txBody>
      </p:sp>
      <p:sp>
        <p:nvSpPr>
          <p:cNvPr id="11" name="SK-2-text-10"/>
          <p:cNvSpPr/>
          <p:nvPr/>
        </p:nvSpPr>
        <p:spPr>
          <a:xfrm>
            <a:off x="742950" y="3514725"/>
            <a:ext cx="2105918" cy="38873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Aspirin — anti-</a:t>
            </a:r>
            <a:endParaRPr lang="en-US" sz="1275" dirty="0"/>
          </a:p>
          <a:p>
            <a:pPr indent="0" marL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inflammatory; GI risks</a:t>
            </a:r>
            <a:endParaRPr lang="en-US" sz="1275" dirty="0"/>
          </a:p>
        </p:txBody>
      </p:sp>
      <p:sp>
        <p:nvSpPr>
          <p:cNvPr id="12" name="SK-2-text-11"/>
          <p:cNvSpPr/>
          <p:nvPr/>
        </p:nvSpPr>
        <p:spPr>
          <a:xfrm>
            <a:off x="742950" y="4029075"/>
            <a:ext cx="2409825" cy="77747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NSAIDs (ibuprofen,</a:t>
            </a:r>
            <a:endParaRPr lang="en-US" sz="1275" dirty="0"/>
          </a:p>
          <a:p>
            <a:pPr indent="0" marL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naproxen) — effective for</a:t>
            </a:r>
            <a:endParaRPr lang="en-US" sz="1275" dirty="0"/>
          </a:p>
          <a:p>
            <a:pPr indent="0" marL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inflammatory pain; PPI if</a:t>
            </a:r>
            <a:endParaRPr lang="en-US" sz="1275" dirty="0"/>
          </a:p>
          <a:p>
            <a:pPr indent="0" marL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long-term</a:t>
            </a:r>
            <a:endParaRPr lang="en-US" sz="1275" dirty="0"/>
          </a:p>
        </p:txBody>
      </p:sp>
      <p:sp>
        <p:nvSpPr>
          <p:cNvPr id="13" name="SK-2-text-12"/>
          <p:cNvSpPr/>
          <p:nvPr/>
        </p:nvSpPr>
        <p:spPr>
          <a:xfrm>
            <a:off x="742950" y="4895850"/>
            <a:ext cx="1990725" cy="77747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Nefopam — centrally</a:t>
            </a:r>
            <a:endParaRPr lang="en-US" sz="1275" dirty="0"/>
          </a:p>
          <a:p>
            <a:pPr indent="0" marL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acting; useful when</a:t>
            </a:r>
            <a:endParaRPr lang="en-US" sz="1275" dirty="0"/>
          </a:p>
          <a:p>
            <a:pPr indent="0" marL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NSAIDs/opioids</a:t>
            </a:r>
            <a:endParaRPr lang="en-US" sz="1275" dirty="0"/>
          </a:p>
          <a:p>
            <a:pPr indent="0" marL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contraindicated</a:t>
            </a:r>
            <a:endParaRPr lang="en-US" sz="1275" dirty="0"/>
          </a:p>
        </p:txBody>
      </p:sp>
      <p:sp>
        <p:nvSpPr>
          <p:cNvPr id="14" name="SK-2-text-13"/>
          <p:cNvSpPr/>
          <p:nvPr/>
        </p:nvSpPr>
        <p:spPr>
          <a:xfrm>
            <a:off x="3638550" y="2990850"/>
            <a:ext cx="2608808" cy="58310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Amitriptyline (TCA) —</a:t>
            </a:r>
            <a:endParaRPr lang="en-US" sz="1275" dirty="0"/>
          </a:p>
          <a:p>
            <a:pPr indent="0" marL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10–25mg nocte; titrate to</a:t>
            </a:r>
            <a:endParaRPr lang="en-US" sz="1275" dirty="0"/>
          </a:p>
          <a:p>
            <a:pPr indent="0" marL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25–75mg nocte</a:t>
            </a:r>
            <a:endParaRPr lang="en-US" sz="1275" dirty="0"/>
          </a:p>
        </p:txBody>
      </p:sp>
      <p:sp>
        <p:nvSpPr>
          <p:cNvPr id="15" name="SK-2-text-14"/>
          <p:cNvSpPr/>
          <p:nvPr/>
        </p:nvSpPr>
        <p:spPr>
          <a:xfrm>
            <a:off x="3638550" y="3724275"/>
            <a:ext cx="2587823" cy="58310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Duloxetine (SNRI) — 30mg</a:t>
            </a:r>
            <a:endParaRPr lang="en-US" sz="1275" dirty="0"/>
          </a:p>
          <a:p>
            <a:pPr indent="0" marL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od × 1 wk → 60mg od; max</a:t>
            </a:r>
            <a:endParaRPr lang="en-US" sz="1275" dirty="0"/>
          </a:p>
          <a:p>
            <a:pPr indent="0" marL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120mg/day</a:t>
            </a:r>
            <a:endParaRPr lang="en-US" sz="1275" dirty="0"/>
          </a:p>
        </p:txBody>
      </p:sp>
      <p:sp>
        <p:nvSpPr>
          <p:cNvPr id="16" name="SK-2-text-15"/>
          <p:cNvSpPr/>
          <p:nvPr/>
        </p:nvSpPr>
        <p:spPr>
          <a:xfrm>
            <a:off x="3638550" y="4457700"/>
            <a:ext cx="2189708" cy="58310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Gabapentin — 300mg</a:t>
            </a:r>
            <a:endParaRPr lang="en-US" sz="1275" dirty="0"/>
          </a:p>
          <a:p>
            <a:pPr indent="0" marL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nocte → bd → tds; max</a:t>
            </a:r>
            <a:endParaRPr lang="en-US" sz="1275" dirty="0"/>
          </a:p>
          <a:p>
            <a:pPr indent="0" marL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3600mg/day</a:t>
            </a:r>
            <a:endParaRPr lang="en-US" sz="1275" dirty="0"/>
          </a:p>
        </p:txBody>
      </p:sp>
      <p:sp>
        <p:nvSpPr>
          <p:cNvPr id="17" name="SK-2-text-16"/>
          <p:cNvSpPr/>
          <p:nvPr/>
        </p:nvSpPr>
        <p:spPr>
          <a:xfrm>
            <a:off x="3638550" y="5210175"/>
            <a:ext cx="2587823" cy="38873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Pregabalin — 75mg bd →</a:t>
            </a:r>
            <a:endParaRPr lang="en-US" sz="1275" dirty="0"/>
          </a:p>
          <a:p>
            <a:pPr indent="0" marL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150mg bd; max 600mg/day</a:t>
            </a:r>
            <a:endParaRPr lang="en-US" sz="1275" dirty="0"/>
          </a:p>
        </p:txBody>
      </p:sp>
      <p:sp>
        <p:nvSpPr>
          <p:cNvPr id="18" name="SK-2-text-17"/>
          <p:cNvSpPr/>
          <p:nvPr/>
        </p:nvSpPr>
        <p:spPr>
          <a:xfrm>
            <a:off x="6534150" y="2990850"/>
            <a:ext cx="2619375" cy="58310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Capsaicin 0.075% cream —</a:t>
            </a:r>
            <a:endParaRPr lang="en-US" sz="1275" dirty="0"/>
          </a:p>
          <a:p>
            <a:pPr indent="0" marL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post-herpetic neuralgia;</a:t>
            </a:r>
            <a:endParaRPr lang="en-US" sz="1275" dirty="0"/>
          </a:p>
          <a:p>
            <a:pPr indent="0" marL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apply 3-4× daily</a:t>
            </a:r>
            <a:endParaRPr lang="en-US" sz="1275" dirty="0"/>
          </a:p>
        </p:txBody>
      </p:sp>
      <p:sp>
        <p:nvSpPr>
          <p:cNvPr id="19" name="SK-2-text-18"/>
          <p:cNvSpPr/>
          <p:nvPr/>
        </p:nvSpPr>
        <p:spPr>
          <a:xfrm>
            <a:off x="6534150" y="3724275"/>
            <a:ext cx="2514600" cy="77747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Lidocaine 5% plasters</a:t>
            </a:r>
            <a:endParaRPr lang="en-US" sz="1275" dirty="0"/>
          </a:p>
          <a:p>
            <a:pPr indent="0" marL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(Versatis) — PHN; 1 plaster</a:t>
            </a:r>
            <a:endParaRPr lang="en-US" sz="1275" dirty="0"/>
          </a:p>
          <a:p>
            <a:pPr indent="0" marL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12h/day; max 3 for large</a:t>
            </a:r>
            <a:endParaRPr lang="en-US" sz="1275" dirty="0"/>
          </a:p>
          <a:p>
            <a:pPr indent="0" marL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areas</a:t>
            </a:r>
            <a:endParaRPr lang="en-US" sz="1275" dirty="0"/>
          </a:p>
        </p:txBody>
      </p:sp>
      <p:sp>
        <p:nvSpPr>
          <p:cNvPr id="20" name="SK-2-text-19"/>
          <p:cNvSpPr/>
          <p:nvPr/>
        </p:nvSpPr>
        <p:spPr>
          <a:xfrm>
            <a:off x="6534150" y="4457700"/>
            <a:ext cx="2587823" cy="58310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Topical NSAIDs</a:t>
            </a:r>
            <a:endParaRPr lang="en-US" sz="1275" dirty="0"/>
          </a:p>
          <a:p>
            <a:pPr indent="0" marL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(diclofenac gel) — localised</a:t>
            </a:r>
            <a:endParaRPr lang="en-US" sz="1275" dirty="0"/>
          </a:p>
          <a:p>
            <a:pPr indent="0" marL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musculoskeletal pain</a:t>
            </a:r>
            <a:endParaRPr lang="en-US" sz="1275" dirty="0"/>
          </a:p>
        </p:txBody>
      </p:sp>
      <p:sp>
        <p:nvSpPr>
          <p:cNvPr id="21" name="SK-2-text-20"/>
          <p:cNvSpPr/>
          <p:nvPr/>
        </p:nvSpPr>
        <p:spPr>
          <a:xfrm>
            <a:off x="6534150" y="5210175"/>
            <a:ext cx="2535436" cy="38873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Rube facients — limited</a:t>
            </a:r>
            <a:endParaRPr lang="en-US" sz="1275" dirty="0"/>
          </a:p>
          <a:p>
            <a:pPr indent="0" marL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evidence; symptomatic use</a:t>
            </a:r>
            <a:endParaRPr lang="en-US" sz="1275" dirty="0"/>
          </a:p>
        </p:txBody>
      </p:sp>
      <p:sp>
        <p:nvSpPr>
          <p:cNvPr id="22" name="SK-2-text-21"/>
          <p:cNvSpPr/>
          <p:nvPr/>
        </p:nvSpPr>
        <p:spPr>
          <a:xfrm>
            <a:off x="9410700" y="2990850"/>
            <a:ext cx="2566988" cy="38873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TENS — transcutaneous</a:t>
            </a:r>
            <a:endParaRPr lang="en-US" sz="1275" dirty="0"/>
          </a:p>
          <a:p>
            <a:pPr indent="0" marL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electrical nerve stimulation</a:t>
            </a:r>
            <a:endParaRPr lang="en-US" sz="1275" dirty="0"/>
          </a:p>
        </p:txBody>
      </p:sp>
      <p:sp>
        <p:nvSpPr>
          <p:cNvPr id="23" name="SK-2-text-22"/>
          <p:cNvSpPr/>
          <p:nvPr/>
        </p:nvSpPr>
        <p:spPr>
          <a:xfrm>
            <a:off x="9410700" y="3514725"/>
            <a:ext cx="2514600" cy="38873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Methocarbamol — muscle</a:t>
            </a:r>
            <a:endParaRPr lang="en-US" sz="1275" dirty="0"/>
          </a:p>
          <a:p>
            <a:pPr indent="0" marL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relaxant; short-term only</a:t>
            </a:r>
            <a:endParaRPr lang="en-US" sz="1275" dirty="0"/>
          </a:p>
        </p:txBody>
      </p:sp>
      <p:sp>
        <p:nvSpPr>
          <p:cNvPr id="24" name="SK-2-text-23"/>
          <p:cNvSpPr/>
          <p:nvPr/>
        </p:nvSpPr>
        <p:spPr>
          <a:xfrm>
            <a:off x="9410700" y="4029075"/>
            <a:ext cx="2221111" cy="58310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Diazepam — short-term</a:t>
            </a:r>
            <a:endParaRPr lang="en-US" sz="1275" dirty="0"/>
          </a:p>
          <a:p>
            <a:pPr indent="0" marL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muscle spasm only;</a:t>
            </a:r>
            <a:endParaRPr lang="en-US" sz="1275" dirty="0"/>
          </a:p>
          <a:p>
            <a:pPr indent="0" marL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dependence risk</a:t>
            </a:r>
            <a:endParaRPr lang="en-US" sz="1275" dirty="0"/>
          </a:p>
        </p:txBody>
      </p:sp>
      <p:sp>
        <p:nvSpPr>
          <p:cNvPr id="25" name="SK-2-text-24"/>
          <p:cNvSpPr/>
          <p:nvPr/>
        </p:nvSpPr>
        <p:spPr>
          <a:xfrm>
            <a:off x="9410700" y="4762500"/>
            <a:ext cx="2084933" cy="77747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Non-pharmacological</a:t>
            </a:r>
            <a:endParaRPr lang="en-US" sz="1275" dirty="0"/>
          </a:p>
          <a:p>
            <a:pPr indent="0" marL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approaches —</a:t>
            </a:r>
            <a:endParaRPr lang="en-US" sz="1275" dirty="0"/>
          </a:p>
          <a:p>
            <a:pPr indent="0" marL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recommended by NICE</a:t>
            </a:r>
            <a:endParaRPr lang="en-US" sz="1275" dirty="0"/>
          </a:p>
          <a:p>
            <a:pPr indent="0" marL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NG193 for chronic primary</a:t>
            </a:r>
            <a:endParaRPr lang="en-US" sz="1275" dirty="0"/>
          </a:p>
        </p:txBody>
      </p:sp>
      <p:sp>
        <p:nvSpPr>
          <p:cNvPr id="26" name="SK-2-text-25"/>
          <p:cNvSpPr/>
          <p:nvPr/>
        </p:nvSpPr>
        <p:spPr>
          <a:xfrm>
            <a:off x="9220200" y="5781675"/>
            <a:ext cx="2671763" cy="49425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297"/>
              </a:lnSpc>
              <a:buNone/>
            </a:pPr>
            <a:r>
              <a:rPr lang="en-US" sz="975" dirty="0">
                <a:solidFill>
                  <a:srgbClr val="F19F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NICE NG193: supervised exercise &amp;</a:t>
            </a:r>
            <a:endParaRPr lang="en-US" sz="975" dirty="0"/>
          </a:p>
          <a:p>
            <a:pPr indent="0" marL="0">
              <a:lnSpc>
                <a:spcPts val="1297"/>
              </a:lnSpc>
              <a:buNone/>
            </a:pPr>
            <a:r>
              <a:rPr lang="en-US" sz="975" dirty="0">
                <a:solidFill>
                  <a:srgbClr val="F19F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psychological therapy recommended</a:t>
            </a:r>
            <a:endParaRPr lang="en-US" sz="975" dirty="0"/>
          </a:p>
          <a:p>
            <a:pPr indent="0" marL="0">
              <a:lnSpc>
                <a:spcPts val="1297"/>
              </a:lnSpc>
              <a:buNone/>
            </a:pPr>
            <a:r>
              <a:rPr lang="en-US" sz="975" dirty="0">
                <a:solidFill>
                  <a:srgbClr val="F19F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 chronic primary pain</a:t>
            </a:r>
            <a:endParaRPr lang="en-US" sz="975" dirty="0"/>
          </a:p>
        </p:txBody>
      </p:sp>
      <p:sp>
        <p:nvSpPr>
          <p:cNvPr id="27" name="SK-2-text-26"/>
          <p:cNvSpPr/>
          <p:nvPr/>
        </p:nvSpPr>
        <p:spPr>
          <a:xfrm>
            <a:off x="3448050" y="5953125"/>
            <a:ext cx="272415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1125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Gabapentin &amp; Pregabalin: Class C</a:t>
            </a:r>
            <a:endParaRPr lang="en-US" sz="1125" dirty="0"/>
          </a:p>
          <a:p>
            <a:pPr indent="0" marL="0">
              <a:lnSpc>
                <a:spcPts val="1350"/>
              </a:lnSpc>
              <a:buNone/>
            </a:pPr>
            <a:r>
              <a:rPr lang="en-US" sz="1125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Controlled Drugs since April 2019</a:t>
            </a:r>
            <a:endParaRPr lang="en-US" sz="1125" dirty="0"/>
          </a:p>
        </p:txBody>
      </p:sp>
      <p:sp>
        <p:nvSpPr>
          <p:cNvPr id="28" name="SK-2-text-27"/>
          <p:cNvSpPr/>
          <p:nvPr/>
        </p:nvSpPr>
        <p:spPr>
          <a:xfrm>
            <a:off x="466725" y="6610350"/>
            <a:ext cx="8161020" cy="15999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| Analgesics &amp; Opioids in Primary Care</a:t>
            </a:r>
            <a:endParaRPr lang="en-US" sz="1050" dirty="0"/>
          </a:p>
        </p:txBody>
      </p:sp>
      <p:sp>
        <p:nvSpPr>
          <p:cNvPr id="29" name="SK-2-text-28"/>
          <p:cNvSpPr/>
          <p:nvPr/>
        </p:nvSpPr>
        <p:spPr>
          <a:xfrm>
            <a:off x="10220325" y="6610350"/>
            <a:ext cx="1676400" cy="15999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30" name="SK-2-text-29"/>
          <p:cNvSpPr/>
          <p:nvPr/>
        </p:nvSpPr>
        <p:spPr>
          <a:xfrm>
            <a:off x="628650" y="5953125"/>
            <a:ext cx="2776538" cy="29706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170"/>
              </a:lnSpc>
              <a:buNone/>
            </a:pPr>
            <a:r>
              <a:rPr lang="en-US" sz="975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NICE NG193: Paracetamol not</a:t>
            </a:r>
            <a:endParaRPr lang="en-US" sz="975" dirty="0"/>
          </a:p>
          <a:p>
            <a:pPr indent="0" marL="0">
              <a:lnSpc>
                <a:spcPts val="1170"/>
              </a:lnSpc>
              <a:buNone/>
            </a:pPr>
            <a:r>
              <a:rPr lang="en-US" sz="975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recommended for chronic primary pain</a:t>
            </a:r>
            <a:endParaRPr lang="en-US" sz="97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0479" y="390823"/>
            <a:ext cx="4230588" cy="4759375"/>
          </a:xfrm>
          <a:prstGeom prst="rect">
            <a:avLst/>
          </a:prstGeom>
        </p:spPr>
      </p:pic>
      <p:sp>
        <p:nvSpPr>
          <p:cNvPr id="4" name="SK-3-text-3"/>
          <p:cNvSpPr/>
          <p:nvPr/>
        </p:nvSpPr>
        <p:spPr>
          <a:xfrm>
            <a:off x="619125" y="428625"/>
            <a:ext cx="5856833" cy="98286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3870"/>
              </a:lnSpc>
              <a:buNone/>
            </a:pPr>
            <a:r>
              <a:rPr lang="en-US" sz="3225" b="1" dirty="0">
                <a:solidFill>
                  <a:srgbClr val="000A4D"/>
                </a:solidFill>
              </a:rPr>
              <a:t>WHO Analgesic Ladder</a:t>
            </a:r>
            <a:endParaRPr lang="en-US" sz="3225" dirty="0"/>
          </a:p>
          <a:p>
            <a:pPr indent="0" marL="0">
              <a:lnSpc>
                <a:spcPts val="3870"/>
              </a:lnSpc>
              <a:buNone/>
            </a:pPr>
            <a:r>
              <a:rPr lang="en-US" sz="3225" b="1" dirty="0">
                <a:solidFill>
                  <a:srgbClr val="000A4D"/>
                </a:solidFill>
              </a:rPr>
              <a:t>&amp; NICE Guidance</a:t>
            </a:r>
            <a:endParaRPr lang="en-US" sz="3225" dirty="0"/>
          </a:p>
        </p:txBody>
      </p:sp>
      <p:sp>
        <p:nvSpPr>
          <p:cNvPr id="5" name="SK-3-text-4"/>
          <p:cNvSpPr/>
          <p:nvPr/>
        </p:nvSpPr>
        <p:spPr>
          <a:xfrm>
            <a:off x="1162050" y="2428875"/>
            <a:ext cx="4800600" cy="22800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796"/>
              </a:lnSpc>
              <a:buNone/>
            </a:pPr>
            <a:r>
              <a:rPr lang="en-US" sz="1575" b="1" dirty="0">
                <a:solidFill>
                  <a:srgbClr val="000A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Non-opioid analgesia</a:t>
            </a:r>
            <a:endParaRPr lang="en-US" sz="1575" dirty="0"/>
          </a:p>
        </p:txBody>
      </p:sp>
      <p:sp>
        <p:nvSpPr>
          <p:cNvPr id="6" name="SK-3-text-5"/>
          <p:cNvSpPr/>
          <p:nvPr/>
        </p:nvSpPr>
        <p:spPr>
          <a:xfrm>
            <a:off x="1162050" y="3228975"/>
            <a:ext cx="4080510" cy="22800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796"/>
              </a:lnSpc>
              <a:buNone/>
            </a:pPr>
            <a:r>
              <a:rPr lang="en-US" sz="1575" b="1" dirty="0">
                <a:solidFill>
                  <a:srgbClr val="000A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Add a weak opioid</a:t>
            </a:r>
            <a:endParaRPr lang="en-US" sz="1575" dirty="0"/>
          </a:p>
        </p:txBody>
      </p:sp>
      <p:sp>
        <p:nvSpPr>
          <p:cNvPr id="7" name="SK-3-text-6"/>
          <p:cNvSpPr/>
          <p:nvPr/>
        </p:nvSpPr>
        <p:spPr>
          <a:xfrm>
            <a:off x="1162050" y="4019550"/>
            <a:ext cx="5760720" cy="22800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796"/>
              </a:lnSpc>
              <a:buNone/>
            </a:pPr>
            <a:r>
              <a:rPr lang="en-US" sz="1575" b="1" dirty="0">
                <a:solidFill>
                  <a:srgbClr val="000A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Substitute strong opioid</a:t>
            </a:r>
            <a:endParaRPr lang="en-US" sz="1575" dirty="0"/>
          </a:p>
        </p:txBody>
      </p:sp>
      <p:sp>
        <p:nvSpPr>
          <p:cNvPr id="8" name="SK-3-text-7"/>
          <p:cNvSpPr/>
          <p:nvPr/>
        </p:nvSpPr>
        <p:spPr>
          <a:xfrm>
            <a:off x="6429375" y="5457825"/>
            <a:ext cx="5762625" cy="22800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796"/>
              </a:lnSpc>
              <a:buNone/>
            </a:pPr>
            <a:r>
              <a:rPr lang="en-US" sz="1575" b="1" dirty="0">
                <a:solidFill>
                  <a:srgbClr val="000A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✔ Ladder remains appropriate for:</a:t>
            </a:r>
            <a:endParaRPr lang="en-US" sz="1575" dirty="0"/>
          </a:p>
        </p:txBody>
      </p:sp>
      <p:sp>
        <p:nvSpPr>
          <p:cNvPr id="9" name="SK-3-text-8"/>
          <p:cNvSpPr/>
          <p:nvPr/>
        </p:nvSpPr>
        <p:spPr>
          <a:xfrm>
            <a:off x="805309" y="2466975"/>
            <a:ext cx="94208" cy="17368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1368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</a:t>
            </a:r>
            <a:endParaRPr lang="en-US" sz="1200" dirty="0"/>
          </a:p>
        </p:txBody>
      </p:sp>
      <p:sp>
        <p:nvSpPr>
          <p:cNvPr id="10" name="SK-3-text-9"/>
          <p:cNvSpPr/>
          <p:nvPr/>
        </p:nvSpPr>
        <p:spPr>
          <a:xfrm>
            <a:off x="747117" y="3267075"/>
            <a:ext cx="115193" cy="17368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1368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</a:t>
            </a:r>
            <a:endParaRPr lang="en-US" sz="1200" dirty="0"/>
          </a:p>
        </p:txBody>
      </p:sp>
      <p:sp>
        <p:nvSpPr>
          <p:cNvPr id="11" name="SK-3-text-10"/>
          <p:cNvSpPr/>
          <p:nvPr/>
        </p:nvSpPr>
        <p:spPr>
          <a:xfrm>
            <a:off x="765721" y="4067175"/>
            <a:ext cx="125611" cy="17368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1368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endParaRPr lang="en-US" sz="1200" dirty="0"/>
          </a:p>
        </p:txBody>
      </p:sp>
      <p:sp>
        <p:nvSpPr>
          <p:cNvPr id="12" name="SK-3-text-11"/>
          <p:cNvSpPr/>
          <p:nvPr/>
        </p:nvSpPr>
        <p:spPr>
          <a:xfrm>
            <a:off x="831949" y="5372100"/>
            <a:ext cx="136178" cy="17368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1368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!</a:t>
            </a:r>
            <a:endParaRPr lang="en-US" sz="1200" dirty="0"/>
          </a:p>
        </p:txBody>
      </p:sp>
      <p:sp>
        <p:nvSpPr>
          <p:cNvPr id="13" name="SK-3-text-12"/>
          <p:cNvSpPr/>
          <p:nvPr/>
        </p:nvSpPr>
        <p:spPr>
          <a:xfrm>
            <a:off x="1200150" y="5362575"/>
            <a:ext cx="9521190" cy="25806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2032"/>
              </a:lnSpc>
              <a:buNone/>
            </a:pPr>
            <a:r>
              <a:rPr lang="en-US" sz="1575" b="1" dirty="0">
                <a:solidFill>
                  <a:srgbClr val="000A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NICE NG193 (2021) — Key Restriction</a:t>
            </a:r>
            <a:endParaRPr lang="en-US" sz="1575" dirty="0"/>
          </a:p>
        </p:txBody>
      </p:sp>
      <p:sp>
        <p:nvSpPr>
          <p:cNvPr id="14" name="SK-3-text-13"/>
          <p:cNvSpPr/>
          <p:nvPr/>
        </p:nvSpPr>
        <p:spPr>
          <a:xfrm>
            <a:off x="657225" y="1895475"/>
            <a:ext cx="11534775" cy="24765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950"/>
              </a:lnSpc>
              <a:buNone/>
            </a:pPr>
            <a:r>
              <a:rPr lang="en-US" sz="1500" dirty="0">
                <a:solidFill>
                  <a:srgbClr val="595959"/>
                </a:solidFill>
              </a:rPr>
              <a:t>Originally designed for cancer pain — critical caveats apply in 2026</a:t>
            </a:r>
            <a:endParaRPr lang="en-US" sz="1500" dirty="0"/>
          </a:p>
        </p:txBody>
      </p:sp>
      <p:sp>
        <p:nvSpPr>
          <p:cNvPr id="15" name="SK-3-text-14"/>
          <p:cNvSpPr/>
          <p:nvPr/>
        </p:nvSpPr>
        <p:spPr>
          <a:xfrm>
            <a:off x="1143000" y="4333875"/>
            <a:ext cx="11049000" cy="20627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25"/>
              </a:lnSpc>
              <a:buNone/>
            </a:pPr>
            <a:r>
              <a:rPr lang="en-US" sz="1425" dirty="0">
                <a:solidFill>
                  <a:srgbClr val="000000"/>
                </a:solidFill>
              </a:rPr>
              <a:t>Morphine, oxycodone, or fentanyl ± non-opioid ± adjuvants</a:t>
            </a:r>
            <a:endParaRPr lang="en-US" sz="1425" dirty="0"/>
          </a:p>
        </p:txBody>
      </p:sp>
      <p:sp>
        <p:nvSpPr>
          <p:cNvPr id="16" name="SK-3-text-15"/>
          <p:cNvSpPr/>
          <p:nvPr/>
        </p:nvSpPr>
        <p:spPr>
          <a:xfrm>
            <a:off x="1143000" y="2743200"/>
            <a:ext cx="6732270" cy="20627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25"/>
              </a:lnSpc>
              <a:buNone/>
            </a:pPr>
            <a:r>
              <a:rPr lang="en-US" sz="1425" dirty="0">
                <a:solidFill>
                  <a:srgbClr val="000000"/>
                </a:solidFill>
              </a:rPr>
              <a:t>Paracetamol ± NSAID ± adjuvants</a:t>
            </a:r>
            <a:endParaRPr lang="en-US" sz="1425" dirty="0"/>
          </a:p>
        </p:txBody>
      </p:sp>
      <p:sp>
        <p:nvSpPr>
          <p:cNvPr id="17" name="SK-3-text-16"/>
          <p:cNvSpPr/>
          <p:nvPr/>
        </p:nvSpPr>
        <p:spPr>
          <a:xfrm>
            <a:off x="1143000" y="3533775"/>
            <a:ext cx="11049000" cy="20627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25"/>
              </a:lnSpc>
              <a:buNone/>
            </a:pPr>
            <a:r>
              <a:rPr lang="en-US" sz="1425" dirty="0">
                <a:solidFill>
                  <a:srgbClr val="000000"/>
                </a:solidFill>
              </a:rPr>
              <a:t>Codeine, dihydrocodeine, or tramadol ± non-opioid ± adjuvants</a:t>
            </a:r>
            <a:endParaRPr lang="en-US" sz="1425" dirty="0"/>
          </a:p>
        </p:txBody>
      </p:sp>
      <p:sp>
        <p:nvSpPr>
          <p:cNvPr id="18" name="SK-3-text-17"/>
          <p:cNvSpPr/>
          <p:nvPr/>
        </p:nvSpPr>
        <p:spPr>
          <a:xfrm>
            <a:off x="6429375" y="5781675"/>
            <a:ext cx="5762625" cy="20627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25"/>
              </a:lnSpc>
              <a:buNone/>
            </a:pPr>
            <a:r>
              <a:rPr lang="en-US" sz="1425" dirty="0">
                <a:solidFill>
                  <a:srgbClr val="000000"/>
                </a:solidFill>
              </a:rPr>
              <a:t>Cancer pain · Palliative care · Acute pain management</a:t>
            </a:r>
            <a:endParaRPr lang="en-US" sz="1425" dirty="0"/>
          </a:p>
        </p:txBody>
      </p:sp>
      <p:sp>
        <p:nvSpPr>
          <p:cNvPr id="19" name="SK-3-text-18"/>
          <p:cNvSpPr/>
          <p:nvPr/>
        </p:nvSpPr>
        <p:spPr>
          <a:xfrm>
            <a:off x="1143000" y="4743450"/>
            <a:ext cx="10904220" cy="19541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539"/>
              </a:lnSpc>
              <a:buNone/>
            </a:pPr>
            <a:r>
              <a:rPr lang="en-US" sz="1350" i="1" dirty="0">
                <a:solidFill>
                  <a:srgbClr val="000000"/>
                </a:solidFill>
              </a:rPr>
              <a:t>Escalate when pain persists or increases at each step</a:t>
            </a:r>
            <a:endParaRPr lang="en-US" sz="1350" dirty="0"/>
          </a:p>
        </p:txBody>
      </p:sp>
      <p:sp>
        <p:nvSpPr>
          <p:cNvPr id="20" name="SK-3-text-19"/>
          <p:cNvSpPr/>
          <p:nvPr/>
        </p:nvSpPr>
        <p:spPr>
          <a:xfrm>
            <a:off x="838200" y="5686425"/>
            <a:ext cx="5720655" cy="46702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838"/>
              </a:lnSpc>
              <a:buNone/>
            </a:pPr>
            <a:r>
              <a:rPr lang="en-US" sz="1425" dirty="0">
                <a:solidFill>
                  <a:srgbClr val="000000"/>
                </a:solidFill>
              </a:rPr>
              <a:t>Opioids should NOT be offered for chronic primary pain</a:t>
            </a:r>
            <a:endParaRPr lang="en-US" sz="1425" dirty="0"/>
          </a:p>
          <a:p>
            <a:pPr indent="0" marL="0">
              <a:lnSpc>
                <a:spcPts val="1838"/>
              </a:lnSpc>
              <a:buNone/>
            </a:pPr>
            <a:r>
              <a:rPr lang="en-US" sz="1425" dirty="0">
                <a:solidFill>
                  <a:srgbClr val="000000"/>
                </a:solidFill>
              </a:rPr>
              <a:t>at any step of the ladder.</a:t>
            </a:r>
            <a:endParaRPr lang="en-US" sz="1425" dirty="0"/>
          </a:p>
        </p:txBody>
      </p:sp>
      <p:sp>
        <p:nvSpPr>
          <p:cNvPr id="21" name="SK-3-text-20"/>
          <p:cNvSpPr/>
          <p:nvPr/>
        </p:nvSpPr>
        <p:spPr>
          <a:xfrm>
            <a:off x="9372600" y="6572250"/>
            <a:ext cx="2535436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r" indent="0" marL="0">
              <a:lnSpc>
                <a:spcPts val="900"/>
              </a:lnSpc>
              <a:buNone/>
            </a:pPr>
            <a:r>
              <a:rPr lang="en-US" sz="750" dirty="0">
                <a:solidFill>
                  <a:srgbClr val="595959"/>
                </a:solidFill>
              </a:rPr>
              <a:t>Bradford VTS | Analgesics &amp; Opioids | Slide 3</a:t>
            </a:r>
            <a:endParaRPr lang="en-US" sz="750" dirty="0"/>
          </a:p>
        </p:txBody>
      </p:sp>
      <p:sp>
        <p:nvSpPr>
          <p:cNvPr id="22" name="SK-3-text-21"/>
          <p:cNvSpPr/>
          <p:nvPr/>
        </p:nvSpPr>
        <p:spPr>
          <a:xfrm>
            <a:off x="609600" y="6391275"/>
            <a:ext cx="6422678" cy="27443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080"/>
              </a:lnSpc>
              <a:buNone/>
            </a:pPr>
            <a:r>
              <a:rPr lang="en-US" sz="900" i="1" dirty="0">
                <a:solidFill>
                  <a:srgbClr val="000000"/>
                </a:solidFill>
              </a:rPr>
              <a:t>WHO Ladder originally designed for cancer pain – not validated for chronic non-cancer pain.</a:t>
            </a:r>
            <a:endParaRPr lang="en-US" sz="900" dirty="0"/>
          </a:p>
          <a:p>
            <a:pPr indent="0" marL="0">
              <a:lnSpc>
                <a:spcPts val="1080"/>
              </a:lnSpc>
              <a:buNone/>
            </a:pPr>
            <a:r>
              <a:rPr lang="en-US" sz="900" i="1" dirty="0">
                <a:solidFill>
                  <a:srgbClr val="000000"/>
                </a:solidFill>
              </a:rPr>
              <a:t>The ladder does not incorporate non-pharmacological approaches or neuropathic adjuvants.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765" y="1968103"/>
            <a:ext cx="11192173" cy="2167086"/>
          </a:xfrm>
          <a:prstGeom prst="rect">
            <a:avLst/>
          </a:prstGeom>
        </p:spPr>
      </p:pic>
      <p:pic>
        <p:nvPicPr>
          <p:cNvPr id="4" name="SK-4-img-3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765" y="1968103"/>
            <a:ext cx="11192173" cy="428625"/>
          </a:xfrm>
          <a:prstGeom prst="rect">
            <a:avLst/>
          </a:prstGeom>
        </p:spPr>
      </p:pic>
      <p:pic>
        <p:nvPicPr>
          <p:cNvPr id="5" name="SK-4-img-4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765" y="1968103"/>
            <a:ext cx="2462213" cy="428625"/>
          </a:xfrm>
          <a:prstGeom prst="rect">
            <a:avLst/>
          </a:prstGeom>
        </p:spPr>
      </p:pic>
      <p:pic>
        <p:nvPicPr>
          <p:cNvPr id="6" name="SK-4-img-5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1977" y="1968103"/>
            <a:ext cx="2462213" cy="428625"/>
          </a:xfrm>
          <a:prstGeom prst="rect">
            <a:avLst/>
          </a:prstGeom>
        </p:spPr>
      </p:pic>
      <p:pic>
        <p:nvPicPr>
          <p:cNvPr id="7" name="SK-4-img-6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4190" y="1968103"/>
            <a:ext cx="1231106" cy="428625"/>
          </a:xfrm>
          <a:prstGeom prst="rect">
            <a:avLst/>
          </a:prstGeom>
        </p:spPr>
      </p:pic>
      <p:pic>
        <p:nvPicPr>
          <p:cNvPr id="8" name="SK-4-img-7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55296" y="1968103"/>
            <a:ext cx="5036641" cy="428625"/>
          </a:xfrm>
          <a:prstGeom prst="rect">
            <a:avLst/>
          </a:prstGeom>
        </p:spPr>
      </p:pic>
      <p:pic>
        <p:nvPicPr>
          <p:cNvPr id="9" name="SK-4-img-8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9765" y="2396728"/>
            <a:ext cx="11192173" cy="434578"/>
          </a:xfrm>
          <a:prstGeom prst="rect">
            <a:avLst/>
          </a:prstGeom>
        </p:spPr>
      </p:pic>
      <p:pic>
        <p:nvPicPr>
          <p:cNvPr id="10" name="SK-4-img-9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9765" y="2831306"/>
            <a:ext cx="11192173" cy="434578"/>
          </a:xfrm>
          <a:prstGeom prst="rect">
            <a:avLst/>
          </a:prstGeom>
        </p:spPr>
      </p:pic>
      <p:pic>
        <p:nvPicPr>
          <p:cNvPr id="11" name="SK-4-img-10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9765" y="3265884"/>
            <a:ext cx="11192173" cy="434578"/>
          </a:xfrm>
          <a:prstGeom prst="rect">
            <a:avLst/>
          </a:prstGeom>
        </p:spPr>
      </p:pic>
      <p:pic>
        <p:nvPicPr>
          <p:cNvPr id="12" name="SK-4-img-11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9765" y="3700463"/>
            <a:ext cx="11192173" cy="434727"/>
          </a:xfrm>
          <a:prstGeom prst="rect">
            <a:avLst/>
          </a:prstGeom>
        </p:spPr>
      </p:pic>
      <p:pic>
        <p:nvPicPr>
          <p:cNvPr id="13" name="SK-4-img-12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521553" y="219373"/>
            <a:ext cx="1206996" cy="1186309"/>
          </a:xfrm>
          <a:prstGeom prst="rect">
            <a:avLst/>
          </a:prstGeom>
        </p:spPr>
      </p:pic>
      <p:sp>
        <p:nvSpPr>
          <p:cNvPr id="14" name="SK-4-text-13"/>
          <p:cNvSpPr/>
          <p:nvPr/>
        </p:nvSpPr>
        <p:spPr>
          <a:xfrm>
            <a:off x="614065" y="1968103"/>
            <a:ext cx="2233613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buNone/>
            </a:pPr>
            <a:r>
              <a:rPr lang="en-US" sz="1425" b="1" dirty="0">
                <a:solidFill>
                  <a:srgbClr val="000000"/>
                </a:solidFill>
              </a:rPr>
              <a:t>Drug</a:t>
            </a:r>
            <a:endParaRPr lang="en-US" sz="1425" dirty="0"/>
          </a:p>
        </p:txBody>
      </p:sp>
      <p:sp>
        <p:nvSpPr>
          <p:cNvPr id="15" name="SK-4-text-14"/>
          <p:cNvSpPr/>
          <p:nvPr/>
        </p:nvSpPr>
        <p:spPr>
          <a:xfrm>
            <a:off x="3076277" y="1968103"/>
            <a:ext cx="2364087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buNone/>
            </a:pPr>
            <a:r>
              <a:rPr lang="en-US" sz="1425" b="1" dirty="0">
                <a:solidFill>
                  <a:srgbClr val="000000"/>
                </a:solidFill>
              </a:rPr>
              <a:t>Typical Dose</a:t>
            </a:r>
            <a:endParaRPr lang="en-US" sz="1425" dirty="0"/>
          </a:p>
        </p:txBody>
      </p:sp>
      <p:sp>
        <p:nvSpPr>
          <p:cNvPr id="16" name="SK-4-text-15"/>
          <p:cNvSpPr/>
          <p:nvPr/>
        </p:nvSpPr>
        <p:spPr>
          <a:xfrm>
            <a:off x="5538490" y="1968103"/>
            <a:ext cx="1827392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buNone/>
            </a:pPr>
            <a:r>
              <a:rPr lang="en-US" sz="1425" b="1" dirty="0">
                <a:solidFill>
                  <a:srgbClr val="000000"/>
                </a:solidFill>
              </a:rPr>
              <a:t>Max / 24h</a:t>
            </a:r>
            <a:endParaRPr lang="en-US" sz="1425" dirty="0"/>
          </a:p>
        </p:txBody>
      </p:sp>
      <p:sp>
        <p:nvSpPr>
          <p:cNvPr id="17" name="SK-4-text-16"/>
          <p:cNvSpPr/>
          <p:nvPr/>
        </p:nvSpPr>
        <p:spPr>
          <a:xfrm>
            <a:off x="6769596" y="1968103"/>
            <a:ext cx="4808041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buNone/>
            </a:pPr>
            <a:r>
              <a:rPr lang="en-US" sz="1425" b="1" dirty="0">
                <a:solidFill>
                  <a:srgbClr val="000000"/>
                </a:solidFill>
              </a:rPr>
              <a:t>Morphine Equivalence</a:t>
            </a:r>
            <a:endParaRPr lang="en-US" sz="1425" dirty="0"/>
          </a:p>
        </p:txBody>
      </p:sp>
      <p:sp>
        <p:nvSpPr>
          <p:cNvPr id="18" name="SK-4-text-17"/>
          <p:cNvSpPr/>
          <p:nvPr/>
        </p:nvSpPr>
        <p:spPr>
          <a:xfrm>
            <a:off x="614065" y="2396728"/>
            <a:ext cx="3172853" cy="43457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buNone/>
            </a:pPr>
            <a:r>
              <a:rPr lang="en-US" sz="1350" dirty="0">
                <a:solidFill>
                  <a:srgbClr val="000000"/>
                </a:solidFill>
              </a:rPr>
              <a:t>Codeine phosphate</a:t>
            </a:r>
            <a:endParaRPr lang="en-US" sz="1350" dirty="0"/>
          </a:p>
        </p:txBody>
      </p:sp>
      <p:sp>
        <p:nvSpPr>
          <p:cNvPr id="19" name="SK-4-text-18"/>
          <p:cNvSpPr/>
          <p:nvPr/>
        </p:nvSpPr>
        <p:spPr>
          <a:xfrm>
            <a:off x="3076277" y="2396728"/>
            <a:ext cx="4292684" cy="43457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buNone/>
            </a:pPr>
            <a:r>
              <a:rPr lang="en-US" sz="1350" dirty="0">
                <a:solidFill>
                  <a:srgbClr val="000000"/>
                </a:solidFill>
              </a:rPr>
              <a:t>30–60 mg every 4–6h</a:t>
            </a:r>
            <a:endParaRPr lang="en-US" sz="1350" dirty="0"/>
          </a:p>
        </p:txBody>
      </p:sp>
      <p:sp>
        <p:nvSpPr>
          <p:cNvPr id="20" name="SK-4-text-19"/>
          <p:cNvSpPr/>
          <p:nvPr/>
        </p:nvSpPr>
        <p:spPr>
          <a:xfrm>
            <a:off x="5538490" y="2396728"/>
            <a:ext cx="1340295" cy="43457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buNone/>
            </a:pPr>
            <a:r>
              <a:rPr lang="en-US" sz="1350" dirty="0">
                <a:solidFill>
                  <a:srgbClr val="000000"/>
                </a:solidFill>
              </a:rPr>
              <a:t>240 mg</a:t>
            </a:r>
            <a:endParaRPr lang="en-US" sz="1350" dirty="0"/>
          </a:p>
        </p:txBody>
      </p:sp>
      <p:sp>
        <p:nvSpPr>
          <p:cNvPr id="21" name="SK-4-text-20"/>
          <p:cNvSpPr/>
          <p:nvPr/>
        </p:nvSpPr>
        <p:spPr>
          <a:xfrm>
            <a:off x="6769596" y="2396728"/>
            <a:ext cx="5422404" cy="43457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buNone/>
            </a:pPr>
            <a:r>
              <a:rPr lang="en-US" sz="1350" dirty="0">
                <a:solidFill>
                  <a:srgbClr val="000000"/>
                </a:solidFill>
              </a:rPr>
              <a:t>100 mg codeine = 10 mg morphine (ratio 0.1)</a:t>
            </a:r>
            <a:endParaRPr lang="en-US" sz="1350" dirty="0"/>
          </a:p>
        </p:txBody>
      </p:sp>
      <p:sp>
        <p:nvSpPr>
          <p:cNvPr id="22" name="SK-4-text-21"/>
          <p:cNvSpPr/>
          <p:nvPr/>
        </p:nvSpPr>
        <p:spPr>
          <a:xfrm>
            <a:off x="614065" y="2831306"/>
            <a:ext cx="2612938" cy="43457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buNone/>
            </a:pPr>
            <a:r>
              <a:rPr lang="en-US" sz="1350" dirty="0">
                <a:solidFill>
                  <a:srgbClr val="000000"/>
                </a:solidFill>
              </a:rPr>
              <a:t>Dihydrocodeine</a:t>
            </a:r>
            <a:endParaRPr lang="en-US" sz="1350" dirty="0"/>
          </a:p>
        </p:txBody>
      </p:sp>
      <p:sp>
        <p:nvSpPr>
          <p:cNvPr id="23" name="SK-4-text-22"/>
          <p:cNvSpPr/>
          <p:nvPr/>
        </p:nvSpPr>
        <p:spPr>
          <a:xfrm>
            <a:off x="3076277" y="2831306"/>
            <a:ext cx="4292684" cy="43457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buNone/>
            </a:pPr>
            <a:r>
              <a:rPr lang="en-US" sz="1350" dirty="0">
                <a:solidFill>
                  <a:srgbClr val="000000"/>
                </a:solidFill>
              </a:rPr>
              <a:t>30–60 mg every 4–6h</a:t>
            </a:r>
            <a:endParaRPr lang="en-US" sz="1350" dirty="0"/>
          </a:p>
        </p:txBody>
      </p:sp>
      <p:sp>
        <p:nvSpPr>
          <p:cNvPr id="24" name="SK-4-text-23"/>
          <p:cNvSpPr/>
          <p:nvPr/>
        </p:nvSpPr>
        <p:spPr>
          <a:xfrm>
            <a:off x="5538490" y="2831306"/>
            <a:ext cx="1340295" cy="43457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buNone/>
            </a:pPr>
            <a:r>
              <a:rPr lang="en-US" sz="1350" dirty="0">
                <a:solidFill>
                  <a:srgbClr val="000000"/>
                </a:solidFill>
              </a:rPr>
              <a:t>240 mg</a:t>
            </a:r>
            <a:endParaRPr lang="en-US" sz="1350" dirty="0"/>
          </a:p>
        </p:txBody>
      </p:sp>
      <p:sp>
        <p:nvSpPr>
          <p:cNvPr id="25" name="SK-4-text-24"/>
          <p:cNvSpPr/>
          <p:nvPr/>
        </p:nvSpPr>
        <p:spPr>
          <a:xfrm>
            <a:off x="6769596" y="2831306"/>
            <a:ext cx="5422404" cy="43457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buNone/>
            </a:pPr>
            <a:r>
              <a:rPr lang="en-US" sz="1350" dirty="0">
                <a:solidFill>
                  <a:srgbClr val="000000"/>
                </a:solidFill>
              </a:rPr>
              <a:t>100 mg DHC = 10 mg morphine (ratio 0.1)</a:t>
            </a:r>
            <a:endParaRPr lang="en-US" sz="1350" dirty="0"/>
          </a:p>
        </p:txBody>
      </p:sp>
      <p:sp>
        <p:nvSpPr>
          <p:cNvPr id="26" name="SK-4-text-25"/>
          <p:cNvSpPr/>
          <p:nvPr/>
        </p:nvSpPr>
        <p:spPr>
          <a:xfrm>
            <a:off x="614065" y="3265884"/>
            <a:ext cx="2233613" cy="43457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buNone/>
            </a:pPr>
            <a:r>
              <a:rPr lang="en-US" sz="1350" dirty="0">
                <a:solidFill>
                  <a:srgbClr val="000000"/>
                </a:solidFill>
              </a:rPr>
              <a:t>Tramadol</a:t>
            </a:r>
            <a:endParaRPr lang="en-US" sz="1350" dirty="0"/>
          </a:p>
        </p:txBody>
      </p:sp>
      <p:sp>
        <p:nvSpPr>
          <p:cNvPr id="27" name="SK-4-text-26"/>
          <p:cNvSpPr/>
          <p:nvPr/>
        </p:nvSpPr>
        <p:spPr>
          <a:xfrm>
            <a:off x="3076277" y="3265884"/>
            <a:ext cx="2233613" cy="43457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buNone/>
            </a:pPr>
            <a:r>
              <a:rPr lang="en-US" sz="1350" dirty="0">
                <a:solidFill>
                  <a:srgbClr val="000000"/>
                </a:solidFill>
              </a:rPr>
              <a:t>50–100 mg every 4–6h (or SR)</a:t>
            </a:r>
            <a:endParaRPr lang="en-US" sz="1350" dirty="0"/>
          </a:p>
        </p:txBody>
      </p:sp>
      <p:sp>
        <p:nvSpPr>
          <p:cNvPr id="28" name="SK-4-text-27"/>
          <p:cNvSpPr/>
          <p:nvPr/>
        </p:nvSpPr>
        <p:spPr>
          <a:xfrm>
            <a:off x="5538490" y="3265884"/>
            <a:ext cx="1340295" cy="43457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buNone/>
            </a:pPr>
            <a:r>
              <a:rPr lang="en-US" sz="1350" dirty="0">
                <a:solidFill>
                  <a:srgbClr val="000000"/>
                </a:solidFill>
              </a:rPr>
              <a:t>400 mg</a:t>
            </a:r>
            <a:endParaRPr lang="en-US" sz="1350" dirty="0"/>
          </a:p>
        </p:txBody>
      </p:sp>
      <p:sp>
        <p:nvSpPr>
          <p:cNvPr id="29" name="SK-4-text-28"/>
          <p:cNvSpPr/>
          <p:nvPr/>
        </p:nvSpPr>
        <p:spPr>
          <a:xfrm>
            <a:off x="6769596" y="3265884"/>
            <a:ext cx="5422404" cy="43457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buNone/>
            </a:pPr>
            <a:r>
              <a:rPr lang="en-US" sz="1350" dirty="0">
                <a:solidFill>
                  <a:srgbClr val="000000"/>
                </a:solidFill>
              </a:rPr>
              <a:t>100 mg tramadol = 10 mg morphine (ratio 0.1)</a:t>
            </a:r>
            <a:endParaRPr lang="en-US" sz="1350" dirty="0"/>
          </a:p>
        </p:txBody>
      </p:sp>
      <p:sp>
        <p:nvSpPr>
          <p:cNvPr id="30" name="SK-4-text-29"/>
          <p:cNvSpPr/>
          <p:nvPr/>
        </p:nvSpPr>
        <p:spPr>
          <a:xfrm>
            <a:off x="614065" y="3700463"/>
            <a:ext cx="4914812" cy="434727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buNone/>
            </a:pPr>
            <a:r>
              <a:rPr lang="en-US" sz="1350" dirty="0">
                <a:solidFill>
                  <a:srgbClr val="000000"/>
                </a:solidFill>
              </a:rPr>
              <a:t>Codeine 30 mg single dose</a:t>
            </a:r>
            <a:endParaRPr lang="en-US" sz="1350" dirty="0"/>
          </a:p>
        </p:txBody>
      </p:sp>
      <p:sp>
        <p:nvSpPr>
          <p:cNvPr id="31" name="SK-4-text-30"/>
          <p:cNvSpPr/>
          <p:nvPr/>
        </p:nvSpPr>
        <p:spPr>
          <a:xfrm>
            <a:off x="2961977" y="3700463"/>
            <a:ext cx="2233613" cy="434727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350" dirty="0">
                <a:solidFill>
                  <a:srgbClr val="000000"/>
                </a:solidFill>
              </a:rPr>
              <a:t>—</a:t>
            </a:r>
            <a:endParaRPr lang="en-US" sz="1350" dirty="0"/>
          </a:p>
        </p:txBody>
      </p:sp>
      <p:sp>
        <p:nvSpPr>
          <p:cNvPr id="32" name="SK-4-text-31"/>
          <p:cNvSpPr/>
          <p:nvPr/>
        </p:nvSpPr>
        <p:spPr>
          <a:xfrm>
            <a:off x="5424190" y="3700463"/>
            <a:ext cx="1002506" cy="434727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350" dirty="0">
                <a:solidFill>
                  <a:srgbClr val="000000"/>
                </a:solidFill>
              </a:rPr>
              <a:t>—</a:t>
            </a:r>
            <a:endParaRPr lang="en-US" sz="1350" dirty="0"/>
          </a:p>
        </p:txBody>
      </p:sp>
      <p:sp>
        <p:nvSpPr>
          <p:cNvPr id="33" name="SK-4-text-32"/>
          <p:cNvSpPr/>
          <p:nvPr/>
        </p:nvSpPr>
        <p:spPr>
          <a:xfrm>
            <a:off x="6769596" y="3700463"/>
            <a:ext cx="5237387" cy="434727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buNone/>
            </a:pPr>
            <a:r>
              <a:rPr lang="en-US" sz="1350" dirty="0">
                <a:solidFill>
                  <a:srgbClr val="000000"/>
                </a:solidFill>
              </a:rPr>
              <a:t>= 3 mg morphine equivalent</a:t>
            </a:r>
            <a:endParaRPr lang="en-US" sz="1350" dirty="0"/>
          </a:p>
        </p:txBody>
      </p:sp>
      <p:sp>
        <p:nvSpPr>
          <p:cNvPr id="34" name="SK-4-text-33"/>
          <p:cNvSpPr/>
          <p:nvPr/>
        </p:nvSpPr>
        <p:spPr>
          <a:xfrm>
            <a:off x="533400" y="304800"/>
            <a:ext cx="11658600" cy="46479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3659"/>
              </a:lnSpc>
              <a:buNone/>
            </a:pPr>
            <a:r>
              <a:rPr lang="en-US" sz="3075" dirty="0">
                <a:solidFill>
                  <a:srgbClr val="00204A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Weak Opioids and Morphine Equivalence</a:t>
            </a:r>
            <a:endParaRPr lang="en-US" sz="3075" dirty="0"/>
          </a:p>
        </p:txBody>
      </p:sp>
      <p:sp>
        <p:nvSpPr>
          <p:cNvPr id="35" name="SK-4-text-34"/>
          <p:cNvSpPr/>
          <p:nvPr/>
        </p:nvSpPr>
        <p:spPr>
          <a:xfrm>
            <a:off x="590550" y="5162550"/>
            <a:ext cx="6013996" cy="88463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74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Codeine is a prodrug converted to morphine by CYP2D6.</a:t>
            </a:r>
            <a:endParaRPr lang="en-US" sz="1350" dirty="0"/>
          </a:p>
          <a:p>
            <a:pPr indent="0" marL="0">
              <a:lnSpc>
                <a:spcPts val="174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Poor metabolisers (10%): no analgesic benefit</a:t>
            </a:r>
            <a:endParaRPr lang="en-US" sz="1350" dirty="0"/>
          </a:p>
          <a:p>
            <a:pPr indent="0" marL="0">
              <a:lnSpc>
                <a:spcPts val="174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Ultra-rapid metabolisers: dangerously high morphine levels</a:t>
            </a:r>
            <a:endParaRPr lang="en-US" sz="1350" dirty="0"/>
          </a:p>
          <a:p>
            <a:pPr indent="0" marL="0">
              <a:lnSpc>
                <a:spcPts val="174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MHRA warning: avoid in children and breastfeeding</a:t>
            </a:r>
            <a:endParaRPr lang="en-US" sz="1350" dirty="0"/>
          </a:p>
        </p:txBody>
      </p:sp>
      <p:sp>
        <p:nvSpPr>
          <p:cNvPr id="36" name="SK-4-text-35"/>
          <p:cNvSpPr/>
          <p:nvPr/>
        </p:nvSpPr>
        <p:spPr>
          <a:xfrm>
            <a:off x="6324600" y="5162550"/>
            <a:ext cx="5867400" cy="110579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74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Tramadol has dual opioid AND serotonergic (SNRI-like) action.</a:t>
            </a:r>
            <a:endParaRPr lang="en-US" sz="1350" dirty="0"/>
          </a:p>
          <a:p>
            <a:pPr indent="0" marL="0">
              <a:lnSpc>
                <a:spcPts val="174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Risk of serotonin syndrome with SSRIs, SNRIs, MAOIs</a:t>
            </a:r>
            <a:endParaRPr lang="en-US" sz="1350" dirty="0"/>
          </a:p>
          <a:p>
            <a:pPr indent="0" marL="0">
              <a:lnSpc>
                <a:spcPts val="174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Also: Class C controlled drug — prescribe with appropriate</a:t>
            </a:r>
            <a:endParaRPr lang="en-US" sz="1350" dirty="0"/>
          </a:p>
          <a:p>
            <a:pPr indent="0" marL="0">
              <a:lnSpc>
                <a:spcPts val="174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vigilance</a:t>
            </a:r>
            <a:endParaRPr lang="en-US" sz="1350" dirty="0"/>
          </a:p>
          <a:p>
            <a:pPr indent="0" marL="0">
              <a:lnSpc>
                <a:spcPts val="174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Comparable morphine-equivalent potency to codeine</a:t>
            </a:r>
            <a:endParaRPr lang="en-US" sz="1350" dirty="0"/>
          </a:p>
        </p:txBody>
      </p:sp>
      <p:sp>
        <p:nvSpPr>
          <p:cNvPr id="37" name="SK-4-text-36"/>
          <p:cNvSpPr/>
          <p:nvPr/>
        </p:nvSpPr>
        <p:spPr>
          <a:xfrm>
            <a:off x="590550" y="1114425"/>
            <a:ext cx="11601450" cy="31432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dirty="0">
                <a:solidFill>
                  <a:srgbClr val="525252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BNF 2023 / Faculty of Pain Medicine — reviewed March 2023</a:t>
            </a:r>
            <a:endParaRPr lang="en-US" sz="1650" dirty="0"/>
          </a:p>
        </p:txBody>
      </p:sp>
      <p:sp>
        <p:nvSpPr>
          <p:cNvPr id="38" name="SK-4-text-37"/>
          <p:cNvSpPr/>
          <p:nvPr/>
        </p:nvSpPr>
        <p:spPr>
          <a:xfrm>
            <a:off x="657225" y="1714500"/>
            <a:ext cx="8161020" cy="19273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517"/>
              </a:lnSpc>
              <a:buNone/>
            </a:pPr>
            <a:r>
              <a:rPr lang="en-US" sz="1275" dirty="0">
                <a:solidFill>
                  <a:srgbClr val="D96D0F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DOSE REFERENCE &amp; ORAL MORPHINE EQUIVALENCE</a:t>
            </a:r>
            <a:endParaRPr lang="en-US" sz="1275" dirty="0"/>
          </a:p>
        </p:txBody>
      </p:sp>
      <p:sp>
        <p:nvSpPr>
          <p:cNvPr id="39" name="SK-4-text-38"/>
          <p:cNvSpPr/>
          <p:nvPr/>
        </p:nvSpPr>
        <p:spPr>
          <a:xfrm>
            <a:off x="714375" y="4781550"/>
            <a:ext cx="6217920" cy="19273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517"/>
              </a:lnSpc>
              <a:buNone/>
            </a:pPr>
            <a:r>
              <a:rPr lang="en-US" sz="1275" dirty="0">
                <a:solidFill>
                  <a:srgbClr val="D96D0F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⚠️ CYP2D6 — CODEINE METABOLISM</a:t>
            </a:r>
            <a:endParaRPr lang="en-US" sz="1275" dirty="0"/>
          </a:p>
        </p:txBody>
      </p:sp>
      <p:sp>
        <p:nvSpPr>
          <p:cNvPr id="40" name="SK-4-text-39"/>
          <p:cNvSpPr/>
          <p:nvPr/>
        </p:nvSpPr>
        <p:spPr>
          <a:xfrm>
            <a:off x="6429375" y="4781550"/>
            <a:ext cx="5762625" cy="19273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7B72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⚠️ TRAMADOL — SEROTONIN SYNDROME RISK</a:t>
            </a:r>
            <a:endParaRPr lang="en-US" sz="1275" dirty="0"/>
          </a:p>
        </p:txBody>
      </p:sp>
      <p:sp>
        <p:nvSpPr>
          <p:cNvPr id="41" name="SK-4-text-40"/>
          <p:cNvSpPr/>
          <p:nvPr/>
        </p:nvSpPr>
        <p:spPr>
          <a:xfrm>
            <a:off x="590550" y="4200525"/>
            <a:ext cx="9936480" cy="19809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560"/>
              </a:lnSpc>
              <a:buNone/>
            </a:pPr>
            <a:r>
              <a:rPr lang="en-US" sz="1200" i="1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Codeine 240 mg/day = 24 mg oral morphine equivalent</a:t>
            </a:r>
            <a:endParaRPr lang="en-US" sz="1200" dirty="0"/>
          </a:p>
        </p:txBody>
      </p:sp>
      <p:sp>
        <p:nvSpPr>
          <p:cNvPr id="42" name="SK-4-text-41"/>
          <p:cNvSpPr/>
          <p:nvPr/>
        </p:nvSpPr>
        <p:spPr>
          <a:xfrm>
            <a:off x="533400" y="6638925"/>
            <a:ext cx="5600700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050"/>
              </a:lnSpc>
              <a:buNone/>
            </a:pPr>
            <a:r>
              <a:rPr lang="en-US" sz="1050" dirty="0">
                <a:solidFill>
                  <a:srgbClr val="525252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Bradford VTS | Analgesics &amp; Opioids</a:t>
            </a:r>
            <a:endParaRPr lang="en-US" sz="1050" dirty="0"/>
          </a:p>
        </p:txBody>
      </p:sp>
      <p:sp>
        <p:nvSpPr>
          <p:cNvPr id="43" name="SK-4-text-42"/>
          <p:cNvSpPr/>
          <p:nvPr/>
        </p:nvSpPr>
        <p:spPr>
          <a:xfrm>
            <a:off x="11277600" y="6638925"/>
            <a:ext cx="419100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r" indent="0" marL="0">
              <a:lnSpc>
                <a:spcPts val="1050"/>
              </a:lnSpc>
              <a:buNone/>
            </a:pPr>
            <a:r>
              <a:rPr lang="en-US" sz="1050" dirty="0">
                <a:solidFill>
                  <a:srgbClr val="525252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4 / 10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6392" y="2098477"/>
            <a:ext cx="5388864" cy="1570411"/>
          </a:xfrm>
          <a:prstGeom prst="rect">
            <a:avLst/>
          </a:prstGeom>
        </p:spPr>
      </p:pic>
      <p:pic>
        <p:nvPicPr>
          <p:cNvPr id="4" name="SK-5-img-3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6392" y="2098477"/>
            <a:ext cx="5388864" cy="335256"/>
          </a:xfrm>
          <a:prstGeom prst="rect">
            <a:avLst/>
          </a:prstGeom>
        </p:spPr>
      </p:pic>
      <p:pic>
        <p:nvPicPr>
          <p:cNvPr id="5" name="SK-5-img-4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6392" y="2433733"/>
            <a:ext cx="5388864" cy="264676"/>
          </a:xfrm>
          <a:prstGeom prst="rect">
            <a:avLst/>
          </a:prstGeom>
        </p:spPr>
      </p:pic>
      <p:pic>
        <p:nvPicPr>
          <p:cNvPr id="6" name="SK-5-img-5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6392" y="2698409"/>
            <a:ext cx="5388864" cy="194096"/>
          </a:xfrm>
          <a:prstGeom prst="rect">
            <a:avLst/>
          </a:prstGeom>
        </p:spPr>
      </p:pic>
      <p:pic>
        <p:nvPicPr>
          <p:cNvPr id="7" name="SK-5-img-6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76392" y="2892504"/>
            <a:ext cx="5388864" cy="194096"/>
          </a:xfrm>
          <a:prstGeom prst="rect">
            <a:avLst/>
          </a:prstGeom>
        </p:spPr>
      </p:pic>
      <p:pic>
        <p:nvPicPr>
          <p:cNvPr id="8" name="SK-5-img-7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76392" y="3086600"/>
            <a:ext cx="5388864" cy="194096"/>
          </a:xfrm>
          <a:prstGeom prst="rect">
            <a:avLst/>
          </a:prstGeom>
        </p:spPr>
      </p:pic>
      <p:pic>
        <p:nvPicPr>
          <p:cNvPr id="9" name="SK-5-img-8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76392" y="3280696"/>
            <a:ext cx="5388864" cy="194096"/>
          </a:xfrm>
          <a:prstGeom prst="rect">
            <a:avLst/>
          </a:prstGeom>
        </p:spPr>
      </p:pic>
      <p:pic>
        <p:nvPicPr>
          <p:cNvPr id="10" name="SK-5-img-9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76392" y="3474791"/>
            <a:ext cx="5388864" cy="194096"/>
          </a:xfrm>
          <a:prstGeom prst="rect">
            <a:avLst/>
          </a:prstGeom>
        </p:spPr>
      </p:pic>
      <p:pic>
        <p:nvPicPr>
          <p:cNvPr id="11" name="SK-5-img-10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88596" y="4100959"/>
            <a:ext cx="5364480" cy="1852440"/>
          </a:xfrm>
          <a:prstGeom prst="rect">
            <a:avLst/>
          </a:prstGeom>
        </p:spPr>
      </p:pic>
      <p:pic>
        <p:nvPicPr>
          <p:cNvPr id="12" name="SK-5-img-11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88596" y="4100959"/>
            <a:ext cx="5364480" cy="296159"/>
          </a:xfrm>
          <a:prstGeom prst="rect">
            <a:avLst/>
          </a:prstGeom>
        </p:spPr>
      </p:pic>
      <p:pic>
        <p:nvPicPr>
          <p:cNvPr id="13" name="SK-5-img-12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88596" y="4397118"/>
            <a:ext cx="2240360" cy="259139"/>
          </a:xfrm>
          <a:prstGeom prst="rect">
            <a:avLst/>
          </a:prstGeom>
        </p:spPr>
      </p:pic>
      <p:pic>
        <p:nvPicPr>
          <p:cNvPr id="14" name="SK-5-img-13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628956" y="4397118"/>
            <a:ext cx="3124120" cy="259139"/>
          </a:xfrm>
          <a:prstGeom prst="rect">
            <a:avLst/>
          </a:prstGeom>
        </p:spPr>
      </p:pic>
      <p:pic>
        <p:nvPicPr>
          <p:cNvPr id="15" name="SK-5-img-14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88596" y="4656257"/>
            <a:ext cx="5364480" cy="216190"/>
          </a:xfrm>
          <a:prstGeom prst="rect">
            <a:avLst/>
          </a:prstGeom>
        </p:spPr>
      </p:pic>
      <p:pic>
        <p:nvPicPr>
          <p:cNvPr id="16" name="SK-5-img-15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88596" y="4872448"/>
            <a:ext cx="5364480" cy="216190"/>
          </a:xfrm>
          <a:prstGeom prst="rect">
            <a:avLst/>
          </a:prstGeom>
        </p:spPr>
      </p:pic>
      <p:pic>
        <p:nvPicPr>
          <p:cNvPr id="17" name="SK-5-img-16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88596" y="5088638"/>
            <a:ext cx="5364480" cy="216191"/>
          </a:xfrm>
          <a:prstGeom prst="rect">
            <a:avLst/>
          </a:prstGeom>
        </p:spPr>
      </p:pic>
      <p:pic>
        <p:nvPicPr>
          <p:cNvPr id="18" name="SK-5-img-17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88596" y="5088638"/>
            <a:ext cx="2240360" cy="216191"/>
          </a:xfrm>
          <a:prstGeom prst="rect">
            <a:avLst/>
          </a:prstGeom>
        </p:spPr>
      </p:pic>
      <p:pic>
        <p:nvPicPr>
          <p:cNvPr id="19" name="SK-5-img-18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628956" y="5088638"/>
            <a:ext cx="3124120" cy="216191"/>
          </a:xfrm>
          <a:prstGeom prst="rect">
            <a:avLst/>
          </a:prstGeom>
        </p:spPr>
      </p:pic>
      <p:pic>
        <p:nvPicPr>
          <p:cNvPr id="20" name="SK-5-img-19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88596" y="5304829"/>
            <a:ext cx="5364480" cy="216190"/>
          </a:xfrm>
          <a:prstGeom prst="rect">
            <a:avLst/>
          </a:prstGeom>
        </p:spPr>
      </p:pic>
      <p:pic>
        <p:nvPicPr>
          <p:cNvPr id="21" name="SK-5-img-20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388596" y="5521019"/>
            <a:ext cx="5364480" cy="216190"/>
          </a:xfrm>
          <a:prstGeom prst="rect">
            <a:avLst/>
          </a:prstGeom>
        </p:spPr>
      </p:pic>
      <p:pic>
        <p:nvPicPr>
          <p:cNvPr id="22" name="SK-5-img-21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388596" y="5737209"/>
            <a:ext cx="5364480" cy="216190"/>
          </a:xfrm>
          <a:prstGeom prst="rect">
            <a:avLst/>
          </a:prstGeom>
        </p:spPr>
      </p:pic>
      <p:pic>
        <p:nvPicPr>
          <p:cNvPr id="23" name="SK-5-img-22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14486" y="2098477"/>
            <a:ext cx="5449824" cy="3295327"/>
          </a:xfrm>
          <a:prstGeom prst="rect">
            <a:avLst/>
          </a:prstGeom>
        </p:spPr>
      </p:pic>
      <p:pic>
        <p:nvPicPr>
          <p:cNvPr id="24" name="SK-5-img-23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14486" y="2098477"/>
            <a:ext cx="1816608" cy="488197"/>
          </a:xfrm>
          <a:prstGeom prst="rect">
            <a:avLst/>
          </a:prstGeom>
        </p:spPr>
      </p:pic>
      <p:pic>
        <p:nvPicPr>
          <p:cNvPr id="25" name="SK-5-img-24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231094" y="2098477"/>
            <a:ext cx="1816608" cy="488197"/>
          </a:xfrm>
          <a:prstGeom prst="rect">
            <a:avLst/>
          </a:prstGeom>
        </p:spPr>
      </p:pic>
      <p:pic>
        <p:nvPicPr>
          <p:cNvPr id="26" name="SK-5-img-25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047702" y="2098477"/>
            <a:ext cx="1816608" cy="488197"/>
          </a:xfrm>
          <a:prstGeom prst="rect">
            <a:avLst/>
          </a:prstGeom>
        </p:spPr>
      </p:pic>
      <p:pic>
        <p:nvPicPr>
          <p:cNvPr id="27" name="SK-5-img-26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14486" y="2586673"/>
            <a:ext cx="5449824" cy="280604"/>
          </a:xfrm>
          <a:prstGeom prst="rect">
            <a:avLst/>
          </a:prstGeom>
        </p:spPr>
      </p:pic>
      <p:pic>
        <p:nvPicPr>
          <p:cNvPr id="28" name="SK-5-img-27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414486" y="2867277"/>
            <a:ext cx="5449824" cy="842085"/>
          </a:xfrm>
          <a:prstGeom prst="rect">
            <a:avLst/>
          </a:prstGeom>
        </p:spPr>
      </p:pic>
      <p:pic>
        <p:nvPicPr>
          <p:cNvPr id="29" name="SK-5-img-28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14486" y="3709362"/>
            <a:ext cx="5449824" cy="842085"/>
          </a:xfrm>
          <a:prstGeom prst="rect">
            <a:avLst/>
          </a:prstGeom>
        </p:spPr>
      </p:pic>
      <p:pic>
        <p:nvPicPr>
          <p:cNvPr id="30" name="SK-5-img-29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14486" y="4551447"/>
            <a:ext cx="5449824" cy="280604"/>
          </a:xfrm>
          <a:prstGeom prst="rect">
            <a:avLst/>
          </a:prstGeom>
        </p:spPr>
      </p:pic>
      <p:pic>
        <p:nvPicPr>
          <p:cNvPr id="31" name="SK-5-img-30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414486" y="4832051"/>
            <a:ext cx="5449824" cy="561753"/>
          </a:xfrm>
          <a:prstGeom prst="rect">
            <a:avLst/>
          </a:prstGeom>
        </p:spPr>
      </p:pic>
      <p:pic>
        <p:nvPicPr>
          <p:cNvPr id="32" name="SK-5-img-31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82588" y="5904607"/>
            <a:ext cx="304800" cy="308521"/>
          </a:xfrm>
          <a:prstGeom prst="rect">
            <a:avLst/>
          </a:prstGeom>
        </p:spPr>
      </p:pic>
      <p:sp>
        <p:nvSpPr>
          <p:cNvPr id="33" name="SK-5-text-32"/>
          <p:cNvSpPr/>
          <p:nvPr/>
        </p:nvSpPr>
        <p:spPr>
          <a:xfrm>
            <a:off x="6376392" y="2098477"/>
            <a:ext cx="5388864" cy="335256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575" b="1" dirty="0">
                <a:solidFill>
                  <a:srgbClr val="000000"/>
                </a:solidFill>
              </a:rPr>
              <a:t>Fentanyl</a:t>
            </a:r>
            <a:pPr algn="ctr" indent="0" marL="0">
              <a:buNone/>
            </a:pPr>
            <a:r>
              <a:rPr lang="en-US" sz="1575" dirty="0">
                <a:solidFill>
                  <a:srgbClr val="000000"/>
                </a:solidFill>
              </a:rPr>
              <a:t> (change every 72 hours)</a:t>
            </a:r>
            <a:endParaRPr lang="en-US" sz="1575" dirty="0"/>
          </a:p>
        </p:txBody>
      </p:sp>
      <p:sp>
        <p:nvSpPr>
          <p:cNvPr id="34" name="SK-5-text-33"/>
          <p:cNvSpPr/>
          <p:nvPr/>
        </p:nvSpPr>
        <p:spPr>
          <a:xfrm>
            <a:off x="6376392" y="2433733"/>
            <a:ext cx="2196147" cy="264676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000000"/>
                </a:solidFill>
              </a:rPr>
              <a:t>Patch Strength (mcg/hr)</a:t>
            </a:r>
            <a:endParaRPr lang="en-US" sz="1350" dirty="0"/>
          </a:p>
        </p:txBody>
      </p:sp>
      <p:sp>
        <p:nvSpPr>
          <p:cNvPr id="35" name="SK-5-text-34"/>
          <p:cNvSpPr/>
          <p:nvPr/>
        </p:nvSpPr>
        <p:spPr>
          <a:xfrm>
            <a:off x="8572539" y="2433733"/>
            <a:ext cx="3192717" cy="264676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000000"/>
                </a:solidFill>
              </a:rPr>
              <a:t>Oral Morphine Equivalent (mg/24h)</a:t>
            </a:r>
            <a:endParaRPr lang="en-US" sz="1350" dirty="0"/>
          </a:p>
        </p:txBody>
      </p:sp>
      <p:sp>
        <p:nvSpPr>
          <p:cNvPr id="36" name="SK-5-text-35"/>
          <p:cNvSpPr/>
          <p:nvPr/>
        </p:nvSpPr>
        <p:spPr>
          <a:xfrm>
            <a:off x="6376392" y="2698409"/>
            <a:ext cx="2196147" cy="194096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275" dirty="0">
                <a:solidFill>
                  <a:srgbClr val="000000"/>
                </a:solidFill>
              </a:rPr>
              <a:t>12 mcg/hr</a:t>
            </a:r>
            <a:endParaRPr lang="en-US" sz="1275" dirty="0"/>
          </a:p>
        </p:txBody>
      </p:sp>
      <p:sp>
        <p:nvSpPr>
          <p:cNvPr id="37" name="SK-5-text-36"/>
          <p:cNvSpPr/>
          <p:nvPr/>
        </p:nvSpPr>
        <p:spPr>
          <a:xfrm>
            <a:off x="8572539" y="2698409"/>
            <a:ext cx="3192717" cy="194096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275" dirty="0">
                <a:solidFill>
                  <a:srgbClr val="000000"/>
                </a:solidFill>
              </a:rPr>
              <a:t>30 mg/24h</a:t>
            </a:r>
            <a:endParaRPr lang="en-US" sz="1275" dirty="0"/>
          </a:p>
        </p:txBody>
      </p:sp>
      <p:sp>
        <p:nvSpPr>
          <p:cNvPr id="38" name="SK-5-text-37"/>
          <p:cNvSpPr/>
          <p:nvPr/>
        </p:nvSpPr>
        <p:spPr>
          <a:xfrm>
            <a:off x="6376392" y="2892504"/>
            <a:ext cx="2196147" cy="194096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275" b="1" dirty="0">
                <a:solidFill>
                  <a:srgbClr val="BE7B3D"/>
                </a:solidFill>
              </a:rPr>
              <a:t>25 mcg/hr</a:t>
            </a:r>
            <a:endParaRPr lang="en-US" sz="1275" dirty="0"/>
          </a:p>
        </p:txBody>
      </p:sp>
      <p:sp>
        <p:nvSpPr>
          <p:cNvPr id="39" name="SK-5-text-38"/>
          <p:cNvSpPr/>
          <p:nvPr/>
        </p:nvSpPr>
        <p:spPr>
          <a:xfrm>
            <a:off x="8572539" y="2892504"/>
            <a:ext cx="3192717" cy="194096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275" b="1" dirty="0">
                <a:solidFill>
                  <a:srgbClr val="BE7B3D"/>
                </a:solidFill>
              </a:rPr>
              <a:t>60 mg/24h *</a:t>
            </a:r>
            <a:endParaRPr lang="en-US" sz="1275" dirty="0"/>
          </a:p>
        </p:txBody>
      </p:sp>
      <p:sp>
        <p:nvSpPr>
          <p:cNvPr id="40" name="SK-5-text-39"/>
          <p:cNvSpPr/>
          <p:nvPr/>
        </p:nvSpPr>
        <p:spPr>
          <a:xfrm>
            <a:off x="6376392" y="3086600"/>
            <a:ext cx="2196147" cy="194096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275" dirty="0">
                <a:solidFill>
                  <a:srgbClr val="000000"/>
                </a:solidFill>
              </a:rPr>
              <a:t>50 mcg/hr</a:t>
            </a:r>
            <a:endParaRPr lang="en-US" sz="1275" dirty="0"/>
          </a:p>
        </p:txBody>
      </p:sp>
      <p:sp>
        <p:nvSpPr>
          <p:cNvPr id="41" name="SK-5-text-40"/>
          <p:cNvSpPr/>
          <p:nvPr/>
        </p:nvSpPr>
        <p:spPr>
          <a:xfrm>
            <a:off x="8572539" y="3086600"/>
            <a:ext cx="3192717" cy="194096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275" dirty="0">
                <a:solidFill>
                  <a:srgbClr val="000000"/>
                </a:solidFill>
              </a:rPr>
              <a:t>120 mg/24h</a:t>
            </a:r>
            <a:endParaRPr lang="en-US" sz="1275" dirty="0"/>
          </a:p>
        </p:txBody>
      </p:sp>
      <p:sp>
        <p:nvSpPr>
          <p:cNvPr id="42" name="SK-5-text-41"/>
          <p:cNvSpPr/>
          <p:nvPr/>
        </p:nvSpPr>
        <p:spPr>
          <a:xfrm>
            <a:off x="6376392" y="3280696"/>
            <a:ext cx="2196147" cy="194096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275" dirty="0">
                <a:solidFill>
                  <a:srgbClr val="000000"/>
                </a:solidFill>
              </a:rPr>
              <a:t>75 mcg/hr</a:t>
            </a:r>
            <a:endParaRPr lang="en-US" sz="1275" dirty="0"/>
          </a:p>
        </p:txBody>
      </p:sp>
      <p:sp>
        <p:nvSpPr>
          <p:cNvPr id="43" name="SK-5-text-42"/>
          <p:cNvSpPr/>
          <p:nvPr/>
        </p:nvSpPr>
        <p:spPr>
          <a:xfrm>
            <a:off x="8572539" y="3280696"/>
            <a:ext cx="3192717" cy="194096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275" dirty="0">
                <a:solidFill>
                  <a:srgbClr val="000000"/>
                </a:solidFill>
              </a:rPr>
              <a:t>180 mg/24h</a:t>
            </a:r>
            <a:endParaRPr lang="en-US" sz="1275" dirty="0"/>
          </a:p>
        </p:txBody>
      </p:sp>
      <p:sp>
        <p:nvSpPr>
          <p:cNvPr id="44" name="SK-5-text-43"/>
          <p:cNvSpPr/>
          <p:nvPr/>
        </p:nvSpPr>
        <p:spPr>
          <a:xfrm>
            <a:off x="6376392" y="3474791"/>
            <a:ext cx="2196147" cy="194096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275" dirty="0">
                <a:solidFill>
                  <a:srgbClr val="000000"/>
                </a:solidFill>
              </a:rPr>
              <a:t>100 mcg/hr</a:t>
            </a:r>
            <a:endParaRPr lang="en-US" sz="1275" dirty="0"/>
          </a:p>
        </p:txBody>
      </p:sp>
      <p:sp>
        <p:nvSpPr>
          <p:cNvPr id="45" name="SK-5-text-44"/>
          <p:cNvSpPr/>
          <p:nvPr/>
        </p:nvSpPr>
        <p:spPr>
          <a:xfrm>
            <a:off x="8572539" y="3474791"/>
            <a:ext cx="3192717" cy="194096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275" dirty="0">
                <a:solidFill>
                  <a:srgbClr val="000000"/>
                </a:solidFill>
              </a:rPr>
              <a:t>240 mg/24h</a:t>
            </a:r>
            <a:endParaRPr lang="en-US" sz="1275" dirty="0"/>
          </a:p>
        </p:txBody>
      </p:sp>
      <p:sp>
        <p:nvSpPr>
          <p:cNvPr id="46" name="SK-5-text-45"/>
          <p:cNvSpPr/>
          <p:nvPr/>
        </p:nvSpPr>
        <p:spPr>
          <a:xfrm>
            <a:off x="6388596" y="4100959"/>
            <a:ext cx="5364480" cy="296159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000000"/>
                </a:solidFill>
              </a:rPr>
              <a:t>Buprenorphine — Weekly &amp; Twice-Weekly</a:t>
            </a:r>
            <a:endParaRPr lang="en-US" sz="1350" dirty="0"/>
          </a:p>
        </p:txBody>
      </p:sp>
      <p:sp>
        <p:nvSpPr>
          <p:cNvPr id="47" name="SK-5-text-46"/>
          <p:cNvSpPr/>
          <p:nvPr/>
        </p:nvSpPr>
        <p:spPr>
          <a:xfrm>
            <a:off x="6388596" y="4397118"/>
            <a:ext cx="2240360" cy="259139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088" b="1" dirty="0">
                <a:solidFill>
                  <a:srgbClr val="000000"/>
                </a:solidFill>
              </a:rPr>
              <a:t>Patch Strength (mcg/hr)</a:t>
            </a:r>
            <a:endParaRPr lang="en-US" sz="1088" dirty="0"/>
          </a:p>
        </p:txBody>
      </p:sp>
      <p:sp>
        <p:nvSpPr>
          <p:cNvPr id="48" name="SK-5-text-47"/>
          <p:cNvSpPr/>
          <p:nvPr/>
        </p:nvSpPr>
        <p:spPr>
          <a:xfrm>
            <a:off x="8628956" y="4397118"/>
            <a:ext cx="3124120" cy="259139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088" b="1" dirty="0">
                <a:solidFill>
                  <a:srgbClr val="000000"/>
                </a:solidFill>
              </a:rPr>
              <a:t>Oral Morphine Equivalent (mg/24h)</a:t>
            </a:r>
            <a:endParaRPr lang="en-US" sz="1088" dirty="0"/>
          </a:p>
        </p:txBody>
      </p:sp>
      <p:sp>
        <p:nvSpPr>
          <p:cNvPr id="49" name="SK-5-text-48"/>
          <p:cNvSpPr/>
          <p:nvPr/>
        </p:nvSpPr>
        <p:spPr>
          <a:xfrm>
            <a:off x="6388596" y="4656257"/>
            <a:ext cx="2240360" cy="21619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088" dirty="0">
                <a:solidFill>
                  <a:srgbClr val="000000"/>
                </a:solidFill>
              </a:rPr>
              <a:t>(Weekly patches) 5 mcg/hr</a:t>
            </a:r>
            <a:endParaRPr lang="en-US" sz="1088" dirty="0"/>
          </a:p>
        </p:txBody>
      </p:sp>
      <p:sp>
        <p:nvSpPr>
          <p:cNvPr id="50" name="SK-5-text-49"/>
          <p:cNvSpPr/>
          <p:nvPr/>
        </p:nvSpPr>
        <p:spPr>
          <a:xfrm>
            <a:off x="8628956" y="4656257"/>
            <a:ext cx="3124120" cy="21619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088" dirty="0">
                <a:solidFill>
                  <a:srgbClr val="000000"/>
                </a:solidFill>
              </a:rPr>
              <a:t>12 mg/24h</a:t>
            </a:r>
            <a:endParaRPr lang="en-US" sz="1088" dirty="0"/>
          </a:p>
        </p:txBody>
      </p:sp>
      <p:sp>
        <p:nvSpPr>
          <p:cNvPr id="51" name="SK-5-text-50"/>
          <p:cNvSpPr/>
          <p:nvPr/>
        </p:nvSpPr>
        <p:spPr>
          <a:xfrm>
            <a:off x="6388596" y="4872448"/>
            <a:ext cx="2240360" cy="21619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088" dirty="0">
                <a:solidFill>
                  <a:srgbClr val="000000"/>
                </a:solidFill>
              </a:rPr>
              <a:t>10 mcg/hr</a:t>
            </a:r>
            <a:endParaRPr lang="en-US" sz="1088" dirty="0"/>
          </a:p>
        </p:txBody>
      </p:sp>
      <p:sp>
        <p:nvSpPr>
          <p:cNvPr id="52" name="SK-5-text-51"/>
          <p:cNvSpPr/>
          <p:nvPr/>
        </p:nvSpPr>
        <p:spPr>
          <a:xfrm>
            <a:off x="8628956" y="4872448"/>
            <a:ext cx="3124120" cy="21619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088" dirty="0">
                <a:solidFill>
                  <a:srgbClr val="000000"/>
                </a:solidFill>
              </a:rPr>
              <a:t>24 mg/24h</a:t>
            </a:r>
            <a:endParaRPr lang="en-US" sz="1088" dirty="0"/>
          </a:p>
        </p:txBody>
      </p:sp>
      <p:sp>
        <p:nvSpPr>
          <p:cNvPr id="53" name="SK-5-text-52"/>
          <p:cNvSpPr/>
          <p:nvPr/>
        </p:nvSpPr>
        <p:spPr>
          <a:xfrm>
            <a:off x="6388596" y="5088638"/>
            <a:ext cx="2240360" cy="21619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088" dirty="0">
                <a:solidFill>
                  <a:srgbClr val="000000"/>
                </a:solidFill>
              </a:rPr>
              <a:t>20 mcg/hr</a:t>
            </a:r>
            <a:endParaRPr lang="en-US" sz="1088" dirty="0"/>
          </a:p>
        </p:txBody>
      </p:sp>
      <p:sp>
        <p:nvSpPr>
          <p:cNvPr id="54" name="SK-5-text-53"/>
          <p:cNvSpPr/>
          <p:nvPr/>
        </p:nvSpPr>
        <p:spPr>
          <a:xfrm>
            <a:off x="8628956" y="5088638"/>
            <a:ext cx="3124120" cy="21619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088" dirty="0">
                <a:solidFill>
                  <a:srgbClr val="000000"/>
                </a:solidFill>
              </a:rPr>
              <a:t>48 mg/24h</a:t>
            </a:r>
            <a:endParaRPr lang="en-US" sz="1088" dirty="0"/>
          </a:p>
        </p:txBody>
      </p:sp>
      <p:sp>
        <p:nvSpPr>
          <p:cNvPr id="55" name="SK-5-text-54"/>
          <p:cNvSpPr/>
          <p:nvPr/>
        </p:nvSpPr>
        <p:spPr>
          <a:xfrm>
            <a:off x="6388596" y="5304829"/>
            <a:ext cx="2240360" cy="21619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088" dirty="0">
                <a:solidFill>
                  <a:srgbClr val="000000"/>
                </a:solidFill>
              </a:rPr>
              <a:t>35 mcg/hr</a:t>
            </a:r>
            <a:endParaRPr lang="en-US" sz="1088" dirty="0"/>
          </a:p>
        </p:txBody>
      </p:sp>
      <p:sp>
        <p:nvSpPr>
          <p:cNvPr id="56" name="SK-5-text-55"/>
          <p:cNvSpPr/>
          <p:nvPr/>
        </p:nvSpPr>
        <p:spPr>
          <a:xfrm>
            <a:off x="8628956" y="5304829"/>
            <a:ext cx="3124120" cy="21619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088" dirty="0">
                <a:solidFill>
                  <a:srgbClr val="000000"/>
                </a:solidFill>
              </a:rPr>
              <a:t>84 mg/24h</a:t>
            </a:r>
            <a:endParaRPr lang="en-US" sz="1088" dirty="0"/>
          </a:p>
        </p:txBody>
      </p:sp>
      <p:sp>
        <p:nvSpPr>
          <p:cNvPr id="57" name="SK-5-text-56"/>
          <p:cNvSpPr/>
          <p:nvPr/>
        </p:nvSpPr>
        <p:spPr>
          <a:xfrm>
            <a:off x="6388596" y="5521019"/>
            <a:ext cx="2240360" cy="21619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088" dirty="0">
                <a:solidFill>
                  <a:srgbClr val="000000"/>
                </a:solidFill>
              </a:rPr>
              <a:t>52.5 mcg/hr</a:t>
            </a:r>
            <a:endParaRPr lang="en-US" sz="1088" dirty="0"/>
          </a:p>
        </p:txBody>
      </p:sp>
      <p:sp>
        <p:nvSpPr>
          <p:cNvPr id="58" name="SK-5-text-57"/>
          <p:cNvSpPr/>
          <p:nvPr/>
        </p:nvSpPr>
        <p:spPr>
          <a:xfrm>
            <a:off x="8628956" y="5521019"/>
            <a:ext cx="3124120" cy="21619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088" dirty="0">
                <a:solidFill>
                  <a:srgbClr val="000000"/>
                </a:solidFill>
              </a:rPr>
              <a:t>126 mg/24h</a:t>
            </a:r>
            <a:endParaRPr lang="en-US" sz="1088" dirty="0"/>
          </a:p>
        </p:txBody>
      </p:sp>
      <p:sp>
        <p:nvSpPr>
          <p:cNvPr id="59" name="SK-5-text-58"/>
          <p:cNvSpPr/>
          <p:nvPr/>
        </p:nvSpPr>
        <p:spPr>
          <a:xfrm>
            <a:off x="6388596" y="5737209"/>
            <a:ext cx="2240360" cy="21619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088" dirty="0">
                <a:solidFill>
                  <a:srgbClr val="000000"/>
                </a:solidFill>
              </a:rPr>
              <a:t>70 mcg/hr</a:t>
            </a:r>
            <a:endParaRPr lang="en-US" sz="1088" dirty="0"/>
          </a:p>
        </p:txBody>
      </p:sp>
      <p:sp>
        <p:nvSpPr>
          <p:cNvPr id="60" name="SK-5-text-59"/>
          <p:cNvSpPr/>
          <p:nvPr/>
        </p:nvSpPr>
        <p:spPr>
          <a:xfrm>
            <a:off x="8628956" y="5737209"/>
            <a:ext cx="3124120" cy="21619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088" dirty="0">
                <a:solidFill>
                  <a:srgbClr val="000000"/>
                </a:solidFill>
              </a:rPr>
              <a:t>168 mg/24h</a:t>
            </a:r>
            <a:endParaRPr lang="en-US" sz="1088" dirty="0"/>
          </a:p>
        </p:txBody>
      </p:sp>
      <p:sp>
        <p:nvSpPr>
          <p:cNvPr id="61" name="SK-5-text-60"/>
          <p:cNvSpPr/>
          <p:nvPr/>
        </p:nvSpPr>
        <p:spPr>
          <a:xfrm>
            <a:off x="414486" y="2098477"/>
            <a:ext cx="1740408" cy="488197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575" b="1" dirty="0">
                <a:solidFill>
                  <a:srgbClr val="000000"/>
                </a:solidFill>
              </a:rPr>
              <a:t>Drug</a:t>
            </a:r>
            <a:endParaRPr lang="en-US" sz="1575" dirty="0"/>
          </a:p>
        </p:txBody>
      </p:sp>
      <p:sp>
        <p:nvSpPr>
          <p:cNvPr id="62" name="SK-5-text-61"/>
          <p:cNvSpPr/>
          <p:nvPr/>
        </p:nvSpPr>
        <p:spPr>
          <a:xfrm>
            <a:off x="2231094" y="2098477"/>
            <a:ext cx="1740408" cy="488197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575" b="1" dirty="0">
                <a:solidFill>
                  <a:srgbClr val="000000"/>
                </a:solidFill>
              </a:rPr>
              <a:t>Typical Dose</a:t>
            </a:r>
            <a:endParaRPr lang="en-US" sz="1575" dirty="0"/>
          </a:p>
        </p:txBody>
      </p:sp>
      <p:sp>
        <p:nvSpPr>
          <p:cNvPr id="63" name="SK-5-text-62"/>
          <p:cNvSpPr/>
          <p:nvPr/>
        </p:nvSpPr>
        <p:spPr>
          <a:xfrm>
            <a:off x="4047702" y="2098477"/>
            <a:ext cx="1740408" cy="488197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575" b="1" dirty="0">
                <a:solidFill>
                  <a:srgbClr val="000000"/>
                </a:solidFill>
              </a:rPr>
              <a:t>Oral Morphine Equivalence</a:t>
            </a:r>
            <a:endParaRPr lang="en-US" sz="1575" dirty="0"/>
          </a:p>
        </p:txBody>
      </p:sp>
      <p:sp>
        <p:nvSpPr>
          <p:cNvPr id="64" name="SK-5-text-63"/>
          <p:cNvSpPr/>
          <p:nvPr/>
        </p:nvSpPr>
        <p:spPr>
          <a:xfrm>
            <a:off x="414486" y="2586673"/>
            <a:ext cx="1816608" cy="280604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425" b="1" dirty="0">
                <a:solidFill>
                  <a:srgbClr val="000000"/>
                </a:solidFill>
              </a:rPr>
              <a:t>Morphine</a:t>
            </a:r>
            <a:pPr algn="ctr" indent="0" marL="0">
              <a:buNone/>
            </a:pPr>
            <a:r>
              <a:rPr lang="en-US" sz="1425" dirty="0">
                <a:solidFill>
                  <a:srgbClr val="000000"/>
                </a:solidFill>
              </a:rPr>
              <a:t> (oral IR)</a:t>
            </a:r>
            <a:endParaRPr lang="en-US" sz="1425" dirty="0"/>
          </a:p>
        </p:txBody>
      </p:sp>
      <p:sp>
        <p:nvSpPr>
          <p:cNvPr id="65" name="SK-5-text-64"/>
          <p:cNvSpPr/>
          <p:nvPr/>
        </p:nvSpPr>
        <p:spPr>
          <a:xfrm>
            <a:off x="2231094" y="2586673"/>
            <a:ext cx="1816608" cy="280604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425" dirty="0">
                <a:solidFill>
                  <a:srgbClr val="000000"/>
                </a:solidFill>
              </a:rPr>
              <a:t>5–10 mg every 4h</a:t>
            </a:r>
            <a:endParaRPr lang="en-US" sz="1425" dirty="0"/>
          </a:p>
        </p:txBody>
      </p:sp>
      <p:sp>
        <p:nvSpPr>
          <p:cNvPr id="66" name="SK-5-text-65"/>
          <p:cNvSpPr/>
          <p:nvPr/>
        </p:nvSpPr>
        <p:spPr>
          <a:xfrm>
            <a:off x="4047702" y="2586673"/>
            <a:ext cx="1816608" cy="280604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425" dirty="0">
                <a:solidFill>
                  <a:srgbClr val="000000"/>
                </a:solidFill>
              </a:rPr>
              <a:t>Reference: </a:t>
            </a:r>
            <a:pPr algn="ctr" indent="0" marL="0">
              <a:buNone/>
            </a:pPr>
            <a:r>
              <a:rPr lang="en-US" sz="1425" b="1" dirty="0">
                <a:solidFill>
                  <a:srgbClr val="C55A11"/>
                </a:solidFill>
              </a:rPr>
              <a:t>1:1</a:t>
            </a:r>
            <a:endParaRPr lang="en-US" sz="1425" dirty="0"/>
          </a:p>
        </p:txBody>
      </p:sp>
      <p:sp>
        <p:nvSpPr>
          <p:cNvPr id="67" name="SK-5-text-66"/>
          <p:cNvSpPr/>
          <p:nvPr/>
        </p:nvSpPr>
        <p:spPr>
          <a:xfrm>
            <a:off x="414486" y="2867277"/>
            <a:ext cx="1816608" cy="84208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425" b="1" dirty="0">
                <a:solidFill>
                  <a:srgbClr val="000000"/>
                </a:solidFill>
              </a:rPr>
              <a:t>Oxycodone</a:t>
            </a:r>
            <a:pPr algn="ctr" indent="0" marL="0">
              <a:buNone/>
            </a:pPr>
            <a:r>
              <a:rPr lang="en-US" sz="1425" dirty="0">
                <a:solidFill>
                  <a:srgbClr val="000000"/>
                </a:solidFill>
              </a:rPr>
              <a:t> (oral)</a:t>
            </a:r>
            <a:endParaRPr lang="en-US" sz="1425" dirty="0"/>
          </a:p>
        </p:txBody>
      </p:sp>
      <p:sp>
        <p:nvSpPr>
          <p:cNvPr id="68" name="SK-5-text-67"/>
          <p:cNvSpPr/>
          <p:nvPr/>
        </p:nvSpPr>
        <p:spPr>
          <a:xfrm>
            <a:off x="2231094" y="2867277"/>
            <a:ext cx="1816608" cy="84208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425" dirty="0">
                <a:solidFill>
                  <a:srgbClr val="000000"/>
                </a:solidFill>
              </a:rPr>
              <a:t>5–10 mg every 4–6h</a:t>
            </a:r>
            <a:endParaRPr lang="en-US" sz="1425" dirty="0"/>
          </a:p>
        </p:txBody>
      </p:sp>
      <p:sp>
        <p:nvSpPr>
          <p:cNvPr id="69" name="SK-5-text-68"/>
          <p:cNvSpPr/>
          <p:nvPr/>
        </p:nvSpPr>
        <p:spPr>
          <a:xfrm>
            <a:off x="4047702" y="2867277"/>
            <a:ext cx="1816608" cy="84208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425" dirty="0">
                <a:solidFill>
                  <a:srgbClr val="000000"/>
                </a:solidFill>
              </a:rPr>
              <a:t>10 mg oxycodone =</a:t>
            </a:r>
            <a:endParaRPr lang="en-US" sz="1425" dirty="0"/>
          </a:p>
          <a:p>
            <a:pPr algn="ctr" indent="0" marL="0">
              <a:buNone/>
            </a:pPr>
            <a:r>
              <a:rPr lang="en-US" sz="1425" b="1" dirty="0">
                <a:solidFill>
                  <a:srgbClr val="C55A11"/>
                </a:solidFill>
              </a:rPr>
              <a:t>15 mg</a:t>
            </a:r>
            <a:pPr algn="ctr" indent="0" marL="0">
              <a:buNone/>
            </a:pPr>
            <a:r>
              <a:rPr lang="en-US" sz="1425" dirty="0">
                <a:solidFill>
                  <a:srgbClr val="000000"/>
                </a:solidFill>
              </a:rPr>
              <a:t> morphine (</a:t>
            </a:r>
            <a:pPr algn="ctr" indent="0" marL="0">
              <a:buNone/>
            </a:pPr>
            <a:r>
              <a:rPr lang="en-US" sz="1425" b="1" dirty="0">
                <a:solidFill>
                  <a:srgbClr val="C55A11"/>
                </a:solidFill>
              </a:rPr>
              <a:t>1.5x</a:t>
            </a:r>
            <a:pPr algn="ctr" indent="0" marL="0">
              <a:buNone/>
            </a:pPr>
            <a:r>
              <a:rPr lang="en-US" sz="1425" dirty="0">
                <a:solidFill>
                  <a:srgbClr val="000000"/>
                </a:solidFill>
              </a:rPr>
              <a:t>)</a:t>
            </a:r>
            <a:endParaRPr lang="en-US" sz="1425" dirty="0"/>
          </a:p>
        </p:txBody>
      </p:sp>
      <p:sp>
        <p:nvSpPr>
          <p:cNvPr id="70" name="SK-5-text-69"/>
          <p:cNvSpPr/>
          <p:nvPr/>
        </p:nvSpPr>
        <p:spPr>
          <a:xfrm>
            <a:off x="414486" y="3709362"/>
            <a:ext cx="1816608" cy="84208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425" b="1" dirty="0">
                <a:solidFill>
                  <a:srgbClr val="000000"/>
                </a:solidFill>
              </a:rPr>
              <a:t>Hydromorphone</a:t>
            </a:r>
            <a:endParaRPr lang="en-US" sz="1425" dirty="0"/>
          </a:p>
          <a:p>
            <a:pPr algn="ctr" indent="0" marL="0">
              <a:buNone/>
            </a:pPr>
            <a:r>
              <a:rPr lang="en-US" sz="1425" dirty="0">
                <a:solidFill>
                  <a:srgbClr val="000000"/>
                </a:solidFill>
              </a:rPr>
              <a:t>(oral)</a:t>
            </a:r>
            <a:endParaRPr lang="en-US" sz="1425" dirty="0"/>
          </a:p>
        </p:txBody>
      </p:sp>
      <p:sp>
        <p:nvSpPr>
          <p:cNvPr id="71" name="SK-5-text-70"/>
          <p:cNvSpPr/>
          <p:nvPr/>
        </p:nvSpPr>
        <p:spPr>
          <a:xfrm>
            <a:off x="2231094" y="3709362"/>
            <a:ext cx="1816608" cy="84208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425" dirty="0">
                <a:solidFill>
                  <a:srgbClr val="000000"/>
                </a:solidFill>
              </a:rPr>
              <a:t>1.3–2.6 mg every 4h</a:t>
            </a:r>
            <a:endParaRPr lang="en-US" sz="1425" dirty="0"/>
          </a:p>
        </p:txBody>
      </p:sp>
      <p:sp>
        <p:nvSpPr>
          <p:cNvPr id="72" name="SK-5-text-71"/>
          <p:cNvSpPr/>
          <p:nvPr/>
        </p:nvSpPr>
        <p:spPr>
          <a:xfrm>
            <a:off x="4047702" y="3709362"/>
            <a:ext cx="1816608" cy="84208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425" dirty="0">
                <a:solidFill>
                  <a:srgbClr val="000000"/>
                </a:solidFill>
              </a:rPr>
              <a:t>2 mg hydromorphone</a:t>
            </a:r>
            <a:endParaRPr lang="en-US" sz="1425" dirty="0"/>
          </a:p>
          <a:p>
            <a:pPr algn="ctr" indent="0" marL="0">
              <a:buNone/>
            </a:pPr>
            <a:r>
              <a:rPr lang="en-US" sz="1425" dirty="0">
                <a:solidFill>
                  <a:srgbClr val="000000"/>
                </a:solidFill>
              </a:rPr>
              <a:t>= </a:t>
            </a:r>
            <a:pPr algn="ctr" indent="0" marL="0">
              <a:buNone/>
            </a:pPr>
            <a:r>
              <a:rPr lang="en-US" sz="1425" b="1" dirty="0">
                <a:solidFill>
                  <a:srgbClr val="C55A11"/>
                </a:solidFill>
              </a:rPr>
              <a:t>10 mg</a:t>
            </a:r>
            <a:pPr algn="ctr" indent="0" marL="0">
              <a:buNone/>
            </a:pPr>
            <a:r>
              <a:rPr lang="en-US" sz="1425" dirty="0">
                <a:solidFill>
                  <a:srgbClr val="000000"/>
                </a:solidFill>
              </a:rPr>
              <a:t> morphine (</a:t>
            </a:r>
            <a:pPr algn="ctr" indent="0" marL="0">
              <a:buNone/>
            </a:pPr>
            <a:r>
              <a:rPr lang="en-US" sz="1425" b="1" dirty="0">
                <a:solidFill>
                  <a:srgbClr val="C55A11"/>
                </a:solidFill>
              </a:rPr>
              <a:t>5x</a:t>
            </a:r>
            <a:pPr algn="ctr" indent="0" marL="0">
              <a:buNone/>
            </a:pPr>
            <a:r>
              <a:rPr lang="en-US" sz="1425" dirty="0">
                <a:solidFill>
                  <a:srgbClr val="000000"/>
                </a:solidFill>
              </a:rPr>
              <a:t>)</a:t>
            </a:r>
            <a:endParaRPr lang="en-US" sz="1425" dirty="0"/>
          </a:p>
        </p:txBody>
      </p:sp>
      <p:sp>
        <p:nvSpPr>
          <p:cNvPr id="73" name="SK-5-text-72"/>
          <p:cNvSpPr/>
          <p:nvPr/>
        </p:nvSpPr>
        <p:spPr>
          <a:xfrm>
            <a:off x="414486" y="4551447"/>
            <a:ext cx="1816608" cy="280604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425" b="1" dirty="0">
                <a:solidFill>
                  <a:srgbClr val="000000"/>
                </a:solidFill>
              </a:rPr>
              <a:t>Morphine</a:t>
            </a:r>
            <a:pPr algn="ctr" indent="0" marL="0">
              <a:buNone/>
            </a:pPr>
            <a:r>
              <a:rPr lang="en-US" sz="1425" dirty="0">
                <a:solidFill>
                  <a:srgbClr val="000000"/>
                </a:solidFill>
              </a:rPr>
              <a:t> (SC)</a:t>
            </a:r>
            <a:endParaRPr lang="en-US" sz="1425" dirty="0"/>
          </a:p>
        </p:txBody>
      </p:sp>
      <p:sp>
        <p:nvSpPr>
          <p:cNvPr id="74" name="SK-5-text-73"/>
          <p:cNvSpPr/>
          <p:nvPr/>
        </p:nvSpPr>
        <p:spPr>
          <a:xfrm>
            <a:off x="2231094" y="4551447"/>
            <a:ext cx="1816608" cy="280604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425" dirty="0">
                <a:solidFill>
                  <a:srgbClr val="000000"/>
                </a:solidFill>
              </a:rPr>
              <a:t>Oral dose ÷ 2</a:t>
            </a:r>
            <a:endParaRPr lang="en-US" sz="1425" dirty="0"/>
          </a:p>
        </p:txBody>
      </p:sp>
      <p:sp>
        <p:nvSpPr>
          <p:cNvPr id="75" name="SK-5-text-74"/>
          <p:cNvSpPr/>
          <p:nvPr/>
        </p:nvSpPr>
        <p:spPr>
          <a:xfrm>
            <a:off x="4047702" y="4551447"/>
            <a:ext cx="1816608" cy="280604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425" dirty="0">
                <a:solidFill>
                  <a:srgbClr val="000000"/>
                </a:solidFill>
              </a:rPr>
              <a:t>SC 5 mg = oral </a:t>
            </a:r>
            <a:pPr algn="ctr" indent="0" marL="0">
              <a:buNone/>
            </a:pPr>
            <a:r>
              <a:rPr lang="en-US" sz="1425" b="1" dirty="0">
                <a:solidFill>
                  <a:srgbClr val="C55A11"/>
                </a:solidFill>
              </a:rPr>
              <a:t>10 mg</a:t>
            </a:r>
            <a:endParaRPr lang="en-US" sz="1425" dirty="0"/>
          </a:p>
        </p:txBody>
      </p:sp>
      <p:sp>
        <p:nvSpPr>
          <p:cNvPr id="76" name="SK-5-text-75"/>
          <p:cNvSpPr/>
          <p:nvPr/>
        </p:nvSpPr>
        <p:spPr>
          <a:xfrm>
            <a:off x="414486" y="4832051"/>
            <a:ext cx="1816608" cy="56175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425" b="1" dirty="0">
                <a:solidFill>
                  <a:srgbClr val="000000"/>
                </a:solidFill>
              </a:rPr>
              <a:t>Diamorphine</a:t>
            </a:r>
            <a:pPr algn="ctr" indent="0" marL="0">
              <a:buNone/>
            </a:pPr>
            <a:r>
              <a:rPr lang="en-US" sz="1425" dirty="0">
                <a:solidFill>
                  <a:srgbClr val="000000"/>
                </a:solidFill>
              </a:rPr>
              <a:t> (SC)</a:t>
            </a:r>
            <a:endParaRPr lang="en-US" sz="1425" dirty="0"/>
          </a:p>
        </p:txBody>
      </p:sp>
      <p:sp>
        <p:nvSpPr>
          <p:cNvPr id="77" name="SK-5-text-76"/>
          <p:cNvSpPr/>
          <p:nvPr/>
        </p:nvSpPr>
        <p:spPr>
          <a:xfrm>
            <a:off x="2231094" y="4832051"/>
            <a:ext cx="1816608" cy="56175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425" dirty="0">
                <a:solidFill>
                  <a:srgbClr val="000000"/>
                </a:solidFill>
              </a:rPr>
              <a:t>Oral morphine ÷ </a:t>
            </a:r>
            <a:pPr algn="ctr" indent="0" marL="0">
              <a:buNone/>
            </a:pPr>
            <a:r>
              <a:rPr lang="en-US" sz="1425" b="1" dirty="0">
                <a:solidFill>
                  <a:srgbClr val="C55A11"/>
                </a:solidFill>
              </a:rPr>
              <a:t>3</a:t>
            </a:r>
            <a:endParaRPr lang="en-US" sz="1425" dirty="0"/>
          </a:p>
        </p:txBody>
      </p:sp>
      <p:sp>
        <p:nvSpPr>
          <p:cNvPr id="78" name="SK-5-text-77"/>
          <p:cNvSpPr/>
          <p:nvPr/>
        </p:nvSpPr>
        <p:spPr>
          <a:xfrm>
            <a:off x="4047702" y="4832051"/>
            <a:ext cx="1816608" cy="56175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425" dirty="0">
                <a:solidFill>
                  <a:srgbClr val="000000"/>
                </a:solidFill>
              </a:rPr>
              <a:t>SC 3.3 mg =</a:t>
            </a:r>
            <a:endParaRPr lang="en-US" sz="1425" dirty="0"/>
          </a:p>
          <a:p>
            <a:pPr algn="ctr" indent="0" marL="0">
              <a:buNone/>
            </a:pPr>
            <a:r>
              <a:rPr lang="en-US" sz="1425" dirty="0">
                <a:solidFill>
                  <a:srgbClr val="000000"/>
                </a:solidFill>
              </a:rPr>
              <a:t>oral </a:t>
            </a:r>
            <a:pPr algn="ctr" indent="0" marL="0">
              <a:buNone/>
            </a:pPr>
            <a:r>
              <a:rPr lang="en-US" sz="1425" b="1" dirty="0">
                <a:solidFill>
                  <a:srgbClr val="C55A11"/>
                </a:solidFill>
              </a:rPr>
              <a:t>10 mg</a:t>
            </a:r>
            <a:endParaRPr lang="en-US" sz="1425" dirty="0"/>
          </a:p>
        </p:txBody>
      </p:sp>
      <p:sp>
        <p:nvSpPr>
          <p:cNvPr id="79" name="SK-5-text-78"/>
          <p:cNvSpPr/>
          <p:nvPr/>
        </p:nvSpPr>
        <p:spPr>
          <a:xfrm>
            <a:off x="0" y="295275"/>
            <a:ext cx="12192000" cy="49827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3924"/>
              </a:lnSpc>
              <a:buNone/>
            </a:pPr>
            <a:r>
              <a:rPr lang="en-US" sz="3600" b="1" dirty="0">
                <a:solidFill>
                  <a:srgbClr val="001A3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Strong Opioids &amp; Transdermal Conversions</a:t>
            </a:r>
            <a:endParaRPr lang="en-US" sz="3600" dirty="0"/>
          </a:p>
        </p:txBody>
      </p:sp>
      <p:sp>
        <p:nvSpPr>
          <p:cNvPr id="80" name="SK-5-text-79"/>
          <p:cNvSpPr/>
          <p:nvPr/>
        </p:nvSpPr>
        <p:spPr>
          <a:xfrm>
            <a:off x="533400" y="1104900"/>
            <a:ext cx="11658600" cy="33173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2612"/>
              </a:lnSpc>
              <a:buNone/>
            </a:pPr>
            <a:r>
              <a:rPr lang="en-US" sz="2025" dirty="0">
                <a:solidFill>
                  <a:srgbClr val="59595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BNF 2023 &amp; Faculty of Pain Medicine — verified equi-analgesic values</a:t>
            </a:r>
            <a:endParaRPr lang="en-US" sz="2025" dirty="0"/>
          </a:p>
        </p:txBody>
      </p:sp>
      <p:sp>
        <p:nvSpPr>
          <p:cNvPr id="81" name="SK-5-text-80"/>
          <p:cNvSpPr/>
          <p:nvPr/>
        </p:nvSpPr>
        <p:spPr>
          <a:xfrm>
            <a:off x="1916311" y="1666875"/>
            <a:ext cx="2472630" cy="23797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1874"/>
              </a:lnSpc>
              <a:buNone/>
            </a:pPr>
            <a:r>
              <a:rPr lang="en-US" sz="157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Oral Strong Opioids</a:t>
            </a:r>
            <a:endParaRPr lang="en-US" sz="1575" dirty="0"/>
          </a:p>
        </p:txBody>
      </p:sp>
      <p:sp>
        <p:nvSpPr>
          <p:cNvPr id="82" name="SK-5-text-81"/>
          <p:cNvSpPr/>
          <p:nvPr/>
        </p:nvSpPr>
        <p:spPr>
          <a:xfrm>
            <a:off x="6976467" y="1666875"/>
            <a:ext cx="4306193" cy="23797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1874"/>
              </a:lnSpc>
              <a:buNone/>
            </a:pPr>
            <a:r>
              <a:rPr lang="en-US" sz="157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Transdermal Patches — BNF 2023</a:t>
            </a:r>
            <a:endParaRPr lang="en-US" sz="1575" dirty="0"/>
          </a:p>
        </p:txBody>
      </p:sp>
      <p:sp>
        <p:nvSpPr>
          <p:cNvPr id="83" name="SK-5-text-82"/>
          <p:cNvSpPr/>
          <p:nvPr/>
        </p:nvSpPr>
        <p:spPr>
          <a:xfrm>
            <a:off x="38546" y="6610350"/>
            <a:ext cx="12143333" cy="13201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104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Conversion ratios are approximate — always reduce calculated equi-analgesic dose by 25–50% when switching opioids (incomplete cross-tolerance) | BNF 2023</a:t>
            </a:r>
            <a:endParaRPr lang="en-US" sz="1050" dirty="0"/>
          </a:p>
        </p:txBody>
      </p:sp>
      <p:sp>
        <p:nvSpPr>
          <p:cNvPr id="84" name="SK-5-text-83"/>
          <p:cNvSpPr/>
          <p:nvPr/>
        </p:nvSpPr>
        <p:spPr>
          <a:xfrm>
            <a:off x="1320998" y="5886450"/>
            <a:ext cx="4044255" cy="31998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1A3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Oxycodone is 1.5× more potent than oral morphine —</a:t>
            </a:r>
            <a:endParaRPr lang="en-US" sz="1050" dirty="0"/>
          </a:p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1A3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 common AKT exam point</a:t>
            </a:r>
            <a:endParaRPr lang="en-US" sz="1050" dirty="0"/>
          </a:p>
        </p:txBody>
      </p:sp>
      <p:sp>
        <p:nvSpPr>
          <p:cNvPr id="85" name="SK-5-text-84"/>
          <p:cNvSpPr/>
          <p:nvPr/>
        </p:nvSpPr>
        <p:spPr>
          <a:xfrm>
            <a:off x="5821561" y="6153150"/>
            <a:ext cx="6370439" cy="14853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170"/>
              </a:lnSpc>
              <a:buNone/>
            </a:pPr>
            <a:r>
              <a:rPr lang="en-US" sz="900" dirty="0">
                <a:solidFill>
                  <a:srgbClr val="001A3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⚠️ Do NOT confuse fentanyl and buprenorphine patch strengths — they are entirely different scales</a:t>
            </a:r>
            <a:endParaRPr lang="en-US" sz="900" dirty="0"/>
          </a:p>
        </p:txBody>
      </p:sp>
      <p:sp>
        <p:nvSpPr>
          <p:cNvPr id="86" name="SK-5-text-85"/>
          <p:cNvSpPr/>
          <p:nvPr/>
        </p:nvSpPr>
        <p:spPr>
          <a:xfrm>
            <a:off x="6431756" y="3829050"/>
            <a:ext cx="5605463" cy="14734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1160"/>
              </a:lnSpc>
              <a:buNone/>
            </a:pPr>
            <a:r>
              <a:rPr lang="en-US" sz="975" dirty="0">
                <a:solidFill>
                  <a:srgbClr val="F96E1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* BNF 2023: 25 mcg/hr = 60 mg/24h — NOT 60–100 mg as in older references</a:t>
            </a:r>
            <a:endParaRPr lang="en-US" sz="97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275" y="4793605"/>
            <a:ext cx="1084957" cy="1035546"/>
          </a:xfrm>
          <a:prstGeom prst="rect">
            <a:avLst/>
          </a:prstGeom>
        </p:spPr>
      </p:pic>
      <p:pic>
        <p:nvPicPr>
          <p:cNvPr id="4" name="SK-6-img-3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04377" y="3620988"/>
            <a:ext cx="353467" cy="356592"/>
          </a:xfrm>
          <a:prstGeom prst="rect">
            <a:avLst/>
          </a:prstGeom>
        </p:spPr>
      </p:pic>
      <p:pic>
        <p:nvPicPr>
          <p:cNvPr id="5" name="SK-6-img-4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5561" y="1721346"/>
            <a:ext cx="402282" cy="459432"/>
          </a:xfrm>
          <a:prstGeom prst="rect">
            <a:avLst/>
          </a:prstGeom>
        </p:spPr>
      </p:pic>
      <p:pic>
        <p:nvPicPr>
          <p:cNvPr id="6" name="SK-6-img-5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9788" y="4100959"/>
            <a:ext cx="451098" cy="349746"/>
          </a:xfrm>
          <a:prstGeom prst="rect">
            <a:avLst/>
          </a:prstGeom>
        </p:spPr>
      </p:pic>
      <p:pic>
        <p:nvPicPr>
          <p:cNvPr id="7" name="SK-6-img-6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5380" y="1741884"/>
            <a:ext cx="463153" cy="383977"/>
          </a:xfrm>
          <a:prstGeom prst="rect">
            <a:avLst/>
          </a:prstGeom>
        </p:spPr>
      </p:pic>
      <p:sp>
        <p:nvSpPr>
          <p:cNvPr id="8" name="SK-6-text-7"/>
          <p:cNvSpPr/>
          <p:nvPr/>
        </p:nvSpPr>
        <p:spPr>
          <a:xfrm>
            <a:off x="590550" y="466725"/>
            <a:ext cx="11601450" cy="39677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3124"/>
              </a:lnSpc>
              <a:buNone/>
            </a:pPr>
            <a:r>
              <a:rPr lang="en-US" sz="2625" b="1" dirty="0">
                <a:solidFill>
                  <a:srgbClr val="00204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Adverse Effects &amp; Opioid-Induced Hyperalgesia</a:t>
            </a:r>
            <a:endParaRPr lang="en-US" sz="2625" dirty="0"/>
          </a:p>
        </p:txBody>
      </p:sp>
      <p:sp>
        <p:nvSpPr>
          <p:cNvPr id="9" name="SK-6-text-8"/>
          <p:cNvSpPr/>
          <p:nvPr/>
        </p:nvSpPr>
        <p:spPr>
          <a:xfrm>
            <a:off x="590550" y="1771650"/>
            <a:ext cx="4343400" cy="22666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785"/>
              </a:lnSpc>
              <a:buNone/>
            </a:pPr>
            <a:r>
              <a:rPr lang="en-US" sz="1500" b="1" dirty="0">
                <a:solidFill>
                  <a:srgbClr val="00204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Common Side Effects</a:t>
            </a:r>
            <a:endParaRPr lang="en-US" sz="1500" dirty="0"/>
          </a:p>
        </p:txBody>
      </p:sp>
      <p:sp>
        <p:nvSpPr>
          <p:cNvPr id="10" name="SK-6-text-9"/>
          <p:cNvSpPr/>
          <p:nvPr/>
        </p:nvSpPr>
        <p:spPr>
          <a:xfrm>
            <a:off x="6324600" y="1771650"/>
            <a:ext cx="5867400" cy="22666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785"/>
              </a:lnSpc>
              <a:buNone/>
            </a:pPr>
            <a:r>
              <a:rPr lang="en-US" sz="1500" b="1" dirty="0">
                <a:solidFill>
                  <a:srgbClr val="00204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Long-Term Endocrine &amp; Other Effects</a:t>
            </a:r>
            <a:endParaRPr lang="en-US" sz="1500" dirty="0"/>
          </a:p>
        </p:txBody>
      </p:sp>
      <p:sp>
        <p:nvSpPr>
          <p:cNvPr id="11" name="SK-6-text-10"/>
          <p:cNvSpPr/>
          <p:nvPr/>
        </p:nvSpPr>
        <p:spPr>
          <a:xfrm>
            <a:off x="6324600" y="3667125"/>
            <a:ext cx="5867400" cy="22666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785"/>
              </a:lnSpc>
              <a:buNone/>
            </a:pPr>
            <a:r>
              <a:rPr lang="en-US" sz="1500" b="1" dirty="0">
                <a:solidFill>
                  <a:srgbClr val="00204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Opioid-Induced Hyperalgesia (OIH)</a:t>
            </a:r>
            <a:endParaRPr lang="en-US" sz="1500" dirty="0"/>
          </a:p>
        </p:txBody>
      </p:sp>
      <p:sp>
        <p:nvSpPr>
          <p:cNvPr id="12" name="SK-6-text-11"/>
          <p:cNvSpPr/>
          <p:nvPr/>
        </p:nvSpPr>
        <p:spPr>
          <a:xfrm>
            <a:off x="657225" y="4133850"/>
            <a:ext cx="3200400" cy="22666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785"/>
              </a:lnSpc>
              <a:buNone/>
            </a:pPr>
            <a:r>
              <a:rPr lang="en-US" sz="1500" b="1" dirty="0">
                <a:solidFill>
                  <a:srgbClr val="00204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DVLA &amp; Driving</a:t>
            </a:r>
            <a:endParaRPr lang="en-US" sz="1500" dirty="0"/>
          </a:p>
        </p:txBody>
      </p:sp>
      <p:sp>
        <p:nvSpPr>
          <p:cNvPr id="13" name="SK-6-text-12"/>
          <p:cNvSpPr/>
          <p:nvPr/>
        </p:nvSpPr>
        <p:spPr>
          <a:xfrm>
            <a:off x="590550" y="1219200"/>
            <a:ext cx="11601450" cy="23797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874"/>
              </a:lnSpc>
              <a:buNone/>
            </a:pPr>
            <a:r>
              <a:rPr lang="en-US" sz="1575" dirty="0">
                <a:solidFill>
                  <a:srgbClr val="59595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Know the side effects — and when worsening pain means LESS opioid, not more</a:t>
            </a:r>
            <a:endParaRPr lang="en-US" sz="1575" dirty="0"/>
          </a:p>
        </p:txBody>
      </p:sp>
      <p:sp>
        <p:nvSpPr>
          <p:cNvPr id="14" name="SK-6-text-13"/>
          <p:cNvSpPr/>
          <p:nvPr/>
        </p:nvSpPr>
        <p:spPr>
          <a:xfrm>
            <a:off x="1000125" y="5610225"/>
            <a:ext cx="4400550" cy="14853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1170"/>
              </a:lnSpc>
              <a:buNone/>
            </a:pPr>
            <a:r>
              <a:rPr lang="en-US" sz="1125" b="1" i="1" dirty="0">
                <a:solidFill>
                  <a:srgbClr val="DAA5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“Document DVLA advice in every consultation”</a:t>
            </a:r>
            <a:endParaRPr lang="en-US" sz="1125" dirty="0"/>
          </a:p>
        </p:txBody>
      </p:sp>
      <p:sp>
        <p:nvSpPr>
          <p:cNvPr id="15" name="SK-6-text-14"/>
          <p:cNvSpPr/>
          <p:nvPr/>
        </p:nvSpPr>
        <p:spPr>
          <a:xfrm>
            <a:off x="1200150" y="6096000"/>
            <a:ext cx="10991850" cy="13201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040"/>
              </a:lnSpc>
              <a:buNone/>
            </a:pPr>
            <a:r>
              <a:rPr lang="en-US" sz="1050" b="1" dirty="0">
                <a:solidFill>
                  <a:srgbClr val="00204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⚠️ Laxative Rule: Prescribe stimulant + osmotic laxative from Day 1 of any opioid — constipation NEVER develops tolerance</a:t>
            </a:r>
            <a:endParaRPr lang="en-US" sz="1050" dirty="0"/>
          </a:p>
        </p:txBody>
      </p:sp>
      <p:sp>
        <p:nvSpPr>
          <p:cNvPr id="16" name="SK-6-text-15"/>
          <p:cNvSpPr/>
          <p:nvPr/>
        </p:nvSpPr>
        <p:spPr>
          <a:xfrm>
            <a:off x="838200" y="2143125"/>
            <a:ext cx="5647283" cy="145137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428"/>
              </a:lnSpc>
              <a:buNone/>
            </a:pPr>
            <a:r>
              <a:rPr lang="en-US" sz="1200" dirty="0">
                <a:solidFill>
                  <a:srgbClr val="00204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Constipation — never resolves; prescribe stimulant + osmotic</a:t>
            </a:r>
            <a:endParaRPr lang="en-US" sz="1200" dirty="0"/>
          </a:p>
          <a:p>
            <a:pPr indent="0" marL="0">
              <a:lnSpc>
                <a:spcPts val="1428"/>
              </a:lnSpc>
              <a:buNone/>
            </a:pPr>
            <a:r>
              <a:rPr lang="en-US" sz="1200" dirty="0">
                <a:solidFill>
                  <a:srgbClr val="00204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laxative from Day 1 (e.g. senna + macrogol)</a:t>
            </a:r>
            <a:endParaRPr lang="en-US" sz="1200" dirty="0"/>
          </a:p>
          <a:p>
            <a:pPr indent="0" marL="0">
              <a:lnSpc>
                <a:spcPts val="1428"/>
              </a:lnSpc>
              <a:buNone/>
            </a:pPr>
            <a:r>
              <a:rPr lang="en-US" sz="1200" dirty="0">
                <a:solidFill>
                  <a:srgbClr val="00204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Nausea &amp; vomiting — usually settles within days; antiemetic for</a:t>
            </a:r>
            <a:endParaRPr lang="en-US" sz="1200" dirty="0"/>
          </a:p>
          <a:p>
            <a:pPr indent="0" marL="0">
              <a:lnSpc>
                <a:spcPts val="1428"/>
              </a:lnSpc>
              <a:buNone/>
            </a:pPr>
            <a:r>
              <a:rPr lang="en-US" sz="1200" dirty="0">
                <a:solidFill>
                  <a:srgbClr val="00204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first week (cyclizine, metoclopramide, or haloperidol)</a:t>
            </a:r>
            <a:endParaRPr lang="en-US" sz="1200" dirty="0"/>
          </a:p>
          <a:p>
            <a:pPr indent="0" marL="0">
              <a:lnSpc>
                <a:spcPts val="1428"/>
              </a:lnSpc>
              <a:buNone/>
            </a:pPr>
            <a:r>
              <a:rPr lang="en-US" sz="1200" dirty="0">
                <a:solidFill>
                  <a:srgbClr val="00204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Sedation / drowsiness — settles once dose is stable; DVLA</a:t>
            </a:r>
            <a:endParaRPr lang="en-US" sz="1200" dirty="0"/>
          </a:p>
          <a:p>
            <a:pPr indent="0" marL="0">
              <a:lnSpc>
                <a:spcPts val="1428"/>
              </a:lnSpc>
              <a:buNone/>
            </a:pPr>
            <a:r>
              <a:rPr lang="en-US" sz="1200" dirty="0">
                <a:solidFill>
                  <a:srgbClr val="00204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notification required</a:t>
            </a:r>
            <a:endParaRPr lang="en-US" sz="1200" dirty="0"/>
          </a:p>
          <a:p>
            <a:pPr indent="0" marL="0">
              <a:lnSpc>
                <a:spcPts val="1428"/>
              </a:lnSpc>
              <a:buNone/>
            </a:pPr>
            <a:r>
              <a:rPr lang="en-US" sz="1200" dirty="0">
                <a:solidFill>
                  <a:srgbClr val="00204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Itching — antihistamine if troublesome</a:t>
            </a:r>
            <a:endParaRPr lang="en-US" sz="1200" dirty="0"/>
          </a:p>
          <a:p>
            <a:pPr indent="0" marL="0">
              <a:lnSpc>
                <a:spcPts val="1428"/>
              </a:lnSpc>
              <a:buNone/>
            </a:pPr>
            <a:r>
              <a:rPr lang="en-US" sz="1200" dirty="0">
                <a:solidFill>
                  <a:srgbClr val="00204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Affects approximately 80% of patients (at least one side effect)</a:t>
            </a:r>
            <a:endParaRPr lang="en-US" sz="1200" dirty="0"/>
          </a:p>
        </p:txBody>
      </p:sp>
      <p:sp>
        <p:nvSpPr>
          <p:cNvPr id="17" name="SK-6-text-16"/>
          <p:cNvSpPr/>
          <p:nvPr/>
        </p:nvSpPr>
        <p:spPr>
          <a:xfrm>
            <a:off x="6429375" y="2143125"/>
            <a:ext cx="5762625" cy="108852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428"/>
              </a:lnSpc>
              <a:buNone/>
            </a:pPr>
            <a:r>
              <a:rPr lang="en-US" sz="1200" dirty="0">
                <a:solidFill>
                  <a:srgbClr val="00204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GnRH suppression → reduced FSH / LH</a:t>
            </a:r>
            <a:endParaRPr lang="en-US" sz="1200" dirty="0"/>
          </a:p>
          <a:p>
            <a:pPr indent="0" marL="0">
              <a:lnSpc>
                <a:spcPts val="1428"/>
              </a:lnSpc>
              <a:buNone/>
            </a:pPr>
            <a:r>
              <a:rPr lang="en-US" sz="1200" dirty="0">
                <a:solidFill>
                  <a:srgbClr val="00204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Consequences: amenorrhea, reduced libido, erectile dysfunction,</a:t>
            </a:r>
            <a:endParaRPr lang="en-US" sz="1200" dirty="0"/>
          </a:p>
          <a:p>
            <a:pPr indent="0" marL="0">
              <a:lnSpc>
                <a:spcPts val="1428"/>
              </a:lnSpc>
              <a:buNone/>
            </a:pPr>
            <a:r>
              <a:rPr lang="en-US" sz="1200" dirty="0">
                <a:solidFill>
                  <a:srgbClr val="00204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infertility, low mood / depression</a:t>
            </a:r>
            <a:endParaRPr lang="en-US" sz="1200" dirty="0"/>
          </a:p>
          <a:p>
            <a:pPr indent="0" marL="0">
              <a:lnSpc>
                <a:spcPts val="1428"/>
              </a:lnSpc>
              <a:buNone/>
            </a:pPr>
            <a:r>
              <a:rPr lang="en-US" sz="1200" dirty="0">
                <a:solidFill>
                  <a:srgbClr val="00204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Respiratory depression — risk elevated in: elderly, OSA, COPD,</a:t>
            </a:r>
            <a:endParaRPr lang="en-US" sz="1200" dirty="0"/>
          </a:p>
          <a:p>
            <a:pPr indent="0" marL="0">
              <a:lnSpc>
                <a:spcPts val="1428"/>
              </a:lnSpc>
              <a:buNone/>
            </a:pPr>
            <a:r>
              <a:rPr lang="en-US" sz="1200" dirty="0">
                <a:solidFill>
                  <a:srgbClr val="00204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concurrent CNS depressants</a:t>
            </a:r>
            <a:endParaRPr lang="en-US" sz="1200" dirty="0"/>
          </a:p>
          <a:p>
            <a:pPr indent="0" marL="0">
              <a:lnSpc>
                <a:spcPts val="1428"/>
              </a:lnSpc>
              <a:buNone/>
            </a:pPr>
            <a:r>
              <a:rPr lang="en-US" sz="1200" dirty="0">
                <a:solidFill>
                  <a:srgbClr val="00204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Immunological effects — emerging evidence (mainly animal studies)</a:t>
            </a:r>
            <a:endParaRPr lang="en-US" sz="1200" dirty="0"/>
          </a:p>
        </p:txBody>
      </p:sp>
      <p:sp>
        <p:nvSpPr>
          <p:cNvPr id="18" name="SK-6-text-17"/>
          <p:cNvSpPr/>
          <p:nvPr/>
        </p:nvSpPr>
        <p:spPr>
          <a:xfrm>
            <a:off x="6366421" y="4038600"/>
            <a:ext cx="5825430" cy="163279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428"/>
              </a:lnSpc>
              <a:buNone/>
            </a:pPr>
            <a:r>
              <a:rPr lang="en-US" sz="1200" dirty="0">
                <a:solidFill>
                  <a:srgbClr val="00204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What it is: Paradoxical increase in pain sensitivity caused by opioid</a:t>
            </a:r>
            <a:endParaRPr lang="en-US" sz="1200" dirty="0"/>
          </a:p>
          <a:p>
            <a:pPr indent="0" marL="0">
              <a:lnSpc>
                <a:spcPts val="1428"/>
              </a:lnSpc>
              <a:buNone/>
            </a:pPr>
            <a:r>
              <a:rPr lang="en-US" sz="1200" dirty="0">
                <a:solidFill>
                  <a:srgbClr val="00204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exposure — opposite of the expected effect</a:t>
            </a:r>
            <a:endParaRPr lang="en-US" sz="1200" dirty="0"/>
          </a:p>
          <a:p>
            <a:pPr indent="0" marL="0">
              <a:lnSpc>
                <a:spcPts val="1428"/>
              </a:lnSpc>
              <a:buNone/>
            </a:pPr>
            <a:r>
              <a:rPr lang="en-US" sz="1200" dirty="0">
                <a:solidFill>
                  <a:srgbClr val="00204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How to recognise: Pain worsens despite dose escalation; spreads</a:t>
            </a:r>
            <a:endParaRPr lang="en-US" sz="1200" dirty="0"/>
          </a:p>
          <a:p>
            <a:pPr indent="0" marL="0">
              <a:lnSpc>
                <a:spcPts val="1428"/>
              </a:lnSpc>
              <a:buNone/>
            </a:pPr>
            <a:r>
              <a:rPr lang="en-US" sz="1200" dirty="0">
                <a:solidFill>
                  <a:srgbClr val="00204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beyond original area; allodynia may develop</a:t>
            </a:r>
            <a:endParaRPr lang="en-US" sz="1200" dirty="0"/>
          </a:p>
          <a:p>
            <a:pPr indent="0" marL="0">
              <a:lnSpc>
                <a:spcPts val="1428"/>
              </a:lnSpc>
              <a:buNone/>
            </a:pPr>
            <a:r>
              <a:rPr lang="en-US" sz="1200" dirty="0">
                <a:solidFill>
                  <a:srgbClr val="00204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Management:</a:t>
            </a:r>
            <a:endParaRPr lang="en-US" sz="1200" dirty="0"/>
          </a:p>
          <a:p>
            <a:pPr indent="0" marL="0">
              <a:lnSpc>
                <a:spcPts val="1428"/>
              </a:lnSpc>
              <a:buNone/>
            </a:pPr>
            <a:r>
              <a:rPr lang="en-US" sz="1200" dirty="0">
                <a:solidFill>
                  <a:srgbClr val="00204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↓ Reduce opioid dose</a:t>
            </a:r>
            <a:endParaRPr lang="en-US" sz="1200" dirty="0"/>
          </a:p>
          <a:p>
            <a:pPr indent="0" marL="0">
              <a:lnSpc>
                <a:spcPts val="1428"/>
              </a:lnSpc>
              <a:buNone/>
            </a:pPr>
            <a:r>
              <a:rPr lang="en-US" sz="1200" dirty="0">
                <a:solidFill>
                  <a:srgbClr val="00204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Consider opioid rotation</a:t>
            </a:r>
            <a:endParaRPr lang="en-US" sz="1200" dirty="0"/>
          </a:p>
          <a:p>
            <a:pPr indent="0" marL="0">
              <a:lnSpc>
                <a:spcPts val="1428"/>
              </a:lnSpc>
              <a:buNone/>
            </a:pPr>
            <a:r>
              <a:rPr lang="en-US" sz="1200" dirty="0">
                <a:solidFill>
                  <a:srgbClr val="00204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Introduce non-opioid strategies</a:t>
            </a:r>
            <a:endParaRPr lang="en-US" sz="1200" dirty="0"/>
          </a:p>
          <a:p>
            <a:pPr indent="0" marL="0">
              <a:lnSpc>
                <a:spcPts val="1428"/>
              </a:lnSpc>
              <a:buNone/>
            </a:pPr>
            <a:r>
              <a:rPr lang="en-US" sz="1200" dirty="0">
                <a:solidFill>
                  <a:srgbClr val="00204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⚠️ Do NOT escalate the dose — this makes OIH worse</a:t>
            </a:r>
            <a:endParaRPr lang="en-US" sz="1200" dirty="0"/>
          </a:p>
        </p:txBody>
      </p:sp>
      <p:sp>
        <p:nvSpPr>
          <p:cNvPr id="19" name="SK-6-text-18"/>
          <p:cNvSpPr/>
          <p:nvPr/>
        </p:nvSpPr>
        <p:spPr>
          <a:xfrm>
            <a:off x="771525" y="4514850"/>
            <a:ext cx="5553075" cy="90710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428"/>
              </a:lnSpc>
              <a:buNone/>
            </a:pPr>
            <a:r>
              <a:rPr lang="en-US" sz="1200" dirty="0">
                <a:solidFill>
                  <a:srgbClr val="00204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All patients starting opioids must notify DVLA</a:t>
            </a:r>
            <a:endParaRPr lang="en-US" sz="1200" dirty="0"/>
          </a:p>
          <a:p>
            <a:pPr indent="0" marL="0">
              <a:lnSpc>
                <a:spcPts val="1428"/>
              </a:lnSpc>
              <a:buNone/>
            </a:pPr>
            <a:r>
              <a:rPr lang="en-US" sz="1200" dirty="0">
                <a:solidFill>
                  <a:srgbClr val="00204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Advise to avoid driving at start of therapy and after any major</a:t>
            </a:r>
            <a:endParaRPr lang="en-US" sz="1200" dirty="0"/>
          </a:p>
          <a:p>
            <a:pPr indent="0" marL="0">
              <a:lnSpc>
                <a:spcPts val="1428"/>
              </a:lnSpc>
              <a:buNone/>
            </a:pPr>
            <a:r>
              <a:rPr lang="en-US" sz="1200" dirty="0">
                <a:solidFill>
                  <a:srgbClr val="00204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dose change</a:t>
            </a:r>
            <a:endParaRPr lang="en-US" sz="1200" dirty="0"/>
          </a:p>
          <a:p>
            <a:pPr indent="0" marL="0">
              <a:lnSpc>
                <a:spcPts val="1428"/>
              </a:lnSpc>
              <a:buNone/>
            </a:pPr>
            <a:r>
              <a:rPr lang="en-US" sz="1200" dirty="0">
                <a:solidFill>
                  <a:srgbClr val="00204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Sedation risk is highest in the titration phase</a:t>
            </a:r>
            <a:endParaRPr lang="en-US" sz="1200" dirty="0"/>
          </a:p>
          <a:p>
            <a:pPr indent="0" marL="0">
              <a:lnSpc>
                <a:spcPts val="1428"/>
              </a:lnSpc>
              <a:buNone/>
            </a:pPr>
            <a:r>
              <a:rPr lang="en-US" sz="1200" dirty="0">
                <a:solidFill>
                  <a:srgbClr val="00204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Clinician responsibility: document DVLA advice given in notes</a:t>
            </a:r>
            <a:endParaRPr lang="en-US" sz="1200" dirty="0"/>
          </a:p>
        </p:txBody>
      </p:sp>
      <p:sp>
        <p:nvSpPr>
          <p:cNvPr id="20" name="SK-6-text-19"/>
          <p:cNvSpPr/>
          <p:nvPr/>
        </p:nvSpPr>
        <p:spPr>
          <a:xfrm>
            <a:off x="104775" y="6572250"/>
            <a:ext cx="6400800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428"/>
              </a:lnSpc>
              <a:buNone/>
            </a:pPr>
            <a:r>
              <a:rPr lang="en-US" sz="1200" dirty="0">
                <a:solidFill>
                  <a:srgbClr val="59595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| Analgesics &amp; Opioids</a:t>
            </a:r>
            <a:endParaRPr lang="en-US" sz="1200" dirty="0"/>
          </a:p>
        </p:txBody>
      </p:sp>
      <p:sp>
        <p:nvSpPr>
          <p:cNvPr id="21" name="SK-6-text-20"/>
          <p:cNvSpPr/>
          <p:nvPr/>
        </p:nvSpPr>
        <p:spPr>
          <a:xfrm>
            <a:off x="5195888" y="6572250"/>
            <a:ext cx="1781175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1428"/>
              </a:lnSpc>
              <a:buNone/>
            </a:pPr>
            <a:r>
              <a:rPr lang="en-US" sz="1200" dirty="0">
                <a:solidFill>
                  <a:srgbClr val="00808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22" name="SK-6-text-21"/>
          <p:cNvSpPr/>
          <p:nvPr/>
        </p:nvSpPr>
        <p:spPr>
          <a:xfrm>
            <a:off x="10953750" y="6572250"/>
            <a:ext cx="984796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r" indent="0" marL="0">
              <a:lnSpc>
                <a:spcPts val="1428"/>
              </a:lnSpc>
              <a:buNone/>
            </a:pPr>
            <a:r>
              <a:rPr lang="en-US" sz="1200" dirty="0">
                <a:solidFill>
                  <a:srgbClr val="59595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Slide 6 of 10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082" y="1844725"/>
            <a:ext cx="463153" cy="390823"/>
          </a:xfrm>
          <a:prstGeom prst="rect">
            <a:avLst/>
          </a:prstGeom>
        </p:spPr>
      </p:pic>
      <p:pic>
        <p:nvPicPr>
          <p:cNvPr id="4" name="SK-7-img-3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2165" y="1810494"/>
            <a:ext cx="475357" cy="425053"/>
          </a:xfrm>
          <a:prstGeom prst="rect">
            <a:avLst/>
          </a:prstGeom>
        </p:spPr>
      </p:pic>
      <p:pic>
        <p:nvPicPr>
          <p:cNvPr id="5" name="SK-7-img-4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267" y="1803648"/>
            <a:ext cx="353467" cy="445740"/>
          </a:xfrm>
          <a:prstGeom prst="rect">
            <a:avLst/>
          </a:prstGeom>
        </p:spPr>
      </p:pic>
      <p:sp>
        <p:nvSpPr>
          <p:cNvPr id="6" name="SK-7-text-5"/>
          <p:cNvSpPr/>
          <p:nvPr/>
        </p:nvSpPr>
        <p:spPr>
          <a:xfrm>
            <a:off x="590550" y="428625"/>
            <a:ext cx="11601450" cy="44514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3506"/>
              </a:lnSpc>
              <a:buNone/>
            </a:pPr>
            <a:r>
              <a:rPr lang="en-US" sz="3075" b="1" dirty="0">
                <a:solidFill>
                  <a:srgbClr val="162046"/>
                </a:solidFill>
              </a:rPr>
              <a:t>Opioid Prescribing &amp; Titration Principles</a:t>
            </a:r>
            <a:endParaRPr lang="en-US" sz="3075" dirty="0"/>
          </a:p>
        </p:txBody>
      </p:sp>
      <p:sp>
        <p:nvSpPr>
          <p:cNvPr id="7" name="SK-7-text-6"/>
          <p:cNvSpPr/>
          <p:nvPr/>
        </p:nvSpPr>
        <p:spPr>
          <a:xfrm>
            <a:off x="1219200" y="1838325"/>
            <a:ext cx="5246370" cy="36522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2876"/>
              </a:lnSpc>
              <a:buNone/>
            </a:pPr>
            <a:r>
              <a:rPr lang="en-US" sz="2025" b="1" dirty="0">
                <a:solidFill>
                  <a:srgbClr val="16204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① Before Starting</a:t>
            </a:r>
            <a:endParaRPr lang="en-US" sz="2025" dirty="0"/>
          </a:p>
        </p:txBody>
      </p:sp>
      <p:sp>
        <p:nvSpPr>
          <p:cNvPr id="8" name="SK-7-text-7"/>
          <p:cNvSpPr/>
          <p:nvPr/>
        </p:nvSpPr>
        <p:spPr>
          <a:xfrm>
            <a:off x="5105400" y="1838325"/>
            <a:ext cx="3394710" cy="36522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2876"/>
              </a:lnSpc>
              <a:buNone/>
            </a:pPr>
            <a:r>
              <a:rPr lang="en-US" sz="2025" b="1" dirty="0">
                <a:solidFill>
                  <a:srgbClr val="16204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② Titration</a:t>
            </a:r>
            <a:endParaRPr lang="en-US" sz="2025" dirty="0"/>
          </a:p>
        </p:txBody>
      </p:sp>
      <p:sp>
        <p:nvSpPr>
          <p:cNvPr id="9" name="SK-7-text-8"/>
          <p:cNvSpPr/>
          <p:nvPr/>
        </p:nvSpPr>
        <p:spPr>
          <a:xfrm>
            <a:off x="8991600" y="1838325"/>
            <a:ext cx="3200400" cy="36522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2876"/>
              </a:lnSpc>
              <a:buNone/>
            </a:pPr>
            <a:r>
              <a:rPr lang="en-US" sz="2025" b="1" dirty="0">
                <a:solidFill>
                  <a:srgbClr val="16204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③ Safe Stopping</a:t>
            </a:r>
            <a:endParaRPr lang="en-US" sz="2025" dirty="0"/>
          </a:p>
        </p:txBody>
      </p:sp>
      <p:sp>
        <p:nvSpPr>
          <p:cNvPr id="10" name="SK-7-text-9"/>
          <p:cNvSpPr/>
          <p:nvPr/>
        </p:nvSpPr>
        <p:spPr>
          <a:xfrm>
            <a:off x="590550" y="1323975"/>
            <a:ext cx="11601450" cy="25806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2032"/>
              </a:lnSpc>
              <a:buNone/>
            </a:pPr>
            <a:r>
              <a:rPr lang="en-US" sz="1575" dirty="0">
                <a:solidFill>
                  <a:srgbClr val="8080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Initiation · Titration · Safe Tapering — NICE NG193 / BNF 2023</a:t>
            </a:r>
            <a:endParaRPr lang="en-US" sz="1575" dirty="0"/>
          </a:p>
        </p:txBody>
      </p:sp>
      <p:sp>
        <p:nvSpPr>
          <p:cNvPr id="11" name="SK-7-text-10"/>
          <p:cNvSpPr/>
          <p:nvPr/>
        </p:nvSpPr>
        <p:spPr>
          <a:xfrm>
            <a:off x="838200" y="2476500"/>
            <a:ext cx="2933700" cy="41136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Full pain assessment — type,</a:t>
            </a:r>
            <a:endParaRPr lang="en-US" sz="1350" dirty="0"/>
          </a:p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duration, prior treatments</a:t>
            </a:r>
            <a:endParaRPr lang="en-US" sz="1350" dirty="0"/>
          </a:p>
        </p:txBody>
      </p:sp>
      <p:sp>
        <p:nvSpPr>
          <p:cNvPr id="12" name="SK-7-text-11"/>
          <p:cNvSpPr/>
          <p:nvPr/>
        </p:nvSpPr>
        <p:spPr>
          <a:xfrm>
            <a:off x="838200" y="3038475"/>
            <a:ext cx="3551783" cy="41136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Clarify indication: cancer /</a:t>
            </a:r>
            <a:endParaRPr lang="en-US" sz="1350" dirty="0"/>
          </a:p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neuropathic / chronic primary pain?</a:t>
            </a:r>
            <a:endParaRPr lang="en-US" sz="1350" dirty="0"/>
          </a:p>
        </p:txBody>
      </p:sp>
      <p:sp>
        <p:nvSpPr>
          <p:cNvPr id="13" name="SK-7-text-12"/>
          <p:cNvSpPr/>
          <p:nvPr/>
        </p:nvSpPr>
        <p:spPr>
          <a:xfrm>
            <a:off x="838200" y="3600450"/>
            <a:ext cx="3248025" cy="41136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🚨 Chronic primary pain: do NOT</a:t>
            </a:r>
            <a:endParaRPr lang="en-US" sz="1350" dirty="0"/>
          </a:p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start opioids (NICE NG193)</a:t>
            </a:r>
            <a:endParaRPr lang="en-US" sz="1350" dirty="0"/>
          </a:p>
        </p:txBody>
      </p:sp>
      <p:sp>
        <p:nvSpPr>
          <p:cNvPr id="14" name="SK-7-text-13"/>
          <p:cNvSpPr/>
          <p:nvPr/>
        </p:nvSpPr>
        <p:spPr>
          <a:xfrm>
            <a:off x="838200" y="4143375"/>
            <a:ext cx="3614738" cy="41136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Agree goals and wider management</a:t>
            </a:r>
            <a:endParaRPr lang="en-US" sz="1350" dirty="0"/>
          </a:p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plan</a:t>
            </a:r>
            <a:endParaRPr lang="en-US" sz="1350" dirty="0"/>
          </a:p>
        </p:txBody>
      </p:sp>
      <p:sp>
        <p:nvSpPr>
          <p:cNvPr id="15" name="SK-7-text-14"/>
          <p:cNvSpPr/>
          <p:nvPr/>
        </p:nvSpPr>
        <p:spPr>
          <a:xfrm>
            <a:off x="838200" y="4686300"/>
            <a:ext cx="3604171" cy="41136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Discuss risks, benefits, and adverse</a:t>
            </a:r>
            <a:endParaRPr lang="en-US" sz="1350" dirty="0"/>
          </a:p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effects</a:t>
            </a:r>
            <a:endParaRPr lang="en-US" sz="1350" dirty="0"/>
          </a:p>
        </p:txBody>
      </p:sp>
      <p:sp>
        <p:nvSpPr>
          <p:cNvPr id="16" name="SK-7-text-15"/>
          <p:cNvSpPr/>
          <p:nvPr/>
        </p:nvSpPr>
        <p:spPr>
          <a:xfrm>
            <a:off x="838200" y="5238750"/>
            <a:ext cx="3132683" cy="61704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Opioid risk assessment: prior</a:t>
            </a:r>
            <a:endParaRPr lang="en-US" sz="1350" dirty="0"/>
          </a:p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addiction, mental health, social</a:t>
            </a:r>
            <a:endParaRPr lang="en-US" sz="1350" dirty="0"/>
          </a:p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factors</a:t>
            </a:r>
            <a:endParaRPr lang="en-US" sz="1350" dirty="0"/>
          </a:p>
        </p:txBody>
      </p:sp>
      <p:sp>
        <p:nvSpPr>
          <p:cNvPr id="17" name="SK-7-text-16"/>
          <p:cNvSpPr/>
          <p:nvPr/>
        </p:nvSpPr>
        <p:spPr>
          <a:xfrm>
            <a:off x="4733925" y="2352675"/>
            <a:ext cx="3520380" cy="41136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Start: oral morphine 5–10mg every</a:t>
            </a:r>
            <a:endParaRPr lang="en-US" sz="1350" dirty="0"/>
          </a:p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4h (immediate release)</a:t>
            </a:r>
            <a:endParaRPr lang="en-US" sz="1350" dirty="0"/>
          </a:p>
        </p:txBody>
      </p:sp>
      <p:sp>
        <p:nvSpPr>
          <p:cNvPr id="18" name="SK-7-text-17"/>
          <p:cNvSpPr/>
          <p:nvPr/>
        </p:nvSpPr>
        <p:spPr>
          <a:xfrm>
            <a:off x="4733925" y="2914650"/>
            <a:ext cx="3279428" cy="41136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Breakthrough dose: one-sixth of</a:t>
            </a:r>
            <a:endParaRPr lang="en-US" sz="1350" dirty="0"/>
          </a:p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total 24h dose, as required</a:t>
            </a:r>
            <a:endParaRPr lang="en-US" sz="1350" dirty="0"/>
          </a:p>
        </p:txBody>
      </p:sp>
      <p:sp>
        <p:nvSpPr>
          <p:cNvPr id="19" name="SK-7-text-18"/>
          <p:cNvSpPr/>
          <p:nvPr/>
        </p:nvSpPr>
        <p:spPr>
          <a:xfrm>
            <a:off x="4733925" y="3457575"/>
            <a:ext cx="3509963" cy="41136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Once stable → convert to 12-hourly</a:t>
            </a:r>
            <a:endParaRPr lang="en-US" sz="1350" dirty="0"/>
          </a:p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modified-release preparation</a:t>
            </a:r>
            <a:endParaRPr lang="en-US" sz="1350" dirty="0"/>
          </a:p>
        </p:txBody>
      </p:sp>
      <p:sp>
        <p:nvSpPr>
          <p:cNvPr id="20" name="SK-7-text-19"/>
          <p:cNvSpPr/>
          <p:nvPr/>
        </p:nvSpPr>
        <p:spPr>
          <a:xfrm>
            <a:off x="4733925" y="4000500"/>
            <a:ext cx="3048893" cy="41136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Dose increases: no more than</a:t>
            </a:r>
            <a:endParaRPr lang="en-US" sz="1350" dirty="0"/>
          </a:p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25–50% of previous dose</a:t>
            </a:r>
            <a:endParaRPr lang="en-US" sz="1350" dirty="0"/>
          </a:p>
        </p:txBody>
      </p:sp>
      <p:sp>
        <p:nvSpPr>
          <p:cNvPr id="21" name="SK-7-text-20"/>
          <p:cNvSpPr/>
          <p:nvPr/>
        </p:nvSpPr>
        <p:spPr>
          <a:xfrm>
            <a:off x="4733925" y="4552950"/>
            <a:ext cx="3059311" cy="41136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Prescribe stimulant + osmotic</a:t>
            </a:r>
            <a:endParaRPr lang="en-US" sz="1350" dirty="0"/>
          </a:p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laxative from Day 1</a:t>
            </a:r>
            <a:endParaRPr lang="en-US" sz="1350" dirty="0"/>
          </a:p>
        </p:txBody>
      </p:sp>
      <p:sp>
        <p:nvSpPr>
          <p:cNvPr id="22" name="SK-7-text-21"/>
          <p:cNvSpPr/>
          <p:nvPr/>
        </p:nvSpPr>
        <p:spPr>
          <a:xfrm>
            <a:off x="4733925" y="5095875"/>
            <a:ext cx="7406640" cy="20568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Consider antiemetic for first week</a:t>
            </a:r>
            <a:endParaRPr lang="en-US" sz="1350" dirty="0"/>
          </a:p>
        </p:txBody>
      </p:sp>
      <p:sp>
        <p:nvSpPr>
          <p:cNvPr id="23" name="SK-7-text-22"/>
          <p:cNvSpPr/>
          <p:nvPr/>
        </p:nvSpPr>
        <p:spPr>
          <a:xfrm>
            <a:off x="4733925" y="5629275"/>
            <a:ext cx="3352800" cy="41136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Review at 1–2 weeks initially, then</a:t>
            </a:r>
            <a:endParaRPr lang="en-US" sz="1350" dirty="0"/>
          </a:p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monthly</a:t>
            </a:r>
            <a:endParaRPr lang="en-US" sz="1350" dirty="0"/>
          </a:p>
        </p:txBody>
      </p:sp>
      <p:sp>
        <p:nvSpPr>
          <p:cNvPr id="24" name="SK-7-text-23"/>
          <p:cNvSpPr/>
          <p:nvPr/>
        </p:nvSpPr>
        <p:spPr>
          <a:xfrm>
            <a:off x="8515350" y="2476500"/>
            <a:ext cx="3331815" cy="41136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Taper slowly: reduce by 10–25%</a:t>
            </a:r>
            <a:endParaRPr lang="en-US" sz="1350" dirty="0"/>
          </a:p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every 2–4 weeks</a:t>
            </a:r>
            <a:endParaRPr lang="en-US" sz="1350" dirty="0"/>
          </a:p>
        </p:txBody>
      </p:sp>
      <p:sp>
        <p:nvSpPr>
          <p:cNvPr id="25" name="SK-7-text-24"/>
          <p:cNvSpPr/>
          <p:nvPr/>
        </p:nvSpPr>
        <p:spPr>
          <a:xfrm>
            <a:off x="8515350" y="3038475"/>
            <a:ext cx="3676650" cy="20568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Never stop abruptly — always wean</a:t>
            </a:r>
            <a:endParaRPr lang="en-US" sz="1350" dirty="0"/>
          </a:p>
        </p:txBody>
      </p:sp>
      <p:sp>
        <p:nvSpPr>
          <p:cNvPr id="26" name="SK-7-text-25"/>
          <p:cNvSpPr/>
          <p:nvPr/>
        </p:nvSpPr>
        <p:spPr>
          <a:xfrm>
            <a:off x="8515350" y="3457575"/>
            <a:ext cx="3300413" cy="61704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Withdrawal symptoms: yawning,</a:t>
            </a:r>
            <a:endParaRPr lang="en-US" sz="1350" dirty="0"/>
          </a:p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sweating, abdominal cramps,</a:t>
            </a:r>
            <a:endParaRPr lang="en-US" sz="1350" dirty="0"/>
          </a:p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restlessness, nausea</a:t>
            </a:r>
            <a:endParaRPr lang="en-US" sz="1350" dirty="0"/>
          </a:p>
        </p:txBody>
      </p:sp>
      <p:sp>
        <p:nvSpPr>
          <p:cNvPr id="27" name="SK-7-text-26"/>
          <p:cNvSpPr/>
          <p:nvPr/>
        </p:nvSpPr>
        <p:spPr>
          <a:xfrm>
            <a:off x="8515350" y="4229100"/>
            <a:ext cx="3206055" cy="41136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Symptoms can occur even after</a:t>
            </a:r>
            <a:endParaRPr lang="en-US" sz="1350" dirty="0"/>
          </a:p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short tramadol courses</a:t>
            </a:r>
            <a:endParaRPr lang="en-US" sz="1350" dirty="0"/>
          </a:p>
        </p:txBody>
      </p:sp>
      <p:sp>
        <p:nvSpPr>
          <p:cNvPr id="28" name="SK-7-text-27"/>
          <p:cNvSpPr/>
          <p:nvPr/>
        </p:nvSpPr>
        <p:spPr>
          <a:xfrm>
            <a:off x="8515350" y="4762500"/>
            <a:ext cx="3572768" cy="41136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Symptoms last up to 72h after each</a:t>
            </a:r>
            <a:endParaRPr lang="en-US" sz="1350" dirty="0"/>
          </a:p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dose reduction</a:t>
            </a:r>
            <a:endParaRPr lang="en-US" sz="1350" dirty="0"/>
          </a:p>
        </p:txBody>
      </p:sp>
      <p:sp>
        <p:nvSpPr>
          <p:cNvPr id="29" name="SK-7-text-28"/>
          <p:cNvSpPr/>
          <p:nvPr/>
        </p:nvSpPr>
        <p:spPr>
          <a:xfrm>
            <a:off x="8515350" y="5314950"/>
            <a:ext cx="3551783" cy="41136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Support patient through the process</a:t>
            </a:r>
            <a:endParaRPr lang="en-US" sz="1350" dirty="0"/>
          </a:p>
          <a:p>
            <a:pPr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— psychological as well as physical</a:t>
            </a:r>
            <a:endParaRPr lang="en-US" sz="1350" dirty="0"/>
          </a:p>
        </p:txBody>
      </p:sp>
      <p:sp>
        <p:nvSpPr>
          <p:cNvPr id="30" name="SK-7-text-29"/>
          <p:cNvSpPr/>
          <p:nvPr/>
        </p:nvSpPr>
        <p:spPr>
          <a:xfrm>
            <a:off x="974378" y="6172200"/>
            <a:ext cx="10414546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1428"/>
              </a:lnSpc>
              <a:buNone/>
            </a:pPr>
            <a:r>
              <a:rPr lang="en-US" sz="1200" dirty="0">
                <a:solidFill>
                  <a:srgbClr val="1620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⚠️ One prescriber ideally — avoid multiple sources. Consider a prescribing agreement for long-term opioid prescriptions.</a:t>
            </a:r>
            <a:endParaRPr lang="en-US" sz="1200" dirty="0"/>
          </a:p>
        </p:txBody>
      </p:sp>
      <p:sp>
        <p:nvSpPr>
          <p:cNvPr id="31" name="SK-7-text-30"/>
          <p:cNvSpPr/>
          <p:nvPr/>
        </p:nvSpPr>
        <p:spPr>
          <a:xfrm>
            <a:off x="8515350" y="6610350"/>
            <a:ext cx="3478411" cy="12263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r" indent="0" marL="0">
              <a:lnSpc>
                <a:spcPts val="965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Bradford VTS | Analgesics &amp; Opioids | Slide 7 of 10</a:t>
            </a:r>
            <a:endParaRPr lang="en-US" sz="97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7075" y="4498777"/>
            <a:ext cx="1457199" cy="173459"/>
          </a:xfrm>
          <a:prstGeom prst="rect">
            <a:avLst/>
          </a:prstGeom>
        </p:spPr>
      </p:pic>
      <p:pic>
        <p:nvPicPr>
          <p:cNvPr id="4" name="SK-8-img-3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4274" y="4498777"/>
            <a:ext cx="1090929" cy="173459"/>
          </a:xfrm>
          <a:prstGeom prst="rect">
            <a:avLst/>
          </a:prstGeom>
        </p:spPr>
      </p:pic>
      <p:pic>
        <p:nvPicPr>
          <p:cNvPr id="5" name="SK-8-img-4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17075" y="4672236"/>
            <a:ext cx="1457199" cy="239933"/>
          </a:xfrm>
          <a:prstGeom prst="rect">
            <a:avLst/>
          </a:prstGeom>
        </p:spPr>
      </p:pic>
      <p:pic>
        <p:nvPicPr>
          <p:cNvPr id="6" name="SK-8-img-5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74274" y="4672236"/>
            <a:ext cx="1090929" cy="239933"/>
          </a:xfrm>
          <a:prstGeom prst="rect">
            <a:avLst/>
          </a:prstGeom>
        </p:spPr>
      </p:pic>
      <p:pic>
        <p:nvPicPr>
          <p:cNvPr id="7" name="SK-8-img-6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17075" y="4912169"/>
            <a:ext cx="1457199" cy="239933"/>
          </a:xfrm>
          <a:prstGeom prst="rect">
            <a:avLst/>
          </a:prstGeom>
        </p:spPr>
      </p:pic>
      <p:pic>
        <p:nvPicPr>
          <p:cNvPr id="8" name="SK-8-img-7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74274" y="4912169"/>
            <a:ext cx="1090929" cy="239933"/>
          </a:xfrm>
          <a:prstGeom prst="rect">
            <a:avLst/>
          </a:prstGeom>
        </p:spPr>
      </p:pic>
      <p:pic>
        <p:nvPicPr>
          <p:cNvPr id="9" name="SK-8-img-8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17075" y="5152102"/>
            <a:ext cx="1457199" cy="239934"/>
          </a:xfrm>
          <a:prstGeom prst="rect">
            <a:avLst/>
          </a:prstGeom>
        </p:spPr>
      </p:pic>
      <p:pic>
        <p:nvPicPr>
          <p:cNvPr id="10" name="SK-8-img-9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74274" y="5152102"/>
            <a:ext cx="1090929" cy="239934"/>
          </a:xfrm>
          <a:prstGeom prst="rect">
            <a:avLst/>
          </a:prstGeom>
        </p:spPr>
      </p:pic>
      <p:pic>
        <p:nvPicPr>
          <p:cNvPr id="11" name="SK-8-img-10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17075" y="5392035"/>
            <a:ext cx="1457199" cy="239933"/>
          </a:xfrm>
          <a:prstGeom prst="rect">
            <a:avLst/>
          </a:prstGeom>
        </p:spPr>
      </p:pic>
      <p:pic>
        <p:nvPicPr>
          <p:cNvPr id="12" name="SK-8-img-11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74274" y="5392035"/>
            <a:ext cx="1090929" cy="239933"/>
          </a:xfrm>
          <a:prstGeom prst="rect">
            <a:avLst/>
          </a:prstGeom>
        </p:spPr>
      </p:pic>
      <p:pic>
        <p:nvPicPr>
          <p:cNvPr id="13" name="SK-8-img-12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17075" y="5631968"/>
            <a:ext cx="1457199" cy="240503"/>
          </a:xfrm>
          <a:prstGeom prst="rect">
            <a:avLst/>
          </a:prstGeom>
        </p:spPr>
      </p:pic>
      <p:pic>
        <p:nvPicPr>
          <p:cNvPr id="14" name="SK-8-img-13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674274" y="5631968"/>
            <a:ext cx="1090929" cy="240503"/>
          </a:xfrm>
          <a:prstGeom prst="rect">
            <a:avLst/>
          </a:prstGeom>
        </p:spPr>
      </p:pic>
      <p:pic>
        <p:nvPicPr>
          <p:cNvPr id="15" name="SK-8-img-14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192494" y="452586"/>
            <a:ext cx="658267" cy="610344"/>
          </a:xfrm>
          <a:prstGeom prst="rect">
            <a:avLst/>
          </a:prstGeom>
        </p:spPr>
      </p:pic>
      <p:sp>
        <p:nvSpPr>
          <p:cNvPr id="16" name="SK-8-text-15"/>
          <p:cNvSpPr/>
          <p:nvPr/>
        </p:nvSpPr>
        <p:spPr>
          <a:xfrm>
            <a:off x="9274226" y="4498777"/>
            <a:ext cx="1390524" cy="173459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buNone/>
            </a:pPr>
            <a:r>
              <a:rPr lang="en-US" sz="1125" b="1" dirty="0">
                <a:solidFill>
                  <a:srgbClr val="FFFFFF"/>
                </a:solidFill>
              </a:rPr>
              <a:t>Route</a:t>
            </a:r>
            <a:endParaRPr lang="en-US" sz="1125" dirty="0"/>
          </a:p>
        </p:txBody>
      </p:sp>
      <p:sp>
        <p:nvSpPr>
          <p:cNvPr id="17" name="SK-8-text-16"/>
          <p:cNvSpPr/>
          <p:nvPr/>
        </p:nvSpPr>
        <p:spPr>
          <a:xfrm>
            <a:off x="10731425" y="4498777"/>
            <a:ext cx="1460575" cy="173459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buNone/>
            </a:pPr>
            <a:r>
              <a:rPr lang="en-US" sz="1125" b="1" dirty="0">
                <a:solidFill>
                  <a:srgbClr val="FFFFFF"/>
                </a:solidFill>
              </a:rPr>
              <a:t>Conversion</a:t>
            </a:r>
            <a:endParaRPr lang="en-US" sz="1125" dirty="0"/>
          </a:p>
        </p:txBody>
      </p:sp>
      <p:sp>
        <p:nvSpPr>
          <p:cNvPr id="18" name="SK-8-text-17"/>
          <p:cNvSpPr/>
          <p:nvPr/>
        </p:nvSpPr>
        <p:spPr>
          <a:xfrm>
            <a:off x="9274226" y="4672236"/>
            <a:ext cx="2552241" cy="23993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buNone/>
            </a:pPr>
            <a:r>
              <a:rPr lang="en-US" sz="975" dirty="0">
                <a:solidFill>
                  <a:srgbClr val="000000"/>
                </a:solidFill>
              </a:rPr>
              <a:t>Oral → SC morphine</a:t>
            </a:r>
            <a:endParaRPr lang="en-US" sz="975" dirty="0"/>
          </a:p>
        </p:txBody>
      </p:sp>
      <p:sp>
        <p:nvSpPr>
          <p:cNvPr id="19" name="SK-8-text-18"/>
          <p:cNvSpPr/>
          <p:nvPr/>
        </p:nvSpPr>
        <p:spPr>
          <a:xfrm>
            <a:off x="10731425" y="4672236"/>
            <a:ext cx="1024254" cy="23993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buNone/>
            </a:pPr>
            <a:r>
              <a:rPr lang="en-US" sz="975" dirty="0">
                <a:solidFill>
                  <a:srgbClr val="000000"/>
                </a:solidFill>
              </a:rPr>
              <a:t>÷ 2</a:t>
            </a:r>
            <a:endParaRPr lang="en-US" sz="975" dirty="0"/>
          </a:p>
        </p:txBody>
      </p:sp>
      <p:sp>
        <p:nvSpPr>
          <p:cNvPr id="20" name="SK-8-text-19"/>
          <p:cNvSpPr/>
          <p:nvPr/>
        </p:nvSpPr>
        <p:spPr>
          <a:xfrm>
            <a:off x="9274226" y="4912169"/>
            <a:ext cx="2917774" cy="23993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buNone/>
            </a:pPr>
            <a:r>
              <a:rPr lang="en-US" sz="975" dirty="0">
                <a:solidFill>
                  <a:srgbClr val="000000"/>
                </a:solidFill>
              </a:rPr>
              <a:t>Oral → SC diamorphine</a:t>
            </a:r>
            <a:endParaRPr lang="en-US" sz="975" dirty="0"/>
          </a:p>
        </p:txBody>
      </p:sp>
      <p:sp>
        <p:nvSpPr>
          <p:cNvPr id="21" name="SK-8-text-20"/>
          <p:cNvSpPr/>
          <p:nvPr/>
        </p:nvSpPr>
        <p:spPr>
          <a:xfrm>
            <a:off x="10731425" y="4912169"/>
            <a:ext cx="1024254" cy="23993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buNone/>
            </a:pPr>
            <a:r>
              <a:rPr lang="en-US" sz="975" dirty="0">
                <a:solidFill>
                  <a:srgbClr val="000000"/>
                </a:solidFill>
              </a:rPr>
              <a:t>÷ 3</a:t>
            </a:r>
            <a:endParaRPr lang="en-US" sz="975" dirty="0"/>
          </a:p>
        </p:txBody>
      </p:sp>
      <p:sp>
        <p:nvSpPr>
          <p:cNvPr id="22" name="SK-8-text-21"/>
          <p:cNvSpPr/>
          <p:nvPr/>
        </p:nvSpPr>
        <p:spPr>
          <a:xfrm>
            <a:off x="9274226" y="5152102"/>
            <a:ext cx="2741296" cy="239934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buNone/>
            </a:pPr>
            <a:r>
              <a:rPr lang="en-US" sz="975" dirty="0">
                <a:solidFill>
                  <a:srgbClr val="000000"/>
                </a:solidFill>
              </a:rPr>
              <a:t>Fentanyl 25 mcg/hr</a:t>
            </a:r>
            <a:endParaRPr lang="en-US" sz="975" dirty="0"/>
          </a:p>
        </p:txBody>
      </p:sp>
      <p:sp>
        <p:nvSpPr>
          <p:cNvPr id="23" name="SK-8-text-22"/>
          <p:cNvSpPr/>
          <p:nvPr/>
        </p:nvSpPr>
        <p:spPr>
          <a:xfrm>
            <a:off x="10731425" y="5152102"/>
            <a:ext cx="1460575" cy="239934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buNone/>
            </a:pPr>
            <a:r>
              <a:rPr lang="en-US" sz="975" dirty="0">
                <a:solidFill>
                  <a:srgbClr val="000000"/>
                </a:solidFill>
              </a:rPr>
              <a:t>= 60mg oral/24h</a:t>
            </a:r>
            <a:endParaRPr lang="en-US" sz="975" dirty="0"/>
          </a:p>
        </p:txBody>
      </p:sp>
      <p:sp>
        <p:nvSpPr>
          <p:cNvPr id="24" name="SK-8-text-23"/>
          <p:cNvSpPr/>
          <p:nvPr/>
        </p:nvSpPr>
        <p:spPr>
          <a:xfrm>
            <a:off x="9274226" y="5392035"/>
            <a:ext cx="2741296" cy="23993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buNone/>
            </a:pPr>
            <a:r>
              <a:rPr lang="en-US" sz="975" dirty="0">
                <a:solidFill>
                  <a:srgbClr val="000000"/>
                </a:solidFill>
              </a:rPr>
              <a:t>Fentanyl 50 mcg/hr</a:t>
            </a:r>
            <a:endParaRPr lang="en-US" sz="975" dirty="0"/>
          </a:p>
        </p:txBody>
      </p:sp>
      <p:sp>
        <p:nvSpPr>
          <p:cNvPr id="25" name="SK-8-text-24"/>
          <p:cNvSpPr/>
          <p:nvPr/>
        </p:nvSpPr>
        <p:spPr>
          <a:xfrm>
            <a:off x="10731425" y="5392035"/>
            <a:ext cx="1460575" cy="23993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buNone/>
            </a:pPr>
            <a:r>
              <a:rPr lang="en-US" sz="975" dirty="0">
                <a:solidFill>
                  <a:srgbClr val="000000"/>
                </a:solidFill>
              </a:rPr>
              <a:t>= 120mg oral/24h</a:t>
            </a:r>
            <a:endParaRPr lang="en-US" sz="975" dirty="0"/>
          </a:p>
        </p:txBody>
      </p:sp>
      <p:sp>
        <p:nvSpPr>
          <p:cNvPr id="26" name="SK-8-text-25"/>
          <p:cNvSpPr/>
          <p:nvPr/>
        </p:nvSpPr>
        <p:spPr>
          <a:xfrm>
            <a:off x="9274226" y="5631968"/>
            <a:ext cx="2917774" cy="24050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buNone/>
            </a:pPr>
            <a:r>
              <a:rPr lang="en-US" sz="975" dirty="0">
                <a:solidFill>
                  <a:srgbClr val="000000"/>
                </a:solidFill>
              </a:rPr>
              <a:t>Fentanyl 100 mcg/hr</a:t>
            </a:r>
            <a:endParaRPr lang="en-US" sz="975" dirty="0"/>
          </a:p>
        </p:txBody>
      </p:sp>
      <p:sp>
        <p:nvSpPr>
          <p:cNvPr id="27" name="SK-8-text-26"/>
          <p:cNvSpPr/>
          <p:nvPr/>
        </p:nvSpPr>
        <p:spPr>
          <a:xfrm>
            <a:off x="10731425" y="5631968"/>
            <a:ext cx="1460575" cy="24050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buNone/>
            </a:pPr>
            <a:r>
              <a:rPr lang="en-US" sz="975" dirty="0">
                <a:solidFill>
                  <a:srgbClr val="000000"/>
                </a:solidFill>
              </a:rPr>
              <a:t>= 240mg oral/24h</a:t>
            </a:r>
            <a:endParaRPr lang="en-US" sz="975" dirty="0"/>
          </a:p>
        </p:txBody>
      </p:sp>
      <p:sp>
        <p:nvSpPr>
          <p:cNvPr id="28" name="SK-8-text-27"/>
          <p:cNvSpPr/>
          <p:nvPr/>
        </p:nvSpPr>
        <p:spPr>
          <a:xfrm>
            <a:off x="466725" y="285750"/>
            <a:ext cx="11725275" cy="40808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3213"/>
              </a:lnSpc>
              <a:buNone/>
            </a:pPr>
            <a:r>
              <a:rPr lang="en-US" sz="2700" b="1" dirty="0">
                <a:solidFill>
                  <a:srgbClr val="00256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Fentanyl Patches &amp; Cancer Pain</a:t>
            </a:r>
            <a:endParaRPr lang="en-US" sz="2700" dirty="0"/>
          </a:p>
        </p:txBody>
      </p:sp>
      <p:sp>
        <p:nvSpPr>
          <p:cNvPr id="29" name="SK-8-text-28"/>
          <p:cNvSpPr/>
          <p:nvPr/>
        </p:nvSpPr>
        <p:spPr>
          <a:xfrm>
            <a:off x="9734550" y="1104900"/>
            <a:ext cx="2457450" cy="30450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2398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Heat Warning</a:t>
            </a:r>
            <a:endParaRPr lang="en-US" sz="1725" dirty="0"/>
          </a:p>
        </p:txBody>
      </p:sp>
      <p:sp>
        <p:nvSpPr>
          <p:cNvPr id="30" name="SK-8-text-29"/>
          <p:cNvSpPr/>
          <p:nvPr/>
        </p:nvSpPr>
        <p:spPr>
          <a:xfrm>
            <a:off x="4672013" y="3838575"/>
            <a:ext cx="2828925" cy="15999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Cancer Pain: First-Line Morphine</a:t>
            </a:r>
            <a:endParaRPr lang="en-US" sz="1050" dirty="0"/>
          </a:p>
        </p:txBody>
      </p:sp>
      <p:sp>
        <p:nvSpPr>
          <p:cNvPr id="31" name="SK-8-text-30"/>
          <p:cNvSpPr/>
          <p:nvPr/>
        </p:nvSpPr>
        <p:spPr>
          <a:xfrm>
            <a:off x="466725" y="1009650"/>
            <a:ext cx="11725275" cy="24571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935"/>
              </a:lnSpc>
              <a:buNone/>
            </a:pPr>
            <a:r>
              <a:rPr lang="en-US" sz="1500" dirty="0">
                <a:solidFill>
                  <a:srgbClr val="59595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Practical application, titration, heat warnings, and first-line cancer pain prescribing</a:t>
            </a:r>
            <a:endParaRPr lang="en-US" sz="1500" dirty="0"/>
          </a:p>
        </p:txBody>
      </p:sp>
      <p:sp>
        <p:nvSpPr>
          <p:cNvPr id="32" name="SK-8-text-31"/>
          <p:cNvSpPr/>
          <p:nvPr/>
        </p:nvSpPr>
        <p:spPr>
          <a:xfrm>
            <a:off x="466725" y="1419225"/>
            <a:ext cx="9995446" cy="105891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6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◆ Application: Apply to dry, non-inflamed, hairless skin — upper arm or trunk. Clip hair, do not shave. Tape edges if needed.</a:t>
            </a:r>
            <a:endParaRPr lang="en-US" sz="1200" dirty="0"/>
          </a:p>
          <a:p>
            <a:pPr indent="0" marL="0">
              <a:lnSpc>
                <a:spcPts val="166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◆ Timing: Change every 72 hours. Rotate sites — rest each area for 3–6 days.</a:t>
            </a:r>
            <a:endParaRPr lang="en-US" sz="1200" dirty="0"/>
          </a:p>
          <a:p>
            <a:pPr indent="0" marL="0">
              <a:lnSpc>
                <a:spcPts val="166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◆ Onset: Systemic effect ~12h after first application. Steady-state only after 36–48h.</a:t>
            </a:r>
            <a:endParaRPr lang="en-US" sz="1200" dirty="0"/>
          </a:p>
          <a:p>
            <a:pPr indent="0" marL="0">
              <a:lnSpc>
                <a:spcPts val="166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◆ Converting from morphine: From 4-hourly IR morphine: continue regular morphine for 12h after first patch.</a:t>
            </a:r>
            <a:endParaRPr lang="en-US" sz="1200" dirty="0"/>
          </a:p>
          <a:p>
            <a:pPr indent="0" marL="0">
              <a:lnSpc>
                <a:spcPts val="166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From 12-hourly SR morphine: apply patch when giving last SR dose.</a:t>
            </a:r>
            <a:endParaRPr lang="en-US" sz="1200" dirty="0"/>
          </a:p>
        </p:txBody>
      </p:sp>
      <p:sp>
        <p:nvSpPr>
          <p:cNvPr id="33" name="SK-8-text-32"/>
          <p:cNvSpPr/>
          <p:nvPr/>
        </p:nvSpPr>
        <p:spPr>
          <a:xfrm>
            <a:off x="466725" y="2876550"/>
            <a:ext cx="10100221" cy="63534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6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◆ Rescue doses during titration: Use rescue doses liberally for first 3 days. Rescue dose = one-third of 12-hourly</a:t>
            </a:r>
            <a:endParaRPr lang="en-US" sz="1200" dirty="0"/>
          </a:p>
          <a:p>
            <a:pPr indent="0" marL="0">
              <a:lnSpc>
                <a:spcPts val="166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morphine dose. After 48h: if ≥2 rescue doses needed → increase patch by 25 mcg/hr. Unused patches container.</a:t>
            </a:r>
            <a:endParaRPr lang="en-US" sz="1200" dirty="0"/>
          </a:p>
          <a:p>
            <a:pPr indent="0" marL="0">
              <a:lnSpc>
                <a:spcPts val="166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◆ Disposal: Fold adhesive-side inwards. Home: household waste. Hospital: → return to pharmacy. Wash hands.</a:t>
            </a:r>
            <a:endParaRPr lang="en-US" sz="1200" dirty="0"/>
          </a:p>
        </p:txBody>
      </p:sp>
      <p:sp>
        <p:nvSpPr>
          <p:cNvPr id="34" name="SK-8-text-33"/>
          <p:cNvSpPr/>
          <p:nvPr/>
        </p:nvSpPr>
        <p:spPr>
          <a:xfrm>
            <a:off x="466725" y="4257675"/>
            <a:ext cx="9429750" cy="84713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6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◆ Starting dose: Oral morphine IR: 5–10mg every 4 hours. Elderly / frail / renal impairment: start at 2.5mg</a:t>
            </a:r>
            <a:endParaRPr lang="en-US" sz="1200" dirty="0"/>
          </a:p>
          <a:p>
            <a:pPr indent="0" marL="0">
              <a:lnSpc>
                <a:spcPts val="166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◆ Breakthrough dose: One-sixth of total daily dose, as required. Can be taken as often as hourly during titration</a:t>
            </a:r>
            <a:endParaRPr lang="en-US" sz="1200" dirty="0"/>
          </a:p>
          <a:p>
            <a:pPr indent="0" marL="0">
              <a:lnSpc>
                <a:spcPts val="166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◆ Titration: Review total daily dose daily during active titration. Adjust regular dose to account for</a:t>
            </a:r>
            <a:endParaRPr lang="en-US" sz="1200" dirty="0"/>
          </a:p>
          <a:p>
            <a:pPr indent="0" marL="0">
              <a:lnSpc>
                <a:spcPts val="166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breakthrough doses used. Give 30 min before procedures or movements likely to cause pain</a:t>
            </a:r>
            <a:endParaRPr lang="en-US" sz="1200" dirty="0"/>
          </a:p>
        </p:txBody>
      </p:sp>
      <p:sp>
        <p:nvSpPr>
          <p:cNvPr id="35" name="SK-8-text-34"/>
          <p:cNvSpPr/>
          <p:nvPr/>
        </p:nvSpPr>
        <p:spPr>
          <a:xfrm>
            <a:off x="0" y="5534025"/>
            <a:ext cx="12192000" cy="63534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6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◆ When oral morphine unsuitable (10–30% of patients):</a:t>
            </a:r>
            <a:endParaRPr lang="en-US" sz="1200" dirty="0"/>
          </a:p>
          <a:p>
            <a:pPr indent="0" marL="0">
              <a:lnSpc>
                <a:spcPts val="166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Switch to: oxycodone (1.5× more potent) | hydromorphone (5× more potent) | transdermal fentanyl</a:t>
            </a:r>
            <a:endParaRPr lang="en-US" sz="1200" dirty="0"/>
          </a:p>
          <a:p>
            <a:pPr indent="0" marL="0">
              <a:lnSpc>
                <a:spcPts val="166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When switching: reduce calculated equi-analgesic dose by 25–50% (incomplete cross-tolerance)</a:t>
            </a:r>
            <a:endParaRPr lang="en-US" sz="1200" dirty="0"/>
          </a:p>
        </p:txBody>
      </p:sp>
      <p:sp>
        <p:nvSpPr>
          <p:cNvPr id="36" name="SK-8-text-35"/>
          <p:cNvSpPr/>
          <p:nvPr/>
        </p:nvSpPr>
        <p:spPr>
          <a:xfrm>
            <a:off x="9496425" y="1466850"/>
            <a:ext cx="2378273" cy="105891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6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Fentanyl absorption ↑ with</a:t>
            </a:r>
            <a:endParaRPr lang="en-US" sz="1200" dirty="0"/>
          </a:p>
          <a:p>
            <a:pPr indent="0" marL="0">
              <a:lnSpc>
                <a:spcPts val="166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fever or external heat.</a:t>
            </a:r>
            <a:endParaRPr lang="en-US" sz="1200" dirty="0"/>
          </a:p>
          <a:p>
            <a:pPr indent="0" marL="0">
              <a:lnSpc>
                <a:spcPts val="166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✔ Shower: OK</a:t>
            </a:r>
            <a:endParaRPr lang="en-US" sz="1200" dirty="0"/>
          </a:p>
          <a:p>
            <a:pPr indent="0" marL="0">
              <a:lnSpc>
                <a:spcPts val="166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✘ Hot bath, electric blanket,</a:t>
            </a:r>
            <a:endParaRPr lang="en-US" sz="1200" dirty="0"/>
          </a:p>
          <a:p>
            <a:pPr indent="0" marL="0">
              <a:lnSpc>
                <a:spcPts val="166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hot water bottle: AVOID</a:t>
            </a:r>
            <a:endParaRPr lang="en-US" sz="1200" dirty="0"/>
          </a:p>
        </p:txBody>
      </p:sp>
      <p:sp>
        <p:nvSpPr>
          <p:cNvPr id="37" name="SK-8-text-36"/>
          <p:cNvSpPr/>
          <p:nvPr/>
        </p:nvSpPr>
        <p:spPr>
          <a:xfrm>
            <a:off x="9496425" y="2838450"/>
            <a:ext cx="2514600" cy="63534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6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Patch + fever → risk of opioid</a:t>
            </a:r>
            <a:endParaRPr lang="en-US" sz="1200" dirty="0"/>
          </a:p>
          <a:p>
            <a:pPr indent="0" marL="0">
              <a:lnSpc>
                <a:spcPts val="166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toxicity → remove patch and</a:t>
            </a:r>
            <a:endParaRPr lang="en-US" sz="1200" dirty="0"/>
          </a:p>
          <a:p>
            <a:pPr indent="0" marL="0">
              <a:lnSpc>
                <a:spcPts val="166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seek advice.</a:t>
            </a:r>
            <a:endParaRPr lang="en-US" sz="1200" dirty="0"/>
          </a:p>
        </p:txBody>
      </p:sp>
      <p:sp>
        <p:nvSpPr>
          <p:cNvPr id="38" name="SK-8-text-37"/>
          <p:cNvSpPr/>
          <p:nvPr/>
        </p:nvSpPr>
        <p:spPr>
          <a:xfrm>
            <a:off x="9393436" y="4210050"/>
            <a:ext cx="2263080" cy="14540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1145"/>
              </a:lnSpc>
              <a:buNone/>
            </a:pPr>
            <a:r>
              <a:rPr lang="en-US" sz="1050" b="1" dirty="0">
                <a:solidFill>
                  <a:srgbClr val="005672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BNF 2023 Key Conversions</a:t>
            </a:r>
            <a:endParaRPr lang="en-US" sz="1050" dirty="0"/>
          </a:p>
        </p:txBody>
      </p:sp>
      <p:sp>
        <p:nvSpPr>
          <p:cNvPr id="39" name="SK-8-text-38"/>
          <p:cNvSpPr/>
          <p:nvPr/>
        </p:nvSpPr>
        <p:spPr>
          <a:xfrm>
            <a:off x="466725" y="6562725"/>
            <a:ext cx="6000750" cy="15567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226"/>
              </a:lnSpc>
              <a:buNone/>
            </a:pPr>
            <a:r>
              <a:rPr lang="en-US" sz="1125" dirty="0">
                <a:solidFill>
                  <a:srgbClr val="79797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| Analgesics &amp; Opioids</a:t>
            </a:r>
            <a:endParaRPr lang="en-US" sz="1125" dirty="0"/>
          </a:p>
        </p:txBody>
      </p:sp>
      <p:sp>
        <p:nvSpPr>
          <p:cNvPr id="40" name="SK-8-text-39"/>
          <p:cNvSpPr/>
          <p:nvPr/>
        </p:nvSpPr>
        <p:spPr>
          <a:xfrm>
            <a:off x="5266283" y="6562725"/>
            <a:ext cx="1697236" cy="15567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1226"/>
              </a:lnSpc>
              <a:buNone/>
            </a:pPr>
            <a:r>
              <a:rPr lang="en-US" sz="1125" dirty="0">
                <a:solidFill>
                  <a:srgbClr val="2573A1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125" dirty="0"/>
          </a:p>
        </p:txBody>
      </p:sp>
      <p:sp>
        <p:nvSpPr>
          <p:cNvPr id="41" name="SK-8-text-40"/>
          <p:cNvSpPr/>
          <p:nvPr/>
        </p:nvSpPr>
        <p:spPr>
          <a:xfrm>
            <a:off x="11277600" y="6562725"/>
            <a:ext cx="628650" cy="15567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r" indent="0" marL="0">
              <a:lnSpc>
                <a:spcPts val="1226"/>
              </a:lnSpc>
              <a:buNone/>
            </a:pPr>
            <a:r>
              <a:rPr lang="en-US" sz="1125" dirty="0">
                <a:solidFill>
                  <a:srgbClr val="59595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8 / 10</a:t>
            </a:r>
            <a:endParaRPr lang="en-US" sz="1125" dirty="0"/>
          </a:p>
        </p:txBody>
      </p:sp>
      <p:sp>
        <p:nvSpPr>
          <p:cNvPr id="42" name="SK-8-text-41"/>
          <p:cNvSpPr/>
          <p:nvPr/>
        </p:nvSpPr>
        <p:spPr>
          <a:xfrm>
            <a:off x="9248775" y="5972175"/>
            <a:ext cx="2682180" cy="29140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147"/>
              </a:lnSpc>
              <a:buNone/>
            </a:pPr>
            <a:r>
              <a:rPr lang="en-US" sz="825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Always reduce by 25–50% when switching</a:t>
            </a:r>
            <a:endParaRPr lang="en-US" sz="825" dirty="0"/>
          </a:p>
          <a:p>
            <a:pPr indent="0" marL="0">
              <a:lnSpc>
                <a:spcPts val="1147"/>
              </a:lnSpc>
              <a:buNone/>
            </a:pPr>
            <a:r>
              <a:rPr lang="en-US" sz="825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opioids — incomplete cross-tolerance.</a:t>
            </a:r>
            <a:endParaRPr lang="en-US" sz="82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153" y="6165205"/>
            <a:ext cx="231577" cy="212527"/>
          </a:xfrm>
          <a:prstGeom prst="rect">
            <a:avLst/>
          </a:prstGeom>
        </p:spPr>
      </p:pic>
      <p:pic>
        <p:nvPicPr>
          <p:cNvPr id="4" name="SK-9-img-3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6855" y="1364605"/>
            <a:ext cx="280392" cy="260598"/>
          </a:xfrm>
          <a:prstGeom prst="rect">
            <a:avLst/>
          </a:prstGeom>
        </p:spPr>
      </p:pic>
      <p:pic>
        <p:nvPicPr>
          <p:cNvPr id="5" name="SK-9-img-4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1796" y="1385292"/>
            <a:ext cx="304800" cy="239911"/>
          </a:xfrm>
          <a:prstGeom prst="rect">
            <a:avLst/>
          </a:prstGeom>
        </p:spPr>
      </p:pic>
      <p:sp>
        <p:nvSpPr>
          <p:cNvPr id="6" name="SK-9-text-5"/>
          <p:cNvSpPr/>
          <p:nvPr/>
        </p:nvSpPr>
        <p:spPr>
          <a:xfrm>
            <a:off x="409575" y="228600"/>
            <a:ext cx="11782425" cy="46866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3690"/>
              </a:lnSpc>
              <a:buNone/>
            </a:pPr>
            <a:r>
              <a:rPr lang="en-US" sz="3075" dirty="0">
                <a:solidFill>
                  <a:srgbClr val="002060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Exam Pearls &amp; Clinical Red Flags</a:t>
            </a:r>
            <a:endParaRPr lang="en-US" sz="3075" dirty="0"/>
          </a:p>
        </p:txBody>
      </p:sp>
      <p:sp>
        <p:nvSpPr>
          <p:cNvPr id="7" name="SK-9-text-6"/>
          <p:cNvSpPr/>
          <p:nvPr/>
        </p:nvSpPr>
        <p:spPr>
          <a:xfrm>
            <a:off x="409575" y="933450"/>
            <a:ext cx="11782425" cy="26283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2070"/>
              </a:lnSpc>
              <a:buNone/>
            </a:pPr>
            <a:r>
              <a:rPr lang="en-US" sz="1500" dirty="0">
                <a:solidFill>
                  <a:srgbClr val="5A5A5A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Essential recall facts and danger signs every GP trainee must know</a:t>
            </a:r>
            <a:endParaRPr lang="en-US" sz="1500" dirty="0"/>
          </a:p>
        </p:txBody>
      </p:sp>
      <p:sp>
        <p:nvSpPr>
          <p:cNvPr id="8" name="SK-9-text-7"/>
          <p:cNvSpPr/>
          <p:nvPr/>
        </p:nvSpPr>
        <p:spPr>
          <a:xfrm>
            <a:off x="1809750" y="1352550"/>
            <a:ext cx="5783580" cy="28917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2277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Exam Pearls — AKT / SCA</a:t>
            </a:r>
            <a:endParaRPr lang="en-US" sz="1650" dirty="0"/>
          </a:p>
        </p:txBody>
      </p:sp>
      <p:sp>
        <p:nvSpPr>
          <p:cNvPr id="9" name="SK-9-text-8"/>
          <p:cNvSpPr/>
          <p:nvPr/>
        </p:nvSpPr>
        <p:spPr>
          <a:xfrm>
            <a:off x="8210550" y="1352550"/>
            <a:ext cx="3981450" cy="28917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2277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Clinical Red Flags</a:t>
            </a:r>
            <a:endParaRPr lang="en-US" sz="1650" dirty="0"/>
          </a:p>
        </p:txBody>
      </p:sp>
      <p:sp>
        <p:nvSpPr>
          <p:cNvPr id="10" name="SK-9-text-9"/>
          <p:cNvSpPr/>
          <p:nvPr/>
        </p:nvSpPr>
        <p:spPr>
          <a:xfrm>
            <a:off x="8766721" y="400050"/>
            <a:ext cx="1173361" cy="21714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171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AKT / SCA</a:t>
            </a:r>
            <a:endParaRPr lang="en-US" sz="1500" dirty="0"/>
          </a:p>
        </p:txBody>
      </p:sp>
      <p:sp>
        <p:nvSpPr>
          <p:cNvPr id="11" name="SK-9-text-10"/>
          <p:cNvSpPr/>
          <p:nvPr/>
        </p:nvSpPr>
        <p:spPr>
          <a:xfrm>
            <a:off x="9974461" y="400050"/>
            <a:ext cx="1843980" cy="21714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171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Safety Critical</a:t>
            </a:r>
            <a:endParaRPr lang="en-US" sz="1500" dirty="0"/>
          </a:p>
        </p:txBody>
      </p:sp>
      <p:sp>
        <p:nvSpPr>
          <p:cNvPr id="12" name="SK-9-text-11"/>
          <p:cNvSpPr/>
          <p:nvPr/>
        </p:nvSpPr>
        <p:spPr>
          <a:xfrm>
            <a:off x="0" y="6153150"/>
            <a:ext cx="12192000" cy="19437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530"/>
              </a:lnSpc>
              <a:buNone/>
            </a:pPr>
            <a:r>
              <a:rPr lang="en-US" sz="1125" dirty="0">
                <a:solidFill>
                  <a:srgbClr val="00206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Naloxone reverses opioid toxicity — 400 mcg IV/IM/SC; repeat every 2-3 min as needed. Short half-life — monitor closely for re-sedation.</a:t>
            </a:r>
            <a:endParaRPr lang="en-US" sz="1125" dirty="0"/>
          </a:p>
        </p:txBody>
      </p:sp>
      <p:sp>
        <p:nvSpPr>
          <p:cNvPr id="13" name="SK-9-text-12"/>
          <p:cNvSpPr/>
          <p:nvPr/>
        </p:nvSpPr>
        <p:spPr>
          <a:xfrm>
            <a:off x="6041678" y="1771650"/>
            <a:ext cx="6150173" cy="4205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56"/>
              </a:lnSpc>
              <a:buNone/>
            </a:pPr>
            <a:r>
              <a:rPr lang="en-US" sz="1200" dirty="0">
                <a:solidFill>
                  <a:srgbClr val="8B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⚠️ Opioid toxicity triad: Drowsiness + respiratory rate &lt;8/min +</a:t>
            </a:r>
            <a:endParaRPr lang="en-US" sz="1200" dirty="0"/>
          </a:p>
          <a:p>
            <a:pPr indent="0" marL="0">
              <a:lnSpc>
                <a:spcPts val="1656"/>
              </a:lnSpc>
              <a:buNone/>
            </a:pPr>
            <a:r>
              <a:rPr lang="en-US" sz="1200" dirty="0">
                <a:solidFill>
                  <a:srgbClr val="8B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pinpoint pupils → give Naloxone immediately</a:t>
            </a:r>
            <a:endParaRPr lang="en-US" sz="1200" dirty="0"/>
          </a:p>
        </p:txBody>
      </p:sp>
      <p:sp>
        <p:nvSpPr>
          <p:cNvPr id="14" name="SK-9-text-13"/>
          <p:cNvSpPr/>
          <p:nvPr/>
        </p:nvSpPr>
        <p:spPr>
          <a:xfrm>
            <a:off x="6041678" y="2247900"/>
            <a:ext cx="6150173" cy="4205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56"/>
              </a:lnSpc>
              <a:buNone/>
            </a:pPr>
            <a:r>
              <a:rPr lang="en-US" sz="1200" dirty="0">
                <a:solidFill>
                  <a:srgbClr val="8B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⚠️ Fentanyl patch + fever or external heat → rapid toxicity risk</a:t>
            </a:r>
            <a:endParaRPr lang="en-US" sz="1200" dirty="0"/>
          </a:p>
          <a:p>
            <a:pPr indent="0" marL="0">
              <a:lnSpc>
                <a:spcPts val="1656"/>
              </a:lnSpc>
              <a:buNone/>
            </a:pPr>
            <a:r>
              <a:rPr lang="en-US" sz="1200" dirty="0">
                <a:solidFill>
                  <a:srgbClr val="8B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→ remove patch, reduce dose</a:t>
            </a:r>
            <a:endParaRPr lang="en-US" sz="1200" dirty="0"/>
          </a:p>
        </p:txBody>
      </p:sp>
      <p:sp>
        <p:nvSpPr>
          <p:cNvPr id="15" name="SK-9-text-14"/>
          <p:cNvSpPr/>
          <p:nvPr/>
        </p:nvSpPr>
        <p:spPr>
          <a:xfrm>
            <a:off x="6125468" y="2762250"/>
            <a:ext cx="6066383" cy="4205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56"/>
              </a:lnSpc>
              <a:buNone/>
            </a:pPr>
            <a:r>
              <a:rPr lang="en-US" sz="1200" dirty="0">
                <a:solidFill>
                  <a:srgbClr val="8B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⚠️ Pain NOT controlled by morphine will NOT be controlled by</a:t>
            </a:r>
            <a:endParaRPr lang="en-US" sz="1200" dirty="0"/>
          </a:p>
          <a:p>
            <a:pPr indent="0" marL="0">
              <a:lnSpc>
                <a:spcPts val="1656"/>
              </a:lnSpc>
              <a:buNone/>
            </a:pPr>
            <a:r>
              <a:rPr lang="en-US" sz="1200" dirty="0">
                <a:solidFill>
                  <a:srgbClr val="8B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fentanyl — do NOT switch without specialist advice</a:t>
            </a:r>
            <a:endParaRPr lang="en-US" sz="1200" dirty="0"/>
          </a:p>
        </p:txBody>
      </p:sp>
      <p:sp>
        <p:nvSpPr>
          <p:cNvPr id="16" name="SK-9-text-15"/>
          <p:cNvSpPr/>
          <p:nvPr/>
        </p:nvSpPr>
        <p:spPr>
          <a:xfrm>
            <a:off x="6135886" y="3295650"/>
            <a:ext cx="6055965" cy="4205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56"/>
              </a:lnSpc>
              <a:buNone/>
            </a:pPr>
            <a:r>
              <a:rPr lang="en-US" sz="1200" dirty="0">
                <a:solidFill>
                  <a:srgbClr val="8B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⚠️ Respiratory depression risk: Elderly, OSA, COPD, concurrent</a:t>
            </a:r>
            <a:endParaRPr lang="en-US" sz="1200" dirty="0"/>
          </a:p>
          <a:p>
            <a:pPr indent="0" marL="0">
              <a:lnSpc>
                <a:spcPts val="1656"/>
              </a:lnSpc>
              <a:buNone/>
            </a:pPr>
            <a:r>
              <a:rPr lang="en-US" sz="1200" dirty="0">
                <a:solidFill>
                  <a:srgbClr val="8B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benzodiazepines or CNS depressants</a:t>
            </a:r>
            <a:endParaRPr lang="en-US" sz="1200" dirty="0"/>
          </a:p>
        </p:txBody>
      </p:sp>
      <p:sp>
        <p:nvSpPr>
          <p:cNvPr id="17" name="SK-9-text-16"/>
          <p:cNvSpPr/>
          <p:nvPr/>
        </p:nvSpPr>
        <p:spPr>
          <a:xfrm>
            <a:off x="6397823" y="3781425"/>
            <a:ext cx="5794028" cy="4205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56"/>
              </a:lnSpc>
              <a:buNone/>
            </a:pPr>
            <a:r>
              <a:rPr lang="en-US" sz="1200" dirty="0">
                <a:solidFill>
                  <a:srgbClr val="8B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⚠️ Opioid misuse signs: Craving, impaired control, continued</a:t>
            </a:r>
            <a:endParaRPr lang="en-US" sz="1200" dirty="0"/>
          </a:p>
          <a:p>
            <a:pPr indent="0" marL="0">
              <a:lnSpc>
                <a:spcPts val="1656"/>
              </a:lnSpc>
              <a:buNone/>
            </a:pPr>
            <a:r>
              <a:rPr lang="en-US" sz="1200" dirty="0">
                <a:solidFill>
                  <a:srgbClr val="8B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use despite harm</a:t>
            </a:r>
            <a:endParaRPr lang="en-US" sz="1200" dirty="0"/>
          </a:p>
        </p:txBody>
      </p:sp>
      <p:sp>
        <p:nvSpPr>
          <p:cNvPr id="18" name="SK-9-text-17"/>
          <p:cNvSpPr/>
          <p:nvPr/>
        </p:nvSpPr>
        <p:spPr>
          <a:xfrm>
            <a:off x="6282630" y="4314825"/>
            <a:ext cx="5909221" cy="4205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56"/>
              </a:lnSpc>
              <a:buNone/>
            </a:pPr>
            <a:r>
              <a:rPr lang="en-US" sz="1200" dirty="0">
                <a:solidFill>
                  <a:srgbClr val="8B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⚠️ Opioid withdrawal: Yawning, sweating, abdominal cramps,</a:t>
            </a:r>
            <a:endParaRPr lang="en-US" sz="1200" dirty="0"/>
          </a:p>
          <a:p>
            <a:pPr indent="0" marL="0">
              <a:lnSpc>
                <a:spcPts val="1656"/>
              </a:lnSpc>
              <a:buNone/>
            </a:pPr>
            <a:r>
              <a:rPr lang="en-US" sz="1200" dirty="0">
                <a:solidFill>
                  <a:srgbClr val="8B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pileorection — NEVER stop abruptly — always taper</a:t>
            </a:r>
            <a:endParaRPr lang="en-US" sz="1200" dirty="0"/>
          </a:p>
        </p:txBody>
      </p:sp>
      <p:sp>
        <p:nvSpPr>
          <p:cNvPr id="19" name="SK-9-text-18"/>
          <p:cNvSpPr/>
          <p:nvPr/>
        </p:nvSpPr>
        <p:spPr>
          <a:xfrm>
            <a:off x="6448425" y="4829175"/>
            <a:ext cx="5175796" cy="4205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56"/>
              </a:lnSpc>
              <a:buNone/>
            </a:pPr>
            <a:r>
              <a:rPr lang="en-US" sz="1200" dirty="0">
                <a:solidFill>
                  <a:srgbClr val="8B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⚠️ OIH mismanagement: Escalating opioid dose when</a:t>
            </a:r>
            <a:endParaRPr lang="en-US" sz="1200" dirty="0"/>
          </a:p>
          <a:p>
            <a:pPr indent="0" marL="0">
              <a:lnSpc>
                <a:spcPts val="1656"/>
              </a:lnSpc>
              <a:buNone/>
            </a:pPr>
            <a:r>
              <a:rPr lang="en-US" sz="1200" dirty="0">
                <a:solidFill>
                  <a:srgbClr val="8B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OIH is the cause is the cause → worsens pain</a:t>
            </a:r>
            <a:endParaRPr lang="en-US" sz="1200" dirty="0"/>
          </a:p>
        </p:txBody>
      </p:sp>
      <p:sp>
        <p:nvSpPr>
          <p:cNvPr id="20" name="SK-9-text-19"/>
          <p:cNvSpPr/>
          <p:nvPr/>
        </p:nvSpPr>
        <p:spPr>
          <a:xfrm>
            <a:off x="6448425" y="5353050"/>
            <a:ext cx="5657850" cy="4205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56"/>
              </a:lnSpc>
              <a:buNone/>
            </a:pPr>
            <a:r>
              <a:rPr lang="en-US" sz="1200" dirty="0">
                <a:solidFill>
                  <a:srgbClr val="8B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⚠️ Abrupt opioid cessation → withdrawal crisis — taper by</a:t>
            </a:r>
            <a:endParaRPr lang="en-US" sz="1200" dirty="0"/>
          </a:p>
          <a:p>
            <a:pPr indent="0" marL="0">
              <a:lnSpc>
                <a:spcPts val="1656"/>
              </a:lnSpc>
              <a:buNone/>
            </a:pPr>
            <a:r>
              <a:rPr lang="en-US" sz="1200" dirty="0">
                <a:solidFill>
                  <a:srgbClr val="8B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10-25% every 2-4 weeks</a:t>
            </a:r>
            <a:endParaRPr lang="en-US" sz="1200" dirty="0"/>
          </a:p>
        </p:txBody>
      </p:sp>
      <p:sp>
        <p:nvSpPr>
          <p:cNvPr id="21" name="SK-9-text-20"/>
          <p:cNvSpPr/>
          <p:nvPr/>
        </p:nvSpPr>
        <p:spPr>
          <a:xfrm>
            <a:off x="590550" y="1771650"/>
            <a:ext cx="5982593" cy="4205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56"/>
              </a:lnSpc>
              <a:buNone/>
            </a:pPr>
            <a:r>
              <a:rPr lang="en-US" sz="1200" dirty="0">
                <a:solidFill>
                  <a:srgbClr val="8B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NICE NG193 (2021): Opioids NOT recommended for chronic</a:t>
            </a:r>
            <a:endParaRPr lang="en-US" sz="1200" dirty="0"/>
          </a:p>
          <a:p>
            <a:pPr indent="0" marL="0">
              <a:lnSpc>
                <a:spcPts val="1656"/>
              </a:lnSpc>
              <a:buNone/>
            </a:pPr>
            <a:r>
              <a:rPr lang="en-US" sz="1200" dirty="0">
                <a:solidFill>
                  <a:srgbClr val="8B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primary pain</a:t>
            </a:r>
            <a:endParaRPr lang="en-US" sz="1200" dirty="0"/>
          </a:p>
        </p:txBody>
      </p:sp>
      <p:sp>
        <p:nvSpPr>
          <p:cNvPr id="22" name="SK-9-text-21"/>
          <p:cNvSpPr/>
          <p:nvPr/>
        </p:nvSpPr>
        <p:spPr>
          <a:xfrm>
            <a:off x="590550" y="2247900"/>
            <a:ext cx="5689253" cy="4205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56"/>
              </a:lnSpc>
              <a:buNone/>
            </a:pPr>
            <a:r>
              <a:rPr lang="en-US" sz="1200" dirty="0">
                <a:solidFill>
                  <a:srgbClr val="8B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Tramadol ratio (BNF 2023): 100mg tramadol = 10mg oral</a:t>
            </a:r>
            <a:endParaRPr lang="en-US" sz="1200" dirty="0"/>
          </a:p>
          <a:p>
            <a:pPr indent="0" marL="0">
              <a:lnSpc>
                <a:spcPts val="1656"/>
              </a:lnSpc>
              <a:buNone/>
            </a:pPr>
            <a:r>
              <a:rPr lang="en-US" sz="1200" dirty="0">
                <a:solidFill>
                  <a:srgbClr val="8B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morphine (ratio 0.1)</a:t>
            </a:r>
            <a:endParaRPr lang="en-US" sz="1200" dirty="0"/>
          </a:p>
        </p:txBody>
      </p:sp>
      <p:sp>
        <p:nvSpPr>
          <p:cNvPr id="23" name="SK-9-text-22"/>
          <p:cNvSpPr/>
          <p:nvPr/>
        </p:nvSpPr>
        <p:spPr>
          <a:xfrm>
            <a:off x="590550" y="2762250"/>
            <a:ext cx="5133975" cy="4205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56"/>
              </a:lnSpc>
              <a:buNone/>
            </a:pPr>
            <a:r>
              <a:rPr lang="en-US" sz="1200" dirty="0">
                <a:solidFill>
                  <a:srgbClr val="8B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Fentanyl patch (BNF 2023): 25 mcg/hr = 60mg oral</a:t>
            </a:r>
            <a:endParaRPr lang="en-US" sz="1200" dirty="0"/>
          </a:p>
          <a:p>
            <a:pPr indent="0" marL="0">
              <a:lnSpc>
                <a:spcPts val="1656"/>
              </a:lnSpc>
              <a:buNone/>
            </a:pPr>
            <a:r>
              <a:rPr lang="en-US" sz="1200" dirty="0">
                <a:solidFill>
                  <a:srgbClr val="8B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morphine/24hr</a:t>
            </a:r>
            <a:endParaRPr lang="en-US" sz="1200" dirty="0"/>
          </a:p>
        </p:txBody>
      </p:sp>
      <p:sp>
        <p:nvSpPr>
          <p:cNvPr id="24" name="SK-9-text-23"/>
          <p:cNvSpPr/>
          <p:nvPr/>
        </p:nvSpPr>
        <p:spPr>
          <a:xfrm>
            <a:off x="590550" y="3228975"/>
            <a:ext cx="10485120" cy="21029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56"/>
              </a:lnSpc>
              <a:buNone/>
            </a:pPr>
            <a:r>
              <a:rPr lang="en-US" sz="1200" dirty="0">
                <a:solidFill>
                  <a:srgbClr val="8B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Oxycodone: 1.5× more potent than oral morphine mg for mg</a:t>
            </a:r>
            <a:endParaRPr lang="en-US" sz="1200" dirty="0"/>
          </a:p>
        </p:txBody>
      </p:sp>
      <p:sp>
        <p:nvSpPr>
          <p:cNvPr id="25" name="SK-9-text-24"/>
          <p:cNvSpPr/>
          <p:nvPr/>
        </p:nvSpPr>
        <p:spPr>
          <a:xfrm>
            <a:off x="590550" y="3467100"/>
            <a:ext cx="6181725" cy="4205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56"/>
              </a:lnSpc>
              <a:buNone/>
            </a:pPr>
            <a:r>
              <a:rPr lang="en-US" sz="1200" dirty="0">
                <a:solidFill>
                  <a:srgbClr val="8B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Codeine: CYP2D6 prodrug — poor metabolisers (10%) get no</a:t>
            </a:r>
            <a:endParaRPr lang="en-US" sz="1200" dirty="0"/>
          </a:p>
          <a:p>
            <a:pPr indent="0" marL="0">
              <a:lnSpc>
                <a:spcPts val="1656"/>
              </a:lnSpc>
              <a:buNone/>
            </a:pPr>
            <a:r>
              <a:rPr lang="en-US" sz="1200" dirty="0">
                <a:solidFill>
                  <a:srgbClr val="8B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benefit; ultra-rapid metabolisers → toxicity risk</a:t>
            </a:r>
            <a:endParaRPr lang="en-US" sz="1200" dirty="0"/>
          </a:p>
        </p:txBody>
      </p:sp>
      <p:sp>
        <p:nvSpPr>
          <p:cNvPr id="26" name="SK-9-text-25"/>
          <p:cNvSpPr/>
          <p:nvPr/>
        </p:nvSpPr>
        <p:spPr>
          <a:xfrm>
            <a:off x="590550" y="3962400"/>
            <a:ext cx="5605463" cy="4205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56"/>
              </a:lnSpc>
              <a:buNone/>
            </a:pPr>
            <a:r>
              <a:rPr lang="en-US" sz="1200" dirty="0">
                <a:solidFill>
                  <a:srgbClr val="8B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Gabapentin &amp; Pregabalin: Class C controlled drugs since</a:t>
            </a:r>
            <a:endParaRPr lang="en-US" sz="1200" dirty="0"/>
          </a:p>
          <a:p>
            <a:pPr indent="0" marL="0">
              <a:lnSpc>
                <a:spcPts val="1656"/>
              </a:lnSpc>
              <a:buNone/>
            </a:pPr>
            <a:r>
              <a:rPr lang="en-US" sz="1200" dirty="0">
                <a:solidFill>
                  <a:srgbClr val="8B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April 2019</a:t>
            </a:r>
            <a:endParaRPr lang="en-US" sz="1200" dirty="0"/>
          </a:p>
        </p:txBody>
      </p:sp>
      <p:sp>
        <p:nvSpPr>
          <p:cNvPr id="27" name="SK-9-text-26"/>
          <p:cNvSpPr/>
          <p:nvPr/>
        </p:nvSpPr>
        <p:spPr>
          <a:xfrm>
            <a:off x="590550" y="4438650"/>
            <a:ext cx="10972800" cy="21029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56"/>
              </a:lnSpc>
              <a:buNone/>
            </a:pPr>
            <a:r>
              <a:rPr lang="en-US" sz="1200" dirty="0">
                <a:solidFill>
                  <a:srgbClr val="8B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Tramadol: Serotonin syndrome risk with SSRIs / SNRIs / MAOIs</a:t>
            </a:r>
            <a:endParaRPr lang="en-US" sz="1200" dirty="0"/>
          </a:p>
        </p:txBody>
      </p:sp>
      <p:sp>
        <p:nvSpPr>
          <p:cNvPr id="28" name="SK-9-text-27"/>
          <p:cNvSpPr/>
          <p:nvPr/>
        </p:nvSpPr>
        <p:spPr>
          <a:xfrm>
            <a:off x="590550" y="4695825"/>
            <a:ext cx="5636865" cy="4205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56"/>
              </a:lnSpc>
              <a:buNone/>
            </a:pPr>
            <a:r>
              <a:rPr lang="en-US" sz="1200" dirty="0">
                <a:solidFill>
                  <a:srgbClr val="8B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OIH: Opioid-induced hyperalgesia → reduce dose, do NOT</a:t>
            </a:r>
            <a:endParaRPr lang="en-US" sz="1200" dirty="0"/>
          </a:p>
          <a:p>
            <a:pPr indent="0" marL="0">
              <a:lnSpc>
                <a:spcPts val="1656"/>
              </a:lnSpc>
              <a:buNone/>
            </a:pPr>
            <a:r>
              <a:rPr lang="en-US" sz="1200" dirty="0">
                <a:solidFill>
                  <a:srgbClr val="8B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escalate</a:t>
            </a:r>
            <a:endParaRPr lang="en-US" sz="1200" dirty="0"/>
          </a:p>
        </p:txBody>
      </p:sp>
      <p:sp>
        <p:nvSpPr>
          <p:cNvPr id="29" name="SK-9-text-28"/>
          <p:cNvSpPr/>
          <p:nvPr/>
        </p:nvSpPr>
        <p:spPr>
          <a:xfrm>
            <a:off x="590550" y="5191125"/>
            <a:ext cx="5794028" cy="4205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56"/>
              </a:lnSpc>
              <a:buNone/>
            </a:pPr>
            <a:r>
              <a:rPr lang="en-US" sz="1200" dirty="0">
                <a:solidFill>
                  <a:srgbClr val="8B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SCA pearl: Before starting opioids — full assessment, agree</a:t>
            </a:r>
            <a:endParaRPr lang="en-US" sz="1200" dirty="0"/>
          </a:p>
          <a:p>
            <a:pPr indent="0" marL="0">
              <a:lnSpc>
                <a:spcPts val="1656"/>
              </a:lnSpc>
              <a:buNone/>
            </a:pPr>
            <a:r>
              <a:rPr lang="en-US" sz="1200" dirty="0">
                <a:solidFill>
                  <a:srgbClr val="8B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goals, discuss risks, explore biopsychosocial factors</a:t>
            </a:r>
            <a:endParaRPr lang="en-US" sz="1200" dirty="0"/>
          </a:p>
        </p:txBody>
      </p:sp>
      <p:sp>
        <p:nvSpPr>
          <p:cNvPr id="30" name="SK-9-text-29"/>
          <p:cNvSpPr/>
          <p:nvPr/>
        </p:nvSpPr>
        <p:spPr>
          <a:xfrm>
            <a:off x="590550" y="5667375"/>
            <a:ext cx="8229600" cy="21029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56"/>
              </a:lnSpc>
              <a:buNone/>
            </a:pPr>
            <a:r>
              <a:rPr lang="en-US" sz="1200" dirty="0">
                <a:solidFill>
                  <a:srgbClr val="8B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Driving: All opioid patients must notify DVLA</a:t>
            </a:r>
            <a:endParaRPr lang="en-US" sz="1200" dirty="0"/>
          </a:p>
        </p:txBody>
      </p:sp>
      <p:sp>
        <p:nvSpPr>
          <p:cNvPr id="31" name="SK-9-text-30"/>
          <p:cNvSpPr/>
          <p:nvPr/>
        </p:nvSpPr>
        <p:spPr>
          <a:xfrm>
            <a:off x="228600" y="6638925"/>
            <a:ext cx="6995160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026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Bradford VTS | Analgesics &amp; Opioids in Primary Care</a:t>
            </a:r>
            <a:endParaRPr lang="en-US" sz="900" dirty="0"/>
          </a:p>
        </p:txBody>
      </p:sp>
      <p:sp>
        <p:nvSpPr>
          <p:cNvPr id="32" name="SK-9-text-31"/>
          <p:cNvSpPr/>
          <p:nvPr/>
        </p:nvSpPr>
        <p:spPr>
          <a:xfrm>
            <a:off x="9708803" y="6638925"/>
            <a:ext cx="2483048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r" indent="0" marL="0">
              <a:lnSpc>
                <a:spcPts val="1026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Slide 9 of 10 | www.bradfordvts.co.uk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2026-05-26T13:51:46Z</dcterms:created>
  <dcterms:modified xsi:type="dcterms:W3CDTF">2026-05-26T13:51:46Z</dcterms:modified>
</cp:coreProperties>
</file>