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Georgia" panose="02040502050405020303" pitchFamily="18" charset="0"/>
      <p:regular r:id="rId13"/>
      <p:bold r:id="rId14"/>
      <p:italic r:id="rId15"/>
      <p:boldItalic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102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7255" y="1467594"/>
            <a:ext cx="4389090" cy="4094113"/>
          </a:xfrm>
          <a:prstGeom prst="rect">
            <a:avLst/>
          </a:prstGeom>
        </p:spPr>
      </p:pic>
      <p:sp>
        <p:nvSpPr>
          <p:cNvPr id="4" name="SK-1-text-3"/>
          <p:cNvSpPr/>
          <p:nvPr/>
        </p:nvSpPr>
        <p:spPr>
          <a:xfrm>
            <a:off x="714375" y="2009775"/>
            <a:ext cx="6768405" cy="11888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680"/>
              </a:lnSpc>
              <a:buNone/>
            </a:pPr>
            <a:r>
              <a:rPr lang="en-US" sz="3900" b="1" dirty="0">
                <a:solidFill>
                  <a:srgbClr val="0B1A30"/>
                </a:solidFill>
              </a:rPr>
              <a:t>Chronic Pain: Pacing</a:t>
            </a:r>
            <a:endParaRPr lang="en-US" sz="3900" dirty="0"/>
          </a:p>
          <a:p>
            <a:pPr marL="0" indent="0">
              <a:lnSpc>
                <a:spcPts val="4680"/>
              </a:lnSpc>
              <a:buNone/>
            </a:pPr>
            <a:r>
              <a:rPr lang="en-US" sz="3900" b="1" dirty="0">
                <a:solidFill>
                  <a:srgbClr val="0B1A30"/>
                </a:solidFill>
              </a:rPr>
              <a:t>and Self-Management</a:t>
            </a:r>
            <a:endParaRPr lang="en-US" sz="3900" dirty="0"/>
          </a:p>
        </p:txBody>
      </p:sp>
      <p:sp>
        <p:nvSpPr>
          <p:cNvPr id="5" name="SK-1-text-4"/>
          <p:cNvSpPr/>
          <p:nvPr/>
        </p:nvSpPr>
        <p:spPr>
          <a:xfrm>
            <a:off x="714375" y="3619500"/>
            <a:ext cx="10698480" cy="4423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83"/>
              </a:lnSpc>
              <a:buNone/>
            </a:pPr>
            <a:endParaRPr lang="en-US" sz="2700" dirty="0"/>
          </a:p>
        </p:txBody>
      </p:sp>
      <p:sp>
        <p:nvSpPr>
          <p:cNvPr id="6" name="SK-1-text-5"/>
          <p:cNvSpPr/>
          <p:nvPr/>
        </p:nvSpPr>
        <p:spPr>
          <a:xfrm>
            <a:off x="665708" y="190500"/>
            <a:ext cx="3792736" cy="1791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11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BRADFORD VTS TEACHING DECK</a:t>
            </a:r>
            <a:endParaRPr lang="en-US" sz="1425" dirty="0"/>
          </a:p>
        </p:txBody>
      </p:sp>
      <p:sp>
        <p:nvSpPr>
          <p:cNvPr id="7" name="SK-1-text-6"/>
          <p:cNvSpPr/>
          <p:nvPr/>
        </p:nvSpPr>
        <p:spPr>
          <a:xfrm>
            <a:off x="714375" y="4305300"/>
            <a:ext cx="11477625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7D8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May 2026 · Updated to NICE NG193 (2021)</a:t>
            </a:r>
            <a:endParaRPr lang="en-US" sz="1575" dirty="0"/>
          </a:p>
        </p:txBody>
      </p:sp>
      <p:sp>
        <p:nvSpPr>
          <p:cNvPr id="8" name="SK-1-text-7"/>
          <p:cNvSpPr/>
          <p:nvPr/>
        </p:nvSpPr>
        <p:spPr>
          <a:xfrm>
            <a:off x="714375" y="4610100"/>
            <a:ext cx="48006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F967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9" name="SK-1-text-8"/>
          <p:cNvSpPr/>
          <p:nvPr/>
        </p:nvSpPr>
        <p:spPr>
          <a:xfrm>
            <a:off x="1104900" y="5610225"/>
            <a:ext cx="6223546" cy="4179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B1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double check this advice and drug doses with the latest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B1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NICE/BNF guidance. This document is for educational purposes only.</a:t>
            </a:r>
            <a:endParaRPr lang="en-US" sz="12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055" y="6322963"/>
            <a:ext cx="255984" cy="226219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679" y="1707505"/>
            <a:ext cx="268188" cy="253603"/>
          </a:xfrm>
          <a:prstGeom prst="rect">
            <a:avLst/>
          </a:prstGeom>
        </p:spPr>
      </p:pic>
      <p:sp>
        <p:nvSpPr>
          <p:cNvPr id="5" name="SK-10-text-4"/>
          <p:cNvSpPr/>
          <p:nvPr/>
        </p:nvSpPr>
        <p:spPr>
          <a:xfrm>
            <a:off x="657225" y="314325"/>
            <a:ext cx="11534775" cy="4647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59"/>
              </a:lnSpc>
              <a:buNone/>
            </a:pPr>
            <a:r>
              <a:rPr lang="en-US" sz="3075" b="1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Flags, Pitfalls &amp; Quick Recall</a:t>
            </a:r>
            <a:endParaRPr lang="en-US" sz="3075" dirty="0"/>
          </a:p>
        </p:txBody>
      </p:sp>
      <p:sp>
        <p:nvSpPr>
          <p:cNvPr id="6" name="SK-10-text-5"/>
          <p:cNvSpPr/>
          <p:nvPr/>
        </p:nvSpPr>
        <p:spPr>
          <a:xfrm>
            <a:off x="714375" y="1047750"/>
            <a:ext cx="11477625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dirty="0">
                <a:solidFill>
                  <a:srgbClr val="4F5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safety checks, clinical errors to avoid, and final key principles.</a:t>
            </a:r>
            <a:endParaRPr lang="en-US" sz="1725" dirty="0"/>
          </a:p>
        </p:txBody>
      </p:sp>
      <p:sp>
        <p:nvSpPr>
          <p:cNvPr id="7" name="SK-10-text-6"/>
          <p:cNvSpPr/>
          <p:nvPr/>
        </p:nvSpPr>
        <p:spPr>
          <a:xfrm>
            <a:off x="895350" y="1685925"/>
            <a:ext cx="5440680" cy="2180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7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RED FLAGS — ACT NOW</a:t>
            </a:r>
            <a:endParaRPr lang="en-US" sz="1575" dirty="0"/>
          </a:p>
        </p:txBody>
      </p:sp>
      <p:sp>
        <p:nvSpPr>
          <p:cNvPr id="8" name="SK-10-text-7"/>
          <p:cNvSpPr/>
          <p:nvPr/>
        </p:nvSpPr>
        <p:spPr>
          <a:xfrm>
            <a:off x="4448175" y="1685925"/>
            <a:ext cx="6960870" cy="2180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7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PITFALLS — AVOID THESE</a:t>
            </a:r>
            <a:endParaRPr lang="en-US" sz="1575" dirty="0"/>
          </a:p>
        </p:txBody>
      </p:sp>
      <p:sp>
        <p:nvSpPr>
          <p:cNvPr id="9" name="SK-10-text-8"/>
          <p:cNvSpPr/>
          <p:nvPr/>
        </p:nvSpPr>
        <p:spPr>
          <a:xfrm>
            <a:off x="8343900" y="1685925"/>
            <a:ext cx="3848100" cy="2180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7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RECALL — KEY PRINCIPLES</a:t>
            </a:r>
            <a:endParaRPr lang="en-US" sz="1575" dirty="0"/>
          </a:p>
        </p:txBody>
      </p:sp>
      <p:sp>
        <p:nvSpPr>
          <p:cNvPr id="10" name="SK-10-text-9"/>
          <p:cNvSpPr/>
          <p:nvPr/>
        </p:nvSpPr>
        <p:spPr>
          <a:xfrm>
            <a:off x="914400" y="2238375"/>
            <a:ext cx="3143250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neurological symptoms in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known chronic pain patient</a:t>
            </a:r>
            <a:endParaRPr lang="en-US" sz="1500" dirty="0"/>
          </a:p>
        </p:txBody>
      </p:sp>
      <p:sp>
        <p:nvSpPr>
          <p:cNvPr id="11" name="SK-10-text-10"/>
          <p:cNvSpPr/>
          <p:nvPr/>
        </p:nvSpPr>
        <p:spPr>
          <a:xfrm>
            <a:off x="914400" y="2895600"/>
            <a:ext cx="3373636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Sudden unexplained worsening —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exclude infection, fracture,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malignancy</a:t>
            </a:r>
            <a:endParaRPr lang="en-US" sz="1500" dirty="0"/>
          </a:p>
        </p:txBody>
      </p:sp>
      <p:sp>
        <p:nvSpPr>
          <p:cNvPr id="12" name="SK-10-text-11"/>
          <p:cNvSpPr/>
          <p:nvPr/>
        </p:nvSpPr>
        <p:spPr>
          <a:xfrm>
            <a:off x="914400" y="3771900"/>
            <a:ext cx="3457575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Suicidal ideation — significant risk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chronic pain</a:t>
            </a:r>
            <a:endParaRPr lang="en-US" sz="1500" dirty="0"/>
          </a:p>
        </p:txBody>
      </p:sp>
      <p:sp>
        <p:nvSpPr>
          <p:cNvPr id="13" name="SK-10-text-12"/>
          <p:cNvSpPr/>
          <p:nvPr/>
        </p:nvSpPr>
        <p:spPr>
          <a:xfrm>
            <a:off x="914400" y="4429125"/>
            <a:ext cx="3216473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Severe depression complicating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</a:t>
            </a:r>
            <a:endParaRPr lang="en-US" sz="1500" dirty="0"/>
          </a:p>
        </p:txBody>
      </p:sp>
      <p:sp>
        <p:nvSpPr>
          <p:cNvPr id="14" name="SK-10-text-13"/>
          <p:cNvSpPr/>
          <p:nvPr/>
        </p:nvSpPr>
        <p:spPr>
          <a:xfrm>
            <a:off x="914400" y="5086350"/>
            <a:ext cx="3237458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Safeguarding concern — patient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unable to care for self or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dependants</a:t>
            </a:r>
            <a:endParaRPr lang="en-US" sz="1500" dirty="0"/>
          </a:p>
        </p:txBody>
      </p:sp>
      <p:sp>
        <p:nvSpPr>
          <p:cNvPr id="15" name="SK-10-text-14"/>
          <p:cNvSpPr/>
          <p:nvPr/>
        </p:nvSpPr>
        <p:spPr>
          <a:xfrm>
            <a:off x="4705350" y="2238375"/>
            <a:ext cx="7315200" cy="2457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Prescribing before exploring ICE</a:t>
            </a:r>
            <a:endParaRPr lang="en-US" sz="1500" dirty="0"/>
          </a:p>
        </p:txBody>
      </p:sp>
      <p:sp>
        <p:nvSpPr>
          <p:cNvPr id="16" name="SK-10-text-15"/>
          <p:cNvSpPr/>
          <p:nvPr/>
        </p:nvSpPr>
        <p:spPr>
          <a:xfrm>
            <a:off x="4705350" y="2686050"/>
            <a:ext cx="3289846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Recommending rest — reinforces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fear-avoidance</a:t>
            </a:r>
            <a:endParaRPr lang="en-US" sz="1500" dirty="0"/>
          </a:p>
        </p:txBody>
      </p:sp>
      <p:sp>
        <p:nvSpPr>
          <p:cNvPr id="17" name="SK-10-text-16"/>
          <p:cNvSpPr/>
          <p:nvPr/>
        </p:nvSpPr>
        <p:spPr>
          <a:xfrm>
            <a:off x="4705350" y="3333750"/>
            <a:ext cx="3237458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Over-investigating — repeated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scans entrench illness behaviour</a:t>
            </a:r>
            <a:endParaRPr lang="en-US" sz="1500" dirty="0"/>
          </a:p>
        </p:txBody>
      </p:sp>
      <p:sp>
        <p:nvSpPr>
          <p:cNvPr id="18" name="SK-10-text-17"/>
          <p:cNvSpPr/>
          <p:nvPr/>
        </p:nvSpPr>
        <p:spPr>
          <a:xfrm>
            <a:off x="4705350" y="3990975"/>
            <a:ext cx="3625155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Signing indefinite sick notes without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graded return-to-work plan</a:t>
            </a:r>
            <a:endParaRPr lang="en-US" sz="1500" dirty="0"/>
          </a:p>
        </p:txBody>
      </p:sp>
      <p:sp>
        <p:nvSpPr>
          <p:cNvPr id="19" name="SK-10-text-18"/>
          <p:cNvSpPr/>
          <p:nvPr/>
        </p:nvSpPr>
        <p:spPr>
          <a:xfrm>
            <a:off x="4705350" y="4648200"/>
            <a:ext cx="3111698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depression —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underdiagnosed in chronic pain</a:t>
            </a:r>
            <a:endParaRPr lang="en-US" sz="1500" dirty="0"/>
          </a:p>
        </p:txBody>
      </p:sp>
      <p:sp>
        <p:nvSpPr>
          <p:cNvPr id="20" name="SK-10-text-19"/>
          <p:cNvSpPr/>
          <p:nvPr/>
        </p:nvSpPr>
        <p:spPr>
          <a:xfrm>
            <a:off x="4705350" y="5314950"/>
            <a:ext cx="2661196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Ignoring family dynamic —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collusion delays recovery</a:t>
            </a:r>
            <a:endParaRPr lang="en-US" sz="1500" dirty="0"/>
          </a:p>
        </p:txBody>
      </p:sp>
      <p:sp>
        <p:nvSpPr>
          <p:cNvPr id="21" name="SK-10-text-20"/>
          <p:cNvSpPr/>
          <p:nvPr/>
        </p:nvSpPr>
        <p:spPr>
          <a:xfrm>
            <a:off x="8496300" y="2181225"/>
            <a:ext cx="3426023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 primary pain: no clear cause;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opioids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8496300" y="2619375"/>
            <a:ext cx="3122265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 NG193: supervised exercise =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first-line</a:t>
            </a:r>
            <a:endParaRPr lang="en-US" sz="1350" dirty="0"/>
          </a:p>
        </p:txBody>
      </p:sp>
      <p:sp>
        <p:nvSpPr>
          <p:cNvPr id="23" name="SK-10-text-22"/>
          <p:cNvSpPr/>
          <p:nvPr/>
        </p:nvSpPr>
        <p:spPr>
          <a:xfrm>
            <a:off x="8496300" y="3067050"/>
            <a:ext cx="2504033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CBT / ACT = recommended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psychological therapies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8496300" y="3505200"/>
            <a:ext cx="3143250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Pacing = consistent activity; avoid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boom-and-bust</a:t>
            </a:r>
            <a:endParaRPr lang="en-US" sz="1350" dirty="0"/>
          </a:p>
        </p:txBody>
      </p:sp>
      <p:sp>
        <p:nvSpPr>
          <p:cNvPr id="25" name="SK-10-text-24"/>
          <p:cNvSpPr/>
          <p:nvPr/>
        </p:nvSpPr>
        <p:spPr>
          <a:xfrm>
            <a:off x="8496300" y="3952875"/>
            <a:ext cx="369570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Ps: Plan • Pace • Prioritise</a:t>
            </a:r>
            <a:endParaRPr lang="en-US" sz="1350" dirty="0"/>
          </a:p>
        </p:txBody>
      </p:sp>
      <p:sp>
        <p:nvSpPr>
          <p:cNvPr id="26" name="SK-10-text-25"/>
          <p:cNvSpPr/>
          <p:nvPr/>
        </p:nvSpPr>
        <p:spPr>
          <a:xfrm>
            <a:off x="8496300" y="4191000"/>
            <a:ext cx="369570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ICE: always explore before prescribing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8496300" y="4429125"/>
            <a:ext cx="3331815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Yellow flags: catastrophisation, fear-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avoidance, low mood</a:t>
            </a:r>
            <a:endParaRPr lang="en-US" sz="1350" dirty="0"/>
          </a:p>
        </p:txBody>
      </p:sp>
      <p:sp>
        <p:nvSpPr>
          <p:cNvPr id="28" name="SK-10-text-27"/>
          <p:cNvSpPr/>
          <p:nvPr/>
        </p:nvSpPr>
        <p:spPr>
          <a:xfrm>
            <a:off x="8496300" y="4876800"/>
            <a:ext cx="369570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 collusion = barrier to recovery</a:t>
            </a:r>
            <a:endParaRPr lang="en-US" sz="1350" dirty="0"/>
          </a:p>
        </p:txBody>
      </p:sp>
      <p:sp>
        <p:nvSpPr>
          <p:cNvPr id="29" name="SK-10-text-28"/>
          <p:cNvSpPr/>
          <p:nvPr/>
        </p:nvSpPr>
        <p:spPr>
          <a:xfrm>
            <a:off x="8496300" y="5114925"/>
            <a:ext cx="369570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reduce disability and improve QOL</a:t>
            </a:r>
            <a:endParaRPr lang="en-US" sz="1350" dirty="0"/>
          </a:p>
        </p:txBody>
      </p:sp>
      <p:sp>
        <p:nvSpPr>
          <p:cNvPr id="30" name="SK-10-text-29"/>
          <p:cNvSpPr/>
          <p:nvPr/>
        </p:nvSpPr>
        <p:spPr>
          <a:xfrm>
            <a:off x="8496300" y="5553075"/>
            <a:ext cx="3551783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Opioids NOT recommended for chronic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pain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1891393" y="6398206"/>
            <a:ext cx="10382250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14"/>
              </a:lnSpc>
              <a:buNone/>
            </a:pPr>
            <a:r>
              <a:rPr lang="en-US" sz="1125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double check this advice and drug doses with the latest NICE/BNF guidance. This document is for educational purposes only.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3459" y="1481286"/>
            <a:ext cx="1962894" cy="1659582"/>
          </a:xfrm>
          <a:prstGeom prst="rect">
            <a:avLst/>
          </a:prstGeom>
        </p:spPr>
      </p:pic>
      <p:sp>
        <p:nvSpPr>
          <p:cNvPr id="4" name="SK-2-text-3"/>
          <p:cNvSpPr/>
          <p:nvPr/>
        </p:nvSpPr>
        <p:spPr>
          <a:xfrm>
            <a:off x="285750" y="257175"/>
            <a:ext cx="11906250" cy="4229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30"/>
              </a:lnSpc>
              <a:buNone/>
            </a:pPr>
            <a:r>
              <a:rPr lang="en-US" sz="27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Chronic Pain Challenge: Case Study Mr JF</a:t>
            </a:r>
            <a:endParaRPr lang="en-US" sz="2775" dirty="0"/>
          </a:p>
        </p:txBody>
      </p:sp>
      <p:sp>
        <p:nvSpPr>
          <p:cNvPr id="5" name="SK-2-text-4"/>
          <p:cNvSpPr/>
          <p:nvPr/>
        </p:nvSpPr>
        <p:spPr>
          <a:xfrm>
            <a:off x="8334375" y="1971675"/>
            <a:ext cx="3656558" cy="737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03"/>
              </a:lnSpc>
              <a:buNone/>
            </a:pPr>
            <a:r>
              <a:rPr lang="en-US" sz="22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the greatest</a:t>
            </a:r>
            <a:endParaRPr lang="en-US" sz="2250" dirty="0"/>
          </a:p>
          <a:p>
            <a:pPr marL="0" indent="0">
              <a:lnSpc>
                <a:spcPts val="2903"/>
              </a:lnSpc>
              <a:buNone/>
            </a:pPr>
            <a:r>
              <a:rPr lang="en-US" sz="22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challenge here?</a:t>
            </a:r>
            <a:endParaRPr lang="en-US" sz="2250" dirty="0"/>
          </a:p>
        </p:txBody>
      </p:sp>
      <p:sp>
        <p:nvSpPr>
          <p:cNvPr id="6" name="SK-2-text-5"/>
          <p:cNvSpPr/>
          <p:nvPr/>
        </p:nvSpPr>
        <p:spPr>
          <a:xfrm>
            <a:off x="1764506" y="3209925"/>
            <a:ext cx="995363" cy="3626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56"/>
              </a:lnSpc>
              <a:buNone/>
            </a:pPr>
            <a:r>
              <a:rPr lang="en-US" sz="240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Mr JF</a:t>
            </a:r>
            <a:endParaRPr lang="en-US" sz="2400" dirty="0"/>
          </a:p>
        </p:txBody>
      </p:sp>
      <p:sp>
        <p:nvSpPr>
          <p:cNvPr id="7" name="SK-2-text-6"/>
          <p:cNvSpPr/>
          <p:nvPr/>
        </p:nvSpPr>
        <p:spPr>
          <a:xfrm>
            <a:off x="8391525" y="3343275"/>
            <a:ext cx="3800475" cy="3626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856"/>
              </a:lnSpc>
              <a:buNone/>
            </a:pPr>
            <a:r>
              <a:rPr lang="en-US" sz="2400" dirty="0">
                <a:solidFill>
                  <a:srgbClr val="E66B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the pain itself.</a:t>
            </a:r>
            <a:endParaRPr lang="en-US" sz="2400" dirty="0"/>
          </a:p>
        </p:txBody>
      </p:sp>
      <p:sp>
        <p:nvSpPr>
          <p:cNvPr id="8" name="SK-2-text-7"/>
          <p:cNvSpPr/>
          <p:nvPr/>
        </p:nvSpPr>
        <p:spPr>
          <a:xfrm>
            <a:off x="8391525" y="4000500"/>
            <a:ext cx="3572768" cy="1032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real challenge is the ICE —</a:t>
            </a:r>
            <a:endParaRPr lang="en-US" sz="1575" dirty="0"/>
          </a:p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patient's beliefs, fears, and</a:t>
            </a:r>
            <a:endParaRPr lang="en-US" sz="1575" dirty="0"/>
          </a:p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expectations — alongside the</a:t>
            </a:r>
            <a:endParaRPr lang="en-US" sz="1575" dirty="0"/>
          </a:p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psychosocial context.</a:t>
            </a:r>
            <a:endParaRPr lang="en-US" sz="1575" dirty="0"/>
          </a:p>
        </p:txBody>
      </p:sp>
      <p:sp>
        <p:nvSpPr>
          <p:cNvPr id="9" name="SK-2-text-8"/>
          <p:cNvSpPr/>
          <p:nvPr/>
        </p:nvSpPr>
        <p:spPr>
          <a:xfrm>
            <a:off x="8242845" y="5543550"/>
            <a:ext cx="3800475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Address ICE before prescribing.</a:t>
            </a:r>
            <a:endParaRPr lang="en-US" sz="1650" dirty="0"/>
          </a:p>
        </p:txBody>
      </p:sp>
      <p:sp>
        <p:nvSpPr>
          <p:cNvPr id="10" name="SK-2-text-9"/>
          <p:cNvSpPr/>
          <p:nvPr/>
        </p:nvSpPr>
        <p:spPr>
          <a:xfrm>
            <a:off x="4981575" y="1990725"/>
            <a:ext cx="393954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Block 1 — Ideas</a:t>
            </a:r>
            <a:endParaRPr lang="en-US" sz="1650" dirty="0"/>
          </a:p>
        </p:txBody>
      </p:sp>
      <p:sp>
        <p:nvSpPr>
          <p:cNvPr id="11" name="SK-2-text-10"/>
          <p:cNvSpPr/>
          <p:nvPr/>
        </p:nvSpPr>
        <p:spPr>
          <a:xfrm>
            <a:off x="4981575" y="3371850"/>
            <a:ext cx="469392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Block 2 — Concerns</a:t>
            </a:r>
            <a:endParaRPr lang="en-US" sz="1650" dirty="0"/>
          </a:p>
        </p:txBody>
      </p:sp>
      <p:sp>
        <p:nvSpPr>
          <p:cNvPr id="12" name="SK-2-text-11"/>
          <p:cNvSpPr/>
          <p:nvPr/>
        </p:nvSpPr>
        <p:spPr>
          <a:xfrm>
            <a:off x="4981575" y="4762500"/>
            <a:ext cx="569976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Block 3 — Expectations</a:t>
            </a:r>
            <a:endParaRPr lang="en-US" sz="1650" dirty="0"/>
          </a:p>
        </p:txBody>
      </p:sp>
      <p:sp>
        <p:nvSpPr>
          <p:cNvPr id="13" name="SK-2-text-12"/>
          <p:cNvSpPr/>
          <p:nvPr/>
        </p:nvSpPr>
        <p:spPr>
          <a:xfrm>
            <a:off x="4456212" y="1495425"/>
            <a:ext cx="1079153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ICE MODEL</a:t>
            </a:r>
            <a:endParaRPr lang="en-US" sz="1200" dirty="0"/>
          </a:p>
        </p:txBody>
      </p:sp>
      <p:sp>
        <p:nvSpPr>
          <p:cNvPr id="14" name="SK-2-text-13"/>
          <p:cNvSpPr/>
          <p:nvPr/>
        </p:nvSpPr>
        <p:spPr>
          <a:xfrm>
            <a:off x="8361908" y="1476375"/>
            <a:ext cx="2116336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TEACHING POINT</a:t>
            </a:r>
            <a:endParaRPr lang="en-US" sz="1200" dirty="0"/>
          </a:p>
        </p:txBody>
      </p:sp>
      <p:sp>
        <p:nvSpPr>
          <p:cNvPr id="15" name="SK-2-text-14"/>
          <p:cNvSpPr/>
          <p:nvPr/>
        </p:nvSpPr>
        <p:spPr>
          <a:xfrm>
            <a:off x="4619625" y="2352675"/>
            <a:ext cx="3384203" cy="6634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 have OA. Walking makes pain</a:t>
            </a:r>
            <a:endParaRPr lang="en-US" sz="1350" dirty="0"/>
          </a:p>
          <a:p>
            <a:pPr marL="0" indent="0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worse. When pain worsens, I’m</a:t>
            </a:r>
            <a:endParaRPr lang="en-US" sz="1350" dirty="0"/>
          </a:p>
          <a:p>
            <a:pPr marL="0" indent="0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destroying my joints.”</a:t>
            </a:r>
            <a:endParaRPr lang="en-US" sz="1350" dirty="0"/>
          </a:p>
        </p:txBody>
      </p:sp>
      <p:sp>
        <p:nvSpPr>
          <p:cNvPr id="16" name="SK-2-text-15"/>
          <p:cNvSpPr/>
          <p:nvPr/>
        </p:nvSpPr>
        <p:spPr>
          <a:xfrm>
            <a:off x="4662413" y="3785071"/>
            <a:ext cx="2839343" cy="6634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“I’m time-expired. My working</a:t>
            </a:r>
            <a:endParaRPr lang="en-US" sz="1350" dirty="0"/>
          </a:p>
          <a:p>
            <a:pPr marL="0" indent="0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life is over. I can’t support my</a:t>
            </a:r>
            <a:endParaRPr lang="en-US" sz="1350" dirty="0"/>
          </a:p>
          <a:p>
            <a:pPr marL="0" indent="0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family.”</a:t>
            </a:r>
            <a:endParaRPr lang="en-US" sz="1350" dirty="0"/>
          </a:p>
        </p:txBody>
      </p:sp>
      <p:sp>
        <p:nvSpPr>
          <p:cNvPr id="17" name="SK-2-text-16"/>
          <p:cNvSpPr/>
          <p:nvPr/>
        </p:nvSpPr>
        <p:spPr>
          <a:xfrm>
            <a:off x="4662413" y="5042297"/>
            <a:ext cx="3048893" cy="6634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“The doctor can't do anything.</a:t>
            </a:r>
            <a:endParaRPr lang="en-US" sz="1350" dirty="0"/>
          </a:p>
          <a:p>
            <a:pPr marL="0" indent="0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don't want surgery, painkillers,</a:t>
            </a:r>
            <a:endParaRPr lang="en-US" sz="1350" dirty="0"/>
          </a:p>
          <a:p>
            <a:pPr marL="0" indent="0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 physio.”</a:t>
            </a:r>
            <a:endParaRPr lang="en-US" sz="1350" dirty="0"/>
          </a:p>
        </p:txBody>
      </p:sp>
      <p:sp>
        <p:nvSpPr>
          <p:cNvPr id="18" name="SK-2-text-17"/>
          <p:cNvSpPr/>
          <p:nvPr/>
        </p:nvSpPr>
        <p:spPr>
          <a:xfrm>
            <a:off x="421928" y="3829050"/>
            <a:ext cx="3708946" cy="17692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Age 54 · Museum Guide</a:t>
            </a:r>
            <a:endParaRPr lang="en-US" sz="1350" dirty="0"/>
          </a:p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Obese · Type 2 Diabetes</a:t>
            </a:r>
            <a:endParaRPr lang="en-US" sz="1350" dirty="0"/>
          </a:p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Knee pain × 3 months — bilateral</a:t>
            </a:r>
            <a:endParaRPr lang="en-US" sz="1350" dirty="0"/>
          </a:p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X-ray: early degenerative changes only</a:t>
            </a:r>
            <a:endParaRPr lang="en-US" sz="1350" dirty="0"/>
          </a:p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weeks sick leave</a:t>
            </a:r>
            <a:endParaRPr lang="en-US" sz="1350" dirty="0"/>
          </a:p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Upcoming meeting with</a:t>
            </a:r>
            <a:endParaRPr lang="en-US" sz="1350" dirty="0"/>
          </a:p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unsupportive employer</a:t>
            </a:r>
            <a:endParaRPr lang="en-US" sz="1350" dirty="0"/>
          </a:p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0018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Possible depression</a:t>
            </a:r>
            <a:endParaRPr lang="en-US" sz="1350" dirty="0"/>
          </a:p>
        </p:txBody>
      </p:sp>
      <p:sp>
        <p:nvSpPr>
          <p:cNvPr id="19" name="SK-2-text-18"/>
          <p:cNvSpPr/>
          <p:nvPr/>
        </p:nvSpPr>
        <p:spPr>
          <a:xfrm>
            <a:off x="715714" y="6276975"/>
            <a:ext cx="10655498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E66B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NICE NG193 Principle: Psychosocial factors are stronger predictors of chronicity than pathology.</a:t>
            </a:r>
            <a:endParaRPr lang="en-US" sz="1350" dirty="0"/>
          </a:p>
        </p:txBody>
      </p:sp>
      <p:sp>
        <p:nvSpPr>
          <p:cNvPr id="20" name="SK-2-text-19"/>
          <p:cNvSpPr/>
          <p:nvPr/>
        </p:nvSpPr>
        <p:spPr>
          <a:xfrm>
            <a:off x="4594324" y="2000250"/>
            <a:ext cx="136178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50" dirty="0"/>
          </a:p>
        </p:txBody>
      </p:sp>
      <p:sp>
        <p:nvSpPr>
          <p:cNvPr id="21" name="SK-2-text-20"/>
          <p:cNvSpPr/>
          <p:nvPr/>
        </p:nvSpPr>
        <p:spPr>
          <a:xfrm>
            <a:off x="4594324" y="3429000"/>
            <a:ext cx="136178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50" dirty="0"/>
          </a:p>
        </p:txBody>
      </p:sp>
      <p:sp>
        <p:nvSpPr>
          <p:cNvPr id="22" name="SK-2-text-21"/>
          <p:cNvSpPr/>
          <p:nvPr/>
        </p:nvSpPr>
        <p:spPr>
          <a:xfrm>
            <a:off x="4594324" y="4781550"/>
            <a:ext cx="136178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318657"/>
            <a:ext cx="5742214" cy="3396343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898" y="5774382"/>
            <a:ext cx="341263" cy="335905"/>
          </a:xfrm>
          <a:prstGeom prst="rect">
            <a:avLst/>
          </a:prstGeom>
        </p:spPr>
      </p:pic>
      <p:sp>
        <p:nvSpPr>
          <p:cNvPr id="5" name="SK-3-text-4"/>
          <p:cNvSpPr/>
          <p:nvPr/>
        </p:nvSpPr>
        <p:spPr>
          <a:xfrm>
            <a:off x="657225" y="581025"/>
            <a:ext cx="1153477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3375" b="1" dirty="0">
                <a:solidFill>
                  <a:srgbClr val="0B1A42"/>
                </a:solidFill>
              </a:rPr>
              <a:t>CBT Approach to Chronic Pain</a:t>
            </a:r>
            <a:endParaRPr lang="en-US" sz="3375" dirty="0"/>
          </a:p>
        </p:txBody>
      </p:sp>
      <p:sp>
        <p:nvSpPr>
          <p:cNvPr id="6" name="SK-3-text-5"/>
          <p:cNvSpPr/>
          <p:nvPr/>
        </p:nvSpPr>
        <p:spPr>
          <a:xfrm>
            <a:off x="657225" y="1524000"/>
            <a:ext cx="4955828" cy="619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875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Breaking the negative spiral through</a:t>
            </a:r>
            <a:endParaRPr lang="en-US" sz="1875" dirty="0"/>
          </a:p>
          <a:p>
            <a:pPr marL="0" indent="0">
              <a:lnSpc>
                <a:spcPts val="2438"/>
              </a:lnSpc>
              <a:buNone/>
            </a:pPr>
            <a:r>
              <a:rPr lang="en-US" sz="1875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thought and belief change</a:t>
            </a:r>
            <a:endParaRPr lang="en-US" sz="1875" dirty="0"/>
          </a:p>
        </p:txBody>
      </p:sp>
      <p:sp>
        <p:nvSpPr>
          <p:cNvPr id="7" name="SK-3-text-6"/>
          <p:cNvSpPr/>
          <p:nvPr/>
        </p:nvSpPr>
        <p:spPr>
          <a:xfrm>
            <a:off x="700534" y="2524125"/>
            <a:ext cx="156105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CBT CYCLE</a:t>
            </a:r>
            <a:endParaRPr lang="en-US" sz="1350" dirty="0"/>
          </a:p>
        </p:txBody>
      </p:sp>
      <p:sp>
        <p:nvSpPr>
          <p:cNvPr id="8" name="SK-3-text-7"/>
          <p:cNvSpPr/>
          <p:nvPr/>
        </p:nvSpPr>
        <p:spPr>
          <a:xfrm>
            <a:off x="672852" y="3924300"/>
            <a:ext cx="216872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NEGATIVE SPIRAL</a:t>
            </a:r>
            <a:endParaRPr lang="en-US" sz="1350" dirty="0"/>
          </a:p>
        </p:txBody>
      </p:sp>
      <p:sp>
        <p:nvSpPr>
          <p:cNvPr id="9" name="SK-3-text-8"/>
          <p:cNvSpPr/>
          <p:nvPr/>
        </p:nvSpPr>
        <p:spPr>
          <a:xfrm>
            <a:off x="687586" y="5276850"/>
            <a:ext cx="18439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 NG193 (2021)</a:t>
            </a:r>
            <a:endParaRPr lang="en-US" sz="1350" dirty="0"/>
          </a:p>
        </p:txBody>
      </p:sp>
      <p:sp>
        <p:nvSpPr>
          <p:cNvPr id="10" name="SK-3-text-9"/>
          <p:cNvSpPr/>
          <p:nvPr/>
        </p:nvSpPr>
        <p:spPr>
          <a:xfrm>
            <a:off x="771525" y="2962275"/>
            <a:ext cx="5217765" cy="4191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Sensations ⇔ Emotions ⇔ Thoughts/</a:t>
            </a:r>
            <a:endParaRPr lang="en-US" sz="1500" dirty="0"/>
          </a:p>
          <a:p>
            <a:pPr marL="0" indent="0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Beliefs ⇔ Activity</a:t>
            </a:r>
            <a:endParaRPr lang="en-US" sz="1500" dirty="0"/>
          </a:p>
        </p:txBody>
      </p:sp>
      <p:sp>
        <p:nvSpPr>
          <p:cNvPr id="11" name="SK-3-text-10"/>
          <p:cNvSpPr/>
          <p:nvPr/>
        </p:nvSpPr>
        <p:spPr>
          <a:xfrm>
            <a:off x="771525" y="4371975"/>
            <a:ext cx="5165378" cy="571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→ Reduced Activity → Deconditioning →</a:t>
            </a:r>
            <a:endParaRPr lang="en-US" sz="1500" dirty="0"/>
          </a:p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Pain → </a:t>
            </a: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Catastrophisation</a:t>
            </a: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→ Helplessness</a:t>
            </a:r>
            <a:endParaRPr lang="en-US" sz="1500" dirty="0"/>
          </a:p>
        </p:txBody>
      </p:sp>
      <p:sp>
        <p:nvSpPr>
          <p:cNvPr id="12" name="SK-3-text-11"/>
          <p:cNvSpPr/>
          <p:nvPr/>
        </p:nvSpPr>
        <p:spPr>
          <a:xfrm>
            <a:off x="771525" y="5715000"/>
            <a:ext cx="5029200" cy="495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Supervised group exercise + CBT or ACT –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first-line for chronic primary pain.</a:t>
            </a:r>
            <a:endParaRPr lang="en-US" sz="1500" dirty="0"/>
          </a:p>
        </p:txBody>
      </p:sp>
      <p:sp>
        <p:nvSpPr>
          <p:cNvPr id="13" name="SK-3-text-12"/>
          <p:cNvSpPr/>
          <p:nvPr/>
        </p:nvSpPr>
        <p:spPr>
          <a:xfrm>
            <a:off x="6686550" y="6172200"/>
            <a:ext cx="5505450" cy="1733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i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persistent pain cycle – Pete Moore / Expert Patients Programme.</a:t>
            </a:r>
            <a:endParaRPr lang="en-US" sz="1050" dirty="0"/>
          </a:p>
        </p:txBody>
      </p:sp>
      <p:sp>
        <p:nvSpPr>
          <p:cNvPr id="14" name="SK-3-text-13"/>
          <p:cNvSpPr/>
          <p:nvPr/>
        </p:nvSpPr>
        <p:spPr>
          <a:xfrm>
            <a:off x="771525" y="3438525"/>
            <a:ext cx="11420475" cy="185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element reinforces the others – change one to break the cycle.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9694" y="5458867"/>
            <a:ext cx="402282" cy="555427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8675" y="4155877"/>
            <a:ext cx="499765" cy="534888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3840361"/>
            <a:ext cx="5181600" cy="2530525"/>
          </a:xfrm>
          <a:prstGeom prst="rect">
            <a:avLst/>
          </a:prstGeom>
        </p:spPr>
      </p:pic>
      <p:sp>
        <p:nvSpPr>
          <p:cNvPr id="6" name="SK-4-text-5"/>
          <p:cNvSpPr/>
          <p:nvPr/>
        </p:nvSpPr>
        <p:spPr>
          <a:xfrm>
            <a:off x="590550" y="533400"/>
            <a:ext cx="11601450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70"/>
              </a:lnSpc>
              <a:buNone/>
            </a:pPr>
            <a:r>
              <a:rPr lang="en-US" sz="3000" b="1" dirty="0">
                <a:solidFill>
                  <a:srgbClr val="00204A"/>
                </a:solidFill>
              </a:rPr>
              <a:t>Understanding Pacing and the Pain Cycle</a:t>
            </a:r>
            <a:endParaRPr lang="en-US" sz="3000" dirty="0"/>
          </a:p>
        </p:txBody>
      </p:sp>
      <p:sp>
        <p:nvSpPr>
          <p:cNvPr id="7" name="SK-4-text-6"/>
          <p:cNvSpPr/>
          <p:nvPr/>
        </p:nvSpPr>
        <p:spPr>
          <a:xfrm>
            <a:off x="590550" y="3276600"/>
            <a:ext cx="6835140" cy="3442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11"/>
              </a:lnSpc>
              <a:buNone/>
            </a:pPr>
            <a:r>
              <a:rPr lang="en-US" sz="1950" b="1" dirty="0">
                <a:solidFill>
                  <a:srgbClr val="002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Boom and Bust Cycle</a:t>
            </a:r>
            <a:endParaRPr lang="en-US" sz="1950" dirty="0"/>
          </a:p>
        </p:txBody>
      </p:sp>
      <p:sp>
        <p:nvSpPr>
          <p:cNvPr id="8" name="SK-4-text-7"/>
          <p:cNvSpPr/>
          <p:nvPr/>
        </p:nvSpPr>
        <p:spPr>
          <a:xfrm>
            <a:off x="6505575" y="3276600"/>
            <a:ext cx="5686425" cy="3442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11"/>
              </a:lnSpc>
              <a:buNone/>
            </a:pPr>
            <a:r>
              <a:rPr lang="en-US" sz="1950" b="1" dirty="0">
                <a:solidFill>
                  <a:srgbClr val="002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Unhelpful Pacing Styles</a:t>
            </a:r>
            <a:endParaRPr lang="en-US" sz="1950" dirty="0"/>
          </a:p>
        </p:txBody>
      </p:sp>
      <p:sp>
        <p:nvSpPr>
          <p:cNvPr id="9" name="SK-4-text-8"/>
          <p:cNvSpPr/>
          <p:nvPr/>
        </p:nvSpPr>
        <p:spPr>
          <a:xfrm>
            <a:off x="590550" y="1343025"/>
            <a:ext cx="6789420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Self-Management Foundations</a:t>
            </a:r>
            <a:endParaRPr lang="en-US" sz="1650" dirty="0"/>
          </a:p>
        </p:txBody>
      </p:sp>
      <p:sp>
        <p:nvSpPr>
          <p:cNvPr id="10" name="SK-4-text-9"/>
          <p:cNvSpPr/>
          <p:nvPr/>
        </p:nvSpPr>
        <p:spPr>
          <a:xfrm>
            <a:off x="687586" y="1933575"/>
            <a:ext cx="11504265" cy="5405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Pacing - A self-management skill that helps people maintain a consistent daily activity level despite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 pain — avoiding the 'boom and bust' cycle.</a:t>
            </a:r>
            <a:endParaRPr lang="en-US" sz="1650" dirty="0"/>
          </a:p>
        </p:txBody>
      </p:sp>
      <p:sp>
        <p:nvSpPr>
          <p:cNvPr id="11" name="SK-4-text-10"/>
          <p:cNvSpPr/>
          <p:nvPr/>
        </p:nvSpPr>
        <p:spPr>
          <a:xfrm>
            <a:off x="7600950" y="4019550"/>
            <a:ext cx="459105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Overactive — The Overdoer</a:t>
            </a:r>
            <a:endParaRPr lang="en-US" sz="1575" dirty="0"/>
          </a:p>
        </p:txBody>
      </p:sp>
      <p:sp>
        <p:nvSpPr>
          <p:cNvPr id="12" name="SK-4-text-11"/>
          <p:cNvSpPr/>
          <p:nvPr/>
        </p:nvSpPr>
        <p:spPr>
          <a:xfrm>
            <a:off x="7600950" y="5267325"/>
            <a:ext cx="459105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Underactive — The Underdoer</a:t>
            </a:r>
            <a:endParaRPr lang="en-US" sz="1575" dirty="0"/>
          </a:p>
        </p:txBody>
      </p:sp>
      <p:sp>
        <p:nvSpPr>
          <p:cNvPr id="13" name="SK-4-text-12"/>
          <p:cNvSpPr/>
          <p:nvPr/>
        </p:nvSpPr>
        <p:spPr>
          <a:xfrm>
            <a:off x="7648575" y="4324350"/>
            <a:ext cx="4543425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Fits everything into good days → suffers afterwards</a:t>
            </a:r>
            <a:endParaRPr lang="en-US" sz="1200" dirty="0"/>
          </a:p>
        </p:txBody>
      </p:sp>
      <p:sp>
        <p:nvSpPr>
          <p:cNvPr id="14" name="SK-4-text-13"/>
          <p:cNvSpPr/>
          <p:nvPr/>
        </p:nvSpPr>
        <p:spPr>
          <a:xfrm>
            <a:off x="7586067" y="4676775"/>
            <a:ext cx="1372493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and Bust</a:t>
            </a:r>
            <a:endParaRPr lang="en-US" sz="1275" dirty="0"/>
          </a:p>
        </p:txBody>
      </p:sp>
      <p:sp>
        <p:nvSpPr>
          <p:cNvPr id="15" name="SK-4-text-14"/>
          <p:cNvSpPr/>
          <p:nvPr/>
        </p:nvSpPr>
        <p:spPr>
          <a:xfrm>
            <a:off x="7600950" y="5562600"/>
            <a:ext cx="4075658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Spends most of the day resting to avoid pain →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muscles, stiffer joints</a:t>
            </a:r>
            <a:endParaRPr lang="en-US" sz="1200" dirty="0"/>
          </a:p>
        </p:txBody>
      </p:sp>
      <p:sp>
        <p:nvSpPr>
          <p:cNvPr id="16" name="SK-4-text-15"/>
          <p:cNvSpPr/>
          <p:nvPr/>
        </p:nvSpPr>
        <p:spPr>
          <a:xfrm>
            <a:off x="7586067" y="6048375"/>
            <a:ext cx="1372493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Deconditioning</a:t>
            </a:r>
            <a:endParaRPr lang="en-US" sz="1275" dirty="0"/>
          </a:p>
        </p:txBody>
      </p:sp>
      <p:sp>
        <p:nvSpPr>
          <p:cNvPr id="17" name="SK-4-text-16"/>
          <p:cNvSpPr/>
          <p:nvPr/>
        </p:nvSpPr>
        <p:spPr>
          <a:xfrm>
            <a:off x="847832" y="2632418"/>
            <a:ext cx="12122497" cy="1966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48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“On good days I do everything I can to catch up — never sure when the next good day will be.” — Pete Moore, Expert Patients Programme</a:t>
            </a:r>
            <a:endParaRPr lang="en-US" sz="1200" dirty="0"/>
          </a:p>
        </p:txBody>
      </p:sp>
      <p:sp>
        <p:nvSpPr>
          <p:cNvPr id="18" name="SK-4-text-17"/>
          <p:cNvSpPr/>
          <p:nvPr/>
        </p:nvSpPr>
        <p:spPr>
          <a:xfrm>
            <a:off x="9144000" y="6638925"/>
            <a:ext cx="2860328" cy="136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71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 Pain: Pacing and Self-Management</a:t>
            </a:r>
            <a:endParaRPr lang="en-US" sz="900" dirty="0"/>
          </a:p>
        </p:txBody>
      </p:sp>
      <p:sp>
        <p:nvSpPr>
          <p:cNvPr id="19" name="SK-4-text-18"/>
          <p:cNvSpPr/>
          <p:nvPr/>
        </p:nvSpPr>
        <p:spPr>
          <a:xfrm>
            <a:off x="466725" y="6638925"/>
            <a:ext cx="3566160" cy="136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71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Bradford VTS Teaching Deck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86" y="1378446"/>
            <a:ext cx="1292275" cy="1158925"/>
          </a:xfrm>
          <a:prstGeom prst="rect">
            <a:avLst/>
          </a:prstGeom>
        </p:spPr>
      </p:pic>
      <p:sp>
        <p:nvSpPr>
          <p:cNvPr id="4" name="SK-5-text-3"/>
          <p:cNvSpPr/>
          <p:nvPr/>
        </p:nvSpPr>
        <p:spPr>
          <a:xfrm>
            <a:off x="2181225" y="314325"/>
            <a:ext cx="10010775" cy="4647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59"/>
              </a:lnSpc>
              <a:buNone/>
            </a:pPr>
            <a:r>
              <a:rPr lang="en-US" sz="3075" b="1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Sally and Pacing in Practice</a:t>
            </a:r>
            <a:endParaRPr lang="en-US" sz="3075" dirty="0"/>
          </a:p>
        </p:txBody>
      </p:sp>
      <p:sp>
        <p:nvSpPr>
          <p:cNvPr id="5" name="SK-5-text-4"/>
          <p:cNvSpPr/>
          <p:nvPr/>
        </p:nvSpPr>
        <p:spPr>
          <a:xfrm>
            <a:off x="2238375" y="1495425"/>
            <a:ext cx="4117628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23"/>
              </a:lnSpc>
              <a:buNone/>
            </a:pPr>
            <a:r>
              <a:rPr lang="en-US" sz="2175" b="1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Sally, 34 years — Single</a:t>
            </a:r>
            <a:endParaRPr lang="en-US" sz="2175" dirty="0"/>
          </a:p>
          <a:p>
            <a:pPr marL="0" indent="0">
              <a:lnSpc>
                <a:spcPts val="3023"/>
              </a:lnSpc>
              <a:buNone/>
            </a:pPr>
            <a:r>
              <a:rPr lang="en-US" sz="2175" b="1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mother, 2 children</a:t>
            </a:r>
            <a:endParaRPr lang="en-US" sz="2175" dirty="0"/>
          </a:p>
        </p:txBody>
      </p:sp>
      <p:sp>
        <p:nvSpPr>
          <p:cNvPr id="6" name="SK-5-text-5"/>
          <p:cNvSpPr/>
          <p:nvPr/>
        </p:nvSpPr>
        <p:spPr>
          <a:xfrm>
            <a:off x="771525" y="4924425"/>
            <a:ext cx="9726930" cy="2716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9"/>
              </a:lnSpc>
              <a:buNone/>
            </a:pPr>
            <a:r>
              <a:rPr lang="en-US" sz="1725" b="1" dirty="0">
                <a:solidFill>
                  <a:srgbClr val="E0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Pacing Style: Underactive (Underdoer)</a:t>
            </a:r>
            <a:endParaRPr lang="en-US" sz="1725" dirty="0"/>
          </a:p>
        </p:txBody>
      </p:sp>
      <p:sp>
        <p:nvSpPr>
          <p:cNvPr id="7" name="SK-5-text-6"/>
          <p:cNvSpPr/>
          <p:nvPr/>
        </p:nvSpPr>
        <p:spPr>
          <a:xfrm>
            <a:off x="7296150" y="1285875"/>
            <a:ext cx="262890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2D9B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ADVANTAGES</a:t>
            </a:r>
            <a:endParaRPr lang="en-US" sz="1725" dirty="0"/>
          </a:p>
        </p:txBody>
      </p:sp>
      <p:sp>
        <p:nvSpPr>
          <p:cNvPr id="8" name="SK-5-text-7"/>
          <p:cNvSpPr/>
          <p:nvPr/>
        </p:nvSpPr>
        <p:spPr>
          <a:xfrm>
            <a:off x="7296150" y="3495675"/>
            <a:ext cx="341757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E0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DISADVANTAGES</a:t>
            </a:r>
            <a:endParaRPr lang="en-US" sz="1725" dirty="0"/>
          </a:p>
        </p:txBody>
      </p:sp>
      <p:sp>
        <p:nvSpPr>
          <p:cNvPr id="9" name="SK-5-text-8"/>
          <p:cNvSpPr/>
          <p:nvPr/>
        </p:nvSpPr>
        <p:spPr>
          <a:xfrm>
            <a:off x="864524" y="6069732"/>
            <a:ext cx="1219200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“The blocks to recovery are not the pain itself — they are fear of harm, unhelpful beliefs, and family collusion.”</a:t>
            </a:r>
            <a:endParaRPr lang="en-US" sz="1575" dirty="0"/>
          </a:p>
        </p:txBody>
      </p:sp>
      <p:sp>
        <p:nvSpPr>
          <p:cNvPr id="10" name="SK-5-text-9"/>
          <p:cNvSpPr/>
          <p:nvPr/>
        </p:nvSpPr>
        <p:spPr>
          <a:xfrm>
            <a:off x="590550" y="400050"/>
            <a:ext cx="2400300" cy="2981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7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</a:t>
            </a:r>
            <a:endParaRPr lang="en-US" sz="1575" dirty="0"/>
          </a:p>
        </p:txBody>
      </p:sp>
      <p:sp>
        <p:nvSpPr>
          <p:cNvPr id="11" name="SK-5-text-10"/>
          <p:cNvSpPr/>
          <p:nvPr/>
        </p:nvSpPr>
        <p:spPr>
          <a:xfrm>
            <a:off x="771525" y="2800350"/>
            <a:ext cx="6590258" cy="17904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819"/>
              </a:lnSpc>
              <a:buNone/>
            </a:pPr>
            <a:r>
              <a:rPr lang="en-US" sz="1575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Slipped at work 9 months ago — back pain since</a:t>
            </a:r>
            <a:endParaRPr lang="en-US" sz="1575" dirty="0"/>
          </a:p>
          <a:p>
            <a:pPr marL="0" indent="0">
              <a:lnSpc>
                <a:spcPts val="2819"/>
              </a:lnSpc>
              <a:buNone/>
            </a:pPr>
            <a:r>
              <a:rPr lang="en-US" sz="1575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Waiting 6 months for scan; X-ray: no abnormality detected</a:t>
            </a:r>
            <a:endParaRPr lang="en-US" sz="1575" dirty="0"/>
          </a:p>
          <a:p>
            <a:pPr marL="0" indent="0">
              <a:lnSpc>
                <a:spcPts val="2819"/>
              </a:lnSpc>
              <a:buNone/>
            </a:pPr>
            <a:r>
              <a:rPr lang="en-US" sz="1575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Taking 8 paracetamol/day — “only takes the edge off”</a:t>
            </a:r>
            <a:endParaRPr lang="en-US" sz="1575" dirty="0"/>
          </a:p>
          <a:p>
            <a:pPr marL="0" indent="0">
              <a:lnSpc>
                <a:spcPts val="2819"/>
              </a:lnSpc>
              <a:buNone/>
            </a:pPr>
            <a:r>
              <a:rPr lang="en-US" sz="1575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Family doing ALL household tasks, childcare, school runs</a:t>
            </a:r>
            <a:endParaRPr lang="en-US" sz="1575" dirty="0"/>
          </a:p>
          <a:p>
            <a:pPr marL="0" indent="0">
              <a:lnSpc>
                <a:spcPts val="2819"/>
              </a:lnSpc>
              <a:buNone/>
            </a:pPr>
            <a:r>
              <a:rPr lang="en-US" sz="1575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Spending whole days in bed</a:t>
            </a:r>
            <a:endParaRPr lang="en-US" sz="1575" dirty="0"/>
          </a:p>
        </p:txBody>
      </p:sp>
      <p:sp>
        <p:nvSpPr>
          <p:cNvPr id="12" name="SK-5-text-11"/>
          <p:cNvSpPr/>
          <p:nvPr/>
        </p:nvSpPr>
        <p:spPr>
          <a:xfrm>
            <a:off x="7296150" y="1628775"/>
            <a:ext cx="3908078" cy="151432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85"/>
              </a:lnSpc>
              <a:buNone/>
            </a:pPr>
            <a:r>
              <a:rPr lang="en-US" sz="1500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Gets lots of help from family</a:t>
            </a:r>
            <a:endParaRPr lang="en-US" sz="1500" dirty="0"/>
          </a:p>
          <a:p>
            <a:pPr marL="0" indent="0">
              <a:lnSpc>
                <a:spcPts val="2385"/>
              </a:lnSpc>
              <a:buNone/>
            </a:pPr>
            <a:r>
              <a:rPr lang="en-US" sz="1500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Reduces immediate pain sensation</a:t>
            </a:r>
            <a:endParaRPr lang="en-US" sz="1500" dirty="0"/>
          </a:p>
          <a:p>
            <a:pPr marL="0" indent="0">
              <a:lnSpc>
                <a:spcPts val="2385"/>
              </a:lnSpc>
              <a:buNone/>
            </a:pPr>
            <a:r>
              <a:rPr lang="en-US" sz="1500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Reduces perceived risk of injury</a:t>
            </a:r>
            <a:endParaRPr lang="en-US" sz="1500" dirty="0"/>
          </a:p>
          <a:p>
            <a:pPr marL="0" indent="0">
              <a:lnSpc>
                <a:spcPts val="2385"/>
              </a:lnSpc>
              <a:buNone/>
            </a:pPr>
            <a:r>
              <a:rPr lang="en-US" sz="1500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Pain feels “validated” by others</a:t>
            </a:r>
            <a:endParaRPr lang="en-US" sz="1500" dirty="0"/>
          </a:p>
          <a:p>
            <a:pPr marL="0" indent="0">
              <a:lnSpc>
                <a:spcPts val="2385"/>
              </a:lnSpc>
              <a:buNone/>
            </a:pPr>
            <a:r>
              <a:rPr lang="en-US" sz="1500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May qualify for benefits/DLA</a:t>
            </a:r>
            <a:endParaRPr lang="en-US" sz="1500" dirty="0"/>
          </a:p>
        </p:txBody>
      </p:sp>
      <p:sp>
        <p:nvSpPr>
          <p:cNvPr id="13" name="SK-5-text-12"/>
          <p:cNvSpPr/>
          <p:nvPr/>
        </p:nvSpPr>
        <p:spPr>
          <a:xfrm>
            <a:off x="7183636" y="3829050"/>
            <a:ext cx="5008215" cy="18171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85"/>
              </a:lnSpc>
              <a:buNone/>
            </a:pPr>
            <a:r>
              <a:rPr lang="en-US" sz="1500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Family collusion reinforces avoidance</a:t>
            </a:r>
            <a:endParaRPr lang="en-US" sz="1500" dirty="0"/>
          </a:p>
          <a:p>
            <a:pPr marL="0" indent="0">
              <a:lnSpc>
                <a:spcPts val="2385"/>
              </a:lnSpc>
              <a:buNone/>
            </a:pPr>
            <a:r>
              <a:rPr lang="en-US" sz="1500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Catastrophisation and fear-avoidance beliefs</a:t>
            </a:r>
            <a:endParaRPr lang="en-US" sz="1500" dirty="0"/>
          </a:p>
          <a:p>
            <a:pPr marL="0" indent="0">
              <a:lnSpc>
                <a:spcPts val="2385"/>
              </a:lnSpc>
              <a:buNone/>
            </a:pPr>
            <a:r>
              <a:rPr lang="en-US" sz="1500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Deconditioning and increasing obesity</a:t>
            </a:r>
            <a:endParaRPr lang="en-US" sz="1500" dirty="0"/>
          </a:p>
          <a:p>
            <a:pPr marL="0" indent="0">
              <a:lnSpc>
                <a:spcPts val="2385"/>
              </a:lnSpc>
              <a:buNone/>
            </a:pPr>
            <a:r>
              <a:rPr lang="en-US" sz="1500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Learned helplessness; loss of control</a:t>
            </a:r>
            <a:endParaRPr lang="en-US" sz="1500" dirty="0"/>
          </a:p>
          <a:p>
            <a:pPr marL="0" indent="0">
              <a:lnSpc>
                <a:spcPts val="2385"/>
              </a:lnSpc>
              <a:buNone/>
            </a:pPr>
            <a:r>
              <a:rPr lang="en-US" sz="1500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Social isolation and guilt about children</a:t>
            </a:r>
            <a:endParaRPr lang="en-US" sz="1500" dirty="0"/>
          </a:p>
          <a:p>
            <a:pPr marL="0" indent="0">
              <a:lnSpc>
                <a:spcPts val="2385"/>
              </a:lnSpc>
              <a:buNone/>
            </a:pPr>
            <a:r>
              <a:rPr lang="en-US" sz="1500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No forward planning; living day to day</a:t>
            </a:r>
            <a:endParaRPr lang="en-US" sz="1500" dirty="0"/>
          </a:p>
        </p:txBody>
      </p:sp>
      <p:sp>
        <p:nvSpPr>
          <p:cNvPr id="14" name="SK-5-text-13"/>
          <p:cNvSpPr/>
          <p:nvPr/>
        </p:nvSpPr>
        <p:spPr>
          <a:xfrm>
            <a:off x="9496425" y="6638925"/>
            <a:ext cx="1864965" cy="158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4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5" name="SK-5-text-14"/>
          <p:cNvSpPr/>
          <p:nvPr/>
        </p:nvSpPr>
        <p:spPr>
          <a:xfrm>
            <a:off x="11563350" y="6638925"/>
            <a:ext cx="387548" cy="158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48"/>
              </a:lnSpc>
              <a:buNone/>
            </a:pPr>
            <a:r>
              <a:rPr lang="en-US" sz="1200" dirty="0">
                <a:solidFill>
                  <a:srgbClr val="122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10</a:t>
            </a:r>
            <a:endParaRPr lang="en-US" sz="1200" dirty="0"/>
          </a:p>
        </p:txBody>
      </p:sp>
      <p:sp>
        <p:nvSpPr>
          <p:cNvPr id="16" name="SK-5-text-15"/>
          <p:cNvSpPr/>
          <p:nvPr/>
        </p:nvSpPr>
        <p:spPr>
          <a:xfrm>
            <a:off x="466725" y="6638925"/>
            <a:ext cx="11725275" cy="158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4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Bradford VTS Teaching Deck — Chronic Pain: Pacing and Self-Management</a:t>
            </a:r>
            <a:endParaRPr lang="en-US" sz="1200" dirty="0"/>
          </a:p>
        </p:txBody>
      </p:sp>
      <p:sp>
        <p:nvSpPr>
          <p:cNvPr id="17" name="SK-5-text-16"/>
          <p:cNvSpPr/>
          <p:nvPr/>
        </p:nvSpPr>
        <p:spPr>
          <a:xfrm>
            <a:off x="771525" y="5334000"/>
            <a:ext cx="11420475" cy="219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28"/>
              </a:lnSpc>
              <a:buNone/>
            </a:pPr>
            <a:r>
              <a:rPr lang="en-US" sz="1200" i="1" dirty="0">
                <a:solidFill>
                  <a:srgbClr val="80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*Allowing family to take over; minimal activity; avoiding all pain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1875" y="4642842"/>
            <a:ext cx="731490" cy="747415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7977" y="4622155"/>
            <a:ext cx="743694" cy="781794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9671" y="4608463"/>
            <a:ext cx="816769" cy="795486"/>
          </a:xfrm>
          <a:prstGeom prst="rect">
            <a:avLst/>
          </a:prstGeom>
        </p:spPr>
      </p:pic>
      <p:sp>
        <p:nvSpPr>
          <p:cNvPr id="6" name="SK-6-text-5"/>
          <p:cNvSpPr/>
          <p:nvPr/>
        </p:nvSpPr>
        <p:spPr>
          <a:xfrm>
            <a:off x="504825" y="876300"/>
            <a:ext cx="11687175" cy="5357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219"/>
              </a:lnSpc>
              <a:buNone/>
            </a:pPr>
            <a:r>
              <a:rPr lang="en-US" sz="3375" b="1" dirty="0">
                <a:solidFill>
                  <a:srgbClr val="0B1A30"/>
                </a:solidFill>
              </a:rPr>
              <a:t>Practical Pacing: The 3 Ps</a:t>
            </a:r>
            <a:endParaRPr lang="en-US" sz="3375" dirty="0"/>
          </a:p>
        </p:txBody>
      </p:sp>
      <p:sp>
        <p:nvSpPr>
          <p:cNvPr id="7" name="SK-6-text-6"/>
          <p:cNvSpPr/>
          <p:nvPr/>
        </p:nvSpPr>
        <p:spPr>
          <a:xfrm>
            <a:off x="714375" y="2085975"/>
            <a:ext cx="1066800" cy="7788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6132"/>
              </a:lnSpc>
              <a:buNone/>
            </a:pPr>
            <a:r>
              <a:rPr lang="en-US" sz="4200" b="1" dirty="0">
                <a:solidFill>
                  <a:srgbClr val="F8B09B"/>
                </a:solidFill>
              </a:rPr>
              <a:t>1</a:t>
            </a:r>
            <a:endParaRPr lang="en-US" sz="4200" dirty="0"/>
          </a:p>
        </p:txBody>
      </p:sp>
      <p:sp>
        <p:nvSpPr>
          <p:cNvPr id="8" name="SK-6-text-7"/>
          <p:cNvSpPr/>
          <p:nvPr/>
        </p:nvSpPr>
        <p:spPr>
          <a:xfrm>
            <a:off x="4495800" y="2085975"/>
            <a:ext cx="1066800" cy="7788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6132"/>
              </a:lnSpc>
              <a:buNone/>
            </a:pPr>
            <a:r>
              <a:rPr lang="en-US" sz="4200" b="1" dirty="0">
                <a:solidFill>
                  <a:srgbClr val="F8B09B"/>
                </a:solidFill>
              </a:rPr>
              <a:t>2</a:t>
            </a:r>
            <a:endParaRPr lang="en-US" sz="4200" dirty="0"/>
          </a:p>
        </p:txBody>
      </p:sp>
      <p:sp>
        <p:nvSpPr>
          <p:cNvPr id="9" name="SK-6-text-8"/>
          <p:cNvSpPr/>
          <p:nvPr/>
        </p:nvSpPr>
        <p:spPr>
          <a:xfrm>
            <a:off x="8277225" y="2085975"/>
            <a:ext cx="1066800" cy="7788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6132"/>
              </a:lnSpc>
              <a:buNone/>
            </a:pPr>
            <a:r>
              <a:rPr lang="en-US" sz="4200" b="1" dirty="0">
                <a:solidFill>
                  <a:srgbClr val="F8B09B"/>
                </a:solidFill>
              </a:rPr>
              <a:t>3</a:t>
            </a:r>
            <a:endParaRPr lang="en-US" sz="4200" dirty="0"/>
          </a:p>
        </p:txBody>
      </p:sp>
      <p:sp>
        <p:nvSpPr>
          <p:cNvPr id="10" name="SK-6-text-9"/>
          <p:cNvSpPr/>
          <p:nvPr/>
        </p:nvSpPr>
        <p:spPr>
          <a:xfrm>
            <a:off x="1685925" y="2228850"/>
            <a:ext cx="1874520" cy="523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21"/>
              </a:lnSpc>
              <a:buNone/>
            </a:pPr>
            <a:r>
              <a:rPr lang="en-US" sz="3075" b="1" dirty="0">
                <a:solidFill>
                  <a:srgbClr val="0B1A30"/>
                </a:solidFill>
              </a:rPr>
              <a:t>PLAN</a:t>
            </a:r>
            <a:endParaRPr lang="en-US" sz="3075" dirty="0"/>
          </a:p>
        </p:txBody>
      </p:sp>
      <p:sp>
        <p:nvSpPr>
          <p:cNvPr id="11" name="SK-6-text-10"/>
          <p:cNvSpPr/>
          <p:nvPr/>
        </p:nvSpPr>
        <p:spPr>
          <a:xfrm>
            <a:off x="5486400" y="2228850"/>
            <a:ext cx="1874520" cy="523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21"/>
              </a:lnSpc>
              <a:buNone/>
            </a:pPr>
            <a:r>
              <a:rPr lang="en-US" sz="3075" b="1" dirty="0">
                <a:solidFill>
                  <a:srgbClr val="0B1A30"/>
                </a:solidFill>
              </a:rPr>
              <a:t>PACE</a:t>
            </a:r>
            <a:endParaRPr lang="en-US" sz="3075" dirty="0"/>
          </a:p>
        </p:txBody>
      </p:sp>
      <p:sp>
        <p:nvSpPr>
          <p:cNvPr id="12" name="SK-6-text-11"/>
          <p:cNvSpPr/>
          <p:nvPr/>
        </p:nvSpPr>
        <p:spPr>
          <a:xfrm>
            <a:off x="8905875" y="2228850"/>
            <a:ext cx="3286125" cy="523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21"/>
              </a:lnSpc>
              <a:buNone/>
            </a:pPr>
            <a:r>
              <a:rPr lang="en-US" sz="3075" b="1" dirty="0">
                <a:solidFill>
                  <a:srgbClr val="0B1A30"/>
                </a:solidFill>
              </a:rPr>
              <a:t>PRIORITISE</a:t>
            </a:r>
            <a:endParaRPr lang="en-US" sz="3075" dirty="0"/>
          </a:p>
        </p:txBody>
      </p:sp>
      <p:sp>
        <p:nvSpPr>
          <p:cNvPr id="13" name="SK-6-text-12"/>
          <p:cNvSpPr/>
          <p:nvPr/>
        </p:nvSpPr>
        <p:spPr>
          <a:xfrm>
            <a:off x="533400" y="485775"/>
            <a:ext cx="683514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SELF-MANAGEMENT STRATEGIES</a:t>
            </a:r>
            <a:endParaRPr lang="en-US" sz="1725" dirty="0"/>
          </a:p>
        </p:txBody>
      </p:sp>
      <p:sp>
        <p:nvSpPr>
          <p:cNvPr id="14" name="SK-6-text-13"/>
          <p:cNvSpPr/>
          <p:nvPr/>
        </p:nvSpPr>
        <p:spPr>
          <a:xfrm>
            <a:off x="771525" y="6086475"/>
            <a:ext cx="3429000" cy="217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500" b="1" dirty="0">
                <a:solidFill>
                  <a:srgbClr val="F864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essential:</a:t>
            </a:r>
            <a:endParaRPr lang="en-US" sz="1500" dirty="0"/>
          </a:p>
        </p:txBody>
      </p:sp>
      <p:sp>
        <p:nvSpPr>
          <p:cNvPr id="15" name="SK-6-text-14"/>
          <p:cNvSpPr/>
          <p:nvPr/>
        </p:nvSpPr>
        <p:spPr>
          <a:xfrm>
            <a:off x="771525" y="3133725"/>
            <a:ext cx="7795260" cy="2808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11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a consistent daily baseline</a:t>
            </a:r>
            <a:endParaRPr lang="en-US" sz="1650" dirty="0"/>
          </a:p>
        </p:txBody>
      </p:sp>
      <p:sp>
        <p:nvSpPr>
          <p:cNvPr id="16" name="SK-6-text-15"/>
          <p:cNvSpPr/>
          <p:nvPr/>
        </p:nvSpPr>
        <p:spPr>
          <a:xfrm>
            <a:off x="771525" y="3686175"/>
            <a:ext cx="3572768" cy="5405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below your comfort level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don't push on good days</a:t>
            </a:r>
            <a:endParaRPr lang="en-US" sz="1650" dirty="0"/>
          </a:p>
        </p:txBody>
      </p:sp>
      <p:sp>
        <p:nvSpPr>
          <p:cNvPr id="17" name="SK-6-text-16"/>
          <p:cNvSpPr/>
          <p:nvPr/>
        </p:nvSpPr>
        <p:spPr>
          <a:xfrm>
            <a:off x="4572000" y="3133725"/>
            <a:ext cx="3520380" cy="5616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11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Gradual graded activity — like</a:t>
            </a:r>
            <a:endParaRPr lang="en-US" sz="1650" dirty="0"/>
          </a:p>
          <a:p>
            <a:pPr marL="0" indent="0">
              <a:lnSpc>
                <a:spcPts val="2211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marathon training</a:t>
            </a:r>
            <a:endParaRPr lang="en-US" sz="1650" dirty="0"/>
          </a:p>
        </p:txBody>
      </p:sp>
      <p:sp>
        <p:nvSpPr>
          <p:cNvPr id="18" name="SK-6-text-17"/>
          <p:cNvSpPr/>
          <p:nvPr/>
        </p:nvSpPr>
        <p:spPr>
          <a:xfrm>
            <a:off x="4572000" y="3895725"/>
            <a:ext cx="3436590" cy="5405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Time-contingent rest breaks,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pain-contingent</a:t>
            </a:r>
            <a:endParaRPr lang="en-US" sz="1650" dirty="0"/>
          </a:p>
        </p:txBody>
      </p:sp>
      <p:sp>
        <p:nvSpPr>
          <p:cNvPr id="19" name="SK-6-text-18"/>
          <p:cNvSpPr/>
          <p:nvPr/>
        </p:nvSpPr>
        <p:spPr>
          <a:xfrm>
            <a:off x="8277225" y="3133725"/>
            <a:ext cx="3656558" cy="5616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11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energy on what matters</a:t>
            </a:r>
            <a:endParaRPr lang="en-US" sz="1650" dirty="0"/>
          </a:p>
          <a:p>
            <a:pPr marL="0" indent="0">
              <a:lnSpc>
                <a:spcPts val="2211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to recovery</a:t>
            </a:r>
            <a:endParaRPr lang="en-US" sz="1650" dirty="0"/>
          </a:p>
        </p:txBody>
      </p:sp>
      <p:sp>
        <p:nvSpPr>
          <p:cNvPr id="20" name="SK-6-text-19"/>
          <p:cNvSpPr/>
          <p:nvPr/>
        </p:nvSpPr>
        <p:spPr>
          <a:xfrm>
            <a:off x="8515350" y="3895725"/>
            <a:ext cx="3059311" cy="5405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activity and work &gt;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household tasks</a:t>
            </a:r>
            <a:endParaRPr lang="en-US" sz="1650" dirty="0"/>
          </a:p>
        </p:txBody>
      </p:sp>
      <p:sp>
        <p:nvSpPr>
          <p:cNvPr id="21" name="SK-6-text-20"/>
          <p:cNvSpPr/>
          <p:nvPr/>
        </p:nvSpPr>
        <p:spPr>
          <a:xfrm>
            <a:off x="8277225" y="923925"/>
            <a:ext cx="3719512" cy="5405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Pacing is NOT about doing less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it's about doing consistently.</a:t>
            </a:r>
            <a:endParaRPr lang="en-US" sz="1650" dirty="0"/>
          </a:p>
        </p:txBody>
      </p:sp>
      <p:sp>
        <p:nvSpPr>
          <p:cNvPr id="22" name="SK-6-text-21"/>
          <p:cNvSpPr/>
          <p:nvPr/>
        </p:nvSpPr>
        <p:spPr>
          <a:xfrm>
            <a:off x="2667000" y="6105525"/>
            <a:ext cx="4777740" cy="1791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Relaxation &amp; breathing</a:t>
            </a:r>
            <a:endParaRPr lang="en-US" sz="1425" dirty="0"/>
          </a:p>
        </p:txBody>
      </p:sp>
      <p:sp>
        <p:nvSpPr>
          <p:cNvPr id="23" name="SK-6-text-22"/>
          <p:cNvSpPr/>
          <p:nvPr/>
        </p:nvSpPr>
        <p:spPr>
          <a:xfrm>
            <a:off x="5210175" y="6105525"/>
            <a:ext cx="2823210" cy="1791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Sleep hygiene</a:t>
            </a:r>
            <a:endParaRPr lang="en-US" sz="1425" dirty="0"/>
          </a:p>
        </p:txBody>
      </p:sp>
      <p:sp>
        <p:nvSpPr>
          <p:cNvPr id="24" name="SK-6-text-23"/>
          <p:cNvSpPr/>
          <p:nvPr/>
        </p:nvSpPr>
        <p:spPr>
          <a:xfrm>
            <a:off x="6981825" y="6105525"/>
            <a:ext cx="3909060" cy="1791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goal-setting</a:t>
            </a:r>
            <a:endParaRPr lang="en-US" sz="1425" dirty="0"/>
          </a:p>
        </p:txBody>
      </p:sp>
      <p:sp>
        <p:nvSpPr>
          <p:cNvPr id="25" name="SK-6-text-24"/>
          <p:cNvSpPr/>
          <p:nvPr/>
        </p:nvSpPr>
        <p:spPr>
          <a:xfrm>
            <a:off x="9305925" y="6105525"/>
            <a:ext cx="2886075" cy="1791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skills</a:t>
            </a:r>
            <a:endParaRPr lang="en-US" sz="14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953" y="5561707"/>
            <a:ext cx="329059" cy="281136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5059" y="2331690"/>
            <a:ext cx="463153" cy="44574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565" y="2379613"/>
            <a:ext cx="438894" cy="349746"/>
          </a:xfrm>
          <a:prstGeom prst="rect">
            <a:avLst/>
          </a:prstGeom>
        </p:spPr>
      </p:pic>
      <p:sp>
        <p:nvSpPr>
          <p:cNvPr id="6" name="SK-7-text-5"/>
          <p:cNvSpPr/>
          <p:nvPr/>
        </p:nvSpPr>
        <p:spPr>
          <a:xfrm>
            <a:off x="590550" y="876300"/>
            <a:ext cx="11601450" cy="571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500"/>
              </a:lnSpc>
              <a:buNone/>
            </a:pPr>
            <a:r>
              <a:rPr lang="en-US" sz="3750" b="1" dirty="0">
                <a:solidFill>
                  <a:srgbClr val="162046"/>
                </a:solidFill>
              </a:rPr>
              <a:t>Management Guidelines</a:t>
            </a:r>
            <a:endParaRPr lang="en-US" sz="3750" dirty="0"/>
          </a:p>
        </p:txBody>
      </p:sp>
      <p:sp>
        <p:nvSpPr>
          <p:cNvPr id="7" name="SK-7-text-6"/>
          <p:cNvSpPr/>
          <p:nvPr/>
        </p:nvSpPr>
        <p:spPr>
          <a:xfrm>
            <a:off x="1381125" y="2371725"/>
            <a:ext cx="301752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b="1" dirty="0">
                <a:solidFill>
                  <a:srgbClr val="11A885"/>
                </a:solidFill>
              </a:rPr>
              <a:t>Recommended</a:t>
            </a:r>
            <a:endParaRPr lang="en-US" sz="1800" dirty="0"/>
          </a:p>
        </p:txBody>
      </p:sp>
      <p:sp>
        <p:nvSpPr>
          <p:cNvPr id="8" name="SK-7-text-7"/>
          <p:cNvSpPr/>
          <p:nvPr/>
        </p:nvSpPr>
        <p:spPr>
          <a:xfrm>
            <a:off x="6991350" y="2371725"/>
            <a:ext cx="520065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1800" b="1" dirty="0">
                <a:solidFill>
                  <a:srgbClr val="D9472B"/>
                </a:solidFill>
              </a:rPr>
              <a:t>Not Recommended for Pain Alone</a:t>
            </a:r>
            <a:endParaRPr lang="en-US" sz="1800" dirty="0"/>
          </a:p>
        </p:txBody>
      </p:sp>
      <p:sp>
        <p:nvSpPr>
          <p:cNvPr id="9" name="SK-7-text-8"/>
          <p:cNvSpPr/>
          <p:nvPr/>
        </p:nvSpPr>
        <p:spPr>
          <a:xfrm>
            <a:off x="7296150" y="876300"/>
            <a:ext cx="459953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 Primary Pain —</a:t>
            </a:r>
            <a:endParaRPr lang="en-US" sz="1650" dirty="0"/>
          </a:p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Evidence-Based Recommendations</a:t>
            </a:r>
            <a:endParaRPr lang="en-US" sz="1650" dirty="0"/>
          </a:p>
        </p:txBody>
      </p:sp>
      <p:sp>
        <p:nvSpPr>
          <p:cNvPr id="10" name="SK-7-text-9"/>
          <p:cNvSpPr/>
          <p:nvPr/>
        </p:nvSpPr>
        <p:spPr>
          <a:xfrm>
            <a:off x="880467" y="409575"/>
            <a:ext cx="1791593" cy="198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F76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 NG193 · 2021</a:t>
            </a:r>
            <a:endParaRPr lang="en-US" sz="1200" dirty="0"/>
          </a:p>
        </p:txBody>
      </p:sp>
      <p:sp>
        <p:nvSpPr>
          <p:cNvPr id="11" name="SK-7-text-10"/>
          <p:cNvSpPr/>
          <p:nvPr/>
        </p:nvSpPr>
        <p:spPr>
          <a:xfrm>
            <a:off x="771525" y="2933700"/>
            <a:ext cx="8035290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Supervised group exercise programme</a:t>
            </a:r>
            <a:endParaRPr lang="en-US" sz="1425" dirty="0"/>
          </a:p>
        </p:txBody>
      </p:sp>
      <p:sp>
        <p:nvSpPr>
          <p:cNvPr id="12" name="SK-7-text-11"/>
          <p:cNvSpPr/>
          <p:nvPr/>
        </p:nvSpPr>
        <p:spPr>
          <a:xfrm>
            <a:off x="771525" y="3314700"/>
            <a:ext cx="2606040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CBT or ACT</a:t>
            </a:r>
            <a:endParaRPr lang="en-US" sz="1425" dirty="0"/>
          </a:p>
        </p:txBody>
      </p:sp>
      <p:sp>
        <p:nvSpPr>
          <p:cNvPr id="13" name="SK-7-text-12"/>
          <p:cNvSpPr/>
          <p:nvPr/>
        </p:nvSpPr>
        <p:spPr>
          <a:xfrm>
            <a:off x="771525" y="3686175"/>
            <a:ext cx="6080760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Acupuncture / dry needling</a:t>
            </a:r>
            <a:endParaRPr lang="en-US" sz="1425" dirty="0"/>
          </a:p>
        </p:txBody>
      </p:sp>
      <p:sp>
        <p:nvSpPr>
          <p:cNvPr id="14" name="SK-7-text-13"/>
          <p:cNvSpPr/>
          <p:nvPr/>
        </p:nvSpPr>
        <p:spPr>
          <a:xfrm>
            <a:off x="771525" y="4057650"/>
            <a:ext cx="10858500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Social prescribing and supported self-management</a:t>
            </a:r>
            <a:endParaRPr lang="en-US" sz="1425" dirty="0"/>
          </a:p>
        </p:txBody>
      </p:sp>
      <p:sp>
        <p:nvSpPr>
          <p:cNvPr id="15" name="SK-7-text-14"/>
          <p:cNvSpPr/>
          <p:nvPr/>
        </p:nvSpPr>
        <p:spPr>
          <a:xfrm>
            <a:off x="771525" y="4429125"/>
            <a:ext cx="9772650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Interdisciplinary pain management programme</a:t>
            </a:r>
            <a:endParaRPr lang="en-US" sz="1425" dirty="0"/>
          </a:p>
        </p:txBody>
      </p:sp>
      <p:sp>
        <p:nvSpPr>
          <p:cNvPr id="16" name="SK-7-text-15"/>
          <p:cNvSpPr/>
          <p:nvPr/>
        </p:nvSpPr>
        <p:spPr>
          <a:xfrm>
            <a:off x="6867525" y="2933700"/>
            <a:ext cx="4560570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Opioids (any route)</a:t>
            </a:r>
            <a:endParaRPr lang="en-US" sz="1425" dirty="0"/>
          </a:p>
        </p:txBody>
      </p:sp>
      <p:sp>
        <p:nvSpPr>
          <p:cNvPr id="17" name="SK-7-text-16"/>
          <p:cNvSpPr/>
          <p:nvPr/>
        </p:nvSpPr>
        <p:spPr>
          <a:xfrm>
            <a:off x="6867525" y="3314700"/>
            <a:ext cx="4126230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Paracetamol alone</a:t>
            </a:r>
            <a:endParaRPr lang="en-US" sz="1425" dirty="0"/>
          </a:p>
        </p:txBody>
      </p:sp>
      <p:sp>
        <p:nvSpPr>
          <p:cNvPr id="18" name="SK-7-text-17"/>
          <p:cNvSpPr/>
          <p:nvPr/>
        </p:nvSpPr>
        <p:spPr>
          <a:xfrm>
            <a:off x="6867525" y="3686175"/>
            <a:ext cx="1737360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NSAIDs</a:t>
            </a:r>
            <a:endParaRPr lang="en-US" sz="1425" dirty="0"/>
          </a:p>
        </p:txBody>
      </p:sp>
      <p:sp>
        <p:nvSpPr>
          <p:cNvPr id="19" name="SK-7-text-18"/>
          <p:cNvSpPr/>
          <p:nvPr/>
        </p:nvSpPr>
        <p:spPr>
          <a:xfrm>
            <a:off x="6867525" y="3962400"/>
            <a:ext cx="5324475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Antidepressants for pain specifically</a:t>
            </a:r>
            <a:endParaRPr lang="en-US" sz="1425" dirty="0"/>
          </a:p>
        </p:txBody>
      </p:sp>
      <p:sp>
        <p:nvSpPr>
          <p:cNvPr id="20" name="SK-7-text-19"/>
          <p:cNvSpPr/>
          <p:nvPr/>
        </p:nvSpPr>
        <p:spPr>
          <a:xfrm>
            <a:off x="6867525" y="4286250"/>
            <a:ext cx="3474720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Gabapentinoids</a:t>
            </a:r>
            <a:endParaRPr lang="en-US" sz="1425" dirty="0"/>
          </a:p>
        </p:txBody>
      </p:sp>
      <p:sp>
        <p:nvSpPr>
          <p:cNvPr id="21" name="SK-7-text-20"/>
          <p:cNvSpPr/>
          <p:nvPr/>
        </p:nvSpPr>
        <p:spPr>
          <a:xfrm>
            <a:off x="1243459" y="5699968"/>
            <a:ext cx="11682413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i="1" dirty="0">
                <a:solidFill>
                  <a:srgbClr val="FDFD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goal of treatment is to reduce disability and improve quality of life — not necessarily to eliminate pain.</a:t>
            </a:r>
            <a:endParaRPr lang="en-US" sz="1500" dirty="0"/>
          </a:p>
        </p:txBody>
      </p:sp>
      <p:sp>
        <p:nvSpPr>
          <p:cNvPr id="22" name="SK-7-text-21"/>
          <p:cNvSpPr/>
          <p:nvPr/>
        </p:nvSpPr>
        <p:spPr>
          <a:xfrm>
            <a:off x="9734550" y="5943600"/>
            <a:ext cx="2457450" cy="148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75" b="1" dirty="0">
                <a:solidFill>
                  <a:srgbClr val="F76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NICE NG193 (2021)</a:t>
            </a:r>
            <a:endParaRPr lang="en-US" sz="975" dirty="0"/>
          </a:p>
        </p:txBody>
      </p:sp>
      <p:sp>
        <p:nvSpPr>
          <p:cNvPr id="23" name="SK-7-text-22"/>
          <p:cNvSpPr/>
          <p:nvPr/>
        </p:nvSpPr>
        <p:spPr>
          <a:xfrm>
            <a:off x="4912965" y="2962275"/>
            <a:ext cx="880021" cy="1800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18"/>
              </a:lnSpc>
              <a:buNone/>
            </a:pPr>
            <a:r>
              <a:rPr lang="en-US" sz="1125" b="1" dirty="0">
                <a:solidFill>
                  <a:srgbClr val="F76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First-Line</a:t>
            </a:r>
            <a:endParaRPr lang="en-US" sz="1125" dirty="0"/>
          </a:p>
        </p:txBody>
      </p:sp>
      <p:sp>
        <p:nvSpPr>
          <p:cNvPr id="24" name="SK-7-text-23"/>
          <p:cNvSpPr/>
          <p:nvPr/>
        </p:nvSpPr>
        <p:spPr>
          <a:xfrm>
            <a:off x="4512469" y="3333750"/>
            <a:ext cx="1309688" cy="1800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18"/>
              </a:lnSpc>
              <a:buNone/>
            </a:pPr>
            <a:r>
              <a:rPr lang="en-US" sz="1125" b="1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</a:t>
            </a:r>
            <a:endParaRPr lang="en-US" sz="1125" dirty="0"/>
          </a:p>
        </p:txBody>
      </p:sp>
      <p:sp>
        <p:nvSpPr>
          <p:cNvPr id="25" name="SK-7-text-24"/>
          <p:cNvSpPr/>
          <p:nvPr/>
        </p:nvSpPr>
        <p:spPr>
          <a:xfrm>
            <a:off x="4993928" y="3714750"/>
            <a:ext cx="775246" cy="1800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18"/>
              </a:lnSpc>
              <a:buNone/>
            </a:pPr>
            <a:r>
              <a:rPr lang="en-US" sz="1125" b="1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</a:t>
            </a:r>
            <a:endParaRPr lang="en-US" sz="1125" dirty="0"/>
          </a:p>
        </p:txBody>
      </p:sp>
      <p:sp>
        <p:nvSpPr>
          <p:cNvPr id="26" name="SK-7-text-25"/>
          <p:cNvSpPr/>
          <p:nvPr/>
        </p:nvSpPr>
        <p:spPr>
          <a:xfrm>
            <a:off x="4481959" y="4772025"/>
            <a:ext cx="1351508" cy="1800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18"/>
              </a:lnSpc>
              <a:buNone/>
            </a:pPr>
            <a:r>
              <a:rPr lang="en-US" sz="1125" b="1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 cases</a:t>
            </a:r>
            <a:endParaRPr lang="en-US" sz="1125" dirty="0"/>
          </a:p>
        </p:txBody>
      </p:sp>
      <p:sp>
        <p:nvSpPr>
          <p:cNvPr id="27" name="SK-7-text-26"/>
          <p:cNvSpPr/>
          <p:nvPr/>
        </p:nvSpPr>
        <p:spPr>
          <a:xfrm>
            <a:off x="11506200" y="6600825"/>
            <a:ext cx="4191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10</a:t>
            </a:r>
            <a:endParaRPr lang="en-US" sz="1125" dirty="0"/>
          </a:p>
        </p:txBody>
      </p:sp>
      <p:sp>
        <p:nvSpPr>
          <p:cNvPr id="28" name="SK-7-text-27"/>
          <p:cNvSpPr/>
          <p:nvPr/>
        </p:nvSpPr>
        <p:spPr>
          <a:xfrm>
            <a:off x="619125" y="6600825"/>
            <a:ext cx="36004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29" name="SK-7-text-28"/>
          <p:cNvSpPr/>
          <p:nvPr/>
        </p:nvSpPr>
        <p:spPr>
          <a:xfrm>
            <a:off x="6686550" y="4714875"/>
            <a:ext cx="5217765" cy="3887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125" i="1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Comorbid depression/anxiety may still warrant</a:t>
            </a:r>
            <a:endParaRPr lang="en-US" sz="112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125" i="1" dirty="0">
                <a:solidFill>
                  <a:srgbClr val="1620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antidepressants. Neuropathic features need specific treatment.</a:t>
            </a:r>
            <a:endParaRPr lang="en-US" sz="11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3875" y="5486400"/>
            <a:ext cx="292596" cy="397669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3875" y="4889748"/>
            <a:ext cx="292596" cy="411361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3875" y="4306788"/>
            <a:ext cx="292596" cy="411361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3875" y="3723829"/>
            <a:ext cx="292596" cy="418207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3875" y="3161407"/>
            <a:ext cx="292596" cy="40451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3875" y="2564755"/>
            <a:ext cx="304800" cy="418207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286" y="5479405"/>
            <a:ext cx="390079" cy="390823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9286" y="4889748"/>
            <a:ext cx="390079" cy="411361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9286" y="4354711"/>
            <a:ext cx="390079" cy="315367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9286" y="3723829"/>
            <a:ext cx="390079" cy="425053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286" y="3161407"/>
            <a:ext cx="390079" cy="37713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9286" y="2564755"/>
            <a:ext cx="377875" cy="418207"/>
          </a:xfrm>
          <a:prstGeom prst="rect">
            <a:avLst/>
          </a:prstGeom>
        </p:spPr>
      </p:pic>
      <p:sp>
        <p:nvSpPr>
          <p:cNvPr id="15" name="SK-8-text-14"/>
          <p:cNvSpPr/>
          <p:nvPr/>
        </p:nvSpPr>
        <p:spPr>
          <a:xfrm>
            <a:off x="590550" y="400050"/>
            <a:ext cx="1160145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212"/>
              </a:lnSpc>
              <a:buNone/>
            </a:pPr>
            <a:r>
              <a:rPr lang="en-US" sz="2925" b="1" dirty="0">
                <a:solidFill>
                  <a:srgbClr val="00204A"/>
                </a:solidFill>
              </a:rPr>
              <a:t>The Pain Toolkit &amp; Clinical Top Tips</a:t>
            </a:r>
            <a:endParaRPr lang="en-US" sz="2925" dirty="0"/>
          </a:p>
        </p:txBody>
      </p:sp>
      <p:sp>
        <p:nvSpPr>
          <p:cNvPr id="16" name="SK-8-text-15"/>
          <p:cNvSpPr/>
          <p:nvPr/>
        </p:nvSpPr>
        <p:spPr>
          <a:xfrm>
            <a:off x="590550" y="1219200"/>
            <a:ext cx="11601450" cy="282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25"/>
              </a:lnSpc>
              <a:buNone/>
            </a:pPr>
            <a:r>
              <a:rPr lang="en-US" sz="1725" dirty="0">
                <a:solidFill>
                  <a:srgbClr val="4D53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Self-management strategies and clinical practice essentials</a:t>
            </a:r>
            <a:endParaRPr lang="en-US" sz="1725" dirty="0"/>
          </a:p>
        </p:txBody>
      </p:sp>
      <p:sp>
        <p:nvSpPr>
          <p:cNvPr id="17" name="SK-8-text-16"/>
          <p:cNvSpPr/>
          <p:nvPr/>
        </p:nvSpPr>
        <p:spPr>
          <a:xfrm>
            <a:off x="6349752" y="1771649"/>
            <a:ext cx="2168723" cy="2796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1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TOP TIPS</a:t>
            </a:r>
            <a:endParaRPr lang="en-US" sz="900" dirty="0"/>
          </a:p>
        </p:txBody>
      </p:sp>
      <p:sp>
        <p:nvSpPr>
          <p:cNvPr id="18" name="SK-8-text-17"/>
          <p:cNvSpPr/>
          <p:nvPr/>
        </p:nvSpPr>
        <p:spPr>
          <a:xfrm>
            <a:off x="620018" y="1771649"/>
            <a:ext cx="2074515" cy="282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1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PAIN TOOLKIT</a:t>
            </a:r>
            <a:endParaRPr lang="en-US" sz="900" dirty="0"/>
          </a:p>
        </p:txBody>
      </p:sp>
      <p:sp>
        <p:nvSpPr>
          <p:cNvPr id="19" name="SK-8-text-18"/>
          <p:cNvSpPr/>
          <p:nvPr/>
        </p:nvSpPr>
        <p:spPr>
          <a:xfrm>
            <a:off x="1295400" y="2571750"/>
            <a:ext cx="500821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 the pain — It is real. It is not ‘all in your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head.’</a:t>
            </a:r>
            <a:endParaRPr lang="en-US" sz="1350" dirty="0"/>
          </a:p>
        </p:txBody>
      </p:sp>
      <p:sp>
        <p:nvSpPr>
          <p:cNvPr id="20" name="SK-8-text-19"/>
          <p:cNvSpPr/>
          <p:nvPr/>
        </p:nvSpPr>
        <p:spPr>
          <a:xfrm>
            <a:off x="1295400" y="3143250"/>
            <a:ext cx="464150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Hurt ≠ Harm — Pain does not always mean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damage is occurring.</a:t>
            </a:r>
            <a:endParaRPr lang="en-US" sz="1350" dirty="0"/>
          </a:p>
        </p:txBody>
      </p:sp>
      <p:sp>
        <p:nvSpPr>
          <p:cNvPr id="21" name="SK-8-text-20"/>
          <p:cNvSpPr/>
          <p:nvPr/>
        </p:nvSpPr>
        <p:spPr>
          <a:xfrm>
            <a:off x="1295400" y="3714750"/>
            <a:ext cx="507102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Graded activity — Start small, build slowly and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consistently.</a:t>
            </a:r>
            <a:endParaRPr lang="en-US" sz="1350" dirty="0"/>
          </a:p>
        </p:txBody>
      </p:sp>
      <p:sp>
        <p:nvSpPr>
          <p:cNvPr id="22" name="SK-8-text-21"/>
          <p:cNvSpPr/>
          <p:nvPr/>
        </p:nvSpPr>
        <p:spPr>
          <a:xfrm>
            <a:off x="1295400" y="4295775"/>
            <a:ext cx="512340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Pace yourself — Consistent daily routine; avoid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boom-and-bust.</a:t>
            </a:r>
            <a:endParaRPr lang="en-US" sz="1350" dirty="0"/>
          </a:p>
        </p:txBody>
      </p:sp>
      <p:sp>
        <p:nvSpPr>
          <p:cNvPr id="23" name="SK-8-text-22"/>
          <p:cNvSpPr/>
          <p:nvPr/>
        </p:nvSpPr>
        <p:spPr>
          <a:xfrm>
            <a:off x="1295400" y="4867275"/>
            <a:ext cx="427479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Relax and manage stress — Breathing,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progressive muscle relaxation.</a:t>
            </a:r>
            <a:endParaRPr lang="en-US" sz="1350" dirty="0"/>
          </a:p>
        </p:txBody>
      </p:sp>
      <p:sp>
        <p:nvSpPr>
          <p:cNvPr id="24" name="SK-8-text-23"/>
          <p:cNvSpPr/>
          <p:nvPr/>
        </p:nvSpPr>
        <p:spPr>
          <a:xfrm>
            <a:off x="1295400" y="5438775"/>
            <a:ext cx="497681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goals — ‘What could I do if pain were 2/10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instead of 8/10?’</a:t>
            </a:r>
            <a:endParaRPr lang="en-US" sz="1350" dirty="0"/>
          </a:p>
        </p:txBody>
      </p:sp>
      <p:sp>
        <p:nvSpPr>
          <p:cNvPr id="25" name="SK-8-text-24"/>
          <p:cNvSpPr/>
          <p:nvPr/>
        </p:nvSpPr>
        <p:spPr>
          <a:xfrm>
            <a:off x="6991350" y="2571750"/>
            <a:ext cx="473571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 ICE before prescribing — Unhelpful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beliefs must be addressed first.</a:t>
            </a:r>
            <a:endParaRPr lang="en-US" sz="1350" dirty="0"/>
          </a:p>
        </p:txBody>
      </p:sp>
      <p:sp>
        <p:nvSpPr>
          <p:cNvPr id="26" name="SK-8-text-25"/>
          <p:cNvSpPr/>
          <p:nvPr/>
        </p:nvSpPr>
        <p:spPr>
          <a:xfrm>
            <a:off x="6991350" y="3143250"/>
            <a:ext cx="446335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is first-line (NICE NG193) — Not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analgesics; supervised group exercise.</a:t>
            </a:r>
            <a:endParaRPr lang="en-US" sz="1350" dirty="0"/>
          </a:p>
        </p:txBody>
      </p:sp>
      <p:sp>
        <p:nvSpPr>
          <p:cNvPr id="27" name="SK-8-text-26"/>
          <p:cNvSpPr/>
          <p:nvPr/>
        </p:nvSpPr>
        <p:spPr>
          <a:xfrm>
            <a:off x="6991350" y="3714750"/>
            <a:ext cx="492442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the pain — Dismissal reinforces fear-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avoidance and causes harm.</a:t>
            </a:r>
            <a:endParaRPr lang="en-US" sz="1350" dirty="0"/>
          </a:p>
        </p:txBody>
      </p:sp>
      <p:sp>
        <p:nvSpPr>
          <p:cNvPr id="28" name="SK-8-text-27"/>
          <p:cNvSpPr/>
          <p:nvPr/>
        </p:nvSpPr>
        <p:spPr>
          <a:xfrm>
            <a:off x="6991350" y="4295775"/>
            <a:ext cx="505003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Pacing = consistent activity — Not doing less;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doing consistently despite pain.</a:t>
            </a:r>
            <a:endParaRPr lang="en-US" sz="1350" dirty="0"/>
          </a:p>
        </p:txBody>
      </p:sp>
      <p:sp>
        <p:nvSpPr>
          <p:cNvPr id="29" name="SK-8-text-28"/>
          <p:cNvSpPr/>
          <p:nvPr/>
        </p:nvSpPr>
        <p:spPr>
          <a:xfrm>
            <a:off x="6991350" y="4867275"/>
            <a:ext cx="510242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family collusion — Enabling avoidance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significantly delays recovery.</a:t>
            </a:r>
            <a:endParaRPr lang="en-US" sz="1350" dirty="0"/>
          </a:p>
        </p:txBody>
      </p:sp>
      <p:sp>
        <p:nvSpPr>
          <p:cNvPr id="30" name="SK-8-text-29"/>
          <p:cNvSpPr/>
          <p:nvPr/>
        </p:nvSpPr>
        <p:spPr>
          <a:xfrm>
            <a:off x="6991350" y="5438775"/>
            <a:ext cx="47986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 for depression — Underdiagnosed in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 pain; treat if present.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6383684" y="6140499"/>
            <a:ext cx="6013996" cy="3970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4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'The goal of treatment is to reduce disability and improve quality</a:t>
            </a:r>
            <a:endParaRPr lang="en-US" sz="1125" dirty="0"/>
          </a:p>
          <a:p>
            <a:pPr marL="0" indent="0">
              <a:lnSpc>
                <a:spcPts val="1564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life — not necessarily to eliminate pain.' — 'NICE NG193 (2021)'</a:t>
            </a:r>
            <a:endParaRPr lang="en-US" sz="1125" dirty="0"/>
          </a:p>
        </p:txBody>
      </p:sp>
      <p:sp>
        <p:nvSpPr>
          <p:cNvPr id="32" name="SK-8-text-31"/>
          <p:cNvSpPr/>
          <p:nvPr/>
        </p:nvSpPr>
        <p:spPr>
          <a:xfrm>
            <a:off x="6448425" y="2181225"/>
            <a:ext cx="48006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consulting GP</a:t>
            </a:r>
            <a:endParaRPr lang="en-US" sz="1500" dirty="0"/>
          </a:p>
        </p:txBody>
      </p:sp>
      <p:sp>
        <p:nvSpPr>
          <p:cNvPr id="33" name="SK-8-text-32"/>
          <p:cNvSpPr/>
          <p:nvPr/>
        </p:nvSpPr>
        <p:spPr>
          <a:xfrm>
            <a:off x="714375" y="2181225"/>
            <a:ext cx="68580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patients with chronic pain</a:t>
            </a:r>
            <a:endParaRPr lang="en-US" sz="1500" dirty="0"/>
          </a:p>
        </p:txBody>
      </p:sp>
      <p:sp>
        <p:nvSpPr>
          <p:cNvPr id="34" name="SK-8-text-33"/>
          <p:cNvSpPr/>
          <p:nvPr/>
        </p:nvSpPr>
        <p:spPr>
          <a:xfrm>
            <a:off x="590550" y="6229350"/>
            <a:ext cx="8058150" cy="18424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51"/>
              </a:lnSpc>
              <a:buNone/>
            </a:pPr>
            <a:r>
              <a:rPr lang="en-US" sz="1125" i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Pete Moore's Expert Patients Programme</a:t>
            </a:r>
            <a:endParaRPr lang="en-US" sz="1125" dirty="0"/>
          </a:p>
        </p:txBody>
      </p:sp>
      <p:sp>
        <p:nvSpPr>
          <p:cNvPr id="35" name="SK-8-text-34"/>
          <p:cNvSpPr/>
          <p:nvPr/>
        </p:nvSpPr>
        <p:spPr>
          <a:xfrm>
            <a:off x="11610975" y="6667500"/>
            <a:ext cx="387548" cy="136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71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10</a:t>
            </a:r>
            <a:endParaRPr lang="en-US" sz="900" dirty="0"/>
          </a:p>
        </p:txBody>
      </p:sp>
      <p:sp>
        <p:nvSpPr>
          <p:cNvPr id="36" name="SK-8-text-35"/>
          <p:cNvSpPr/>
          <p:nvPr/>
        </p:nvSpPr>
        <p:spPr>
          <a:xfrm>
            <a:off x="161925" y="6667500"/>
            <a:ext cx="3566160" cy="136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71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Bradford VTS Teaching Deck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059" y="2441377"/>
            <a:ext cx="353467" cy="322213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157" y="2434530"/>
            <a:ext cx="316855" cy="34290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3694" y="781794"/>
            <a:ext cx="426690" cy="534888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404515"/>
            <a:ext cx="268188" cy="212527"/>
          </a:xfrm>
          <a:prstGeom prst="rect">
            <a:avLst/>
          </a:prstGeom>
        </p:spPr>
      </p:pic>
      <p:sp>
        <p:nvSpPr>
          <p:cNvPr id="7" name="SK-9-text-6"/>
          <p:cNvSpPr/>
          <p:nvPr/>
        </p:nvSpPr>
        <p:spPr>
          <a:xfrm>
            <a:off x="590550" y="742950"/>
            <a:ext cx="11601450" cy="6347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998"/>
              </a:lnSpc>
              <a:buNone/>
            </a:pPr>
            <a:r>
              <a:rPr lang="en-US" sz="4200" b="1" dirty="0">
                <a:solidFill>
                  <a:srgbClr val="0B21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Pearls: AKT and SCA</a:t>
            </a:r>
            <a:endParaRPr lang="en-US" sz="4200" dirty="0"/>
          </a:p>
        </p:txBody>
      </p:sp>
      <p:sp>
        <p:nvSpPr>
          <p:cNvPr id="8" name="SK-9-text-7"/>
          <p:cNvSpPr/>
          <p:nvPr/>
        </p:nvSpPr>
        <p:spPr>
          <a:xfrm>
            <a:off x="1200150" y="2457450"/>
            <a:ext cx="6035040" cy="2835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2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 — Knowledge Recall</a:t>
            </a:r>
            <a:endParaRPr lang="en-US" sz="1800" dirty="0"/>
          </a:p>
        </p:txBody>
      </p:sp>
      <p:sp>
        <p:nvSpPr>
          <p:cNvPr id="9" name="SK-9-text-8"/>
          <p:cNvSpPr/>
          <p:nvPr/>
        </p:nvSpPr>
        <p:spPr>
          <a:xfrm>
            <a:off x="6934200" y="2457450"/>
            <a:ext cx="5257800" cy="2835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2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 — Consultation Skills</a:t>
            </a:r>
            <a:endParaRPr lang="en-US" sz="1800" dirty="0"/>
          </a:p>
        </p:txBody>
      </p:sp>
      <p:sp>
        <p:nvSpPr>
          <p:cNvPr id="10" name="SK-9-text-9"/>
          <p:cNvSpPr/>
          <p:nvPr/>
        </p:nvSpPr>
        <p:spPr>
          <a:xfrm>
            <a:off x="657225" y="1733550"/>
            <a:ext cx="11534775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4F5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recall points for GP licensing exams — know these cold.</a:t>
            </a:r>
            <a:endParaRPr lang="en-US" sz="1950" dirty="0"/>
          </a:p>
        </p:txBody>
      </p:sp>
      <p:sp>
        <p:nvSpPr>
          <p:cNvPr id="11" name="SK-9-text-10"/>
          <p:cNvSpPr/>
          <p:nvPr/>
        </p:nvSpPr>
        <p:spPr>
          <a:xfrm>
            <a:off x="1076325" y="3000375"/>
            <a:ext cx="5238750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 NG193: supervised exercise is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first-line for chronic primary pain</a:t>
            </a:r>
            <a:endParaRPr lang="en-US" sz="1500" dirty="0"/>
          </a:p>
        </p:txBody>
      </p:sp>
      <p:sp>
        <p:nvSpPr>
          <p:cNvPr id="12" name="SK-9-text-11"/>
          <p:cNvSpPr/>
          <p:nvPr/>
        </p:nvSpPr>
        <p:spPr>
          <a:xfrm>
            <a:off x="1076325" y="3524250"/>
            <a:ext cx="4306193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Opioids, NSAIDs, paracetamol — NOT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for chronic primary pain</a:t>
            </a:r>
            <a:endParaRPr lang="en-US" sz="1500" dirty="0"/>
          </a:p>
        </p:txBody>
      </p:sp>
      <p:sp>
        <p:nvSpPr>
          <p:cNvPr id="13" name="SK-9-text-12"/>
          <p:cNvSpPr/>
          <p:nvPr/>
        </p:nvSpPr>
        <p:spPr>
          <a:xfrm>
            <a:off x="1076325" y="4114800"/>
            <a:ext cx="4851053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Pacing = time-contingent activity, not pain-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contingent</a:t>
            </a:r>
            <a:endParaRPr lang="en-US" sz="1500" dirty="0"/>
          </a:p>
        </p:txBody>
      </p:sp>
      <p:sp>
        <p:nvSpPr>
          <p:cNvPr id="14" name="SK-9-text-13"/>
          <p:cNvSpPr/>
          <p:nvPr/>
        </p:nvSpPr>
        <p:spPr>
          <a:xfrm>
            <a:off x="1076325" y="4676775"/>
            <a:ext cx="4191000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CBT and ACT are NICE-recommended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psychological therapies</a:t>
            </a:r>
            <a:endParaRPr lang="en-US" sz="1500" dirty="0"/>
          </a:p>
        </p:txBody>
      </p:sp>
      <p:sp>
        <p:nvSpPr>
          <p:cNvPr id="15" name="SK-9-text-14"/>
          <p:cNvSpPr/>
          <p:nvPr/>
        </p:nvSpPr>
        <p:spPr>
          <a:xfrm>
            <a:off x="1076325" y="5238750"/>
            <a:ext cx="5165378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 avoidance + catastrophisation =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psychosocial yellow flags predicting chronicity</a:t>
            </a:r>
            <a:endParaRPr lang="en-US" sz="1500" dirty="0"/>
          </a:p>
        </p:txBody>
      </p:sp>
      <p:sp>
        <p:nvSpPr>
          <p:cNvPr id="16" name="SK-9-text-15"/>
          <p:cNvSpPr/>
          <p:nvPr/>
        </p:nvSpPr>
        <p:spPr>
          <a:xfrm>
            <a:off x="6810375" y="3000375"/>
            <a:ext cx="4892873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 ICE fully before making any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plan — don't jump to prescribing</a:t>
            </a:r>
            <a:endParaRPr lang="en-US" sz="1500" dirty="0"/>
          </a:p>
        </p:txBody>
      </p:sp>
      <p:sp>
        <p:nvSpPr>
          <p:cNvPr id="17" name="SK-9-text-16"/>
          <p:cNvSpPr/>
          <p:nvPr/>
        </p:nvSpPr>
        <p:spPr>
          <a:xfrm>
            <a:off x="6810375" y="3524250"/>
            <a:ext cx="4463355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Acknowledge distress — never minimise;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dismissal reinforces fear-avoidance</a:t>
            </a:r>
            <a:endParaRPr lang="en-US" sz="1500" dirty="0"/>
          </a:p>
        </p:txBody>
      </p:sp>
      <p:sp>
        <p:nvSpPr>
          <p:cNvPr id="18" name="SK-9-text-17"/>
          <p:cNvSpPr/>
          <p:nvPr/>
        </p:nvSpPr>
        <p:spPr>
          <a:xfrm>
            <a:off x="6810375" y="4114800"/>
            <a:ext cx="5154811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biopsychosocial awareness: 'I can see this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affecting your work and family...'</a:t>
            </a:r>
            <a:endParaRPr lang="en-US" sz="1500" dirty="0"/>
          </a:p>
        </p:txBody>
      </p:sp>
      <p:sp>
        <p:nvSpPr>
          <p:cNvPr id="19" name="SK-9-text-18"/>
          <p:cNvSpPr/>
          <p:nvPr/>
        </p:nvSpPr>
        <p:spPr>
          <a:xfrm>
            <a:off x="6810375" y="4676775"/>
            <a:ext cx="4851053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 an exercise programme as part of your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— don't just issue a sick note</a:t>
            </a:r>
            <a:endParaRPr lang="en-US" sz="1500" dirty="0"/>
          </a:p>
        </p:txBody>
      </p:sp>
      <p:sp>
        <p:nvSpPr>
          <p:cNvPr id="20" name="SK-9-text-19"/>
          <p:cNvSpPr/>
          <p:nvPr/>
        </p:nvSpPr>
        <p:spPr>
          <a:xfrm>
            <a:off x="6810375" y="5238750"/>
            <a:ext cx="4442371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net — check for depression, social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support, DLA/benefits needs</a:t>
            </a:r>
            <a:endParaRPr lang="en-US" sz="1500" dirty="0"/>
          </a:p>
        </p:txBody>
      </p:sp>
      <p:sp>
        <p:nvSpPr>
          <p:cNvPr id="21" name="SK-9-text-20"/>
          <p:cNvSpPr/>
          <p:nvPr/>
        </p:nvSpPr>
        <p:spPr>
          <a:xfrm>
            <a:off x="38546" y="6229350"/>
            <a:ext cx="12143333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72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“The goal is to reduce disability and improve quality of life — not necessarily to eliminate pain.” (NICE NG193)</a:t>
            </a:r>
            <a:endParaRPr lang="en-US" sz="1350" dirty="0"/>
          </a:p>
        </p:txBody>
      </p:sp>
      <p:sp>
        <p:nvSpPr>
          <p:cNvPr id="22" name="SK-9-text-21"/>
          <p:cNvSpPr/>
          <p:nvPr/>
        </p:nvSpPr>
        <p:spPr>
          <a:xfrm>
            <a:off x="995333" y="428625"/>
            <a:ext cx="524637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 TRAINING · EXAM REVISION</a:t>
            </a:r>
            <a:endParaRPr lang="en-US" sz="1275" dirty="0">
              <a:solidFill>
                <a:schemeClr val="accent2"/>
              </a:solidFill>
            </a:endParaRPr>
          </a:p>
        </p:txBody>
      </p:sp>
      <p:sp>
        <p:nvSpPr>
          <p:cNvPr id="23" name="SK-9-text-22"/>
          <p:cNvSpPr/>
          <p:nvPr/>
        </p:nvSpPr>
        <p:spPr>
          <a:xfrm>
            <a:off x="228600" y="6638925"/>
            <a:ext cx="6858000" cy="1189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36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Bradford VTS Teaching Deck · www.bradfordvts.co.uk</a:t>
            </a:r>
            <a:endParaRPr lang="en-US" sz="900" dirty="0"/>
          </a:p>
        </p:txBody>
      </p:sp>
      <p:sp>
        <p:nvSpPr>
          <p:cNvPr id="24" name="SK-9-text-23"/>
          <p:cNvSpPr/>
          <p:nvPr/>
        </p:nvSpPr>
        <p:spPr>
          <a:xfrm>
            <a:off x="11201400" y="6638925"/>
            <a:ext cx="377130" cy="1189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36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1469</Words>
  <Application>Microsoft Office PowerPoint</Application>
  <PresentationFormat>Widescreen</PresentationFormat>
  <Paragraphs>271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2026-05-26T13:50:49Z</dcterms:created>
  <dcterms:modified xsi:type="dcterms:W3CDTF">2026-05-28T13:19:23Z</dcterms:modified>
</cp:coreProperties>
</file>