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71" r:id="rId2"/>
    <p:sldId id="257" r:id="rId3"/>
    <p:sldId id="272" r:id="rId4"/>
    <p:sldId id="273" r:id="rId5"/>
    <p:sldId id="279" r:id="rId6"/>
    <p:sldId id="280" r:id="rId7"/>
    <p:sldId id="276" r:id="rId8"/>
    <p:sldId id="278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13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787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6B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-1097280"/>
            <a:ext cx="4572000" cy="4572000"/>
          </a:xfrm>
          <a:prstGeom prst="ellipse">
            <a:avLst/>
          </a:prstGeom>
          <a:solidFill>
            <a:srgbClr val="1A9EA9">
              <a:alpha val="40000"/>
            </a:srgbClr>
          </a:solidFill>
          <a:ln w="12700">
            <a:solidFill>
              <a:srgbClr val="1A9EA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-1371600" y="2743200"/>
            <a:ext cx="3657600" cy="3657600"/>
          </a:xfrm>
          <a:prstGeom prst="ellipse">
            <a:avLst/>
          </a:prstGeom>
          <a:solidFill>
            <a:srgbClr val="1A9EA9">
              <a:alpha val="30000"/>
            </a:srgbClr>
          </a:solidFill>
          <a:ln w="12700">
            <a:solidFill>
              <a:srgbClr val="1A9EA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548640" y="1097280"/>
            <a:ext cx="2560320" cy="411480"/>
          </a:xfrm>
          <a:prstGeom prst="roundRect">
            <a:avLst>
              <a:gd name="adj" fmla="val 11111"/>
            </a:avLst>
          </a:prstGeom>
          <a:solidFill>
            <a:schemeClr val="accent2"/>
          </a:solidFill>
          <a:ln w="12700">
            <a:solidFill>
              <a:srgbClr val="1A9EA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BRADFORD VTS TEACHING DECK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Neuropathic Pain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548640" y="2670048"/>
            <a:ext cx="6858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AADE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in Primary Care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5029200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548640" y="3611880"/>
            <a:ext cx="146304" cy="146304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777240" y="358444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Drug Management Pathways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3931920"/>
            <a:ext cx="146304" cy="146304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777240" y="390448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Comparisons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4251960"/>
            <a:ext cx="146304" cy="146304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777240" y="422452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PHN &amp; Diabetic Neuropathy Algorithms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4572000"/>
            <a:ext cx="146304" cy="146304"/>
          </a:xfrm>
          <a:prstGeom prst="ellipse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777240" y="454456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Resources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91440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DISCLAIMER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097280"/>
            <a:ext cx="8046720" cy="3291840"/>
          </a:xfrm>
          <a:prstGeom prst="rect">
            <a:avLst/>
          </a:prstGeom>
          <a:solidFill>
            <a:srgbClr val="2A4266"/>
          </a:solidFill>
          <a:ln w="12700">
            <a:solidFill>
              <a:srgbClr val="3D5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731520" y="1280160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Educational Use Only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1737360"/>
            <a:ext cx="76809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presentation is provided exclusively for educational and training purposes as a teaching aid. It does not constitute formal clinical guidance.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Clinicians must independently verify all medical information, prescribing guidance, procedural protocols, and legal requirements against current national guidance, local policies, and relevant regulatory bodies before applying in practice.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sources: NICE guidelines, BNF, RCGP, GMC, NHS England, MHRA, British Pain Society.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Neuropathic Pain — Drug Costs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comparisons for commonly used agents (relative, illustrative)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51560"/>
            <a:ext cx="8595360" cy="256032"/>
          </a:xfrm>
          <a:prstGeom prst="rect">
            <a:avLst/>
          </a:prstGeom>
          <a:solidFill>
            <a:srgbClr val="E5F5F7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365760" y="105156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Cost comparisons are illustrative. Amitriptyline remains the most cost-effective first-line agent. Pregabalin and gabapentin now have generic pricing. Verify costs against current BNF Drug Tariff.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74320" y="1371600"/>
            <a:ext cx="859536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EF1F6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025" y="1444752"/>
            <a:ext cx="5557837" cy="33832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74320" y="482803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7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Amitriptyline remains the most affordable first-line agent for neuropathic pain. Duloxetine now also recommended as first-line by NICE NG173.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Neuropathic Pain in Primary Care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NG173 — first-line to third-line pharmacological management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97280"/>
            <a:ext cx="8595360" cy="685800"/>
          </a:xfrm>
          <a:prstGeom prst="rect">
            <a:avLst/>
          </a:prstGeom>
          <a:solidFill>
            <a:srgbClr val="E5F5F7"/>
          </a:solidFill>
          <a:ln w="12700">
            <a:solidFill>
              <a:srgbClr val="0F6B7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411480" y="1143000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NG173 (Neuropathic Pain in Adults, 2013, updated 2023) recommends a structured stepwise approach. The choice of agent should be guided by comorbidities, patient preference, and contraindications.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901952"/>
            <a:ext cx="1188720" cy="914400"/>
          </a:xfrm>
          <a:prstGeom prst="rect">
            <a:avLst/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274320" y="1901952"/>
            <a:ext cx="1188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LINE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1572768" y="1901952"/>
            <a:ext cx="1645920" cy="914400"/>
          </a:xfrm>
          <a:prstGeom prst="rect">
            <a:avLst/>
          </a:prstGeom>
          <a:solidFill>
            <a:srgbClr val="E8F5ED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645920" y="1938528"/>
            <a:ext cx="15361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Amitriptyline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1645920" y="22128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10–75mg nocte. TCA. Caution: cardiac, elderly, glaucoma. First-line except trigeminal neuralgia.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310128" y="1901952"/>
            <a:ext cx="1645920" cy="914400"/>
          </a:xfrm>
          <a:prstGeom prst="rect">
            <a:avLst/>
          </a:prstGeom>
          <a:solidFill>
            <a:srgbClr val="E8F5ED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3383280" y="1938528"/>
            <a:ext cx="15361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Duloxetine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383280" y="22128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30–120mg OD. SNRI. Effective for diabetic neuropathy and mixed anxiety/depression. Monitor BP.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047488" y="1901952"/>
            <a:ext cx="1645920" cy="914400"/>
          </a:xfrm>
          <a:prstGeom prst="rect">
            <a:avLst/>
          </a:prstGeom>
          <a:solidFill>
            <a:srgbClr val="E8F5ED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5120640" y="1938528"/>
            <a:ext cx="15361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Gabapentin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120640" y="22128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300mg OD, titrate to 1.8g/day in 3 divided doses. Class C (misuse potential).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784848" y="1901952"/>
            <a:ext cx="1645920" cy="914400"/>
          </a:xfrm>
          <a:prstGeom prst="rect">
            <a:avLst/>
          </a:prstGeom>
          <a:solidFill>
            <a:srgbClr val="E8F5ED"/>
          </a:solidFill>
          <a:ln w="12700">
            <a:solidFill>
              <a:srgbClr val="1B6B3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6858000" y="1938528"/>
            <a:ext cx="15361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Pregabalin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6858000" y="22128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75mg BD, titrate to 300–600mg/day. Class C (misuse potential). Schedule 3 CD.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" y="2926080"/>
            <a:ext cx="1188720" cy="91440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274320" y="2926080"/>
            <a:ext cx="1188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LINE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1572768" y="2926080"/>
            <a:ext cx="3383280" cy="914400"/>
          </a:xfrm>
          <a:prstGeom prst="rect">
            <a:avLst/>
          </a:prstGeom>
          <a:solidFill>
            <a:srgbClr val="FEF3E8"/>
          </a:solidFill>
          <a:ln w="12700">
            <a:solidFill>
              <a:srgbClr val="E877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1645920" y="296265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Tramadol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1645920" y="3236976"/>
            <a:ext cx="32735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50–100mg QDS. Opioid adjuvant. Short-term use only. Serotonin syndrome risk with SSRIs.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047488" y="2926080"/>
            <a:ext cx="3383280" cy="914400"/>
          </a:xfrm>
          <a:prstGeom prst="rect">
            <a:avLst/>
          </a:prstGeom>
          <a:solidFill>
            <a:srgbClr val="FEF3E8"/>
          </a:solidFill>
          <a:ln w="12700">
            <a:solidFill>
              <a:srgbClr val="E8772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5120640" y="296265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Capsaicin 0.075% cream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120640" y="3236976"/>
            <a:ext cx="32735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TDS–QDS to affected area. For localised neuropathic pain. Burning sensation initially.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274320" y="3950208"/>
            <a:ext cx="1188720" cy="9144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/>
          <p:nvPr/>
        </p:nvSpPr>
        <p:spPr>
          <a:xfrm>
            <a:off x="274320" y="3950208"/>
            <a:ext cx="1188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LINE / SPECIALIST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1572768" y="3950208"/>
            <a:ext cx="2225040" cy="91440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3" name="Text 31"/>
          <p:cNvSpPr/>
          <p:nvPr/>
        </p:nvSpPr>
        <p:spPr>
          <a:xfrm>
            <a:off x="1645920" y="3986784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Capsaicin 8% patch (Qutenza)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1645920" y="4261104"/>
            <a:ext cx="21153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application; specialist use only. Licensed for post-herpetic neuralgia.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3889248" y="3950208"/>
            <a:ext cx="2225040" cy="91440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3962400" y="3986784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lidocaine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3962400" y="4261104"/>
            <a:ext cx="21153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 initiation only. For severe refractory neuropathic pain.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205728" y="3950208"/>
            <a:ext cx="2225040" cy="914400"/>
          </a:xfrm>
          <a:prstGeom prst="rect">
            <a:avLst/>
          </a:prstGeom>
          <a:solidFill>
            <a:srgbClr val="FDF0EE"/>
          </a:solidFill>
          <a:ln w="12700">
            <a:solidFill>
              <a:srgbClr val="C0392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/>
          <p:nvPr/>
        </p:nvSpPr>
        <p:spPr>
          <a:xfrm>
            <a:off x="6278880" y="3986784"/>
            <a:ext cx="21153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Specialist referral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6278880" y="4261104"/>
            <a:ext cx="211531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if 2 adequate drug trials have failed. Refer to pain clinic or relevant specialist.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274320" y="4663440"/>
            <a:ext cx="8595360" cy="347472"/>
          </a:xfrm>
          <a:prstGeom prst="rect">
            <a:avLst/>
          </a:prstGeom>
          <a:solidFill>
            <a:srgbClr val="EBF0FA"/>
          </a:solidFill>
          <a:ln w="1905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/>
          <p:nvPr/>
        </p:nvSpPr>
        <p:spPr>
          <a:xfrm>
            <a:off x="384048" y="4663440"/>
            <a:ext cx="845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Gabapentin and pregabalin are Class C controlled drugs (Schedule 3 CD). Follow current prescribing regulations. Do not prescribe both simultaneously.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Post-Herpetic Neuralgia — Management Algorithm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Stepwise pharmacological management in primary care</a:t>
            </a:r>
            <a:endParaRPr lang="en-US" sz="13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7987283-F3AA-DAAD-0809-6C86B1454EE4}"/>
              </a:ext>
            </a:extLst>
          </p:cNvPr>
          <p:cNvGrpSpPr/>
          <p:nvPr/>
        </p:nvGrpSpPr>
        <p:grpSpPr>
          <a:xfrm>
            <a:off x="2933700" y="1078992"/>
            <a:ext cx="3429000" cy="3844861"/>
            <a:chOff x="2933700" y="1078992"/>
            <a:chExt cx="3429000" cy="3844861"/>
          </a:xfrm>
        </p:grpSpPr>
        <p:sp>
          <p:nvSpPr>
            <p:cNvPr id="8" name="Shape 5"/>
            <p:cNvSpPr/>
            <p:nvPr/>
          </p:nvSpPr>
          <p:spPr>
            <a:xfrm>
              <a:off x="2933700" y="1083373"/>
              <a:ext cx="3429000" cy="3840480"/>
            </a:xfrm>
            <a:prstGeom prst="rect">
              <a:avLst/>
            </a:prstGeom>
            <a:solidFill>
              <a:srgbClr val="E5F5F7"/>
            </a:solidFill>
            <a:ln w="12700">
              <a:solidFill>
                <a:srgbClr val="0F6B74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Shape 6"/>
            <p:cNvSpPr/>
            <p:nvPr/>
          </p:nvSpPr>
          <p:spPr>
            <a:xfrm>
              <a:off x="2933700" y="1078992"/>
              <a:ext cx="3429000" cy="256032"/>
            </a:xfrm>
            <a:prstGeom prst="rect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 7"/>
            <p:cNvSpPr/>
            <p:nvPr/>
          </p:nvSpPr>
          <p:spPr>
            <a:xfrm>
              <a:off x="3025140" y="1083373"/>
              <a:ext cx="32461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Clinical Notes (NICE NG173)</a:t>
              </a:r>
              <a:endParaRPr lang="en-US" sz="105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3025140" y="1421701"/>
              <a:ext cx="8229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1st Line:</a:t>
              </a:r>
              <a:endParaRPr lang="en-US" sz="100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3893820" y="1394269"/>
              <a:ext cx="2377440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95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Amitriptyline 10mg nocte; titrate to 25–75mg. Alternative: gabapentin or pregabalin if TCA not tolerated.</a:t>
              </a:r>
              <a:endParaRPr lang="en-US" sz="950" dirty="0"/>
            </a:p>
          </p:txBody>
        </p:sp>
        <p:sp>
          <p:nvSpPr>
            <p:cNvPr id="13" name="Text 10"/>
            <p:cNvSpPr/>
            <p:nvPr/>
          </p:nvSpPr>
          <p:spPr>
            <a:xfrm>
              <a:off x="3025140" y="1988629"/>
              <a:ext cx="8229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Capsaicin:</a:t>
              </a:r>
              <a:endParaRPr lang="en-US" sz="1000" dirty="0"/>
            </a:p>
          </p:txBody>
        </p:sp>
        <p:sp>
          <p:nvSpPr>
            <p:cNvPr id="14" name="Text 11"/>
            <p:cNvSpPr/>
            <p:nvPr/>
          </p:nvSpPr>
          <p:spPr>
            <a:xfrm>
              <a:off x="3893820" y="1961197"/>
              <a:ext cx="2377440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95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Capsaicin 0.075% cream TDS–QDS (Axsain). Warn about burning sensation — improves with repeated use.</a:t>
              </a:r>
              <a:endParaRPr lang="en-US" sz="950" dirty="0"/>
            </a:p>
          </p:txBody>
        </p:sp>
        <p:sp>
          <p:nvSpPr>
            <p:cNvPr id="15" name="Text 12"/>
            <p:cNvSpPr/>
            <p:nvPr/>
          </p:nvSpPr>
          <p:spPr>
            <a:xfrm>
              <a:off x="3025140" y="2555557"/>
              <a:ext cx="8229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3rd Line:</a:t>
              </a:r>
              <a:endParaRPr lang="en-US" sz="1000" dirty="0"/>
            </a:p>
          </p:txBody>
        </p:sp>
        <p:sp>
          <p:nvSpPr>
            <p:cNvPr id="16" name="Text 13"/>
            <p:cNvSpPr/>
            <p:nvPr/>
          </p:nvSpPr>
          <p:spPr>
            <a:xfrm>
              <a:off x="3893820" y="2528125"/>
              <a:ext cx="2377440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95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Lidocaine 5% medicated plaster (Versatis) for localised PHN — limited to 12 hrs/day. Specialist guidance advised.</a:t>
              </a:r>
              <a:endParaRPr lang="en-US" sz="950" dirty="0"/>
            </a:p>
          </p:txBody>
        </p:sp>
        <p:sp>
          <p:nvSpPr>
            <p:cNvPr id="17" name="Text 14"/>
            <p:cNvSpPr/>
            <p:nvPr/>
          </p:nvSpPr>
          <p:spPr>
            <a:xfrm>
              <a:off x="3025140" y="3122485"/>
              <a:ext cx="8229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Capsaicin 8%:</a:t>
              </a:r>
              <a:endParaRPr lang="en-US" sz="1000" dirty="0"/>
            </a:p>
          </p:txBody>
        </p:sp>
        <p:sp>
          <p:nvSpPr>
            <p:cNvPr id="18" name="Text 15"/>
            <p:cNvSpPr/>
            <p:nvPr/>
          </p:nvSpPr>
          <p:spPr>
            <a:xfrm>
              <a:off x="3893820" y="3095053"/>
              <a:ext cx="2377440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95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Qutenza patch — single specialist application; licensed for PHN. Refer to pain clinic.</a:t>
              </a:r>
              <a:endParaRPr lang="en-US" sz="950" dirty="0"/>
            </a:p>
          </p:txBody>
        </p:sp>
        <p:sp>
          <p:nvSpPr>
            <p:cNvPr id="19" name="Text 16"/>
            <p:cNvSpPr/>
            <p:nvPr/>
          </p:nvSpPr>
          <p:spPr>
            <a:xfrm>
              <a:off x="3025140" y="3689413"/>
              <a:ext cx="8229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Review:</a:t>
              </a:r>
              <a:endParaRPr lang="en-US" sz="1000" dirty="0"/>
            </a:p>
          </p:txBody>
        </p:sp>
        <p:sp>
          <p:nvSpPr>
            <p:cNvPr id="20" name="Text 17"/>
            <p:cNvSpPr/>
            <p:nvPr/>
          </p:nvSpPr>
          <p:spPr>
            <a:xfrm>
              <a:off x="3893820" y="3661981"/>
              <a:ext cx="2377440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95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Review at 8–12 weeks. If &lt;30% improvement and dose adequately trialled — switch or escalate.</a:t>
              </a:r>
              <a:endParaRPr lang="en-US" sz="950" dirty="0"/>
            </a:p>
          </p:txBody>
        </p:sp>
        <p:sp>
          <p:nvSpPr>
            <p:cNvPr id="21" name="Text 18"/>
            <p:cNvSpPr/>
            <p:nvPr/>
          </p:nvSpPr>
          <p:spPr>
            <a:xfrm>
              <a:off x="3025140" y="4256341"/>
              <a:ext cx="8229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Referral:</a:t>
              </a:r>
              <a:endParaRPr lang="en-US" sz="1000" dirty="0"/>
            </a:p>
          </p:txBody>
        </p:sp>
        <p:sp>
          <p:nvSpPr>
            <p:cNvPr id="22" name="Text 19"/>
            <p:cNvSpPr/>
            <p:nvPr/>
          </p:nvSpPr>
          <p:spPr>
            <a:xfrm>
              <a:off x="3893820" y="4228909"/>
              <a:ext cx="2377440" cy="53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95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Refer to pain specialist if 2 adequate drug trials have failed or significant functional impairment persists.</a:t>
              </a:r>
              <a:endParaRPr lang="en-US" sz="950" dirty="0"/>
            </a:p>
          </p:txBody>
        </p:sp>
      </p:grpSp>
      <p:sp>
        <p:nvSpPr>
          <p:cNvPr id="23" name="Shape 20"/>
          <p:cNvSpPr/>
          <p:nvPr/>
        </p:nvSpPr>
        <p:spPr>
          <a:xfrm>
            <a:off x="320040" y="4731829"/>
            <a:ext cx="8595360" cy="347472"/>
          </a:xfrm>
          <a:prstGeom prst="rect">
            <a:avLst/>
          </a:prstGeom>
          <a:solidFill>
            <a:srgbClr val="EBF0FA"/>
          </a:solidFill>
          <a:ln w="19050">
            <a:solidFill>
              <a:srgbClr val="3D5A8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1"/>
          <p:cNvSpPr/>
          <p:nvPr/>
        </p:nvSpPr>
        <p:spPr>
          <a:xfrm>
            <a:off x="1176338" y="4742878"/>
            <a:ext cx="8458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 PHN: ensure prompt antiviral treatment (within 72 hrs of rash onset) for herpes zoster in at-risk patients.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Information — Pregabalin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titration approach for drug-sensitive or comorbid patients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1051560"/>
            <a:ext cx="8595360" cy="256032"/>
          </a:xfrm>
          <a:prstGeom prst="rect">
            <a:avLst/>
          </a:prstGeom>
          <a:solidFill>
            <a:srgbClr val="FEF6E8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365760" y="105156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D477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Pregabalin is a Schedule 3 Controlled Drug (Class C). Follow controlled drug prescribing regulations. Monitor for misuse, dependence, and diversion.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581275" y="1572768"/>
            <a:ext cx="4343400" cy="3394520"/>
          </a:xfrm>
          <a:prstGeom prst="rect">
            <a:avLst/>
          </a:prstGeom>
          <a:solidFill>
            <a:srgbClr val="EBF0FA"/>
          </a:solidFill>
          <a:ln w="12700">
            <a:solidFill>
              <a:srgbClr val="0F6B7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Shape 9"/>
          <p:cNvSpPr/>
          <p:nvPr/>
        </p:nvSpPr>
        <p:spPr>
          <a:xfrm>
            <a:off x="2581275" y="1389697"/>
            <a:ext cx="4343400" cy="256032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4663440" y="137160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Prescribing Notes — Pregabalin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2672715" y="1718881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dose: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907155" y="1718881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 mg BD (or 25–50 mg BD in elderly/renally impaired)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2672715" y="2066353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Titration: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3907155" y="2066353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by 75mg BD at weekly intervals as tolerated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2672715" y="2413825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Therapeutic range: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3907155" y="2413825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150–300 mg BD (max 600 mg/day)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2672715" y="2761297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effects: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3907155" y="2761297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Dizziness, drowsiness, weight gain, peripheral oedema, visual disturbance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2672715" y="3108769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Renal dosing: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3907155" y="3108769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reduction required if eGFR &lt;60 — see BNF for exact adjustments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2672715" y="3456241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Driving: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3907155" y="3456241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Advise not to drive until stable dose established and unaffected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2672715" y="3803713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Stopping: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3907155" y="3803713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Taper slowly over at least 1 week — do NOT stop abruptly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2672715" y="4151185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Controlled drug: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3907155" y="4151185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3 CD — 30-day max supply on single prescription. No repeat prescriptions.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2672715" y="4498657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6B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titration: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3907155" y="4498657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slow-titration patient leaflet for drug-sensitive patients (see left)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Points </a:t>
            </a:r>
            <a:endParaRPr lang="en-US" sz="24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62D61E-CE74-32EA-CF6B-4C987B330B80}"/>
              </a:ext>
            </a:extLst>
          </p:cNvPr>
          <p:cNvGrpSpPr/>
          <p:nvPr/>
        </p:nvGrpSpPr>
        <p:grpSpPr>
          <a:xfrm>
            <a:off x="557212" y="1097280"/>
            <a:ext cx="2971800" cy="3749040"/>
            <a:chOff x="5943600" y="1097280"/>
            <a:chExt cx="2971800" cy="3749040"/>
          </a:xfrm>
        </p:grpSpPr>
        <p:sp>
          <p:nvSpPr>
            <p:cNvPr id="8" name="Shape 5"/>
            <p:cNvSpPr/>
            <p:nvPr/>
          </p:nvSpPr>
          <p:spPr>
            <a:xfrm>
              <a:off x="5943600" y="1097280"/>
              <a:ext cx="2971800" cy="3749040"/>
            </a:xfrm>
            <a:prstGeom prst="rect">
              <a:avLst/>
            </a:prstGeom>
            <a:solidFill>
              <a:srgbClr val="EBF0FA"/>
            </a:solidFill>
            <a:ln w="12700">
              <a:solidFill>
                <a:srgbClr val="0F6B74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Shape 6"/>
            <p:cNvSpPr/>
            <p:nvPr/>
          </p:nvSpPr>
          <p:spPr>
            <a:xfrm>
              <a:off x="5943600" y="1097280"/>
              <a:ext cx="2971800" cy="256032"/>
            </a:xfrm>
            <a:prstGeom prst="rect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 7"/>
            <p:cNvSpPr/>
            <p:nvPr/>
          </p:nvSpPr>
          <p:spPr>
            <a:xfrm>
              <a:off x="6035040" y="1097280"/>
              <a:ext cx="27889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Key Points</a:t>
              </a:r>
              <a:endParaRPr lang="en-US" sz="1100" dirty="0"/>
            </a:p>
          </p:txBody>
        </p:sp>
        <p:sp>
          <p:nvSpPr>
            <p:cNvPr id="11" name="Shape 8"/>
            <p:cNvSpPr/>
            <p:nvPr/>
          </p:nvSpPr>
          <p:spPr>
            <a:xfrm>
              <a:off x="6035040" y="1463040"/>
              <a:ext cx="91440" cy="91440"/>
            </a:xfrm>
            <a:prstGeom prst="ellipse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 9"/>
            <p:cNvSpPr/>
            <p:nvPr/>
          </p:nvSpPr>
          <p:spPr>
            <a:xfrm>
              <a:off x="6181344" y="1417320"/>
              <a:ext cx="268833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If a drug causes intolerable side effects, switch to another in the same class before escalating</a:t>
              </a:r>
              <a:endParaRPr lang="en-US" sz="1000" dirty="0"/>
            </a:p>
          </p:txBody>
        </p:sp>
        <p:sp>
          <p:nvSpPr>
            <p:cNvPr id="13" name="Shape 10"/>
            <p:cNvSpPr/>
            <p:nvPr/>
          </p:nvSpPr>
          <p:spPr>
            <a:xfrm>
              <a:off x="6035040" y="1956816"/>
              <a:ext cx="91440" cy="91440"/>
            </a:xfrm>
            <a:prstGeom prst="ellipse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 11"/>
            <p:cNvSpPr/>
            <p:nvPr/>
          </p:nvSpPr>
          <p:spPr>
            <a:xfrm>
              <a:off x="6181344" y="1911096"/>
              <a:ext cx="268833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E.g. if amitriptyline poorly tolerated, try nortriptyline before escalating</a:t>
              </a:r>
              <a:endParaRPr lang="en-US" sz="1000" dirty="0"/>
            </a:p>
          </p:txBody>
        </p:sp>
        <p:sp>
          <p:nvSpPr>
            <p:cNvPr id="15" name="Shape 12"/>
            <p:cNvSpPr/>
            <p:nvPr/>
          </p:nvSpPr>
          <p:spPr>
            <a:xfrm>
              <a:off x="6035040" y="2450592"/>
              <a:ext cx="91440" cy="91440"/>
            </a:xfrm>
            <a:prstGeom prst="ellipse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 13"/>
            <p:cNvSpPr/>
            <p:nvPr/>
          </p:nvSpPr>
          <p:spPr>
            <a:xfrm>
              <a:off x="6181344" y="2404872"/>
              <a:ext cx="268833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Use patient information leaflets to improve adherence</a:t>
              </a:r>
              <a:endParaRPr lang="en-US" sz="1000" dirty="0"/>
            </a:p>
          </p:txBody>
        </p:sp>
        <p:sp>
          <p:nvSpPr>
            <p:cNvPr id="17" name="Shape 14"/>
            <p:cNvSpPr/>
            <p:nvPr/>
          </p:nvSpPr>
          <p:spPr>
            <a:xfrm>
              <a:off x="6035040" y="2944368"/>
              <a:ext cx="91440" cy="91440"/>
            </a:xfrm>
            <a:prstGeom prst="ellipse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 15"/>
            <p:cNvSpPr/>
            <p:nvPr/>
          </p:nvSpPr>
          <p:spPr>
            <a:xfrm>
              <a:off x="6181344" y="2898648"/>
              <a:ext cx="268833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All drugs in this pathway can cause significant adverse effects</a:t>
              </a:r>
              <a:endParaRPr lang="en-US" sz="1000" dirty="0"/>
            </a:p>
          </p:txBody>
        </p:sp>
        <p:sp>
          <p:nvSpPr>
            <p:cNvPr id="19" name="Shape 16"/>
            <p:cNvSpPr/>
            <p:nvPr/>
          </p:nvSpPr>
          <p:spPr>
            <a:xfrm>
              <a:off x="6035040" y="3438144"/>
              <a:ext cx="91440" cy="91440"/>
            </a:xfrm>
            <a:prstGeom prst="ellipse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 17"/>
            <p:cNvSpPr/>
            <p:nvPr/>
          </p:nvSpPr>
          <p:spPr>
            <a:xfrm>
              <a:off x="6181344" y="3392424"/>
              <a:ext cx="268833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Opioids are adjunctive — use in conjunction with other treatments</a:t>
              </a:r>
              <a:endParaRPr lang="en-US" sz="1000" dirty="0"/>
            </a:p>
          </p:txBody>
        </p:sp>
        <p:sp>
          <p:nvSpPr>
            <p:cNvPr id="21" name="Shape 18"/>
            <p:cNvSpPr/>
            <p:nvPr/>
          </p:nvSpPr>
          <p:spPr>
            <a:xfrm>
              <a:off x="6035040" y="3931920"/>
              <a:ext cx="91440" cy="91440"/>
            </a:xfrm>
            <a:prstGeom prst="ellipse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 19"/>
            <p:cNvSpPr/>
            <p:nvPr/>
          </p:nvSpPr>
          <p:spPr>
            <a:xfrm>
              <a:off x="6181344" y="3886200"/>
              <a:ext cx="2688336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Consider referral if 2 adequate trials have failed</a:t>
              </a:r>
              <a:endParaRPr lang="en-US" sz="10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4F8DA1-CA04-1ADF-A8D1-636FE8EDBB8F}"/>
              </a:ext>
            </a:extLst>
          </p:cNvPr>
          <p:cNvGrpSpPr/>
          <p:nvPr/>
        </p:nvGrpSpPr>
        <p:grpSpPr>
          <a:xfrm>
            <a:off x="5522595" y="1161288"/>
            <a:ext cx="3154680" cy="3749040"/>
            <a:chOff x="5760720" y="1097280"/>
            <a:chExt cx="3154680" cy="3749040"/>
          </a:xfrm>
        </p:grpSpPr>
        <p:sp>
          <p:nvSpPr>
            <p:cNvPr id="25" name="Shape 5"/>
            <p:cNvSpPr/>
            <p:nvPr/>
          </p:nvSpPr>
          <p:spPr>
            <a:xfrm>
              <a:off x="5760720" y="1097280"/>
              <a:ext cx="3154680" cy="3749040"/>
            </a:xfrm>
            <a:prstGeom prst="rect">
              <a:avLst/>
            </a:prstGeom>
            <a:solidFill>
              <a:srgbClr val="E5F5F7"/>
            </a:solidFill>
            <a:ln w="12700">
              <a:solidFill>
                <a:srgbClr val="0F6B74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Shape 6"/>
            <p:cNvSpPr/>
            <p:nvPr/>
          </p:nvSpPr>
          <p:spPr>
            <a:xfrm>
              <a:off x="5760720" y="1097280"/>
              <a:ext cx="3154680" cy="256032"/>
            </a:xfrm>
            <a:prstGeom prst="rect">
              <a:avLst/>
            </a:prstGeom>
            <a:solidFill>
              <a:srgbClr val="0F6B74"/>
            </a:solidFill>
            <a:ln w="12700">
              <a:solidFill>
                <a:srgbClr val="0F6B74"/>
              </a:solidFill>
              <a:prstDash val="solid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Text 7"/>
            <p:cNvSpPr/>
            <p:nvPr/>
          </p:nvSpPr>
          <p:spPr>
            <a:xfrm>
              <a:off x="5852160" y="1097280"/>
              <a:ext cx="29718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NICE NG173 Summary</a:t>
              </a:r>
              <a:endParaRPr lang="en-US" sz="1100" dirty="0"/>
            </a:p>
          </p:txBody>
        </p:sp>
        <p:sp>
          <p:nvSpPr>
            <p:cNvPr id="28" name="Text 8"/>
            <p:cNvSpPr/>
            <p:nvPr/>
          </p:nvSpPr>
          <p:spPr>
            <a:xfrm>
              <a:off x="5852160" y="1444752"/>
              <a:ext cx="29718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Diabetic neuropathy</a:t>
              </a:r>
              <a:endParaRPr lang="en-US" sz="1050" dirty="0"/>
            </a:p>
          </p:txBody>
        </p:sp>
        <p:sp>
          <p:nvSpPr>
            <p:cNvPr id="29" name="Text 9"/>
            <p:cNvSpPr/>
            <p:nvPr/>
          </p:nvSpPr>
          <p:spPr>
            <a:xfrm>
              <a:off x="5852160" y="1700784"/>
              <a:ext cx="29718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Amitriptyline, duloxetine, gabapentin, or pregabalin (in any order)</a:t>
              </a:r>
              <a:endParaRPr lang="en-US" sz="1000" dirty="0"/>
            </a:p>
          </p:txBody>
        </p:sp>
        <p:sp>
          <p:nvSpPr>
            <p:cNvPr id="30" name="Text 10"/>
            <p:cNvSpPr/>
            <p:nvPr/>
          </p:nvSpPr>
          <p:spPr>
            <a:xfrm>
              <a:off x="5852160" y="2084832"/>
              <a:ext cx="29718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Post-herpetic neuralgia</a:t>
              </a:r>
              <a:endParaRPr lang="en-US" sz="1050" dirty="0"/>
            </a:p>
          </p:txBody>
        </p:sp>
        <p:sp>
          <p:nvSpPr>
            <p:cNvPr id="31" name="Text 11"/>
            <p:cNvSpPr/>
            <p:nvPr/>
          </p:nvSpPr>
          <p:spPr>
            <a:xfrm>
              <a:off x="5852160" y="2340864"/>
              <a:ext cx="29718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Amitriptyline, pregabalin, or gabapentin. Add capsaicin 0.075% for localised pain.</a:t>
              </a:r>
              <a:endParaRPr lang="en-US" sz="1000" dirty="0"/>
            </a:p>
          </p:txBody>
        </p:sp>
        <p:sp>
          <p:nvSpPr>
            <p:cNvPr id="32" name="Text 12"/>
            <p:cNvSpPr/>
            <p:nvPr/>
          </p:nvSpPr>
          <p:spPr>
            <a:xfrm>
              <a:off x="5852160" y="2724912"/>
              <a:ext cx="29718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Trigeminal neuralgia</a:t>
              </a:r>
              <a:endParaRPr lang="en-US" sz="1050" dirty="0"/>
            </a:p>
          </p:txBody>
        </p:sp>
        <p:sp>
          <p:nvSpPr>
            <p:cNvPr id="33" name="Text 13"/>
            <p:cNvSpPr/>
            <p:nvPr/>
          </p:nvSpPr>
          <p:spPr>
            <a:xfrm>
              <a:off x="5852160" y="2980944"/>
              <a:ext cx="29718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Carbamazepine is FIRST LINE. Refer to neurology if refractory.</a:t>
              </a:r>
              <a:endParaRPr lang="en-US" sz="1000" dirty="0"/>
            </a:p>
          </p:txBody>
        </p:sp>
        <p:sp>
          <p:nvSpPr>
            <p:cNvPr id="34" name="Text 14"/>
            <p:cNvSpPr/>
            <p:nvPr/>
          </p:nvSpPr>
          <p:spPr>
            <a:xfrm>
              <a:off x="5852160" y="3364992"/>
              <a:ext cx="29718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Central sensitisation / mixed</a:t>
              </a:r>
              <a:endParaRPr lang="en-US" sz="1050" dirty="0"/>
            </a:p>
          </p:txBody>
        </p:sp>
        <p:sp>
          <p:nvSpPr>
            <p:cNvPr id="35" name="Text 15"/>
            <p:cNvSpPr/>
            <p:nvPr/>
          </p:nvSpPr>
          <p:spPr>
            <a:xfrm>
              <a:off x="5852160" y="3621024"/>
              <a:ext cx="29718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Duloxetine preferred where depression/anxiety coexist</a:t>
              </a:r>
              <a:endParaRPr lang="en-US" sz="1000" dirty="0"/>
            </a:p>
          </p:txBody>
        </p:sp>
        <p:sp>
          <p:nvSpPr>
            <p:cNvPr id="36" name="Text 16"/>
            <p:cNvSpPr/>
            <p:nvPr/>
          </p:nvSpPr>
          <p:spPr>
            <a:xfrm>
              <a:off x="5852160" y="4005072"/>
              <a:ext cx="29718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50" b="1" dirty="0">
                  <a:solidFill>
                    <a:srgbClr val="0F6B74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All causes</a:t>
              </a:r>
              <a:endParaRPr lang="en-US" sz="1050" dirty="0"/>
            </a:p>
          </p:txBody>
        </p:sp>
        <p:sp>
          <p:nvSpPr>
            <p:cNvPr id="37" name="Text 17"/>
            <p:cNvSpPr/>
            <p:nvPr/>
          </p:nvSpPr>
          <p:spPr>
            <a:xfrm>
              <a:off x="5852160" y="4261104"/>
              <a:ext cx="29718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2D3748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Review at 8–12 weeks. Continue if ≥30% pain reduction. Withdraw if no benefit.</a:t>
              </a:r>
              <a:endParaRPr lang="en-US" sz="1000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8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F6B74"/>
          </a:solidFill>
          <a:ln w="12700">
            <a:solidFill>
              <a:srgbClr val="0F6B7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100584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228600" y="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Resources &amp; Pathway Tools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28600" y="566928"/>
            <a:ext cx="8686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5A3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High-quality patient-facing resources for neuropathic pain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2987040" y="1139380"/>
            <a:ext cx="3337560" cy="3749040"/>
          </a:xfrm>
          <a:prstGeom prst="rect">
            <a:avLst/>
          </a:prstGeom>
          <a:solidFill>
            <a:srgbClr val="EBF0FA"/>
          </a:solidFill>
          <a:ln w="12700">
            <a:solidFill>
              <a:srgbClr val="3D5A8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2987040" y="1139380"/>
            <a:ext cx="3337560" cy="256032"/>
          </a:xfrm>
          <a:prstGeom prst="rect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3078480" y="1139380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Resources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078480" y="1505140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3224784" y="1468564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Toolkit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224784" y="1669732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www.paintoolkit.org — self-management resource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078480" y="1907476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3224784" y="1870900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NHS Pain Toolkit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3224784" y="2072068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NHS-endorsed patient guide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3078480" y="2309812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3224784" y="2273236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Neuropathic Pain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3224784" y="2474404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education booklet (NICE endorsed)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3078480" y="2712148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3224784" y="2675572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Neurotransmitters charity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3224784" y="2876740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www.neurotransmitters.co.uk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3078480" y="3114484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1"/>
          <p:cNvSpPr/>
          <p:nvPr/>
        </p:nvSpPr>
        <p:spPr>
          <a:xfrm>
            <a:off x="3224784" y="3077908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leaflets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3224784" y="3279076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via NICE, PCDS, local formulary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3078480" y="3516820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4"/>
          <p:cNvSpPr/>
          <p:nvPr/>
        </p:nvSpPr>
        <p:spPr>
          <a:xfrm>
            <a:off x="3224784" y="3480244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Concern</a:t>
            </a:r>
            <a:endParaRPr lang="en-US" sz="1000" dirty="0"/>
          </a:p>
        </p:txBody>
      </p:sp>
      <p:sp>
        <p:nvSpPr>
          <p:cNvPr id="28" name="Text 25"/>
          <p:cNvSpPr/>
          <p:nvPr/>
        </p:nvSpPr>
        <p:spPr>
          <a:xfrm>
            <a:off x="3224784" y="3681412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www.painconcern.org.uk — helpline and resources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3078480" y="3919156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7"/>
          <p:cNvSpPr/>
          <p:nvPr/>
        </p:nvSpPr>
        <p:spPr>
          <a:xfrm>
            <a:off x="3224784" y="3882580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BPS Pain Patient Page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3224784" y="4083748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www.britishpainsociety.org/people-with-pain</a:t>
            </a:r>
            <a:endParaRPr lang="en-US" sz="950" dirty="0"/>
          </a:p>
        </p:txBody>
      </p:sp>
      <p:sp>
        <p:nvSpPr>
          <p:cNvPr id="32" name="Shape 29"/>
          <p:cNvSpPr/>
          <p:nvPr/>
        </p:nvSpPr>
        <p:spPr>
          <a:xfrm>
            <a:off x="3078480" y="4321492"/>
            <a:ext cx="91440" cy="91440"/>
          </a:xfrm>
          <a:prstGeom prst="ellipse">
            <a:avLst/>
          </a:prstGeom>
          <a:solidFill>
            <a:srgbClr val="2A4266"/>
          </a:solidFill>
          <a:ln w="12700">
            <a:solidFill>
              <a:srgbClr val="2A42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30"/>
          <p:cNvSpPr/>
          <p:nvPr/>
        </p:nvSpPr>
        <p:spPr>
          <a:xfrm>
            <a:off x="3224784" y="4284916"/>
            <a:ext cx="29992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A4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formulary tools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3224784" y="4486084"/>
            <a:ext cx="29992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local ICC/ICB for neuropathic pathway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1011</Words>
  <Application>Microsoft Office PowerPoint</Application>
  <PresentationFormat>On-screen Show (16:9)</PresentationFormat>
  <Paragraphs>127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Pain Management Part 3 - Analgesics &amp; Neuropathic Pain</dc:title>
  <dc:subject>PptxGenJS Presentation</dc:subject>
  <dc:creator>Bradford VTS</dc:creator>
  <cp:lastModifiedBy>Ramesh Mehay</cp:lastModifiedBy>
  <cp:revision>6</cp:revision>
  <dcterms:created xsi:type="dcterms:W3CDTF">2026-05-28T13:30:30Z</dcterms:created>
  <dcterms:modified xsi:type="dcterms:W3CDTF">2026-05-28T14:18:20Z</dcterms:modified>
</cp:coreProperties>
</file>