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8"/>
  </p:notesMasterIdLst>
  <p:sldIdLst>
    <p:sldId id="263" r:id="rId2"/>
    <p:sldId id="260" r:id="rId3"/>
    <p:sldId id="258" r:id="rId4"/>
    <p:sldId id="259" r:id="rId5"/>
    <p:sldId id="261" r:id="rId6"/>
    <p:sldId id="262" r:id="rId7"/>
  </p:sldIdLst>
  <p:sldSz cx="12192000" cy="6858000"/>
  <p:notesSz cx="6858000" cy="12192000"/>
  <p:embeddedFontLst>
    <p:embeddedFont>
      <p:font typeface="Noto Sans KR" panose="020B0604020202020204" charset="-128"/>
      <p:regular r:id="rId9"/>
      <p:bold r:id="rId10"/>
    </p:embeddedFont>
    <p:embeddedFont>
      <p:font typeface="Montserrat" panose="00000500000000000000" pitchFamily="2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  <p:embeddedFont>
      <p:font typeface="PlayfairDisplay-BoldItalic" panose="020B0604020202020204" charset="0"/>
      <p:regular r:id="rId19"/>
    </p:embeddedFont>
    <p:embeddedFont>
      <p:font typeface="Plus Jakarta Sans" panose="020B0604020202020204" charset="0"/>
      <p:regular r:id="rId20"/>
      <p:bold r:id="rId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3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viewProps" Target="viewProp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19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rangeTag"/>
          <p:cNvSpPr/>
          <p:nvPr/>
        </p:nvSpPr>
        <p:spPr>
          <a:xfrm>
            <a:off x="0" y="860000"/>
            <a:ext cx="12192000" cy="4800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wrap="square" lIns="91440" tIns="45720" rIns="91440" bIns="45720" anchor="ctr"/>
          <a:lstStyle/>
          <a:p>
            <a:pPr algn="ctr"/>
            <a:r>
              <a:rPr lang="en-GB" sz="1400" b="1" spc="200" dirty="0">
                <a:solidFill>
                  <a:srgbClr val="FFFFFF"/>
                </a:solidFill>
                <a:latin typeface="Calibri"/>
                <a:cs typeface="Calibri"/>
              </a:rPr>
              <a:t>BRADFORD VTS TEACHING DECK</a:t>
            </a:r>
          </a:p>
        </p:txBody>
      </p:sp>
      <p:sp>
        <p:nvSpPr>
          <p:cNvPr id="11" name="Title"/>
          <p:cNvSpPr/>
          <p:nvPr/>
        </p:nvSpPr>
        <p:spPr>
          <a:xfrm>
            <a:off x="1200000" y="1900000"/>
            <a:ext cx="9800000" cy="12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/>
          <a:lstStyle/>
          <a:p>
            <a:pPr algn="ctr"/>
            <a:r>
              <a:rPr lang="en-GB" sz="4400" b="1" dirty="0">
                <a:solidFill>
                  <a:srgbClr val="FFFFFF"/>
                </a:solidFill>
                <a:latin typeface="Calibri Light"/>
                <a:cs typeface="Calibri Light"/>
              </a:rPr>
              <a:t>Understanding Pain in 6 Slides</a:t>
            </a:r>
            <a:endParaRPr lang="en-GB" sz="4400" b="1" dirty="0">
              <a:solidFill>
                <a:srgbClr val="FF0000"/>
              </a:solidFill>
              <a:latin typeface="Calibri Light"/>
              <a:cs typeface="Calibri Light"/>
            </a:endParaRPr>
          </a:p>
        </p:txBody>
      </p:sp>
      <p:sp>
        <p:nvSpPr>
          <p:cNvPr id="12" name="Date"/>
          <p:cNvSpPr/>
          <p:nvPr/>
        </p:nvSpPr>
        <p:spPr>
          <a:xfrm>
            <a:off x="1200000" y="3100000"/>
            <a:ext cx="9800000" cy="4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/>
          <a:lstStyle/>
          <a:p>
            <a:pPr algn="ctr"/>
            <a:r>
              <a:rPr lang="en-GB" sz="1800" dirty="0">
                <a:solidFill>
                  <a:srgbClr val="CCCCCC"/>
                </a:solidFill>
                <a:latin typeface="Calibri"/>
                <a:cs typeface="Calibri"/>
              </a:rPr>
              <a:t>May 2026</a:t>
            </a:r>
          </a:p>
        </p:txBody>
      </p:sp>
      <p:sp>
        <p:nvSpPr>
          <p:cNvPr id="13" name="CoveringLabel"/>
          <p:cNvSpPr/>
          <p:nvPr/>
        </p:nvSpPr>
        <p:spPr>
          <a:xfrm>
            <a:off x="3200000" y="3700000"/>
            <a:ext cx="5800000" cy="4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/>
          <a:lstStyle/>
          <a:p>
            <a:pPr algn="ctr"/>
            <a:r>
              <a:rPr lang="en-GB" sz="1400" b="1" dirty="0">
                <a:solidFill>
                  <a:srgbClr val="ED7D31"/>
                </a:solidFill>
                <a:latin typeface="Calibri"/>
                <a:cs typeface="Calibri"/>
              </a:rPr>
              <a:t>Covering</a:t>
            </a:r>
          </a:p>
        </p:txBody>
      </p:sp>
      <p:sp>
        <p:nvSpPr>
          <p:cNvPr id="14" name="TopicList"/>
          <p:cNvSpPr/>
          <p:nvPr/>
        </p:nvSpPr>
        <p:spPr>
          <a:xfrm>
            <a:off x="3200000" y="4100000"/>
            <a:ext cx="5800000" cy="240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/>
          <a:lstStyle/>
          <a:p>
            <a:pPr algn="ctr">
              <a:lnSpc>
                <a:spcPts val="2400"/>
              </a:lnSpc>
              <a:buNone/>
            </a:pPr>
            <a:r>
              <a:rPr lang="en-GB" sz="1400" dirty="0">
                <a:solidFill>
                  <a:srgbClr val="D0D0D0"/>
                </a:solidFill>
                <a:latin typeface="Calibri"/>
                <a:cs typeface="Calibri"/>
              </a:rPr>
              <a:t>Biopsychosocial Model</a:t>
            </a:r>
          </a:p>
          <a:p>
            <a:pPr algn="ctr">
              <a:lnSpc>
                <a:spcPts val="2400"/>
              </a:lnSpc>
              <a:buNone/>
            </a:pPr>
            <a:r>
              <a:rPr lang="en-GB" sz="1400" dirty="0">
                <a:solidFill>
                  <a:srgbClr val="D0D0D0"/>
                </a:solidFill>
                <a:latin typeface="Calibri"/>
                <a:cs typeface="Calibri"/>
              </a:rPr>
              <a:t>The Pain Cycle</a:t>
            </a:r>
          </a:p>
          <a:p>
            <a:pPr algn="ctr">
              <a:lnSpc>
                <a:spcPts val="2400"/>
              </a:lnSpc>
              <a:buNone/>
            </a:pPr>
            <a:r>
              <a:rPr lang="en-GB" sz="1400" dirty="0">
                <a:solidFill>
                  <a:srgbClr val="D0D0D0"/>
                </a:solidFill>
                <a:latin typeface="Calibri"/>
                <a:cs typeface="Calibri"/>
              </a:rPr>
              <a:t>Classification of Pain</a:t>
            </a:r>
          </a:p>
          <a:p>
            <a:pPr algn="ctr">
              <a:lnSpc>
                <a:spcPts val="2400"/>
              </a:lnSpc>
              <a:buNone/>
            </a:pPr>
            <a:r>
              <a:rPr lang="en-GB" sz="1400" dirty="0">
                <a:solidFill>
                  <a:srgbClr val="D0D0D0"/>
                </a:solidFill>
                <a:latin typeface="Calibri"/>
                <a:cs typeface="Calibri"/>
              </a:rPr>
              <a:t>Neuropathic Pain</a:t>
            </a:r>
          </a:p>
          <a:p>
            <a:pPr algn="ctr">
              <a:lnSpc>
                <a:spcPts val="2400"/>
              </a:lnSpc>
              <a:buNone/>
            </a:pPr>
            <a:r>
              <a:rPr lang="en-GB" sz="1400" dirty="0">
                <a:solidFill>
                  <a:srgbClr val="D0D0D0"/>
                </a:solidFill>
                <a:latin typeface="Calibri"/>
                <a:cs typeface="Calibri"/>
              </a:rPr>
              <a:t>Assessing Pain &amp; SOCRATES</a:t>
            </a:r>
          </a:p>
          <a:p>
            <a:pPr algn="ctr">
              <a:lnSpc>
                <a:spcPts val="2400"/>
              </a:lnSpc>
              <a:buNone/>
            </a:pPr>
            <a:r>
              <a:rPr lang="en-GB" sz="1400" dirty="0">
                <a:solidFill>
                  <a:srgbClr val="D0D0D0"/>
                </a:solidFill>
                <a:latin typeface="Calibri"/>
                <a:cs typeface="Calibri"/>
              </a:rPr>
              <a:t>Some Pain Cases</a:t>
            </a:r>
          </a:p>
        </p:txBody>
      </p:sp>
    </p:spTree>
    <p:extLst>
      <p:ext uri="{BB962C8B-B14F-4D97-AF65-F5344CB8AC3E}">
        <p14:creationId xmlns:p14="http://schemas.microsoft.com/office/powerpoint/2010/main" val="3747977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7263" y="2503140"/>
            <a:ext cx="5230267" cy="2996803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286" y="2612645"/>
            <a:ext cx="4962079" cy="3723829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286" y="1590973"/>
            <a:ext cx="207169" cy="322213"/>
          </a:xfrm>
          <a:prstGeom prst="rect">
            <a:avLst/>
          </a:prstGeom>
        </p:spPr>
      </p:pic>
      <p:sp>
        <p:nvSpPr>
          <p:cNvPr id="6" name="SK-5-text-5"/>
          <p:cNvSpPr/>
          <p:nvPr/>
        </p:nvSpPr>
        <p:spPr>
          <a:xfrm>
            <a:off x="571500" y="304800"/>
            <a:ext cx="11620500" cy="5100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016"/>
              </a:lnSpc>
              <a:buNone/>
            </a:pPr>
            <a:r>
              <a:rPr lang="en-US" sz="3375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Biopsychosocial Model &amp; the Pain Cycle</a:t>
            </a:r>
            <a:endParaRPr lang="en-US" sz="3375" dirty="0"/>
          </a:p>
        </p:txBody>
      </p:sp>
      <p:sp>
        <p:nvSpPr>
          <p:cNvPr id="7" name="SK-5-text-6"/>
          <p:cNvSpPr/>
          <p:nvPr/>
        </p:nvSpPr>
        <p:spPr>
          <a:xfrm>
            <a:off x="1557784" y="2200275"/>
            <a:ext cx="3237458" cy="2869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60"/>
              </a:lnSpc>
              <a:buNone/>
            </a:pPr>
            <a:r>
              <a:rPr lang="en-US" sz="1725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Biopsychosocial Model – factors that interact</a:t>
            </a:r>
            <a:br>
              <a:rPr lang="en-US" sz="1725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</a:br>
            <a:r>
              <a:rPr lang="en-US" sz="1725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and modulate the experience of pain</a:t>
            </a:r>
            <a:endParaRPr lang="en-US" sz="1725" dirty="0"/>
          </a:p>
        </p:txBody>
      </p:sp>
      <p:sp>
        <p:nvSpPr>
          <p:cNvPr id="8" name="SK-5-text-7"/>
          <p:cNvSpPr/>
          <p:nvPr/>
        </p:nvSpPr>
        <p:spPr>
          <a:xfrm>
            <a:off x="7532340" y="2200275"/>
            <a:ext cx="2975521" cy="2869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60"/>
              </a:lnSpc>
              <a:buNone/>
            </a:pPr>
            <a:r>
              <a:rPr lang="en-US" sz="1725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Persistent Pain Cycle</a:t>
            </a:r>
            <a:endParaRPr lang="en-US" sz="1725" dirty="0"/>
          </a:p>
        </p:txBody>
      </p:sp>
      <p:sp>
        <p:nvSpPr>
          <p:cNvPr id="9" name="SK-5-text-8"/>
          <p:cNvSpPr/>
          <p:nvPr/>
        </p:nvSpPr>
        <p:spPr>
          <a:xfrm>
            <a:off x="590550" y="1152525"/>
            <a:ext cx="116014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97"/>
              </a:lnSpc>
              <a:buNone/>
            </a:pPr>
            <a:r>
              <a:rPr lang="en-US" sz="1650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*Pain is a sensory, emotional, cognitive, and behavioural experience — not just tissue damage*</a:t>
            </a:r>
            <a:endParaRPr lang="en-US" sz="1650" dirty="0"/>
          </a:p>
        </p:txBody>
      </p:sp>
      <p:sp>
        <p:nvSpPr>
          <p:cNvPr id="10" name="SK-5-text-9"/>
          <p:cNvSpPr/>
          <p:nvPr/>
        </p:nvSpPr>
        <p:spPr>
          <a:xfrm>
            <a:off x="926455" y="1633984"/>
            <a:ext cx="11902529" cy="24958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5"/>
              </a:lnSpc>
              <a:buNone/>
            </a:pPr>
            <a:r>
              <a:rPr lang="en-US" sz="1500" i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“Two patients with identical injuries may have vastly different pain experiences – the biopsychiscial model explains why.”</a:t>
            </a:r>
            <a:endParaRPr lang="en-US" sz="1500" dirty="0"/>
          </a:p>
        </p:txBody>
      </p:sp>
      <p:sp>
        <p:nvSpPr>
          <p:cNvPr id="11" name="SK-5-text-10"/>
          <p:cNvSpPr/>
          <p:nvPr/>
        </p:nvSpPr>
        <p:spPr>
          <a:xfrm>
            <a:off x="571500" y="6543675"/>
            <a:ext cx="9022080" cy="16460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96"/>
              </a:lnSpc>
              <a:buNone/>
            </a:pPr>
            <a:r>
              <a:rPr lang="en-US" sz="1200" dirty="0">
                <a:solidFill>
                  <a:srgbClr val="78787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· Understanding Pain · Slide 5 of 7</a:t>
            </a:r>
            <a:endParaRPr lang="en-US" sz="1200" dirty="0"/>
          </a:p>
        </p:txBody>
      </p:sp>
      <p:sp>
        <p:nvSpPr>
          <p:cNvPr id="12" name="SK-5-text-11"/>
          <p:cNvSpPr/>
          <p:nvPr/>
        </p:nvSpPr>
        <p:spPr>
          <a:xfrm>
            <a:off x="6686550" y="5610225"/>
            <a:ext cx="5505450" cy="1729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1"/>
              </a:lnSpc>
              <a:buNone/>
            </a:pPr>
            <a:r>
              <a:rPr lang="en-US" sz="1125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Negative spiral: Pain → inactivity → deconditioning → more pain</a:t>
            </a:r>
            <a:endParaRPr lang="en-US" sz="1125" dirty="0"/>
          </a:p>
        </p:txBody>
      </p:sp>
      <p:sp>
        <p:nvSpPr>
          <p:cNvPr id="13" name="SK-5-text-12"/>
          <p:cNvSpPr/>
          <p:nvPr/>
        </p:nvSpPr>
        <p:spPr>
          <a:xfrm>
            <a:off x="6610350" y="5956335"/>
            <a:ext cx="5657850" cy="1729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61"/>
              </a:lnSpc>
              <a:buNone/>
            </a:pPr>
            <a:r>
              <a:rPr lang="en-US" sz="1125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Breaking the cycle: Pacing · CBT · graded activity · social engagement</a:t>
            </a:r>
            <a:endParaRPr lang="en-US" sz="11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7082" y="1693813"/>
            <a:ext cx="524173" cy="521196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3184" y="1693813"/>
            <a:ext cx="524173" cy="521196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082" y="1693813"/>
            <a:ext cx="548580" cy="521196"/>
          </a:xfrm>
          <a:prstGeom prst="rect">
            <a:avLst/>
          </a:prstGeom>
        </p:spPr>
      </p:pic>
      <p:sp>
        <p:nvSpPr>
          <p:cNvPr id="6" name="SK-3-text-5"/>
          <p:cNvSpPr/>
          <p:nvPr/>
        </p:nvSpPr>
        <p:spPr>
          <a:xfrm>
            <a:off x="571500" y="314325"/>
            <a:ext cx="11620500" cy="5893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641"/>
              </a:lnSpc>
              <a:buNone/>
            </a:pPr>
            <a:r>
              <a:rPr lang="en-US" sz="39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Classification of Pain</a:t>
            </a:r>
            <a:endParaRPr lang="en-US" sz="3900" dirty="0"/>
          </a:p>
        </p:txBody>
      </p:sp>
      <p:sp>
        <p:nvSpPr>
          <p:cNvPr id="7" name="SK-3-text-6"/>
          <p:cNvSpPr/>
          <p:nvPr/>
        </p:nvSpPr>
        <p:spPr>
          <a:xfrm>
            <a:off x="1400175" y="1733550"/>
            <a:ext cx="3543300" cy="3808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99"/>
              </a:lnSpc>
              <a:buNone/>
            </a:pPr>
            <a:r>
              <a:rPr lang="en-US" sz="232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Acute Pain</a:t>
            </a:r>
            <a:endParaRPr lang="en-US" sz="2325" dirty="0"/>
          </a:p>
        </p:txBody>
      </p:sp>
      <p:sp>
        <p:nvSpPr>
          <p:cNvPr id="8" name="SK-3-text-7"/>
          <p:cNvSpPr/>
          <p:nvPr/>
        </p:nvSpPr>
        <p:spPr>
          <a:xfrm>
            <a:off x="5210175" y="1733550"/>
            <a:ext cx="4251960" cy="3808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99"/>
              </a:lnSpc>
              <a:buNone/>
            </a:pPr>
            <a:r>
              <a:rPr lang="en-US" sz="232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Chronic Pain</a:t>
            </a:r>
            <a:endParaRPr lang="en-US" sz="2325" dirty="0"/>
          </a:p>
        </p:txBody>
      </p:sp>
      <p:sp>
        <p:nvSpPr>
          <p:cNvPr id="9" name="SK-3-text-8"/>
          <p:cNvSpPr/>
          <p:nvPr/>
        </p:nvSpPr>
        <p:spPr>
          <a:xfrm>
            <a:off x="9029700" y="1733550"/>
            <a:ext cx="3162300" cy="3808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99"/>
              </a:lnSpc>
              <a:buNone/>
            </a:pPr>
            <a:r>
              <a:rPr lang="en-US" sz="232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Neuropathic Pain</a:t>
            </a:r>
            <a:endParaRPr lang="en-US" sz="2325" dirty="0"/>
          </a:p>
        </p:txBody>
      </p:sp>
      <p:sp>
        <p:nvSpPr>
          <p:cNvPr id="10" name="SK-3-text-9"/>
          <p:cNvSpPr/>
          <p:nvPr/>
        </p:nvSpPr>
        <p:spPr>
          <a:xfrm>
            <a:off x="723900" y="2314575"/>
            <a:ext cx="3426023" cy="11793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Protective and time-limited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Biological signal of tissue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damage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Resolves with healing</a:t>
            </a:r>
            <a:endParaRPr lang="en-US" sz="1800" dirty="0"/>
          </a:p>
        </p:txBody>
      </p:sp>
      <p:sp>
        <p:nvSpPr>
          <p:cNvPr id="11" name="SK-3-text-10"/>
          <p:cNvSpPr/>
          <p:nvPr/>
        </p:nvSpPr>
        <p:spPr>
          <a:xfrm>
            <a:off x="4572000" y="2314575"/>
            <a:ext cx="6766560" cy="3406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8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Persists beyond 3 months</a:t>
            </a:r>
            <a:endParaRPr lang="en-US" sz="1800" dirty="0"/>
          </a:p>
        </p:txBody>
      </p:sp>
      <p:sp>
        <p:nvSpPr>
          <p:cNvPr id="12" name="SK-3-text-11"/>
          <p:cNvSpPr/>
          <p:nvPr/>
        </p:nvSpPr>
        <p:spPr>
          <a:xfrm>
            <a:off x="8357146" y="2314575"/>
            <a:ext cx="3834705" cy="8844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Caused by a lesion or disease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of the somatosensory system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(IASP definition)</a:t>
            </a:r>
            <a:endParaRPr lang="en-US" sz="1800" dirty="0"/>
          </a:p>
        </p:txBody>
      </p:sp>
      <p:sp>
        <p:nvSpPr>
          <p:cNvPr id="13" name="SK-3-text-12"/>
          <p:cNvSpPr/>
          <p:nvPr/>
        </p:nvSpPr>
        <p:spPr>
          <a:xfrm>
            <a:off x="828675" y="5743575"/>
            <a:ext cx="11129010" cy="3263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70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NICE NG193 (2021) — Landmark Shift</a:t>
            </a:r>
            <a:endParaRPr lang="en-US" sz="1725" dirty="0"/>
          </a:p>
        </p:txBody>
      </p:sp>
      <p:sp>
        <p:nvSpPr>
          <p:cNvPr id="14" name="SK-3-text-13"/>
          <p:cNvSpPr/>
          <p:nvPr/>
        </p:nvSpPr>
        <p:spPr>
          <a:xfrm>
            <a:off x="828675" y="6105525"/>
            <a:ext cx="9461153" cy="6090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For chronic PRIMARY pain — do NOT offer opioids, paracetamol, or NSAIDs.</a:t>
            </a:r>
            <a:endParaRPr lang="en-US" sz="1725" dirty="0"/>
          </a:p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Offer: supervised exercise • psychological therapy (CBT/ACT) • social prescribing</a:t>
            </a:r>
            <a:endParaRPr lang="en-US" sz="1725" dirty="0"/>
          </a:p>
        </p:txBody>
      </p:sp>
      <p:sp>
        <p:nvSpPr>
          <p:cNvPr id="15" name="SK-3-text-14"/>
          <p:cNvSpPr/>
          <p:nvPr/>
        </p:nvSpPr>
        <p:spPr>
          <a:xfrm>
            <a:off x="4817269" y="3067050"/>
            <a:ext cx="890588" cy="312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59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Primary</a:t>
            </a:r>
            <a:endParaRPr lang="en-US" sz="1650" dirty="0"/>
          </a:p>
        </p:txBody>
      </p:sp>
      <p:sp>
        <p:nvSpPr>
          <p:cNvPr id="16" name="SK-3-text-15"/>
          <p:cNvSpPr/>
          <p:nvPr/>
        </p:nvSpPr>
        <p:spPr>
          <a:xfrm>
            <a:off x="6374011" y="3067050"/>
            <a:ext cx="1215330" cy="3122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59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Secondary</a:t>
            </a:r>
            <a:endParaRPr lang="en-US" sz="1650" dirty="0"/>
          </a:p>
        </p:txBody>
      </p:sp>
      <p:sp>
        <p:nvSpPr>
          <p:cNvPr id="17" name="SK-3-text-16"/>
          <p:cNvSpPr/>
          <p:nvPr/>
        </p:nvSpPr>
        <p:spPr>
          <a:xfrm>
            <a:off x="1194346" y="4991100"/>
            <a:ext cx="2221111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42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Nociceptive • Short-term</a:t>
            </a:r>
            <a:endParaRPr lang="en-US" sz="1350" dirty="0"/>
          </a:p>
        </p:txBody>
      </p:sp>
      <p:sp>
        <p:nvSpPr>
          <p:cNvPr id="18" name="SK-3-text-17"/>
          <p:cNvSpPr/>
          <p:nvPr/>
        </p:nvSpPr>
        <p:spPr>
          <a:xfrm>
            <a:off x="8746672" y="5806827"/>
            <a:ext cx="2661196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742"/>
              </a:lnSpc>
              <a:buNone/>
            </a:pPr>
            <a:r>
              <a:rPr lang="en-US" sz="1350" i="1" dirty="0">
                <a:solidFill>
                  <a:srgbClr val="F1995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Common AKT exam topic</a:t>
            </a:r>
            <a:endParaRPr lang="en-US" sz="1350" dirty="0"/>
          </a:p>
        </p:txBody>
      </p:sp>
      <p:sp>
        <p:nvSpPr>
          <p:cNvPr id="19" name="SK-3-text-18"/>
          <p:cNvSpPr/>
          <p:nvPr/>
        </p:nvSpPr>
        <p:spPr>
          <a:xfrm>
            <a:off x="8316218" y="4991100"/>
            <a:ext cx="3331815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42"/>
              </a:lnSpc>
              <a:buNone/>
            </a:pPr>
            <a:r>
              <a:rPr lang="en-US" sz="1350" i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Treat differently from nociceptive pain</a:t>
            </a:r>
            <a:endParaRPr lang="en-US" sz="1350" dirty="0"/>
          </a:p>
        </p:txBody>
      </p:sp>
      <p:sp>
        <p:nvSpPr>
          <p:cNvPr id="20" name="SK-3-text-19"/>
          <p:cNvSpPr/>
          <p:nvPr/>
        </p:nvSpPr>
        <p:spPr>
          <a:xfrm>
            <a:off x="4369594" y="3429000"/>
            <a:ext cx="1728788" cy="196572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 clear</a:t>
            </a:r>
            <a:endParaRPr lang="en-US" sz="1500" dirty="0"/>
          </a:p>
          <a:p>
            <a:pPr marL="0" indent="0" algn="ctr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underlying</a:t>
            </a:r>
            <a:endParaRPr lang="en-US" sz="1500" dirty="0"/>
          </a:p>
          <a:p>
            <a:pPr marL="0" indent="0" algn="ctr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cause, or pain</a:t>
            </a:r>
            <a:endParaRPr lang="en-US" sz="1500" dirty="0"/>
          </a:p>
          <a:p>
            <a:pPr marL="0" indent="0" algn="ctr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disproportionate</a:t>
            </a:r>
            <a:endParaRPr lang="en-US" sz="1500" dirty="0"/>
          </a:p>
          <a:p>
            <a:pPr marL="0" indent="0" algn="ctr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to injury</a:t>
            </a:r>
            <a:endParaRPr lang="en-US" sz="1500" dirty="0"/>
          </a:p>
          <a:p>
            <a:pPr marL="0" indent="0" algn="ctr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e.g. fibromyalgia,</a:t>
            </a:r>
            <a:endParaRPr lang="en-US" sz="1500" dirty="0"/>
          </a:p>
          <a:p>
            <a:pPr marL="0" indent="0" algn="ctr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IBS, non-specific</a:t>
            </a:r>
            <a:endParaRPr lang="en-US" sz="1500" dirty="0"/>
          </a:p>
          <a:p>
            <a:pPr marL="0" indent="0" algn="ctr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low back pain</a:t>
            </a:r>
            <a:endParaRPr lang="en-US" sz="1500" dirty="0"/>
          </a:p>
        </p:txBody>
      </p:sp>
      <p:sp>
        <p:nvSpPr>
          <p:cNvPr id="21" name="SK-3-text-20"/>
          <p:cNvSpPr/>
          <p:nvPr/>
        </p:nvSpPr>
        <p:spPr>
          <a:xfrm>
            <a:off x="6206877" y="3429000"/>
            <a:ext cx="1540073" cy="17200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Pain as</a:t>
            </a:r>
            <a:endParaRPr lang="en-US" sz="1500" dirty="0"/>
          </a:p>
          <a:p>
            <a:pPr marL="0" indent="0" algn="ctr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symptom of an</a:t>
            </a:r>
            <a:endParaRPr lang="en-US" sz="1500" dirty="0"/>
          </a:p>
          <a:p>
            <a:pPr marL="0" indent="0" algn="ctr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underlying</a:t>
            </a:r>
            <a:endParaRPr lang="en-US" sz="1500" dirty="0"/>
          </a:p>
          <a:p>
            <a:pPr marL="0" indent="0" algn="ctr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condition</a:t>
            </a:r>
            <a:endParaRPr lang="en-US" sz="1500" dirty="0"/>
          </a:p>
          <a:p>
            <a:pPr marL="0" indent="0" algn="ctr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e.g. OA, RA,</a:t>
            </a:r>
            <a:endParaRPr lang="en-US" sz="1500" dirty="0"/>
          </a:p>
          <a:p>
            <a:pPr marL="0" indent="0" algn="ctr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cancer pain,</a:t>
            </a:r>
            <a:endParaRPr lang="en-US" sz="1500" dirty="0"/>
          </a:p>
          <a:p>
            <a:pPr marL="0" indent="0" algn="ctr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endometriosis</a:t>
            </a:r>
            <a:endParaRPr lang="en-US" sz="1500" dirty="0"/>
          </a:p>
        </p:txBody>
      </p:sp>
      <p:sp>
        <p:nvSpPr>
          <p:cNvPr id="22" name="SK-3-text-21"/>
          <p:cNvSpPr/>
          <p:nvPr/>
        </p:nvSpPr>
        <p:spPr>
          <a:xfrm>
            <a:off x="8382000" y="3276600"/>
            <a:ext cx="3771900" cy="12285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Burning, shooting, electric-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shock quality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Allodynia • Hyperalgesia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Affects 2-4% of general population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Up to 25% of diabetic patients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1192" y="5438329"/>
            <a:ext cx="207169" cy="246757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4491930"/>
            <a:ext cx="377875" cy="383977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4046190"/>
            <a:ext cx="377875" cy="383977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3607296"/>
            <a:ext cx="377875" cy="37713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3154561"/>
            <a:ext cx="377875" cy="37713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2701975"/>
            <a:ext cx="377875" cy="390823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969" y="2249388"/>
            <a:ext cx="377875" cy="383977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26588" y="315367"/>
            <a:ext cx="1365498" cy="1138386"/>
          </a:xfrm>
          <a:prstGeom prst="rect">
            <a:avLst/>
          </a:prstGeom>
        </p:spPr>
      </p:pic>
      <p:sp>
        <p:nvSpPr>
          <p:cNvPr id="11" name="SK-4-text-10"/>
          <p:cNvSpPr/>
          <p:nvPr/>
        </p:nvSpPr>
        <p:spPr>
          <a:xfrm>
            <a:off x="571500" y="466725"/>
            <a:ext cx="11620500" cy="594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680"/>
              </a:lnSpc>
              <a:buNone/>
            </a:pPr>
            <a:r>
              <a:rPr lang="en-US" sz="3900" b="1" dirty="0">
                <a:solidFill>
                  <a:srgbClr val="00204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Neuropathic Pain and CRPS</a:t>
            </a:r>
            <a:endParaRPr lang="en-US" sz="3900" dirty="0"/>
          </a:p>
        </p:txBody>
      </p:sp>
      <p:sp>
        <p:nvSpPr>
          <p:cNvPr id="12" name="SK-4-text-11"/>
          <p:cNvSpPr/>
          <p:nvPr/>
        </p:nvSpPr>
        <p:spPr>
          <a:xfrm>
            <a:off x="590550" y="1276350"/>
            <a:ext cx="11601450" cy="3714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i="1" dirty="0">
                <a:solidFill>
                  <a:srgbClr val="6D6D6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Recognising the features — and knowing when to refer</a:t>
            </a:r>
            <a:endParaRPr lang="en-US" sz="1950" dirty="0"/>
          </a:p>
        </p:txBody>
      </p:sp>
      <p:sp>
        <p:nvSpPr>
          <p:cNvPr id="13" name="SK-4-text-12"/>
          <p:cNvSpPr/>
          <p:nvPr/>
        </p:nvSpPr>
        <p:spPr>
          <a:xfrm>
            <a:off x="6927056" y="5457825"/>
            <a:ext cx="550545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GP ACTION — REFER EARLY</a:t>
            </a:r>
            <a:endParaRPr lang="en-US" sz="1575" dirty="0"/>
          </a:p>
        </p:txBody>
      </p:sp>
      <p:sp>
        <p:nvSpPr>
          <p:cNvPr id="14" name="SK-4-text-13"/>
          <p:cNvSpPr/>
          <p:nvPr/>
        </p:nvSpPr>
        <p:spPr>
          <a:xfrm>
            <a:off x="685800" y="1857375"/>
            <a:ext cx="384048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NEUROPATHIC PAIN</a:t>
            </a:r>
            <a:endParaRPr lang="en-US" sz="1575" dirty="0"/>
          </a:p>
        </p:txBody>
      </p:sp>
      <p:sp>
        <p:nvSpPr>
          <p:cNvPr id="15" name="SK-4-text-14"/>
          <p:cNvSpPr/>
          <p:nvPr/>
        </p:nvSpPr>
        <p:spPr>
          <a:xfrm>
            <a:off x="6686550" y="1857375"/>
            <a:ext cx="960120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CRPS</a:t>
            </a:r>
            <a:endParaRPr lang="en-US" sz="1575" dirty="0"/>
          </a:p>
        </p:txBody>
      </p:sp>
      <p:sp>
        <p:nvSpPr>
          <p:cNvPr id="16" name="SK-4-text-15"/>
          <p:cNvSpPr/>
          <p:nvPr/>
        </p:nvSpPr>
        <p:spPr>
          <a:xfrm>
            <a:off x="1019175" y="2314575"/>
            <a:ext cx="11172825" cy="2469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44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Burning / Shooting / Electric shock pain — ongoing, spontaneous</a:t>
            </a:r>
            <a:endParaRPr lang="en-US" sz="1350" dirty="0"/>
          </a:p>
        </p:txBody>
      </p:sp>
      <p:sp>
        <p:nvSpPr>
          <p:cNvPr id="17" name="SK-4-text-16"/>
          <p:cNvSpPr/>
          <p:nvPr/>
        </p:nvSpPr>
        <p:spPr>
          <a:xfrm>
            <a:off x="1019175" y="2762250"/>
            <a:ext cx="11172825" cy="2469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44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Numbness &amp; pins and needles — sensory loss in affected area</a:t>
            </a:r>
            <a:endParaRPr lang="en-US" sz="1350" dirty="0"/>
          </a:p>
        </p:txBody>
      </p:sp>
      <p:sp>
        <p:nvSpPr>
          <p:cNvPr id="18" name="SK-4-text-17"/>
          <p:cNvSpPr/>
          <p:nvPr/>
        </p:nvSpPr>
        <p:spPr>
          <a:xfrm>
            <a:off x="1019175" y="3209925"/>
            <a:ext cx="11172825" cy="2469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44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Allodynia — </a:t>
            </a: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pain from a normally non-painful stimulus (e.g. light touch)</a:t>
            </a:r>
            <a:endParaRPr lang="en-US" sz="1350" dirty="0"/>
          </a:p>
        </p:txBody>
      </p:sp>
      <p:sp>
        <p:nvSpPr>
          <p:cNvPr id="19" name="SK-4-text-18"/>
          <p:cNvSpPr/>
          <p:nvPr/>
        </p:nvSpPr>
        <p:spPr>
          <a:xfrm>
            <a:off x="1019175" y="3657600"/>
            <a:ext cx="11172825" cy="2469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44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Hyperalgesia — exaggerated pain response to a painful stimulus</a:t>
            </a:r>
            <a:endParaRPr lang="en-US" sz="1350" dirty="0"/>
          </a:p>
        </p:txBody>
      </p:sp>
      <p:sp>
        <p:nvSpPr>
          <p:cNvPr id="20" name="SK-4-text-19"/>
          <p:cNvSpPr/>
          <p:nvPr/>
        </p:nvSpPr>
        <p:spPr>
          <a:xfrm>
            <a:off x="1019175" y="4095750"/>
            <a:ext cx="9052560" cy="2469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44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Dysaesthesia — unpleasant abnormal sensation</a:t>
            </a:r>
            <a:endParaRPr lang="en-US" sz="1350" dirty="0"/>
          </a:p>
        </p:txBody>
      </p:sp>
      <p:sp>
        <p:nvSpPr>
          <p:cNvPr id="21" name="SK-4-text-20"/>
          <p:cNvSpPr/>
          <p:nvPr/>
        </p:nvSpPr>
        <p:spPr>
          <a:xfrm>
            <a:off x="1019175" y="4543425"/>
            <a:ext cx="9464040" cy="2469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44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Hypaesthesia — heightened sensitivity to touch</a:t>
            </a:r>
            <a:endParaRPr lang="en-US" sz="1350" dirty="0"/>
          </a:p>
        </p:txBody>
      </p:sp>
      <p:sp>
        <p:nvSpPr>
          <p:cNvPr id="22" name="SK-4-text-21"/>
          <p:cNvSpPr/>
          <p:nvPr/>
        </p:nvSpPr>
        <p:spPr>
          <a:xfrm>
            <a:off x="6408390" y="2314575"/>
            <a:ext cx="5783461" cy="612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Segmental limb pain following (usually) minor injury —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disproportionately severe and prolonged. Involves nerves, skin,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muscles, blood vessels, and bone.</a:t>
            </a:r>
            <a:endParaRPr lang="en-US" sz="1350" dirty="0"/>
          </a:p>
        </p:txBody>
      </p:sp>
      <p:sp>
        <p:nvSpPr>
          <p:cNvPr id="23" name="SK-4-text-22"/>
          <p:cNvSpPr/>
          <p:nvPr/>
        </p:nvSpPr>
        <p:spPr>
          <a:xfrm>
            <a:off x="881509" y="5743575"/>
            <a:ext cx="932408" cy="2451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31"/>
              </a:lnSpc>
              <a:buNone/>
            </a:pPr>
            <a:r>
              <a:rPr lang="en-US" sz="1950" b="1" dirty="0">
                <a:solidFill>
                  <a:srgbClr val="004D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2-4%</a:t>
            </a:r>
            <a:endParaRPr lang="en-US" sz="1950" dirty="0"/>
          </a:p>
        </p:txBody>
      </p:sp>
      <p:sp>
        <p:nvSpPr>
          <p:cNvPr id="24" name="SK-4-text-23"/>
          <p:cNvSpPr/>
          <p:nvPr/>
        </p:nvSpPr>
        <p:spPr>
          <a:xfrm>
            <a:off x="2433042" y="5743575"/>
            <a:ext cx="1162943" cy="2451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31"/>
              </a:lnSpc>
              <a:buNone/>
            </a:pPr>
            <a:r>
              <a:rPr lang="en-US" sz="1950" b="1" dirty="0">
                <a:solidFill>
                  <a:srgbClr val="004D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20-25%</a:t>
            </a:r>
            <a:endParaRPr lang="en-US" sz="1950" dirty="0"/>
          </a:p>
        </p:txBody>
      </p:sp>
      <p:sp>
        <p:nvSpPr>
          <p:cNvPr id="25" name="SK-4-text-24"/>
          <p:cNvSpPr/>
          <p:nvPr/>
        </p:nvSpPr>
        <p:spPr>
          <a:xfrm>
            <a:off x="4532412" y="5743575"/>
            <a:ext cx="869603" cy="2451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31"/>
              </a:lnSpc>
              <a:buNone/>
            </a:pPr>
            <a:r>
              <a:rPr lang="en-US" sz="1950" b="1" dirty="0">
                <a:solidFill>
                  <a:srgbClr val="004D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35-70</a:t>
            </a:r>
            <a:endParaRPr lang="en-US" sz="1950" dirty="0"/>
          </a:p>
        </p:txBody>
      </p:sp>
      <p:sp>
        <p:nvSpPr>
          <p:cNvPr id="26" name="SK-4-text-25"/>
          <p:cNvSpPr/>
          <p:nvPr/>
        </p:nvSpPr>
        <p:spPr>
          <a:xfrm>
            <a:off x="6629400" y="3228975"/>
            <a:ext cx="4114800" cy="2469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44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Card A — CRPS Type I</a:t>
            </a:r>
            <a:endParaRPr lang="en-US" sz="1350" dirty="0"/>
          </a:p>
        </p:txBody>
      </p:sp>
      <p:sp>
        <p:nvSpPr>
          <p:cNvPr id="27" name="SK-4-text-26"/>
          <p:cNvSpPr/>
          <p:nvPr/>
        </p:nvSpPr>
        <p:spPr>
          <a:xfrm>
            <a:off x="9372600" y="3228975"/>
            <a:ext cx="2819400" cy="2469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44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Card B — CRPS Type II</a:t>
            </a:r>
            <a:endParaRPr lang="en-US" sz="1350" dirty="0"/>
          </a:p>
        </p:txBody>
      </p:sp>
      <p:sp>
        <p:nvSpPr>
          <p:cNvPr id="28" name="SK-4-text-27"/>
          <p:cNvSpPr/>
          <p:nvPr/>
        </p:nvSpPr>
        <p:spPr>
          <a:xfrm>
            <a:off x="6784776" y="5823049"/>
            <a:ext cx="5720655" cy="4286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If CRPS is suspected → refer promptly to a specialist pain team.</a:t>
            </a:r>
            <a:endParaRPr lang="en-US" sz="1200" dirty="0"/>
          </a:p>
          <a:p>
            <a:pPr marL="0" indent="0">
              <a:lnSpc>
                <a:spcPts val="168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 not delay. Early intervention significantly improves outcomes.</a:t>
            </a:r>
            <a:endParaRPr lang="en-US" sz="1200" dirty="0"/>
          </a:p>
        </p:txBody>
      </p:sp>
      <p:sp>
        <p:nvSpPr>
          <p:cNvPr id="29" name="SK-4-text-28"/>
          <p:cNvSpPr/>
          <p:nvPr/>
        </p:nvSpPr>
        <p:spPr>
          <a:xfrm>
            <a:off x="1019175" y="5029200"/>
            <a:ext cx="5186363" cy="4286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35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Poor nerve regeneration → abnormal fibres → cross-talk →</a:t>
            </a:r>
            <a:endParaRPr lang="en-US" sz="1350" dirty="0"/>
          </a:p>
          <a:p>
            <a:pPr marL="0" indent="0">
              <a:lnSpc>
                <a:spcPts val="1688"/>
              </a:lnSpc>
              <a:buNone/>
            </a:pPr>
            <a:r>
              <a:rPr lang="en-US" sz="135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ectopic discharges from injured axons</a:t>
            </a:r>
            <a:endParaRPr lang="en-US" sz="1350" dirty="0"/>
          </a:p>
        </p:txBody>
      </p:sp>
      <p:sp>
        <p:nvSpPr>
          <p:cNvPr id="30" name="SK-4-text-29"/>
          <p:cNvSpPr/>
          <p:nvPr/>
        </p:nvSpPr>
        <p:spPr>
          <a:xfrm>
            <a:off x="6408390" y="4676775"/>
            <a:ext cx="5783461" cy="4048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94"/>
              </a:lnSpc>
              <a:buNone/>
            </a:pPr>
            <a:r>
              <a:rPr lang="en-US" sz="1275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Sympathetic nervous system dysregulation. Can arise without injury.</a:t>
            </a:r>
            <a:endParaRPr lang="en-US" sz="1275" dirty="0"/>
          </a:p>
          <a:p>
            <a:pPr marL="0" indent="0">
              <a:lnSpc>
                <a:spcPts val="1594"/>
              </a:lnSpc>
              <a:buNone/>
            </a:pPr>
            <a:r>
              <a:rPr lang="en-US" sz="1275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Occasionally affects non-limb areas.</a:t>
            </a:r>
            <a:endParaRPr lang="en-US" sz="1275" dirty="0"/>
          </a:p>
        </p:txBody>
      </p:sp>
      <p:sp>
        <p:nvSpPr>
          <p:cNvPr id="31" name="SK-4-text-30"/>
          <p:cNvSpPr/>
          <p:nvPr/>
        </p:nvSpPr>
        <p:spPr>
          <a:xfrm>
            <a:off x="706189" y="6076950"/>
            <a:ext cx="1435298" cy="1571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general population</a:t>
            </a:r>
            <a:endParaRPr lang="en-US" sz="1125" dirty="0"/>
          </a:p>
        </p:txBody>
      </p:sp>
      <p:sp>
        <p:nvSpPr>
          <p:cNvPr id="32" name="SK-4-text-31"/>
          <p:cNvSpPr/>
          <p:nvPr/>
        </p:nvSpPr>
        <p:spPr>
          <a:xfrm>
            <a:off x="2313980" y="6076950"/>
            <a:ext cx="1477268" cy="1571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of diabetic patients</a:t>
            </a:r>
            <a:endParaRPr lang="en-US" sz="1125" dirty="0"/>
          </a:p>
        </p:txBody>
      </p:sp>
      <p:sp>
        <p:nvSpPr>
          <p:cNvPr id="33" name="SK-4-text-32"/>
          <p:cNvSpPr/>
          <p:nvPr/>
        </p:nvSpPr>
        <p:spPr>
          <a:xfrm>
            <a:off x="3893344" y="6076950"/>
            <a:ext cx="2147888" cy="1571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patients per average GP list</a:t>
            </a:r>
            <a:endParaRPr lang="en-US" sz="1125" dirty="0"/>
          </a:p>
        </p:txBody>
      </p:sp>
      <p:sp>
        <p:nvSpPr>
          <p:cNvPr id="34" name="SK-4-text-33"/>
          <p:cNvSpPr/>
          <p:nvPr/>
        </p:nvSpPr>
        <p:spPr>
          <a:xfrm>
            <a:off x="6686550" y="3524250"/>
            <a:ext cx="2483048" cy="7709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Former name: Reflex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Sympathetic Dystrophy (RSD)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No identifiable nerve injury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More common</a:t>
            </a:r>
            <a:endParaRPr lang="en-US" sz="1275" dirty="0"/>
          </a:p>
        </p:txBody>
      </p:sp>
      <p:sp>
        <p:nvSpPr>
          <p:cNvPr id="35" name="SK-4-text-34"/>
          <p:cNvSpPr/>
          <p:nvPr/>
        </p:nvSpPr>
        <p:spPr>
          <a:xfrm>
            <a:off x="9372600" y="3524250"/>
            <a:ext cx="2179290" cy="7709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Former name: Causalgia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Follows injury to a major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peripheral nerve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Less common</a:t>
            </a:r>
            <a:endParaRPr lang="en-US" sz="1275" dirty="0"/>
          </a:p>
        </p:txBody>
      </p:sp>
      <p:sp>
        <p:nvSpPr>
          <p:cNvPr id="36" name="SK-4-text-35"/>
          <p:cNvSpPr/>
          <p:nvPr/>
        </p:nvSpPr>
        <p:spPr>
          <a:xfrm>
            <a:off x="4042767" y="6600825"/>
            <a:ext cx="4096643" cy="1571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1125" dirty="0">
                <a:solidFill>
                  <a:srgbClr val="6D6D6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- Understanding Pain - Slide 4 of 7</a:t>
            </a:r>
            <a:endParaRPr lang="en-US" sz="11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2667" y="6000750"/>
            <a:ext cx="170557" cy="27429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7388" y="3977580"/>
            <a:ext cx="2645569" cy="181734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9067" y="4128492"/>
            <a:ext cx="950863" cy="932557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1600" y="4299942"/>
            <a:ext cx="548580" cy="61719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9090" y="4306788"/>
            <a:ext cx="511969" cy="603498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5561" y="4293096"/>
            <a:ext cx="548580" cy="61719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655" y="4437013"/>
            <a:ext cx="2267694" cy="534888"/>
          </a:xfrm>
          <a:prstGeom prst="rect">
            <a:avLst/>
          </a:prstGeom>
        </p:spPr>
      </p:pic>
      <p:sp>
        <p:nvSpPr>
          <p:cNvPr id="10" name="SK-6-text-9"/>
          <p:cNvSpPr/>
          <p:nvPr/>
        </p:nvSpPr>
        <p:spPr>
          <a:xfrm>
            <a:off x="409575" y="266700"/>
            <a:ext cx="11782425" cy="532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195"/>
              </a:lnSpc>
              <a:buNone/>
            </a:pPr>
            <a:r>
              <a:rPr lang="en-US" sz="3525" b="1" dirty="0">
                <a:solidFill>
                  <a:srgbClr val="00206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 Assessment &amp; SOCRATES</a:t>
            </a:r>
            <a:endParaRPr lang="en-US" sz="3525" dirty="0"/>
          </a:p>
        </p:txBody>
      </p:sp>
      <p:sp>
        <p:nvSpPr>
          <p:cNvPr id="11" name="SK-6-text-10"/>
          <p:cNvSpPr/>
          <p:nvPr/>
        </p:nvSpPr>
        <p:spPr>
          <a:xfrm>
            <a:off x="748159" y="1838325"/>
            <a:ext cx="513308" cy="566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463"/>
              </a:lnSpc>
              <a:buNone/>
            </a:pPr>
            <a:r>
              <a:rPr lang="en-US" sz="3750" dirty="0">
                <a:solidFill>
                  <a:srgbClr val="F9751B"/>
                </a:solidFill>
                <a:latin typeface="PlayfairDisplay-BoldItalic" pitchFamily="34" charset="0"/>
                <a:ea typeface="PlayfairDisplay-BoldItalic" pitchFamily="34" charset="-122"/>
                <a:cs typeface="PlayfairDisplay-BoldItalic" pitchFamily="34" charset="-120"/>
              </a:rPr>
              <a:t>S</a:t>
            </a:r>
            <a:endParaRPr lang="en-US" sz="3750" dirty="0"/>
          </a:p>
        </p:txBody>
      </p:sp>
      <p:sp>
        <p:nvSpPr>
          <p:cNvPr id="12" name="SK-6-text-11"/>
          <p:cNvSpPr/>
          <p:nvPr/>
        </p:nvSpPr>
        <p:spPr>
          <a:xfrm>
            <a:off x="2210246" y="1838325"/>
            <a:ext cx="618083" cy="566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463"/>
              </a:lnSpc>
              <a:buNone/>
            </a:pPr>
            <a:r>
              <a:rPr lang="en-US" sz="3750" dirty="0">
                <a:solidFill>
                  <a:srgbClr val="F9751B"/>
                </a:solidFill>
                <a:latin typeface="PlayfairDisplay-BoldItalic" pitchFamily="34" charset="0"/>
                <a:ea typeface="PlayfairDisplay-BoldItalic" pitchFamily="34" charset="-122"/>
                <a:cs typeface="PlayfairDisplay-BoldItalic" pitchFamily="34" charset="-120"/>
              </a:rPr>
              <a:t>O</a:t>
            </a:r>
            <a:endParaRPr lang="en-US" sz="3750" dirty="0"/>
          </a:p>
        </p:txBody>
      </p:sp>
      <p:sp>
        <p:nvSpPr>
          <p:cNvPr id="13" name="SK-6-text-12"/>
          <p:cNvSpPr/>
          <p:nvPr/>
        </p:nvSpPr>
        <p:spPr>
          <a:xfrm>
            <a:off x="3682305" y="1838325"/>
            <a:ext cx="502890" cy="566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463"/>
              </a:lnSpc>
              <a:buNone/>
            </a:pPr>
            <a:r>
              <a:rPr lang="en-US" sz="3750" dirty="0">
                <a:solidFill>
                  <a:srgbClr val="F9751B"/>
                </a:solidFill>
                <a:latin typeface="PlayfairDisplay-BoldItalic" pitchFamily="34" charset="0"/>
                <a:ea typeface="PlayfairDisplay-BoldItalic" pitchFamily="34" charset="-122"/>
                <a:cs typeface="PlayfairDisplay-BoldItalic" pitchFamily="34" charset="-120"/>
              </a:rPr>
              <a:t>C</a:t>
            </a:r>
            <a:endParaRPr lang="en-US" sz="3750" dirty="0"/>
          </a:p>
        </p:txBody>
      </p:sp>
      <p:sp>
        <p:nvSpPr>
          <p:cNvPr id="14" name="SK-6-text-13"/>
          <p:cNvSpPr/>
          <p:nvPr/>
        </p:nvSpPr>
        <p:spPr>
          <a:xfrm>
            <a:off x="5139630" y="1838325"/>
            <a:ext cx="502890" cy="566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463"/>
              </a:lnSpc>
              <a:buNone/>
            </a:pPr>
            <a:r>
              <a:rPr lang="en-US" sz="3750" dirty="0">
                <a:solidFill>
                  <a:srgbClr val="F9751B"/>
                </a:solidFill>
                <a:latin typeface="PlayfairDisplay-BoldItalic" pitchFamily="34" charset="0"/>
                <a:ea typeface="PlayfairDisplay-BoldItalic" pitchFamily="34" charset="-122"/>
                <a:cs typeface="PlayfairDisplay-BoldItalic" pitchFamily="34" charset="-120"/>
              </a:rPr>
              <a:t>R</a:t>
            </a:r>
            <a:endParaRPr lang="en-US" sz="3750" dirty="0"/>
          </a:p>
        </p:txBody>
      </p:sp>
      <p:sp>
        <p:nvSpPr>
          <p:cNvPr id="15" name="SK-6-text-14"/>
          <p:cNvSpPr/>
          <p:nvPr/>
        </p:nvSpPr>
        <p:spPr>
          <a:xfrm>
            <a:off x="6606927" y="1838325"/>
            <a:ext cx="492323" cy="566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463"/>
              </a:lnSpc>
              <a:buNone/>
            </a:pPr>
            <a:r>
              <a:rPr lang="en-US" sz="3750" dirty="0">
                <a:solidFill>
                  <a:srgbClr val="F9751B"/>
                </a:solidFill>
                <a:latin typeface="PlayfairDisplay-BoldItalic" pitchFamily="34" charset="0"/>
                <a:ea typeface="PlayfairDisplay-BoldItalic" pitchFamily="34" charset="-122"/>
                <a:cs typeface="PlayfairDisplay-BoldItalic" pitchFamily="34" charset="-120"/>
              </a:rPr>
              <a:t>A</a:t>
            </a:r>
            <a:endParaRPr lang="en-US" sz="3750" dirty="0"/>
          </a:p>
        </p:txBody>
      </p:sp>
      <p:sp>
        <p:nvSpPr>
          <p:cNvPr id="16" name="SK-6-text-15"/>
          <p:cNvSpPr/>
          <p:nvPr/>
        </p:nvSpPr>
        <p:spPr>
          <a:xfrm>
            <a:off x="8063359" y="1838325"/>
            <a:ext cx="513308" cy="566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463"/>
              </a:lnSpc>
              <a:buNone/>
            </a:pPr>
            <a:r>
              <a:rPr lang="en-US" sz="3750" dirty="0">
                <a:solidFill>
                  <a:srgbClr val="F9751B"/>
                </a:solidFill>
                <a:latin typeface="PlayfairDisplay-BoldItalic" pitchFamily="34" charset="0"/>
                <a:ea typeface="PlayfairDisplay-BoldItalic" pitchFamily="34" charset="-122"/>
                <a:cs typeface="PlayfairDisplay-BoldItalic" pitchFamily="34" charset="-120"/>
              </a:rPr>
              <a:t>T</a:t>
            </a:r>
            <a:endParaRPr lang="en-US" sz="3750" dirty="0"/>
          </a:p>
        </p:txBody>
      </p:sp>
      <p:sp>
        <p:nvSpPr>
          <p:cNvPr id="17" name="SK-6-text-16"/>
          <p:cNvSpPr/>
          <p:nvPr/>
        </p:nvSpPr>
        <p:spPr>
          <a:xfrm>
            <a:off x="9531548" y="1838325"/>
            <a:ext cx="481905" cy="566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463"/>
              </a:lnSpc>
              <a:buNone/>
            </a:pPr>
            <a:r>
              <a:rPr lang="en-US" sz="3750" dirty="0">
                <a:solidFill>
                  <a:srgbClr val="F9751B"/>
                </a:solidFill>
                <a:latin typeface="PlayfairDisplay-BoldItalic" pitchFamily="34" charset="0"/>
                <a:ea typeface="PlayfairDisplay-BoldItalic" pitchFamily="34" charset="-122"/>
                <a:cs typeface="PlayfairDisplay-BoldItalic" pitchFamily="34" charset="-120"/>
              </a:rPr>
              <a:t>E</a:t>
            </a:r>
            <a:endParaRPr lang="en-US" sz="3750" dirty="0"/>
          </a:p>
        </p:txBody>
      </p:sp>
      <p:sp>
        <p:nvSpPr>
          <p:cNvPr id="18" name="SK-6-text-17"/>
          <p:cNvSpPr/>
          <p:nvPr/>
        </p:nvSpPr>
        <p:spPr>
          <a:xfrm>
            <a:off x="10997505" y="1838325"/>
            <a:ext cx="502890" cy="566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463"/>
              </a:lnSpc>
              <a:buNone/>
            </a:pPr>
            <a:r>
              <a:rPr lang="en-US" sz="3750" dirty="0">
                <a:solidFill>
                  <a:srgbClr val="F9751B"/>
                </a:solidFill>
                <a:latin typeface="PlayfairDisplay-BoldItalic" pitchFamily="34" charset="0"/>
                <a:ea typeface="PlayfairDisplay-BoldItalic" pitchFamily="34" charset="-122"/>
                <a:cs typeface="PlayfairDisplay-BoldItalic" pitchFamily="34" charset="-120"/>
              </a:rPr>
              <a:t>S</a:t>
            </a:r>
            <a:endParaRPr lang="en-US" sz="3750" dirty="0"/>
          </a:p>
        </p:txBody>
      </p:sp>
      <p:sp>
        <p:nvSpPr>
          <p:cNvPr id="19" name="SK-6-text-18"/>
          <p:cNvSpPr/>
          <p:nvPr/>
        </p:nvSpPr>
        <p:spPr>
          <a:xfrm>
            <a:off x="409575" y="1085850"/>
            <a:ext cx="11782425" cy="3318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13"/>
              </a:lnSpc>
              <a:buNone/>
            </a:pPr>
            <a:r>
              <a:rPr lang="en-US" sz="1950" dirty="0">
                <a:solidFill>
                  <a:srgbClr val="59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structured approach to every pain history</a:t>
            </a:r>
            <a:endParaRPr lang="en-US" sz="1950" dirty="0"/>
          </a:p>
        </p:txBody>
      </p:sp>
      <p:sp>
        <p:nvSpPr>
          <p:cNvPr id="20" name="SK-6-text-19"/>
          <p:cNvSpPr/>
          <p:nvPr/>
        </p:nvSpPr>
        <p:spPr>
          <a:xfrm>
            <a:off x="817662" y="2495550"/>
            <a:ext cx="450503" cy="248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53"/>
              </a:lnSpc>
              <a:buNone/>
            </a:pPr>
            <a:r>
              <a:rPr lang="en-US" sz="1575" dirty="0">
                <a:solidFill>
                  <a:srgbClr val="002060"/>
                </a:solidFill>
                <a:latin typeface="PlayfairDisplay-BoldItalic" pitchFamily="34" charset="0"/>
                <a:ea typeface="PlayfairDisplay-BoldItalic" pitchFamily="34" charset="-122"/>
                <a:cs typeface="PlayfairDisplay-BoldItalic" pitchFamily="34" charset="-120"/>
              </a:rPr>
              <a:t>Site</a:t>
            </a:r>
            <a:endParaRPr lang="en-US" sz="1575" dirty="0"/>
          </a:p>
        </p:txBody>
      </p:sp>
      <p:sp>
        <p:nvSpPr>
          <p:cNvPr id="21" name="SK-6-text-20"/>
          <p:cNvSpPr/>
          <p:nvPr/>
        </p:nvSpPr>
        <p:spPr>
          <a:xfrm>
            <a:off x="2109192" y="2495550"/>
            <a:ext cx="743843" cy="248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53"/>
              </a:lnSpc>
              <a:buNone/>
            </a:pPr>
            <a:r>
              <a:rPr lang="en-US" sz="1575" dirty="0">
                <a:solidFill>
                  <a:srgbClr val="002060"/>
                </a:solidFill>
                <a:latin typeface="PlayfairDisplay-BoldItalic" pitchFamily="34" charset="0"/>
                <a:ea typeface="PlayfairDisplay-BoldItalic" pitchFamily="34" charset="-122"/>
                <a:cs typeface="PlayfairDisplay-BoldItalic" pitchFamily="34" charset="-120"/>
              </a:rPr>
              <a:t>Onset</a:t>
            </a:r>
            <a:endParaRPr lang="en-US" sz="1575" dirty="0"/>
          </a:p>
        </p:txBody>
      </p:sp>
      <p:sp>
        <p:nvSpPr>
          <p:cNvPr id="22" name="SK-6-text-21"/>
          <p:cNvSpPr/>
          <p:nvPr/>
        </p:nvSpPr>
        <p:spPr>
          <a:xfrm>
            <a:off x="3314700" y="2495550"/>
            <a:ext cx="1257300" cy="248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53"/>
              </a:lnSpc>
              <a:buNone/>
            </a:pPr>
            <a:r>
              <a:rPr lang="en-US" sz="1575" dirty="0">
                <a:solidFill>
                  <a:srgbClr val="002060"/>
                </a:solidFill>
                <a:latin typeface="PlayfairDisplay-BoldItalic" pitchFamily="34" charset="0"/>
                <a:ea typeface="PlayfairDisplay-BoldItalic" pitchFamily="34" charset="-122"/>
                <a:cs typeface="PlayfairDisplay-BoldItalic" pitchFamily="34" charset="-120"/>
              </a:rPr>
              <a:t>Character</a:t>
            </a:r>
            <a:endParaRPr lang="en-US" sz="1575" dirty="0"/>
          </a:p>
        </p:txBody>
      </p:sp>
      <p:sp>
        <p:nvSpPr>
          <p:cNvPr id="23" name="SK-6-text-22"/>
          <p:cNvSpPr/>
          <p:nvPr/>
        </p:nvSpPr>
        <p:spPr>
          <a:xfrm>
            <a:off x="4824413" y="2495550"/>
            <a:ext cx="1152525" cy="248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53"/>
              </a:lnSpc>
              <a:buNone/>
            </a:pPr>
            <a:r>
              <a:rPr lang="en-US" sz="1575" dirty="0">
                <a:solidFill>
                  <a:srgbClr val="002060"/>
                </a:solidFill>
                <a:latin typeface="PlayfairDisplay-BoldItalic" pitchFamily="34" charset="0"/>
                <a:ea typeface="PlayfairDisplay-BoldItalic" pitchFamily="34" charset="-122"/>
                <a:cs typeface="PlayfairDisplay-BoldItalic" pitchFamily="34" charset="-120"/>
              </a:rPr>
              <a:t>Radiation</a:t>
            </a:r>
            <a:endParaRPr lang="en-US" sz="1575" dirty="0"/>
          </a:p>
        </p:txBody>
      </p:sp>
      <p:sp>
        <p:nvSpPr>
          <p:cNvPr id="24" name="SK-6-text-23"/>
          <p:cNvSpPr/>
          <p:nvPr/>
        </p:nvSpPr>
        <p:spPr>
          <a:xfrm>
            <a:off x="6177409" y="2495550"/>
            <a:ext cx="1351508" cy="248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53"/>
              </a:lnSpc>
              <a:buNone/>
            </a:pPr>
            <a:r>
              <a:rPr lang="en-US" sz="1575" dirty="0">
                <a:solidFill>
                  <a:srgbClr val="002060"/>
                </a:solidFill>
                <a:latin typeface="PlayfairDisplay-BoldItalic" pitchFamily="34" charset="0"/>
                <a:ea typeface="PlayfairDisplay-BoldItalic" pitchFamily="34" charset="-122"/>
                <a:cs typeface="PlayfairDisplay-BoldItalic" pitchFamily="34" charset="-120"/>
              </a:rPr>
              <a:t>Associated</a:t>
            </a:r>
            <a:endParaRPr lang="en-US" sz="1575" dirty="0"/>
          </a:p>
        </p:txBody>
      </p:sp>
      <p:sp>
        <p:nvSpPr>
          <p:cNvPr id="25" name="SK-6-text-24"/>
          <p:cNvSpPr/>
          <p:nvPr/>
        </p:nvSpPr>
        <p:spPr>
          <a:xfrm>
            <a:off x="7867055" y="2495550"/>
            <a:ext cx="848618" cy="248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53"/>
              </a:lnSpc>
              <a:buNone/>
            </a:pPr>
            <a:r>
              <a:rPr lang="en-US" sz="1575" dirty="0">
                <a:solidFill>
                  <a:srgbClr val="002060"/>
                </a:solidFill>
                <a:latin typeface="PlayfairDisplay-BoldItalic" pitchFamily="34" charset="0"/>
                <a:ea typeface="PlayfairDisplay-BoldItalic" pitchFamily="34" charset="-122"/>
                <a:cs typeface="PlayfairDisplay-BoldItalic" pitchFamily="34" charset="-120"/>
              </a:rPr>
              <a:t>Timing</a:t>
            </a:r>
            <a:endParaRPr lang="en-US" sz="1575" dirty="0"/>
          </a:p>
        </p:txBody>
      </p:sp>
      <p:sp>
        <p:nvSpPr>
          <p:cNvPr id="26" name="SK-6-text-25"/>
          <p:cNvSpPr/>
          <p:nvPr/>
        </p:nvSpPr>
        <p:spPr>
          <a:xfrm>
            <a:off x="9011543" y="2495550"/>
            <a:ext cx="1445865" cy="248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53"/>
              </a:lnSpc>
              <a:buNone/>
            </a:pPr>
            <a:r>
              <a:rPr lang="en-US" sz="1575" dirty="0">
                <a:solidFill>
                  <a:srgbClr val="002060"/>
                </a:solidFill>
                <a:latin typeface="PlayfairDisplay-BoldItalic" pitchFamily="34" charset="0"/>
                <a:ea typeface="PlayfairDisplay-BoldItalic" pitchFamily="34" charset="-122"/>
                <a:cs typeface="PlayfairDisplay-BoldItalic" pitchFamily="34" charset="-120"/>
              </a:rPr>
              <a:t>Exacerbating</a:t>
            </a:r>
            <a:endParaRPr lang="en-US" sz="1575" dirty="0"/>
          </a:p>
        </p:txBody>
      </p:sp>
      <p:sp>
        <p:nvSpPr>
          <p:cNvPr id="27" name="SK-6-text-26"/>
          <p:cNvSpPr/>
          <p:nvPr/>
        </p:nvSpPr>
        <p:spPr>
          <a:xfrm>
            <a:off x="10641806" y="2495550"/>
            <a:ext cx="995363" cy="248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53"/>
              </a:lnSpc>
              <a:buNone/>
            </a:pPr>
            <a:r>
              <a:rPr lang="en-US" sz="1575" dirty="0">
                <a:solidFill>
                  <a:srgbClr val="002060"/>
                </a:solidFill>
                <a:latin typeface="PlayfairDisplay-BoldItalic" pitchFamily="34" charset="0"/>
                <a:ea typeface="PlayfairDisplay-BoldItalic" pitchFamily="34" charset="-122"/>
                <a:cs typeface="PlayfairDisplay-BoldItalic" pitchFamily="34" charset="-120"/>
              </a:rPr>
              <a:t>Severity</a:t>
            </a:r>
            <a:endParaRPr lang="en-US" sz="1575" dirty="0"/>
          </a:p>
        </p:txBody>
      </p:sp>
      <p:sp>
        <p:nvSpPr>
          <p:cNvPr id="28" name="SK-6-text-27"/>
          <p:cNvSpPr/>
          <p:nvPr/>
        </p:nvSpPr>
        <p:spPr>
          <a:xfrm>
            <a:off x="1083915" y="5162550"/>
            <a:ext cx="1299121" cy="248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53"/>
              </a:lnSpc>
              <a:buNone/>
            </a:pPr>
            <a:r>
              <a:rPr lang="en-US" sz="1575" dirty="0">
                <a:solidFill>
                  <a:srgbClr val="002060"/>
                </a:solidFill>
                <a:latin typeface="PlayfairDisplay-BoldItalic" pitchFamily="34" charset="0"/>
                <a:ea typeface="PlayfairDisplay-BoldItalic" pitchFamily="34" charset="-122"/>
                <a:cs typeface="PlayfairDisplay-BoldItalic" pitchFamily="34" charset="-120"/>
              </a:rPr>
              <a:t>VAS / NRS</a:t>
            </a:r>
            <a:endParaRPr lang="en-US" sz="1575" dirty="0"/>
          </a:p>
        </p:txBody>
      </p:sp>
      <p:sp>
        <p:nvSpPr>
          <p:cNvPr id="29" name="SK-6-text-28"/>
          <p:cNvSpPr/>
          <p:nvPr/>
        </p:nvSpPr>
        <p:spPr>
          <a:xfrm>
            <a:off x="3923705" y="5162550"/>
            <a:ext cx="1477268" cy="248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53"/>
              </a:lnSpc>
              <a:buNone/>
            </a:pPr>
            <a:r>
              <a:rPr lang="en-US" sz="1575" dirty="0">
                <a:solidFill>
                  <a:srgbClr val="002060"/>
                </a:solidFill>
                <a:latin typeface="PlayfairDisplay-BoldItalic" pitchFamily="34" charset="0"/>
                <a:ea typeface="PlayfairDisplay-BoldItalic" pitchFamily="34" charset="-122"/>
                <a:cs typeface="PlayfairDisplay-BoldItalic" pitchFamily="34" charset="-120"/>
              </a:rPr>
              <a:t>Faces Scale</a:t>
            </a:r>
            <a:endParaRPr lang="en-US" sz="1575" dirty="0"/>
          </a:p>
        </p:txBody>
      </p:sp>
      <p:sp>
        <p:nvSpPr>
          <p:cNvPr id="30" name="SK-6-text-29"/>
          <p:cNvSpPr/>
          <p:nvPr/>
        </p:nvSpPr>
        <p:spPr>
          <a:xfrm>
            <a:off x="6304508" y="5162550"/>
            <a:ext cx="2535436" cy="248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53"/>
              </a:lnSpc>
              <a:buNone/>
            </a:pPr>
            <a:r>
              <a:rPr lang="en-US" sz="1575" dirty="0">
                <a:solidFill>
                  <a:srgbClr val="002060"/>
                </a:solidFill>
                <a:latin typeface="PlayfairDisplay-BoldItalic" pitchFamily="34" charset="0"/>
                <a:ea typeface="PlayfairDisplay-BoldItalic" pitchFamily="34" charset="-122"/>
                <a:cs typeface="PlayfairDisplay-BoldItalic" pitchFamily="34" charset="-120"/>
              </a:rPr>
              <a:t>McGill Questionnaire</a:t>
            </a:r>
            <a:endParaRPr lang="en-US" sz="1575" dirty="0"/>
          </a:p>
        </p:txBody>
      </p:sp>
      <p:sp>
        <p:nvSpPr>
          <p:cNvPr id="31" name="SK-6-text-30"/>
          <p:cNvSpPr/>
          <p:nvPr/>
        </p:nvSpPr>
        <p:spPr>
          <a:xfrm>
            <a:off x="619125" y="2886075"/>
            <a:ext cx="838200" cy="3780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Where is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pain?</a:t>
            </a:r>
            <a:endParaRPr lang="en-US" sz="1200" dirty="0"/>
          </a:p>
        </p:txBody>
      </p:sp>
      <p:sp>
        <p:nvSpPr>
          <p:cNvPr id="32" name="SK-6-text-31"/>
          <p:cNvSpPr/>
          <p:nvPr/>
        </p:nvSpPr>
        <p:spPr>
          <a:xfrm>
            <a:off x="2013496" y="2886075"/>
            <a:ext cx="963811" cy="3780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Sudden or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gradual?</a:t>
            </a:r>
            <a:endParaRPr lang="en-US" sz="1200" dirty="0"/>
          </a:p>
        </p:txBody>
      </p:sp>
      <p:sp>
        <p:nvSpPr>
          <p:cNvPr id="33" name="SK-6-text-32"/>
          <p:cNvSpPr/>
          <p:nvPr/>
        </p:nvSpPr>
        <p:spPr>
          <a:xfrm>
            <a:off x="3514130" y="2809875"/>
            <a:ext cx="848618" cy="5670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Burning,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shooting,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aching?</a:t>
            </a:r>
            <a:endParaRPr lang="en-US" sz="1200" dirty="0"/>
          </a:p>
        </p:txBody>
      </p:sp>
      <p:sp>
        <p:nvSpPr>
          <p:cNvPr id="34" name="SK-6-text-33"/>
          <p:cNvSpPr/>
          <p:nvPr/>
        </p:nvSpPr>
        <p:spPr>
          <a:xfrm>
            <a:off x="5073848" y="2886075"/>
            <a:ext cx="691455" cy="3780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Does it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spread?</a:t>
            </a:r>
            <a:endParaRPr lang="en-US" sz="1200" dirty="0"/>
          </a:p>
        </p:txBody>
      </p:sp>
      <p:sp>
        <p:nvSpPr>
          <p:cNvPr id="35" name="SK-6-text-34"/>
          <p:cNvSpPr/>
          <p:nvPr/>
        </p:nvSpPr>
        <p:spPr>
          <a:xfrm>
            <a:off x="6165949" y="2809875"/>
            <a:ext cx="1393478" cy="5670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Nausea,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weakness,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sensory change?</a:t>
            </a:r>
            <a:endParaRPr lang="en-US" sz="1200" dirty="0"/>
          </a:p>
        </p:txBody>
      </p:sp>
      <p:sp>
        <p:nvSpPr>
          <p:cNvPr id="36" name="SK-6-text-35"/>
          <p:cNvSpPr/>
          <p:nvPr/>
        </p:nvSpPr>
        <p:spPr>
          <a:xfrm>
            <a:off x="7729984" y="2886075"/>
            <a:ext cx="1141958" cy="3780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Constant or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intermittent?</a:t>
            </a:r>
            <a:endParaRPr lang="en-US" sz="1200" dirty="0"/>
          </a:p>
        </p:txBody>
      </p:sp>
      <p:sp>
        <p:nvSpPr>
          <p:cNvPr id="37" name="SK-6-text-36"/>
          <p:cNvSpPr/>
          <p:nvPr/>
        </p:nvSpPr>
        <p:spPr>
          <a:xfrm>
            <a:off x="9101584" y="2886075"/>
            <a:ext cx="1351508" cy="3780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What makes it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worse or better?</a:t>
            </a:r>
            <a:endParaRPr lang="en-US" sz="1200" dirty="0"/>
          </a:p>
        </p:txBody>
      </p:sp>
      <p:sp>
        <p:nvSpPr>
          <p:cNvPr id="38" name="SK-6-text-37"/>
          <p:cNvSpPr/>
          <p:nvPr/>
        </p:nvSpPr>
        <p:spPr>
          <a:xfrm>
            <a:off x="10573196" y="2886075"/>
            <a:ext cx="1246733" cy="3780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Score 0-10.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Impact on life?</a:t>
            </a:r>
            <a:endParaRPr lang="en-US" sz="1200" dirty="0"/>
          </a:p>
        </p:txBody>
      </p:sp>
      <p:sp>
        <p:nvSpPr>
          <p:cNvPr id="39" name="SK-6-text-38"/>
          <p:cNvSpPr/>
          <p:nvPr/>
        </p:nvSpPr>
        <p:spPr>
          <a:xfrm>
            <a:off x="672852" y="5505450"/>
            <a:ext cx="2168723" cy="7560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0-10 scale. Simple,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validated, widely used.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Limited in cognitive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impairment.</a:t>
            </a:r>
            <a:endParaRPr lang="en-US" sz="1200" dirty="0"/>
          </a:p>
        </p:txBody>
      </p:sp>
      <p:sp>
        <p:nvSpPr>
          <p:cNvPr id="40" name="SK-6-text-39"/>
          <p:cNvSpPr/>
          <p:nvPr/>
        </p:nvSpPr>
        <p:spPr>
          <a:xfrm>
            <a:off x="3325118" y="5505450"/>
            <a:ext cx="2703165" cy="7560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Facial expressions mapped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 NRS 0-10. Useful in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children and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communication difficulties.</a:t>
            </a:r>
            <a:endParaRPr lang="en-US" sz="1200" dirty="0"/>
          </a:p>
        </p:txBody>
      </p:sp>
      <p:sp>
        <p:nvSpPr>
          <p:cNvPr id="41" name="SK-6-text-40"/>
          <p:cNvSpPr/>
          <p:nvPr/>
        </p:nvSpPr>
        <p:spPr>
          <a:xfrm>
            <a:off x="6201668" y="5505450"/>
            <a:ext cx="2703165" cy="7560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Multidimensional – captures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quality, not just severity.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Tracks change over time in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chronic pain.</a:t>
            </a:r>
            <a:endParaRPr lang="en-US" sz="1200" dirty="0"/>
          </a:p>
        </p:txBody>
      </p:sp>
      <p:sp>
        <p:nvSpPr>
          <p:cNvPr id="42" name="SK-6-text-41"/>
          <p:cNvSpPr/>
          <p:nvPr/>
        </p:nvSpPr>
        <p:spPr>
          <a:xfrm>
            <a:off x="9371112" y="6019800"/>
            <a:ext cx="2755553" cy="5670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body chart takes 2 minutes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and gives invaluable information</a:t>
            </a:r>
            <a:endParaRPr lang="en-US" sz="1200" dirty="0"/>
          </a:p>
          <a:p>
            <a:pPr marL="0" indent="0" algn="ctr">
              <a:lnSpc>
                <a:spcPts val="148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about pain distribution.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6121" y="5768280"/>
            <a:ext cx="268188" cy="233065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0063" y="2695129"/>
            <a:ext cx="182761" cy="219373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4886" y="2695129"/>
            <a:ext cx="219373" cy="212527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57192" y="2695129"/>
            <a:ext cx="219373" cy="212527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23592" y="2695129"/>
            <a:ext cx="194965" cy="20568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267" y="2695129"/>
            <a:ext cx="194965" cy="205680"/>
          </a:xfrm>
          <a:prstGeom prst="rect">
            <a:avLst/>
          </a:prstGeom>
        </p:spPr>
      </p:pic>
      <p:sp>
        <p:nvSpPr>
          <p:cNvPr id="9" name="SK-7-text-8"/>
          <p:cNvSpPr/>
          <p:nvPr/>
        </p:nvSpPr>
        <p:spPr>
          <a:xfrm>
            <a:off x="657225" y="466725"/>
            <a:ext cx="11534775" cy="5213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106"/>
              </a:lnSpc>
              <a:buNone/>
            </a:pPr>
            <a:r>
              <a:rPr lang="en-US" sz="3450" b="1" dirty="0">
                <a:solidFill>
                  <a:srgbClr val="132A4E"/>
                </a:solidFill>
              </a:rPr>
              <a:t>Clinical Case Vignettes</a:t>
            </a:r>
            <a:endParaRPr lang="en-US" sz="3450" dirty="0"/>
          </a:p>
        </p:txBody>
      </p:sp>
      <p:sp>
        <p:nvSpPr>
          <p:cNvPr id="10" name="SK-7-text-9"/>
          <p:cNvSpPr/>
          <p:nvPr/>
        </p:nvSpPr>
        <p:spPr>
          <a:xfrm>
            <a:off x="657225" y="1495425"/>
            <a:ext cx="11534775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0"/>
              </a:lnSpc>
              <a:buNone/>
            </a:pPr>
            <a:r>
              <a:rPr lang="en-US" sz="2025" dirty="0">
                <a:solidFill>
                  <a:srgbClr val="5E5E5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Five presentations — what’s the diagnosis?</a:t>
            </a:r>
            <a:endParaRPr lang="en-US" sz="2025" dirty="0"/>
          </a:p>
        </p:txBody>
      </p:sp>
      <p:sp>
        <p:nvSpPr>
          <p:cNvPr id="11" name="SK-7-text-10"/>
          <p:cNvSpPr/>
          <p:nvPr/>
        </p:nvSpPr>
        <p:spPr>
          <a:xfrm>
            <a:off x="1518196" y="2114550"/>
            <a:ext cx="125611" cy="2647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SK-7-text-11"/>
          <p:cNvSpPr/>
          <p:nvPr/>
        </p:nvSpPr>
        <p:spPr>
          <a:xfrm>
            <a:off x="3755678" y="2114550"/>
            <a:ext cx="146596" cy="2647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SK-7-text-12"/>
          <p:cNvSpPr/>
          <p:nvPr/>
        </p:nvSpPr>
        <p:spPr>
          <a:xfrm>
            <a:off x="6032153" y="2114550"/>
            <a:ext cx="146596" cy="2647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SK-7-text-13"/>
          <p:cNvSpPr/>
          <p:nvPr/>
        </p:nvSpPr>
        <p:spPr>
          <a:xfrm>
            <a:off x="8299549" y="2114550"/>
            <a:ext cx="136178" cy="2647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4</a:t>
            </a:r>
            <a:endParaRPr lang="en-US" sz="1500" dirty="0"/>
          </a:p>
        </p:txBody>
      </p:sp>
      <p:sp>
        <p:nvSpPr>
          <p:cNvPr id="15" name="SK-7-text-14"/>
          <p:cNvSpPr/>
          <p:nvPr/>
        </p:nvSpPr>
        <p:spPr>
          <a:xfrm>
            <a:off x="10556528" y="2114550"/>
            <a:ext cx="146596" cy="2647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5</a:t>
            </a:r>
            <a:endParaRPr lang="en-US" sz="1500" dirty="0"/>
          </a:p>
        </p:txBody>
      </p:sp>
      <p:sp>
        <p:nvSpPr>
          <p:cNvPr id="16" name="SK-7-text-15"/>
          <p:cNvSpPr/>
          <p:nvPr/>
        </p:nvSpPr>
        <p:spPr>
          <a:xfrm>
            <a:off x="722412" y="5819775"/>
            <a:ext cx="11189940" cy="4307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🎯 Teaching point: Each case illustrates a different pain classification — always consider the full</a:t>
            </a:r>
            <a:endParaRPr lang="en-US" sz="1425" dirty="0"/>
          </a:p>
          <a:p>
            <a:pPr marL="0" indent="0" algn="ctr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biopsychosocial picture and screen for CRPS, neuropathic features, and yellow flags.</a:t>
            </a:r>
            <a:endParaRPr lang="en-US" sz="1425" dirty="0"/>
          </a:p>
        </p:txBody>
      </p:sp>
      <p:sp>
        <p:nvSpPr>
          <p:cNvPr id="17" name="SK-7-text-16"/>
          <p:cNvSpPr/>
          <p:nvPr/>
        </p:nvSpPr>
        <p:spPr>
          <a:xfrm>
            <a:off x="533400" y="2705100"/>
            <a:ext cx="2095500" cy="146268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👩‍🦰 67-year-old woman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Pain in backs of both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legs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Worsening over 6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months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History: severe RTA as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child</a:t>
            </a:r>
            <a:endParaRPr lang="en-US" sz="1275" dirty="0"/>
          </a:p>
        </p:txBody>
      </p:sp>
      <p:sp>
        <p:nvSpPr>
          <p:cNvPr id="18" name="SK-7-text-17"/>
          <p:cNvSpPr/>
          <p:nvPr/>
        </p:nvSpPr>
        <p:spPr>
          <a:xfrm>
            <a:off x="2834134" y="2705100"/>
            <a:ext cx="1980158" cy="146268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👨‍🦱 19-year-old male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Minor horse riding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accident, 5 years ago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Struggles with work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Atypical pain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distribution on body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map</a:t>
            </a:r>
            <a:endParaRPr lang="en-US" sz="1275" dirty="0"/>
          </a:p>
        </p:txBody>
      </p:sp>
      <p:sp>
        <p:nvSpPr>
          <p:cNvPr id="19" name="SK-7-text-18"/>
          <p:cNvSpPr/>
          <p:nvPr/>
        </p:nvSpPr>
        <p:spPr>
          <a:xfrm>
            <a:off x="5006727" y="2705100"/>
            <a:ext cx="2168723" cy="16716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👩‍🦰 35-year-old woman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Fibromyalgia-type pain,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5 years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Significantly worsened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after viral illness (6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months ago)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Unhelpful pain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management behaviours</a:t>
            </a:r>
            <a:endParaRPr lang="en-US" sz="1275" dirty="0"/>
          </a:p>
        </p:txBody>
      </p:sp>
      <p:sp>
        <p:nvSpPr>
          <p:cNvPr id="20" name="SK-7-text-19"/>
          <p:cNvSpPr/>
          <p:nvPr/>
        </p:nvSpPr>
        <p:spPr>
          <a:xfrm>
            <a:off x="7373689" y="2705100"/>
            <a:ext cx="2063948" cy="12537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👩‍🦰 54-year-old woman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Scald injury to left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hand (NHS workplace,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5 years ago)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Mild CRPS affecting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left arm</a:t>
            </a:r>
            <a:endParaRPr lang="en-US" sz="1275" dirty="0"/>
          </a:p>
        </p:txBody>
      </p:sp>
      <p:sp>
        <p:nvSpPr>
          <p:cNvPr id="21" name="SK-7-text-20"/>
          <p:cNvSpPr/>
          <p:nvPr/>
        </p:nvSpPr>
        <p:spPr>
          <a:xfrm>
            <a:off x="9602986" y="2705100"/>
            <a:ext cx="2053530" cy="12537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👨‍🦱 46-year-old male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Gradual onset pain,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now 18 months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Manual occupation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Pain chart: L5/S1 nerve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root + OA of thumb</a:t>
            </a:r>
            <a:endParaRPr lang="en-US" sz="1275" dirty="0"/>
          </a:p>
        </p:txBody>
      </p:sp>
      <p:sp>
        <p:nvSpPr>
          <p:cNvPr id="22" name="SK-7-text-21"/>
          <p:cNvSpPr/>
          <p:nvPr/>
        </p:nvSpPr>
        <p:spPr>
          <a:xfrm>
            <a:off x="722412" y="4648200"/>
            <a:ext cx="1707803" cy="5898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48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Diagnosis: Spinal</a:t>
            </a:r>
            <a:endParaRPr lang="en-US" sz="1200" dirty="0"/>
          </a:p>
          <a:p>
            <a:pPr marL="0" indent="0" algn="ctr">
              <a:lnSpc>
                <a:spcPts val="1548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Stenosis + OA of</a:t>
            </a:r>
            <a:endParaRPr lang="en-US" sz="1200" dirty="0"/>
          </a:p>
          <a:p>
            <a:pPr marL="0" indent="0" algn="ctr">
              <a:lnSpc>
                <a:spcPts val="1548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Spine</a:t>
            </a:r>
            <a:endParaRPr lang="en-US" sz="1200" dirty="0"/>
          </a:p>
        </p:txBody>
      </p:sp>
      <p:sp>
        <p:nvSpPr>
          <p:cNvPr id="23" name="SK-7-text-22"/>
          <p:cNvSpPr/>
          <p:nvPr/>
        </p:nvSpPr>
        <p:spPr>
          <a:xfrm>
            <a:off x="2895005" y="4648200"/>
            <a:ext cx="1896368" cy="5898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48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Diagnosis: CRPS</a:t>
            </a:r>
            <a:endParaRPr lang="en-US" sz="1200" dirty="0"/>
          </a:p>
          <a:p>
            <a:pPr marL="0" indent="0" algn="ctr">
              <a:lnSpc>
                <a:spcPts val="1548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(Complex Regional</a:t>
            </a:r>
            <a:endParaRPr lang="en-US" sz="1200" dirty="0"/>
          </a:p>
          <a:p>
            <a:pPr marL="0" indent="0" algn="ctr">
              <a:lnSpc>
                <a:spcPts val="1548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Pain Syndrome)</a:t>
            </a:r>
            <a:endParaRPr lang="en-US" sz="1200" dirty="0"/>
          </a:p>
        </p:txBody>
      </p:sp>
      <p:sp>
        <p:nvSpPr>
          <p:cNvPr id="24" name="SK-7-text-23"/>
          <p:cNvSpPr/>
          <p:nvPr/>
        </p:nvSpPr>
        <p:spPr>
          <a:xfrm>
            <a:off x="5120134" y="4648200"/>
            <a:ext cx="1980158" cy="5898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48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Diagnosis:</a:t>
            </a:r>
            <a:endParaRPr lang="en-US" sz="1200" dirty="0"/>
          </a:p>
          <a:p>
            <a:pPr marL="0" indent="0" algn="ctr">
              <a:lnSpc>
                <a:spcPts val="1548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Fibromyalgia</a:t>
            </a:r>
            <a:endParaRPr lang="en-US" sz="1200" dirty="0"/>
          </a:p>
          <a:p>
            <a:pPr marL="0" indent="0" algn="ctr">
              <a:lnSpc>
                <a:spcPts val="1548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(Chronic Primary Pain)</a:t>
            </a:r>
            <a:endParaRPr lang="en-US" sz="1200" dirty="0"/>
          </a:p>
        </p:txBody>
      </p:sp>
      <p:sp>
        <p:nvSpPr>
          <p:cNvPr id="25" name="SK-7-text-24"/>
          <p:cNvSpPr/>
          <p:nvPr/>
        </p:nvSpPr>
        <p:spPr>
          <a:xfrm>
            <a:off x="7428905" y="4648200"/>
            <a:ext cx="1896368" cy="5898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48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Diagnosis:</a:t>
            </a:r>
            <a:endParaRPr lang="en-US" sz="1200" dirty="0"/>
          </a:p>
          <a:p>
            <a:pPr marL="0" indent="0" algn="ctr">
              <a:lnSpc>
                <a:spcPts val="1548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Neuropathic Pain /</a:t>
            </a:r>
            <a:endParaRPr lang="en-US" sz="1200" dirty="0"/>
          </a:p>
          <a:p>
            <a:pPr marL="0" indent="0" algn="ctr">
              <a:lnSpc>
                <a:spcPts val="1548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CRPS</a:t>
            </a:r>
            <a:endParaRPr lang="en-US" sz="1200" dirty="0"/>
          </a:p>
        </p:txBody>
      </p:sp>
      <p:sp>
        <p:nvSpPr>
          <p:cNvPr id="26" name="SK-7-text-25"/>
          <p:cNvSpPr/>
          <p:nvPr/>
        </p:nvSpPr>
        <p:spPr>
          <a:xfrm>
            <a:off x="9780240" y="4648200"/>
            <a:ext cx="1718221" cy="5898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48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Diagnosis: L5/S1</a:t>
            </a:r>
            <a:endParaRPr lang="en-US" sz="1200" dirty="0"/>
          </a:p>
          <a:p>
            <a:pPr marL="0" indent="0" algn="ctr">
              <a:lnSpc>
                <a:spcPts val="1548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Nerve Root</a:t>
            </a:r>
            <a:endParaRPr lang="en-US" sz="1200" dirty="0"/>
          </a:p>
          <a:p>
            <a:pPr marL="0" indent="0" algn="ctr">
              <a:lnSpc>
                <a:spcPts val="1548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Compression + OA</a:t>
            </a:r>
            <a:endParaRPr lang="en-US" sz="1200" dirty="0"/>
          </a:p>
        </p:txBody>
      </p:sp>
      <p:sp>
        <p:nvSpPr>
          <p:cNvPr id="27" name="SK-7-text-26"/>
          <p:cNvSpPr/>
          <p:nvPr/>
        </p:nvSpPr>
        <p:spPr>
          <a:xfrm>
            <a:off x="3205609" y="6572250"/>
            <a:ext cx="5752058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5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Plus Jakarta Sans" pitchFamily="34" charset="0"/>
                <a:ea typeface="Plus Jakarta Sans" pitchFamily="34" charset="-122"/>
                <a:cs typeface="Plus Jakarta Sans" pitchFamily="34" charset="-120"/>
              </a:rPr>
              <a:t>Bradford VTS • Understanding Pain • May 2026 •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868</Words>
  <Application>Microsoft Office PowerPoint</Application>
  <PresentationFormat>Widescreen</PresentationFormat>
  <Paragraphs>213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Calibri Light</vt:lpstr>
      <vt:lpstr>Arial</vt:lpstr>
      <vt:lpstr>Plus Jakarta Sans</vt:lpstr>
      <vt:lpstr>Open Sans</vt:lpstr>
      <vt:lpstr>Noto Sans KR</vt:lpstr>
      <vt:lpstr>PlayfairDisplay-BoldItalic</vt:lpstr>
      <vt:lpstr>Calibri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5</cp:revision>
  <dcterms:created xsi:type="dcterms:W3CDTF">2026-05-26T13:50:41Z</dcterms:created>
  <dcterms:modified xsi:type="dcterms:W3CDTF">2026-05-28T13:36:49Z</dcterms:modified>
</cp:coreProperties>
</file>