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embeddedFontLst>
    <p:embeddedFont>
      <p:font typeface="Noto Serif SC Bold" panose="020B0604020202020204" charset="-128"/>
      <p:regular r:id="rId16"/>
    </p:embeddedFont>
    <p:embeddedFont>
      <p:font typeface="Geist"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151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txBody>
          <a:bodyPr/>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496119" y="1304404"/>
            <a:ext cx="1874193" cy="266402"/>
          </a:xfrm>
          <a:prstGeom prst="roundRect">
            <a:avLst>
              <a:gd name="adj" fmla="val 38315"/>
            </a:avLst>
          </a:prstGeom>
          <a:solidFill>
            <a:schemeClr val="accent2"/>
          </a:solidFill>
          <a:ln/>
        </p:spPr>
        <p:txBody>
          <a:bodyPr/>
          <a:lstStyle/>
          <a:p>
            <a:endParaRPr lang="en-GB"/>
          </a:p>
        </p:txBody>
      </p:sp>
      <p:sp>
        <p:nvSpPr>
          <p:cNvPr id="3" name="Text 1"/>
          <p:cNvSpPr/>
          <p:nvPr/>
        </p:nvSpPr>
        <p:spPr>
          <a:xfrm>
            <a:off x="581174" y="1346895"/>
            <a:ext cx="2161282" cy="181421"/>
          </a:xfrm>
          <a:prstGeom prst="rect">
            <a:avLst/>
          </a:prstGeom>
          <a:noFill/>
          <a:ln/>
        </p:spPr>
        <p:txBody>
          <a:bodyPr wrap="none" lIns="0" tIns="0" rIns="0" bIns="0" rtlCol="0" anchor="t"/>
          <a:lstStyle/>
          <a:p>
            <a:pPr marL="0" indent="0" algn="l">
              <a:lnSpc>
                <a:spcPct val="133000"/>
              </a:lnSpc>
              <a:buNone/>
            </a:pPr>
            <a:r>
              <a:rPr lang="en-US" sz="850" b="1" dirty="0">
                <a:solidFill>
                  <a:schemeClr val="bg1"/>
                </a:solidFill>
                <a:latin typeface="Geist" pitchFamily="34" charset="0"/>
                <a:ea typeface="Geist" pitchFamily="34" charset="-122"/>
                <a:cs typeface="Geist" pitchFamily="34" charset="-120"/>
              </a:rPr>
              <a:t>BRADFORD VTS TEACHING AIDS</a:t>
            </a:r>
            <a:endParaRPr lang="en-US" sz="850" b="1" dirty="0">
              <a:solidFill>
                <a:schemeClr val="bg1"/>
              </a:solidFill>
            </a:endParaRPr>
          </a:p>
        </p:txBody>
      </p:sp>
      <p:sp>
        <p:nvSpPr>
          <p:cNvPr id="4" name="Text 2"/>
          <p:cNvSpPr/>
          <p:nvPr/>
        </p:nvSpPr>
        <p:spPr>
          <a:xfrm>
            <a:off x="496119" y="1627510"/>
            <a:ext cx="8151763" cy="1772096"/>
          </a:xfrm>
          <a:prstGeom prst="rect">
            <a:avLst/>
          </a:prstGeom>
          <a:noFill/>
          <a:ln/>
        </p:spPr>
        <p:txBody>
          <a:bodyPr wrap="square" lIns="0" tIns="0" rIns="0" bIns="0" rtlCol="0" anchor="t">
            <a:normAutofit/>
          </a:bodyPr>
          <a:lstStyle/>
          <a:p>
            <a:pPr marL="0" indent="0" algn="ctr">
              <a:lnSpc>
                <a:spcPct val="104000"/>
              </a:lnSpc>
              <a:buNone/>
            </a:pPr>
            <a:r>
              <a:rPr lang="en-US" sz="5550" b="1" dirty="0">
                <a:solidFill>
                  <a:srgbClr val="006747"/>
                </a:solidFill>
                <a:latin typeface="Noto Serif SC Bold" pitchFamily="34" charset="0"/>
                <a:ea typeface="Noto Serif SC Bold" pitchFamily="34" charset="-122"/>
                <a:cs typeface="Noto Serif SC Bold" pitchFamily="34" charset="-120"/>
              </a:rPr>
              <a:t>VAS Pain Charts &amp; Cases</a:t>
            </a:r>
            <a:endParaRPr lang="en-US" sz="5550" dirty="0"/>
          </a:p>
        </p:txBody>
      </p:sp>
      <p:sp>
        <p:nvSpPr>
          <p:cNvPr id="5" name="Text 3"/>
          <p:cNvSpPr/>
          <p:nvPr/>
        </p:nvSpPr>
        <p:spPr>
          <a:xfrm>
            <a:off x="267519" y="3612207"/>
            <a:ext cx="8380363" cy="226814"/>
          </a:xfrm>
          <a:prstGeom prst="rect">
            <a:avLst/>
          </a:prstGeom>
          <a:noFill/>
          <a:ln/>
        </p:spPr>
        <p:txBody>
          <a:bodyPr wrap="none" lIns="0" tIns="0" rIns="0" bIns="0" rtlCol="0" anchor="t"/>
          <a:lstStyle/>
          <a:p>
            <a:pPr marL="0" indent="0" algn="ctr">
              <a:lnSpc>
                <a:spcPct val="133000"/>
              </a:lnSpc>
              <a:buNone/>
            </a:pPr>
            <a:r>
              <a:rPr lang="en-US" sz="1100" dirty="0">
                <a:solidFill>
                  <a:srgbClr val="4B4A4A"/>
                </a:solidFill>
                <a:latin typeface="Geist" pitchFamily="34" charset="0"/>
                <a:ea typeface="Geist" pitchFamily="34" charset="-122"/>
                <a:cs typeface="Geist" pitchFamily="34" charset="-120"/>
              </a:rPr>
              <a:t>Adapted from an original presentation from Dr Jonathan Dixon, Bradford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2571304" y="1969294"/>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4</a:t>
            </a:r>
            <a:endParaRPr lang="en-US" sz="2750" dirty="0"/>
          </a:p>
        </p:txBody>
      </p:sp>
      <p:sp>
        <p:nvSpPr>
          <p:cNvPr id="3" name="Text 1"/>
          <p:cNvSpPr/>
          <p:nvPr/>
        </p:nvSpPr>
        <p:spPr>
          <a:xfrm>
            <a:off x="496119" y="2468984"/>
            <a:ext cx="2583656" cy="265807"/>
          </a:xfrm>
          <a:prstGeom prst="rect">
            <a:avLst/>
          </a:prstGeom>
          <a:noFill/>
          <a:ln/>
        </p:spPr>
        <p:txBody>
          <a:bodyPr wrap="none" lIns="0" tIns="0" rIns="0" bIns="0" rtlCol="0" anchor="t"/>
          <a:lstStyle/>
          <a:p>
            <a:pPr marL="0" indent="0" algn="l">
              <a:lnSpc>
                <a:spcPct val="104000"/>
              </a:lnSpc>
              <a:buNone/>
            </a:pPr>
            <a:r>
              <a:rPr lang="en-US" sz="1650" b="1" dirty="0">
                <a:solidFill>
                  <a:srgbClr val="006747"/>
                </a:solidFill>
                <a:latin typeface="Noto Serif SC Bold" pitchFamily="34" charset="0"/>
                <a:ea typeface="Noto Serif SC Bold" pitchFamily="34" charset="-122"/>
                <a:cs typeface="Noto Serif SC Bold" pitchFamily="34" charset="-120"/>
              </a:rPr>
              <a:t>Answer</a:t>
            </a:r>
            <a:endParaRPr lang="en-US" sz="1650" dirty="0"/>
          </a:p>
        </p:txBody>
      </p:sp>
      <p:sp>
        <p:nvSpPr>
          <p:cNvPr id="4" name="Text 2"/>
          <p:cNvSpPr/>
          <p:nvPr/>
        </p:nvSpPr>
        <p:spPr>
          <a:xfrm>
            <a:off x="496119" y="2947392"/>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Neuropathic Pain/CRPS</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2571304" y="521122"/>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CRPS</a:t>
            </a:r>
            <a:endParaRPr lang="en-US" sz="2750" dirty="0"/>
          </a:p>
        </p:txBody>
      </p:sp>
      <p:sp>
        <p:nvSpPr>
          <p:cNvPr id="3" name="Text 1"/>
          <p:cNvSpPr/>
          <p:nvPr/>
        </p:nvSpPr>
        <p:spPr>
          <a:xfrm>
            <a:off x="496119" y="1247626"/>
            <a:ext cx="8151763" cy="1906637"/>
          </a:xfrm>
          <a:prstGeom prst="rect">
            <a:avLst/>
          </a:prstGeom>
          <a:noFill/>
          <a:ln/>
        </p:spPr>
        <p:txBody>
          <a:bodyPr wrap="square" lIns="0" tIns="0" rIns="0" bIns="0" rtlCol="0" anchor="t"/>
          <a:lstStyle/>
          <a:p>
            <a:pPr marL="0" indent="0" algn="l">
              <a:lnSpc>
                <a:spcPct val="133000"/>
              </a:lnSpc>
              <a:spcAft>
                <a:spcPts val="1250"/>
              </a:spcAft>
              <a:buNone/>
            </a:pPr>
            <a:r>
              <a:rPr lang="en-US" sz="1100" dirty="0">
                <a:solidFill>
                  <a:srgbClr val="4B4A4A"/>
                </a:solidFill>
                <a:latin typeface="Geist" pitchFamily="34" charset="0"/>
                <a:ea typeface="Geist" pitchFamily="34" charset="-122"/>
                <a:cs typeface="Geist" pitchFamily="34" charset="-120"/>
              </a:rPr>
              <a:t>Complex regional pain syndrome (CRPS) is a complex and poorly understood condition.</a:t>
            </a:r>
            <a:endParaRPr lang="en-US" sz="1100" dirty="0"/>
          </a:p>
          <a:p>
            <a:pPr marL="0" indent="0" algn="l">
              <a:lnSpc>
                <a:spcPct val="133000"/>
              </a:lnSpc>
              <a:spcAft>
                <a:spcPts val="1250"/>
              </a:spcAft>
              <a:buNone/>
            </a:pPr>
            <a:r>
              <a:rPr lang="en-US" sz="1100" dirty="0">
                <a:solidFill>
                  <a:srgbClr val="4B4A4A"/>
                </a:solidFill>
                <a:latin typeface="Geist" pitchFamily="34" charset="0"/>
                <a:ea typeface="Geist" pitchFamily="34" charset="-122"/>
                <a:cs typeface="Geist" pitchFamily="34" charset="-120"/>
              </a:rPr>
              <a:t>It is typically characterised by segmental limb pain after a (usually) relatively minor injury to a limb but is more severe and lasts much longer than would normally be expected given the injury. It may also encompass a range of problems involving one or more of the nerves, skin, muscles, blood vessels and bone. Occasionally, it affects parts of the body other than the limbs and it may also arise in the absence of injury.</a:t>
            </a:r>
            <a:endParaRPr lang="en-US" sz="1100" dirty="0"/>
          </a:p>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It is thought to arise as a result of abnormal sympathetic nerve healing following trauma, although the exact pathophysiology still remains very much a mystery. In theory, it can be divided into two disease entities of differing aetiologies:</a:t>
            </a:r>
            <a:endParaRPr lang="en-US" sz="1100" dirty="0"/>
          </a:p>
        </p:txBody>
      </p:sp>
      <p:sp>
        <p:nvSpPr>
          <p:cNvPr id="4" name="Shape 2"/>
          <p:cNvSpPr/>
          <p:nvPr/>
        </p:nvSpPr>
        <p:spPr>
          <a:xfrm>
            <a:off x="496119" y="3313733"/>
            <a:ext cx="4004965" cy="1308571"/>
          </a:xfrm>
          <a:prstGeom prst="roundRect">
            <a:avLst>
              <a:gd name="adj" fmla="val 9750"/>
            </a:avLst>
          </a:prstGeom>
          <a:solidFill>
            <a:srgbClr val="E5F9F2">
              <a:alpha val="95000"/>
            </a:srgbClr>
          </a:solidFill>
          <a:ln w="19050">
            <a:solidFill>
              <a:srgbClr val="B7D5CA"/>
            </a:solidFill>
            <a:prstDash val="solid"/>
          </a:ln>
        </p:spPr>
        <p:txBody>
          <a:bodyPr/>
          <a:lstStyle/>
          <a:p>
            <a:endParaRPr lang="en-GB"/>
          </a:p>
        </p:txBody>
      </p:sp>
      <p:sp>
        <p:nvSpPr>
          <p:cNvPr id="5" name="Text 3"/>
          <p:cNvSpPr/>
          <p:nvPr/>
        </p:nvSpPr>
        <p:spPr>
          <a:xfrm>
            <a:off x="656927" y="3474541"/>
            <a:ext cx="1772022" cy="221456"/>
          </a:xfrm>
          <a:prstGeom prst="rect">
            <a:avLst/>
          </a:prstGeom>
          <a:noFill/>
          <a:ln/>
        </p:spPr>
        <p:txBody>
          <a:bodyPr wrap="none" lIns="0" tIns="0" rIns="0" bIns="0" rtlCol="0" anchor="t"/>
          <a:lstStyle/>
          <a:p>
            <a:pPr marL="0" indent="0" algn="l">
              <a:lnSpc>
                <a:spcPct val="104000"/>
              </a:lnSpc>
              <a:buNone/>
            </a:pPr>
            <a:r>
              <a:rPr lang="en-US" sz="1350" b="1" dirty="0">
                <a:solidFill>
                  <a:srgbClr val="4B4A4A"/>
                </a:solidFill>
                <a:latin typeface="Noto Serif SC Bold" pitchFamily="34" charset="0"/>
                <a:ea typeface="Noto Serif SC Bold" pitchFamily="34" charset="-122"/>
                <a:cs typeface="Noto Serif SC Bold" pitchFamily="34" charset="-120"/>
              </a:rPr>
              <a:t>CRPS I</a:t>
            </a:r>
            <a:endParaRPr lang="en-US" sz="1350" dirty="0"/>
          </a:p>
        </p:txBody>
      </p:sp>
      <p:sp>
        <p:nvSpPr>
          <p:cNvPr id="6" name="Text 4"/>
          <p:cNvSpPr/>
          <p:nvPr/>
        </p:nvSpPr>
        <p:spPr>
          <a:xfrm>
            <a:off x="656927" y="3781053"/>
            <a:ext cx="3683347"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Formerly known as reflex sympathetic dystrophy (RSD), this is pain which develops in the absence of </a:t>
            </a:r>
            <a:r>
              <a:rPr lang="en-US" sz="1100" i="1" dirty="0">
                <a:solidFill>
                  <a:srgbClr val="4B4A4A"/>
                </a:solidFill>
                <a:latin typeface="Geist" pitchFamily="34" charset="0"/>
                <a:ea typeface="Geist" pitchFamily="34" charset="-122"/>
                <a:cs typeface="Geist" pitchFamily="34" charset="-120"/>
              </a:rPr>
              <a:t>identifiable</a:t>
            </a:r>
            <a:r>
              <a:rPr lang="en-US" sz="1100" dirty="0">
                <a:solidFill>
                  <a:srgbClr val="4B4A4A"/>
                </a:solidFill>
                <a:latin typeface="Geist" pitchFamily="34" charset="0"/>
                <a:ea typeface="Geist" pitchFamily="34" charset="-122"/>
                <a:cs typeface="Geist" pitchFamily="34" charset="-120"/>
              </a:rPr>
              <a:t> nerve injury.</a:t>
            </a:r>
            <a:endParaRPr lang="en-US" sz="1100" dirty="0"/>
          </a:p>
        </p:txBody>
      </p:sp>
      <p:sp>
        <p:nvSpPr>
          <p:cNvPr id="7" name="Shape 5"/>
          <p:cNvSpPr/>
          <p:nvPr/>
        </p:nvSpPr>
        <p:spPr>
          <a:xfrm>
            <a:off x="4642842" y="3313733"/>
            <a:ext cx="4005039" cy="1308571"/>
          </a:xfrm>
          <a:prstGeom prst="roundRect">
            <a:avLst>
              <a:gd name="adj" fmla="val 9750"/>
            </a:avLst>
          </a:prstGeom>
          <a:solidFill>
            <a:srgbClr val="E5F9F2">
              <a:alpha val="95000"/>
            </a:srgbClr>
          </a:solidFill>
          <a:ln w="19050">
            <a:solidFill>
              <a:srgbClr val="B7D5CA"/>
            </a:solidFill>
            <a:prstDash val="solid"/>
          </a:ln>
        </p:spPr>
        <p:txBody>
          <a:bodyPr/>
          <a:lstStyle/>
          <a:p>
            <a:endParaRPr lang="en-GB"/>
          </a:p>
        </p:txBody>
      </p:sp>
      <p:sp>
        <p:nvSpPr>
          <p:cNvPr id="8" name="Text 6"/>
          <p:cNvSpPr/>
          <p:nvPr/>
        </p:nvSpPr>
        <p:spPr>
          <a:xfrm>
            <a:off x="4803651" y="3474541"/>
            <a:ext cx="1772022" cy="221456"/>
          </a:xfrm>
          <a:prstGeom prst="rect">
            <a:avLst/>
          </a:prstGeom>
          <a:noFill/>
          <a:ln/>
        </p:spPr>
        <p:txBody>
          <a:bodyPr wrap="none" lIns="0" tIns="0" rIns="0" bIns="0" rtlCol="0" anchor="t"/>
          <a:lstStyle/>
          <a:p>
            <a:pPr marL="0" indent="0" algn="l">
              <a:lnSpc>
                <a:spcPct val="104000"/>
              </a:lnSpc>
              <a:buNone/>
            </a:pPr>
            <a:r>
              <a:rPr lang="en-US" sz="1350" b="1" dirty="0">
                <a:solidFill>
                  <a:srgbClr val="4B4A4A"/>
                </a:solidFill>
                <a:latin typeface="Noto Serif SC Bold" pitchFamily="34" charset="0"/>
                <a:ea typeface="Noto Serif SC Bold" pitchFamily="34" charset="-122"/>
                <a:cs typeface="Noto Serif SC Bold" pitchFamily="34" charset="-120"/>
              </a:rPr>
              <a:t>CRPS II</a:t>
            </a:r>
            <a:endParaRPr lang="en-US" sz="1350" dirty="0"/>
          </a:p>
        </p:txBody>
      </p:sp>
      <p:sp>
        <p:nvSpPr>
          <p:cNvPr id="9" name="Text 7"/>
          <p:cNvSpPr/>
          <p:nvPr/>
        </p:nvSpPr>
        <p:spPr>
          <a:xfrm>
            <a:off x="4803651" y="3781053"/>
            <a:ext cx="3683422"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Formerly known as causalgia (literally meaning 'hot pain'), this develops after injury to a major peripheral nerve.</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2925738" y="399752"/>
            <a:ext cx="3063925" cy="354360"/>
          </a:xfrm>
          <a:prstGeom prst="rect">
            <a:avLst/>
          </a:prstGeom>
          <a:noFill/>
          <a:ln/>
        </p:spPr>
        <p:txBody>
          <a:bodyPr wrap="none" lIns="0" tIns="0" rIns="0" bIns="0" rtlCol="0" anchor="t"/>
          <a:lstStyle/>
          <a:p>
            <a:pPr marL="0" indent="0" algn="ctr">
              <a:lnSpc>
                <a:spcPct val="104000"/>
              </a:lnSpc>
              <a:buNone/>
            </a:pPr>
            <a:r>
              <a:rPr lang="en-US" sz="2200" b="1" dirty="0">
                <a:solidFill>
                  <a:srgbClr val="006747"/>
                </a:solidFill>
                <a:latin typeface="Noto Serif SC Bold" pitchFamily="34" charset="0"/>
                <a:ea typeface="Noto Serif SC Bold" pitchFamily="34" charset="-122"/>
                <a:cs typeface="Noto Serif SC Bold" pitchFamily="34" charset="-120"/>
              </a:rPr>
              <a:t>VAS Chart 5</a:t>
            </a:r>
            <a:endParaRPr lang="en-US" sz="2200" dirty="0"/>
          </a:p>
        </p:txBody>
      </p:sp>
      <p:sp>
        <p:nvSpPr>
          <p:cNvPr id="3" name="Text 1"/>
          <p:cNvSpPr/>
          <p:nvPr/>
        </p:nvSpPr>
        <p:spPr>
          <a:xfrm>
            <a:off x="496119" y="980852"/>
            <a:ext cx="3937546" cy="1417439"/>
          </a:xfrm>
          <a:prstGeom prst="rect">
            <a:avLst/>
          </a:prstGeom>
          <a:noFill/>
          <a:ln/>
        </p:spPr>
        <p:txBody>
          <a:bodyPr wrap="square" lIns="0" tIns="0" rIns="0" bIns="0" rtlCol="0" anchor="t">
            <a:normAutofit/>
          </a:bodyPr>
          <a:lstStyle/>
          <a:p>
            <a:pPr marL="0" indent="0" algn="l">
              <a:lnSpc>
                <a:spcPct val="104000"/>
              </a:lnSpc>
              <a:buNone/>
            </a:pPr>
            <a:r>
              <a:rPr lang="en-US" sz="2200" b="1" dirty="0">
                <a:solidFill>
                  <a:srgbClr val="006747"/>
                </a:solidFill>
                <a:latin typeface="Noto Serif SC Bold" pitchFamily="34" charset="0"/>
                <a:ea typeface="Noto Serif SC Bold" pitchFamily="34" charset="-122"/>
                <a:cs typeface="Noto Serif SC Bold" pitchFamily="34" charset="-120"/>
              </a:rPr>
              <a:t>Male 46 gradual onset of pain over several weeks present now for 18 months –manual job.</a:t>
            </a:r>
            <a:endParaRPr lang="en-US" sz="2200" dirty="0"/>
          </a:p>
        </p:txBody>
      </p:sp>
      <p:pic>
        <p:nvPicPr>
          <p:cNvPr id="4" name="Image 0" descr="preencoded.png"/>
          <p:cNvPicPr>
            <a:picLocks noChangeAspect="1"/>
          </p:cNvPicPr>
          <p:nvPr/>
        </p:nvPicPr>
        <p:blipFill>
          <a:blip r:embed="rId3"/>
          <a:stretch>
            <a:fillRect/>
          </a:stretch>
        </p:blipFill>
        <p:spPr>
          <a:xfrm>
            <a:off x="5251539" y="886027"/>
            <a:ext cx="3396342" cy="39955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2571304" y="1515666"/>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5</a:t>
            </a:r>
            <a:endParaRPr lang="en-US" sz="2750" dirty="0"/>
          </a:p>
        </p:txBody>
      </p:sp>
      <p:sp>
        <p:nvSpPr>
          <p:cNvPr id="3" name="Text 1"/>
          <p:cNvSpPr/>
          <p:nvPr/>
        </p:nvSpPr>
        <p:spPr>
          <a:xfrm>
            <a:off x="496119" y="2242170"/>
            <a:ext cx="8608963" cy="226814"/>
          </a:xfrm>
          <a:prstGeom prst="rect">
            <a:avLst/>
          </a:prstGeom>
          <a:noFill/>
          <a:ln/>
        </p:spPr>
        <p:txBody>
          <a:bodyPr wrap="none" lIns="0" tIns="0" rIns="0" bIns="0" rtlCol="0" anchor="t"/>
          <a:lstStyle/>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Answer</a:t>
            </a:r>
            <a:endParaRPr lang="en-US" sz="1100" dirty="0"/>
          </a:p>
        </p:txBody>
      </p:sp>
      <p:sp>
        <p:nvSpPr>
          <p:cNvPr id="4" name="Text 2"/>
          <p:cNvSpPr/>
          <p:nvPr/>
        </p:nvSpPr>
        <p:spPr>
          <a:xfrm>
            <a:off x="496119" y="2628454"/>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Nerve Root Compression L5/S1</a:t>
            </a:r>
            <a:endParaRPr lang="en-US" sz="1100" dirty="0"/>
          </a:p>
        </p:txBody>
      </p:sp>
      <p:sp>
        <p:nvSpPr>
          <p:cNvPr id="5" name="Text 3"/>
          <p:cNvSpPr/>
          <p:nvPr/>
        </p:nvSpPr>
        <p:spPr>
          <a:xfrm>
            <a:off x="496119" y="3014737"/>
            <a:ext cx="8608963" cy="226814"/>
          </a:xfrm>
          <a:prstGeom prst="rect">
            <a:avLst/>
          </a:prstGeom>
          <a:noFill/>
          <a:ln/>
        </p:spPr>
        <p:txBody>
          <a:bodyPr wrap="none" lIns="0" tIns="0" rIns="0" bIns="0" rtlCol="0" anchor="t"/>
          <a:lstStyle/>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PLUS</a:t>
            </a:r>
            <a:endParaRPr lang="en-US" sz="1100" dirty="0"/>
          </a:p>
        </p:txBody>
      </p:sp>
      <p:sp>
        <p:nvSpPr>
          <p:cNvPr id="6" name="Text 4"/>
          <p:cNvSpPr/>
          <p:nvPr/>
        </p:nvSpPr>
        <p:spPr>
          <a:xfrm>
            <a:off x="496119" y="3401020"/>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OA Thumb</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343400" y="0"/>
            <a:ext cx="4800600" cy="5143500"/>
          </a:xfrm>
          <a:prstGeom prst="rect">
            <a:avLst/>
          </a:prstGeom>
        </p:spPr>
      </p:pic>
      <p:pic>
        <p:nvPicPr>
          <p:cNvPr id="3" name="Image 1" descr="preencoded.png"/>
          <p:cNvPicPr>
            <a:picLocks noChangeAspect="1"/>
          </p:cNvPicPr>
          <p:nvPr/>
        </p:nvPicPr>
        <p:blipFill>
          <a:blip r:embed="rId4"/>
          <a:stretch>
            <a:fillRect/>
          </a:stretch>
        </p:blipFill>
        <p:spPr>
          <a:xfrm>
            <a:off x="5528966" y="709538"/>
            <a:ext cx="3178246" cy="3724349"/>
          </a:xfrm>
          <a:prstGeom prst="rect">
            <a:avLst/>
          </a:prstGeom>
        </p:spPr>
      </p:pic>
      <p:sp>
        <p:nvSpPr>
          <p:cNvPr id="4" name="Text 0"/>
          <p:cNvSpPr/>
          <p:nvPr/>
        </p:nvSpPr>
        <p:spPr>
          <a:xfrm>
            <a:off x="496119" y="2017142"/>
            <a:ext cx="4001319" cy="442987"/>
          </a:xfrm>
          <a:prstGeom prst="rect">
            <a:avLst/>
          </a:prstGeom>
          <a:noFill/>
          <a:ln/>
        </p:spPr>
        <p:txBody>
          <a:bodyPr wrap="none" lIns="0" tIns="0" rIns="0" bIns="0" rtlCol="0" anchor="t"/>
          <a:lstStyle/>
          <a:p>
            <a:pPr marL="0" indent="0" algn="l">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a:t>
            </a:r>
            <a:endParaRPr lang="en-US" sz="2750" dirty="0"/>
          </a:p>
        </p:txBody>
      </p:sp>
      <p:sp>
        <p:nvSpPr>
          <p:cNvPr id="5" name="Text 1"/>
          <p:cNvSpPr/>
          <p:nvPr/>
        </p:nvSpPr>
        <p:spPr>
          <a:xfrm>
            <a:off x="496119" y="2672730"/>
            <a:ext cx="3579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B4A4A"/>
                </a:solidFill>
                <a:latin typeface="Geist" pitchFamily="34" charset="0"/>
                <a:ea typeface="Geist" pitchFamily="34" charset="-122"/>
                <a:cs typeface="Geist" pitchFamily="34" charset="-120"/>
              </a:rPr>
              <a:t>Really good for helping you get a true understanding of the patient's experience of pain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343400" y="0"/>
            <a:ext cx="4800600" cy="5143500"/>
          </a:xfrm>
          <a:prstGeom prst="rect">
            <a:avLst/>
          </a:prstGeom>
        </p:spPr>
      </p:pic>
      <p:pic>
        <p:nvPicPr>
          <p:cNvPr id="3" name="Image 1" descr="preencoded.png"/>
          <p:cNvPicPr>
            <a:picLocks noChangeAspect="1"/>
          </p:cNvPicPr>
          <p:nvPr/>
        </p:nvPicPr>
        <p:blipFill>
          <a:blip r:embed="rId4"/>
          <a:srcRect l="7812" t="6216" r="4779" b="3375"/>
          <a:stretch>
            <a:fillRect/>
          </a:stretch>
        </p:blipFill>
        <p:spPr>
          <a:xfrm>
            <a:off x="5368018" y="432708"/>
            <a:ext cx="3416754" cy="3718832"/>
          </a:xfrm>
          <a:prstGeom prst="rect">
            <a:avLst/>
          </a:prstGeom>
        </p:spPr>
      </p:pic>
      <p:sp>
        <p:nvSpPr>
          <p:cNvPr id="4" name="Text 0"/>
          <p:cNvSpPr/>
          <p:nvPr/>
        </p:nvSpPr>
        <p:spPr>
          <a:xfrm>
            <a:off x="496119" y="1740768"/>
            <a:ext cx="4001319" cy="442987"/>
          </a:xfrm>
          <a:prstGeom prst="rect">
            <a:avLst/>
          </a:prstGeom>
          <a:noFill/>
          <a:ln/>
        </p:spPr>
        <p:txBody>
          <a:bodyPr wrap="none" lIns="0" tIns="0" rIns="0" bIns="0" rtlCol="0" anchor="t"/>
          <a:lstStyle/>
          <a:p>
            <a:pPr marL="0" indent="0" algn="l">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1</a:t>
            </a:r>
            <a:endParaRPr lang="en-US" sz="2750" dirty="0"/>
          </a:p>
        </p:txBody>
      </p:sp>
      <p:sp>
        <p:nvSpPr>
          <p:cNvPr id="5" name="Text 1"/>
          <p:cNvSpPr/>
          <p:nvPr/>
        </p:nvSpPr>
        <p:spPr>
          <a:xfrm>
            <a:off x="496119" y="2396356"/>
            <a:ext cx="3579763" cy="100637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67 year old female pain backs of legs getting worse last 6 months.</a:t>
            </a:r>
            <a:endParaRPr lang="en-US" sz="1100" dirty="0"/>
          </a:p>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Severe RTA as a child as pedestrian.</a:t>
            </a:r>
            <a:endParaRPr lang="en-US" sz="1100" dirty="0"/>
          </a:p>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What is diagnosis?</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2571304" y="1925017"/>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1</a:t>
            </a:r>
            <a:endParaRPr lang="en-US" sz="2750" dirty="0"/>
          </a:p>
        </p:txBody>
      </p:sp>
      <p:sp>
        <p:nvSpPr>
          <p:cNvPr id="3" name="Text 1"/>
          <p:cNvSpPr/>
          <p:nvPr/>
        </p:nvSpPr>
        <p:spPr>
          <a:xfrm>
            <a:off x="496119" y="2424708"/>
            <a:ext cx="3292525" cy="354360"/>
          </a:xfrm>
          <a:prstGeom prst="rect">
            <a:avLst/>
          </a:prstGeom>
          <a:noFill/>
          <a:ln/>
        </p:spPr>
        <p:txBody>
          <a:bodyPr wrap="none" lIns="0" tIns="0" rIns="0" bIns="0" rtlCol="0" anchor="t"/>
          <a:lstStyle/>
          <a:p>
            <a:pPr marL="0" indent="0" algn="l">
              <a:lnSpc>
                <a:spcPct val="104000"/>
              </a:lnSpc>
              <a:buNone/>
            </a:pPr>
            <a:r>
              <a:rPr lang="en-US" sz="2200" b="1" dirty="0">
                <a:solidFill>
                  <a:srgbClr val="006747"/>
                </a:solidFill>
                <a:latin typeface="Noto Serif SC Bold" pitchFamily="34" charset="0"/>
                <a:ea typeface="Noto Serif SC Bold" pitchFamily="34" charset="-122"/>
                <a:cs typeface="Noto Serif SC Bold" pitchFamily="34" charset="-120"/>
              </a:rPr>
              <a:t>Answer</a:t>
            </a:r>
            <a:endParaRPr lang="en-US" sz="2200" dirty="0"/>
          </a:p>
        </p:txBody>
      </p:sp>
      <p:sp>
        <p:nvSpPr>
          <p:cNvPr id="4" name="Text 2"/>
          <p:cNvSpPr/>
          <p:nvPr/>
        </p:nvSpPr>
        <p:spPr>
          <a:xfrm>
            <a:off x="496119" y="2991669"/>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Spinal Stenosis &amp; OA Spine</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2748483" y="472901"/>
            <a:ext cx="3418359" cy="398711"/>
          </a:xfrm>
          <a:prstGeom prst="rect">
            <a:avLst/>
          </a:prstGeom>
          <a:noFill/>
          <a:ln/>
        </p:spPr>
        <p:txBody>
          <a:bodyPr wrap="none" lIns="0" tIns="0" rIns="0" bIns="0" rtlCol="0" anchor="t"/>
          <a:lstStyle/>
          <a:p>
            <a:pPr marL="0" indent="0" algn="ctr">
              <a:lnSpc>
                <a:spcPct val="104000"/>
              </a:lnSpc>
              <a:buNone/>
            </a:pPr>
            <a:r>
              <a:rPr lang="en-US" sz="2500" b="1" dirty="0">
                <a:solidFill>
                  <a:srgbClr val="006747"/>
                </a:solidFill>
                <a:latin typeface="Noto Serif SC Bold" pitchFamily="34" charset="0"/>
                <a:ea typeface="Noto Serif SC Bold" pitchFamily="34" charset="-122"/>
                <a:cs typeface="Noto Serif SC Bold" pitchFamily="34" charset="-120"/>
              </a:rPr>
              <a:t>VAS chart 2</a:t>
            </a:r>
            <a:endParaRPr lang="en-US" sz="2500" dirty="0"/>
          </a:p>
        </p:txBody>
      </p:sp>
      <p:sp>
        <p:nvSpPr>
          <p:cNvPr id="3" name="Text 1"/>
          <p:cNvSpPr/>
          <p:nvPr/>
        </p:nvSpPr>
        <p:spPr>
          <a:xfrm>
            <a:off x="496119" y="1147093"/>
            <a:ext cx="3920282" cy="387846"/>
          </a:xfrm>
          <a:prstGeom prst="rect">
            <a:avLst/>
          </a:prstGeom>
          <a:noFill/>
          <a:ln/>
        </p:spPr>
        <p:txBody>
          <a:bodyPr wrap="square" lIns="0" tIns="0" rIns="0" bIns="0" rtlCol="0" anchor="t">
            <a:normAutofit/>
          </a:bodyPr>
          <a:lstStyle/>
          <a:p>
            <a:pPr marL="342900" indent="-342900" algn="l">
              <a:lnSpc>
                <a:spcPct val="127000"/>
              </a:lnSpc>
              <a:buSzPct val="100000"/>
              <a:buChar char="•"/>
            </a:pPr>
            <a:r>
              <a:rPr lang="en-US" sz="1000" dirty="0">
                <a:solidFill>
                  <a:srgbClr val="4B4A4A"/>
                </a:solidFill>
                <a:latin typeface="Geist" pitchFamily="34" charset="0"/>
                <a:ea typeface="Geist" pitchFamily="34" charset="-122"/>
                <a:cs typeface="Geist" pitchFamily="34" charset="-120"/>
              </a:rPr>
              <a:t>Male 19 years old, after minor horse riding accident 5 years ago. Struggles with work due to symptoms.</a:t>
            </a:r>
            <a:endParaRPr lang="en-US" sz="1000" dirty="0"/>
          </a:p>
        </p:txBody>
      </p:sp>
      <p:pic>
        <p:nvPicPr>
          <p:cNvPr id="4" name="Image 0" descr="preencoded.png"/>
          <p:cNvPicPr>
            <a:picLocks noChangeAspect="1"/>
          </p:cNvPicPr>
          <p:nvPr/>
        </p:nvPicPr>
        <p:blipFill>
          <a:blip r:embed="rId3"/>
          <a:stretch>
            <a:fillRect/>
          </a:stretch>
        </p:blipFill>
        <p:spPr>
          <a:xfrm>
            <a:off x="5205891" y="962280"/>
            <a:ext cx="3362527" cy="38444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2571304" y="1925017"/>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2</a:t>
            </a:r>
            <a:endParaRPr lang="en-US" sz="2750" dirty="0"/>
          </a:p>
        </p:txBody>
      </p:sp>
      <p:sp>
        <p:nvSpPr>
          <p:cNvPr id="3" name="Text 1"/>
          <p:cNvSpPr/>
          <p:nvPr/>
        </p:nvSpPr>
        <p:spPr>
          <a:xfrm>
            <a:off x="496119" y="2424708"/>
            <a:ext cx="3292525" cy="354360"/>
          </a:xfrm>
          <a:prstGeom prst="rect">
            <a:avLst/>
          </a:prstGeom>
          <a:noFill/>
          <a:ln/>
        </p:spPr>
        <p:txBody>
          <a:bodyPr wrap="none" lIns="0" tIns="0" rIns="0" bIns="0" rtlCol="0" anchor="t"/>
          <a:lstStyle/>
          <a:p>
            <a:pPr marL="0" indent="0" algn="l">
              <a:lnSpc>
                <a:spcPct val="104000"/>
              </a:lnSpc>
              <a:buNone/>
            </a:pPr>
            <a:r>
              <a:rPr lang="en-US" sz="2200" b="1" dirty="0">
                <a:solidFill>
                  <a:srgbClr val="006747"/>
                </a:solidFill>
                <a:latin typeface="Noto Serif SC Bold" pitchFamily="34" charset="0"/>
                <a:ea typeface="Noto Serif SC Bold" pitchFamily="34" charset="-122"/>
                <a:cs typeface="Noto Serif SC Bold" pitchFamily="34" charset="-120"/>
              </a:rPr>
              <a:t>Answer</a:t>
            </a:r>
            <a:endParaRPr lang="en-US" sz="2200" dirty="0"/>
          </a:p>
        </p:txBody>
      </p:sp>
      <p:sp>
        <p:nvSpPr>
          <p:cNvPr id="4" name="Text 2"/>
          <p:cNvSpPr/>
          <p:nvPr/>
        </p:nvSpPr>
        <p:spPr>
          <a:xfrm>
            <a:off x="496119" y="2991669"/>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Chronic Regional Pain Syndrome (CRPS)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2748483" y="472976"/>
            <a:ext cx="3418359" cy="398711"/>
          </a:xfrm>
          <a:prstGeom prst="rect">
            <a:avLst/>
          </a:prstGeom>
          <a:noFill/>
          <a:ln/>
        </p:spPr>
        <p:txBody>
          <a:bodyPr wrap="none" lIns="0" tIns="0" rIns="0" bIns="0" rtlCol="0" anchor="t"/>
          <a:lstStyle/>
          <a:p>
            <a:pPr marL="0" indent="0" algn="ctr">
              <a:lnSpc>
                <a:spcPct val="104000"/>
              </a:lnSpc>
              <a:buNone/>
            </a:pPr>
            <a:r>
              <a:rPr lang="en-US" sz="2500" b="1" dirty="0">
                <a:solidFill>
                  <a:srgbClr val="006747"/>
                </a:solidFill>
                <a:latin typeface="Noto Serif SC Bold" pitchFamily="34" charset="0"/>
                <a:ea typeface="Noto Serif SC Bold" pitchFamily="34" charset="-122"/>
                <a:cs typeface="Noto Serif SC Bold" pitchFamily="34" charset="-120"/>
              </a:rPr>
              <a:t>VAS chart 3</a:t>
            </a:r>
            <a:endParaRPr lang="en-US" sz="2500" dirty="0"/>
          </a:p>
        </p:txBody>
      </p:sp>
      <p:sp>
        <p:nvSpPr>
          <p:cNvPr id="3" name="Text 1"/>
          <p:cNvSpPr/>
          <p:nvPr/>
        </p:nvSpPr>
        <p:spPr>
          <a:xfrm>
            <a:off x="496119" y="1147167"/>
            <a:ext cx="3920282" cy="581769"/>
          </a:xfrm>
          <a:prstGeom prst="rect">
            <a:avLst/>
          </a:prstGeom>
          <a:noFill/>
          <a:ln/>
        </p:spPr>
        <p:txBody>
          <a:bodyPr wrap="square" lIns="0" tIns="0" rIns="0" bIns="0" rtlCol="0" anchor="t">
            <a:normAutofit/>
          </a:bodyPr>
          <a:lstStyle/>
          <a:p>
            <a:pPr marL="342900" indent="-342900" algn="l">
              <a:lnSpc>
                <a:spcPct val="127000"/>
              </a:lnSpc>
              <a:buSzPct val="100000"/>
              <a:buChar char="•"/>
            </a:pPr>
            <a:r>
              <a:rPr lang="en-US" sz="1000" dirty="0">
                <a:solidFill>
                  <a:srgbClr val="4B4A4A"/>
                </a:solidFill>
                <a:latin typeface="Geist" pitchFamily="34" charset="0"/>
                <a:ea typeface="Geist" pitchFamily="34" charset="-122"/>
                <a:cs typeface="Geist" pitchFamily="34" charset="-120"/>
              </a:rPr>
              <a:t>Female, 35 years. Pain affecting her for 5 years much worse after recent viral illness in last 6 months. Unhelpful pain management behaviours.</a:t>
            </a:r>
            <a:endParaRPr lang="en-US" sz="1000" dirty="0"/>
          </a:p>
        </p:txBody>
      </p:sp>
      <p:pic>
        <p:nvPicPr>
          <p:cNvPr id="4" name="Image 0" descr="preencoded.png"/>
          <p:cNvPicPr>
            <a:picLocks noChangeAspect="1"/>
          </p:cNvPicPr>
          <p:nvPr/>
        </p:nvPicPr>
        <p:blipFill>
          <a:blip r:embed="rId3"/>
          <a:stretch>
            <a:fillRect/>
          </a:stretch>
        </p:blipFill>
        <p:spPr>
          <a:xfrm>
            <a:off x="5246712" y="963791"/>
            <a:ext cx="3138010" cy="38510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2571304" y="1925017"/>
            <a:ext cx="3772719" cy="442987"/>
          </a:xfrm>
          <a:prstGeom prst="rect">
            <a:avLst/>
          </a:prstGeom>
          <a:noFill/>
          <a:ln/>
        </p:spPr>
        <p:txBody>
          <a:bodyPr wrap="none" lIns="0" tIns="0" rIns="0" bIns="0" rtlCol="0" anchor="t"/>
          <a:lstStyle/>
          <a:p>
            <a:pPr marL="0" indent="0" algn="ctr">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3</a:t>
            </a:r>
            <a:endParaRPr lang="en-US" sz="2750" dirty="0"/>
          </a:p>
        </p:txBody>
      </p:sp>
      <p:sp>
        <p:nvSpPr>
          <p:cNvPr id="3" name="Text 1"/>
          <p:cNvSpPr/>
          <p:nvPr/>
        </p:nvSpPr>
        <p:spPr>
          <a:xfrm>
            <a:off x="496119" y="2424708"/>
            <a:ext cx="3292525" cy="354360"/>
          </a:xfrm>
          <a:prstGeom prst="rect">
            <a:avLst/>
          </a:prstGeom>
          <a:noFill/>
          <a:ln/>
        </p:spPr>
        <p:txBody>
          <a:bodyPr wrap="none" lIns="0" tIns="0" rIns="0" bIns="0" rtlCol="0" anchor="t"/>
          <a:lstStyle/>
          <a:p>
            <a:pPr marL="0" indent="0" algn="l">
              <a:lnSpc>
                <a:spcPct val="104000"/>
              </a:lnSpc>
              <a:buNone/>
            </a:pPr>
            <a:r>
              <a:rPr lang="en-US" sz="2200" b="1" dirty="0">
                <a:solidFill>
                  <a:srgbClr val="006747"/>
                </a:solidFill>
                <a:latin typeface="Noto Serif SC Bold" pitchFamily="34" charset="0"/>
                <a:ea typeface="Noto Serif SC Bold" pitchFamily="34" charset="-122"/>
                <a:cs typeface="Noto Serif SC Bold" pitchFamily="34" charset="-120"/>
              </a:rPr>
              <a:t>Answer</a:t>
            </a:r>
            <a:endParaRPr lang="en-US" sz="2200" dirty="0"/>
          </a:p>
        </p:txBody>
      </p:sp>
      <p:sp>
        <p:nvSpPr>
          <p:cNvPr id="4" name="Text 2"/>
          <p:cNvSpPr/>
          <p:nvPr/>
        </p:nvSpPr>
        <p:spPr>
          <a:xfrm>
            <a:off x="496119" y="2991669"/>
            <a:ext cx="8608963" cy="226814"/>
          </a:xfrm>
          <a:prstGeom prst="rect">
            <a:avLst/>
          </a:prstGeom>
          <a:noFill/>
          <a:ln/>
        </p:spPr>
        <p:txBody>
          <a:bodyPr wrap="none" lIns="0" tIns="0" rIns="0" bIns="0" rtlCol="0" anchor="t"/>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Fibromyalgia</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343400" y="0"/>
            <a:ext cx="4800600" cy="5143500"/>
          </a:xfrm>
          <a:prstGeom prst="rect">
            <a:avLst/>
          </a:prstGeom>
        </p:spPr>
      </p:pic>
      <p:pic>
        <p:nvPicPr>
          <p:cNvPr id="3" name="Image 1" descr="preencoded.png"/>
          <p:cNvPicPr>
            <a:picLocks noChangeAspect="1"/>
          </p:cNvPicPr>
          <p:nvPr/>
        </p:nvPicPr>
        <p:blipFill>
          <a:blip r:embed="rId4"/>
          <a:stretch>
            <a:fillRect/>
          </a:stretch>
        </p:blipFill>
        <p:spPr>
          <a:xfrm>
            <a:off x="5351689" y="394945"/>
            <a:ext cx="3317297" cy="3903551"/>
          </a:xfrm>
          <a:prstGeom prst="rect">
            <a:avLst/>
          </a:prstGeom>
        </p:spPr>
      </p:pic>
      <p:sp>
        <p:nvSpPr>
          <p:cNvPr id="4" name="Text 0"/>
          <p:cNvSpPr/>
          <p:nvPr/>
        </p:nvSpPr>
        <p:spPr>
          <a:xfrm>
            <a:off x="496119" y="1903735"/>
            <a:ext cx="4001319" cy="442987"/>
          </a:xfrm>
          <a:prstGeom prst="rect">
            <a:avLst/>
          </a:prstGeom>
          <a:noFill/>
          <a:ln/>
        </p:spPr>
        <p:txBody>
          <a:bodyPr wrap="none" lIns="0" tIns="0" rIns="0" bIns="0" rtlCol="0" anchor="t"/>
          <a:lstStyle/>
          <a:p>
            <a:pPr marL="0" indent="0" algn="l">
              <a:lnSpc>
                <a:spcPct val="104000"/>
              </a:lnSpc>
              <a:buNone/>
            </a:pPr>
            <a:r>
              <a:rPr lang="en-US" sz="2750" b="1" dirty="0">
                <a:solidFill>
                  <a:srgbClr val="006747"/>
                </a:solidFill>
                <a:latin typeface="Noto Serif SC Bold" pitchFamily="34" charset="0"/>
                <a:ea typeface="Noto Serif SC Bold" pitchFamily="34" charset="-122"/>
                <a:cs typeface="Noto Serif SC Bold" pitchFamily="34" charset="-120"/>
              </a:rPr>
              <a:t>VAS Chart 4</a:t>
            </a:r>
            <a:endParaRPr lang="en-US" sz="2750" dirty="0"/>
          </a:p>
        </p:txBody>
      </p:sp>
      <p:sp>
        <p:nvSpPr>
          <p:cNvPr id="5" name="Text 1"/>
          <p:cNvSpPr/>
          <p:nvPr/>
        </p:nvSpPr>
        <p:spPr>
          <a:xfrm>
            <a:off x="496119" y="2559323"/>
            <a:ext cx="3579763" cy="680442"/>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4B4A4A"/>
                </a:solidFill>
                <a:latin typeface="Geist" pitchFamily="34" charset="0"/>
                <a:ea typeface="Geist" pitchFamily="34" charset="-122"/>
                <a:cs typeface="Geist" pitchFamily="34" charset="-120"/>
              </a:rPr>
              <a:t>Female 54 years old. Scald injury to left hand in NHS workplace 5 years ago. Mild CP affecting left arm.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414</Words>
  <Application>Microsoft Office PowerPoint</Application>
  <PresentationFormat>On-screen Show (16:9)</PresentationFormat>
  <Paragraphs>55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Noto Serif SC Bold</vt:lpstr>
      <vt:lpstr>Geist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2026-05-28T13:54:50Z</dcterms:created>
  <dcterms:modified xsi:type="dcterms:W3CDTF">2026-05-28T13:58:41Z</dcterms:modified>
</cp:coreProperties>
</file>