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84" r:id="rId3"/>
    <p:sldId id="298" r:id="rId4"/>
    <p:sldId id="294" r:id="rId5"/>
    <p:sldId id="300" r:id="rId6"/>
    <p:sldId id="295" r:id="rId7"/>
    <p:sldId id="296" r:id="rId8"/>
    <p:sldId id="297" r:id="rId9"/>
    <p:sldId id="258" r:id="rId10"/>
    <p:sldId id="304" r:id="rId11"/>
    <p:sldId id="259" r:id="rId12"/>
    <p:sldId id="260" r:id="rId13"/>
    <p:sldId id="302" r:id="rId14"/>
    <p:sldId id="303" r:id="rId15"/>
    <p:sldId id="261" r:id="rId16"/>
    <p:sldId id="262" r:id="rId17"/>
    <p:sldId id="263" r:id="rId18"/>
    <p:sldId id="265" r:id="rId19"/>
    <p:sldId id="264" r:id="rId20"/>
    <p:sldId id="301" r:id="rId21"/>
    <p:sldId id="271" r:id="rId22"/>
    <p:sldId id="309" r:id="rId23"/>
    <p:sldId id="306" r:id="rId24"/>
    <p:sldId id="30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F340975-73D5-49A9-B8F2-7EAFC55DD30B}" type="datetimeFigureOut">
              <a:rPr lang="en-GB"/>
              <a:pPr>
                <a:defRPr/>
              </a:pPr>
              <a:t>17/02/2014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AF223E-1990-4A25-8DAF-73EA074993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z="1800" smtClean="0"/>
              <a:t>Codeine is a pro-drug.  </a:t>
            </a:r>
          </a:p>
          <a:p>
            <a:pPr eaLnBrk="1" hangingPunct="1">
              <a:spcBef>
                <a:spcPct val="0"/>
              </a:spcBef>
            </a:pPr>
            <a:r>
              <a:rPr lang="en-GB" sz="1800" smtClean="0"/>
              <a:t>10% of population do not convert Codeine to Morphine.  This proportion may be higher in Pain Clinics</a:t>
            </a:r>
          </a:p>
          <a:p>
            <a:pPr eaLnBrk="1" hangingPunct="1">
              <a:spcBef>
                <a:spcPct val="0"/>
              </a:spcBef>
            </a:pPr>
            <a:endParaRPr lang="en-GB" sz="1800" smtClean="0"/>
          </a:p>
          <a:p>
            <a:pPr eaLnBrk="1" hangingPunct="1">
              <a:spcBef>
                <a:spcPct val="0"/>
              </a:spcBef>
            </a:pPr>
            <a:r>
              <a:rPr lang="en-GB" sz="1800" smtClean="0"/>
              <a:t>There is incomplete cross-tolerance so reduce dose of new drug by 30-50%</a:t>
            </a:r>
            <a:endParaRPr lang="en-US" sz="18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ea typeface="MS PGothic" pitchFamily="34" charset="-128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B7B373-643E-4FA3-897F-49EDDB510D6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Nearer 80-120mg morphine</a:t>
            </a:r>
            <a:r>
              <a:rPr lang="en-GB" baseline="0" dirty="0" smtClean="0"/>
              <a:t> equivalent for </a:t>
            </a:r>
            <a:r>
              <a:rPr lang="en-GB" baseline="0" smtClean="0"/>
              <a:t>400mg tramadol.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AF223E-1990-4A25-8DAF-73EA074993EC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FCEDF-EF49-488E-B3CA-6CFAF5E10FBC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344C8-FE44-4BE2-91B3-2E67C6AD4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31BE6-4193-455E-B3AD-01E809592AA2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3A89C-B48D-400A-BC4B-8D5C0A373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3846-898B-4096-B347-BD761CFD9B37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F80F-7945-4D23-990C-616CC4EE3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6655B-1286-4E38-8FE8-6266C4D8DE1C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39D88-881A-48EE-BE2C-2802CA371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D7E8A-C330-4FB3-9245-CFFE9B6C4A32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47D-45EC-47F9-91ED-1990FB28F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0422C-FD6B-4F1C-BE15-0099016D6A5B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66CAA-1D19-453A-AB76-941C61E0B8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EB06D-1A55-40C6-838A-219DAE71F1DB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E1D3D-03D4-4538-9FC3-4057891DC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28008-CD5B-406E-AD78-A867DB5722A2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A136D-9D9B-4F95-A90C-359F35362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D51C9-C0C8-4DF4-892B-E4CEFB7CA344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7CA15-D726-4676-A54A-2A1B00DC5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C1A80-CB70-4B43-836C-EA19A14FA501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6D8D9-4211-4AE5-BC9D-0586769D6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A2600-8A1B-41DE-B306-B1E9BC81E47D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DDCB8-127B-48EB-8223-F92B6C665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F725AC-70D8-44B5-A080-D50623634F5C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F049FF-A037-456D-84FD-05AED4A66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9" r:id="rId9"/>
    <p:sldLayoutId id="2147483695" r:id="rId10"/>
    <p:sldLayoutId id="21474836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ishpainsociety.org/book_opioid_patient.pdf" TargetMode="External"/><Relationship Id="rId2" Type="http://schemas.openxmlformats.org/officeDocument/2006/relationships/hyperlink" Target="http://www.britishpainsociety.org/book_opioids_recommendation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Opioids in </a:t>
            </a:r>
            <a:r>
              <a:rPr lang="en-GB" dirty="0" smtClean="0"/>
              <a:t>persistent, </a:t>
            </a:r>
            <a:r>
              <a:rPr lang="en-GB" dirty="0" smtClean="0"/>
              <a:t>non-cancer pain</a:t>
            </a:r>
            <a:endParaRPr lang="en-GB" dirty="0"/>
          </a:p>
        </p:txBody>
      </p:sp>
      <p:sp>
        <p:nvSpPr>
          <p:cNvPr id="5123" name="Subtitle 3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en-GB" dirty="0" smtClean="0"/>
              <a:t>Dr Angus </a:t>
            </a:r>
            <a:r>
              <a:rPr lang="en-GB" dirty="0" smtClean="0"/>
              <a:t>Robin</a:t>
            </a:r>
          </a:p>
          <a:p>
            <a:pPr marR="0" eaLnBrk="1" hangingPunct="1"/>
            <a:r>
              <a:rPr lang="en-GB" dirty="0" smtClean="0"/>
              <a:t>Bradford VTS Feb 18</a:t>
            </a:r>
            <a:r>
              <a:rPr lang="en-GB" baseline="30000" dirty="0" smtClean="0"/>
              <a:t>th</a:t>
            </a:r>
            <a:r>
              <a:rPr lang="en-GB" dirty="0" smtClean="0"/>
              <a:t> 2014</a:t>
            </a:r>
            <a:endParaRPr lang="en-GB" dirty="0" smtClean="0"/>
          </a:p>
          <a:p>
            <a:pPr marR="0" eaLnBrk="1" hangingPunct="1"/>
            <a:r>
              <a:rPr lang="en-GB" dirty="0" smtClean="0"/>
              <a:t>(with some slides from Dr Tim Williams and Dr F Cole)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WHO pain ladder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Was designed for cancer pain.</a:t>
            </a:r>
          </a:p>
          <a:p>
            <a:pPr eaLnBrk="1" hangingPunct="1"/>
            <a:r>
              <a:rPr lang="en-GB" dirty="0" smtClean="0"/>
              <a:t>Methadone was initially planned, morphine in the end....</a:t>
            </a:r>
            <a:endParaRPr lang="en-GB" dirty="0" smtClean="0"/>
          </a:p>
          <a:p>
            <a:pPr eaLnBrk="1" hangingPunct="1"/>
            <a:r>
              <a:rPr lang="en-GB" dirty="0" smtClean="0"/>
              <a:t>Gives us ‘permission’ to escalate doses v quickly </a:t>
            </a:r>
            <a:r>
              <a:rPr lang="en-GB" dirty="0" smtClean="0"/>
              <a:t>– or so it </a:t>
            </a:r>
            <a:r>
              <a:rPr lang="en-GB" dirty="0" smtClean="0"/>
              <a:t>seems.</a:t>
            </a:r>
          </a:p>
          <a:p>
            <a:pPr eaLnBrk="1" hangingPunct="1"/>
            <a:r>
              <a:rPr lang="en-GB" dirty="0" smtClean="0"/>
              <a:t>Doesn’t remind us about topical </a:t>
            </a:r>
            <a:r>
              <a:rPr lang="en-GB" dirty="0" smtClean="0"/>
              <a:t>things or neuropathic agents.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504950"/>
          </a:xfrm>
        </p:spPr>
        <p:txBody>
          <a:bodyPr/>
          <a:lstStyle/>
          <a:p>
            <a:pPr eaLnBrk="1" hangingPunct="1"/>
            <a:r>
              <a:rPr lang="en-GB" smtClean="0"/>
              <a:t>“But the drugs don’t work Dr...”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z="2800" smtClean="0"/>
              <a:t>Expect analgesic failure; pursue analgesic success (BMJ 8</a:t>
            </a:r>
            <a:r>
              <a:rPr lang="en-GB" sz="2800" baseline="30000" smtClean="0"/>
              <a:t>th</a:t>
            </a:r>
            <a:r>
              <a:rPr lang="en-GB" sz="2800" smtClean="0"/>
              <a:t> June 2013, page 19-21)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Most analgesics don’t work for most people, when you define ‘work’ as a 50% reduction (NNT...)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Most studies in acute post-op pain...so useless in the vast majority of patients.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Very few studies beyond 12 weeks.</a:t>
            </a:r>
          </a:p>
          <a:p>
            <a:pPr eaLnBrk="1" hangingPunct="1"/>
            <a:endParaRPr lang="en-GB" sz="1800" smtClean="0"/>
          </a:p>
          <a:p>
            <a:pPr eaLnBrk="1" hangingPunct="1"/>
            <a:endParaRPr lang="en-GB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Group 2"/>
          <p:cNvGraphicFramePr>
            <a:graphicFrameLocks noGrp="1"/>
          </p:cNvGraphicFramePr>
          <p:nvPr/>
        </p:nvGraphicFramePr>
        <p:xfrm>
          <a:off x="644525" y="1716088"/>
          <a:ext cx="7882304" cy="3416302"/>
        </p:xfrm>
        <a:graphic>
          <a:graphicData uri="http://schemas.openxmlformats.org/drawingml/2006/table">
            <a:tbl>
              <a:tblPr/>
              <a:tblGrid>
                <a:gridCol w="2020766"/>
                <a:gridCol w="1852246"/>
                <a:gridCol w="2004646"/>
                <a:gridCol w="2004646"/>
              </a:tblGrid>
              <a:tr h="5699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Drug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A1E48"/>
                        </a:gs>
                        <a:gs pos="100000">
                          <a:srgbClr val="650E2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NNT</a:t>
                      </a:r>
                    </a:p>
                  </a:txBody>
                  <a:tcPr marL="35169" marR="35169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A1E48"/>
                        </a:gs>
                        <a:gs pos="100000">
                          <a:srgbClr val="650E2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NNH minor</a:t>
                      </a:r>
                    </a:p>
                  </a:txBody>
                  <a:tcPr marL="35169" marR="35169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A1E48"/>
                        </a:gs>
                        <a:gs pos="100000">
                          <a:srgbClr val="650E2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NNH major</a:t>
                      </a:r>
                    </a:p>
                  </a:txBody>
                  <a:tcPr marL="35169" marR="35169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A1E48"/>
                        </a:gs>
                        <a:gs pos="100000">
                          <a:srgbClr val="650E21"/>
                        </a:gs>
                      </a:gsLst>
                      <a:lin ang="0" scaled="1"/>
                    </a:gra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TCA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2.6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5.7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16.9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Gabapentin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4.4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4.1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12.3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Pregabalin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4.9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4.3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old" charset="0"/>
                        <a:ea typeface="ヒラギノ角ゴ ProN W6" charset="0"/>
                        <a:cs typeface="ヒラギノ角ゴ ProN W6" charset="0"/>
                        <a:sym typeface="Arial Bold" charset="0"/>
                      </a:endParaRP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Opioids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2.7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3.6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6.3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5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Tramadol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4.8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7.2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DA1E48"/>
                        </a:buClr>
                        <a:buSzPct val="100000"/>
                        <a:buFont typeface="Trebuchet M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old" charset="0"/>
                          <a:ea typeface="ヒラギノ角ゴ ProN W6" charset="0"/>
                          <a:cs typeface="ヒラギノ角ゴ ProN W6" charset="0"/>
                          <a:sym typeface="Arial Bold" charset="0"/>
                        </a:rPr>
                        <a:t>10.8</a:t>
                      </a:r>
                    </a:p>
                  </a:txBody>
                  <a:tcPr marL="35169" marR="35169" marT="38100" marB="38100" anchor="ctr" horzOverflow="overflow">
                    <a:lnL cap="flat"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A9AB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rgbClr val="DDDDDD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24612" name="Rectangle 85"/>
          <p:cNvSpPr>
            <a:spLocks noGrp="1" noChangeArrowheads="1"/>
          </p:cNvSpPr>
          <p:nvPr>
            <p:ph type="title"/>
          </p:nvPr>
        </p:nvSpPr>
        <p:spPr>
          <a:xfrm>
            <a:off x="457200" y="887413"/>
            <a:ext cx="8229600" cy="523875"/>
          </a:xfrm>
          <a:effectLst>
            <a:outerShdw dist="17961" dir="2700000" algn="ctr" rotWithShape="0">
              <a:schemeClr val="tx1"/>
            </a:outerShdw>
          </a:effectLst>
        </p:spPr>
        <p:txBody>
          <a:bodyPr tIns="0" rIns="5078"/>
          <a:lstStyle/>
          <a:p>
            <a:pPr marL="65088" eaLnBrk="1" hangingPunct="1">
              <a:defRPr/>
            </a:pPr>
            <a:r>
              <a:rPr lang="en-US" smtClean="0"/>
              <a:t>PHN Medications: NNT, NNH</a:t>
            </a:r>
          </a:p>
        </p:txBody>
      </p:sp>
      <p:sp>
        <p:nvSpPr>
          <p:cNvPr id="18469" name="Rectangle 86"/>
          <p:cNvSpPr>
            <a:spLocks/>
          </p:cNvSpPr>
          <p:nvPr/>
        </p:nvSpPr>
        <p:spPr bwMode="auto">
          <a:xfrm>
            <a:off x="762000" y="5257800"/>
            <a:ext cx="6169025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>
            <a:spAutoFit/>
          </a:bodyPr>
          <a:lstStyle/>
          <a:p>
            <a:pPr marL="39688" algn="r">
              <a:buClr>
                <a:schemeClr val="folHlink"/>
              </a:buClr>
              <a:buFont typeface="Arial" pitchFamily="34" charset="0"/>
              <a:buNone/>
            </a:pPr>
            <a:r>
              <a:rPr lang="en-US">
                <a:sym typeface="Arial" pitchFamily="34" charset="0"/>
              </a:rPr>
              <a:t>NNT number needed to treat, NNH number needed to harm</a:t>
            </a:r>
          </a:p>
        </p:txBody>
      </p:sp>
      <p:sp>
        <p:nvSpPr>
          <p:cNvPr id="18470" name="Rectangle 87"/>
          <p:cNvSpPr>
            <a:spLocks/>
          </p:cNvSpPr>
          <p:nvPr/>
        </p:nvSpPr>
        <p:spPr bwMode="auto">
          <a:xfrm>
            <a:off x="7185025" y="6640513"/>
            <a:ext cx="1981200" cy="15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8" bIns="0" anchor="b">
            <a:spAutoFit/>
          </a:bodyPr>
          <a:lstStyle/>
          <a:p>
            <a:pPr marL="42863" algn="r">
              <a:lnSpc>
                <a:spcPct val="90000"/>
              </a:lnSpc>
              <a:spcBef>
                <a:spcPts val="238"/>
              </a:spcBef>
              <a:buClr>
                <a:schemeClr val="folHlink"/>
              </a:buClr>
              <a:buFont typeface="Arial" pitchFamily="34" charset="0"/>
              <a:buNone/>
            </a:pPr>
            <a:r>
              <a:rPr lang="en-US">
                <a:sym typeface="Arial" pitchFamily="34" charset="0"/>
              </a:rPr>
              <a:t> Wu CL, Raja SN. </a:t>
            </a:r>
            <a:r>
              <a:rPr lang="en-US">
                <a:latin typeface="Arial Italic" pitchFamily="34" charset="0"/>
                <a:cs typeface="Arial Italic" pitchFamily="34" charset="0"/>
                <a:sym typeface="Arial Italic" pitchFamily="34" charset="0"/>
              </a:rPr>
              <a:t>J Pain</a:t>
            </a:r>
            <a:r>
              <a:rPr lang="en-US">
                <a:sym typeface="Arial" pitchFamily="34" charset="0"/>
              </a:rPr>
              <a:t>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eaLnBrk="1" hangingPunct="1"/>
            <a:endParaRPr lang="en-GB" sz="3000" smtClean="0"/>
          </a:p>
          <a:p>
            <a:pPr eaLnBrk="1" hangingPunct="1"/>
            <a:r>
              <a:rPr lang="en-GB" sz="3000" smtClean="0"/>
              <a:t>In low back pain tapentadol has a </a:t>
            </a:r>
            <a:r>
              <a:rPr lang="en-GB" sz="3000" b="1" smtClean="0"/>
              <a:t>90%</a:t>
            </a:r>
            <a:r>
              <a:rPr lang="en-GB" sz="3000" smtClean="0"/>
              <a:t> failure rate (to give 50% relief) and oxycodone has a </a:t>
            </a:r>
            <a:r>
              <a:rPr lang="en-GB" sz="3000" b="1" smtClean="0"/>
              <a:t>100%</a:t>
            </a:r>
            <a:r>
              <a:rPr lang="en-GB" sz="3000" smtClean="0"/>
              <a:t> failure rate. </a:t>
            </a:r>
          </a:p>
          <a:p>
            <a:pPr eaLnBrk="1" hangingPunct="1"/>
            <a:r>
              <a:rPr lang="en-GB" sz="3000" smtClean="0"/>
              <a:t>This is consistent with observations of other opioids and what we see in the pain rehab ‘living with pain’ team.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When they do work they improve sleep, mood, fatigue, QoL, etc (unsurprisingly).</a:t>
            </a:r>
          </a:p>
          <a:p>
            <a:pPr eaLnBrk="1" hangingPunct="1"/>
            <a:r>
              <a:rPr lang="en-GB" smtClean="0"/>
              <a:t>If one drug in a class fails, others may not, so we don’t know the best order to try drugs which mainly fail.</a:t>
            </a:r>
          </a:p>
          <a:p>
            <a:pPr eaLnBrk="1" hangingPunct="1"/>
            <a:r>
              <a:rPr lang="en-GB" smtClean="0"/>
              <a:t>Due to low success rates, is polypharmacy the answer? (can of worms time....serotonin syndrome, etc).</a:t>
            </a:r>
          </a:p>
          <a:p>
            <a:pPr eaLnBrk="1" hangingPunct="1"/>
            <a:r>
              <a:rPr lang="en-GB" smtClean="0"/>
              <a:t>A 50% pain reduction in a small group of patients is worth seeking out....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Expect modest benefits and frame patient expectations of analgesia benefits more realistically</a:t>
            </a:r>
          </a:p>
          <a:p>
            <a:pPr eaLnBrk="1" hangingPunct="1"/>
            <a:r>
              <a:rPr lang="en-GB" dirty="0" smtClean="0"/>
              <a:t>Mention relaxation therapies as useful tools in setbacks / flare-ups</a:t>
            </a:r>
          </a:p>
          <a:p>
            <a:pPr eaLnBrk="1" hangingPunct="1"/>
            <a:r>
              <a:rPr lang="en-GB" dirty="0" smtClean="0"/>
              <a:t>All </a:t>
            </a:r>
            <a:r>
              <a:rPr lang="en-GB" dirty="0" smtClean="0"/>
              <a:t>the meds can help, but nowhere near as much as </a:t>
            </a:r>
            <a:r>
              <a:rPr lang="en-GB" dirty="0" err="1" smtClean="0"/>
              <a:t>pharma</a:t>
            </a:r>
            <a:r>
              <a:rPr lang="en-GB" dirty="0" smtClean="0"/>
              <a:t> wants us to think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Before </a:t>
            </a:r>
            <a:r>
              <a:rPr lang="en-GB" dirty="0" smtClean="0"/>
              <a:t>you </a:t>
            </a:r>
            <a:r>
              <a:rPr lang="en-GB" dirty="0" smtClean="0"/>
              <a:t>s</a:t>
            </a:r>
            <a:r>
              <a:rPr lang="en-GB" dirty="0" smtClean="0"/>
              <a:t>tart opioids</a:t>
            </a:r>
            <a:endParaRPr lang="en-GB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z="2800" dirty="0" smtClean="0"/>
          </a:p>
          <a:p>
            <a:pPr eaLnBrk="1" hangingPunct="1"/>
            <a:r>
              <a:rPr lang="en-GB" sz="2800" dirty="0" smtClean="0"/>
              <a:t>Be aware safety and efficacy of long term opiates is uncertain.</a:t>
            </a:r>
          </a:p>
          <a:p>
            <a:pPr eaLnBrk="1" hangingPunct="1"/>
            <a:r>
              <a:rPr lang="en-GB" sz="2800" dirty="0" smtClean="0"/>
              <a:t>Be aware of BPS guidance.</a:t>
            </a:r>
          </a:p>
          <a:p>
            <a:pPr eaLnBrk="1" hangingPunct="1"/>
            <a:r>
              <a:rPr lang="en-GB" sz="2800" b="1" dirty="0" smtClean="0"/>
              <a:t>Do a comprehensive Pain assessment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dirty="0" smtClean="0"/>
              <a:t>	Including	…….	</a:t>
            </a:r>
            <a:r>
              <a:rPr lang="en-GB" sz="2800" dirty="0" smtClean="0"/>
              <a:t>The meds they’ve tried (and how long for – actually go through the records)</a:t>
            </a:r>
            <a:endParaRPr lang="en-GB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sz="2800" dirty="0" smtClean="0"/>
              <a:t>				Co-morbid conditions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dirty="0" smtClean="0"/>
              <a:t>				</a:t>
            </a:r>
            <a:r>
              <a:rPr lang="en-GB" sz="2800" b="1" dirty="0" smtClean="0"/>
              <a:t>GOALS and WIDER PLAN</a:t>
            </a:r>
          </a:p>
          <a:p>
            <a:pPr eaLnBrk="1" hangingPunct="1">
              <a:buFont typeface="Wingdings" pitchFamily="2" charset="2"/>
              <a:buNone/>
            </a:pPr>
            <a:endParaRPr lang="en-GB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mtClean="0"/>
              <a:t>	</a:t>
            </a:r>
            <a:r>
              <a:rPr lang="en-GB" sz="3600" smtClean="0"/>
              <a:t>There is no evidence from RCTs to support that benefits of long term opioid therapy outweigh the risks.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Starting Opioids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Discuss well established side effects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Appropriate preparation	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800" dirty="0" smtClean="0"/>
              <a:t>		Long-acting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800" dirty="0" smtClean="0"/>
              <a:t>		Dose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800" dirty="0" smtClean="0"/>
              <a:t>		</a:t>
            </a:r>
            <a:r>
              <a:rPr lang="en-GB" sz="2800" b="1" dirty="0" smtClean="0"/>
              <a:t>Never </a:t>
            </a:r>
            <a:r>
              <a:rPr lang="en-GB" sz="2800" dirty="0" smtClean="0"/>
              <a:t>injectable (</a:t>
            </a:r>
            <a:r>
              <a:rPr lang="en-GB" sz="2800" b="1" dirty="0" smtClean="0"/>
              <a:t>rarely</a:t>
            </a:r>
            <a:r>
              <a:rPr lang="en-GB" sz="2800" dirty="0" smtClean="0"/>
              <a:t> short-act)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i="1" dirty="0" smtClean="0"/>
              <a:t>Start low and go slow </a:t>
            </a:r>
            <a:r>
              <a:rPr lang="en-GB" sz="2800" dirty="0" smtClean="0"/>
              <a:t>(&lt;120mg/day)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Co prescribe </a:t>
            </a:r>
            <a:r>
              <a:rPr lang="en-GB" sz="2800" b="1" dirty="0" smtClean="0"/>
              <a:t>anti-emetic + laxative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Agree follow up interval (1-2 weeks, then monthly) 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Same prescriber ideally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Consider a contract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Opiate Adverse Effects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80% will experience side effects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800" dirty="0" smtClean="0"/>
              <a:t>		</a:t>
            </a:r>
            <a:r>
              <a:rPr lang="en-GB" sz="2400" dirty="0" smtClean="0"/>
              <a:t>constipation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400" dirty="0" smtClean="0"/>
              <a:t>		nausea/vomiting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400" dirty="0" smtClean="0"/>
              <a:t>		itch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400" dirty="0" smtClean="0"/>
              <a:t>		dizziness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2400" dirty="0" smtClean="0"/>
              <a:t>		sedation (driving?) ...anecdote re: bus driver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Long term immunological/endocrine effect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Addiction, dependence. “Using for sleep Dr”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Withdrawal (sweat/cramps/yawn/tremor)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800" dirty="0" smtClean="0"/>
              <a:t>Opioid induced </a:t>
            </a:r>
            <a:r>
              <a:rPr lang="en-GB" sz="2800" dirty="0" err="1" smtClean="0"/>
              <a:t>hyperalgesia</a:t>
            </a:r>
            <a:r>
              <a:rPr lang="en-GB" sz="2800" dirty="0" smtClean="0"/>
              <a:t> is rare, but real.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Hormonal disturbance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GnRH</a:t>
            </a:r>
            <a:r>
              <a:rPr lang="en-GB" dirty="0" smtClean="0"/>
              <a:t> reduced and subsequent effects on FSH/LH levels.</a:t>
            </a:r>
          </a:p>
          <a:p>
            <a:pPr eaLnBrk="1" hangingPunct="1"/>
            <a:r>
              <a:rPr lang="en-GB" dirty="0" smtClean="0"/>
              <a:t>Leads to androgen/oestrogen level changes.</a:t>
            </a:r>
          </a:p>
          <a:p>
            <a:pPr eaLnBrk="1" hangingPunct="1"/>
            <a:r>
              <a:rPr lang="en-GB" dirty="0" err="1" smtClean="0"/>
              <a:t>Prolactin</a:t>
            </a:r>
            <a:r>
              <a:rPr lang="en-GB" dirty="0" smtClean="0"/>
              <a:t> possibly increased.</a:t>
            </a:r>
          </a:p>
          <a:p>
            <a:pPr eaLnBrk="1" hangingPunct="1"/>
            <a:r>
              <a:rPr lang="en-GB" dirty="0" smtClean="0"/>
              <a:t>TFTs seem unaffected.</a:t>
            </a:r>
          </a:p>
          <a:p>
            <a:pPr eaLnBrk="1" hangingPunct="1"/>
            <a:r>
              <a:rPr lang="en-GB" dirty="0" smtClean="0"/>
              <a:t>Worsens </a:t>
            </a:r>
            <a:r>
              <a:rPr lang="en-GB" dirty="0" smtClean="0"/>
              <a:t>diabetes, worsens obesity (</a:t>
            </a:r>
            <a:r>
              <a:rPr lang="en-GB" dirty="0" err="1" smtClean="0"/>
              <a:t>multifactoral</a:t>
            </a:r>
            <a:r>
              <a:rPr lang="en-GB" dirty="0" smtClean="0"/>
              <a:t>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/>
          <a:lstStyle/>
          <a:p>
            <a:pPr eaLnBrk="1" hangingPunct="1"/>
            <a:r>
              <a:rPr lang="en-GB" smtClean="0"/>
              <a:t>Mortality data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In the US opioid related deaths rose from 4041 in 1999 to 14459 in 2007.</a:t>
            </a:r>
          </a:p>
          <a:p>
            <a:pPr eaLnBrk="1" hangingPunct="1"/>
            <a:r>
              <a:rPr lang="en-GB" smtClean="0"/>
              <a:t>This is more than road traffic accidents.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In the UK deaths from prescribed opioids roughly doubled between 2005-09.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92" name="Rectangle 5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Approximate equivalent doses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68048" name="Group 112"/>
          <p:cNvGraphicFramePr>
            <a:graphicFrameLocks noGrp="1"/>
          </p:cNvGraphicFramePr>
          <p:nvPr>
            <p:ph idx="1"/>
          </p:nvPr>
        </p:nvGraphicFramePr>
        <p:xfrm>
          <a:off x="611188" y="1628775"/>
          <a:ext cx="7577137" cy="4587876"/>
        </p:xfrm>
        <a:graphic>
          <a:graphicData uri="http://schemas.openxmlformats.org/drawingml/2006/table">
            <a:tbl>
              <a:tblPr/>
              <a:tblGrid>
                <a:gridCol w="3240087"/>
                <a:gridCol w="1811338"/>
                <a:gridCol w="2525712"/>
              </a:tblGrid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</a:rPr>
                        <a:t>N.B. There is no universal agreement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rgbClr val="2B0597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rgbClr val="2B0597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rgbClr val="2B0597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 hour dose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Morphine equivalent per day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Codeine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240 mg</a:t>
                      </a: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40mg (26 – 60)</a:t>
                      </a:r>
                      <a:endParaRPr kumimoji="0" lang="en-US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Dihydrocodeine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240 mg</a:t>
                      </a: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50mg</a:t>
                      </a:r>
                      <a:endParaRPr kumimoji="0" lang="en-US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Tramadol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400 mg</a:t>
                      </a: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Up to </a:t>
                      </a: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</a:t>
                      </a:r>
                      <a:r>
                        <a:rPr kumimoji="0" lang="en-GB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mg</a:t>
                      </a:r>
                      <a:endParaRPr kumimoji="0" lang="en-US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Oxycodone</a:t>
                      </a:r>
                      <a:endParaRPr kumimoji="0" lang="en-US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20mg</a:t>
                      </a:r>
                      <a:endParaRPr kumimoji="0" lang="en-US" sz="2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GB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40mg</a:t>
                      </a:r>
                      <a:endParaRPr kumimoji="0" lang="en-US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9" name="Text Box 62"/>
          <p:cNvSpPr txBox="1">
            <a:spLocks/>
          </p:cNvSpPr>
          <p:nvPr/>
        </p:nvSpPr>
        <p:spPr bwMode="auto">
          <a:xfrm>
            <a:off x="519113" y="5537200"/>
            <a:ext cx="77247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9730" name="Text Box 63"/>
          <p:cNvSpPr txBox="1">
            <a:spLocks/>
          </p:cNvSpPr>
          <p:nvPr/>
        </p:nvSpPr>
        <p:spPr bwMode="auto">
          <a:xfrm>
            <a:off x="539750" y="5589588"/>
            <a:ext cx="7777163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1" name="Group 97"/>
          <p:cNvGraphicFramePr>
            <a:graphicFrameLocks noGrp="1"/>
          </p:cNvGraphicFramePr>
          <p:nvPr/>
        </p:nvGraphicFramePr>
        <p:xfrm>
          <a:off x="250825" y="1397000"/>
          <a:ext cx="8640958" cy="4064001"/>
        </p:xfrm>
        <a:graphic>
          <a:graphicData uri="http://schemas.openxmlformats.org/drawingml/2006/table">
            <a:tbl>
              <a:tblPr/>
              <a:tblGrid>
                <a:gridCol w="2232248"/>
                <a:gridCol w="648072"/>
                <a:gridCol w="720080"/>
                <a:gridCol w="576064"/>
                <a:gridCol w="648072"/>
                <a:gridCol w="576064"/>
                <a:gridCol w="936104"/>
                <a:gridCol w="648072"/>
                <a:gridCol w="792088"/>
                <a:gridCol w="864094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Oral Morphine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(mg/24hrs)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Transdermal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Buprenorphine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(µg/</a:t>
                      </a: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hr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52.5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Transdermal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Fentanyl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(µg/</a:t>
                      </a: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hr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68" name="Text Box 91"/>
          <p:cNvSpPr txBox="1">
            <a:spLocks noChangeArrowheads="1"/>
          </p:cNvSpPr>
          <p:nvPr/>
        </p:nvSpPr>
        <p:spPr bwMode="auto">
          <a:xfrm>
            <a:off x="684213" y="188913"/>
            <a:ext cx="806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769" name="Text Box 92"/>
          <p:cNvSpPr txBox="1">
            <a:spLocks noChangeArrowheads="1"/>
          </p:cNvSpPr>
          <p:nvPr/>
        </p:nvSpPr>
        <p:spPr bwMode="auto">
          <a:xfrm>
            <a:off x="2627313" y="333375"/>
            <a:ext cx="4033837" cy="5984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b="1"/>
              <a:t>Dose Equivalents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Managing established patients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Regular review (monthly/6monthly)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	to include…..	effectiveness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				side effects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				plan compliance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				progression to goals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				clear documentation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Alternatives for ‘flare-up’ management. Ideally this is where ‘compassion days’ come in....pacing skills.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Flare-Up Management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Establish ‘flare-up’ and not new pain</a:t>
            </a:r>
          </a:p>
          <a:p>
            <a:pPr eaLnBrk="1" hangingPunct="1"/>
            <a:r>
              <a:rPr lang="en-GB" smtClean="0"/>
              <a:t>Re-assurance that will settle</a:t>
            </a:r>
          </a:p>
          <a:p>
            <a:pPr eaLnBrk="1" hangingPunct="1"/>
            <a:r>
              <a:rPr lang="en-GB" smtClean="0"/>
              <a:t>Consider short- term changes to other analgesics or use of alternatives E.g. TNS, relaxation techniques, pacing activities, self-compassion!(DWP not keen on this)</a:t>
            </a:r>
          </a:p>
          <a:p>
            <a:pPr eaLnBrk="1" hangingPunct="1"/>
            <a:r>
              <a:rPr lang="en-GB" b="1" smtClean="0"/>
              <a:t>Avoid dose escalation....</a:t>
            </a:r>
            <a:r>
              <a:rPr lang="en-GB" smtClean="0"/>
              <a:t>A&amp;E struggle with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Stopping Opiates – When and How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When?	Patient’s pain and function not 			improved, or is worse.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/>
              <a:t>			Concerns over addictive behaviour.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/>
              <a:t>			Unacceptable adverse effects.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/>
              <a:t>			Patient preference.</a:t>
            </a:r>
          </a:p>
          <a:p>
            <a:pPr eaLnBrk="1" hangingPunct="1">
              <a:buFont typeface="Wingdings" pitchFamily="2" charset="2"/>
              <a:buNone/>
            </a:pPr>
            <a:endParaRPr lang="en-GB" sz="2800" smtClean="0"/>
          </a:p>
          <a:p>
            <a:pPr eaLnBrk="1" hangingPunct="1"/>
            <a:r>
              <a:rPr lang="en-GB" sz="2800" smtClean="0"/>
              <a:t>How?	Slow/gradual dose reduction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/>
              <a:t>			Consider other pain relieving strategies.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266950"/>
          </a:xfrm>
        </p:spPr>
        <p:txBody>
          <a:bodyPr/>
          <a:lstStyle/>
          <a:p>
            <a:pPr eaLnBrk="1" hangingPunct="1"/>
            <a:r>
              <a:rPr lang="en-GB" smtClean="0"/>
              <a:t>The future of opioid management (is it nearly now?)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 idx="4294967295"/>
          </p:nvPr>
        </p:nvSpPr>
        <p:spPr>
          <a:xfrm>
            <a:off x="0" y="-609600"/>
            <a:ext cx="8229600" cy="2027238"/>
          </a:xfrm>
        </p:spPr>
        <p:txBody>
          <a:bodyPr/>
          <a:lstStyle/>
          <a:p>
            <a:pPr eaLnBrk="1" hangingPunct="1"/>
            <a:r>
              <a:rPr lang="en-GB" sz="3600" smtClean="0"/>
              <a:t>Other tests to be considered in patients on long term opioid therapy....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r>
              <a:rPr lang="en-GB" sz="2800" dirty="0" smtClean="0">
                <a:ea typeface="ＭＳ Ｐゴシック" pitchFamily="34" charset="-128"/>
              </a:rPr>
              <a:t>Blood tests may include: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U&amp;E</a:t>
            </a:r>
            <a:r>
              <a:rPr lang="en-GB" altLang="en-US" sz="2800" dirty="0" smtClean="0">
                <a:ea typeface="ＭＳ Ｐゴシック" pitchFamily="34" charset="-128"/>
              </a:rPr>
              <a:t>’</a:t>
            </a:r>
            <a:r>
              <a:rPr lang="en-GB" sz="2800" dirty="0" smtClean="0">
                <a:ea typeface="ＭＳ Ｐゴシック" pitchFamily="34" charset="-128"/>
              </a:rPr>
              <a:t>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FBC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LFT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CRP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TFT</a:t>
            </a:r>
            <a:r>
              <a:rPr lang="en-GB" altLang="en-US" sz="2800" dirty="0" smtClean="0">
                <a:ea typeface="ＭＳ Ｐゴシック" pitchFamily="34" charset="-128"/>
              </a:rPr>
              <a:t>’</a:t>
            </a:r>
            <a:r>
              <a:rPr lang="en-GB" sz="2800" dirty="0" smtClean="0">
                <a:ea typeface="ＭＳ Ｐゴシック" pitchFamily="34" charset="-128"/>
              </a:rPr>
              <a:t>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Testosterone and </a:t>
            </a:r>
            <a:r>
              <a:rPr lang="en-GB" sz="2800" dirty="0" err="1" smtClean="0">
                <a:ea typeface="ＭＳ Ｐゴシック" pitchFamily="34" charset="-128"/>
              </a:rPr>
              <a:t>oestradiol</a:t>
            </a:r>
            <a:r>
              <a:rPr lang="en-GB" sz="2800" dirty="0" smtClean="0">
                <a:ea typeface="ＭＳ Ｐゴシック" pitchFamily="34" charset="-128"/>
              </a:rPr>
              <a:t> levels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GB" sz="2800" dirty="0" smtClean="0">
                <a:ea typeface="ＭＳ Ｐゴシック" pitchFamily="34" charset="-128"/>
              </a:rPr>
              <a:t>LH</a:t>
            </a:r>
          </a:p>
        </p:txBody>
      </p:sp>
      <p:sp>
        <p:nvSpPr>
          <p:cNvPr id="46084" name="Content Placeholder 2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FSH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SHBG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DHEA (an androgen)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Ca²⁺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Mg²⁺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ESR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VitD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GB" smtClean="0">
                <a:ea typeface="MS PGothic" pitchFamily="34" charset="-128"/>
              </a:rPr>
              <a:t>Bone profile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en-GB" i="1" smtClean="0">
              <a:solidFill>
                <a:srgbClr val="FF0000"/>
              </a:solidFill>
              <a:ea typeface="MS PGothic" pitchFamily="34" charset="-128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GB" i="1" smtClean="0">
                <a:solidFill>
                  <a:srgbClr val="FF0000"/>
                </a:solidFill>
                <a:ea typeface="MS PGothic" pitchFamily="34" charset="-128"/>
              </a:rPr>
              <a:t>cost?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 what about GP now?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Tramadol KPPI in Bradford and Airedale</a:t>
            </a: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>Tramadol is an opioid analgesic indicated for moderate to</a:t>
            </a:r>
            <a:br>
              <a:rPr lang="en-GB" sz="1800" smtClean="0"/>
            </a:br>
            <a:r>
              <a:rPr lang="en-GB" sz="1800" smtClean="0"/>
              <a:t>severe pain. Tramadol is a potent drug; at 200mg/day it is</a:t>
            </a:r>
            <a:br>
              <a:rPr lang="en-GB" sz="1800" smtClean="0"/>
            </a:br>
            <a:r>
              <a:rPr lang="en-GB" sz="1800" smtClean="0"/>
              <a:t>equivalent to 40mg of oral morphine in 24hrs.</a:t>
            </a:r>
            <a:br>
              <a:rPr lang="en-GB" sz="1800" smtClean="0"/>
            </a:br>
            <a:r>
              <a:rPr lang="en-GB" sz="1800" smtClean="0"/>
              <a:t>Tramadol is available as 12-hourly and 24-hourly modified</a:t>
            </a:r>
            <a:br>
              <a:rPr lang="en-GB" sz="1800" smtClean="0"/>
            </a:br>
            <a:r>
              <a:rPr lang="en-GB" sz="1800" smtClean="0"/>
              <a:t>release preparations. These preparations are significantly</a:t>
            </a:r>
            <a:br>
              <a:rPr lang="en-GB" sz="1800" smtClean="0"/>
            </a:br>
            <a:r>
              <a:rPr lang="en-GB" sz="1800" smtClean="0"/>
              <a:t>more expensive than the immediate release formulations and</a:t>
            </a:r>
            <a:br>
              <a:rPr lang="en-GB" sz="1800" smtClean="0"/>
            </a:br>
            <a:r>
              <a:rPr lang="en-GB" sz="1800" smtClean="0"/>
              <a:t>restrict the up or down titration of the analgesic</a:t>
            </a:r>
            <a:br>
              <a:rPr lang="en-GB" sz="1800" smtClean="0"/>
            </a:br>
            <a:r>
              <a:rPr lang="en-GB" sz="1800" smtClean="0"/>
              <a:t>according to the patient’s symptoms.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>All patients who are prescribed analgesics should have</a:t>
            </a:r>
            <a:br>
              <a:rPr lang="en-GB" sz="1800" smtClean="0"/>
            </a:br>
            <a:r>
              <a:rPr lang="en-GB" sz="1800" smtClean="0"/>
              <a:t>their pain symptoms and treatment reassessed on a regular</a:t>
            </a:r>
            <a:br>
              <a:rPr lang="en-GB" sz="1800" smtClean="0"/>
            </a:br>
            <a:r>
              <a:rPr lang="en-GB" sz="1800" smtClean="0"/>
              <a:t>basis.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Summary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We need patients to know that the medicines will probably help less than we thought.</a:t>
            </a:r>
          </a:p>
          <a:p>
            <a:pPr eaLnBrk="1" hangingPunct="1"/>
            <a:r>
              <a:rPr lang="en-GB" smtClean="0"/>
              <a:t>We need to give them more information and review pain medicines better.</a:t>
            </a:r>
          </a:p>
          <a:p>
            <a:pPr eaLnBrk="1" hangingPunct="1"/>
            <a:r>
              <a:rPr lang="en-GB" smtClean="0"/>
              <a:t>We need to believe that other methods of dealing with chronic pain help and take the time to encourage a patients to engage with this.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000" dirty="0" smtClean="0"/>
              <a:t>	BPS guidance</a:t>
            </a:r>
          </a:p>
          <a:p>
            <a:pPr eaLnBrk="1" hangingPunct="1"/>
            <a:r>
              <a:rPr lang="en-GB" sz="2000" dirty="0" smtClean="0"/>
              <a:t>Summary </a:t>
            </a:r>
            <a:r>
              <a:rPr lang="en-GB" sz="2000" dirty="0" smtClean="0"/>
              <a:t>page: </a:t>
            </a:r>
            <a:r>
              <a:rPr lang="en-GB" sz="2000" dirty="0" smtClean="0">
                <a:hlinkClick r:id="rId2"/>
              </a:rPr>
              <a:t>http://www.britishpainsociety.org/book_opioids_recommendations.pdf</a:t>
            </a:r>
            <a:endParaRPr lang="en-GB" sz="2000" dirty="0" smtClean="0"/>
          </a:p>
          <a:p>
            <a:pPr eaLnBrk="1" hangingPunct="1"/>
            <a:r>
              <a:rPr lang="en-GB" sz="2000" dirty="0" smtClean="0"/>
              <a:t>Patients version: </a:t>
            </a:r>
            <a:r>
              <a:rPr lang="en-GB" sz="2000" dirty="0" smtClean="0">
                <a:hlinkClick r:id="rId3"/>
              </a:rPr>
              <a:t>http://www.britishpainsociety.org/book_opioid_patient.pdf</a:t>
            </a:r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443</TotalTime>
  <Words>794</Words>
  <Application>Microsoft Office PowerPoint</Application>
  <PresentationFormat>On-screen Show (4:3)</PresentationFormat>
  <Paragraphs>206</Paragraphs>
  <Slides>24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Calibri</vt:lpstr>
      <vt:lpstr>Constantia</vt:lpstr>
      <vt:lpstr>Wingdings 2</vt:lpstr>
      <vt:lpstr>Arial Bold</vt:lpstr>
      <vt:lpstr>ヒラギノ角ゴ ProN W6</vt:lpstr>
      <vt:lpstr>Trebuchet MS</vt:lpstr>
      <vt:lpstr>Arial Italic</vt:lpstr>
      <vt:lpstr>Wingdings</vt:lpstr>
      <vt:lpstr>Times New Roman</vt:lpstr>
      <vt:lpstr>MS PGothic</vt:lpstr>
      <vt:lpstr>Flow</vt:lpstr>
      <vt:lpstr>Opioids in persistent, non-cancer pain</vt:lpstr>
      <vt:lpstr>WHO pain ladder</vt:lpstr>
      <vt:lpstr>“But the drugs don’t work Dr...”</vt:lpstr>
      <vt:lpstr>Slide 4</vt:lpstr>
      <vt:lpstr>PHN Medications: NNT, NNH</vt:lpstr>
      <vt:lpstr>Slide 6</vt:lpstr>
      <vt:lpstr>Slide 7</vt:lpstr>
      <vt:lpstr>Slide 8</vt:lpstr>
      <vt:lpstr>Before you start opioids</vt:lpstr>
      <vt:lpstr>Slide 10</vt:lpstr>
      <vt:lpstr>Starting Opioids</vt:lpstr>
      <vt:lpstr>Opiate Adverse Effects</vt:lpstr>
      <vt:lpstr>Hormonal disturbance</vt:lpstr>
      <vt:lpstr>Mortality data</vt:lpstr>
      <vt:lpstr>Approximate equivalent doses</vt:lpstr>
      <vt:lpstr>Slide 16</vt:lpstr>
      <vt:lpstr>Managing established patients</vt:lpstr>
      <vt:lpstr>Flare-Up Management</vt:lpstr>
      <vt:lpstr>Stopping Opiates – When and How</vt:lpstr>
      <vt:lpstr>The future of opioid management (is it nearly now?)</vt:lpstr>
      <vt:lpstr>Other tests to be considered in patients on long term opioid therapy....</vt:lpstr>
      <vt:lpstr>So what about GP now?</vt:lpstr>
      <vt:lpstr>Summary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Opioids in chronic, non-cancer pain</dc:title>
  <dc:creator>gus</dc:creator>
  <cp:lastModifiedBy>gus</cp:lastModifiedBy>
  <cp:revision>47</cp:revision>
  <dcterms:created xsi:type="dcterms:W3CDTF">2006-08-16T00:00:00Z</dcterms:created>
  <dcterms:modified xsi:type="dcterms:W3CDTF">2014-02-17T22:02:36Z</dcterms:modified>
</cp:coreProperties>
</file>