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12192000"/>
  <p:embeddedFontLst>
    <p:embeddedFont>
      <p:font typeface="Inter" panose="020B0604020202020204" charset="0"/>
      <p:regular r:id="rId38"/>
      <p:bold r:id="rId39"/>
    </p:embeddedFont>
    <p:embeddedFont>
      <p:font typeface="Montserrat" panose="00000500000000000000" pitchFamily="2" charset="0"/>
      <p:regular r:id="rId40"/>
      <p:bold r:id="rId41"/>
      <p:italic r:id="rId42"/>
      <p:boldItalic r:id="rId43"/>
    </p:embeddedFont>
    <p:embeddedFont>
      <p:font typeface="Open Sans" panose="020B0606030504020204" pitchFamily="34" charset="0"/>
      <p:regular r:id="rId44"/>
      <p:bold r:id="rId45"/>
      <p:italic r:id="rId46"/>
      <p:boldItalic r:id="rId47"/>
    </p:embeddedFont>
    <p:embeddedFont>
      <p:font typeface="Roboto" panose="02000000000000000000" pitchFamily="2" charset="0"/>
      <p:regular r:id="rId48"/>
      <p:bold r:id="rId49"/>
      <p:italic r:id="rId50"/>
      <p:boldItalic r:id="rId5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631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3" Type="http://schemas.openxmlformats.org/officeDocument/2006/relationships/image" Target="../media/image1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17" Type="http://schemas.openxmlformats.org/officeDocument/2006/relationships/image" Target="../media/image15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5" Type="http://schemas.openxmlformats.org/officeDocument/2006/relationships/image" Target="../media/image157.png"/><Relationship Id="rId10" Type="http://schemas.openxmlformats.org/officeDocument/2006/relationships/image" Target="../media/image152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18" Type="http://schemas.openxmlformats.org/officeDocument/2006/relationships/image" Target="../media/image174.png"/><Relationship Id="rId3" Type="http://schemas.openxmlformats.org/officeDocument/2006/relationships/image" Target="../media/image1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17" Type="http://schemas.openxmlformats.org/officeDocument/2006/relationships/image" Target="../media/image17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2.png"/><Relationship Id="rId11" Type="http://schemas.openxmlformats.org/officeDocument/2006/relationships/image" Target="../media/image167.png"/><Relationship Id="rId5" Type="http://schemas.openxmlformats.org/officeDocument/2006/relationships/image" Target="../media/image161.png"/><Relationship Id="rId15" Type="http://schemas.openxmlformats.org/officeDocument/2006/relationships/image" Target="../media/image171.png"/><Relationship Id="rId10" Type="http://schemas.openxmlformats.org/officeDocument/2006/relationships/image" Target="../media/image166.png"/><Relationship Id="rId19" Type="http://schemas.openxmlformats.org/officeDocument/2006/relationships/image" Target="../media/image175.png"/><Relationship Id="rId4" Type="http://schemas.openxmlformats.org/officeDocument/2006/relationships/image" Target="../media/image160.png"/><Relationship Id="rId9" Type="http://schemas.openxmlformats.org/officeDocument/2006/relationships/image" Target="../media/image165.png"/><Relationship Id="rId14" Type="http://schemas.openxmlformats.org/officeDocument/2006/relationships/image" Target="../media/image1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13" Type="http://schemas.openxmlformats.org/officeDocument/2006/relationships/image" Target="../media/image185.png"/><Relationship Id="rId3" Type="http://schemas.openxmlformats.org/officeDocument/2006/relationships/image" Target="../media/image1.png"/><Relationship Id="rId7" Type="http://schemas.openxmlformats.org/officeDocument/2006/relationships/image" Target="../media/image179.png"/><Relationship Id="rId12" Type="http://schemas.openxmlformats.org/officeDocument/2006/relationships/image" Target="../media/image184.png"/><Relationship Id="rId17" Type="http://schemas.openxmlformats.org/officeDocument/2006/relationships/image" Target="../media/image18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png"/><Relationship Id="rId11" Type="http://schemas.openxmlformats.org/officeDocument/2006/relationships/image" Target="../media/image183.png"/><Relationship Id="rId5" Type="http://schemas.openxmlformats.org/officeDocument/2006/relationships/image" Target="../media/image177.png"/><Relationship Id="rId15" Type="http://schemas.openxmlformats.org/officeDocument/2006/relationships/image" Target="../media/image187.png"/><Relationship Id="rId10" Type="http://schemas.openxmlformats.org/officeDocument/2006/relationships/image" Target="../media/image182.png"/><Relationship Id="rId4" Type="http://schemas.openxmlformats.org/officeDocument/2006/relationships/image" Target="../media/image176.png"/><Relationship Id="rId9" Type="http://schemas.openxmlformats.org/officeDocument/2006/relationships/image" Target="../media/image181.png"/><Relationship Id="rId14" Type="http://schemas.openxmlformats.org/officeDocument/2006/relationships/image" Target="../media/image18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13" Type="http://schemas.openxmlformats.org/officeDocument/2006/relationships/image" Target="../media/image199.png"/><Relationship Id="rId18" Type="http://schemas.openxmlformats.org/officeDocument/2006/relationships/image" Target="../media/image204.png"/><Relationship Id="rId3" Type="http://schemas.openxmlformats.org/officeDocument/2006/relationships/image" Target="../media/image75.png"/><Relationship Id="rId21" Type="http://schemas.openxmlformats.org/officeDocument/2006/relationships/image" Target="../media/image207.png"/><Relationship Id="rId7" Type="http://schemas.openxmlformats.org/officeDocument/2006/relationships/image" Target="../media/image193.png"/><Relationship Id="rId12" Type="http://schemas.openxmlformats.org/officeDocument/2006/relationships/image" Target="../media/image198.png"/><Relationship Id="rId17" Type="http://schemas.openxmlformats.org/officeDocument/2006/relationships/image" Target="../media/image20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02.png"/><Relationship Id="rId20" Type="http://schemas.openxmlformats.org/officeDocument/2006/relationships/image" Target="../media/image2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png"/><Relationship Id="rId11" Type="http://schemas.openxmlformats.org/officeDocument/2006/relationships/image" Target="../media/image197.png"/><Relationship Id="rId5" Type="http://schemas.openxmlformats.org/officeDocument/2006/relationships/image" Target="../media/image191.png"/><Relationship Id="rId15" Type="http://schemas.openxmlformats.org/officeDocument/2006/relationships/image" Target="../media/image201.png"/><Relationship Id="rId10" Type="http://schemas.openxmlformats.org/officeDocument/2006/relationships/image" Target="../media/image196.png"/><Relationship Id="rId19" Type="http://schemas.openxmlformats.org/officeDocument/2006/relationships/image" Target="../media/image205.png"/><Relationship Id="rId4" Type="http://schemas.openxmlformats.org/officeDocument/2006/relationships/image" Target="../media/image190.png"/><Relationship Id="rId9" Type="http://schemas.openxmlformats.org/officeDocument/2006/relationships/image" Target="../media/image195.png"/><Relationship Id="rId14" Type="http://schemas.openxmlformats.org/officeDocument/2006/relationships/image" Target="../media/image200.png"/><Relationship Id="rId22" Type="http://schemas.openxmlformats.org/officeDocument/2006/relationships/image" Target="../media/image20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1.png"/><Relationship Id="rId7" Type="http://schemas.openxmlformats.org/officeDocument/2006/relationships/image" Target="../media/image212.png"/><Relationship Id="rId12" Type="http://schemas.openxmlformats.org/officeDocument/2006/relationships/image" Target="../media/image2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1.png"/><Relationship Id="rId11" Type="http://schemas.openxmlformats.org/officeDocument/2006/relationships/image" Target="../media/image216.png"/><Relationship Id="rId5" Type="http://schemas.openxmlformats.org/officeDocument/2006/relationships/image" Target="../media/image210.png"/><Relationship Id="rId10" Type="http://schemas.openxmlformats.org/officeDocument/2006/relationships/image" Target="../media/image215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png"/><Relationship Id="rId3" Type="http://schemas.openxmlformats.org/officeDocument/2006/relationships/image" Target="../media/image1.png"/><Relationship Id="rId7" Type="http://schemas.openxmlformats.org/officeDocument/2006/relationships/image" Target="../media/image221.png"/><Relationship Id="rId12" Type="http://schemas.openxmlformats.org/officeDocument/2006/relationships/image" Target="../media/image2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5" Type="http://schemas.openxmlformats.org/officeDocument/2006/relationships/image" Target="../media/image219.png"/><Relationship Id="rId10" Type="http://schemas.openxmlformats.org/officeDocument/2006/relationships/image" Target="../media/image224.png"/><Relationship Id="rId4" Type="http://schemas.openxmlformats.org/officeDocument/2006/relationships/image" Target="../media/image218.png"/><Relationship Id="rId9" Type="http://schemas.openxmlformats.org/officeDocument/2006/relationships/image" Target="../media/image2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7.png"/><Relationship Id="rId3" Type="http://schemas.openxmlformats.org/officeDocument/2006/relationships/image" Target="../media/image1.png"/><Relationship Id="rId7" Type="http://schemas.openxmlformats.org/officeDocument/2006/relationships/image" Target="../media/image231.png"/><Relationship Id="rId12" Type="http://schemas.openxmlformats.org/officeDocument/2006/relationships/image" Target="../media/image236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0.png"/><Relationship Id="rId11" Type="http://schemas.openxmlformats.org/officeDocument/2006/relationships/image" Target="../media/image235.png"/><Relationship Id="rId5" Type="http://schemas.openxmlformats.org/officeDocument/2006/relationships/image" Target="../media/image229.png"/><Relationship Id="rId15" Type="http://schemas.openxmlformats.org/officeDocument/2006/relationships/image" Target="../media/image239.png"/><Relationship Id="rId10" Type="http://schemas.openxmlformats.org/officeDocument/2006/relationships/image" Target="../media/image234.png"/><Relationship Id="rId4" Type="http://schemas.openxmlformats.org/officeDocument/2006/relationships/image" Target="../media/image228.png"/><Relationship Id="rId9" Type="http://schemas.openxmlformats.org/officeDocument/2006/relationships/image" Target="../media/image233.png"/><Relationship Id="rId14" Type="http://schemas.openxmlformats.org/officeDocument/2006/relationships/image" Target="../media/image2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13" Type="http://schemas.openxmlformats.org/officeDocument/2006/relationships/image" Target="../media/image250.png"/><Relationship Id="rId18" Type="http://schemas.openxmlformats.org/officeDocument/2006/relationships/image" Target="../media/image255.png"/><Relationship Id="rId3" Type="http://schemas.openxmlformats.org/officeDocument/2006/relationships/image" Target="../media/image1.png"/><Relationship Id="rId7" Type="http://schemas.openxmlformats.org/officeDocument/2006/relationships/image" Target="../media/image244.png"/><Relationship Id="rId12" Type="http://schemas.openxmlformats.org/officeDocument/2006/relationships/image" Target="../media/image249.png"/><Relationship Id="rId17" Type="http://schemas.openxmlformats.org/officeDocument/2006/relationships/image" Target="../media/image254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3.png"/><Relationship Id="rId11" Type="http://schemas.openxmlformats.org/officeDocument/2006/relationships/image" Target="../media/image248.png"/><Relationship Id="rId5" Type="http://schemas.openxmlformats.org/officeDocument/2006/relationships/image" Target="../media/image242.png"/><Relationship Id="rId15" Type="http://schemas.openxmlformats.org/officeDocument/2006/relationships/image" Target="../media/image252.png"/><Relationship Id="rId10" Type="http://schemas.openxmlformats.org/officeDocument/2006/relationships/image" Target="../media/image247.png"/><Relationship Id="rId19" Type="http://schemas.openxmlformats.org/officeDocument/2006/relationships/image" Target="../media/image256.png"/><Relationship Id="rId4" Type="http://schemas.openxmlformats.org/officeDocument/2006/relationships/image" Target="../media/image241.png"/><Relationship Id="rId9" Type="http://schemas.openxmlformats.org/officeDocument/2006/relationships/image" Target="../media/image246.png"/><Relationship Id="rId14" Type="http://schemas.openxmlformats.org/officeDocument/2006/relationships/image" Target="../media/image2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png"/><Relationship Id="rId13" Type="http://schemas.openxmlformats.org/officeDocument/2006/relationships/image" Target="../media/image266.png"/><Relationship Id="rId18" Type="http://schemas.openxmlformats.org/officeDocument/2006/relationships/image" Target="../media/image271.png"/><Relationship Id="rId3" Type="http://schemas.openxmlformats.org/officeDocument/2006/relationships/image" Target="../media/image1.png"/><Relationship Id="rId7" Type="http://schemas.openxmlformats.org/officeDocument/2006/relationships/image" Target="../media/image260.png"/><Relationship Id="rId12" Type="http://schemas.openxmlformats.org/officeDocument/2006/relationships/image" Target="../media/image265.png"/><Relationship Id="rId17" Type="http://schemas.openxmlformats.org/officeDocument/2006/relationships/image" Target="../media/image27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9.png"/><Relationship Id="rId11" Type="http://schemas.openxmlformats.org/officeDocument/2006/relationships/image" Target="../media/image264.png"/><Relationship Id="rId5" Type="http://schemas.openxmlformats.org/officeDocument/2006/relationships/image" Target="../media/image258.png"/><Relationship Id="rId15" Type="http://schemas.openxmlformats.org/officeDocument/2006/relationships/image" Target="../media/image268.png"/><Relationship Id="rId10" Type="http://schemas.openxmlformats.org/officeDocument/2006/relationships/image" Target="../media/image263.png"/><Relationship Id="rId4" Type="http://schemas.openxmlformats.org/officeDocument/2006/relationships/image" Target="../media/image257.png"/><Relationship Id="rId9" Type="http://schemas.openxmlformats.org/officeDocument/2006/relationships/image" Target="../media/image262.png"/><Relationship Id="rId14" Type="http://schemas.openxmlformats.org/officeDocument/2006/relationships/image" Target="../media/image2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png"/><Relationship Id="rId13" Type="http://schemas.openxmlformats.org/officeDocument/2006/relationships/image" Target="../media/image281.png"/><Relationship Id="rId18" Type="http://schemas.openxmlformats.org/officeDocument/2006/relationships/image" Target="../media/image286.png"/><Relationship Id="rId3" Type="http://schemas.openxmlformats.org/officeDocument/2006/relationships/image" Target="../media/image1.png"/><Relationship Id="rId7" Type="http://schemas.openxmlformats.org/officeDocument/2006/relationships/image" Target="../media/image275.png"/><Relationship Id="rId12" Type="http://schemas.openxmlformats.org/officeDocument/2006/relationships/image" Target="../media/image280.png"/><Relationship Id="rId17" Type="http://schemas.openxmlformats.org/officeDocument/2006/relationships/image" Target="../media/image285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4.png"/><Relationship Id="rId11" Type="http://schemas.openxmlformats.org/officeDocument/2006/relationships/image" Target="../media/image279.png"/><Relationship Id="rId5" Type="http://schemas.openxmlformats.org/officeDocument/2006/relationships/image" Target="../media/image273.png"/><Relationship Id="rId15" Type="http://schemas.openxmlformats.org/officeDocument/2006/relationships/image" Target="../media/image283.png"/><Relationship Id="rId10" Type="http://schemas.openxmlformats.org/officeDocument/2006/relationships/image" Target="../media/image278.png"/><Relationship Id="rId19" Type="http://schemas.openxmlformats.org/officeDocument/2006/relationships/image" Target="../media/image287.png"/><Relationship Id="rId4" Type="http://schemas.openxmlformats.org/officeDocument/2006/relationships/image" Target="../media/image272.png"/><Relationship Id="rId9" Type="http://schemas.openxmlformats.org/officeDocument/2006/relationships/image" Target="../media/image277.png"/><Relationship Id="rId14" Type="http://schemas.openxmlformats.org/officeDocument/2006/relationships/image" Target="../media/image2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png"/><Relationship Id="rId13" Type="http://schemas.openxmlformats.org/officeDocument/2006/relationships/image" Target="../media/image297.png"/><Relationship Id="rId18" Type="http://schemas.openxmlformats.org/officeDocument/2006/relationships/image" Target="../media/image302.png"/><Relationship Id="rId3" Type="http://schemas.openxmlformats.org/officeDocument/2006/relationships/image" Target="../media/image1.png"/><Relationship Id="rId7" Type="http://schemas.openxmlformats.org/officeDocument/2006/relationships/image" Target="../media/image291.png"/><Relationship Id="rId12" Type="http://schemas.openxmlformats.org/officeDocument/2006/relationships/image" Target="../media/image296.png"/><Relationship Id="rId17" Type="http://schemas.openxmlformats.org/officeDocument/2006/relationships/image" Target="../media/image301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0.png"/><Relationship Id="rId11" Type="http://schemas.openxmlformats.org/officeDocument/2006/relationships/image" Target="../media/image295.png"/><Relationship Id="rId5" Type="http://schemas.openxmlformats.org/officeDocument/2006/relationships/image" Target="../media/image289.png"/><Relationship Id="rId15" Type="http://schemas.openxmlformats.org/officeDocument/2006/relationships/image" Target="../media/image299.png"/><Relationship Id="rId10" Type="http://schemas.openxmlformats.org/officeDocument/2006/relationships/image" Target="../media/image294.png"/><Relationship Id="rId19" Type="http://schemas.openxmlformats.org/officeDocument/2006/relationships/image" Target="../media/image303.png"/><Relationship Id="rId4" Type="http://schemas.openxmlformats.org/officeDocument/2006/relationships/image" Target="../media/image288.png"/><Relationship Id="rId9" Type="http://schemas.openxmlformats.org/officeDocument/2006/relationships/image" Target="../media/image293.png"/><Relationship Id="rId14" Type="http://schemas.openxmlformats.org/officeDocument/2006/relationships/image" Target="../media/image29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8.png"/><Relationship Id="rId13" Type="http://schemas.openxmlformats.org/officeDocument/2006/relationships/image" Target="../media/image313.png"/><Relationship Id="rId18" Type="http://schemas.openxmlformats.org/officeDocument/2006/relationships/image" Target="../media/image318.png"/><Relationship Id="rId26" Type="http://schemas.openxmlformats.org/officeDocument/2006/relationships/image" Target="../media/image326.png"/><Relationship Id="rId3" Type="http://schemas.openxmlformats.org/officeDocument/2006/relationships/image" Target="../media/image1.png"/><Relationship Id="rId21" Type="http://schemas.openxmlformats.org/officeDocument/2006/relationships/image" Target="../media/image321.png"/><Relationship Id="rId7" Type="http://schemas.openxmlformats.org/officeDocument/2006/relationships/image" Target="../media/image307.png"/><Relationship Id="rId12" Type="http://schemas.openxmlformats.org/officeDocument/2006/relationships/image" Target="../media/image312.png"/><Relationship Id="rId17" Type="http://schemas.openxmlformats.org/officeDocument/2006/relationships/image" Target="../media/image317.png"/><Relationship Id="rId25" Type="http://schemas.openxmlformats.org/officeDocument/2006/relationships/image" Target="../media/image32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16.png"/><Relationship Id="rId20" Type="http://schemas.openxmlformats.org/officeDocument/2006/relationships/image" Target="../media/image3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6.png"/><Relationship Id="rId11" Type="http://schemas.openxmlformats.org/officeDocument/2006/relationships/image" Target="../media/image311.png"/><Relationship Id="rId24" Type="http://schemas.openxmlformats.org/officeDocument/2006/relationships/image" Target="../media/image324.png"/><Relationship Id="rId5" Type="http://schemas.openxmlformats.org/officeDocument/2006/relationships/image" Target="../media/image305.png"/><Relationship Id="rId15" Type="http://schemas.openxmlformats.org/officeDocument/2006/relationships/image" Target="../media/image315.png"/><Relationship Id="rId23" Type="http://schemas.openxmlformats.org/officeDocument/2006/relationships/image" Target="../media/image323.png"/><Relationship Id="rId10" Type="http://schemas.openxmlformats.org/officeDocument/2006/relationships/image" Target="../media/image310.png"/><Relationship Id="rId19" Type="http://schemas.openxmlformats.org/officeDocument/2006/relationships/image" Target="../media/image319.png"/><Relationship Id="rId4" Type="http://schemas.openxmlformats.org/officeDocument/2006/relationships/image" Target="../media/image304.png"/><Relationship Id="rId9" Type="http://schemas.openxmlformats.org/officeDocument/2006/relationships/image" Target="../media/image309.png"/><Relationship Id="rId14" Type="http://schemas.openxmlformats.org/officeDocument/2006/relationships/image" Target="../media/image314.png"/><Relationship Id="rId22" Type="http://schemas.openxmlformats.org/officeDocument/2006/relationships/image" Target="../media/image322.png"/><Relationship Id="rId27" Type="http://schemas.openxmlformats.org/officeDocument/2006/relationships/image" Target="../media/image32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2.png"/><Relationship Id="rId13" Type="http://schemas.openxmlformats.org/officeDocument/2006/relationships/image" Target="../media/image337.png"/><Relationship Id="rId3" Type="http://schemas.openxmlformats.org/officeDocument/2006/relationships/image" Target="../media/image1.png"/><Relationship Id="rId7" Type="http://schemas.openxmlformats.org/officeDocument/2006/relationships/image" Target="../media/image331.png"/><Relationship Id="rId12" Type="http://schemas.openxmlformats.org/officeDocument/2006/relationships/image" Target="../media/image336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0.png"/><Relationship Id="rId11" Type="http://schemas.openxmlformats.org/officeDocument/2006/relationships/image" Target="../media/image335.png"/><Relationship Id="rId5" Type="http://schemas.openxmlformats.org/officeDocument/2006/relationships/image" Target="../media/image329.png"/><Relationship Id="rId15" Type="http://schemas.openxmlformats.org/officeDocument/2006/relationships/image" Target="../media/image339.png"/><Relationship Id="rId10" Type="http://schemas.openxmlformats.org/officeDocument/2006/relationships/image" Target="../media/image334.png"/><Relationship Id="rId4" Type="http://schemas.openxmlformats.org/officeDocument/2006/relationships/image" Target="../media/image328.png"/><Relationship Id="rId9" Type="http://schemas.openxmlformats.org/officeDocument/2006/relationships/image" Target="../media/image333.png"/><Relationship Id="rId14" Type="http://schemas.openxmlformats.org/officeDocument/2006/relationships/image" Target="../media/image3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5.png"/><Relationship Id="rId13" Type="http://schemas.openxmlformats.org/officeDocument/2006/relationships/image" Target="../media/image350.png"/><Relationship Id="rId18" Type="http://schemas.openxmlformats.org/officeDocument/2006/relationships/image" Target="../media/image355.png"/><Relationship Id="rId3" Type="http://schemas.openxmlformats.org/officeDocument/2006/relationships/image" Target="../media/image1.png"/><Relationship Id="rId7" Type="http://schemas.openxmlformats.org/officeDocument/2006/relationships/image" Target="../media/image344.png"/><Relationship Id="rId12" Type="http://schemas.openxmlformats.org/officeDocument/2006/relationships/image" Target="../media/image349.png"/><Relationship Id="rId17" Type="http://schemas.openxmlformats.org/officeDocument/2006/relationships/image" Target="../media/image354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3.png"/><Relationship Id="rId11" Type="http://schemas.openxmlformats.org/officeDocument/2006/relationships/image" Target="../media/image348.png"/><Relationship Id="rId5" Type="http://schemas.openxmlformats.org/officeDocument/2006/relationships/image" Target="../media/image342.png"/><Relationship Id="rId15" Type="http://schemas.openxmlformats.org/officeDocument/2006/relationships/image" Target="../media/image352.png"/><Relationship Id="rId10" Type="http://schemas.openxmlformats.org/officeDocument/2006/relationships/image" Target="../media/image347.png"/><Relationship Id="rId19" Type="http://schemas.openxmlformats.org/officeDocument/2006/relationships/image" Target="../media/image356.png"/><Relationship Id="rId4" Type="http://schemas.openxmlformats.org/officeDocument/2006/relationships/image" Target="../media/image341.png"/><Relationship Id="rId9" Type="http://schemas.openxmlformats.org/officeDocument/2006/relationships/image" Target="../media/image346.png"/><Relationship Id="rId14" Type="http://schemas.openxmlformats.org/officeDocument/2006/relationships/image" Target="../media/image3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1.png"/><Relationship Id="rId13" Type="http://schemas.openxmlformats.org/officeDocument/2006/relationships/image" Target="../media/image366.png"/><Relationship Id="rId3" Type="http://schemas.openxmlformats.org/officeDocument/2006/relationships/image" Target="../media/image1.png"/><Relationship Id="rId7" Type="http://schemas.openxmlformats.org/officeDocument/2006/relationships/image" Target="../media/image360.png"/><Relationship Id="rId12" Type="http://schemas.openxmlformats.org/officeDocument/2006/relationships/image" Target="../media/image36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9.png"/><Relationship Id="rId11" Type="http://schemas.openxmlformats.org/officeDocument/2006/relationships/image" Target="../media/image364.png"/><Relationship Id="rId5" Type="http://schemas.openxmlformats.org/officeDocument/2006/relationships/image" Target="../media/image358.png"/><Relationship Id="rId10" Type="http://schemas.openxmlformats.org/officeDocument/2006/relationships/image" Target="../media/image363.png"/><Relationship Id="rId4" Type="http://schemas.openxmlformats.org/officeDocument/2006/relationships/image" Target="../media/image357.png"/><Relationship Id="rId9" Type="http://schemas.openxmlformats.org/officeDocument/2006/relationships/image" Target="../media/image362.png"/><Relationship Id="rId14" Type="http://schemas.openxmlformats.org/officeDocument/2006/relationships/image" Target="../media/image36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2.png"/><Relationship Id="rId13" Type="http://schemas.openxmlformats.org/officeDocument/2006/relationships/image" Target="../media/image377.png"/><Relationship Id="rId18" Type="http://schemas.openxmlformats.org/officeDocument/2006/relationships/image" Target="../media/image382.png"/><Relationship Id="rId3" Type="http://schemas.openxmlformats.org/officeDocument/2006/relationships/image" Target="../media/image1.png"/><Relationship Id="rId7" Type="http://schemas.openxmlformats.org/officeDocument/2006/relationships/image" Target="../media/image371.png"/><Relationship Id="rId12" Type="http://schemas.openxmlformats.org/officeDocument/2006/relationships/image" Target="../media/image376.png"/><Relationship Id="rId17" Type="http://schemas.openxmlformats.org/officeDocument/2006/relationships/image" Target="../media/image381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0.png"/><Relationship Id="rId11" Type="http://schemas.openxmlformats.org/officeDocument/2006/relationships/image" Target="../media/image375.png"/><Relationship Id="rId5" Type="http://schemas.openxmlformats.org/officeDocument/2006/relationships/image" Target="../media/image369.png"/><Relationship Id="rId15" Type="http://schemas.openxmlformats.org/officeDocument/2006/relationships/image" Target="../media/image379.png"/><Relationship Id="rId10" Type="http://schemas.openxmlformats.org/officeDocument/2006/relationships/image" Target="../media/image374.png"/><Relationship Id="rId4" Type="http://schemas.openxmlformats.org/officeDocument/2006/relationships/image" Target="../media/image368.png"/><Relationship Id="rId9" Type="http://schemas.openxmlformats.org/officeDocument/2006/relationships/image" Target="../media/image373.png"/><Relationship Id="rId14" Type="http://schemas.openxmlformats.org/officeDocument/2006/relationships/image" Target="../media/image37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7.png"/><Relationship Id="rId13" Type="http://schemas.openxmlformats.org/officeDocument/2006/relationships/image" Target="../media/image392.png"/><Relationship Id="rId18" Type="http://schemas.openxmlformats.org/officeDocument/2006/relationships/image" Target="../media/image397.png"/><Relationship Id="rId3" Type="http://schemas.openxmlformats.org/officeDocument/2006/relationships/image" Target="../media/image1.png"/><Relationship Id="rId21" Type="http://schemas.openxmlformats.org/officeDocument/2006/relationships/image" Target="../media/image400.png"/><Relationship Id="rId7" Type="http://schemas.openxmlformats.org/officeDocument/2006/relationships/image" Target="../media/image386.png"/><Relationship Id="rId12" Type="http://schemas.openxmlformats.org/officeDocument/2006/relationships/image" Target="../media/image391.png"/><Relationship Id="rId17" Type="http://schemas.openxmlformats.org/officeDocument/2006/relationships/image" Target="../media/image396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95.png"/><Relationship Id="rId20" Type="http://schemas.openxmlformats.org/officeDocument/2006/relationships/image" Target="../media/image3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5.png"/><Relationship Id="rId11" Type="http://schemas.openxmlformats.org/officeDocument/2006/relationships/image" Target="../media/image390.png"/><Relationship Id="rId5" Type="http://schemas.openxmlformats.org/officeDocument/2006/relationships/image" Target="../media/image384.png"/><Relationship Id="rId15" Type="http://schemas.openxmlformats.org/officeDocument/2006/relationships/image" Target="../media/image394.png"/><Relationship Id="rId10" Type="http://schemas.openxmlformats.org/officeDocument/2006/relationships/image" Target="../media/image389.png"/><Relationship Id="rId19" Type="http://schemas.openxmlformats.org/officeDocument/2006/relationships/image" Target="../media/image398.png"/><Relationship Id="rId4" Type="http://schemas.openxmlformats.org/officeDocument/2006/relationships/image" Target="../media/image383.png"/><Relationship Id="rId9" Type="http://schemas.openxmlformats.org/officeDocument/2006/relationships/image" Target="../media/image388.png"/><Relationship Id="rId14" Type="http://schemas.openxmlformats.org/officeDocument/2006/relationships/image" Target="../media/image39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5.png"/><Relationship Id="rId13" Type="http://schemas.openxmlformats.org/officeDocument/2006/relationships/image" Target="../media/image410.png"/><Relationship Id="rId3" Type="http://schemas.openxmlformats.org/officeDocument/2006/relationships/image" Target="../media/image1.png"/><Relationship Id="rId7" Type="http://schemas.openxmlformats.org/officeDocument/2006/relationships/image" Target="../media/image404.png"/><Relationship Id="rId12" Type="http://schemas.openxmlformats.org/officeDocument/2006/relationships/image" Target="../media/image40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3.png"/><Relationship Id="rId11" Type="http://schemas.openxmlformats.org/officeDocument/2006/relationships/image" Target="../media/image408.png"/><Relationship Id="rId5" Type="http://schemas.openxmlformats.org/officeDocument/2006/relationships/image" Target="../media/image402.png"/><Relationship Id="rId10" Type="http://schemas.openxmlformats.org/officeDocument/2006/relationships/image" Target="../media/image407.png"/><Relationship Id="rId4" Type="http://schemas.openxmlformats.org/officeDocument/2006/relationships/image" Target="../media/image401.png"/><Relationship Id="rId9" Type="http://schemas.openxmlformats.org/officeDocument/2006/relationships/image" Target="../media/image406.png"/><Relationship Id="rId14" Type="http://schemas.openxmlformats.org/officeDocument/2006/relationships/image" Target="../media/image41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6.png"/><Relationship Id="rId13" Type="http://schemas.openxmlformats.org/officeDocument/2006/relationships/image" Target="../media/image421.png"/><Relationship Id="rId3" Type="http://schemas.openxmlformats.org/officeDocument/2006/relationships/image" Target="../media/image1.png"/><Relationship Id="rId7" Type="http://schemas.openxmlformats.org/officeDocument/2006/relationships/image" Target="../media/image415.png"/><Relationship Id="rId12" Type="http://schemas.openxmlformats.org/officeDocument/2006/relationships/image" Target="../media/image420.png"/><Relationship Id="rId17" Type="http://schemas.openxmlformats.org/officeDocument/2006/relationships/image" Target="../media/image425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4.png"/><Relationship Id="rId11" Type="http://schemas.openxmlformats.org/officeDocument/2006/relationships/image" Target="../media/image419.png"/><Relationship Id="rId5" Type="http://schemas.openxmlformats.org/officeDocument/2006/relationships/image" Target="../media/image413.png"/><Relationship Id="rId15" Type="http://schemas.openxmlformats.org/officeDocument/2006/relationships/image" Target="../media/image423.png"/><Relationship Id="rId10" Type="http://schemas.openxmlformats.org/officeDocument/2006/relationships/image" Target="../media/image418.png"/><Relationship Id="rId4" Type="http://schemas.openxmlformats.org/officeDocument/2006/relationships/image" Target="../media/image412.png"/><Relationship Id="rId9" Type="http://schemas.openxmlformats.org/officeDocument/2006/relationships/image" Target="../media/image417.png"/><Relationship Id="rId14" Type="http://schemas.openxmlformats.org/officeDocument/2006/relationships/image" Target="../media/image42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0.png"/><Relationship Id="rId13" Type="http://schemas.openxmlformats.org/officeDocument/2006/relationships/image" Target="../media/image435.png"/><Relationship Id="rId3" Type="http://schemas.openxmlformats.org/officeDocument/2006/relationships/image" Target="../media/image1.png"/><Relationship Id="rId7" Type="http://schemas.openxmlformats.org/officeDocument/2006/relationships/image" Target="../media/image429.png"/><Relationship Id="rId12" Type="http://schemas.openxmlformats.org/officeDocument/2006/relationships/image" Target="../media/image434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8.png"/><Relationship Id="rId11" Type="http://schemas.openxmlformats.org/officeDocument/2006/relationships/image" Target="../media/image433.png"/><Relationship Id="rId5" Type="http://schemas.openxmlformats.org/officeDocument/2006/relationships/image" Target="../media/image427.png"/><Relationship Id="rId15" Type="http://schemas.openxmlformats.org/officeDocument/2006/relationships/image" Target="../media/image437.png"/><Relationship Id="rId10" Type="http://schemas.openxmlformats.org/officeDocument/2006/relationships/image" Target="../media/image432.png"/><Relationship Id="rId4" Type="http://schemas.openxmlformats.org/officeDocument/2006/relationships/image" Target="../media/image426.png"/><Relationship Id="rId9" Type="http://schemas.openxmlformats.org/officeDocument/2006/relationships/image" Target="../media/image431.png"/><Relationship Id="rId14" Type="http://schemas.openxmlformats.org/officeDocument/2006/relationships/image" Target="../media/image4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3.png"/><Relationship Id="rId13" Type="http://schemas.openxmlformats.org/officeDocument/2006/relationships/image" Target="../media/image448.png"/><Relationship Id="rId18" Type="http://schemas.openxmlformats.org/officeDocument/2006/relationships/image" Target="../media/image453.png"/><Relationship Id="rId3" Type="http://schemas.openxmlformats.org/officeDocument/2006/relationships/image" Target="../media/image1.png"/><Relationship Id="rId7" Type="http://schemas.openxmlformats.org/officeDocument/2006/relationships/image" Target="../media/image442.png"/><Relationship Id="rId12" Type="http://schemas.openxmlformats.org/officeDocument/2006/relationships/image" Target="../media/image447.png"/><Relationship Id="rId17" Type="http://schemas.openxmlformats.org/officeDocument/2006/relationships/image" Target="../media/image452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4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1.png"/><Relationship Id="rId11" Type="http://schemas.openxmlformats.org/officeDocument/2006/relationships/image" Target="../media/image446.png"/><Relationship Id="rId5" Type="http://schemas.openxmlformats.org/officeDocument/2006/relationships/image" Target="../media/image440.png"/><Relationship Id="rId15" Type="http://schemas.openxmlformats.org/officeDocument/2006/relationships/image" Target="../media/image450.png"/><Relationship Id="rId10" Type="http://schemas.openxmlformats.org/officeDocument/2006/relationships/image" Target="../media/image445.png"/><Relationship Id="rId4" Type="http://schemas.openxmlformats.org/officeDocument/2006/relationships/image" Target="../media/image439.png"/><Relationship Id="rId9" Type="http://schemas.openxmlformats.org/officeDocument/2006/relationships/image" Target="../media/image444.png"/><Relationship Id="rId14" Type="http://schemas.openxmlformats.org/officeDocument/2006/relationships/image" Target="../media/image44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9.png"/><Relationship Id="rId3" Type="http://schemas.openxmlformats.org/officeDocument/2006/relationships/image" Target="../media/image454.png"/><Relationship Id="rId7" Type="http://schemas.openxmlformats.org/officeDocument/2006/relationships/image" Target="../media/image4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7.png"/><Relationship Id="rId11" Type="http://schemas.openxmlformats.org/officeDocument/2006/relationships/image" Target="../media/image462.png"/><Relationship Id="rId5" Type="http://schemas.openxmlformats.org/officeDocument/2006/relationships/image" Target="../media/image456.png"/><Relationship Id="rId10" Type="http://schemas.openxmlformats.org/officeDocument/2006/relationships/image" Target="../media/image461.png"/><Relationship Id="rId4" Type="http://schemas.openxmlformats.org/officeDocument/2006/relationships/image" Target="../media/image455.png"/><Relationship Id="rId9" Type="http://schemas.openxmlformats.org/officeDocument/2006/relationships/image" Target="../media/image46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7.png"/><Relationship Id="rId13" Type="http://schemas.openxmlformats.org/officeDocument/2006/relationships/image" Target="../media/image472.png"/><Relationship Id="rId18" Type="http://schemas.openxmlformats.org/officeDocument/2006/relationships/image" Target="../media/image477.png"/><Relationship Id="rId3" Type="http://schemas.openxmlformats.org/officeDocument/2006/relationships/image" Target="../media/image1.png"/><Relationship Id="rId7" Type="http://schemas.openxmlformats.org/officeDocument/2006/relationships/image" Target="../media/image466.png"/><Relationship Id="rId12" Type="http://schemas.openxmlformats.org/officeDocument/2006/relationships/image" Target="../media/image471.png"/><Relationship Id="rId17" Type="http://schemas.openxmlformats.org/officeDocument/2006/relationships/image" Target="../media/image476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475.png"/><Relationship Id="rId20" Type="http://schemas.openxmlformats.org/officeDocument/2006/relationships/image" Target="../media/image4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5.png"/><Relationship Id="rId11" Type="http://schemas.openxmlformats.org/officeDocument/2006/relationships/image" Target="../media/image470.png"/><Relationship Id="rId5" Type="http://schemas.openxmlformats.org/officeDocument/2006/relationships/image" Target="../media/image464.png"/><Relationship Id="rId15" Type="http://schemas.openxmlformats.org/officeDocument/2006/relationships/image" Target="../media/image474.png"/><Relationship Id="rId10" Type="http://schemas.openxmlformats.org/officeDocument/2006/relationships/image" Target="../media/image469.png"/><Relationship Id="rId19" Type="http://schemas.openxmlformats.org/officeDocument/2006/relationships/image" Target="../media/image478.png"/><Relationship Id="rId4" Type="http://schemas.openxmlformats.org/officeDocument/2006/relationships/image" Target="../media/image463.png"/><Relationship Id="rId9" Type="http://schemas.openxmlformats.org/officeDocument/2006/relationships/image" Target="../media/image468.png"/><Relationship Id="rId14" Type="http://schemas.openxmlformats.org/officeDocument/2006/relationships/image" Target="../media/image47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4.png"/><Relationship Id="rId13" Type="http://schemas.openxmlformats.org/officeDocument/2006/relationships/image" Target="../media/image489.png"/><Relationship Id="rId18" Type="http://schemas.openxmlformats.org/officeDocument/2006/relationships/image" Target="../media/image494.png"/><Relationship Id="rId3" Type="http://schemas.openxmlformats.org/officeDocument/2006/relationships/image" Target="../media/image1.png"/><Relationship Id="rId21" Type="http://schemas.openxmlformats.org/officeDocument/2006/relationships/image" Target="../media/image497.png"/><Relationship Id="rId7" Type="http://schemas.openxmlformats.org/officeDocument/2006/relationships/image" Target="../media/image483.png"/><Relationship Id="rId12" Type="http://schemas.openxmlformats.org/officeDocument/2006/relationships/image" Target="../media/image488.png"/><Relationship Id="rId17" Type="http://schemas.openxmlformats.org/officeDocument/2006/relationships/image" Target="../media/image493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92.png"/><Relationship Id="rId20" Type="http://schemas.openxmlformats.org/officeDocument/2006/relationships/image" Target="../media/image4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2.png"/><Relationship Id="rId11" Type="http://schemas.openxmlformats.org/officeDocument/2006/relationships/image" Target="../media/image487.png"/><Relationship Id="rId5" Type="http://schemas.openxmlformats.org/officeDocument/2006/relationships/image" Target="../media/image481.png"/><Relationship Id="rId15" Type="http://schemas.openxmlformats.org/officeDocument/2006/relationships/image" Target="../media/image491.png"/><Relationship Id="rId10" Type="http://schemas.openxmlformats.org/officeDocument/2006/relationships/image" Target="../media/image486.png"/><Relationship Id="rId19" Type="http://schemas.openxmlformats.org/officeDocument/2006/relationships/image" Target="../media/image495.png"/><Relationship Id="rId4" Type="http://schemas.openxmlformats.org/officeDocument/2006/relationships/image" Target="../media/image480.png"/><Relationship Id="rId9" Type="http://schemas.openxmlformats.org/officeDocument/2006/relationships/image" Target="../media/image485.png"/><Relationship Id="rId14" Type="http://schemas.openxmlformats.org/officeDocument/2006/relationships/image" Target="../media/image49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2.png"/><Relationship Id="rId13" Type="http://schemas.openxmlformats.org/officeDocument/2006/relationships/image" Target="../media/image507.png"/><Relationship Id="rId3" Type="http://schemas.openxmlformats.org/officeDocument/2006/relationships/image" Target="../media/image1.png"/><Relationship Id="rId7" Type="http://schemas.openxmlformats.org/officeDocument/2006/relationships/image" Target="../media/image501.png"/><Relationship Id="rId12" Type="http://schemas.openxmlformats.org/officeDocument/2006/relationships/image" Target="../media/image506.pn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5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0.png"/><Relationship Id="rId11" Type="http://schemas.openxmlformats.org/officeDocument/2006/relationships/image" Target="../media/image505.png"/><Relationship Id="rId5" Type="http://schemas.openxmlformats.org/officeDocument/2006/relationships/image" Target="../media/image499.png"/><Relationship Id="rId15" Type="http://schemas.openxmlformats.org/officeDocument/2006/relationships/image" Target="../media/image509.png"/><Relationship Id="rId10" Type="http://schemas.openxmlformats.org/officeDocument/2006/relationships/image" Target="../media/image504.png"/><Relationship Id="rId4" Type="http://schemas.openxmlformats.org/officeDocument/2006/relationships/image" Target="../media/image498.png"/><Relationship Id="rId9" Type="http://schemas.openxmlformats.org/officeDocument/2006/relationships/image" Target="../media/image503.png"/><Relationship Id="rId14" Type="http://schemas.openxmlformats.org/officeDocument/2006/relationships/image" Target="../media/image50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5.png"/><Relationship Id="rId3" Type="http://schemas.openxmlformats.org/officeDocument/2006/relationships/image" Target="../media/image1.png"/><Relationship Id="rId7" Type="http://schemas.openxmlformats.org/officeDocument/2006/relationships/image" Target="../media/image514.png"/><Relationship Id="rId12" Type="http://schemas.openxmlformats.org/officeDocument/2006/relationships/image" Target="../media/image51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3.png"/><Relationship Id="rId11" Type="http://schemas.openxmlformats.org/officeDocument/2006/relationships/image" Target="../media/image518.png"/><Relationship Id="rId5" Type="http://schemas.openxmlformats.org/officeDocument/2006/relationships/image" Target="../media/image512.png"/><Relationship Id="rId10" Type="http://schemas.openxmlformats.org/officeDocument/2006/relationships/image" Target="../media/image517.png"/><Relationship Id="rId4" Type="http://schemas.openxmlformats.org/officeDocument/2006/relationships/image" Target="../media/image511.png"/><Relationship Id="rId9" Type="http://schemas.openxmlformats.org/officeDocument/2006/relationships/image" Target="../media/image5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26" Type="http://schemas.openxmlformats.org/officeDocument/2006/relationships/image" Target="../media/image74.pn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24" Type="http://schemas.openxmlformats.org/officeDocument/2006/relationships/image" Target="../media/image72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26" Type="http://schemas.openxmlformats.org/officeDocument/2006/relationships/image" Target="../media/image98.png"/><Relationship Id="rId3" Type="http://schemas.openxmlformats.org/officeDocument/2006/relationships/image" Target="../media/image75.png"/><Relationship Id="rId21" Type="http://schemas.openxmlformats.org/officeDocument/2006/relationships/image" Target="../media/image93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5" Type="http://schemas.openxmlformats.org/officeDocument/2006/relationships/image" Target="../media/image9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8.png"/><Relationship Id="rId20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24" Type="http://schemas.openxmlformats.org/officeDocument/2006/relationships/image" Target="../media/image96.png"/><Relationship Id="rId5" Type="http://schemas.openxmlformats.org/officeDocument/2006/relationships/image" Target="../media/image77.png"/><Relationship Id="rId15" Type="http://schemas.openxmlformats.org/officeDocument/2006/relationships/image" Target="../media/image87.png"/><Relationship Id="rId23" Type="http://schemas.openxmlformats.org/officeDocument/2006/relationships/image" Target="../media/image95.png"/><Relationship Id="rId10" Type="http://schemas.openxmlformats.org/officeDocument/2006/relationships/image" Target="../media/image82.png"/><Relationship Id="rId19" Type="http://schemas.openxmlformats.org/officeDocument/2006/relationships/image" Target="../media/image91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Relationship Id="rId22" Type="http://schemas.openxmlformats.org/officeDocument/2006/relationships/image" Target="../media/image9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3" Type="http://schemas.openxmlformats.org/officeDocument/2006/relationships/image" Target="../media/image1.png"/><Relationship Id="rId21" Type="http://schemas.openxmlformats.org/officeDocument/2006/relationships/image" Target="../media/image116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19" Type="http://schemas.openxmlformats.org/officeDocument/2006/relationships/image" Target="../media/image114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3" Type="http://schemas.openxmlformats.org/officeDocument/2006/relationships/image" Target="../media/image75.png"/><Relationship Id="rId21" Type="http://schemas.openxmlformats.org/officeDocument/2006/relationships/image" Target="../media/image134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9.png"/><Relationship Id="rId20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10" Type="http://schemas.openxmlformats.org/officeDocument/2006/relationships/image" Target="../media/image123.png"/><Relationship Id="rId19" Type="http://schemas.openxmlformats.org/officeDocument/2006/relationships/image" Target="../media/image132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Relationship Id="rId22" Type="http://schemas.openxmlformats.org/officeDocument/2006/relationships/image" Target="../media/image1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13" Type="http://schemas.openxmlformats.org/officeDocument/2006/relationships/image" Target="../media/image145.png"/><Relationship Id="rId3" Type="http://schemas.openxmlformats.org/officeDocument/2006/relationships/image" Target="../media/image1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46"/>
            <a:ext cx="4425553" cy="528042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52599"/>
            <a:ext cx="4425553" cy="5722293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3227338"/>
            <a:ext cx="1121569" cy="82153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275040"/>
            <a:ext cx="12192000" cy="582811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5553" y="0"/>
            <a:ext cx="7766298" cy="627504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3498" y="678805"/>
            <a:ext cx="7778353" cy="5260032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268188" y="171450"/>
            <a:ext cx="57369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425" dirty="0"/>
          </a:p>
        </p:txBody>
      </p:sp>
      <p:sp>
        <p:nvSpPr>
          <p:cNvPr id="12" name="SK-1-text-11"/>
          <p:cNvSpPr/>
          <p:nvPr/>
        </p:nvSpPr>
        <p:spPr>
          <a:xfrm>
            <a:off x="243780" y="1920180"/>
            <a:ext cx="3937992" cy="10080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Care Planning,</a:t>
            </a:r>
            <a:endParaRPr lang="en-US" sz="2850" dirty="0"/>
          </a:p>
          <a:p>
            <a:pPr marL="0" indent="0" algn="l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LPA &amp; ReSPECT</a:t>
            </a:r>
            <a:endParaRPr lang="en-US" sz="2850" dirty="0"/>
          </a:p>
        </p:txBody>
      </p:sp>
      <p:sp>
        <p:nvSpPr>
          <p:cNvPr id="13" name="SK-1-text-12"/>
          <p:cNvSpPr/>
          <p:nvPr/>
        </p:nvSpPr>
        <p:spPr>
          <a:xfrm>
            <a:off x="243780" y="3566071"/>
            <a:ext cx="3742879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89CFF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Teaching Presentation for UK GP Trainees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89CFF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(ST1–ST3 &amp; IMGs)</a:t>
            </a:r>
            <a:endParaRPr lang="en-US" sz="1500" dirty="0"/>
          </a:p>
        </p:txBody>
      </p:sp>
      <p:sp>
        <p:nvSpPr>
          <p:cNvPr id="14" name="SK-1-text-13"/>
          <p:cNvSpPr/>
          <p:nvPr/>
        </p:nvSpPr>
        <p:spPr>
          <a:xfrm>
            <a:off x="255984" y="4752529"/>
            <a:ext cx="457866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Created: June 2026</a:t>
            </a:r>
            <a:endParaRPr lang="en-US" sz="1425" dirty="0"/>
          </a:p>
        </p:txBody>
      </p:sp>
      <p:sp>
        <p:nvSpPr>
          <p:cNvPr id="15" name="SK-1-text-14"/>
          <p:cNvSpPr/>
          <p:nvPr/>
        </p:nvSpPr>
        <p:spPr>
          <a:xfrm>
            <a:off x="243780" y="5253186"/>
            <a:ext cx="465105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16" name="SK-1-text-15"/>
          <p:cNvSpPr/>
          <p:nvPr/>
        </p:nvSpPr>
        <p:spPr>
          <a:xfrm>
            <a:off x="255984" y="6425803"/>
            <a:ext cx="1193601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only. Content reflects guidance current at time of publication.</a:t>
            </a:r>
            <a:endParaRPr lang="en-US" sz="1050" dirty="0"/>
          </a:p>
        </p:txBody>
      </p:sp>
      <p:sp>
        <p:nvSpPr>
          <p:cNvPr id="17" name="SK-1-text-16"/>
          <p:cNvSpPr/>
          <p:nvPr/>
        </p:nvSpPr>
        <p:spPr>
          <a:xfrm>
            <a:off x="268188" y="6604248"/>
            <a:ext cx="98374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refer to current national guidance and local policies.</a:t>
            </a:r>
            <a:endParaRPr lang="en-US" sz="1050" dirty="0"/>
          </a:p>
        </p:txBody>
      </p:sp>
      <p:sp>
        <p:nvSpPr>
          <p:cNvPr id="18" name="SK-1-text-17"/>
          <p:cNvSpPr/>
          <p:nvPr/>
        </p:nvSpPr>
        <p:spPr>
          <a:xfrm>
            <a:off x="9675168" y="6473875"/>
            <a:ext cx="212645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284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24302"/>
            <a:ext cx="12192000" cy="504676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61" y="377130"/>
            <a:ext cx="19050" cy="1508671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879" y="1632198"/>
            <a:ext cx="1401961" cy="95994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98" y="2235696"/>
            <a:ext cx="7680871" cy="1206996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898" y="2180779"/>
            <a:ext cx="146298" cy="126176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898" y="3559225"/>
            <a:ext cx="7680871" cy="1213842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5898" y="3511153"/>
            <a:ext cx="146298" cy="1261765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5898" y="4889748"/>
            <a:ext cx="7680871" cy="1213842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5898" y="4841677"/>
            <a:ext cx="146298" cy="126176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12275" y="2715667"/>
            <a:ext cx="2779663" cy="2256234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9365" y="4978896"/>
            <a:ext cx="572988" cy="569119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365" y="3648373"/>
            <a:ext cx="572988" cy="562273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9365" y="2324844"/>
            <a:ext cx="572988" cy="555427"/>
          </a:xfrm>
          <a:prstGeom prst="rect">
            <a:avLst/>
          </a:prstGeom>
        </p:spPr>
      </p:pic>
      <p:sp>
        <p:nvSpPr>
          <p:cNvPr id="17" name="SK-10-text-16"/>
          <p:cNvSpPr/>
          <p:nvPr/>
        </p:nvSpPr>
        <p:spPr>
          <a:xfrm>
            <a:off x="670471" y="356592"/>
            <a:ext cx="91592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839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UNIVERSAL PRINCIPLES FOR ACP — NHS ENGLAND 2022</a:t>
            </a:r>
            <a:endParaRPr lang="en-US" sz="1200" dirty="0"/>
          </a:p>
        </p:txBody>
      </p:sp>
      <p:sp>
        <p:nvSpPr>
          <p:cNvPr id="18" name="SK-10-text-17"/>
          <p:cNvSpPr/>
          <p:nvPr/>
        </p:nvSpPr>
        <p:spPr>
          <a:xfrm>
            <a:off x="670471" y="651421"/>
            <a:ext cx="5559475" cy="925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30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Universal Principles for ACP</a:t>
            </a:r>
            <a:endParaRPr lang="en-US" sz="3000" dirty="0"/>
          </a:p>
          <a:p>
            <a:pPr marL="0" indent="0" algn="l">
              <a:lnSpc>
                <a:spcPts val="3300"/>
              </a:lnSpc>
              <a:buNone/>
            </a:pPr>
            <a:r>
              <a:rPr lang="en-US" sz="30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Principles 1–3</a:t>
            </a:r>
            <a:endParaRPr lang="en-US" sz="3000" dirty="0"/>
          </a:p>
        </p:txBody>
      </p:sp>
      <p:sp>
        <p:nvSpPr>
          <p:cNvPr id="19" name="SK-10-text-18"/>
          <p:cNvSpPr/>
          <p:nvPr/>
        </p:nvSpPr>
        <p:spPr>
          <a:xfrm>
            <a:off x="658267" y="1782961"/>
            <a:ext cx="115337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839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Published March 2022 · Arising from CQC ‘Protect, Connect, Respect’ report (2021)</a:t>
            </a:r>
            <a:endParaRPr lang="en-US" sz="1200" dirty="0"/>
          </a:p>
        </p:txBody>
      </p:sp>
      <p:sp>
        <p:nvSpPr>
          <p:cNvPr id="20" name="SK-10-text-19"/>
          <p:cNvSpPr/>
          <p:nvPr/>
        </p:nvSpPr>
        <p:spPr>
          <a:xfrm>
            <a:off x="1889671" y="2338536"/>
            <a:ext cx="53854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Person is Central</a:t>
            </a:r>
            <a:endParaRPr lang="en-US" sz="1650" dirty="0"/>
          </a:p>
        </p:txBody>
      </p:sp>
      <p:sp>
        <p:nvSpPr>
          <p:cNvPr id="21" name="SK-10-text-20"/>
          <p:cNvSpPr/>
          <p:nvPr/>
        </p:nvSpPr>
        <p:spPr>
          <a:xfrm>
            <a:off x="1877467" y="2667744"/>
            <a:ext cx="597396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person is central to developing and agreeing their advance care plan,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including deciding who else should be involved.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1889671" y="3154561"/>
            <a:ext cx="103023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839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their plan — not ours. We support and facilitate; we do not dictate.</a:t>
            </a:r>
            <a:endParaRPr lang="en-US" sz="1200" dirty="0"/>
          </a:p>
        </p:txBody>
      </p:sp>
      <p:sp>
        <p:nvSpPr>
          <p:cNvPr id="23" name="SK-10-text-22"/>
          <p:cNvSpPr/>
          <p:nvPr/>
        </p:nvSpPr>
        <p:spPr>
          <a:xfrm>
            <a:off x="1877467" y="3668911"/>
            <a:ext cx="66427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Personalised Conversations</a:t>
            </a:r>
            <a:endParaRPr lang="en-US" sz="1650" dirty="0"/>
          </a:p>
        </p:txBody>
      </p:sp>
      <p:sp>
        <p:nvSpPr>
          <p:cNvPr id="24" name="SK-10-text-23"/>
          <p:cNvSpPr/>
          <p:nvPr/>
        </p:nvSpPr>
        <p:spPr>
          <a:xfrm>
            <a:off x="1877467" y="3984427"/>
            <a:ext cx="5461992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person has personalised conversations about their future care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focused on what matters to them and their needs.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1889671" y="4464546"/>
            <a:ext cx="103023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839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 with “What matters to you?” — not “What’s wrong with you?”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1877467" y="5013127"/>
            <a:ext cx="56368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Shared Decision-Making</a:t>
            </a:r>
            <a:endParaRPr lang="en-US" sz="1650" dirty="0"/>
          </a:p>
        </p:txBody>
      </p:sp>
      <p:sp>
        <p:nvSpPr>
          <p:cNvPr id="27" name="SK-10-text-26"/>
          <p:cNvSpPr/>
          <p:nvPr/>
        </p:nvSpPr>
        <p:spPr>
          <a:xfrm>
            <a:off x="1877467" y="5328642"/>
            <a:ext cx="559608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person agrees the outcomes through a shared decision-making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process in partnership with relevant professionals.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1889671" y="5822305"/>
            <a:ext cx="103023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839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Agreement, not prescription. Decisions made with the person, never for them.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377875" y="6439644"/>
            <a:ext cx="1181412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30" name="SK-10-text-29"/>
          <p:cNvSpPr/>
          <p:nvPr/>
        </p:nvSpPr>
        <p:spPr>
          <a:xfrm>
            <a:off x="377875" y="6590407"/>
            <a:ext cx="844296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31" name="SK-10-text-30"/>
          <p:cNvSpPr/>
          <p:nvPr/>
        </p:nvSpPr>
        <p:spPr>
          <a:xfrm>
            <a:off x="9863286" y="6494413"/>
            <a:ext cx="23287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39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42577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79046"/>
            <a:ext cx="12192000" cy="67880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59" y="946398"/>
            <a:ext cx="1706761" cy="89148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1618357"/>
            <a:ext cx="7376071" cy="1344067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79" y="1604665"/>
            <a:ext cx="121890" cy="1385292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3120330"/>
            <a:ext cx="7376071" cy="1357759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079" y="3120330"/>
            <a:ext cx="121890" cy="1385292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4615309"/>
            <a:ext cx="7376071" cy="1350913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079" y="4615309"/>
            <a:ext cx="121890" cy="1378446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85090" y="404515"/>
            <a:ext cx="1316682" cy="479971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17396" y="4841677"/>
            <a:ext cx="3645396" cy="106293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02675" y="4965055"/>
            <a:ext cx="341263" cy="432048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63694" y="1158925"/>
            <a:ext cx="3389263" cy="3607296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31169" y="4841677"/>
            <a:ext cx="719286" cy="678805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31169" y="3353544"/>
            <a:ext cx="731490" cy="706338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92188" y="1892796"/>
            <a:ext cx="646063" cy="665113"/>
          </a:xfrm>
          <a:prstGeom prst="rect">
            <a:avLst/>
          </a:prstGeom>
        </p:spPr>
      </p:pic>
      <p:sp>
        <p:nvSpPr>
          <p:cNvPr id="19" name="SK-11-text-18"/>
          <p:cNvSpPr/>
          <p:nvPr/>
        </p:nvSpPr>
        <p:spPr>
          <a:xfrm>
            <a:off x="292596" y="329059"/>
            <a:ext cx="1189940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Universal Principles for ACP</a:t>
            </a:r>
            <a:endParaRPr lang="en-US" sz="3600" dirty="0"/>
          </a:p>
        </p:txBody>
      </p:sp>
      <p:sp>
        <p:nvSpPr>
          <p:cNvPr id="20" name="SK-11-text-19"/>
          <p:cNvSpPr/>
          <p:nvPr/>
        </p:nvSpPr>
        <p:spPr>
          <a:xfrm>
            <a:off x="10619184" y="534888"/>
            <a:ext cx="157281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2E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Part 2 of 2</a:t>
            </a:r>
            <a:endParaRPr lang="en-US" sz="1575" dirty="0"/>
          </a:p>
        </p:txBody>
      </p:sp>
      <p:sp>
        <p:nvSpPr>
          <p:cNvPr id="21" name="SK-11-text-20"/>
          <p:cNvSpPr/>
          <p:nvPr/>
        </p:nvSpPr>
        <p:spPr>
          <a:xfrm>
            <a:off x="292596" y="1158925"/>
            <a:ext cx="1189940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E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Principles 4 – 6 | NHS England, March 2022</a:t>
            </a:r>
            <a:endParaRPr lang="en-US" sz="1800" dirty="0"/>
          </a:p>
        </p:txBody>
      </p:sp>
      <p:sp>
        <p:nvSpPr>
          <p:cNvPr id="22" name="SK-11-text-21"/>
          <p:cNvSpPr/>
          <p:nvPr/>
        </p:nvSpPr>
        <p:spPr>
          <a:xfrm>
            <a:off x="780157" y="1865263"/>
            <a:ext cx="1762125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550" b="1" dirty="0">
                <a:solidFill>
                  <a:srgbClr val="2E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5550" dirty="0"/>
          </a:p>
        </p:txBody>
      </p:sp>
      <p:sp>
        <p:nvSpPr>
          <p:cNvPr id="23" name="SK-11-text-22"/>
          <p:cNvSpPr/>
          <p:nvPr/>
        </p:nvSpPr>
        <p:spPr>
          <a:xfrm>
            <a:off x="2779663" y="1782961"/>
            <a:ext cx="941233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Shareable, Personalised Care Plan</a:t>
            </a:r>
            <a:endParaRPr lang="en-US" sz="1875" dirty="0"/>
          </a:p>
        </p:txBody>
      </p:sp>
      <p:sp>
        <p:nvSpPr>
          <p:cNvPr id="24" name="SK-11-text-23"/>
          <p:cNvSpPr/>
          <p:nvPr/>
        </p:nvSpPr>
        <p:spPr>
          <a:xfrm>
            <a:off x="2779663" y="2112169"/>
            <a:ext cx="4303663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person has a shareable advance care plan that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records what matters to them — their preferences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decisions about future care and treatment.</a:t>
            </a:r>
            <a:endParaRPr lang="en-US" sz="1425" dirty="0"/>
          </a:p>
        </p:txBody>
      </p:sp>
      <p:sp>
        <p:nvSpPr>
          <p:cNvPr id="25" name="SK-11-text-24"/>
          <p:cNvSpPr/>
          <p:nvPr/>
        </p:nvSpPr>
        <p:spPr>
          <a:xfrm>
            <a:off x="780157" y="3360390"/>
            <a:ext cx="1762125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550" b="1" dirty="0">
                <a:solidFill>
                  <a:srgbClr val="D982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</a:t>
            </a:r>
            <a:endParaRPr lang="en-US" sz="5550" dirty="0"/>
          </a:p>
        </p:txBody>
      </p:sp>
      <p:sp>
        <p:nvSpPr>
          <p:cNvPr id="26" name="SK-11-text-25"/>
          <p:cNvSpPr/>
          <p:nvPr/>
        </p:nvSpPr>
        <p:spPr>
          <a:xfrm>
            <a:off x="2779663" y="3284934"/>
            <a:ext cx="92630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Opportunity to Review and Revise</a:t>
            </a:r>
            <a:endParaRPr lang="en-US" sz="1875" dirty="0"/>
          </a:p>
        </p:txBody>
      </p:sp>
      <p:sp>
        <p:nvSpPr>
          <p:cNvPr id="27" name="SK-11-text-26"/>
          <p:cNvSpPr/>
          <p:nvPr/>
        </p:nvSpPr>
        <p:spPr>
          <a:xfrm>
            <a:off x="2779663" y="3620988"/>
            <a:ext cx="4364682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person has the opportunity, and is encouraged,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review and revise their advance care plan as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circumstances or wishes change.</a:t>
            </a:r>
            <a:endParaRPr lang="en-US" sz="1425" dirty="0"/>
          </a:p>
        </p:txBody>
      </p:sp>
      <p:sp>
        <p:nvSpPr>
          <p:cNvPr id="28" name="SK-11-text-27"/>
          <p:cNvSpPr/>
          <p:nvPr/>
        </p:nvSpPr>
        <p:spPr>
          <a:xfrm>
            <a:off x="804565" y="4875907"/>
            <a:ext cx="1762125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550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</a:t>
            </a:r>
            <a:endParaRPr lang="en-US" sz="5550" dirty="0"/>
          </a:p>
        </p:txBody>
      </p:sp>
      <p:sp>
        <p:nvSpPr>
          <p:cNvPr id="29" name="SK-11-text-28"/>
          <p:cNvSpPr/>
          <p:nvPr/>
        </p:nvSpPr>
        <p:spPr>
          <a:xfrm>
            <a:off x="2779663" y="4793605"/>
            <a:ext cx="554831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1F4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Anyone Can Speak Up</a:t>
            </a:r>
            <a:endParaRPr lang="en-US" sz="1875" dirty="0"/>
          </a:p>
        </p:txBody>
      </p:sp>
      <p:sp>
        <p:nvSpPr>
          <p:cNvPr id="30" name="SK-11-text-29"/>
          <p:cNvSpPr/>
          <p:nvPr/>
        </p:nvSpPr>
        <p:spPr>
          <a:xfrm>
            <a:off x="2779663" y="5122813"/>
            <a:ext cx="3937992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Anyone involved in ACP is able to speak up if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feel the universal principles are not being</a:t>
            </a:r>
            <a:endParaRPr lang="en-US" sz="1425" dirty="0"/>
          </a:p>
          <a:p>
            <a:pPr marL="0" indent="0" algn="l">
              <a:lnSpc>
                <a:spcPts val="1852"/>
              </a:lnSpc>
              <a:buNone/>
            </a:pPr>
            <a:r>
              <a:rPr lang="en-US" sz="142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followed.</a:t>
            </a:r>
            <a:endParaRPr lang="en-US" sz="1425" dirty="0"/>
          </a:p>
        </p:txBody>
      </p:sp>
      <p:sp>
        <p:nvSpPr>
          <p:cNvPr id="31" name="SK-11-text-30"/>
          <p:cNvSpPr/>
          <p:nvPr/>
        </p:nvSpPr>
        <p:spPr>
          <a:xfrm>
            <a:off x="8668494" y="4992588"/>
            <a:ext cx="3035796" cy="7886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E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principles arose from COVID-19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E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concerns about unlawful blanket DNACPR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E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notices being applied without individual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E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discussion.</a:t>
            </a:r>
            <a:endParaRPr lang="en-US" sz="1275" dirty="0"/>
          </a:p>
        </p:txBody>
      </p:sp>
      <p:sp>
        <p:nvSpPr>
          <p:cNvPr id="32" name="SK-11-text-31"/>
          <p:cNvSpPr/>
          <p:nvPr/>
        </p:nvSpPr>
        <p:spPr>
          <a:xfrm>
            <a:off x="219373" y="6281886"/>
            <a:ext cx="348689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only. Content reflects guidance current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time of publication. Always refer to current national guidance</a:t>
            </a:r>
            <a:endParaRPr lang="en-US" sz="975" dirty="0"/>
          </a:p>
          <a:p>
            <a:pPr marL="0" indent="0" algn="l">
              <a:lnSpc>
                <a:spcPts val="1170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local policies.</a:t>
            </a:r>
            <a:endParaRPr lang="en-US" sz="975" dirty="0"/>
          </a:p>
        </p:txBody>
      </p:sp>
      <p:sp>
        <p:nvSpPr>
          <p:cNvPr id="33" name="SK-11-text-32"/>
          <p:cNvSpPr/>
          <p:nvPr/>
        </p:nvSpPr>
        <p:spPr>
          <a:xfrm>
            <a:off x="5559475" y="6412111"/>
            <a:ext cx="331946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11 of 35</a:t>
            </a:r>
            <a:endParaRPr lang="en-US" sz="1275" dirty="0"/>
          </a:p>
        </p:txBody>
      </p:sp>
      <p:sp>
        <p:nvSpPr>
          <p:cNvPr id="34" name="SK-11-text-33"/>
          <p:cNvSpPr/>
          <p:nvPr/>
        </p:nvSpPr>
        <p:spPr>
          <a:xfrm>
            <a:off x="9911953" y="6425803"/>
            <a:ext cx="228004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82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284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54353"/>
            <a:ext cx="12192000" cy="603498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932557"/>
            <a:ext cx="1280071" cy="10284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1700659"/>
            <a:ext cx="5888682" cy="126176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282" y="1748730"/>
            <a:ext cx="97482" cy="1172617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5679" y="1103412"/>
            <a:ext cx="4608463" cy="353318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95679" y="4107210"/>
            <a:ext cx="4608463" cy="529382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78588" y="1474440"/>
            <a:ext cx="4242792" cy="2365921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83475" y="4649688"/>
            <a:ext cx="4620667" cy="1453753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41977" y="4196953"/>
            <a:ext cx="341263" cy="267444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41977" y="3422005"/>
            <a:ext cx="548580" cy="493663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41977" y="2784277"/>
            <a:ext cx="548580" cy="493663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41977" y="2132707"/>
            <a:ext cx="548580" cy="493663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41977" y="1481286"/>
            <a:ext cx="548580" cy="507355"/>
          </a:xfrm>
          <a:prstGeom prst="rect">
            <a:avLst/>
          </a:prstGeom>
        </p:spPr>
      </p:pic>
      <p:sp>
        <p:nvSpPr>
          <p:cNvPr id="17" name="SK-12-text-16"/>
          <p:cNvSpPr/>
          <p:nvPr/>
        </p:nvSpPr>
        <p:spPr>
          <a:xfrm>
            <a:off x="365671" y="356592"/>
            <a:ext cx="1182632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Decision to Refuse Treatment (ADRT)</a:t>
            </a:r>
            <a:endParaRPr lang="en-US" sz="3150" dirty="0"/>
          </a:p>
        </p:txBody>
      </p:sp>
      <p:sp>
        <p:nvSpPr>
          <p:cNvPr id="18" name="SK-12-text-17"/>
          <p:cNvSpPr/>
          <p:nvPr/>
        </p:nvSpPr>
        <p:spPr>
          <a:xfrm>
            <a:off x="365671" y="1227534"/>
            <a:ext cx="11826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8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legally binding decision made in advance — but only active when capacity is lost</a:t>
            </a:r>
            <a:endParaRPr lang="en-US" sz="1350" dirty="0"/>
          </a:p>
        </p:txBody>
      </p:sp>
      <p:sp>
        <p:nvSpPr>
          <p:cNvPr id="19" name="SK-12-text-18"/>
          <p:cNvSpPr/>
          <p:nvPr/>
        </p:nvSpPr>
        <p:spPr>
          <a:xfrm>
            <a:off x="572988" y="1824186"/>
            <a:ext cx="41281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an ADRT?</a:t>
            </a:r>
            <a:endParaRPr lang="en-US" sz="1650" dirty="0"/>
          </a:p>
        </p:txBody>
      </p:sp>
      <p:sp>
        <p:nvSpPr>
          <p:cNvPr id="20" name="SK-12-text-19"/>
          <p:cNvSpPr/>
          <p:nvPr/>
        </p:nvSpPr>
        <p:spPr>
          <a:xfrm>
            <a:off x="560784" y="2125861"/>
            <a:ext cx="4913263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decision made while the person has mental capacity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refuse a specific treatment in specific future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circumstances.</a:t>
            </a:r>
            <a:endParaRPr lang="en-US" sz="1575" dirty="0"/>
          </a:p>
        </p:txBody>
      </p:sp>
      <p:sp>
        <p:nvSpPr>
          <p:cNvPr id="21" name="SK-12-text-20"/>
          <p:cNvSpPr/>
          <p:nvPr/>
        </p:nvSpPr>
        <p:spPr>
          <a:xfrm>
            <a:off x="499765" y="3216325"/>
            <a:ext cx="5108377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Only comes into force when the person lacks capacity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make that decision</a:t>
            </a:r>
            <a:endParaRPr lang="en-US" sz="1575" dirty="0"/>
          </a:p>
        </p:txBody>
      </p:sp>
      <p:sp>
        <p:nvSpPr>
          <p:cNvPr id="22" name="SK-12-text-21"/>
          <p:cNvSpPr/>
          <p:nvPr/>
        </p:nvSpPr>
        <p:spPr>
          <a:xfrm>
            <a:off x="499765" y="3922663"/>
            <a:ext cx="481578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Must be respected by all healthcare professionals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valid and applicable</a:t>
            </a:r>
            <a:endParaRPr lang="en-US" sz="1575" dirty="0"/>
          </a:p>
        </p:txBody>
      </p:sp>
      <p:sp>
        <p:nvSpPr>
          <p:cNvPr id="23" name="SK-12-text-22"/>
          <p:cNvSpPr/>
          <p:nvPr/>
        </p:nvSpPr>
        <p:spPr>
          <a:xfrm>
            <a:off x="499765" y="4670227"/>
            <a:ext cx="363319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Can be verbal for non-life-sustaining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refusals</a:t>
            </a:r>
            <a:endParaRPr lang="en-US" sz="1575" dirty="0"/>
          </a:p>
        </p:txBody>
      </p:sp>
      <p:sp>
        <p:nvSpPr>
          <p:cNvPr id="24" name="SK-12-text-23"/>
          <p:cNvSpPr/>
          <p:nvPr/>
        </p:nvSpPr>
        <p:spPr>
          <a:xfrm>
            <a:off x="499765" y="5383411"/>
            <a:ext cx="415736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Must be written, signed and witnessed for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life-sustaining treatment refusals</a:t>
            </a:r>
            <a:endParaRPr lang="en-US" sz="1575" dirty="0"/>
          </a:p>
        </p:txBody>
      </p:sp>
      <p:sp>
        <p:nvSpPr>
          <p:cNvPr id="25" name="SK-12-text-24"/>
          <p:cNvSpPr/>
          <p:nvPr/>
        </p:nvSpPr>
        <p:spPr>
          <a:xfrm>
            <a:off x="7241977" y="1179463"/>
            <a:ext cx="226028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FACTS</a:t>
            </a:r>
            <a:endParaRPr lang="en-US" sz="1575" dirty="0"/>
          </a:p>
        </p:txBody>
      </p:sp>
      <p:sp>
        <p:nvSpPr>
          <p:cNvPr id="26" name="SK-12-text-25"/>
          <p:cNvSpPr/>
          <p:nvPr/>
        </p:nvSpPr>
        <p:spPr>
          <a:xfrm>
            <a:off x="8034486" y="1515517"/>
            <a:ext cx="358330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can make one?</a:t>
            </a:r>
            <a:endParaRPr lang="en-US" sz="1350" dirty="0"/>
          </a:p>
        </p:txBody>
      </p:sp>
      <p:sp>
        <p:nvSpPr>
          <p:cNvPr id="27" name="SK-12-text-26"/>
          <p:cNvSpPr/>
          <p:nvPr/>
        </p:nvSpPr>
        <p:spPr>
          <a:xfrm>
            <a:off x="8034486" y="1741884"/>
            <a:ext cx="41575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adult (18+) with mental capacity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8034486" y="2153394"/>
            <a:ext cx="41575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does it activate?</a:t>
            </a:r>
            <a:endParaRPr lang="en-US" sz="1350" dirty="0"/>
          </a:p>
        </p:txBody>
      </p:sp>
      <p:sp>
        <p:nvSpPr>
          <p:cNvPr id="29" name="SK-12-text-28"/>
          <p:cNvSpPr/>
          <p:nvPr/>
        </p:nvSpPr>
        <p:spPr>
          <a:xfrm>
            <a:off x="8034486" y="2379613"/>
            <a:ext cx="41575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when person lacks capacity</a:t>
            </a:r>
            <a:endParaRPr lang="en-US" sz="1350" dirty="0"/>
          </a:p>
        </p:txBody>
      </p:sp>
      <p:sp>
        <p:nvSpPr>
          <p:cNvPr id="30" name="SK-12-text-29"/>
          <p:cNvSpPr/>
          <p:nvPr/>
        </p:nvSpPr>
        <p:spPr>
          <a:xfrm>
            <a:off x="8034486" y="2791123"/>
            <a:ext cx="415751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it legally binding?</a:t>
            </a:r>
            <a:endParaRPr lang="en-US" sz="1350" dirty="0"/>
          </a:p>
        </p:txBody>
      </p:sp>
      <p:sp>
        <p:nvSpPr>
          <p:cNvPr id="31" name="SK-12-text-30"/>
          <p:cNvSpPr/>
          <p:nvPr/>
        </p:nvSpPr>
        <p:spPr>
          <a:xfrm>
            <a:off x="8034486" y="3024336"/>
            <a:ext cx="415751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Yes — if valid and applicable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8034486" y="3429000"/>
            <a:ext cx="41575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it be withdrawn?</a:t>
            </a:r>
            <a:endParaRPr lang="en-US" sz="1350" dirty="0"/>
          </a:p>
        </p:txBody>
      </p:sp>
      <p:sp>
        <p:nvSpPr>
          <p:cNvPr id="33" name="SK-12-text-32"/>
          <p:cNvSpPr/>
          <p:nvPr/>
        </p:nvSpPr>
        <p:spPr>
          <a:xfrm>
            <a:off x="8034486" y="3655219"/>
            <a:ext cx="254808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Yes — verbally or in writing, at any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 while capacity remains</a:t>
            </a:r>
            <a:endParaRPr lang="en-US" sz="1275" dirty="0"/>
          </a:p>
        </p:txBody>
      </p:sp>
      <p:sp>
        <p:nvSpPr>
          <p:cNvPr id="34" name="SK-12-text-33"/>
          <p:cNvSpPr/>
          <p:nvPr/>
        </p:nvSpPr>
        <p:spPr>
          <a:xfrm>
            <a:off x="7644259" y="4183261"/>
            <a:ext cx="384036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Clinicians must follow a valid and applicable ADRT —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even if they disagree with the decision.</a:t>
            </a:r>
            <a:endParaRPr lang="en-US" sz="1275" dirty="0"/>
          </a:p>
        </p:txBody>
      </p:sp>
      <p:sp>
        <p:nvSpPr>
          <p:cNvPr id="35" name="SK-12-text-34"/>
          <p:cNvSpPr/>
          <p:nvPr/>
        </p:nvSpPr>
        <p:spPr>
          <a:xfrm>
            <a:off x="353467" y="6391573"/>
            <a:ext cx="519365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only. Content reflects guidance current at time of publication.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refer to current national guidance and local policies.</a:t>
            </a:r>
            <a:endParaRPr lang="en-US" sz="1050" dirty="0"/>
          </a:p>
        </p:txBody>
      </p:sp>
      <p:sp>
        <p:nvSpPr>
          <p:cNvPr id="36" name="SK-12-text-35"/>
          <p:cNvSpPr/>
          <p:nvPr/>
        </p:nvSpPr>
        <p:spPr>
          <a:xfrm>
            <a:off x="9265890" y="6446490"/>
            <a:ext cx="292611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7" name="SK-12-text-36"/>
          <p:cNvSpPr/>
          <p:nvPr/>
        </p:nvSpPr>
        <p:spPr>
          <a:xfrm>
            <a:off x="11265396" y="6453336"/>
            <a:ext cx="9266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/ 35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9686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62849"/>
            <a:ext cx="12192000" cy="466279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994767"/>
            <a:ext cx="2243286" cy="952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831032"/>
            <a:ext cx="2633365" cy="3284934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86" y="1831032"/>
            <a:ext cx="2633365" cy="10284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67373" y="1846808"/>
            <a:ext cx="2633365" cy="3287613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67373" y="1831032"/>
            <a:ext cx="2633365" cy="10284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20259" y="1915418"/>
            <a:ext cx="2633365" cy="3219152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20259" y="1831032"/>
            <a:ext cx="2633365" cy="10284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73294" y="1927027"/>
            <a:ext cx="2633365" cy="325755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73294" y="1831032"/>
            <a:ext cx="2633365" cy="10284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8580" y="5390257"/>
            <a:ext cx="11094690" cy="836563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4486" y="5390257"/>
            <a:ext cx="134094" cy="836563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4565" y="5479405"/>
            <a:ext cx="694879" cy="624036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51082" y="2077938"/>
            <a:ext cx="889992" cy="1008013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6777" y="2201317"/>
            <a:ext cx="670471" cy="816025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05600" y="2201317"/>
            <a:ext cx="780157" cy="884634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913584" y="2132707"/>
            <a:ext cx="1377553" cy="953244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328886" y="2084784"/>
            <a:ext cx="828973" cy="1001167"/>
          </a:xfrm>
          <a:prstGeom prst="rect">
            <a:avLst/>
          </a:prstGeom>
        </p:spPr>
      </p:pic>
      <p:sp>
        <p:nvSpPr>
          <p:cNvPr id="22" name="SK-13-text-21"/>
          <p:cNvSpPr/>
          <p:nvPr/>
        </p:nvSpPr>
        <p:spPr>
          <a:xfrm>
            <a:off x="365671" y="493663"/>
            <a:ext cx="1182632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2D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ADRT Validity for Life-Sustaining Treatment</a:t>
            </a:r>
            <a:endParaRPr lang="en-US" sz="2850" dirty="0"/>
          </a:p>
        </p:txBody>
      </p:sp>
      <p:sp>
        <p:nvSpPr>
          <p:cNvPr id="23" name="SK-13-text-22"/>
          <p:cNvSpPr/>
          <p:nvPr/>
        </p:nvSpPr>
        <p:spPr>
          <a:xfrm>
            <a:off x="365671" y="1289298"/>
            <a:ext cx="1182632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87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Four requirements — ALL must be met for the ADRT to be legally binding</a:t>
            </a:r>
            <a:endParaRPr lang="en-US" sz="1800" dirty="0"/>
          </a:p>
        </p:txBody>
      </p:sp>
      <p:sp>
        <p:nvSpPr>
          <p:cNvPr id="24" name="SK-13-text-23"/>
          <p:cNvSpPr/>
          <p:nvPr/>
        </p:nvSpPr>
        <p:spPr>
          <a:xfrm>
            <a:off x="1513136" y="3223171"/>
            <a:ext cx="42386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87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875" dirty="0"/>
          </a:p>
        </p:txBody>
      </p:sp>
      <p:sp>
        <p:nvSpPr>
          <p:cNvPr id="25" name="SK-13-text-24"/>
          <p:cNvSpPr/>
          <p:nvPr/>
        </p:nvSpPr>
        <p:spPr>
          <a:xfrm>
            <a:off x="1064419" y="3566071"/>
            <a:ext cx="13335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2D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Writing</a:t>
            </a:r>
            <a:endParaRPr lang="en-US" sz="1800" dirty="0"/>
          </a:p>
        </p:txBody>
      </p:sp>
      <p:sp>
        <p:nvSpPr>
          <p:cNvPr id="26" name="SK-13-text-25"/>
          <p:cNvSpPr/>
          <p:nvPr/>
        </p:nvSpPr>
        <p:spPr>
          <a:xfrm>
            <a:off x="743694" y="4004965"/>
            <a:ext cx="1999357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ADRT must be a written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 — verbal refusal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NOT sufficient for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life-sustaining treatment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4390430" y="3223171"/>
            <a:ext cx="4359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87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875" dirty="0"/>
          </a:p>
        </p:txBody>
      </p:sp>
      <p:sp>
        <p:nvSpPr>
          <p:cNvPr id="28" name="SK-13-text-27"/>
          <p:cNvSpPr/>
          <p:nvPr/>
        </p:nvSpPr>
        <p:spPr>
          <a:xfrm>
            <a:off x="4112419" y="3566071"/>
            <a:ext cx="99208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2D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Signed</a:t>
            </a:r>
            <a:endParaRPr lang="en-US" sz="1800" dirty="0"/>
          </a:p>
        </p:txBody>
      </p:sp>
      <p:sp>
        <p:nvSpPr>
          <p:cNvPr id="29" name="SK-13-text-28"/>
          <p:cNvSpPr/>
          <p:nvPr/>
        </p:nvSpPr>
        <p:spPr>
          <a:xfrm>
            <a:off x="3620988" y="4004965"/>
            <a:ext cx="1987153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Signed by the person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themselves, or by someone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else in their presence and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their direction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7255669" y="3223171"/>
            <a:ext cx="43591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87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875" dirty="0"/>
          </a:p>
        </p:txBody>
      </p:sp>
      <p:sp>
        <p:nvSpPr>
          <p:cNvPr id="31" name="SK-13-text-30"/>
          <p:cNvSpPr/>
          <p:nvPr/>
        </p:nvSpPr>
        <p:spPr>
          <a:xfrm>
            <a:off x="6745932" y="3572917"/>
            <a:ext cx="143098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2D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Witnessed</a:t>
            </a:r>
            <a:endParaRPr lang="en-US" sz="1800" dirty="0"/>
          </a:p>
        </p:txBody>
      </p:sp>
      <p:sp>
        <p:nvSpPr>
          <p:cNvPr id="32" name="SK-13-text-31"/>
          <p:cNvSpPr/>
          <p:nvPr/>
        </p:nvSpPr>
        <p:spPr>
          <a:xfrm>
            <a:off x="6656784" y="4004965"/>
            <a:ext cx="1633686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signature must be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witnessed by another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person, who also signs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document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10084147" y="3216325"/>
            <a:ext cx="4603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00879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875" dirty="0"/>
          </a:p>
        </p:txBody>
      </p:sp>
      <p:sp>
        <p:nvSpPr>
          <p:cNvPr id="34" name="SK-13-text-33"/>
          <p:cNvSpPr/>
          <p:nvPr/>
        </p:nvSpPr>
        <p:spPr>
          <a:xfrm>
            <a:off x="9363373" y="3483769"/>
            <a:ext cx="1877467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2D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States Life May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2D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 at Risk</a:t>
            </a:r>
            <a:endParaRPr lang="en-US" sz="1800" dirty="0"/>
          </a:p>
        </p:txBody>
      </p:sp>
      <p:sp>
        <p:nvSpPr>
          <p:cNvPr id="35" name="SK-13-text-34"/>
          <p:cNvSpPr/>
          <p:nvPr/>
        </p:nvSpPr>
        <p:spPr>
          <a:xfrm>
            <a:off x="9314557" y="4217640"/>
            <a:ext cx="1987153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Must contain an explicit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statement that the decision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applies even if life is</a:t>
            </a:r>
            <a:endParaRPr lang="en-US" sz="12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risk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1706761" y="5520630"/>
            <a:ext cx="9436596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002D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four requirements must be present simultaneously. Missing even ONE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002D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means the ADRT is NOT legally binding for life-sustaining treatment refusal.</a:t>
            </a:r>
            <a:endParaRPr lang="en-US" sz="1800" dirty="0"/>
          </a:p>
        </p:txBody>
      </p:sp>
      <p:sp>
        <p:nvSpPr>
          <p:cNvPr id="37" name="SK-13-text-36"/>
          <p:cNvSpPr/>
          <p:nvPr/>
        </p:nvSpPr>
        <p:spPr>
          <a:xfrm>
            <a:off x="377875" y="6439644"/>
            <a:ext cx="1181412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38" name="SK-13-text-37"/>
          <p:cNvSpPr/>
          <p:nvPr/>
        </p:nvSpPr>
        <p:spPr>
          <a:xfrm>
            <a:off x="377875" y="6597253"/>
            <a:ext cx="84429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39" name="SK-13-text-38"/>
          <p:cNvSpPr/>
          <p:nvPr/>
        </p:nvSpPr>
        <p:spPr>
          <a:xfrm>
            <a:off x="9509373" y="6494413"/>
            <a:ext cx="2158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FDB91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5994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780" y="198834"/>
            <a:ext cx="853380" cy="30167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110853"/>
            <a:ext cx="1328886" cy="68461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3796" y="1645890"/>
            <a:ext cx="5754588" cy="3566071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5485656"/>
            <a:ext cx="11460361" cy="741908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5534323"/>
            <a:ext cx="121890" cy="692646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1090" y="6167438"/>
            <a:ext cx="9521875" cy="9525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329809"/>
            <a:ext cx="12192000" cy="528042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0471" y="5561707"/>
            <a:ext cx="536377" cy="589657"/>
          </a:xfrm>
          <a:prstGeom prst="rect">
            <a:avLst/>
          </a:prstGeom>
        </p:spPr>
      </p:pic>
      <p:sp>
        <p:nvSpPr>
          <p:cNvPr id="12" name="SK-14-text-11"/>
          <p:cNvSpPr/>
          <p:nvPr/>
        </p:nvSpPr>
        <p:spPr>
          <a:xfrm>
            <a:off x="276671" y="260598"/>
            <a:ext cx="75083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14 / 35</a:t>
            </a:r>
            <a:endParaRPr lang="en-US" sz="1650" dirty="0"/>
          </a:p>
        </p:txBody>
      </p:sp>
      <p:sp>
        <p:nvSpPr>
          <p:cNvPr id="13" name="SK-14-text-12"/>
          <p:cNvSpPr/>
          <p:nvPr/>
        </p:nvSpPr>
        <p:spPr>
          <a:xfrm>
            <a:off x="390079" y="562273"/>
            <a:ext cx="1177671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ADRT Validity Checklist</a:t>
            </a:r>
            <a:endParaRPr lang="en-US" sz="3300" dirty="0"/>
          </a:p>
        </p:txBody>
      </p:sp>
      <p:sp>
        <p:nvSpPr>
          <p:cNvPr id="14" name="SK-14-text-13"/>
          <p:cNvSpPr/>
          <p:nvPr/>
        </p:nvSpPr>
        <p:spPr>
          <a:xfrm>
            <a:off x="414486" y="1302990"/>
            <a:ext cx="11777514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7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 steps to confirm the ADRT is current, specific, and legally binding</a:t>
            </a:r>
            <a:endParaRPr lang="en-US" sz="1950" dirty="0"/>
          </a:p>
        </p:txBody>
      </p:sp>
      <p:sp>
        <p:nvSpPr>
          <p:cNvPr id="15" name="SK-14-text-14"/>
          <p:cNvSpPr/>
          <p:nvPr/>
        </p:nvSpPr>
        <p:spPr>
          <a:xfrm>
            <a:off x="1670298" y="1755577"/>
            <a:ext cx="58464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7D6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GENERAL VALIDITY — ALL ADRTS</a:t>
            </a:r>
            <a:endParaRPr lang="en-US" sz="1350" dirty="0"/>
          </a:p>
        </p:txBody>
      </p:sp>
      <p:sp>
        <p:nvSpPr>
          <p:cNvPr id="16" name="SK-14-text-15"/>
          <p:cNvSpPr/>
          <p:nvPr/>
        </p:nvSpPr>
        <p:spPr>
          <a:xfrm>
            <a:off x="438894" y="2119015"/>
            <a:ext cx="380389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Does the person currently have capacity?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YES → ADRT is not applicable yet</a:t>
            </a:r>
            <a:endParaRPr lang="en-US" sz="1275" dirty="0"/>
          </a:p>
        </p:txBody>
      </p:sp>
      <p:sp>
        <p:nvSpPr>
          <p:cNvPr id="17" name="SK-14-text-16"/>
          <p:cNvSpPr/>
          <p:nvPr/>
        </p:nvSpPr>
        <p:spPr>
          <a:xfrm>
            <a:off x="426690" y="2674590"/>
            <a:ext cx="4706094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Has the person withdrawn the ADRT?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Verbally or in writing — if withdrawn, it is no longer valid</a:t>
            </a:r>
            <a:endParaRPr lang="en-US" sz="1275" dirty="0"/>
          </a:p>
        </p:txBody>
      </p:sp>
      <p:sp>
        <p:nvSpPr>
          <p:cNvPr id="18" name="SK-14-text-17"/>
          <p:cNvSpPr/>
          <p:nvPr/>
        </p:nvSpPr>
        <p:spPr>
          <a:xfrm>
            <a:off x="426690" y="3236863"/>
            <a:ext cx="525467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Has a subsequent LPA been made covering this treatment?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later LPA may supersede the ADRT</a:t>
            </a:r>
            <a:endParaRPr lang="en-US" sz="1275" dirty="0"/>
          </a:p>
        </p:txBody>
      </p:sp>
      <p:sp>
        <p:nvSpPr>
          <p:cNvPr id="19" name="SK-14-text-18"/>
          <p:cNvSpPr/>
          <p:nvPr/>
        </p:nvSpPr>
        <p:spPr>
          <a:xfrm>
            <a:off x="426690" y="3792438"/>
            <a:ext cx="437688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Have circumstances changed unexpectedly?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Changes the person didn't anticipate when writing it</a:t>
            </a:r>
            <a:endParaRPr lang="en-US" sz="1275" dirty="0"/>
          </a:p>
        </p:txBody>
      </p:sp>
      <p:sp>
        <p:nvSpPr>
          <p:cNvPr id="20" name="SK-14-text-19"/>
          <p:cNvSpPr/>
          <p:nvPr/>
        </p:nvSpPr>
        <p:spPr>
          <a:xfrm>
            <a:off x="426690" y="4354711"/>
            <a:ext cx="470609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Has the person acted inconsistently with the ADRT?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Actions suggesting a change of mind may invalidate it</a:t>
            </a:r>
            <a:endParaRPr lang="en-US" sz="1275" dirty="0"/>
          </a:p>
        </p:txBody>
      </p:sp>
      <p:sp>
        <p:nvSpPr>
          <p:cNvPr id="21" name="SK-14-text-20"/>
          <p:cNvSpPr/>
          <p:nvPr/>
        </p:nvSpPr>
        <p:spPr>
          <a:xfrm>
            <a:off x="426690" y="4917132"/>
            <a:ext cx="514498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Does the ADRT specify the treatment AND circumstances?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name the specific treatment and the specific situation</a:t>
            </a:r>
            <a:endParaRPr lang="en-US" sz="1275" dirty="0"/>
          </a:p>
        </p:txBody>
      </p:sp>
      <p:sp>
        <p:nvSpPr>
          <p:cNvPr id="22" name="SK-14-text-21"/>
          <p:cNvSpPr/>
          <p:nvPr/>
        </p:nvSpPr>
        <p:spPr>
          <a:xfrm>
            <a:off x="6522690" y="1755577"/>
            <a:ext cx="566931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LIFE-SUSTAINING TREATMENT — ADDITIONAL STEPS</a:t>
            </a:r>
            <a:endParaRPr lang="en-US" sz="1350" dirty="0"/>
          </a:p>
        </p:txBody>
      </p:sp>
      <p:sp>
        <p:nvSpPr>
          <p:cNvPr id="23" name="SK-14-text-22"/>
          <p:cNvSpPr/>
          <p:nvPr/>
        </p:nvSpPr>
        <p:spPr>
          <a:xfrm>
            <a:off x="6303169" y="2119015"/>
            <a:ext cx="441349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Do all specified circumstances exist right now?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clinical situation must match what was written</a:t>
            </a:r>
            <a:endParaRPr lang="en-US" sz="1275" dirty="0"/>
          </a:p>
        </p:txBody>
      </p:sp>
      <p:sp>
        <p:nvSpPr>
          <p:cNvPr id="24" name="SK-14-text-23"/>
          <p:cNvSpPr/>
          <p:nvPr/>
        </p:nvSpPr>
        <p:spPr>
          <a:xfrm>
            <a:off x="6303169" y="2674590"/>
            <a:ext cx="482798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Is the ADRT in writing?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Verbal refusal is NOT binding for life-sustaining treatment</a:t>
            </a:r>
            <a:endParaRPr lang="en-US" sz="1275" dirty="0"/>
          </a:p>
        </p:txBody>
      </p:sp>
      <p:sp>
        <p:nvSpPr>
          <p:cNvPr id="25" name="SK-14-text-24"/>
          <p:cNvSpPr/>
          <p:nvPr/>
        </p:nvSpPr>
        <p:spPr>
          <a:xfrm>
            <a:off x="6303169" y="3236863"/>
            <a:ext cx="4827984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 Is it signed by the person (or on their behalf)?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Signature of the donor is required</a:t>
            </a:r>
            <a:endParaRPr lang="en-US" sz="1275" dirty="0"/>
          </a:p>
        </p:txBody>
      </p:sp>
      <p:sp>
        <p:nvSpPr>
          <p:cNvPr id="26" name="SK-14-text-25"/>
          <p:cNvSpPr/>
          <p:nvPr/>
        </p:nvSpPr>
        <p:spPr>
          <a:xfrm>
            <a:off x="6303169" y="3792438"/>
            <a:ext cx="473035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Is it witnessed?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 signed by a witness — cannot be self-witnessed</a:t>
            </a:r>
            <a:endParaRPr lang="en-US" sz="1275" dirty="0"/>
          </a:p>
        </p:txBody>
      </p:sp>
      <p:sp>
        <p:nvSpPr>
          <p:cNvPr id="27" name="SK-14-text-26"/>
          <p:cNvSpPr/>
          <p:nvPr/>
        </p:nvSpPr>
        <p:spPr>
          <a:xfrm>
            <a:off x="6303169" y="4354711"/>
            <a:ext cx="5230267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 Does it contain the explicit statement?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state: “This applies even if my life is at risk”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This exact form of words (or equivalent) is legally required</a:t>
            </a:r>
            <a:endParaRPr lang="en-US" sz="1275" dirty="0"/>
          </a:p>
        </p:txBody>
      </p:sp>
      <p:sp>
        <p:nvSpPr>
          <p:cNvPr id="28" name="SK-14-text-27"/>
          <p:cNvSpPr/>
          <p:nvPr/>
        </p:nvSpPr>
        <p:spPr>
          <a:xfrm>
            <a:off x="1414165" y="5616625"/>
            <a:ext cx="9144000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ALL relevant steps are satisfied → the ADRT is valid and applicable. You MUST respect it.</a:t>
            </a:r>
            <a:endParaRPr lang="en-US" sz="1575" dirty="0"/>
          </a:p>
          <a:p>
            <a:pPr marL="0" indent="0" algn="l">
              <a:lnSpc>
                <a:spcPts val="2048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ANY step fails → seek senior advice and document your reasoning.</a:t>
            </a:r>
            <a:endParaRPr lang="en-US" sz="1575" dirty="0"/>
          </a:p>
        </p:txBody>
      </p:sp>
      <p:sp>
        <p:nvSpPr>
          <p:cNvPr id="29" name="SK-14-text-28"/>
          <p:cNvSpPr/>
          <p:nvPr/>
        </p:nvSpPr>
        <p:spPr>
          <a:xfrm>
            <a:off x="341263" y="6432798"/>
            <a:ext cx="11850737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only. Content reflects guidance current at time of publication.</a:t>
            </a:r>
            <a:endParaRPr lang="en-US" sz="1050" dirty="0"/>
          </a:p>
        </p:txBody>
      </p:sp>
      <p:sp>
        <p:nvSpPr>
          <p:cNvPr id="30" name="SK-14-text-29"/>
          <p:cNvSpPr/>
          <p:nvPr/>
        </p:nvSpPr>
        <p:spPr>
          <a:xfrm>
            <a:off x="365671" y="6597253"/>
            <a:ext cx="983742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refer to current national guidance and local policies.</a:t>
            </a:r>
            <a:endParaRPr lang="en-US" sz="1050" dirty="0"/>
          </a:p>
        </p:txBody>
      </p:sp>
      <p:sp>
        <p:nvSpPr>
          <p:cNvPr id="31" name="SK-14-text-30"/>
          <p:cNvSpPr/>
          <p:nvPr/>
        </p:nvSpPr>
        <p:spPr>
          <a:xfrm>
            <a:off x="9655671" y="6494413"/>
            <a:ext cx="2158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E68A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"/>
            <a:ext cx="12192000" cy="154186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91573"/>
            <a:ext cx="12192000" cy="466279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939403"/>
            <a:ext cx="1328886" cy="68461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9984" y="1581299"/>
            <a:ext cx="8607475" cy="1514177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263" y="3222575"/>
            <a:ext cx="5644753" cy="2579936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69075" y="3298627"/>
            <a:ext cx="5620494" cy="2544217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263" y="5952679"/>
            <a:ext cx="11448157" cy="329059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082" y="5897762"/>
            <a:ext cx="475357" cy="411361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64188" y="3401467"/>
            <a:ext cx="1048494" cy="905173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565" y="3298627"/>
            <a:ext cx="1084957" cy="953244"/>
          </a:xfrm>
          <a:prstGeom prst="rect">
            <a:avLst/>
          </a:prstGeom>
        </p:spPr>
      </p:pic>
      <p:sp>
        <p:nvSpPr>
          <p:cNvPr id="13" name="SK-15-text-12"/>
          <p:cNvSpPr/>
          <p:nvPr/>
        </p:nvSpPr>
        <p:spPr>
          <a:xfrm>
            <a:off x="316855" y="356592"/>
            <a:ext cx="1187514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Lasting Power of Attorney (LPA)</a:t>
            </a:r>
            <a:endParaRPr lang="en-US" sz="3150" dirty="0"/>
          </a:p>
        </p:txBody>
      </p:sp>
      <p:sp>
        <p:nvSpPr>
          <p:cNvPr id="14" name="SK-15-text-13"/>
          <p:cNvSpPr/>
          <p:nvPr/>
        </p:nvSpPr>
        <p:spPr>
          <a:xfrm>
            <a:off x="316855" y="1158925"/>
            <a:ext cx="118751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 authority given to an attorney to make decisions on behalf of the donor</a:t>
            </a:r>
            <a:endParaRPr lang="en-US" sz="1650" dirty="0"/>
          </a:p>
        </p:txBody>
      </p:sp>
      <p:sp>
        <p:nvSpPr>
          <p:cNvPr id="15" name="SK-15-text-14"/>
          <p:cNvSpPr/>
          <p:nvPr/>
        </p:nvSpPr>
        <p:spPr>
          <a:xfrm>
            <a:off x="5254675" y="1659582"/>
            <a:ext cx="29660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CED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DEFINITION</a:t>
            </a:r>
            <a:endParaRPr lang="en-US" sz="1350" dirty="0"/>
          </a:p>
        </p:txBody>
      </p:sp>
      <p:sp>
        <p:nvSpPr>
          <p:cNvPr id="16" name="SK-15-text-15"/>
          <p:cNvSpPr/>
          <p:nvPr/>
        </p:nvSpPr>
        <p:spPr>
          <a:xfrm>
            <a:off x="2340769" y="1954411"/>
            <a:ext cx="7266384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"An LPA gives a trusted person (the attorney) legal authority to make</a:t>
            </a:r>
            <a:endParaRPr lang="en-US" sz="1650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decisions on behalf of the donor — but only once the donor has lost</a:t>
            </a:r>
            <a:endParaRPr lang="en-US" sz="1650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capacity, or as specified."</a:t>
            </a:r>
            <a:endParaRPr lang="en-US" sz="1650" dirty="0"/>
          </a:p>
        </p:txBody>
      </p:sp>
      <p:sp>
        <p:nvSpPr>
          <p:cNvPr id="17" name="SK-15-text-16"/>
          <p:cNvSpPr/>
          <p:nvPr/>
        </p:nvSpPr>
        <p:spPr>
          <a:xfrm>
            <a:off x="3851077" y="2804815"/>
            <a:ext cx="433119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3D3D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Capacity Act 2005 | Powers of Attorney Act 2023</a:t>
            </a:r>
            <a:endParaRPr lang="en-US" sz="1200" dirty="0"/>
          </a:p>
        </p:txBody>
      </p:sp>
      <p:sp>
        <p:nvSpPr>
          <p:cNvPr id="18" name="SK-15-text-17"/>
          <p:cNvSpPr/>
          <p:nvPr/>
        </p:nvSpPr>
        <p:spPr>
          <a:xfrm>
            <a:off x="2218879" y="3449538"/>
            <a:ext cx="779526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Property &amp; Financial Affairs</a:t>
            </a:r>
            <a:endParaRPr lang="en-US" sz="1800" dirty="0"/>
          </a:p>
        </p:txBody>
      </p:sp>
      <p:sp>
        <p:nvSpPr>
          <p:cNvPr id="19" name="SK-15-text-18"/>
          <p:cNvSpPr/>
          <p:nvPr/>
        </p:nvSpPr>
        <p:spPr>
          <a:xfrm>
            <a:off x="2231082" y="3785592"/>
            <a:ext cx="2533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Type 1 LPA</a:t>
            </a:r>
            <a:endParaRPr lang="en-US" sz="1500" dirty="0"/>
          </a:p>
        </p:txBody>
      </p:sp>
      <p:sp>
        <p:nvSpPr>
          <p:cNvPr id="20" name="SK-15-text-19"/>
          <p:cNvSpPr/>
          <p:nvPr/>
        </p:nvSpPr>
        <p:spPr>
          <a:xfrm>
            <a:off x="780157" y="4368403"/>
            <a:ext cx="90373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Covers finances, property, bills, bank accounts</a:t>
            </a:r>
            <a:endParaRPr lang="en-US" sz="1200" dirty="0"/>
          </a:p>
        </p:txBody>
      </p:sp>
      <p:sp>
        <p:nvSpPr>
          <p:cNvPr id="21" name="SK-15-text-20"/>
          <p:cNvSpPr/>
          <p:nvPr/>
        </p:nvSpPr>
        <p:spPr>
          <a:xfrm>
            <a:off x="780157" y="4683919"/>
            <a:ext cx="369406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Can be used while donor still has capacity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(unless restricted)</a:t>
            </a:r>
            <a:endParaRPr lang="en-US" sz="1350" dirty="0"/>
          </a:p>
        </p:txBody>
      </p:sp>
      <p:sp>
        <p:nvSpPr>
          <p:cNvPr id="22" name="SK-15-text-21"/>
          <p:cNvSpPr/>
          <p:nvPr/>
        </p:nvSpPr>
        <p:spPr>
          <a:xfrm>
            <a:off x="780157" y="5205115"/>
            <a:ext cx="81229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Must be registered with the OPG before use</a:t>
            </a:r>
            <a:endParaRPr lang="en-US" sz="1200" dirty="0"/>
          </a:p>
        </p:txBody>
      </p:sp>
      <p:sp>
        <p:nvSpPr>
          <p:cNvPr id="23" name="SK-15-text-22"/>
          <p:cNvSpPr/>
          <p:nvPr/>
        </p:nvSpPr>
        <p:spPr>
          <a:xfrm>
            <a:off x="767953" y="5548015"/>
            <a:ext cx="72085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NOT cover health or care decisions</a:t>
            </a:r>
            <a:endParaRPr lang="en-US" sz="1200" dirty="0"/>
          </a:p>
        </p:txBody>
      </p:sp>
      <p:sp>
        <p:nvSpPr>
          <p:cNvPr id="24" name="SK-15-text-23"/>
          <p:cNvSpPr/>
          <p:nvPr/>
        </p:nvSpPr>
        <p:spPr>
          <a:xfrm>
            <a:off x="7595592" y="3449538"/>
            <a:ext cx="45034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 &amp; Welfare</a:t>
            </a:r>
            <a:endParaRPr lang="en-US" sz="1800" dirty="0"/>
          </a:p>
        </p:txBody>
      </p:sp>
      <p:sp>
        <p:nvSpPr>
          <p:cNvPr id="25" name="SK-15-text-24"/>
          <p:cNvSpPr/>
          <p:nvPr/>
        </p:nvSpPr>
        <p:spPr>
          <a:xfrm>
            <a:off x="7607796" y="3785592"/>
            <a:ext cx="2533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Type 2 LPA</a:t>
            </a:r>
            <a:endParaRPr lang="en-US" sz="1500" dirty="0"/>
          </a:p>
        </p:txBody>
      </p:sp>
      <p:sp>
        <p:nvSpPr>
          <p:cNvPr id="26" name="SK-15-text-25"/>
          <p:cNvSpPr/>
          <p:nvPr/>
        </p:nvSpPr>
        <p:spPr>
          <a:xfrm>
            <a:off x="7424886" y="4210794"/>
            <a:ext cx="47671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Covers medical treatment, care, where person lives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7437090" y="4485084"/>
            <a:ext cx="475491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ONLY activates when the donor lacks capacity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7437090" y="4752529"/>
            <a:ext cx="475491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Life-sustaining treatment: only if explicitly stated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7437090" y="5019973"/>
            <a:ext cx="325516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Registered with the Office of the Public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Guardian (OPG)</a:t>
            </a:r>
            <a:endParaRPr lang="en-US" sz="1350" dirty="0"/>
          </a:p>
        </p:txBody>
      </p:sp>
      <p:sp>
        <p:nvSpPr>
          <p:cNvPr id="30" name="SK-15-text-29"/>
          <p:cNvSpPr/>
          <p:nvPr/>
        </p:nvSpPr>
        <p:spPr>
          <a:xfrm>
            <a:off x="7583388" y="5541169"/>
            <a:ext cx="46086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is the LPA most relevant to clinical practice</a:t>
            </a:r>
            <a:endParaRPr lang="en-US" sz="1200" dirty="0"/>
          </a:p>
        </p:txBody>
      </p:sp>
      <p:sp>
        <p:nvSpPr>
          <p:cNvPr id="31" name="SK-15-text-30"/>
          <p:cNvSpPr/>
          <p:nvPr/>
        </p:nvSpPr>
        <p:spPr>
          <a:xfrm>
            <a:off x="1206996" y="6028134"/>
            <a:ext cx="1098500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check: 1. Is the LPA registered with OPG?    2. Does it cover health AND welfare?    3. Does it include life-sustaining treatment decisions?</a:t>
            </a:r>
            <a:endParaRPr lang="en-US" sz="1100" dirty="0"/>
          </a:p>
        </p:txBody>
      </p:sp>
      <p:sp>
        <p:nvSpPr>
          <p:cNvPr id="32" name="SK-15-text-31"/>
          <p:cNvSpPr/>
          <p:nvPr/>
        </p:nvSpPr>
        <p:spPr>
          <a:xfrm>
            <a:off x="170557" y="6467029"/>
            <a:ext cx="1202144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33" name="SK-15-text-32"/>
          <p:cNvSpPr/>
          <p:nvPr/>
        </p:nvSpPr>
        <p:spPr>
          <a:xfrm>
            <a:off x="170557" y="6617940"/>
            <a:ext cx="84429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34" name="SK-15-text-33"/>
          <p:cNvSpPr/>
          <p:nvPr/>
        </p:nvSpPr>
        <p:spPr>
          <a:xfrm>
            <a:off x="9936361" y="6521946"/>
            <a:ext cx="22556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A5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3379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877788"/>
            <a:ext cx="938659" cy="75307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1440061"/>
            <a:ext cx="5559475" cy="397669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8761" y="1440061"/>
            <a:ext cx="5644753" cy="418207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4626" y="1440061"/>
            <a:ext cx="9525" cy="3415159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4292352"/>
            <a:ext cx="4913263" cy="577304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7263" y="4292352"/>
            <a:ext cx="5035153" cy="570458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188" y="5581650"/>
            <a:ext cx="11655475" cy="673298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188" y="5560368"/>
            <a:ext cx="121890" cy="637729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314777"/>
            <a:ext cx="12192000" cy="543074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9200" y="5664696"/>
            <a:ext cx="353467" cy="370284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80698" y="1920180"/>
            <a:ext cx="755898" cy="671959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06588" y="1920180"/>
            <a:ext cx="755898" cy="678805"/>
          </a:xfrm>
          <a:prstGeom prst="rect">
            <a:avLst/>
          </a:prstGeom>
        </p:spPr>
      </p:pic>
      <p:sp>
        <p:nvSpPr>
          <p:cNvPr id="16" name="SK-16-text-15"/>
          <p:cNvSpPr/>
          <p:nvPr/>
        </p:nvSpPr>
        <p:spPr>
          <a:xfrm>
            <a:off x="353467" y="260598"/>
            <a:ext cx="863155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Types of LPA</a:t>
            </a:r>
            <a:endParaRPr lang="en-US" sz="3450" dirty="0"/>
          </a:p>
        </p:txBody>
      </p:sp>
      <p:sp>
        <p:nvSpPr>
          <p:cNvPr id="17" name="SK-16-text-16"/>
          <p:cNvSpPr/>
          <p:nvPr/>
        </p:nvSpPr>
        <p:spPr>
          <a:xfrm>
            <a:off x="353467" y="1042392"/>
            <a:ext cx="1183853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1F8A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&amp; Welfare vs Property &amp; Financial Affairs</a:t>
            </a:r>
            <a:endParaRPr lang="en-US" sz="1725" dirty="0"/>
          </a:p>
        </p:txBody>
      </p:sp>
      <p:sp>
        <p:nvSpPr>
          <p:cNvPr id="18" name="SK-16-text-17"/>
          <p:cNvSpPr/>
          <p:nvPr/>
        </p:nvSpPr>
        <p:spPr>
          <a:xfrm>
            <a:off x="1950690" y="1529209"/>
            <a:ext cx="536733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&amp; Welfare LPA</a:t>
            </a:r>
            <a:endParaRPr lang="en-US" sz="1725" dirty="0"/>
          </a:p>
        </p:txBody>
      </p:sp>
      <p:sp>
        <p:nvSpPr>
          <p:cNvPr id="19" name="SK-16-text-18"/>
          <p:cNvSpPr/>
          <p:nvPr/>
        </p:nvSpPr>
        <p:spPr>
          <a:xfrm>
            <a:off x="1658094" y="2674590"/>
            <a:ext cx="74104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8A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care and treatment decisions</a:t>
            </a:r>
            <a:endParaRPr lang="en-US" sz="1500" dirty="0"/>
          </a:p>
        </p:txBody>
      </p:sp>
      <p:sp>
        <p:nvSpPr>
          <p:cNvPr id="20" name="SK-16-text-19"/>
          <p:cNvSpPr/>
          <p:nvPr/>
        </p:nvSpPr>
        <p:spPr>
          <a:xfrm>
            <a:off x="743694" y="2996803"/>
            <a:ext cx="73971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Day-to-day care and wellbeing</a:t>
            </a:r>
            <a:endParaRPr lang="en-US" sz="1650" dirty="0"/>
          </a:p>
        </p:txBody>
      </p:sp>
      <p:sp>
        <p:nvSpPr>
          <p:cNvPr id="21" name="SK-16-text-20"/>
          <p:cNvSpPr/>
          <p:nvPr/>
        </p:nvSpPr>
        <p:spPr>
          <a:xfrm>
            <a:off x="743694" y="3278088"/>
            <a:ext cx="689419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Medical treatment decisions</a:t>
            </a:r>
            <a:endParaRPr lang="en-US" sz="1650" dirty="0"/>
          </a:p>
        </p:txBody>
      </p:sp>
      <p:sp>
        <p:nvSpPr>
          <p:cNvPr id="22" name="SK-16-text-21"/>
          <p:cNvSpPr/>
          <p:nvPr/>
        </p:nvSpPr>
        <p:spPr>
          <a:xfrm>
            <a:off x="743694" y="3566071"/>
            <a:ext cx="563689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Where the person lives</a:t>
            </a:r>
            <a:endParaRPr lang="en-US" sz="1650" dirty="0"/>
          </a:p>
        </p:txBody>
      </p:sp>
      <p:sp>
        <p:nvSpPr>
          <p:cNvPr id="23" name="SK-16-text-22"/>
          <p:cNvSpPr/>
          <p:nvPr/>
        </p:nvSpPr>
        <p:spPr>
          <a:xfrm>
            <a:off x="743694" y="3854053"/>
            <a:ext cx="114483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Life-sustaining treatment (only if explicitly stated)</a:t>
            </a:r>
            <a:endParaRPr lang="en-US" sz="1650" dirty="0"/>
          </a:p>
        </p:txBody>
      </p:sp>
      <p:sp>
        <p:nvSpPr>
          <p:cNvPr id="24" name="SK-16-text-23"/>
          <p:cNvSpPr/>
          <p:nvPr/>
        </p:nvSpPr>
        <p:spPr>
          <a:xfrm>
            <a:off x="755898" y="4368403"/>
            <a:ext cx="448657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activates when the person lacks capacity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Cannot be used while the donor still has capacity</a:t>
            </a:r>
            <a:endParaRPr lang="en-US" sz="1275" dirty="0"/>
          </a:p>
        </p:txBody>
      </p:sp>
      <p:sp>
        <p:nvSpPr>
          <p:cNvPr id="25" name="SK-16-text-24"/>
          <p:cNvSpPr/>
          <p:nvPr/>
        </p:nvSpPr>
        <p:spPr>
          <a:xfrm>
            <a:off x="853380" y="4999434"/>
            <a:ext cx="432807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F8A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Life-sustaining treatment must be explicitly included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F8A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 is NOT automatic</a:t>
            </a:r>
            <a:endParaRPr lang="en-US" sz="1350" dirty="0"/>
          </a:p>
        </p:txBody>
      </p:sp>
      <p:sp>
        <p:nvSpPr>
          <p:cNvPr id="26" name="SK-16-text-25"/>
          <p:cNvSpPr/>
          <p:nvPr/>
        </p:nvSpPr>
        <p:spPr>
          <a:xfrm>
            <a:off x="7400479" y="1529209"/>
            <a:ext cx="479152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Property &amp; Financial Affairs LPA</a:t>
            </a:r>
            <a:endParaRPr lang="en-US" sz="1725" dirty="0"/>
          </a:p>
        </p:txBody>
      </p:sp>
      <p:sp>
        <p:nvSpPr>
          <p:cNvPr id="27" name="SK-16-text-26"/>
          <p:cNvSpPr/>
          <p:nvPr/>
        </p:nvSpPr>
        <p:spPr>
          <a:xfrm>
            <a:off x="7510165" y="2674590"/>
            <a:ext cx="468183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financial and property decisions</a:t>
            </a:r>
            <a:endParaRPr lang="en-US" sz="1500" dirty="0"/>
          </a:p>
        </p:txBody>
      </p:sp>
      <p:sp>
        <p:nvSpPr>
          <p:cNvPr id="28" name="SK-16-text-27"/>
          <p:cNvSpPr/>
          <p:nvPr/>
        </p:nvSpPr>
        <p:spPr>
          <a:xfrm>
            <a:off x="6632377" y="2989957"/>
            <a:ext cx="55596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Bank accounts and bills</a:t>
            </a:r>
            <a:endParaRPr lang="en-US" sz="1650" dirty="0"/>
          </a:p>
        </p:txBody>
      </p:sp>
      <p:sp>
        <p:nvSpPr>
          <p:cNvPr id="29" name="SK-16-text-28"/>
          <p:cNvSpPr/>
          <p:nvPr/>
        </p:nvSpPr>
        <p:spPr>
          <a:xfrm>
            <a:off x="6632377" y="3278088"/>
            <a:ext cx="55596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Property and mortgage decisions</a:t>
            </a:r>
            <a:endParaRPr lang="en-US" sz="1650" dirty="0"/>
          </a:p>
        </p:txBody>
      </p:sp>
      <p:sp>
        <p:nvSpPr>
          <p:cNvPr id="30" name="SK-16-text-29"/>
          <p:cNvSpPr/>
          <p:nvPr/>
        </p:nvSpPr>
        <p:spPr>
          <a:xfrm>
            <a:off x="6632377" y="3559225"/>
            <a:ext cx="55596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Investments and savings</a:t>
            </a:r>
            <a:endParaRPr lang="en-US" sz="1650" dirty="0"/>
          </a:p>
        </p:txBody>
      </p:sp>
      <p:sp>
        <p:nvSpPr>
          <p:cNvPr id="31" name="SK-16-text-30"/>
          <p:cNvSpPr/>
          <p:nvPr/>
        </p:nvSpPr>
        <p:spPr>
          <a:xfrm>
            <a:off x="6632377" y="3847207"/>
            <a:ext cx="55596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day-to-day finances</a:t>
            </a:r>
            <a:endParaRPr lang="en-US" sz="1650" dirty="0"/>
          </a:p>
        </p:txBody>
      </p:sp>
      <p:sp>
        <p:nvSpPr>
          <p:cNvPr id="32" name="SK-16-text-31"/>
          <p:cNvSpPr/>
          <p:nvPr/>
        </p:nvSpPr>
        <p:spPr>
          <a:xfrm>
            <a:off x="6559153" y="4368403"/>
            <a:ext cx="415736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be used while donor still has capacity</a:t>
            </a:r>
            <a:endParaRPr lang="en-US" sz="1275" dirty="0"/>
          </a:p>
          <a:p>
            <a:pPr marL="0" indent="0" algn="l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(unless the donor has restricted this)</a:t>
            </a:r>
            <a:endParaRPr lang="en-US" sz="1275" dirty="0"/>
          </a:p>
        </p:txBody>
      </p:sp>
      <p:sp>
        <p:nvSpPr>
          <p:cNvPr id="33" name="SK-16-text-32"/>
          <p:cNvSpPr/>
          <p:nvPr/>
        </p:nvSpPr>
        <p:spPr>
          <a:xfrm>
            <a:off x="6717655" y="4999434"/>
            <a:ext cx="401106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Does NOT cover health or care decisions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separate Health &amp; Welfare LPA is needed for that</a:t>
            </a:r>
            <a:endParaRPr lang="en-US" sz="1350" dirty="0"/>
          </a:p>
        </p:txBody>
      </p:sp>
      <p:sp>
        <p:nvSpPr>
          <p:cNvPr id="34" name="SK-16-text-33"/>
          <p:cNvSpPr/>
          <p:nvPr/>
        </p:nvSpPr>
        <p:spPr>
          <a:xfrm>
            <a:off x="1633686" y="5657850"/>
            <a:ext cx="1055831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D21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check: which type of LPA does this patient have — and is it registered with the OPG?</a:t>
            </a:r>
            <a:endParaRPr lang="en-US" sz="1725" dirty="0"/>
          </a:p>
        </p:txBody>
      </p:sp>
      <p:sp>
        <p:nvSpPr>
          <p:cNvPr id="35" name="SK-16-text-34"/>
          <p:cNvSpPr/>
          <p:nvPr/>
        </p:nvSpPr>
        <p:spPr>
          <a:xfrm>
            <a:off x="4437757" y="5966371"/>
            <a:ext cx="77542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8A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unregistered LPA has no legal force</a:t>
            </a:r>
            <a:endParaRPr lang="en-US" sz="1500" dirty="0"/>
          </a:p>
        </p:txBody>
      </p:sp>
      <p:sp>
        <p:nvSpPr>
          <p:cNvPr id="36" name="SK-16-text-35"/>
          <p:cNvSpPr/>
          <p:nvPr/>
        </p:nvSpPr>
        <p:spPr>
          <a:xfrm>
            <a:off x="231577" y="6412111"/>
            <a:ext cx="1196042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only. Content reflects guidance current at time of publication.</a:t>
            </a:r>
            <a:endParaRPr lang="en-US" sz="1050" dirty="0"/>
          </a:p>
        </p:txBody>
      </p:sp>
      <p:sp>
        <p:nvSpPr>
          <p:cNvPr id="37" name="SK-16-text-36"/>
          <p:cNvSpPr/>
          <p:nvPr/>
        </p:nvSpPr>
        <p:spPr>
          <a:xfrm>
            <a:off x="243780" y="6563023"/>
            <a:ext cx="98374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refer to current national guidance and local policies.</a:t>
            </a:r>
            <a:endParaRPr lang="en-US" sz="1050" dirty="0"/>
          </a:p>
        </p:txBody>
      </p:sp>
      <p:sp>
        <p:nvSpPr>
          <p:cNvPr id="38" name="SK-16-text-37"/>
          <p:cNvSpPr/>
          <p:nvPr/>
        </p:nvSpPr>
        <p:spPr>
          <a:xfrm>
            <a:off x="9704784" y="6473875"/>
            <a:ext cx="24872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8C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284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06430"/>
            <a:ext cx="12192000" cy="651421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953244"/>
            <a:ext cx="1133773" cy="68461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82" y="1522363"/>
            <a:ext cx="10765482" cy="665113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2358479"/>
            <a:ext cx="5218063" cy="1331714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7082" y="2359075"/>
            <a:ext cx="97482" cy="1385292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6557" y="2358479"/>
            <a:ext cx="5218063" cy="130433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6557" y="2359075"/>
            <a:ext cx="97482" cy="1385292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082" y="3840361"/>
            <a:ext cx="5218063" cy="1337221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082" y="3840361"/>
            <a:ext cx="97482" cy="1385292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66557" y="3840361"/>
            <a:ext cx="5218063" cy="1344067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6557" y="3840361"/>
            <a:ext cx="97482" cy="1385292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7082" y="5375970"/>
            <a:ext cx="10765482" cy="707678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26282" y="5452021"/>
            <a:ext cx="365671" cy="322213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98282" y="4004965"/>
            <a:ext cx="707082" cy="747415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3067" y="4039344"/>
            <a:ext cx="853380" cy="713184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98282" y="2461915"/>
            <a:ext cx="694879" cy="795486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3067" y="2509986"/>
            <a:ext cx="853380" cy="644575"/>
          </a:xfrm>
          <a:prstGeom prst="rect">
            <a:avLst/>
          </a:prstGeom>
        </p:spPr>
      </p:pic>
      <p:sp>
        <p:nvSpPr>
          <p:cNvPr id="21" name="SK-17-text-20"/>
          <p:cNvSpPr/>
          <p:nvPr/>
        </p:nvSpPr>
        <p:spPr>
          <a:xfrm>
            <a:off x="524173" y="356592"/>
            <a:ext cx="1166782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F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Powers of Attorney Act 2023</a:t>
            </a:r>
            <a:endParaRPr lang="en-US" sz="3300" dirty="0"/>
          </a:p>
        </p:txBody>
      </p:sp>
      <p:sp>
        <p:nvSpPr>
          <p:cNvPr id="22" name="SK-17-text-21"/>
          <p:cNvSpPr/>
          <p:nvPr/>
        </p:nvSpPr>
        <p:spPr>
          <a:xfrm>
            <a:off x="10923984" y="287982"/>
            <a:ext cx="126801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05EB8"/>
                </a:solidFill>
              </a:rPr>
              <a:t>NHS</a:t>
            </a:r>
            <a:endParaRPr lang="en-US" sz="2925" dirty="0"/>
          </a:p>
        </p:txBody>
      </p:sp>
      <p:sp>
        <p:nvSpPr>
          <p:cNvPr id="23" name="SK-17-text-22"/>
          <p:cNvSpPr/>
          <p:nvPr/>
        </p:nvSpPr>
        <p:spPr>
          <a:xfrm>
            <a:off x="10923984" y="740569"/>
            <a:ext cx="126801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31F20"/>
                </a:solidFill>
              </a:rPr>
              <a:t>England</a:t>
            </a:r>
            <a:endParaRPr lang="en-US" sz="1650" dirty="0"/>
          </a:p>
        </p:txBody>
      </p:sp>
      <p:sp>
        <p:nvSpPr>
          <p:cNvPr id="24" name="SK-17-text-23"/>
          <p:cNvSpPr/>
          <p:nvPr/>
        </p:nvSpPr>
        <p:spPr>
          <a:xfrm>
            <a:off x="524173" y="1110853"/>
            <a:ext cx="1166782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5E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Changed — and Why It Matters for Clinicians</a:t>
            </a:r>
            <a:endParaRPr lang="en-US" sz="1800" dirty="0"/>
          </a:p>
        </p:txBody>
      </p:sp>
      <p:sp>
        <p:nvSpPr>
          <p:cNvPr id="25" name="SK-17-text-24"/>
          <p:cNvSpPr/>
          <p:nvPr/>
        </p:nvSpPr>
        <p:spPr>
          <a:xfrm>
            <a:off x="1633686" y="1611511"/>
            <a:ext cx="8863459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2F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Powers of Attorney Act 2023 updated the Lasting Powers of Attorney framework</a:t>
            </a:r>
            <a:endParaRPr lang="en-US" sz="1425" dirty="0"/>
          </a:p>
          <a:p>
            <a:pPr marL="0" indent="0" algn="ctr">
              <a:lnSpc>
                <a:spcPts val="1852"/>
              </a:lnSpc>
              <a:buNone/>
            </a:pPr>
            <a:r>
              <a:rPr lang="en-US" sz="1425" b="1" dirty="0">
                <a:solidFill>
                  <a:srgbClr val="002F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England &amp; Wales, modernising registration and strengthening protections for vulnerable donors.</a:t>
            </a:r>
            <a:endParaRPr lang="en-US" sz="1425" dirty="0"/>
          </a:p>
        </p:txBody>
      </p:sp>
      <p:sp>
        <p:nvSpPr>
          <p:cNvPr id="26" name="SK-17-text-25"/>
          <p:cNvSpPr/>
          <p:nvPr/>
        </p:nvSpPr>
        <p:spPr>
          <a:xfrm>
            <a:off x="1999357" y="2434530"/>
            <a:ext cx="61398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F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 LPA Registration</a:t>
            </a:r>
            <a:endParaRPr lang="en-US" sz="1650" dirty="0"/>
          </a:p>
        </p:txBody>
      </p:sp>
      <p:sp>
        <p:nvSpPr>
          <p:cNvPr id="27" name="SK-17-text-26"/>
          <p:cNvSpPr/>
          <p:nvPr/>
        </p:nvSpPr>
        <p:spPr>
          <a:xfrm>
            <a:off x="1999357" y="2791123"/>
            <a:ext cx="3048000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Online application and registration now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available via the Office of the Public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Guardian (OPG) portal — reducing paper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burden and processing time.</a:t>
            </a:r>
            <a:endParaRPr lang="en-US" sz="1275" dirty="0"/>
          </a:p>
        </p:txBody>
      </p:sp>
      <p:sp>
        <p:nvSpPr>
          <p:cNvPr id="28" name="SK-17-text-27"/>
          <p:cNvSpPr/>
          <p:nvPr/>
        </p:nvSpPr>
        <p:spPr>
          <a:xfrm>
            <a:off x="7412682" y="2434530"/>
            <a:ext cx="477931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F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Enhanced Fraud Safeguards</a:t>
            </a:r>
            <a:endParaRPr lang="en-US" sz="1650" dirty="0"/>
          </a:p>
        </p:txBody>
      </p:sp>
      <p:sp>
        <p:nvSpPr>
          <p:cNvPr id="29" name="SK-17-text-28"/>
          <p:cNvSpPr/>
          <p:nvPr/>
        </p:nvSpPr>
        <p:spPr>
          <a:xfrm>
            <a:off x="7400479" y="2791123"/>
            <a:ext cx="3377059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Attorneys must now formally confirm they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 their legal duties. Stronger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identity checks and notification requirements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risk of financial or welfare abuse.</a:t>
            </a:r>
            <a:endParaRPr lang="en-US" sz="1275" dirty="0"/>
          </a:p>
        </p:txBody>
      </p:sp>
      <p:sp>
        <p:nvSpPr>
          <p:cNvPr id="30" name="SK-17-text-29"/>
          <p:cNvSpPr/>
          <p:nvPr/>
        </p:nvSpPr>
        <p:spPr>
          <a:xfrm>
            <a:off x="1999357" y="3936355"/>
            <a:ext cx="81514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F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Streamlined Registration Process</a:t>
            </a:r>
            <a:endParaRPr lang="en-US" sz="1650" dirty="0"/>
          </a:p>
        </p:txBody>
      </p:sp>
      <p:sp>
        <p:nvSpPr>
          <p:cNvPr id="31" name="SK-17-text-30"/>
          <p:cNvSpPr/>
          <p:nvPr/>
        </p:nvSpPr>
        <p:spPr>
          <a:xfrm>
            <a:off x="1999357" y="4265563"/>
            <a:ext cx="2925961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Simplified forms and faster processing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times. Digital tracking allows donors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attorneys to monitor registration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progress online.</a:t>
            </a:r>
            <a:endParaRPr lang="en-US" sz="1275" dirty="0"/>
          </a:p>
        </p:txBody>
      </p:sp>
      <p:sp>
        <p:nvSpPr>
          <p:cNvPr id="32" name="SK-17-text-31"/>
          <p:cNvSpPr/>
          <p:nvPr/>
        </p:nvSpPr>
        <p:spPr>
          <a:xfrm>
            <a:off x="7412682" y="3936355"/>
            <a:ext cx="477931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F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Still Registered with OPG</a:t>
            </a:r>
            <a:endParaRPr lang="en-US" sz="1650" dirty="0"/>
          </a:p>
        </p:txBody>
      </p:sp>
      <p:sp>
        <p:nvSpPr>
          <p:cNvPr id="33" name="SK-17-text-32"/>
          <p:cNvSpPr/>
          <p:nvPr/>
        </p:nvSpPr>
        <p:spPr>
          <a:xfrm>
            <a:off x="7400479" y="4265563"/>
            <a:ext cx="3194298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 LPAs — digital or paper — must still be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registered with the Office of the Public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Guardian before they can be used.</a:t>
            </a:r>
            <a:endParaRPr lang="en-US" sz="1275" dirty="0"/>
          </a:p>
          <a:p>
            <a:pPr marL="0" indent="0" algn="l">
              <a:lnSpc>
                <a:spcPts val="1594"/>
              </a:lnSpc>
              <a:buNone/>
            </a:pPr>
            <a:r>
              <a:rPr lang="en-US" sz="1275" dirty="0">
                <a:solidFill>
                  <a:srgbClr val="4D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Registration remains a legal requirement.</a:t>
            </a:r>
            <a:endParaRPr lang="en-US" sz="1275" dirty="0"/>
          </a:p>
        </p:txBody>
      </p:sp>
      <p:sp>
        <p:nvSpPr>
          <p:cNvPr id="34" name="SK-17-text-33"/>
          <p:cNvSpPr/>
          <p:nvPr/>
        </p:nvSpPr>
        <p:spPr>
          <a:xfrm>
            <a:off x="2401788" y="5452021"/>
            <a:ext cx="7766298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2F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Clinician reminder: Always verify that an LPA has been registered with OPG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2F5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 acting on it — a signed but unregistered LPA has no legal force.</a:t>
            </a:r>
            <a:endParaRPr lang="en-US" sz="1650" dirty="0"/>
          </a:p>
        </p:txBody>
      </p:sp>
      <p:sp>
        <p:nvSpPr>
          <p:cNvPr id="35" name="SK-17-text-34"/>
          <p:cNvSpPr/>
          <p:nvPr/>
        </p:nvSpPr>
        <p:spPr>
          <a:xfrm>
            <a:off x="316855" y="6281886"/>
            <a:ext cx="403547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educational purposes only. Content reflects guidance current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time of publication. Always refer to current national guidance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local policies.</a:t>
            </a:r>
            <a:endParaRPr lang="en-US" sz="1050" dirty="0"/>
          </a:p>
        </p:txBody>
      </p:sp>
      <p:sp>
        <p:nvSpPr>
          <p:cNvPr id="36" name="SK-17-text-35"/>
          <p:cNvSpPr/>
          <p:nvPr/>
        </p:nvSpPr>
        <p:spPr>
          <a:xfrm>
            <a:off x="5559475" y="6418957"/>
            <a:ext cx="3124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Slide 17 of 35</a:t>
            </a:r>
            <a:endParaRPr lang="en-US" sz="1200" dirty="0"/>
          </a:p>
        </p:txBody>
      </p:sp>
      <p:sp>
        <p:nvSpPr>
          <p:cNvPr id="37" name="SK-17-text-36"/>
          <p:cNvSpPr/>
          <p:nvPr/>
        </p:nvSpPr>
        <p:spPr>
          <a:xfrm>
            <a:off x="9704784" y="6398419"/>
            <a:ext cx="24872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99D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52102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931515"/>
            <a:ext cx="1572667" cy="57150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55636" y="548580"/>
            <a:ext cx="19050" cy="5623471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1563588"/>
            <a:ext cx="3572173" cy="3209479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8698" y="1563588"/>
            <a:ext cx="3572173" cy="3209479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39373" y="1563588"/>
            <a:ext cx="3572173" cy="3209479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75184" y="4481661"/>
            <a:ext cx="1401961" cy="260598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43846" y="4474444"/>
            <a:ext cx="1401961" cy="260598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90472" y="4481661"/>
            <a:ext cx="2048172" cy="253381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969" y="5039916"/>
            <a:ext cx="10838557" cy="1167110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1969" y="5074890"/>
            <a:ext cx="121890" cy="1138386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89536" y="5074890"/>
            <a:ext cx="9525" cy="1138386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31796" y="1645890"/>
            <a:ext cx="780157" cy="706338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37584" y="1645890"/>
            <a:ext cx="841177" cy="713184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75098" y="1645890"/>
            <a:ext cx="694879" cy="713184"/>
          </a:xfrm>
          <a:prstGeom prst="rect">
            <a:avLst/>
          </a:prstGeom>
        </p:spPr>
      </p:pic>
      <p:sp>
        <p:nvSpPr>
          <p:cNvPr id="19" name="SK-18-text-18"/>
          <p:cNvSpPr/>
          <p:nvPr/>
        </p:nvSpPr>
        <p:spPr>
          <a:xfrm>
            <a:off x="353467" y="370284"/>
            <a:ext cx="1183853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F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Practical Tips for Clinicians Checking LPAs</a:t>
            </a:r>
            <a:endParaRPr lang="en-US" sz="2850" dirty="0"/>
          </a:p>
        </p:txBody>
      </p:sp>
      <p:sp>
        <p:nvSpPr>
          <p:cNvPr id="20" name="SK-18-text-19"/>
          <p:cNvSpPr/>
          <p:nvPr/>
        </p:nvSpPr>
        <p:spPr>
          <a:xfrm>
            <a:off x="353467" y="1145232"/>
            <a:ext cx="1183853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6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to verify before acting on an LPA in clinical practice</a:t>
            </a:r>
            <a:endParaRPr lang="en-US" sz="1575" dirty="0"/>
          </a:p>
        </p:txBody>
      </p:sp>
      <p:sp>
        <p:nvSpPr>
          <p:cNvPr id="21" name="SK-18-text-20"/>
          <p:cNvSpPr/>
          <p:nvPr/>
        </p:nvSpPr>
        <p:spPr>
          <a:xfrm>
            <a:off x="877788" y="2413992"/>
            <a:ext cx="62579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it Registered with the OPG?</a:t>
            </a:r>
            <a:endParaRPr lang="en-US" sz="1350" dirty="0"/>
          </a:p>
        </p:txBody>
      </p:sp>
      <p:sp>
        <p:nvSpPr>
          <p:cNvPr id="22" name="SK-18-text-21"/>
          <p:cNvSpPr/>
          <p:nvPr/>
        </p:nvSpPr>
        <p:spPr>
          <a:xfrm>
            <a:off x="865584" y="2743200"/>
            <a:ext cx="2218879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LPA is not legally valid until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registered with the Office of the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Public Guardian.</a:t>
            </a:r>
            <a:endParaRPr lang="en-US" sz="1050" dirty="0"/>
          </a:p>
        </p:txBody>
      </p:sp>
      <p:sp>
        <p:nvSpPr>
          <p:cNvPr id="23" name="SK-18-text-22"/>
          <p:cNvSpPr/>
          <p:nvPr/>
        </p:nvSpPr>
        <p:spPr>
          <a:xfrm>
            <a:off x="865584" y="3463230"/>
            <a:ext cx="234076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to see a physical copy – look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the OPG registration stamp.</a:t>
            </a:r>
            <a:endParaRPr lang="en-US" sz="1050" dirty="0"/>
          </a:p>
        </p:txBody>
      </p:sp>
      <p:sp>
        <p:nvSpPr>
          <p:cNvPr id="24" name="SK-18-text-23"/>
          <p:cNvSpPr/>
          <p:nvPr/>
        </p:nvSpPr>
        <p:spPr>
          <a:xfrm>
            <a:off x="865584" y="3970734"/>
            <a:ext cx="40995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999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can verify online:</a:t>
            </a:r>
            <a:endParaRPr lang="en-US" sz="1200" dirty="0"/>
          </a:p>
        </p:txBody>
      </p:sp>
      <p:sp>
        <p:nvSpPr>
          <p:cNvPr id="25" name="SK-18-text-24"/>
          <p:cNvSpPr/>
          <p:nvPr/>
        </p:nvSpPr>
        <p:spPr>
          <a:xfrm>
            <a:off x="877788" y="4190107"/>
            <a:ext cx="57340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6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www.gov.uk/find-someones-attorney</a:t>
            </a:r>
            <a:endParaRPr lang="en-US" sz="1125" dirty="0"/>
          </a:p>
        </p:txBody>
      </p:sp>
      <p:sp>
        <p:nvSpPr>
          <p:cNvPr id="26" name="SK-18-text-25"/>
          <p:cNvSpPr/>
          <p:nvPr/>
        </p:nvSpPr>
        <p:spPr>
          <a:xfrm>
            <a:off x="1597075" y="4533007"/>
            <a:ext cx="19621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FIRST</a:t>
            </a:r>
            <a:endParaRPr lang="en-US" sz="1125" dirty="0"/>
          </a:p>
        </p:txBody>
      </p:sp>
      <p:sp>
        <p:nvSpPr>
          <p:cNvPr id="27" name="SK-18-text-26"/>
          <p:cNvSpPr/>
          <p:nvPr/>
        </p:nvSpPr>
        <p:spPr>
          <a:xfrm>
            <a:off x="4401294" y="2413992"/>
            <a:ext cx="64636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it Cover Health &amp; Welfare?</a:t>
            </a:r>
            <a:endParaRPr lang="en-US" sz="1350" dirty="0"/>
          </a:p>
        </p:txBody>
      </p:sp>
      <p:sp>
        <p:nvSpPr>
          <p:cNvPr id="28" name="SK-18-text-27"/>
          <p:cNvSpPr/>
          <p:nvPr/>
        </p:nvSpPr>
        <p:spPr>
          <a:xfrm>
            <a:off x="4389090" y="2750046"/>
            <a:ext cx="2511475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There are two separate LPA types –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property &amp; financial affairs, and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 &amp; welfare.</a:t>
            </a:r>
            <a:endParaRPr lang="en-US" sz="1050" dirty="0"/>
          </a:p>
        </p:txBody>
      </p:sp>
      <p:sp>
        <p:nvSpPr>
          <p:cNvPr id="29" name="SK-18-text-28"/>
          <p:cNvSpPr/>
          <p:nvPr/>
        </p:nvSpPr>
        <p:spPr>
          <a:xfrm>
            <a:off x="4389090" y="3476923"/>
            <a:ext cx="2352973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financial LPA gives no authority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 medical decisions.</a:t>
            </a:r>
            <a:endParaRPr lang="en-US" sz="1050" dirty="0"/>
          </a:p>
        </p:txBody>
      </p:sp>
      <p:sp>
        <p:nvSpPr>
          <p:cNvPr id="30" name="SK-18-text-29"/>
          <p:cNvSpPr/>
          <p:nvPr/>
        </p:nvSpPr>
        <p:spPr>
          <a:xfrm>
            <a:off x="4389090" y="3991273"/>
            <a:ext cx="253588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Confirm the document clearly states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is a Health &amp; Welfare LPA.</a:t>
            </a:r>
            <a:endParaRPr lang="en-US" sz="1050" dirty="0"/>
          </a:p>
        </p:txBody>
      </p:sp>
      <p:sp>
        <p:nvSpPr>
          <p:cNvPr id="31" name="SK-18-text-30"/>
          <p:cNvSpPr/>
          <p:nvPr/>
        </p:nvSpPr>
        <p:spPr>
          <a:xfrm>
            <a:off x="5010894" y="4533007"/>
            <a:ext cx="21336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DON'T ASSUME</a:t>
            </a:r>
            <a:endParaRPr lang="en-US" sz="1125" dirty="0"/>
          </a:p>
        </p:txBody>
      </p:sp>
      <p:sp>
        <p:nvSpPr>
          <p:cNvPr id="32" name="SK-18-text-31"/>
          <p:cNvSpPr/>
          <p:nvPr/>
        </p:nvSpPr>
        <p:spPr>
          <a:xfrm>
            <a:off x="8046690" y="2413992"/>
            <a:ext cx="288949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F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it Include Life-Sustaining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1F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Treatment?</a:t>
            </a:r>
            <a:endParaRPr lang="en-US" sz="1500" dirty="0"/>
          </a:p>
        </p:txBody>
      </p:sp>
      <p:sp>
        <p:nvSpPr>
          <p:cNvPr id="33" name="SK-18-text-32"/>
          <p:cNvSpPr/>
          <p:nvPr/>
        </p:nvSpPr>
        <p:spPr>
          <a:xfrm>
            <a:off x="7997875" y="3017490"/>
            <a:ext cx="2950369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Authority over life-sustaining treatment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decisions is not automatic – it must be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explicitly stated within the LPA document.</a:t>
            </a:r>
            <a:endParaRPr lang="en-US" sz="1050" dirty="0"/>
          </a:p>
        </p:txBody>
      </p:sp>
      <p:sp>
        <p:nvSpPr>
          <p:cNvPr id="34" name="SK-18-text-33"/>
          <p:cNvSpPr/>
          <p:nvPr/>
        </p:nvSpPr>
        <p:spPr>
          <a:xfrm>
            <a:off x="7997875" y="3723829"/>
            <a:ext cx="2755255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the specific clauses carefully.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not stated → attorney cannot make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 decision.</a:t>
            </a:r>
            <a:endParaRPr lang="en-US" sz="1050" dirty="0"/>
          </a:p>
        </p:txBody>
      </p:sp>
      <p:sp>
        <p:nvSpPr>
          <p:cNvPr id="35" name="SK-18-text-34"/>
          <p:cNvSpPr/>
          <p:nvPr/>
        </p:nvSpPr>
        <p:spPr>
          <a:xfrm>
            <a:off x="8448973" y="4533007"/>
            <a:ext cx="35052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 THE SMALL PRINT</a:t>
            </a:r>
            <a:endParaRPr lang="en-US" sz="1125" dirty="0"/>
          </a:p>
        </p:txBody>
      </p:sp>
      <p:sp>
        <p:nvSpPr>
          <p:cNvPr id="36" name="SK-18-text-35"/>
          <p:cNvSpPr/>
          <p:nvPr/>
        </p:nvSpPr>
        <p:spPr>
          <a:xfrm>
            <a:off x="853380" y="5479405"/>
            <a:ext cx="322040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Also Remember</a:t>
            </a:r>
            <a:endParaRPr lang="en-US" sz="1575" dirty="0"/>
          </a:p>
        </p:txBody>
      </p:sp>
      <p:sp>
        <p:nvSpPr>
          <p:cNvPr id="37" name="SK-18-text-36"/>
          <p:cNvSpPr/>
          <p:nvPr/>
        </p:nvSpPr>
        <p:spPr>
          <a:xfrm>
            <a:off x="3413671" y="5115967"/>
            <a:ext cx="640080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Check whether the donor still has capacity — Health &amp; Welfare LPA only activates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they lack capacity</a:t>
            </a:r>
            <a:endParaRPr lang="en-US" sz="1200" dirty="0"/>
          </a:p>
        </p:txBody>
      </p:sp>
      <p:sp>
        <p:nvSpPr>
          <p:cNvPr id="38" name="SK-18-text-37"/>
          <p:cNvSpPr/>
          <p:nvPr/>
        </p:nvSpPr>
        <p:spPr>
          <a:xfrm>
            <a:off x="3413671" y="5541169"/>
            <a:ext cx="87783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Check for a more recent version or revocation registered with OPG</a:t>
            </a:r>
            <a:endParaRPr lang="en-US" sz="1200" dirty="0"/>
          </a:p>
        </p:txBody>
      </p:sp>
      <p:sp>
        <p:nvSpPr>
          <p:cNvPr id="39" name="SK-18-text-38"/>
          <p:cNvSpPr/>
          <p:nvPr/>
        </p:nvSpPr>
        <p:spPr>
          <a:xfrm>
            <a:off x="3413671" y="5774382"/>
            <a:ext cx="6266557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If the attorney's decision seems inconsistent with the patient's known wishes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 your concerns and consider escalation</a:t>
            </a:r>
            <a:endParaRPr lang="en-US" sz="1200" dirty="0"/>
          </a:p>
        </p:txBody>
      </p:sp>
      <p:sp>
        <p:nvSpPr>
          <p:cNvPr id="40" name="SK-18-text-39"/>
          <p:cNvSpPr/>
          <p:nvPr/>
        </p:nvSpPr>
        <p:spPr>
          <a:xfrm>
            <a:off x="365671" y="6432798"/>
            <a:ext cx="11826329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41" name="SK-18-text-40"/>
          <p:cNvSpPr/>
          <p:nvPr/>
        </p:nvSpPr>
        <p:spPr>
          <a:xfrm>
            <a:off x="390079" y="6597253"/>
            <a:ext cx="84429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42" name="SK-18-text-41"/>
          <p:cNvSpPr/>
          <p:nvPr/>
        </p:nvSpPr>
        <p:spPr>
          <a:xfrm>
            <a:off x="9741396" y="6501259"/>
            <a:ext cx="24506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12527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84" y="229642"/>
            <a:ext cx="694879" cy="308521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84" y="1035546"/>
            <a:ext cx="1304479" cy="68461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984" y="1597223"/>
            <a:ext cx="8168580" cy="1606004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0" y="1961257"/>
            <a:ext cx="365671" cy="267444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984" y="3104555"/>
            <a:ext cx="8168580" cy="1622524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984" y="4628406"/>
            <a:ext cx="8168580" cy="1208336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5984" y="5814864"/>
            <a:ext cx="9704784" cy="625376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90508" y="562273"/>
            <a:ext cx="9525" cy="5164038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80698" y="849660"/>
            <a:ext cx="3267373" cy="4904780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00502"/>
            <a:ext cx="12192000" cy="428625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44086" y="925711"/>
            <a:ext cx="3377059" cy="4752529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1875" y="5890915"/>
            <a:ext cx="390079" cy="397669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6769" y="4704457"/>
            <a:ext cx="1097161" cy="932557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9286" y="3257550"/>
            <a:ext cx="1438573" cy="1213842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2988" y="1769269"/>
            <a:ext cx="1755577" cy="1193155"/>
          </a:xfrm>
          <a:prstGeom prst="rect">
            <a:avLst/>
          </a:prstGeom>
        </p:spPr>
      </p:pic>
      <p:sp>
        <p:nvSpPr>
          <p:cNvPr id="19" name="SK-19-text-18"/>
          <p:cNvSpPr/>
          <p:nvPr/>
        </p:nvSpPr>
        <p:spPr>
          <a:xfrm>
            <a:off x="365671" y="308521"/>
            <a:ext cx="18440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 / 35</a:t>
            </a:r>
            <a:endParaRPr lang="en-US" sz="1200" dirty="0"/>
          </a:p>
        </p:txBody>
      </p:sp>
      <p:sp>
        <p:nvSpPr>
          <p:cNvPr id="20" name="SK-19-text-19"/>
          <p:cNvSpPr/>
          <p:nvPr/>
        </p:nvSpPr>
        <p:spPr>
          <a:xfrm>
            <a:off x="280392" y="528042"/>
            <a:ext cx="1191160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Best Interests When No LPA Exists</a:t>
            </a:r>
            <a:endParaRPr lang="en-US" sz="2850" dirty="0"/>
          </a:p>
        </p:txBody>
      </p:sp>
      <p:sp>
        <p:nvSpPr>
          <p:cNvPr id="21" name="SK-19-text-20"/>
          <p:cNvSpPr/>
          <p:nvPr/>
        </p:nvSpPr>
        <p:spPr>
          <a:xfrm>
            <a:off x="255984" y="1193155"/>
            <a:ext cx="1116901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8A3A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decides when no one has legal authority?</a:t>
            </a:r>
            <a:endParaRPr lang="en-US" sz="1650" dirty="0"/>
          </a:p>
        </p:txBody>
      </p:sp>
      <p:sp>
        <p:nvSpPr>
          <p:cNvPr id="22" name="SK-19-text-21"/>
          <p:cNvSpPr/>
          <p:nvPr/>
        </p:nvSpPr>
        <p:spPr>
          <a:xfrm>
            <a:off x="2743200" y="1673275"/>
            <a:ext cx="33680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Everyday Decisions</a:t>
            </a:r>
            <a:endParaRPr lang="en-US" sz="1200" dirty="0"/>
          </a:p>
        </p:txBody>
      </p:sp>
      <p:sp>
        <p:nvSpPr>
          <p:cNvPr id="23" name="SK-19-text-22"/>
          <p:cNvSpPr/>
          <p:nvPr/>
        </p:nvSpPr>
        <p:spPr>
          <a:xfrm>
            <a:off x="2730996" y="1940719"/>
            <a:ext cx="399886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one has automatic legal authority to make health decisions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an adult who lacks capacity — not even a next of kin.</a:t>
            </a:r>
            <a:endParaRPr lang="en-US" sz="1050" dirty="0"/>
          </a:p>
        </p:txBody>
      </p:sp>
      <p:sp>
        <p:nvSpPr>
          <p:cNvPr id="24" name="SK-19-text-23"/>
          <p:cNvSpPr/>
          <p:nvPr/>
        </p:nvSpPr>
        <p:spPr>
          <a:xfrm>
            <a:off x="2755255" y="2359075"/>
            <a:ext cx="67970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Clinicians make best interests decisions</a:t>
            </a:r>
            <a:endParaRPr lang="en-US" sz="1050" dirty="0"/>
          </a:p>
        </p:txBody>
      </p:sp>
      <p:sp>
        <p:nvSpPr>
          <p:cNvPr id="25" name="SK-19-text-24"/>
          <p:cNvSpPr/>
          <p:nvPr/>
        </p:nvSpPr>
        <p:spPr>
          <a:xfrm>
            <a:off x="2755255" y="2544217"/>
            <a:ext cx="943674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Family and carers are consulted — they advise, they do not decide</a:t>
            </a:r>
            <a:endParaRPr lang="en-US" sz="1050" dirty="0"/>
          </a:p>
        </p:txBody>
      </p:sp>
      <p:sp>
        <p:nvSpPr>
          <p:cNvPr id="26" name="SK-19-text-25"/>
          <p:cNvSpPr/>
          <p:nvPr/>
        </p:nvSpPr>
        <p:spPr>
          <a:xfrm>
            <a:off x="2755255" y="2770584"/>
            <a:ext cx="90373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Consider the person's past wishes, values, and beliefs</a:t>
            </a:r>
            <a:endParaRPr lang="en-US" sz="1050" dirty="0"/>
          </a:p>
        </p:txBody>
      </p:sp>
      <p:sp>
        <p:nvSpPr>
          <p:cNvPr id="27" name="SK-19-text-26"/>
          <p:cNvSpPr/>
          <p:nvPr/>
        </p:nvSpPr>
        <p:spPr>
          <a:xfrm>
            <a:off x="2755255" y="2969419"/>
            <a:ext cx="55168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Use the least restrictive option</a:t>
            </a:r>
            <a:endParaRPr lang="en-US" sz="1050" dirty="0"/>
          </a:p>
        </p:txBody>
      </p:sp>
      <p:sp>
        <p:nvSpPr>
          <p:cNvPr id="28" name="SK-19-text-27"/>
          <p:cNvSpPr/>
          <p:nvPr/>
        </p:nvSpPr>
        <p:spPr>
          <a:xfrm>
            <a:off x="2743200" y="3353544"/>
            <a:ext cx="51968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Serious or Complex Decisions</a:t>
            </a:r>
            <a:endParaRPr lang="en-US" sz="1200" dirty="0"/>
          </a:p>
        </p:txBody>
      </p:sp>
      <p:sp>
        <p:nvSpPr>
          <p:cNvPr id="29" name="SK-19-text-28"/>
          <p:cNvSpPr/>
          <p:nvPr/>
        </p:nvSpPr>
        <p:spPr>
          <a:xfrm>
            <a:off x="2730996" y="3634680"/>
            <a:ext cx="946100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 referring to an Independent Mental Capacity Advocate (IMCA)</a:t>
            </a:r>
            <a:endParaRPr lang="en-US" sz="1050" dirty="0"/>
          </a:p>
        </p:txBody>
      </p:sp>
      <p:sp>
        <p:nvSpPr>
          <p:cNvPr id="30" name="SK-19-text-29"/>
          <p:cNvSpPr/>
          <p:nvPr/>
        </p:nvSpPr>
        <p:spPr>
          <a:xfrm>
            <a:off x="2755255" y="3861048"/>
            <a:ext cx="457200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Statutory right to IMCA when: no family/friends to consult AND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decision involves serious medical treatment or a change of residence</a:t>
            </a:r>
            <a:endParaRPr lang="en-US" sz="1050" dirty="0"/>
          </a:p>
        </p:txBody>
      </p:sp>
      <p:sp>
        <p:nvSpPr>
          <p:cNvPr id="31" name="SK-19-text-30"/>
          <p:cNvSpPr/>
          <p:nvPr/>
        </p:nvSpPr>
        <p:spPr>
          <a:xfrm>
            <a:off x="2755255" y="4217640"/>
            <a:ext cx="93573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IMCA represents and supports the person — not the family</a:t>
            </a:r>
            <a:endParaRPr lang="en-US" sz="1050" dirty="0"/>
          </a:p>
        </p:txBody>
      </p:sp>
      <p:sp>
        <p:nvSpPr>
          <p:cNvPr id="32" name="SK-19-text-31"/>
          <p:cNvSpPr/>
          <p:nvPr/>
        </p:nvSpPr>
        <p:spPr>
          <a:xfrm>
            <a:off x="2755255" y="4402782"/>
            <a:ext cx="94367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IMCA involvement is a legal requirement in qualifying cases</a:t>
            </a:r>
            <a:endParaRPr lang="en-US" sz="1050" dirty="0"/>
          </a:p>
        </p:txBody>
      </p:sp>
      <p:sp>
        <p:nvSpPr>
          <p:cNvPr id="33" name="SK-19-text-32"/>
          <p:cNvSpPr/>
          <p:nvPr/>
        </p:nvSpPr>
        <p:spPr>
          <a:xfrm>
            <a:off x="2743200" y="4704457"/>
            <a:ext cx="70256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Highly Contested or Very Serious Cases</a:t>
            </a:r>
            <a:endParaRPr lang="en-US" sz="1200" dirty="0"/>
          </a:p>
        </p:txBody>
      </p:sp>
      <p:sp>
        <p:nvSpPr>
          <p:cNvPr id="34" name="SK-19-text-33"/>
          <p:cNvSpPr/>
          <p:nvPr/>
        </p:nvSpPr>
        <p:spPr>
          <a:xfrm>
            <a:off x="2743200" y="4937671"/>
            <a:ext cx="51968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to the Court of Protection</a:t>
            </a:r>
            <a:endParaRPr lang="en-US" sz="1050" dirty="0"/>
          </a:p>
        </p:txBody>
      </p:sp>
      <p:sp>
        <p:nvSpPr>
          <p:cNvPr id="35" name="SK-19-text-34"/>
          <p:cNvSpPr/>
          <p:nvPr/>
        </p:nvSpPr>
        <p:spPr>
          <a:xfrm>
            <a:off x="2755255" y="5136505"/>
            <a:ext cx="4315867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Withdrawal of life-sustaining treatment (e.g., CANH) in prolonged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disorders of consciousness</a:t>
            </a:r>
            <a:endParaRPr lang="en-US" sz="1050" dirty="0"/>
          </a:p>
        </p:txBody>
      </p:sp>
      <p:sp>
        <p:nvSpPr>
          <p:cNvPr id="36" name="SK-19-text-35"/>
          <p:cNvSpPr/>
          <p:nvPr/>
        </p:nvSpPr>
        <p:spPr>
          <a:xfrm>
            <a:off x="2755255" y="5452021"/>
            <a:ext cx="6477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Disputes between clinicians and family</a:t>
            </a:r>
            <a:endParaRPr lang="en-US" sz="1050" dirty="0"/>
          </a:p>
        </p:txBody>
      </p:sp>
      <p:sp>
        <p:nvSpPr>
          <p:cNvPr id="37" name="SK-19-text-36"/>
          <p:cNvSpPr/>
          <p:nvPr/>
        </p:nvSpPr>
        <p:spPr>
          <a:xfrm>
            <a:off x="2755255" y="5623471"/>
            <a:ext cx="711708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Court makes a best interests determination</a:t>
            </a:r>
            <a:endParaRPr lang="en-US" sz="1050" dirty="0"/>
          </a:p>
        </p:txBody>
      </p:sp>
      <p:sp>
        <p:nvSpPr>
          <p:cNvPr id="38" name="SK-19-text-37"/>
          <p:cNvSpPr/>
          <p:nvPr/>
        </p:nvSpPr>
        <p:spPr>
          <a:xfrm>
            <a:off x="2316361" y="5932140"/>
            <a:ext cx="718095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principle: The goal is always to make the decision the person would have made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the decision the family or clinician prefers.</a:t>
            </a:r>
            <a:endParaRPr lang="en-US" sz="1200" dirty="0"/>
          </a:p>
        </p:txBody>
      </p:sp>
      <p:sp>
        <p:nvSpPr>
          <p:cNvPr id="39" name="SK-19-text-38"/>
          <p:cNvSpPr/>
          <p:nvPr/>
        </p:nvSpPr>
        <p:spPr>
          <a:xfrm>
            <a:off x="255984" y="6494413"/>
            <a:ext cx="11936016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40" name="SK-19-text-39"/>
          <p:cNvSpPr/>
          <p:nvPr/>
        </p:nvSpPr>
        <p:spPr>
          <a:xfrm>
            <a:off x="268188" y="6638479"/>
            <a:ext cx="84429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41" name="SK-19-text-40"/>
          <p:cNvSpPr/>
          <p:nvPr/>
        </p:nvSpPr>
        <p:spPr>
          <a:xfrm>
            <a:off x="9692134" y="6528792"/>
            <a:ext cx="213389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F4A26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192584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40661"/>
            <a:ext cx="12192000" cy="61719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282" y="1049238"/>
            <a:ext cx="1158180" cy="10284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079" y="1881187"/>
            <a:ext cx="3669655" cy="1586954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2100560"/>
            <a:ext cx="48667" cy="1241227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200" y="1881187"/>
            <a:ext cx="3669655" cy="1573113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1294" y="2100560"/>
            <a:ext cx="48667" cy="1241227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4173" y="1881187"/>
            <a:ext cx="3669655" cy="1579959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8267" y="2100560"/>
            <a:ext cx="48667" cy="1241227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079" y="3835598"/>
            <a:ext cx="3669655" cy="1490811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4055120"/>
            <a:ext cx="48667" cy="1241227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7200" y="3828752"/>
            <a:ext cx="3669655" cy="1470273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01294" y="4048274"/>
            <a:ext cx="48667" cy="1241227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44173" y="3835598"/>
            <a:ext cx="3669655" cy="1497806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8267" y="4055120"/>
            <a:ext cx="48667" cy="1241227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51490" y="4121646"/>
            <a:ext cx="792361" cy="925711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98777" y="4114800"/>
            <a:ext cx="1121569" cy="816025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0471" y="4121646"/>
            <a:ext cx="816769" cy="918865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87953" y="2167086"/>
            <a:ext cx="719286" cy="1008013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84055" y="2167086"/>
            <a:ext cx="707082" cy="1001167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4879" y="2167086"/>
            <a:ext cx="694879" cy="1014859"/>
          </a:xfrm>
          <a:prstGeom prst="rect">
            <a:avLst/>
          </a:prstGeom>
        </p:spPr>
      </p:pic>
      <p:sp>
        <p:nvSpPr>
          <p:cNvPr id="24" name="SK-2-text-23"/>
          <p:cNvSpPr/>
          <p:nvPr/>
        </p:nvSpPr>
        <p:spPr>
          <a:xfrm>
            <a:off x="377875" y="493663"/>
            <a:ext cx="1003649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Presentation Overview</a:t>
            </a:r>
            <a:endParaRPr lang="en-US" sz="3075" dirty="0"/>
          </a:p>
        </p:txBody>
      </p:sp>
      <p:sp>
        <p:nvSpPr>
          <p:cNvPr id="25" name="SK-2-text-24"/>
          <p:cNvSpPr/>
          <p:nvPr/>
        </p:nvSpPr>
        <p:spPr>
          <a:xfrm>
            <a:off x="365671" y="1302990"/>
            <a:ext cx="118263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E90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we'll cover today — for GP trainees ST1–ST3 and IMGs</a:t>
            </a:r>
            <a:endParaRPr lang="en-US" sz="1650" dirty="0"/>
          </a:p>
        </p:txBody>
      </p:sp>
      <p:sp>
        <p:nvSpPr>
          <p:cNvPr id="26" name="SK-2-text-25"/>
          <p:cNvSpPr/>
          <p:nvPr/>
        </p:nvSpPr>
        <p:spPr>
          <a:xfrm>
            <a:off x="1597075" y="2297311"/>
            <a:ext cx="312229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ACP?</a:t>
            </a:r>
            <a:endParaRPr lang="en-US" sz="1650" dirty="0"/>
          </a:p>
        </p:txBody>
      </p:sp>
      <p:sp>
        <p:nvSpPr>
          <p:cNvPr id="27" name="SK-2-text-26"/>
          <p:cNvSpPr/>
          <p:nvPr/>
        </p:nvSpPr>
        <p:spPr>
          <a:xfrm>
            <a:off x="1597075" y="2681436"/>
            <a:ext cx="59969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Definition, principles &amp; who benefits</a:t>
            </a:r>
            <a:endParaRPr lang="en-US" sz="1050" dirty="0"/>
          </a:p>
        </p:txBody>
      </p:sp>
      <p:sp>
        <p:nvSpPr>
          <p:cNvPr id="28" name="SK-2-text-27"/>
          <p:cNvSpPr/>
          <p:nvPr/>
        </p:nvSpPr>
        <p:spPr>
          <a:xfrm>
            <a:off x="5498455" y="2304157"/>
            <a:ext cx="38766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 Documents</a:t>
            </a:r>
            <a:endParaRPr lang="en-US" sz="1650" dirty="0"/>
          </a:p>
        </p:txBody>
      </p:sp>
      <p:sp>
        <p:nvSpPr>
          <p:cNvPr id="29" name="SK-2-text-28"/>
          <p:cNvSpPr/>
          <p:nvPr/>
        </p:nvSpPr>
        <p:spPr>
          <a:xfrm>
            <a:off x="5498455" y="2681436"/>
            <a:ext cx="173116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ADRT, LPA &amp; Powers of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Attorney Act 2023</a:t>
            </a:r>
            <a:endParaRPr lang="en-US" sz="1200" dirty="0"/>
          </a:p>
        </p:txBody>
      </p:sp>
      <p:sp>
        <p:nvSpPr>
          <p:cNvPr id="30" name="SK-2-text-29"/>
          <p:cNvSpPr/>
          <p:nvPr/>
        </p:nvSpPr>
        <p:spPr>
          <a:xfrm>
            <a:off x="9241482" y="2297311"/>
            <a:ext cx="29505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ReSPECT Process</a:t>
            </a:r>
            <a:endParaRPr lang="en-US" sz="1650" dirty="0"/>
          </a:p>
        </p:txBody>
      </p:sp>
      <p:sp>
        <p:nvSpPr>
          <p:cNvPr id="31" name="SK-2-text-30"/>
          <p:cNvSpPr/>
          <p:nvPr/>
        </p:nvSpPr>
        <p:spPr>
          <a:xfrm>
            <a:off x="9241482" y="2695129"/>
            <a:ext cx="2048173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care planning &amp;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form sections</a:t>
            </a:r>
            <a:endParaRPr lang="en-US" sz="1200" dirty="0"/>
          </a:p>
        </p:txBody>
      </p:sp>
      <p:sp>
        <p:nvSpPr>
          <p:cNvPr id="32" name="SK-2-text-31"/>
          <p:cNvSpPr/>
          <p:nvPr/>
        </p:nvSpPr>
        <p:spPr>
          <a:xfrm>
            <a:off x="1597075" y="4183261"/>
            <a:ext cx="488251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Capacity Act</a:t>
            </a:r>
            <a:endParaRPr lang="en-US" sz="1650" dirty="0"/>
          </a:p>
        </p:txBody>
      </p:sp>
      <p:sp>
        <p:nvSpPr>
          <p:cNvPr id="33" name="SK-2-text-32"/>
          <p:cNvSpPr/>
          <p:nvPr/>
        </p:nvSpPr>
        <p:spPr>
          <a:xfrm>
            <a:off x="1597075" y="4581079"/>
            <a:ext cx="208478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Five principles, TREAT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assessment &amp; best interests</a:t>
            </a:r>
            <a:endParaRPr lang="en-US" sz="1200" dirty="0"/>
          </a:p>
        </p:txBody>
      </p:sp>
      <p:sp>
        <p:nvSpPr>
          <p:cNvPr id="34" name="SK-2-text-33"/>
          <p:cNvSpPr/>
          <p:nvPr/>
        </p:nvSpPr>
        <p:spPr>
          <a:xfrm>
            <a:off x="5730180" y="4190107"/>
            <a:ext cx="41281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Conversation</a:t>
            </a:r>
            <a:endParaRPr lang="en-US" sz="1650" dirty="0"/>
          </a:p>
        </p:txBody>
      </p:sp>
      <p:sp>
        <p:nvSpPr>
          <p:cNvPr id="35" name="SK-2-text-34"/>
          <p:cNvSpPr/>
          <p:nvPr/>
        </p:nvSpPr>
        <p:spPr>
          <a:xfrm>
            <a:off x="5730180" y="4581079"/>
            <a:ext cx="1914079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initiate, navigate &amp;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document ACP talks</a:t>
            </a:r>
            <a:endParaRPr lang="en-US" sz="1200" dirty="0"/>
          </a:p>
        </p:txBody>
      </p:sp>
      <p:sp>
        <p:nvSpPr>
          <p:cNvPr id="36" name="SK-2-text-35"/>
          <p:cNvSpPr/>
          <p:nvPr/>
        </p:nvSpPr>
        <p:spPr>
          <a:xfrm>
            <a:off x="9241482" y="4190107"/>
            <a:ext cx="29505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&amp; Practice Pearls</a:t>
            </a:r>
            <a:endParaRPr lang="en-US" sz="1650" dirty="0"/>
          </a:p>
        </p:txBody>
      </p:sp>
      <p:sp>
        <p:nvSpPr>
          <p:cNvPr id="37" name="SK-2-text-36"/>
          <p:cNvSpPr/>
          <p:nvPr/>
        </p:nvSpPr>
        <p:spPr>
          <a:xfrm>
            <a:off x="9241482" y="4581079"/>
            <a:ext cx="185305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boxes, SCA tips, red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flags &amp; quick recall</a:t>
            </a:r>
            <a:endParaRPr lang="en-US" sz="1200" dirty="0"/>
          </a:p>
        </p:txBody>
      </p:sp>
      <p:sp>
        <p:nvSpPr>
          <p:cNvPr id="38" name="SK-2-text-37"/>
          <p:cNvSpPr/>
          <p:nvPr/>
        </p:nvSpPr>
        <p:spPr>
          <a:xfrm>
            <a:off x="2217390" y="5740003"/>
            <a:ext cx="774486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30–35 slides · Nano-style teaching format · Sources: NHS England 2022, MCA 2005, Resuscitation Council UK</a:t>
            </a:r>
            <a:endParaRPr lang="en-US" sz="1200" dirty="0"/>
          </a:p>
        </p:txBody>
      </p:sp>
      <p:sp>
        <p:nvSpPr>
          <p:cNvPr id="39" name="SK-2-text-38"/>
          <p:cNvSpPr/>
          <p:nvPr/>
        </p:nvSpPr>
        <p:spPr>
          <a:xfrm>
            <a:off x="353467" y="6371034"/>
            <a:ext cx="118385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1050" dirty="0"/>
          </a:p>
        </p:txBody>
      </p:sp>
      <p:sp>
        <p:nvSpPr>
          <p:cNvPr id="40" name="SK-2-text-39"/>
          <p:cNvSpPr/>
          <p:nvPr/>
        </p:nvSpPr>
        <p:spPr>
          <a:xfrm>
            <a:off x="365671" y="6563023"/>
            <a:ext cx="98374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1050" dirty="0"/>
          </a:p>
        </p:txBody>
      </p:sp>
      <p:sp>
        <p:nvSpPr>
          <p:cNvPr id="41" name="SK-2-text-40"/>
          <p:cNvSpPr/>
          <p:nvPr/>
        </p:nvSpPr>
        <p:spPr>
          <a:xfrm>
            <a:off x="9631263" y="6460182"/>
            <a:ext cx="2158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FF91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67" y="1135112"/>
            <a:ext cx="780157" cy="47625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467" y="1721346"/>
            <a:ext cx="11277600" cy="493663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2930426"/>
            <a:ext cx="5047357" cy="9525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3527078"/>
            <a:ext cx="5047357" cy="9525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4116884"/>
            <a:ext cx="5047357" cy="9525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4665464"/>
            <a:ext cx="5047357" cy="9525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561" y="5305276"/>
            <a:ext cx="5047357" cy="800249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68000" y="5632400"/>
            <a:ext cx="1048494" cy="9525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316117"/>
            <a:ext cx="12192000" cy="541734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44086" y="4443859"/>
            <a:ext cx="3547765" cy="1872109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00886" y="1467594"/>
            <a:ext cx="6010573" cy="4073575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0471" y="5431482"/>
            <a:ext cx="438894" cy="370284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5192" y="4745682"/>
            <a:ext cx="463153" cy="438894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5192" y="4169569"/>
            <a:ext cx="463153" cy="445740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5192" y="3593455"/>
            <a:ext cx="463153" cy="438894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5192" y="3010644"/>
            <a:ext cx="463153" cy="445740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5192" y="2420838"/>
            <a:ext cx="463153" cy="459432"/>
          </a:xfrm>
          <a:prstGeom prst="rect">
            <a:avLst/>
          </a:prstGeom>
        </p:spPr>
      </p:pic>
      <p:sp>
        <p:nvSpPr>
          <p:cNvPr id="20" name="SK-20-text-19"/>
          <p:cNvSpPr/>
          <p:nvPr/>
        </p:nvSpPr>
        <p:spPr>
          <a:xfrm>
            <a:off x="316855" y="253603"/>
            <a:ext cx="65989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39A8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5 · Emergency Care Planning</a:t>
            </a:r>
            <a:endParaRPr lang="en-US" sz="1200" dirty="0"/>
          </a:p>
        </p:txBody>
      </p:sp>
      <p:sp>
        <p:nvSpPr>
          <p:cNvPr id="21" name="SK-20-text-20"/>
          <p:cNvSpPr/>
          <p:nvPr/>
        </p:nvSpPr>
        <p:spPr>
          <a:xfrm>
            <a:off x="316855" y="555427"/>
            <a:ext cx="998696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ReSPECT Process</a:t>
            </a:r>
            <a:endParaRPr lang="en-US" sz="3375" dirty="0"/>
          </a:p>
        </p:txBody>
      </p:sp>
      <p:sp>
        <p:nvSpPr>
          <p:cNvPr id="22" name="SK-20-text-21"/>
          <p:cNvSpPr/>
          <p:nvPr/>
        </p:nvSpPr>
        <p:spPr>
          <a:xfrm>
            <a:off x="316855" y="1309836"/>
            <a:ext cx="118751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39A8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Recommended Summary Plan for Emergency Care and Treatment</a:t>
            </a:r>
            <a:endParaRPr lang="en-US" sz="1500" dirty="0"/>
          </a:p>
        </p:txBody>
      </p:sp>
      <p:sp>
        <p:nvSpPr>
          <p:cNvPr id="23" name="SK-20-text-22"/>
          <p:cNvSpPr/>
          <p:nvPr/>
        </p:nvSpPr>
        <p:spPr>
          <a:xfrm>
            <a:off x="487561" y="1844725"/>
            <a:ext cx="117044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Recommended Summary Plan for Emergency Care and Treatment</a:t>
            </a:r>
            <a:endParaRPr lang="en-US" sz="1500" dirty="0"/>
          </a:p>
        </p:txBody>
      </p:sp>
      <p:sp>
        <p:nvSpPr>
          <p:cNvPr id="24" name="SK-20-text-23"/>
          <p:cNvSpPr/>
          <p:nvPr/>
        </p:nvSpPr>
        <p:spPr>
          <a:xfrm>
            <a:off x="1219200" y="2468761"/>
            <a:ext cx="408429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Clinician-completed document — not patient-completed,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 jointly discussed</a:t>
            </a:r>
            <a:endParaRPr lang="en-US" sz="1200" dirty="0"/>
          </a:p>
        </p:txBody>
      </p:sp>
      <p:sp>
        <p:nvSpPr>
          <p:cNvPr id="25" name="SK-20-text-24"/>
          <p:cNvSpPr/>
          <p:nvPr/>
        </p:nvSpPr>
        <p:spPr>
          <a:xfrm>
            <a:off x="1219200" y="3065413"/>
            <a:ext cx="242619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Focuses on emergency and crisis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 decisions specifically</a:t>
            </a:r>
            <a:endParaRPr lang="en-US" sz="1200" dirty="0"/>
          </a:p>
        </p:txBody>
      </p:sp>
      <p:sp>
        <p:nvSpPr>
          <p:cNvPr id="26" name="SK-20-text-25"/>
          <p:cNvSpPr/>
          <p:nvPr/>
        </p:nvSpPr>
        <p:spPr>
          <a:xfrm>
            <a:off x="1219200" y="3634680"/>
            <a:ext cx="30235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legally binding — but carries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 professional and moral weight</a:t>
            </a:r>
            <a:endParaRPr lang="en-US" sz="1200" dirty="0"/>
          </a:p>
        </p:txBody>
      </p:sp>
      <p:sp>
        <p:nvSpPr>
          <p:cNvPr id="27" name="SK-20-text-26"/>
          <p:cNvSpPr/>
          <p:nvPr/>
        </p:nvSpPr>
        <p:spPr>
          <a:xfrm>
            <a:off x="1219200" y="4210794"/>
            <a:ext cx="2572494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keeps the form at home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use by any clinician in a crisis</a:t>
            </a:r>
            <a:endParaRPr lang="en-US" sz="1200" dirty="0"/>
          </a:p>
        </p:txBody>
      </p:sp>
      <p:sp>
        <p:nvSpPr>
          <p:cNvPr id="28" name="SK-20-text-27"/>
          <p:cNvSpPr/>
          <p:nvPr/>
        </p:nvSpPr>
        <p:spPr>
          <a:xfrm>
            <a:off x="1219200" y="4786759"/>
            <a:ext cx="2925961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Introduced by Resuscitation Council UK,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launched 2017</a:t>
            </a:r>
            <a:endParaRPr lang="en-US" sz="1200" dirty="0"/>
          </a:p>
        </p:txBody>
      </p:sp>
      <p:sp>
        <p:nvSpPr>
          <p:cNvPr id="29" name="SK-20-text-28"/>
          <p:cNvSpPr/>
          <p:nvPr/>
        </p:nvSpPr>
        <p:spPr>
          <a:xfrm>
            <a:off x="1255663" y="5424636"/>
            <a:ext cx="3742879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“The ReSPECT form takes approximately 10 minutes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complete — but the conversations behind it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1B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take longer and matter more.”</a:t>
            </a:r>
            <a:endParaRPr lang="en-US" sz="1050" dirty="0"/>
          </a:p>
        </p:txBody>
      </p:sp>
      <p:sp>
        <p:nvSpPr>
          <p:cNvPr id="31" name="SK-20-text-30"/>
          <p:cNvSpPr/>
          <p:nvPr/>
        </p:nvSpPr>
        <p:spPr>
          <a:xfrm>
            <a:off x="316855" y="6446490"/>
            <a:ext cx="42672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750" dirty="0"/>
          </a:p>
          <a:p>
            <a:pPr marL="0" indent="0" algn="l">
              <a:lnSpc>
                <a:spcPts val="90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750" dirty="0"/>
          </a:p>
        </p:txBody>
      </p:sp>
      <p:sp>
        <p:nvSpPr>
          <p:cNvPr id="32" name="SK-20-text-31"/>
          <p:cNvSpPr/>
          <p:nvPr/>
        </p:nvSpPr>
        <p:spPr>
          <a:xfrm>
            <a:off x="9969996" y="6480721"/>
            <a:ext cx="175855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E68A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61776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22963"/>
            <a:ext cx="12192000" cy="534888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953244"/>
            <a:ext cx="2804071" cy="102840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" y="1508075"/>
            <a:ext cx="5486400" cy="721370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8761" y="1494234"/>
            <a:ext cx="5486400" cy="735062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1238" y="1488132"/>
            <a:ext cx="9525" cy="3723829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2861816"/>
            <a:ext cx="5486400" cy="9525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486" y="3465314"/>
            <a:ext cx="5486400" cy="9525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486" y="4068812"/>
            <a:ext cx="5486400" cy="9525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4486" y="4672310"/>
            <a:ext cx="5486400" cy="9525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8761" y="2861816"/>
            <a:ext cx="5486400" cy="9525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8761" y="3465314"/>
            <a:ext cx="5486400" cy="9525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8761" y="4068812"/>
            <a:ext cx="5486400" cy="9525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78761" y="4672310"/>
            <a:ext cx="5486400" cy="9525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4486" y="5465713"/>
            <a:ext cx="11350675" cy="733723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4486" y="5431482"/>
            <a:ext cx="97482" cy="767953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34894" y="4731990"/>
            <a:ext cx="511969" cy="473125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34894" y="4135338"/>
            <a:ext cx="511969" cy="479971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34894" y="3538686"/>
            <a:ext cx="511969" cy="473125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34894" y="2942034"/>
            <a:ext cx="511969" cy="473125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34894" y="2345382"/>
            <a:ext cx="511969" cy="479971"/>
          </a:xfrm>
          <a:prstGeom prst="rect">
            <a:avLst/>
          </a:prstGeom>
        </p:spPr>
      </p:pic>
      <p:pic>
        <p:nvPicPr>
          <p:cNvPr id="24" name="SK-21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3859" y="4731990"/>
            <a:ext cx="499765" cy="473125"/>
          </a:xfrm>
          <a:prstGeom prst="rect">
            <a:avLst/>
          </a:prstGeom>
        </p:spPr>
      </p:pic>
      <p:pic>
        <p:nvPicPr>
          <p:cNvPr id="25" name="SK-21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3859" y="4135338"/>
            <a:ext cx="499765" cy="479971"/>
          </a:xfrm>
          <a:prstGeom prst="rect">
            <a:avLst/>
          </a:prstGeom>
        </p:spPr>
      </p:pic>
      <p:pic>
        <p:nvPicPr>
          <p:cNvPr id="26" name="SK-21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3859" y="3545532"/>
            <a:ext cx="499765" cy="466279"/>
          </a:xfrm>
          <a:prstGeom prst="rect">
            <a:avLst/>
          </a:prstGeom>
        </p:spPr>
      </p:pic>
      <p:pic>
        <p:nvPicPr>
          <p:cNvPr id="27" name="SK-21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33859" y="2948880"/>
            <a:ext cx="499765" cy="466279"/>
          </a:xfrm>
          <a:prstGeom prst="rect">
            <a:avLst/>
          </a:prstGeom>
        </p:spPr>
      </p:pic>
      <p:pic>
        <p:nvPicPr>
          <p:cNvPr id="28" name="SK-21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1655" y="2345382"/>
            <a:ext cx="511969" cy="479971"/>
          </a:xfrm>
          <a:prstGeom prst="rect">
            <a:avLst/>
          </a:prstGeom>
        </p:spPr>
      </p:pic>
      <p:sp>
        <p:nvSpPr>
          <p:cNvPr id="29" name="SK-21-text-28"/>
          <p:cNvSpPr/>
          <p:nvPr/>
        </p:nvSpPr>
        <p:spPr>
          <a:xfrm>
            <a:off x="353467" y="397669"/>
            <a:ext cx="932116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ReSPECT vs Full ACP</a:t>
            </a:r>
            <a:endParaRPr lang="en-US" sz="3150" dirty="0"/>
          </a:p>
        </p:txBody>
      </p:sp>
      <p:sp>
        <p:nvSpPr>
          <p:cNvPr id="30" name="SK-21-text-29"/>
          <p:cNvSpPr/>
          <p:nvPr/>
        </p:nvSpPr>
        <p:spPr>
          <a:xfrm>
            <a:off x="341263" y="1124694"/>
            <a:ext cx="1185073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related but distinct tools — knowing the difference matters</a:t>
            </a:r>
            <a:endParaRPr lang="en-US" sz="1650" dirty="0"/>
          </a:p>
        </p:txBody>
      </p:sp>
      <p:sp>
        <p:nvSpPr>
          <p:cNvPr id="31" name="SK-21-text-30"/>
          <p:cNvSpPr/>
          <p:nvPr/>
        </p:nvSpPr>
        <p:spPr>
          <a:xfrm>
            <a:off x="1975098" y="1584127"/>
            <a:ext cx="2438400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ReSPECT / ECP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Care Plan</a:t>
            </a:r>
            <a:endParaRPr lang="en-US" sz="1875" dirty="0"/>
          </a:p>
        </p:txBody>
      </p:sp>
      <p:sp>
        <p:nvSpPr>
          <p:cNvPr id="32" name="SK-21-text-31"/>
          <p:cNvSpPr/>
          <p:nvPr/>
        </p:nvSpPr>
        <p:spPr>
          <a:xfrm>
            <a:off x="1341090" y="2359075"/>
            <a:ext cx="111442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</a:t>
            </a:r>
            <a:endParaRPr lang="en-US" sz="1350" dirty="0"/>
          </a:p>
        </p:txBody>
      </p:sp>
      <p:sp>
        <p:nvSpPr>
          <p:cNvPr id="33" name="SK-21-text-32"/>
          <p:cNvSpPr/>
          <p:nvPr/>
        </p:nvSpPr>
        <p:spPr>
          <a:xfrm>
            <a:off x="1341090" y="2571750"/>
            <a:ext cx="83153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and crisis treatment decisions</a:t>
            </a:r>
            <a:endParaRPr lang="en-US" sz="1350" dirty="0"/>
          </a:p>
        </p:txBody>
      </p:sp>
      <p:sp>
        <p:nvSpPr>
          <p:cNvPr id="34" name="SK-21-text-33"/>
          <p:cNvSpPr/>
          <p:nvPr/>
        </p:nvSpPr>
        <p:spPr>
          <a:xfrm>
            <a:off x="1341090" y="2942034"/>
            <a:ext cx="25546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Completed by</a:t>
            </a:r>
            <a:endParaRPr lang="en-US" sz="1350" dirty="0"/>
          </a:p>
        </p:txBody>
      </p:sp>
      <p:sp>
        <p:nvSpPr>
          <p:cNvPr id="35" name="SK-21-text-34"/>
          <p:cNvSpPr/>
          <p:nvPr/>
        </p:nvSpPr>
        <p:spPr>
          <a:xfrm>
            <a:off x="1341090" y="3161407"/>
            <a:ext cx="93440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Clinician — with patient input and discussion</a:t>
            </a:r>
            <a:endParaRPr lang="en-US" sz="1350" dirty="0"/>
          </a:p>
        </p:txBody>
      </p:sp>
      <p:sp>
        <p:nvSpPr>
          <p:cNvPr id="36" name="SK-21-text-35"/>
          <p:cNvSpPr/>
          <p:nvPr/>
        </p:nvSpPr>
        <p:spPr>
          <a:xfrm>
            <a:off x="1341090" y="3538686"/>
            <a:ext cx="33775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Legally binding?</a:t>
            </a:r>
            <a:endParaRPr lang="en-US" sz="1350" dirty="0"/>
          </a:p>
        </p:txBody>
      </p:sp>
      <p:sp>
        <p:nvSpPr>
          <p:cNvPr id="37" name="SK-21-text-36"/>
          <p:cNvSpPr/>
          <p:nvPr/>
        </p:nvSpPr>
        <p:spPr>
          <a:xfrm>
            <a:off x="1341090" y="3758059"/>
            <a:ext cx="99612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— but carries significant professional weight</a:t>
            </a:r>
            <a:endParaRPr lang="en-US" sz="1350" dirty="0"/>
          </a:p>
        </p:txBody>
      </p:sp>
      <p:sp>
        <p:nvSpPr>
          <p:cNvPr id="38" name="SK-21-text-37"/>
          <p:cNvSpPr/>
          <p:nvPr/>
        </p:nvSpPr>
        <p:spPr>
          <a:xfrm>
            <a:off x="1341090" y="4135338"/>
            <a:ext cx="31718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Speed of access</a:t>
            </a:r>
            <a:endParaRPr lang="en-US" sz="1350" dirty="0"/>
          </a:p>
        </p:txBody>
      </p:sp>
      <p:sp>
        <p:nvSpPr>
          <p:cNvPr id="39" name="SK-21-text-38"/>
          <p:cNvSpPr/>
          <p:nvPr/>
        </p:nvSpPr>
        <p:spPr>
          <a:xfrm>
            <a:off x="1341090" y="4361557"/>
            <a:ext cx="64636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Rapid — designed for crisis use</a:t>
            </a:r>
            <a:endParaRPr lang="en-US" sz="1350" dirty="0"/>
          </a:p>
        </p:txBody>
      </p:sp>
      <p:sp>
        <p:nvSpPr>
          <p:cNvPr id="40" name="SK-21-text-39"/>
          <p:cNvSpPr/>
          <p:nvPr/>
        </p:nvSpPr>
        <p:spPr>
          <a:xfrm>
            <a:off x="1341090" y="4731990"/>
            <a:ext cx="29660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CPR discussion</a:t>
            </a:r>
            <a:endParaRPr lang="en-US" sz="1350" dirty="0"/>
          </a:p>
        </p:txBody>
      </p:sp>
      <p:sp>
        <p:nvSpPr>
          <p:cNvPr id="41" name="SK-21-text-40"/>
          <p:cNvSpPr/>
          <p:nvPr/>
        </p:nvSpPr>
        <p:spPr>
          <a:xfrm>
            <a:off x="1341090" y="4944517"/>
            <a:ext cx="83153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included and explicitly addressed</a:t>
            </a:r>
            <a:endParaRPr lang="en-US" sz="1350" dirty="0"/>
          </a:p>
        </p:txBody>
      </p:sp>
      <p:sp>
        <p:nvSpPr>
          <p:cNvPr id="42" name="SK-21-text-41"/>
          <p:cNvSpPr/>
          <p:nvPr/>
        </p:nvSpPr>
        <p:spPr>
          <a:xfrm>
            <a:off x="7741890" y="1570434"/>
            <a:ext cx="256029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ACP</a:t>
            </a:r>
            <a:endParaRPr lang="en-US" sz="1875" dirty="0"/>
          </a:p>
          <a:p>
            <a:pPr marL="0" indent="0" algn="ctr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Care Planning</a:t>
            </a:r>
            <a:endParaRPr lang="en-US" sz="1875" dirty="0"/>
          </a:p>
        </p:txBody>
      </p:sp>
      <p:sp>
        <p:nvSpPr>
          <p:cNvPr id="43" name="SK-21-text-42"/>
          <p:cNvSpPr/>
          <p:nvPr/>
        </p:nvSpPr>
        <p:spPr>
          <a:xfrm>
            <a:off x="7266384" y="2359075"/>
            <a:ext cx="111442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</a:t>
            </a:r>
            <a:endParaRPr lang="en-US" sz="1350" dirty="0"/>
          </a:p>
        </p:txBody>
      </p:sp>
      <p:sp>
        <p:nvSpPr>
          <p:cNvPr id="44" name="SK-21-text-43"/>
          <p:cNvSpPr/>
          <p:nvPr/>
        </p:nvSpPr>
        <p:spPr>
          <a:xfrm>
            <a:off x="7266384" y="2571750"/>
            <a:ext cx="49256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Broader future care preferences, values and wishes</a:t>
            </a:r>
            <a:endParaRPr lang="en-US" sz="1350" dirty="0"/>
          </a:p>
        </p:txBody>
      </p:sp>
      <p:sp>
        <p:nvSpPr>
          <p:cNvPr id="45" name="SK-21-text-44"/>
          <p:cNvSpPr/>
          <p:nvPr/>
        </p:nvSpPr>
        <p:spPr>
          <a:xfrm>
            <a:off x="7266384" y="2942034"/>
            <a:ext cx="25546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Completed by</a:t>
            </a:r>
            <a:endParaRPr lang="en-US" sz="1350" dirty="0"/>
          </a:p>
        </p:txBody>
      </p:sp>
      <p:sp>
        <p:nvSpPr>
          <p:cNvPr id="46" name="SK-21-text-45"/>
          <p:cNvSpPr/>
          <p:nvPr/>
        </p:nvSpPr>
        <p:spPr>
          <a:xfrm>
            <a:off x="7266384" y="3161407"/>
            <a:ext cx="49256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— often with professional support</a:t>
            </a:r>
            <a:endParaRPr lang="en-US" sz="1350" dirty="0"/>
          </a:p>
        </p:txBody>
      </p:sp>
      <p:sp>
        <p:nvSpPr>
          <p:cNvPr id="47" name="SK-21-text-46"/>
          <p:cNvSpPr/>
          <p:nvPr/>
        </p:nvSpPr>
        <p:spPr>
          <a:xfrm>
            <a:off x="7266384" y="3531840"/>
            <a:ext cx="337756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Legally binding?</a:t>
            </a:r>
            <a:endParaRPr lang="en-US" sz="1350" dirty="0"/>
          </a:p>
        </p:txBody>
      </p:sp>
      <p:sp>
        <p:nvSpPr>
          <p:cNvPr id="48" name="SK-21-text-47"/>
          <p:cNvSpPr/>
          <p:nvPr/>
        </p:nvSpPr>
        <p:spPr>
          <a:xfrm>
            <a:off x="7266384" y="3758059"/>
            <a:ext cx="49256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ADRT and LPA elements are legally binding</a:t>
            </a:r>
            <a:endParaRPr lang="en-US" sz="1350" dirty="0"/>
          </a:p>
        </p:txBody>
      </p:sp>
      <p:sp>
        <p:nvSpPr>
          <p:cNvPr id="49" name="SK-21-text-48"/>
          <p:cNvSpPr/>
          <p:nvPr/>
        </p:nvSpPr>
        <p:spPr>
          <a:xfrm>
            <a:off x="7266384" y="4135338"/>
            <a:ext cx="31718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Speed of access</a:t>
            </a:r>
            <a:endParaRPr lang="en-US" sz="1350" dirty="0"/>
          </a:p>
        </p:txBody>
      </p:sp>
      <p:sp>
        <p:nvSpPr>
          <p:cNvPr id="50" name="SK-21-text-49"/>
          <p:cNvSpPr/>
          <p:nvPr/>
        </p:nvSpPr>
        <p:spPr>
          <a:xfrm>
            <a:off x="7266384" y="4354711"/>
            <a:ext cx="49256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Detailed — not designed for immediate crisis use</a:t>
            </a:r>
            <a:endParaRPr lang="en-US" sz="1350" dirty="0"/>
          </a:p>
        </p:txBody>
      </p:sp>
      <p:sp>
        <p:nvSpPr>
          <p:cNvPr id="51" name="SK-21-text-50"/>
          <p:cNvSpPr/>
          <p:nvPr/>
        </p:nvSpPr>
        <p:spPr>
          <a:xfrm>
            <a:off x="7266384" y="4731990"/>
            <a:ext cx="29660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455A6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CPR discussion</a:t>
            </a:r>
            <a:endParaRPr lang="en-US" sz="1350" dirty="0"/>
          </a:p>
        </p:txBody>
      </p:sp>
      <p:sp>
        <p:nvSpPr>
          <p:cNvPr id="52" name="SK-21-text-51"/>
          <p:cNvSpPr/>
          <p:nvPr/>
        </p:nvSpPr>
        <p:spPr>
          <a:xfrm>
            <a:off x="7266384" y="4944517"/>
            <a:ext cx="492561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be included as part of wider planning</a:t>
            </a:r>
            <a:endParaRPr lang="en-US" sz="1350" dirty="0"/>
          </a:p>
        </p:txBody>
      </p:sp>
      <p:sp>
        <p:nvSpPr>
          <p:cNvPr id="53" name="SK-21-text-52"/>
          <p:cNvSpPr/>
          <p:nvPr/>
        </p:nvSpPr>
        <p:spPr>
          <a:xfrm>
            <a:off x="841177" y="5575548"/>
            <a:ext cx="1010706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48"/>
              </a:lnSpc>
              <a:buNone/>
            </a:pPr>
            <a:r>
              <a:rPr lang="en-US" sz="1575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point: ReSPECT is a subset of ACP — it focuses specifically on what happens in a medical emergency.</a:t>
            </a:r>
            <a:endParaRPr lang="en-US" sz="1575" dirty="0"/>
          </a:p>
          <a:p>
            <a:pPr marL="0" indent="0" algn="ctr">
              <a:lnSpc>
                <a:spcPts val="2048"/>
              </a:lnSpc>
              <a:buNone/>
            </a:pPr>
            <a:r>
              <a:rPr lang="en-US" sz="1575" dirty="0">
                <a:solidFill>
                  <a:srgbClr val="1A237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full ACP conversation should ideally happen first, informing what goes on the ReSPECT form.</a:t>
            </a:r>
            <a:endParaRPr lang="en-US" sz="1575" dirty="0"/>
          </a:p>
        </p:txBody>
      </p:sp>
      <p:sp>
        <p:nvSpPr>
          <p:cNvPr id="54" name="SK-21-text-53"/>
          <p:cNvSpPr/>
          <p:nvPr/>
        </p:nvSpPr>
        <p:spPr>
          <a:xfrm>
            <a:off x="316855" y="6439644"/>
            <a:ext cx="1187514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only. Content reflects guidance current at time of publication.</a:t>
            </a:r>
            <a:endParaRPr lang="en-US" sz="1050" dirty="0"/>
          </a:p>
        </p:txBody>
      </p:sp>
      <p:sp>
        <p:nvSpPr>
          <p:cNvPr id="55" name="SK-21-text-54"/>
          <p:cNvSpPr/>
          <p:nvPr/>
        </p:nvSpPr>
        <p:spPr>
          <a:xfrm>
            <a:off x="341263" y="6590407"/>
            <a:ext cx="98374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refer to current national guidance and local policies.</a:t>
            </a:r>
            <a:endParaRPr lang="en-US" sz="1050" dirty="0"/>
          </a:p>
        </p:txBody>
      </p:sp>
      <p:sp>
        <p:nvSpPr>
          <p:cNvPr id="56" name="SK-21-text-55"/>
          <p:cNvSpPr/>
          <p:nvPr/>
        </p:nvSpPr>
        <p:spPr>
          <a:xfrm>
            <a:off x="9899898" y="6501259"/>
            <a:ext cx="229210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AB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12527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77124"/>
            <a:ext cx="12192000" cy="580727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931515"/>
            <a:ext cx="2669977" cy="57150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1604665"/>
            <a:ext cx="11021467" cy="1419523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1611511"/>
            <a:ext cx="585192" cy="1460748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3147715"/>
            <a:ext cx="11021467" cy="1597819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173" y="3140869"/>
            <a:ext cx="585192" cy="1584127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58572" y="3288357"/>
            <a:ext cx="2295227" cy="377130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4173" y="4640014"/>
            <a:ext cx="11021467" cy="1575941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173" y="4821138"/>
            <a:ext cx="585192" cy="1302990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92580" y="4800600"/>
            <a:ext cx="889992" cy="1254919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34486" y="3620988"/>
            <a:ext cx="999679" cy="877788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92580" y="1693813"/>
            <a:ext cx="889992" cy="1227534"/>
          </a:xfrm>
          <a:prstGeom prst="rect">
            <a:avLst/>
          </a:prstGeom>
        </p:spPr>
      </p:pic>
      <p:sp>
        <p:nvSpPr>
          <p:cNvPr id="16" name="SK-22-text-15"/>
          <p:cNvSpPr/>
          <p:nvPr/>
        </p:nvSpPr>
        <p:spPr>
          <a:xfrm>
            <a:off x="341263" y="356592"/>
            <a:ext cx="1185073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B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ReSPECT Form: Sections 1–3</a:t>
            </a:r>
            <a:endParaRPr lang="en-US" sz="3000" dirty="0"/>
          </a:p>
        </p:txBody>
      </p:sp>
      <p:sp>
        <p:nvSpPr>
          <p:cNvPr id="17" name="SK-22-text-16"/>
          <p:cNvSpPr/>
          <p:nvPr/>
        </p:nvSpPr>
        <p:spPr>
          <a:xfrm>
            <a:off x="341263" y="1138386"/>
            <a:ext cx="1185073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4DB6A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Understanding what gets recorded – and why each section matters</a:t>
            </a:r>
            <a:endParaRPr lang="en-US" sz="1650" dirty="0"/>
          </a:p>
        </p:txBody>
      </p:sp>
      <p:sp>
        <p:nvSpPr>
          <p:cNvPr id="18" name="SK-22-text-17"/>
          <p:cNvSpPr/>
          <p:nvPr/>
        </p:nvSpPr>
        <p:spPr>
          <a:xfrm>
            <a:off x="726281" y="1748730"/>
            <a:ext cx="316855" cy="1186309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</a:t>
            </a:r>
            <a:endParaRPr lang="en-US" sz="1200" dirty="0"/>
          </a:p>
        </p:txBody>
      </p:sp>
      <p:sp>
        <p:nvSpPr>
          <p:cNvPr id="19" name="SK-22-text-18"/>
          <p:cNvSpPr/>
          <p:nvPr/>
        </p:nvSpPr>
        <p:spPr>
          <a:xfrm>
            <a:off x="1414165" y="1721346"/>
            <a:ext cx="64770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Personal Details &amp; Clinical Summary</a:t>
            </a:r>
            <a:endParaRPr lang="en-US" sz="1200" dirty="0"/>
          </a:p>
        </p:txBody>
      </p:sp>
      <p:sp>
        <p:nvSpPr>
          <p:cNvPr id="20" name="SK-22-text-19"/>
          <p:cNvSpPr/>
          <p:nvPr/>
        </p:nvSpPr>
        <p:spPr>
          <a:xfrm>
            <a:off x="1487388" y="2084784"/>
            <a:ext cx="61569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Personal details, date of completion</a:t>
            </a:r>
            <a:endParaRPr lang="en-US" sz="1050" dirty="0"/>
          </a:p>
        </p:txBody>
      </p:sp>
      <p:sp>
        <p:nvSpPr>
          <p:cNvPr id="21" name="SK-22-text-20"/>
          <p:cNvSpPr/>
          <p:nvPr/>
        </p:nvSpPr>
        <p:spPr>
          <a:xfrm>
            <a:off x="1487388" y="2317998"/>
            <a:ext cx="71170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Summary of the person's current conditions</a:t>
            </a:r>
            <a:endParaRPr lang="en-US" sz="1050" dirty="0"/>
          </a:p>
        </p:txBody>
      </p:sp>
      <p:sp>
        <p:nvSpPr>
          <p:cNvPr id="22" name="SK-22-text-21"/>
          <p:cNvSpPr/>
          <p:nvPr/>
        </p:nvSpPr>
        <p:spPr>
          <a:xfrm>
            <a:off x="1487388" y="2530525"/>
            <a:ext cx="69570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Communication needs and preferences noted</a:t>
            </a:r>
            <a:endParaRPr lang="en-US" sz="1050" dirty="0"/>
          </a:p>
        </p:txBody>
      </p:sp>
      <p:sp>
        <p:nvSpPr>
          <p:cNvPr id="23" name="SK-22-text-22"/>
          <p:cNvSpPr/>
          <p:nvPr/>
        </p:nvSpPr>
        <p:spPr>
          <a:xfrm>
            <a:off x="1487388" y="2722513"/>
            <a:ext cx="107046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Other planning documents recorded here (e.g., existing ADRT or LPA noted)</a:t>
            </a:r>
            <a:endParaRPr lang="en-US" sz="1050" dirty="0"/>
          </a:p>
        </p:txBody>
      </p:sp>
      <p:sp>
        <p:nvSpPr>
          <p:cNvPr id="24" name="SK-22-text-23"/>
          <p:cNvSpPr/>
          <p:nvPr/>
        </p:nvSpPr>
        <p:spPr>
          <a:xfrm>
            <a:off x="726281" y="3312319"/>
            <a:ext cx="316855" cy="1241227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2</a:t>
            </a:r>
            <a:endParaRPr lang="en-US" sz="1200" dirty="0"/>
          </a:p>
        </p:txBody>
      </p:sp>
      <p:sp>
        <p:nvSpPr>
          <p:cNvPr id="25" name="SK-22-text-24"/>
          <p:cNvSpPr/>
          <p:nvPr/>
        </p:nvSpPr>
        <p:spPr>
          <a:xfrm>
            <a:off x="1414165" y="3271242"/>
            <a:ext cx="611124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Person's Preferences &amp; Priorities</a:t>
            </a:r>
            <a:endParaRPr lang="en-US" sz="1200" dirty="0"/>
          </a:p>
        </p:txBody>
      </p:sp>
      <p:sp>
        <p:nvSpPr>
          <p:cNvPr id="26" name="SK-22-text-25"/>
          <p:cNvSpPr/>
          <p:nvPr/>
        </p:nvSpPr>
        <p:spPr>
          <a:xfrm>
            <a:off x="1475184" y="3634680"/>
            <a:ext cx="90373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What matters most to the person — values, goals, fears</a:t>
            </a:r>
            <a:endParaRPr lang="en-US" sz="1050" dirty="0"/>
          </a:p>
        </p:txBody>
      </p:sp>
      <p:sp>
        <p:nvSpPr>
          <p:cNvPr id="27" name="SK-22-text-26"/>
          <p:cNvSpPr/>
          <p:nvPr/>
        </p:nvSpPr>
        <p:spPr>
          <a:xfrm>
            <a:off x="1487388" y="3854053"/>
            <a:ext cx="85572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Their priorities: quality of life vs length of life</a:t>
            </a:r>
            <a:endParaRPr lang="en-US" sz="1050" dirty="0"/>
          </a:p>
        </p:txBody>
      </p:sp>
      <p:sp>
        <p:nvSpPr>
          <p:cNvPr id="28" name="SK-22-text-27"/>
          <p:cNvSpPr/>
          <p:nvPr/>
        </p:nvSpPr>
        <p:spPr>
          <a:xfrm>
            <a:off x="1487388" y="4066729"/>
            <a:ext cx="54497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 priority scale is recorded here — from "focus on life-sustaining treatment"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"focus on comfort and symptom relief"</a:t>
            </a:r>
            <a:endParaRPr lang="en-US" sz="1200" dirty="0"/>
          </a:p>
        </p:txBody>
      </p:sp>
      <p:sp>
        <p:nvSpPr>
          <p:cNvPr id="29" name="SK-22-text-28"/>
          <p:cNvSpPr/>
          <p:nvPr/>
        </p:nvSpPr>
        <p:spPr>
          <a:xfrm>
            <a:off x="1487388" y="4450705"/>
            <a:ext cx="9997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Completed with the person, in their own words where possible</a:t>
            </a:r>
            <a:endParaRPr lang="en-US" sz="1050" dirty="0"/>
          </a:p>
        </p:txBody>
      </p:sp>
      <p:sp>
        <p:nvSpPr>
          <p:cNvPr id="30" name="SK-22-text-29"/>
          <p:cNvSpPr/>
          <p:nvPr/>
        </p:nvSpPr>
        <p:spPr>
          <a:xfrm>
            <a:off x="9192667" y="3387775"/>
            <a:ext cx="299933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47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"What matters to me is..."</a:t>
            </a:r>
            <a:endParaRPr lang="en-US" sz="1200" dirty="0"/>
          </a:p>
        </p:txBody>
      </p:sp>
      <p:sp>
        <p:nvSpPr>
          <p:cNvPr id="31" name="SK-22-text-30"/>
          <p:cNvSpPr/>
          <p:nvPr/>
        </p:nvSpPr>
        <p:spPr>
          <a:xfrm>
            <a:off x="726281" y="4903440"/>
            <a:ext cx="316855" cy="1138386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3</a:t>
            </a:r>
            <a:endParaRPr lang="en-US" sz="1200" dirty="0"/>
          </a:p>
        </p:txBody>
      </p:sp>
      <p:sp>
        <p:nvSpPr>
          <p:cNvPr id="32" name="SK-22-text-31"/>
          <p:cNvSpPr/>
          <p:nvPr/>
        </p:nvSpPr>
        <p:spPr>
          <a:xfrm>
            <a:off x="1414165" y="4917132"/>
            <a:ext cx="611124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B5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Specific Treatments: Try or Avoid</a:t>
            </a:r>
            <a:endParaRPr lang="en-US" sz="1200" dirty="0"/>
          </a:p>
        </p:txBody>
      </p:sp>
      <p:sp>
        <p:nvSpPr>
          <p:cNvPr id="33" name="SK-22-text-32"/>
          <p:cNvSpPr/>
          <p:nvPr/>
        </p:nvSpPr>
        <p:spPr>
          <a:xfrm>
            <a:off x="1475184" y="5218807"/>
            <a:ext cx="1071681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Lists individual treatments to attempt or not attempt (e.g., IV fluids, antibiotics, hospital admission)</a:t>
            </a:r>
            <a:endParaRPr lang="en-US" sz="1050" dirty="0"/>
          </a:p>
        </p:txBody>
      </p:sp>
      <p:sp>
        <p:nvSpPr>
          <p:cNvPr id="34" name="SK-22-text-33"/>
          <p:cNvSpPr/>
          <p:nvPr/>
        </p:nvSpPr>
        <p:spPr>
          <a:xfrm>
            <a:off x="1487388" y="5438329"/>
            <a:ext cx="1070461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Distinct from the CPR decision — this is about broader treatment preferences</a:t>
            </a:r>
            <a:endParaRPr lang="en-US" sz="1050" dirty="0"/>
          </a:p>
        </p:txBody>
      </p:sp>
      <p:sp>
        <p:nvSpPr>
          <p:cNvPr id="35" name="SK-22-text-34"/>
          <p:cNvSpPr/>
          <p:nvPr/>
        </p:nvSpPr>
        <p:spPr>
          <a:xfrm>
            <a:off x="1487388" y="5644009"/>
            <a:ext cx="1070461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Completed jointly by clinician and patient during the conversation</a:t>
            </a:r>
            <a:endParaRPr lang="en-US" sz="1050" dirty="0"/>
          </a:p>
        </p:txBody>
      </p:sp>
      <p:sp>
        <p:nvSpPr>
          <p:cNvPr id="36" name="SK-22-text-35"/>
          <p:cNvSpPr/>
          <p:nvPr/>
        </p:nvSpPr>
        <p:spPr>
          <a:xfrm>
            <a:off x="1487388" y="5836146"/>
            <a:ext cx="83439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Should reflect the person's values from Section 2</a:t>
            </a:r>
            <a:endParaRPr lang="en-US" sz="1050" dirty="0"/>
          </a:p>
        </p:txBody>
      </p:sp>
      <p:sp>
        <p:nvSpPr>
          <p:cNvPr id="37" name="SK-22-text-36"/>
          <p:cNvSpPr/>
          <p:nvPr/>
        </p:nvSpPr>
        <p:spPr>
          <a:xfrm>
            <a:off x="414486" y="6405265"/>
            <a:ext cx="570577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38" name="SK-22-text-37"/>
          <p:cNvSpPr/>
          <p:nvPr/>
        </p:nvSpPr>
        <p:spPr>
          <a:xfrm>
            <a:off x="9689455" y="6453336"/>
            <a:ext cx="191705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47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52102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71034"/>
            <a:ext cx="12192000" cy="486817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1380" y="171450"/>
            <a:ext cx="670471" cy="6200924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282" y="946398"/>
            <a:ext cx="2304157" cy="68461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1714500"/>
            <a:ext cx="10545961" cy="1666429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690" y="1733699"/>
            <a:ext cx="243780" cy="1656755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3380" y="2125861"/>
            <a:ext cx="2316361" cy="822871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690" y="3537942"/>
            <a:ext cx="10545961" cy="1304330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6690" y="3531840"/>
            <a:ext cx="243780" cy="1302990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6690" y="4950768"/>
            <a:ext cx="10545961" cy="1297484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6690" y="4937671"/>
            <a:ext cx="243780" cy="1302990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31882" y="2249388"/>
            <a:ext cx="316855" cy="301675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98369" y="2743200"/>
            <a:ext cx="207169" cy="219373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08784" y="2770584"/>
            <a:ext cx="194965" cy="226219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43459" y="2770584"/>
            <a:ext cx="231577" cy="219373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26761" y="253603"/>
            <a:ext cx="1828800" cy="1405830"/>
          </a:xfrm>
          <a:prstGeom prst="rect">
            <a:avLst/>
          </a:prstGeom>
        </p:spPr>
      </p:pic>
      <p:sp>
        <p:nvSpPr>
          <p:cNvPr id="19" name="SK-23-text-18"/>
          <p:cNvSpPr/>
          <p:nvPr/>
        </p:nvSpPr>
        <p:spPr>
          <a:xfrm>
            <a:off x="390079" y="377130"/>
            <a:ext cx="1180192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ReSPECT Form: Sections 4-6</a:t>
            </a:r>
            <a:endParaRPr lang="en-US" sz="3075" dirty="0"/>
          </a:p>
        </p:txBody>
      </p:sp>
      <p:sp>
        <p:nvSpPr>
          <p:cNvPr id="20" name="SK-23-text-19"/>
          <p:cNvSpPr/>
          <p:nvPr/>
        </p:nvSpPr>
        <p:spPr>
          <a:xfrm>
            <a:off x="377875" y="1158925"/>
            <a:ext cx="118141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E9E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Recommendations, CPR Decisions &amp; Who Was Involved</a:t>
            </a:r>
            <a:endParaRPr lang="en-US" sz="1500" dirty="0"/>
          </a:p>
        </p:txBody>
      </p:sp>
      <p:sp>
        <p:nvSpPr>
          <p:cNvPr id="21" name="SK-23-text-20"/>
          <p:cNvSpPr/>
          <p:nvPr/>
        </p:nvSpPr>
        <p:spPr>
          <a:xfrm>
            <a:off x="828973" y="1796653"/>
            <a:ext cx="195929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9B51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4</a:t>
            </a:r>
            <a:endParaRPr lang="en-US" sz="1275" dirty="0"/>
          </a:p>
        </p:txBody>
      </p:sp>
      <p:sp>
        <p:nvSpPr>
          <p:cNvPr id="22" name="SK-23-text-21"/>
          <p:cNvSpPr/>
          <p:nvPr/>
        </p:nvSpPr>
        <p:spPr>
          <a:xfrm>
            <a:off x="828973" y="2002482"/>
            <a:ext cx="99250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Recommendations for Emergency Care</a:t>
            </a:r>
            <a:endParaRPr lang="en-US" sz="1500" dirty="0"/>
          </a:p>
        </p:txBody>
      </p:sp>
      <p:sp>
        <p:nvSpPr>
          <p:cNvPr id="23" name="SK-23-text-22"/>
          <p:cNvSpPr/>
          <p:nvPr/>
        </p:nvSpPr>
        <p:spPr>
          <a:xfrm>
            <a:off x="877788" y="2324844"/>
            <a:ext cx="9677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Overall focus of care — comfort, active treatment, or both</a:t>
            </a:r>
            <a:endParaRPr lang="en-US" sz="1050" dirty="0"/>
          </a:p>
        </p:txBody>
      </p:sp>
      <p:sp>
        <p:nvSpPr>
          <p:cNvPr id="24" name="SK-23-text-23"/>
          <p:cNvSpPr/>
          <p:nvPr/>
        </p:nvSpPr>
        <p:spPr>
          <a:xfrm>
            <a:off x="889992" y="2551063"/>
            <a:ext cx="7117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CPR recommendation — one of three options:</a:t>
            </a:r>
            <a:endParaRPr lang="en-US" sz="1050" dirty="0"/>
          </a:p>
        </p:txBody>
      </p:sp>
      <p:sp>
        <p:nvSpPr>
          <p:cNvPr id="25" name="SK-23-text-24"/>
          <p:cNvSpPr/>
          <p:nvPr/>
        </p:nvSpPr>
        <p:spPr>
          <a:xfrm>
            <a:off x="1524000" y="2818507"/>
            <a:ext cx="36423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CPR attempts recommended</a:t>
            </a:r>
            <a:endParaRPr lang="en-US" sz="975" dirty="0"/>
          </a:p>
        </p:txBody>
      </p:sp>
      <p:sp>
        <p:nvSpPr>
          <p:cNvPr id="26" name="SK-23-text-25"/>
          <p:cNvSpPr/>
          <p:nvPr/>
        </p:nvSpPr>
        <p:spPr>
          <a:xfrm>
            <a:off x="3864769" y="2811661"/>
            <a:ext cx="42367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Modified CPR (children only)</a:t>
            </a:r>
            <a:endParaRPr lang="en-US" sz="975" dirty="0"/>
          </a:p>
        </p:txBody>
      </p:sp>
      <p:sp>
        <p:nvSpPr>
          <p:cNvPr id="27" name="SK-23-text-26"/>
          <p:cNvSpPr/>
          <p:nvPr/>
        </p:nvSpPr>
        <p:spPr>
          <a:xfrm>
            <a:off x="6254353" y="2743200"/>
            <a:ext cx="2157859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CPR attempts NOT recommended —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must be individually discussed</a:t>
            </a:r>
            <a:endParaRPr lang="en-US" sz="900" dirty="0"/>
          </a:p>
        </p:txBody>
      </p:sp>
      <p:sp>
        <p:nvSpPr>
          <p:cNvPr id="28" name="SK-23-text-27"/>
          <p:cNvSpPr/>
          <p:nvPr/>
        </p:nvSpPr>
        <p:spPr>
          <a:xfrm>
            <a:off x="8985498" y="2290465"/>
            <a:ext cx="167029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DNACPR must be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INDIVIDUAL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a blanket decision</a:t>
            </a:r>
            <a:endParaRPr lang="en-US" sz="1050" dirty="0"/>
          </a:p>
        </p:txBody>
      </p:sp>
      <p:sp>
        <p:nvSpPr>
          <p:cNvPr id="29" name="SK-23-text-28"/>
          <p:cNvSpPr/>
          <p:nvPr/>
        </p:nvSpPr>
        <p:spPr>
          <a:xfrm>
            <a:off x="889992" y="3099792"/>
            <a:ext cx="113020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Specific treatment decisions (e.g. hospital admission, ventilation, IV fluids)</a:t>
            </a:r>
            <a:endParaRPr lang="en-US" sz="1050" dirty="0"/>
          </a:p>
        </p:txBody>
      </p:sp>
      <p:sp>
        <p:nvSpPr>
          <p:cNvPr id="30" name="SK-23-text-29"/>
          <p:cNvSpPr/>
          <p:nvPr/>
        </p:nvSpPr>
        <p:spPr>
          <a:xfrm>
            <a:off x="828973" y="3614142"/>
            <a:ext cx="195929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2E9E8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5</a:t>
            </a:r>
            <a:endParaRPr lang="en-US" sz="1275" dirty="0"/>
          </a:p>
        </p:txBody>
      </p:sp>
      <p:sp>
        <p:nvSpPr>
          <p:cNvPr id="31" name="SK-23-text-30"/>
          <p:cNvSpPr/>
          <p:nvPr/>
        </p:nvSpPr>
        <p:spPr>
          <a:xfrm>
            <a:off x="828973" y="3826669"/>
            <a:ext cx="9925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Details of Those Involved in the Discussion</a:t>
            </a:r>
            <a:endParaRPr lang="en-US" sz="1500" dirty="0"/>
          </a:p>
        </p:txBody>
      </p:sp>
      <p:sp>
        <p:nvSpPr>
          <p:cNvPr id="32" name="SK-23-text-31"/>
          <p:cNvSpPr/>
          <p:nvPr/>
        </p:nvSpPr>
        <p:spPr>
          <a:xfrm>
            <a:off x="877788" y="4135338"/>
            <a:ext cx="111175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Who was present — patient, family member, carer, named professional</a:t>
            </a:r>
            <a:endParaRPr lang="en-US" sz="1050" dirty="0"/>
          </a:p>
        </p:txBody>
      </p:sp>
      <p:sp>
        <p:nvSpPr>
          <p:cNvPr id="33" name="SK-23-text-32"/>
          <p:cNvSpPr/>
          <p:nvPr/>
        </p:nvSpPr>
        <p:spPr>
          <a:xfrm>
            <a:off x="877788" y="4361557"/>
            <a:ext cx="107975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Date of discussion and name/role of clinician completing the form</a:t>
            </a:r>
            <a:endParaRPr lang="en-US" sz="1050" dirty="0"/>
          </a:p>
        </p:txBody>
      </p:sp>
      <p:sp>
        <p:nvSpPr>
          <p:cNvPr id="34" name="SK-23-text-33"/>
          <p:cNvSpPr/>
          <p:nvPr/>
        </p:nvSpPr>
        <p:spPr>
          <a:xfrm>
            <a:off x="853380" y="4581079"/>
            <a:ext cx="87172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form belongs to the patient — they keep it at home</a:t>
            </a:r>
            <a:endParaRPr lang="en-US" sz="1050" dirty="0"/>
          </a:p>
        </p:txBody>
      </p:sp>
      <p:sp>
        <p:nvSpPr>
          <p:cNvPr id="35" name="SK-23-text-34"/>
          <p:cNvSpPr/>
          <p:nvPr/>
        </p:nvSpPr>
        <p:spPr>
          <a:xfrm>
            <a:off x="828973" y="5026819"/>
            <a:ext cx="195929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546E7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6</a:t>
            </a:r>
            <a:endParaRPr lang="en-US" sz="1275" dirty="0"/>
          </a:p>
        </p:txBody>
      </p:sp>
      <p:sp>
        <p:nvSpPr>
          <p:cNvPr id="36" name="SK-23-text-35"/>
          <p:cNvSpPr/>
          <p:nvPr/>
        </p:nvSpPr>
        <p:spPr>
          <a:xfrm>
            <a:off x="828973" y="5239494"/>
            <a:ext cx="8782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Contacts &amp; Key Professionals</a:t>
            </a:r>
            <a:endParaRPr lang="en-US" sz="1500" dirty="0"/>
          </a:p>
        </p:txBody>
      </p:sp>
      <p:sp>
        <p:nvSpPr>
          <p:cNvPr id="37" name="SK-23-text-36"/>
          <p:cNvSpPr/>
          <p:nvPr/>
        </p:nvSpPr>
        <p:spPr>
          <a:xfrm>
            <a:off x="877788" y="5541169"/>
            <a:ext cx="99974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Emergency contact details (next of kin, carer, named person)</a:t>
            </a:r>
            <a:endParaRPr lang="en-US" sz="1050" dirty="0"/>
          </a:p>
        </p:txBody>
      </p:sp>
      <p:sp>
        <p:nvSpPr>
          <p:cNvPr id="38" name="SK-23-text-37"/>
          <p:cNvSpPr/>
          <p:nvPr/>
        </p:nvSpPr>
        <p:spPr>
          <a:xfrm>
            <a:off x="877788" y="5760690"/>
            <a:ext cx="113142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Key professionals involved in care (GP, specialist, district nurse, care home)</a:t>
            </a:r>
            <a:endParaRPr lang="en-US" sz="1050" dirty="0"/>
          </a:p>
        </p:txBody>
      </p:sp>
      <p:sp>
        <p:nvSpPr>
          <p:cNvPr id="39" name="SK-23-text-38"/>
          <p:cNvSpPr/>
          <p:nvPr/>
        </p:nvSpPr>
        <p:spPr>
          <a:xfrm>
            <a:off x="828973" y="5980063"/>
            <a:ext cx="1136302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Ensures any clinician responding in a crisis can quickly identify who to contact</a:t>
            </a:r>
            <a:endParaRPr lang="en-US" sz="1050" dirty="0"/>
          </a:p>
        </p:txBody>
      </p:sp>
      <p:sp>
        <p:nvSpPr>
          <p:cNvPr id="40" name="SK-23-text-39"/>
          <p:cNvSpPr/>
          <p:nvPr/>
        </p:nvSpPr>
        <p:spPr>
          <a:xfrm>
            <a:off x="365671" y="6480721"/>
            <a:ext cx="1013460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750" dirty="0"/>
          </a:p>
        </p:txBody>
      </p:sp>
      <p:sp>
        <p:nvSpPr>
          <p:cNvPr id="41" name="SK-23-text-40"/>
          <p:cNvSpPr/>
          <p:nvPr/>
        </p:nvSpPr>
        <p:spPr>
          <a:xfrm>
            <a:off x="377875" y="6617940"/>
            <a:ext cx="704850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750" dirty="0"/>
          </a:p>
        </p:txBody>
      </p:sp>
      <p:sp>
        <p:nvSpPr>
          <p:cNvPr id="42" name="SK-23-text-41"/>
          <p:cNvSpPr/>
          <p:nvPr/>
        </p:nvSpPr>
        <p:spPr>
          <a:xfrm>
            <a:off x="5864275" y="6528792"/>
            <a:ext cx="18440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23 / 35</a:t>
            </a:r>
            <a:endParaRPr lang="en-US" sz="1200" dirty="0"/>
          </a:p>
        </p:txBody>
      </p:sp>
      <p:sp>
        <p:nvSpPr>
          <p:cNvPr id="43" name="SK-23-text-42"/>
          <p:cNvSpPr/>
          <p:nvPr/>
        </p:nvSpPr>
        <p:spPr>
          <a:xfrm>
            <a:off x="10009584" y="6528792"/>
            <a:ext cx="218241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299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4" name="SK-23-text-43"/>
          <p:cNvSpPr/>
          <p:nvPr/>
        </p:nvSpPr>
        <p:spPr>
          <a:xfrm>
            <a:off x="11761291" y="1453753"/>
            <a:ext cx="231577" cy="3682603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ResuscitatCt Coion UK — ReSPECT Process</a:t>
            </a:r>
            <a:endParaRPr lang="en-US" sz="127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98" y="1008013"/>
            <a:ext cx="2145655" cy="68461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1947565"/>
            <a:ext cx="2145655" cy="2619673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947565"/>
            <a:ext cx="2145655" cy="47923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4384" y="1947565"/>
            <a:ext cx="2145655" cy="260598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4384" y="1947565"/>
            <a:ext cx="2145655" cy="47923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6486" y="2009924"/>
            <a:ext cx="2145655" cy="2952304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6486" y="1947565"/>
            <a:ext cx="2145655" cy="47923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8588" y="1947565"/>
            <a:ext cx="2145655" cy="2839194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8588" y="1947565"/>
            <a:ext cx="2145655" cy="47923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58486" y="1947565"/>
            <a:ext cx="2145655" cy="2599134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8486" y="1947565"/>
            <a:ext cx="2145655" cy="47923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5577" y="5026819"/>
            <a:ext cx="8680698" cy="905173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220123"/>
            <a:ext cx="12192000" cy="637729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94471" y="5184577"/>
            <a:ext cx="548580" cy="589657"/>
          </a:xfrm>
          <a:prstGeom prst="rect">
            <a:avLst/>
          </a:prstGeom>
        </p:spPr>
      </p:pic>
      <p:sp>
        <p:nvSpPr>
          <p:cNvPr id="17" name="SK-24-text-16"/>
          <p:cNvSpPr/>
          <p:nvPr/>
        </p:nvSpPr>
        <p:spPr>
          <a:xfrm>
            <a:off x="426690" y="473125"/>
            <a:ext cx="1176531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Capacity Act 2005</a:t>
            </a:r>
            <a:endParaRPr lang="en-US" sz="3000" dirty="0"/>
          </a:p>
        </p:txBody>
      </p:sp>
      <p:sp>
        <p:nvSpPr>
          <p:cNvPr id="18" name="SK-24-text-17"/>
          <p:cNvSpPr/>
          <p:nvPr/>
        </p:nvSpPr>
        <p:spPr>
          <a:xfrm>
            <a:off x="414486" y="1337221"/>
            <a:ext cx="117775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Five Statutory Principles — Every Clinician Must Know These</a:t>
            </a:r>
            <a:endParaRPr lang="en-US" sz="1650" dirty="0"/>
          </a:p>
        </p:txBody>
      </p:sp>
      <p:sp>
        <p:nvSpPr>
          <p:cNvPr id="19" name="SK-24-text-18"/>
          <p:cNvSpPr/>
          <p:nvPr/>
        </p:nvSpPr>
        <p:spPr>
          <a:xfrm>
            <a:off x="1050578" y="2180779"/>
            <a:ext cx="751433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075" b="1" dirty="0">
                <a:solidFill>
                  <a:srgbClr val="F07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6075" dirty="0"/>
          </a:p>
        </p:txBody>
      </p:sp>
      <p:sp>
        <p:nvSpPr>
          <p:cNvPr id="20" name="SK-24-text-19"/>
          <p:cNvSpPr/>
          <p:nvPr/>
        </p:nvSpPr>
        <p:spPr>
          <a:xfrm>
            <a:off x="590996" y="3058567"/>
            <a:ext cx="176807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Presume Capacity</a:t>
            </a:r>
            <a:endParaRPr lang="en-US" sz="1350" dirty="0"/>
          </a:p>
        </p:txBody>
      </p:sp>
      <p:sp>
        <p:nvSpPr>
          <p:cNvPr id="21" name="SK-24-text-20"/>
          <p:cNvSpPr/>
          <p:nvPr/>
        </p:nvSpPr>
        <p:spPr>
          <a:xfrm>
            <a:off x="609600" y="3662065"/>
            <a:ext cx="1731169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assume a person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has capacity unless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proven otherwise</a:t>
            </a:r>
            <a:endParaRPr lang="en-US" sz="1200" dirty="0"/>
          </a:p>
        </p:txBody>
      </p:sp>
      <p:sp>
        <p:nvSpPr>
          <p:cNvPr id="22" name="SK-24-text-21"/>
          <p:cNvSpPr/>
          <p:nvPr/>
        </p:nvSpPr>
        <p:spPr>
          <a:xfrm>
            <a:off x="3294013" y="2180779"/>
            <a:ext cx="922139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075" b="1" dirty="0">
                <a:solidFill>
                  <a:srgbClr val="F07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6075" dirty="0"/>
          </a:p>
        </p:txBody>
      </p:sp>
      <p:sp>
        <p:nvSpPr>
          <p:cNvPr id="23" name="SK-24-text-22"/>
          <p:cNvSpPr/>
          <p:nvPr/>
        </p:nvSpPr>
        <p:spPr>
          <a:xfrm>
            <a:off x="2858691" y="3058567"/>
            <a:ext cx="182909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Maximise Capacity</a:t>
            </a:r>
            <a:endParaRPr lang="en-US" sz="1350" dirty="0"/>
          </a:p>
        </p:txBody>
      </p:sp>
      <p:sp>
        <p:nvSpPr>
          <p:cNvPr id="24" name="SK-24-text-23"/>
          <p:cNvSpPr/>
          <p:nvPr/>
        </p:nvSpPr>
        <p:spPr>
          <a:xfrm>
            <a:off x="2913757" y="3662065"/>
            <a:ext cx="1718965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Take all practical steps to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help the person make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their own decision</a:t>
            </a:r>
            <a:endParaRPr lang="en-US" sz="1200" dirty="0"/>
          </a:p>
        </p:txBody>
      </p:sp>
      <p:sp>
        <p:nvSpPr>
          <p:cNvPr id="25" name="SK-24-text-24"/>
          <p:cNvSpPr/>
          <p:nvPr/>
        </p:nvSpPr>
        <p:spPr>
          <a:xfrm>
            <a:off x="5586115" y="2180779"/>
            <a:ext cx="909935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075" b="1" dirty="0">
                <a:solidFill>
                  <a:srgbClr val="F07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6075" dirty="0"/>
          </a:p>
        </p:txBody>
      </p:sp>
      <p:sp>
        <p:nvSpPr>
          <p:cNvPr id="26" name="SK-24-text-25"/>
          <p:cNvSpPr/>
          <p:nvPr/>
        </p:nvSpPr>
        <p:spPr>
          <a:xfrm>
            <a:off x="5339953" y="3017490"/>
            <a:ext cx="142636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Right to Unwise</a:t>
            </a:r>
            <a:endParaRPr lang="en-US" sz="1425" dirty="0"/>
          </a:p>
          <a:p>
            <a:pPr marL="0" indent="0" algn="ctr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Decisions</a:t>
            </a:r>
            <a:endParaRPr lang="en-US" sz="1425" dirty="0"/>
          </a:p>
        </p:txBody>
      </p:sp>
      <p:sp>
        <p:nvSpPr>
          <p:cNvPr id="27" name="SK-24-text-26"/>
          <p:cNvSpPr/>
          <p:nvPr/>
        </p:nvSpPr>
        <p:spPr>
          <a:xfrm>
            <a:off x="5108377" y="3662065"/>
            <a:ext cx="1914079" cy="9120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person may make a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decision others disagree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 — this alone does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 mean they lack capacity</a:t>
            </a:r>
            <a:endParaRPr lang="en-US" sz="1200" dirty="0"/>
          </a:p>
        </p:txBody>
      </p:sp>
      <p:sp>
        <p:nvSpPr>
          <p:cNvPr id="28" name="SK-24-text-27"/>
          <p:cNvSpPr/>
          <p:nvPr/>
        </p:nvSpPr>
        <p:spPr>
          <a:xfrm>
            <a:off x="7853809" y="2180779"/>
            <a:ext cx="934343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075" b="1" dirty="0">
                <a:solidFill>
                  <a:srgbClr val="F07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6075" dirty="0"/>
          </a:p>
        </p:txBody>
      </p:sp>
      <p:sp>
        <p:nvSpPr>
          <p:cNvPr id="29" name="SK-24-text-28"/>
          <p:cNvSpPr/>
          <p:nvPr/>
        </p:nvSpPr>
        <p:spPr>
          <a:xfrm>
            <a:off x="7650212" y="3058567"/>
            <a:ext cx="13902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Best Interests</a:t>
            </a:r>
            <a:endParaRPr lang="en-US" sz="1350" dirty="0"/>
          </a:p>
        </p:txBody>
      </p:sp>
      <p:sp>
        <p:nvSpPr>
          <p:cNvPr id="30" name="SK-24-text-29"/>
          <p:cNvSpPr/>
          <p:nvPr/>
        </p:nvSpPr>
        <p:spPr>
          <a:xfrm>
            <a:off x="7497961" y="3662065"/>
            <a:ext cx="1694557" cy="891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Any act or decision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made for someone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lacking capacity must be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their best interests</a:t>
            </a:r>
            <a:endParaRPr lang="en-US" sz="1200" dirty="0"/>
          </a:p>
        </p:txBody>
      </p:sp>
      <p:sp>
        <p:nvSpPr>
          <p:cNvPr id="31" name="SK-24-text-30"/>
          <p:cNvSpPr/>
          <p:nvPr/>
        </p:nvSpPr>
        <p:spPr>
          <a:xfrm>
            <a:off x="10158115" y="2180779"/>
            <a:ext cx="909935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6075" b="1" dirty="0">
                <a:solidFill>
                  <a:srgbClr val="F07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6075" dirty="0"/>
          </a:p>
        </p:txBody>
      </p:sp>
      <p:sp>
        <p:nvSpPr>
          <p:cNvPr id="32" name="SK-24-text-31"/>
          <p:cNvSpPr/>
          <p:nvPr/>
        </p:nvSpPr>
        <p:spPr>
          <a:xfrm>
            <a:off x="9851082" y="3024336"/>
            <a:ext cx="157266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Least Restrictive</a:t>
            </a:r>
            <a:endParaRPr lang="en-US" sz="1425" dirty="0"/>
          </a:p>
          <a:p>
            <a:pPr marL="0" indent="0" algn="ctr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Option</a:t>
            </a:r>
            <a:endParaRPr lang="en-US" sz="1425" dirty="0"/>
          </a:p>
        </p:txBody>
      </p:sp>
      <p:sp>
        <p:nvSpPr>
          <p:cNvPr id="33" name="SK-24-text-32"/>
          <p:cNvSpPr/>
          <p:nvPr/>
        </p:nvSpPr>
        <p:spPr>
          <a:xfrm>
            <a:off x="9716988" y="3662065"/>
            <a:ext cx="1865263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Consider whether a less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restrictive alternative can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achieve the same outcome</a:t>
            </a:r>
            <a:endParaRPr lang="en-US" sz="1200" dirty="0"/>
          </a:p>
        </p:txBody>
      </p:sp>
      <p:sp>
        <p:nvSpPr>
          <p:cNvPr id="34" name="SK-24-text-33"/>
          <p:cNvSpPr/>
          <p:nvPr/>
        </p:nvSpPr>
        <p:spPr>
          <a:xfrm>
            <a:off x="2950369" y="5218807"/>
            <a:ext cx="7059067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Capacity is decision-specific and time-specific — always assess for the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decision in front of you, at the time it needs to be made.</a:t>
            </a:r>
            <a:endParaRPr lang="en-US" sz="1500" dirty="0"/>
          </a:p>
        </p:txBody>
      </p:sp>
      <p:sp>
        <p:nvSpPr>
          <p:cNvPr id="35" name="SK-24-text-34"/>
          <p:cNvSpPr/>
          <p:nvPr/>
        </p:nvSpPr>
        <p:spPr>
          <a:xfrm>
            <a:off x="292596" y="6350496"/>
            <a:ext cx="1189940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educational purposes only. Content reflects guidance current at time of publication.</a:t>
            </a:r>
            <a:endParaRPr lang="en-US" sz="1125" dirty="0"/>
          </a:p>
        </p:txBody>
      </p:sp>
      <p:sp>
        <p:nvSpPr>
          <p:cNvPr id="36" name="SK-24-text-35"/>
          <p:cNvSpPr/>
          <p:nvPr/>
        </p:nvSpPr>
        <p:spPr>
          <a:xfrm>
            <a:off x="304800" y="6542484"/>
            <a:ext cx="105346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refer to current national guidance and local policies.</a:t>
            </a:r>
            <a:endParaRPr lang="en-US" sz="1125" dirty="0"/>
          </a:p>
        </p:txBody>
      </p:sp>
      <p:sp>
        <p:nvSpPr>
          <p:cNvPr id="37" name="SK-24-text-36"/>
          <p:cNvSpPr/>
          <p:nvPr/>
        </p:nvSpPr>
        <p:spPr>
          <a:xfrm>
            <a:off x="9757916" y="6439644"/>
            <a:ext cx="20681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b="1" dirty="0">
                <a:solidFill>
                  <a:srgbClr val="F07D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64455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54353"/>
            <a:ext cx="12192000" cy="603498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936278"/>
            <a:ext cx="1499592" cy="47625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97134" y="377130"/>
            <a:ext cx="19050" cy="5589240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361" y="1460004"/>
            <a:ext cx="10216753" cy="988814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2433786"/>
            <a:ext cx="10216753" cy="961430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361" y="3339108"/>
            <a:ext cx="10216753" cy="1036886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361" y="4278660"/>
            <a:ext cx="10216753" cy="1029891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2361" y="5424636"/>
            <a:ext cx="10216753" cy="713184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2361" y="5472559"/>
            <a:ext cx="121890" cy="637729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94557" y="5513784"/>
            <a:ext cx="572988" cy="473125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3773" y="4389090"/>
            <a:ext cx="1158180" cy="802332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33773" y="3449538"/>
            <a:ext cx="1158180" cy="816025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33773" y="2509986"/>
            <a:ext cx="1158180" cy="809179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3773" y="1536055"/>
            <a:ext cx="1158180" cy="836563"/>
          </a:xfrm>
          <a:prstGeom prst="rect">
            <a:avLst/>
          </a:prstGeom>
        </p:spPr>
      </p:pic>
      <p:sp>
        <p:nvSpPr>
          <p:cNvPr id="18" name="SK-25-text-17"/>
          <p:cNvSpPr/>
          <p:nvPr/>
        </p:nvSpPr>
        <p:spPr>
          <a:xfrm>
            <a:off x="487561" y="383977"/>
            <a:ext cx="1170443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Capacity Assessment: TREA(T) Mnemonic</a:t>
            </a:r>
            <a:endParaRPr lang="en-US" sz="3000" dirty="0"/>
          </a:p>
        </p:txBody>
      </p:sp>
      <p:sp>
        <p:nvSpPr>
          <p:cNvPr id="19" name="SK-25-text-18"/>
          <p:cNvSpPr/>
          <p:nvPr/>
        </p:nvSpPr>
        <p:spPr>
          <a:xfrm>
            <a:off x="463153" y="1117848"/>
            <a:ext cx="1172884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D7D7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four elements must be present. Capacity is decision-specific and time-specific.</a:t>
            </a:r>
            <a:endParaRPr lang="en-US" sz="1650" dirty="0"/>
          </a:p>
        </p:txBody>
      </p:sp>
      <p:sp>
        <p:nvSpPr>
          <p:cNvPr id="20" name="SK-25-text-19"/>
          <p:cNvSpPr/>
          <p:nvPr/>
        </p:nvSpPr>
        <p:spPr>
          <a:xfrm>
            <a:off x="2718792" y="1707505"/>
            <a:ext cx="56007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Take In (Understand)</a:t>
            </a:r>
            <a:endParaRPr lang="en-US" sz="1800" dirty="0"/>
          </a:p>
        </p:txBody>
      </p:sp>
      <p:sp>
        <p:nvSpPr>
          <p:cNvPr id="21" name="SK-25-text-20"/>
          <p:cNvSpPr/>
          <p:nvPr/>
        </p:nvSpPr>
        <p:spPr>
          <a:xfrm>
            <a:off x="2718792" y="2029867"/>
            <a:ext cx="94732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the person understand the information relevant to the decision?</a:t>
            </a:r>
            <a:endParaRPr lang="en-US" sz="1575" dirty="0"/>
          </a:p>
        </p:txBody>
      </p:sp>
      <p:sp>
        <p:nvSpPr>
          <p:cNvPr id="22" name="SK-25-text-21"/>
          <p:cNvSpPr/>
          <p:nvPr/>
        </p:nvSpPr>
        <p:spPr>
          <a:xfrm>
            <a:off x="2718792" y="2667744"/>
            <a:ext cx="17602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Retain</a:t>
            </a:r>
            <a:endParaRPr lang="en-US" sz="1800" dirty="0"/>
          </a:p>
        </p:txBody>
      </p:sp>
      <p:sp>
        <p:nvSpPr>
          <p:cNvPr id="23" name="SK-25-text-22"/>
          <p:cNvSpPr/>
          <p:nvPr/>
        </p:nvSpPr>
        <p:spPr>
          <a:xfrm>
            <a:off x="2718792" y="2976265"/>
            <a:ext cx="947320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they hold the information in mind long enough to make a decision?</a:t>
            </a:r>
            <a:endParaRPr lang="en-US" sz="1575" dirty="0"/>
          </a:p>
        </p:txBody>
      </p:sp>
      <p:sp>
        <p:nvSpPr>
          <p:cNvPr id="24" name="SK-25-text-23"/>
          <p:cNvSpPr/>
          <p:nvPr/>
        </p:nvSpPr>
        <p:spPr>
          <a:xfrm>
            <a:off x="2718792" y="3607296"/>
            <a:ext cx="642366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Evaluate (Use or Weigh)</a:t>
            </a:r>
            <a:endParaRPr lang="en-US" sz="1800" dirty="0"/>
          </a:p>
        </p:txBody>
      </p:sp>
      <p:sp>
        <p:nvSpPr>
          <p:cNvPr id="25" name="SK-25-text-24"/>
          <p:cNvSpPr/>
          <p:nvPr/>
        </p:nvSpPr>
        <p:spPr>
          <a:xfrm>
            <a:off x="2718792" y="3943350"/>
            <a:ext cx="947320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they use and weigh up the information to arrive at a decision?</a:t>
            </a:r>
            <a:endParaRPr lang="en-US" sz="1575" dirty="0"/>
          </a:p>
        </p:txBody>
      </p:sp>
      <p:sp>
        <p:nvSpPr>
          <p:cNvPr id="26" name="SK-25-text-25"/>
          <p:cNvSpPr/>
          <p:nvPr/>
        </p:nvSpPr>
        <p:spPr>
          <a:xfrm>
            <a:off x="2718792" y="4464546"/>
            <a:ext cx="669798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Articulate (Communicate)</a:t>
            </a:r>
            <a:endParaRPr lang="en-US" sz="1800" dirty="0"/>
          </a:p>
        </p:txBody>
      </p:sp>
      <p:sp>
        <p:nvSpPr>
          <p:cNvPr id="27" name="SK-25-text-26"/>
          <p:cNvSpPr/>
          <p:nvPr/>
        </p:nvSpPr>
        <p:spPr>
          <a:xfrm>
            <a:off x="2718792" y="4766221"/>
            <a:ext cx="947320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they communicate their decision — by any means</a:t>
            </a:r>
            <a:endParaRPr lang="en-US" sz="1575" dirty="0"/>
          </a:p>
        </p:txBody>
      </p:sp>
      <p:sp>
        <p:nvSpPr>
          <p:cNvPr id="28" name="SK-25-text-27"/>
          <p:cNvSpPr/>
          <p:nvPr/>
        </p:nvSpPr>
        <p:spPr>
          <a:xfrm>
            <a:off x="2718792" y="4992588"/>
            <a:ext cx="947320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(speech, writing, gesture, eye movement)?</a:t>
            </a:r>
            <a:endParaRPr lang="en-US" sz="1575" dirty="0"/>
          </a:p>
        </p:txBody>
      </p:sp>
      <p:sp>
        <p:nvSpPr>
          <p:cNvPr id="29" name="SK-25-text-28"/>
          <p:cNvSpPr/>
          <p:nvPr/>
        </p:nvSpPr>
        <p:spPr>
          <a:xfrm>
            <a:off x="2584698" y="5534323"/>
            <a:ext cx="7120086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four must be present for capacity. If any one element is absent —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b="1" dirty="0">
                <a:solidFill>
                  <a:srgbClr val="1226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person lacks capacity for that specific decision at that time.</a:t>
            </a:r>
            <a:endParaRPr lang="en-US" sz="1725" dirty="0"/>
          </a:p>
        </p:txBody>
      </p:sp>
      <p:sp>
        <p:nvSpPr>
          <p:cNvPr id="30" name="SK-25-text-29"/>
          <p:cNvSpPr/>
          <p:nvPr/>
        </p:nvSpPr>
        <p:spPr>
          <a:xfrm>
            <a:off x="231577" y="6377880"/>
            <a:ext cx="1196042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only. Content reflects guidance current at time of publication.</a:t>
            </a:r>
            <a:endParaRPr lang="en-US" sz="1050" dirty="0"/>
          </a:p>
        </p:txBody>
      </p:sp>
      <p:sp>
        <p:nvSpPr>
          <p:cNvPr id="31" name="SK-25-text-30"/>
          <p:cNvSpPr/>
          <p:nvPr/>
        </p:nvSpPr>
        <p:spPr>
          <a:xfrm>
            <a:off x="243780" y="6542484"/>
            <a:ext cx="98374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refer to current national guidance and local policies.</a:t>
            </a:r>
            <a:endParaRPr lang="en-US" sz="1050" dirty="0"/>
          </a:p>
        </p:txBody>
      </p:sp>
      <p:sp>
        <p:nvSpPr>
          <p:cNvPr id="32" name="SK-25-text-31"/>
          <p:cNvSpPr/>
          <p:nvPr/>
        </p:nvSpPr>
        <p:spPr>
          <a:xfrm>
            <a:off x="8875663" y="6453336"/>
            <a:ext cx="33163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2994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33" name="SK-25-text-32"/>
          <p:cNvSpPr/>
          <p:nvPr/>
        </p:nvSpPr>
        <p:spPr>
          <a:xfrm>
            <a:off x="11277600" y="6453336"/>
            <a:ext cx="914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 / 35</a:t>
            </a:r>
            <a:endParaRPr lang="en-US" sz="15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924"/>
            <a:ext cx="12192000" cy="347663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24302"/>
            <a:ext cx="12192000" cy="533549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953244"/>
            <a:ext cx="1609279" cy="68461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1590973"/>
            <a:ext cx="219373" cy="884634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1590973"/>
            <a:ext cx="5803255" cy="850255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263" y="2503140"/>
            <a:ext cx="219373" cy="884634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784" y="2503140"/>
            <a:ext cx="5803255" cy="870942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3422005"/>
            <a:ext cx="219373" cy="884634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784" y="3422005"/>
            <a:ext cx="5803255" cy="877788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263" y="4334173"/>
            <a:ext cx="219373" cy="884634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0784" y="4327327"/>
            <a:ext cx="5803255" cy="857250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263" y="5239494"/>
            <a:ext cx="219373" cy="884634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5239494"/>
            <a:ext cx="5803255" cy="850255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34894" y="4965055"/>
            <a:ext cx="5303490" cy="1090315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90879" y="5115967"/>
            <a:ext cx="548580" cy="569119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10486" y="1200150"/>
            <a:ext cx="5327898" cy="3579763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6769" y="5335488"/>
            <a:ext cx="658267" cy="617190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6769" y="4423321"/>
            <a:ext cx="646063" cy="630882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565" y="3627834"/>
            <a:ext cx="731490" cy="473125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0157" y="2633365"/>
            <a:ext cx="767953" cy="603498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1177" y="1686967"/>
            <a:ext cx="755898" cy="617190"/>
          </a:xfrm>
          <a:prstGeom prst="rect">
            <a:avLst/>
          </a:prstGeom>
        </p:spPr>
      </p:pic>
      <p:sp>
        <p:nvSpPr>
          <p:cNvPr id="24" name="SK-26-text-23"/>
          <p:cNvSpPr/>
          <p:nvPr/>
        </p:nvSpPr>
        <p:spPr>
          <a:xfrm>
            <a:off x="341263" y="490314"/>
            <a:ext cx="1188720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Best Interests Decision Making</a:t>
            </a:r>
            <a:endParaRPr lang="en-US" sz="2850" dirty="0"/>
          </a:p>
        </p:txBody>
      </p:sp>
      <p:sp>
        <p:nvSpPr>
          <p:cNvPr id="25" name="SK-26-text-24"/>
          <p:cNvSpPr/>
          <p:nvPr/>
        </p:nvSpPr>
        <p:spPr>
          <a:xfrm>
            <a:off x="304800" y="1158925"/>
            <a:ext cx="11296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a patient lacks capacity — how do we decide?</a:t>
            </a:r>
            <a:endParaRPr lang="en-US" sz="1500" dirty="0"/>
          </a:p>
        </p:txBody>
      </p:sp>
      <p:sp>
        <p:nvSpPr>
          <p:cNvPr id="26" name="SK-26-text-25"/>
          <p:cNvSpPr/>
          <p:nvPr/>
        </p:nvSpPr>
        <p:spPr>
          <a:xfrm>
            <a:off x="1938486" y="1693813"/>
            <a:ext cx="70256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Involve the person as much as possible</a:t>
            </a:r>
            <a:endParaRPr lang="en-US" sz="1200" dirty="0"/>
          </a:p>
        </p:txBody>
      </p:sp>
      <p:sp>
        <p:nvSpPr>
          <p:cNvPr id="27" name="SK-26-text-26"/>
          <p:cNvSpPr/>
          <p:nvPr/>
        </p:nvSpPr>
        <p:spPr>
          <a:xfrm>
            <a:off x="1938486" y="1961257"/>
            <a:ext cx="358437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Even without full capacity, the person may still express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preferences, emotions, or reactions — these matter.</a:t>
            </a:r>
            <a:endParaRPr lang="en-US" sz="1050" dirty="0"/>
          </a:p>
        </p:txBody>
      </p:sp>
      <p:sp>
        <p:nvSpPr>
          <p:cNvPr id="28" name="SK-26-text-27"/>
          <p:cNvSpPr/>
          <p:nvPr/>
        </p:nvSpPr>
        <p:spPr>
          <a:xfrm>
            <a:off x="2011710" y="2629868"/>
            <a:ext cx="102535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 past and present wishes, feelings, beliefs and values</a:t>
            </a:r>
            <a:endParaRPr lang="en-US" sz="1200" dirty="0"/>
          </a:p>
        </p:txBody>
      </p:sp>
      <p:sp>
        <p:nvSpPr>
          <p:cNvPr id="29" name="SK-26-text-28"/>
          <p:cNvSpPr/>
          <p:nvPr/>
        </p:nvSpPr>
        <p:spPr>
          <a:xfrm>
            <a:off x="1938486" y="2887117"/>
            <a:ext cx="398665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did they say when they had capacity? What is written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their advance statement or ACP?</a:t>
            </a:r>
            <a:endParaRPr lang="en-US" sz="1050" dirty="0"/>
          </a:p>
        </p:txBody>
      </p:sp>
      <p:sp>
        <p:nvSpPr>
          <p:cNvPr id="30" name="SK-26-text-29"/>
          <p:cNvSpPr/>
          <p:nvPr/>
        </p:nvSpPr>
        <p:spPr>
          <a:xfrm>
            <a:off x="1938486" y="3545532"/>
            <a:ext cx="70256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Consult people important to the person</a:t>
            </a:r>
            <a:endParaRPr lang="en-US" sz="1200" dirty="0"/>
          </a:p>
        </p:txBody>
      </p:sp>
      <p:sp>
        <p:nvSpPr>
          <p:cNvPr id="31" name="SK-26-text-30"/>
          <p:cNvSpPr/>
          <p:nvPr/>
        </p:nvSpPr>
        <p:spPr>
          <a:xfrm>
            <a:off x="1938486" y="3799284"/>
            <a:ext cx="3791694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Family, carers, friends — they advise, they do not decide.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Their role is to inform the best interests discussion.</a:t>
            </a:r>
            <a:endParaRPr lang="en-US" sz="1050" dirty="0"/>
          </a:p>
        </p:txBody>
      </p:sp>
      <p:sp>
        <p:nvSpPr>
          <p:cNvPr id="32" name="SK-26-text-31"/>
          <p:cNvSpPr/>
          <p:nvPr/>
        </p:nvSpPr>
        <p:spPr>
          <a:xfrm>
            <a:off x="1938486" y="4443859"/>
            <a:ext cx="77571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 what the person would likely want</a:t>
            </a:r>
            <a:endParaRPr lang="en-US" sz="1200" dirty="0"/>
          </a:p>
        </p:txBody>
      </p:sp>
      <p:sp>
        <p:nvSpPr>
          <p:cNvPr id="33" name="SK-26-text-32"/>
          <p:cNvSpPr/>
          <p:nvPr/>
        </p:nvSpPr>
        <p:spPr>
          <a:xfrm>
            <a:off x="1938486" y="4697611"/>
            <a:ext cx="3486894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“If they could tell us, what would they say?” — use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everything known about their values and character.</a:t>
            </a:r>
            <a:endParaRPr lang="en-US" sz="1050" dirty="0"/>
          </a:p>
        </p:txBody>
      </p:sp>
      <p:sp>
        <p:nvSpPr>
          <p:cNvPr id="34" name="SK-26-text-33"/>
          <p:cNvSpPr/>
          <p:nvPr/>
        </p:nvSpPr>
        <p:spPr>
          <a:xfrm>
            <a:off x="1938486" y="5349180"/>
            <a:ext cx="6477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F4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Choose the least restrictive option</a:t>
            </a:r>
            <a:endParaRPr lang="en-US" sz="1200" dirty="0"/>
          </a:p>
        </p:txBody>
      </p:sp>
      <p:sp>
        <p:nvSpPr>
          <p:cNvPr id="35" name="SK-26-text-34"/>
          <p:cNvSpPr/>
          <p:nvPr/>
        </p:nvSpPr>
        <p:spPr>
          <a:xfrm>
            <a:off x="1938486" y="5602932"/>
            <a:ext cx="402327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two options achieve the same goal, always choose the one</a:t>
            </a:r>
            <a:endParaRPr lang="en-US" sz="1050" dirty="0"/>
          </a:p>
          <a:p>
            <a:pPr marL="0" indent="0" algn="l">
              <a:lnSpc>
                <a:spcPts val="1365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 limits the person's rights and freedom the least.</a:t>
            </a:r>
            <a:endParaRPr lang="en-US" sz="1050" dirty="0"/>
          </a:p>
        </p:txBody>
      </p:sp>
      <p:sp>
        <p:nvSpPr>
          <p:cNvPr id="36" name="SK-26-text-35"/>
          <p:cNvSpPr/>
          <p:nvPr/>
        </p:nvSpPr>
        <p:spPr>
          <a:xfrm>
            <a:off x="7376071" y="5170884"/>
            <a:ext cx="3779490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Family members advise — they do not have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 authority to decide (unless they hold a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registered Health &amp; Welfare LPA)</a:t>
            </a:r>
            <a:endParaRPr lang="en-US" sz="1350" dirty="0"/>
          </a:p>
        </p:txBody>
      </p:sp>
      <p:sp>
        <p:nvSpPr>
          <p:cNvPr id="37" name="SK-26-text-36"/>
          <p:cNvSpPr/>
          <p:nvPr/>
        </p:nvSpPr>
        <p:spPr>
          <a:xfrm>
            <a:off x="292596" y="6398419"/>
            <a:ext cx="11899404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38" name="SK-26-text-37"/>
          <p:cNvSpPr/>
          <p:nvPr/>
        </p:nvSpPr>
        <p:spPr>
          <a:xfrm>
            <a:off x="304800" y="6563023"/>
            <a:ext cx="84429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39" name="SK-26-text-38"/>
          <p:cNvSpPr/>
          <p:nvPr/>
        </p:nvSpPr>
        <p:spPr>
          <a:xfrm>
            <a:off x="9591973" y="6473875"/>
            <a:ext cx="227067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08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942" y="356592"/>
            <a:ext cx="19050" cy="5890915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939403"/>
            <a:ext cx="1865263" cy="109686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82" y="1680121"/>
            <a:ext cx="3474690" cy="3195786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082" y="1680121"/>
            <a:ext cx="3474690" cy="95994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5553" y="1680121"/>
            <a:ext cx="3474690" cy="3010644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5553" y="1680121"/>
            <a:ext cx="3474690" cy="95994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44173" y="1817340"/>
            <a:ext cx="3474690" cy="3120330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44173" y="1680121"/>
            <a:ext cx="3474690" cy="95994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082" y="5068044"/>
            <a:ext cx="10911780" cy="994321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247507"/>
            <a:ext cx="12192000" cy="610344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8659" y="5177730"/>
            <a:ext cx="828973" cy="761107"/>
          </a:xfrm>
          <a:prstGeom prst="rect">
            <a:avLst/>
          </a:prstGeom>
        </p:spPr>
      </p:pic>
      <p:sp>
        <p:nvSpPr>
          <p:cNvPr id="14" name="SK-27-text-13"/>
          <p:cNvSpPr/>
          <p:nvPr/>
        </p:nvSpPr>
        <p:spPr>
          <a:xfrm>
            <a:off x="707082" y="356592"/>
            <a:ext cx="1148491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2D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DNACPR: Legal and Ethical Framework</a:t>
            </a:r>
            <a:endParaRPr lang="en-US" sz="3300" dirty="0"/>
          </a:p>
        </p:txBody>
      </p:sp>
      <p:sp>
        <p:nvSpPr>
          <p:cNvPr id="15" name="SK-27-text-14"/>
          <p:cNvSpPr/>
          <p:nvPr/>
        </p:nvSpPr>
        <p:spPr>
          <a:xfrm>
            <a:off x="707082" y="1227534"/>
            <a:ext cx="114849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8B8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Individual decisions. Patient-centred. Never blanket.</a:t>
            </a:r>
            <a:endParaRPr lang="en-US" sz="1650" dirty="0"/>
          </a:p>
        </p:txBody>
      </p:sp>
      <p:sp>
        <p:nvSpPr>
          <p:cNvPr id="16" name="SK-27-text-15"/>
          <p:cNvSpPr/>
          <p:nvPr/>
        </p:nvSpPr>
        <p:spPr>
          <a:xfrm>
            <a:off x="1524000" y="1927027"/>
            <a:ext cx="346043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2D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DNACPR Is</a:t>
            </a:r>
            <a:endParaRPr lang="en-US" sz="1575" dirty="0"/>
          </a:p>
        </p:txBody>
      </p:sp>
      <p:sp>
        <p:nvSpPr>
          <p:cNvPr id="17" name="SK-27-text-16"/>
          <p:cNvSpPr/>
          <p:nvPr/>
        </p:nvSpPr>
        <p:spPr>
          <a:xfrm>
            <a:off x="902196" y="2331690"/>
            <a:ext cx="299918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 medical decision not to attempt CPR if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heart stops or breathing ceases</a:t>
            </a:r>
            <a:endParaRPr lang="en-US" sz="1200" dirty="0"/>
          </a:p>
        </p:txBody>
      </p:sp>
      <p:sp>
        <p:nvSpPr>
          <p:cNvPr id="18" name="SK-27-text-17"/>
          <p:cNvSpPr/>
          <p:nvPr/>
        </p:nvSpPr>
        <p:spPr>
          <a:xfrm>
            <a:off x="902196" y="2873425"/>
            <a:ext cx="2669977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Part of a wider care plan — NOT the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whole care plan</a:t>
            </a:r>
            <a:endParaRPr lang="en-US" sz="1200" dirty="0"/>
          </a:p>
        </p:txBody>
      </p:sp>
      <p:sp>
        <p:nvSpPr>
          <p:cNvPr id="19" name="SK-27-text-18"/>
          <p:cNvSpPr/>
          <p:nvPr/>
        </p:nvSpPr>
        <p:spPr>
          <a:xfrm>
            <a:off x="902196" y="3408313"/>
            <a:ext cx="68818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Made by the responsible clinician</a:t>
            </a:r>
            <a:endParaRPr lang="en-US" sz="1275" dirty="0"/>
          </a:p>
        </p:txBody>
      </p:sp>
      <p:sp>
        <p:nvSpPr>
          <p:cNvPr id="20" name="SK-27-text-19"/>
          <p:cNvSpPr/>
          <p:nvPr/>
        </p:nvSpPr>
        <p:spPr>
          <a:xfrm>
            <a:off x="902196" y="3716982"/>
            <a:ext cx="27918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Must be communicated to the patient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(unless causing serious harm)</a:t>
            </a:r>
            <a:endParaRPr lang="en-US" sz="1200" dirty="0"/>
          </a:p>
        </p:txBody>
      </p:sp>
      <p:sp>
        <p:nvSpPr>
          <p:cNvPr id="21" name="SK-27-text-20"/>
          <p:cNvSpPr/>
          <p:nvPr/>
        </p:nvSpPr>
        <p:spPr>
          <a:xfrm>
            <a:off x="902196" y="4245025"/>
            <a:ext cx="229195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Can be initiated by the patient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themselves</a:t>
            </a:r>
            <a:endParaRPr lang="en-US" sz="1200" dirty="0"/>
          </a:p>
        </p:txBody>
      </p:sp>
      <p:sp>
        <p:nvSpPr>
          <p:cNvPr id="22" name="SK-27-text-21"/>
          <p:cNvSpPr/>
          <p:nvPr/>
        </p:nvSpPr>
        <p:spPr>
          <a:xfrm>
            <a:off x="4998690" y="1927027"/>
            <a:ext cx="442055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8B8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DNACPR Is NOT</a:t>
            </a:r>
            <a:endParaRPr lang="en-US" sz="1575" dirty="0"/>
          </a:p>
        </p:txBody>
      </p:sp>
      <p:sp>
        <p:nvSpPr>
          <p:cNvPr id="23" name="SK-27-text-22"/>
          <p:cNvSpPr/>
          <p:nvPr/>
        </p:nvSpPr>
        <p:spPr>
          <a:xfrm>
            <a:off x="4620667" y="2331690"/>
            <a:ext cx="68818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NOT a withdrawal of all treatment</a:t>
            </a:r>
            <a:endParaRPr lang="en-US" sz="1275" dirty="0"/>
          </a:p>
        </p:txBody>
      </p:sp>
      <p:sp>
        <p:nvSpPr>
          <p:cNvPr id="24" name="SK-27-text-23"/>
          <p:cNvSpPr/>
          <p:nvPr/>
        </p:nvSpPr>
        <p:spPr>
          <a:xfrm>
            <a:off x="4620667" y="2695129"/>
            <a:ext cx="552164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NOT a "do not treat" order</a:t>
            </a:r>
            <a:endParaRPr lang="en-US" sz="1275" dirty="0"/>
          </a:p>
        </p:txBody>
      </p:sp>
      <p:sp>
        <p:nvSpPr>
          <p:cNvPr id="25" name="SK-27-text-24"/>
          <p:cNvSpPr/>
          <p:nvPr/>
        </p:nvSpPr>
        <p:spPr>
          <a:xfrm>
            <a:off x="4620667" y="3058567"/>
            <a:ext cx="591026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NOT a blanket group decision</a:t>
            </a:r>
            <a:endParaRPr lang="en-US" sz="1275" dirty="0"/>
          </a:p>
        </p:txBody>
      </p:sp>
      <p:sp>
        <p:nvSpPr>
          <p:cNvPr id="26" name="SK-27-text-25"/>
          <p:cNvSpPr/>
          <p:nvPr/>
        </p:nvSpPr>
        <p:spPr>
          <a:xfrm>
            <a:off x="4620667" y="3422005"/>
            <a:ext cx="2669977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NOT based on age, disability, frailty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score, or care setting alone</a:t>
            </a:r>
            <a:endParaRPr lang="en-US" sz="1200" dirty="0"/>
          </a:p>
        </p:txBody>
      </p:sp>
      <p:sp>
        <p:nvSpPr>
          <p:cNvPr id="27" name="SK-27-text-26"/>
          <p:cNvSpPr/>
          <p:nvPr/>
        </p:nvSpPr>
        <p:spPr>
          <a:xfrm>
            <a:off x="4620667" y="4025503"/>
            <a:ext cx="2694384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NOT something that can be applied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without individual assessment</a:t>
            </a:r>
            <a:endParaRPr lang="en-US" sz="1200" dirty="0"/>
          </a:p>
        </p:txBody>
      </p:sp>
      <p:sp>
        <p:nvSpPr>
          <p:cNvPr id="28" name="SK-27-text-27"/>
          <p:cNvSpPr/>
          <p:nvPr/>
        </p:nvSpPr>
        <p:spPr>
          <a:xfrm>
            <a:off x="9021961" y="1927027"/>
            <a:ext cx="3170039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E67E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Legal Framework</a:t>
            </a:r>
            <a:endParaRPr lang="en-US" sz="1575" dirty="0"/>
          </a:p>
        </p:txBody>
      </p:sp>
      <p:sp>
        <p:nvSpPr>
          <p:cNvPr id="29" name="SK-27-text-28"/>
          <p:cNvSpPr/>
          <p:nvPr/>
        </p:nvSpPr>
        <p:spPr>
          <a:xfrm>
            <a:off x="8363694" y="2263080"/>
            <a:ext cx="312107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Clinicians are not legally obliged to offer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CPR if unlikely to succeed or not in best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interests</a:t>
            </a:r>
            <a:endParaRPr lang="en-US" sz="1200" dirty="0"/>
          </a:p>
        </p:txBody>
      </p:sp>
      <p:sp>
        <p:nvSpPr>
          <p:cNvPr id="30" name="SK-27-text-29"/>
          <p:cNvSpPr/>
          <p:nvPr/>
        </p:nvSpPr>
        <p:spPr>
          <a:xfrm>
            <a:off x="8363694" y="2907655"/>
            <a:ext cx="382830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Must be an individual clinical decision</a:t>
            </a:r>
            <a:endParaRPr lang="en-US" sz="1275" dirty="0"/>
          </a:p>
        </p:txBody>
      </p:sp>
      <p:sp>
        <p:nvSpPr>
          <p:cNvPr id="31" name="SK-27-text-30"/>
          <p:cNvSpPr/>
          <p:nvPr/>
        </p:nvSpPr>
        <p:spPr>
          <a:xfrm>
            <a:off x="8363694" y="3140869"/>
            <a:ext cx="282847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Family may be consulted but cannot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override clinical judgement</a:t>
            </a:r>
            <a:endParaRPr lang="en-US" sz="1200" dirty="0"/>
          </a:p>
        </p:txBody>
      </p:sp>
      <p:sp>
        <p:nvSpPr>
          <p:cNvPr id="32" name="SK-27-text-31"/>
          <p:cNvSpPr/>
          <p:nvPr/>
        </p:nvSpPr>
        <p:spPr>
          <a:xfrm>
            <a:off x="8363694" y="3593455"/>
            <a:ext cx="2828479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CQC Report 2021: blanket DNACPR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orders during COVID-19 were found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unlawful and unethical</a:t>
            </a:r>
            <a:endParaRPr lang="en-US" sz="1200" dirty="0"/>
          </a:p>
        </p:txBody>
      </p:sp>
      <p:sp>
        <p:nvSpPr>
          <p:cNvPr id="33" name="SK-27-text-32"/>
          <p:cNvSpPr/>
          <p:nvPr/>
        </p:nvSpPr>
        <p:spPr>
          <a:xfrm>
            <a:off x="8363694" y="4238179"/>
            <a:ext cx="2682180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Universal Principles for ACP (NHS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England 2022) published directly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response</a:t>
            </a:r>
            <a:endParaRPr lang="en-US" sz="1200" dirty="0"/>
          </a:p>
        </p:txBody>
      </p:sp>
      <p:sp>
        <p:nvSpPr>
          <p:cNvPr id="34" name="SK-27-text-33"/>
          <p:cNvSpPr/>
          <p:nvPr/>
        </p:nvSpPr>
        <p:spPr>
          <a:xfrm>
            <a:off x="1877467" y="5170884"/>
            <a:ext cx="9399984" cy="7886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Red Flag: A DNACPR notice applied to a patient without any documented individual discussion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 be unlawful. Every decision must be individually assessed, documented, and where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C0392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appropriate, discussed with the patient.</a:t>
            </a:r>
            <a:endParaRPr lang="en-US" sz="1650" dirty="0"/>
          </a:p>
        </p:txBody>
      </p:sp>
      <p:sp>
        <p:nvSpPr>
          <p:cNvPr id="35" name="SK-27-text-34"/>
          <p:cNvSpPr/>
          <p:nvPr/>
        </p:nvSpPr>
        <p:spPr>
          <a:xfrm>
            <a:off x="255984" y="6412111"/>
            <a:ext cx="11936016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36" name="SK-27-text-35"/>
          <p:cNvSpPr/>
          <p:nvPr/>
        </p:nvSpPr>
        <p:spPr>
          <a:xfrm>
            <a:off x="268188" y="6556177"/>
            <a:ext cx="84429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37" name="SK-27-text-36"/>
          <p:cNvSpPr/>
          <p:nvPr/>
        </p:nvSpPr>
        <p:spPr>
          <a:xfrm>
            <a:off x="5864275" y="6460182"/>
            <a:ext cx="20745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27 / 35</a:t>
            </a:r>
            <a:endParaRPr lang="en-US" sz="1350" dirty="0"/>
          </a:p>
        </p:txBody>
      </p:sp>
      <p:sp>
        <p:nvSpPr>
          <p:cNvPr id="38" name="SK-27-text-37"/>
          <p:cNvSpPr/>
          <p:nvPr/>
        </p:nvSpPr>
        <p:spPr>
          <a:xfrm>
            <a:off x="9704784" y="6460182"/>
            <a:ext cx="248721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67E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4449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467" y="946398"/>
            <a:ext cx="1731169" cy="75307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1775520"/>
            <a:ext cx="2706588" cy="1619696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4298" y="1761084"/>
            <a:ext cx="2572494" cy="1619696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3090" y="1775520"/>
            <a:ext cx="2669977" cy="1591568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29365" y="1529209"/>
            <a:ext cx="3145482" cy="1975098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467" y="3957042"/>
            <a:ext cx="5023098" cy="267444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3177" y="3957042"/>
            <a:ext cx="2499271" cy="267444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49059" y="3957042"/>
            <a:ext cx="1987153" cy="267444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72973" y="3957042"/>
            <a:ext cx="1658094" cy="267444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3467" y="4704457"/>
            <a:ext cx="280392" cy="123379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3467" y="5013127"/>
            <a:ext cx="10387459" cy="1193155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9600" y="5184577"/>
            <a:ext cx="97482" cy="912019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sp>
        <p:nvSpPr>
          <p:cNvPr id="18" name="SK-28-text-17"/>
          <p:cNvSpPr/>
          <p:nvPr/>
        </p:nvSpPr>
        <p:spPr>
          <a:xfrm>
            <a:off x="353467" y="370284"/>
            <a:ext cx="1183853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DNACPR and CPR Success Rates</a:t>
            </a:r>
            <a:endParaRPr lang="en-US" sz="3150" dirty="0"/>
          </a:p>
        </p:txBody>
      </p:sp>
      <p:sp>
        <p:nvSpPr>
          <p:cNvPr id="19" name="SK-28-text-18"/>
          <p:cNvSpPr/>
          <p:nvPr/>
        </p:nvSpPr>
        <p:spPr>
          <a:xfrm>
            <a:off x="329059" y="1186309"/>
            <a:ext cx="1186294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7939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the evidence tells us — and why it matters for every DNACPR conversation</a:t>
            </a:r>
            <a:endParaRPr lang="en-US" sz="1650" dirty="0"/>
          </a:p>
        </p:txBody>
      </p:sp>
      <p:sp>
        <p:nvSpPr>
          <p:cNvPr id="20" name="SK-28-text-19"/>
          <p:cNvSpPr/>
          <p:nvPr/>
        </p:nvSpPr>
        <p:spPr>
          <a:xfrm>
            <a:off x="719286" y="1851571"/>
            <a:ext cx="498348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37939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40–50%</a:t>
            </a:r>
            <a:endParaRPr lang="en-US" sz="3600" dirty="0"/>
          </a:p>
        </p:txBody>
      </p:sp>
      <p:sp>
        <p:nvSpPr>
          <p:cNvPr id="21" name="SK-28-text-20"/>
          <p:cNvSpPr/>
          <p:nvPr/>
        </p:nvSpPr>
        <p:spPr>
          <a:xfrm>
            <a:off x="670471" y="2413992"/>
            <a:ext cx="44653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Community cardiac arrest</a:t>
            </a:r>
            <a:endParaRPr lang="en-US" sz="1200" dirty="0"/>
          </a:p>
        </p:txBody>
      </p:sp>
      <p:sp>
        <p:nvSpPr>
          <p:cNvPr id="22" name="SK-28-text-21"/>
          <p:cNvSpPr/>
          <p:nvPr/>
        </p:nvSpPr>
        <p:spPr>
          <a:xfrm>
            <a:off x="841177" y="2722513"/>
            <a:ext cx="1658094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Shockable rhythm +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bystander CPR + early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defibrillation</a:t>
            </a:r>
            <a:endParaRPr lang="en-US" sz="1200" dirty="0"/>
          </a:p>
        </p:txBody>
      </p:sp>
      <p:sp>
        <p:nvSpPr>
          <p:cNvPr id="23" name="SK-28-text-22"/>
          <p:cNvSpPr/>
          <p:nvPr/>
        </p:nvSpPr>
        <p:spPr>
          <a:xfrm>
            <a:off x="3620988" y="1878955"/>
            <a:ext cx="498348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10–15%</a:t>
            </a:r>
            <a:endParaRPr lang="en-US" sz="3600" dirty="0"/>
          </a:p>
        </p:txBody>
      </p:sp>
      <p:sp>
        <p:nvSpPr>
          <p:cNvPr id="24" name="SK-28-text-23"/>
          <p:cNvSpPr/>
          <p:nvPr/>
        </p:nvSpPr>
        <p:spPr>
          <a:xfrm>
            <a:off x="3511153" y="2427684"/>
            <a:ext cx="48310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In-hospital cardiac arrest</a:t>
            </a:r>
            <a:endParaRPr lang="en-US" sz="1200" dirty="0"/>
          </a:p>
        </p:txBody>
      </p:sp>
      <p:sp>
        <p:nvSpPr>
          <p:cNvPr id="25" name="SK-28-text-24"/>
          <p:cNvSpPr/>
          <p:nvPr/>
        </p:nvSpPr>
        <p:spPr>
          <a:xfrm>
            <a:off x="3669655" y="2729359"/>
            <a:ext cx="39166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Survival to discharge</a:t>
            </a:r>
            <a:endParaRPr lang="en-US" sz="1200" dirty="0"/>
          </a:p>
        </p:txBody>
      </p:sp>
      <p:sp>
        <p:nvSpPr>
          <p:cNvPr id="26" name="SK-28-text-25"/>
          <p:cNvSpPr/>
          <p:nvPr/>
        </p:nvSpPr>
        <p:spPr>
          <a:xfrm>
            <a:off x="6351984" y="1878955"/>
            <a:ext cx="498348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15–20%</a:t>
            </a:r>
            <a:endParaRPr lang="en-US" sz="3600" dirty="0"/>
          </a:p>
        </p:txBody>
      </p:sp>
      <p:sp>
        <p:nvSpPr>
          <p:cNvPr id="27" name="SK-28-text-26"/>
          <p:cNvSpPr/>
          <p:nvPr/>
        </p:nvSpPr>
        <p:spPr>
          <a:xfrm>
            <a:off x="6364188" y="2420838"/>
            <a:ext cx="3733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Overall CPR survival</a:t>
            </a:r>
            <a:endParaRPr lang="en-US" sz="1200" dirty="0"/>
          </a:p>
        </p:txBody>
      </p:sp>
      <p:sp>
        <p:nvSpPr>
          <p:cNvPr id="28" name="SK-28-text-27"/>
          <p:cNvSpPr/>
          <p:nvPr/>
        </p:nvSpPr>
        <p:spPr>
          <a:xfrm>
            <a:off x="6388596" y="2729359"/>
            <a:ext cx="164589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hospital discharge,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settings</a:t>
            </a:r>
            <a:endParaRPr lang="en-US" sz="1200" dirty="0"/>
          </a:p>
        </p:txBody>
      </p:sp>
      <p:sp>
        <p:nvSpPr>
          <p:cNvPr id="29" name="SK-28-text-28"/>
          <p:cNvSpPr/>
          <p:nvPr/>
        </p:nvSpPr>
        <p:spPr>
          <a:xfrm>
            <a:off x="9729192" y="1666429"/>
            <a:ext cx="246280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66B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&lt; 5%</a:t>
            </a:r>
            <a:endParaRPr lang="en-US" sz="3600" dirty="0"/>
          </a:p>
        </p:txBody>
      </p:sp>
      <p:sp>
        <p:nvSpPr>
          <p:cNvPr id="30" name="SK-28-text-29"/>
          <p:cNvSpPr/>
          <p:nvPr/>
        </p:nvSpPr>
        <p:spPr>
          <a:xfrm>
            <a:off x="9107388" y="2249388"/>
            <a:ext cx="2267694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Frailty, advanced cancer,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multi-organ failure</a:t>
            </a:r>
            <a:endParaRPr lang="en-US" sz="1350" dirty="0"/>
          </a:p>
        </p:txBody>
      </p:sp>
      <p:sp>
        <p:nvSpPr>
          <p:cNvPr id="31" name="SK-28-text-30"/>
          <p:cNvSpPr/>
          <p:nvPr/>
        </p:nvSpPr>
        <p:spPr>
          <a:xfrm>
            <a:off x="9070777" y="2893963"/>
            <a:ext cx="236517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Survival very low; quality of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survival often poor</a:t>
            </a:r>
            <a:endParaRPr lang="en-US" sz="1350" dirty="0"/>
          </a:p>
        </p:txBody>
      </p:sp>
      <p:sp>
        <p:nvSpPr>
          <p:cNvPr id="32" name="SK-28-text-31"/>
          <p:cNvSpPr/>
          <p:nvPr/>
        </p:nvSpPr>
        <p:spPr>
          <a:xfrm>
            <a:off x="2450455" y="3641527"/>
            <a:ext cx="24917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7939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40–50%</a:t>
            </a:r>
            <a:endParaRPr lang="en-US" sz="1800" dirty="0"/>
          </a:p>
        </p:txBody>
      </p:sp>
      <p:sp>
        <p:nvSpPr>
          <p:cNvPr id="33" name="SK-28-text-32"/>
          <p:cNvSpPr/>
          <p:nvPr/>
        </p:nvSpPr>
        <p:spPr>
          <a:xfrm>
            <a:off x="1877467" y="4334173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Community — best case</a:t>
            </a:r>
            <a:endParaRPr lang="en-US" sz="1200" dirty="0"/>
          </a:p>
        </p:txBody>
      </p:sp>
      <p:sp>
        <p:nvSpPr>
          <p:cNvPr id="34" name="SK-28-text-33"/>
          <p:cNvSpPr/>
          <p:nvPr/>
        </p:nvSpPr>
        <p:spPr>
          <a:xfrm>
            <a:off x="670471" y="4683919"/>
            <a:ext cx="94030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Illustrative comparison — not exact data; reflects typical outcomes.</a:t>
            </a:r>
            <a:endParaRPr lang="en-US" sz="900" dirty="0"/>
          </a:p>
        </p:txBody>
      </p:sp>
      <p:sp>
        <p:nvSpPr>
          <p:cNvPr id="35" name="SK-28-text-34"/>
          <p:cNvSpPr/>
          <p:nvPr/>
        </p:nvSpPr>
        <p:spPr>
          <a:xfrm>
            <a:off x="6266557" y="3641527"/>
            <a:ext cx="24917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15–20%</a:t>
            </a:r>
            <a:endParaRPr lang="en-US" sz="1800" dirty="0"/>
          </a:p>
        </p:txBody>
      </p:sp>
      <p:sp>
        <p:nvSpPr>
          <p:cNvPr id="36" name="SK-28-text-35"/>
          <p:cNvSpPr/>
          <p:nvPr/>
        </p:nvSpPr>
        <p:spPr>
          <a:xfrm>
            <a:off x="5913090" y="4327327"/>
            <a:ext cx="37338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 settings average</a:t>
            </a:r>
            <a:endParaRPr lang="en-US" sz="1200" dirty="0"/>
          </a:p>
        </p:txBody>
      </p:sp>
      <p:sp>
        <p:nvSpPr>
          <p:cNvPr id="37" name="SK-28-text-36"/>
          <p:cNvSpPr/>
          <p:nvPr/>
        </p:nvSpPr>
        <p:spPr>
          <a:xfrm>
            <a:off x="8534400" y="3641527"/>
            <a:ext cx="24917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10–15%</a:t>
            </a:r>
            <a:endParaRPr lang="en-US" sz="1800" dirty="0"/>
          </a:p>
        </p:txBody>
      </p:sp>
      <p:sp>
        <p:nvSpPr>
          <p:cNvPr id="38" name="SK-28-text-37"/>
          <p:cNvSpPr/>
          <p:nvPr/>
        </p:nvSpPr>
        <p:spPr>
          <a:xfrm>
            <a:off x="10533757" y="3641527"/>
            <a:ext cx="139446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6B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&lt; 5%</a:t>
            </a:r>
            <a:endParaRPr lang="en-US" sz="1800" dirty="0"/>
          </a:p>
        </p:txBody>
      </p:sp>
      <p:sp>
        <p:nvSpPr>
          <p:cNvPr id="39" name="SK-28-text-38"/>
          <p:cNvSpPr/>
          <p:nvPr/>
        </p:nvSpPr>
        <p:spPr>
          <a:xfrm>
            <a:off x="10107067" y="4341019"/>
            <a:ext cx="1377553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Frailty /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0D21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Advanced disease</a:t>
            </a:r>
            <a:endParaRPr lang="en-US" sz="1200" dirty="0"/>
          </a:p>
        </p:txBody>
      </p:sp>
      <p:sp>
        <p:nvSpPr>
          <p:cNvPr id="40" name="SK-28-text-39"/>
          <p:cNvSpPr/>
          <p:nvPr/>
        </p:nvSpPr>
        <p:spPr>
          <a:xfrm>
            <a:off x="828973" y="5129659"/>
            <a:ext cx="9570690" cy="960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🔑 Clinical Insight: CPR survival figures are frequently overestimated by patients and families. Studies suggest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public believes survival rates are 3–4× higher than reality. Sharing accurate, compassionate information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part of an ethical, individualised DNACPR conversation — not a reason to withhold CPR,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 a reason to discuss it honestly.</a:t>
            </a:r>
            <a:endParaRPr lang="en-US" sz="1350" dirty="0"/>
          </a:p>
        </p:txBody>
      </p:sp>
      <p:sp>
        <p:nvSpPr>
          <p:cNvPr id="41" name="SK-28-text-40"/>
          <p:cNvSpPr/>
          <p:nvPr/>
        </p:nvSpPr>
        <p:spPr>
          <a:xfrm>
            <a:off x="329059" y="6432798"/>
            <a:ext cx="1186294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42" name="SK-28-text-41"/>
          <p:cNvSpPr/>
          <p:nvPr/>
        </p:nvSpPr>
        <p:spPr>
          <a:xfrm>
            <a:off x="341263" y="6604248"/>
            <a:ext cx="84429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43" name="SK-28-text-42"/>
          <p:cNvSpPr/>
          <p:nvPr/>
        </p:nvSpPr>
        <p:spPr>
          <a:xfrm>
            <a:off x="8936682" y="6501259"/>
            <a:ext cx="325531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6B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44" name="SK-28-text-43"/>
          <p:cNvSpPr/>
          <p:nvPr/>
        </p:nvSpPr>
        <p:spPr>
          <a:xfrm>
            <a:off x="11338471" y="6501259"/>
            <a:ext cx="85352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28 / 35</a:t>
            </a:r>
            <a:endParaRPr lang="en-US" sz="127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6051"/>
            <a:ext cx="12192000" cy="157014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29809"/>
            <a:ext cx="12192000" cy="528042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7200" y="114449"/>
            <a:ext cx="304800" cy="6219527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049238"/>
            <a:ext cx="1158180" cy="123379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561" y="2400300"/>
            <a:ext cx="3559969" cy="2647801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7365" y="2352229"/>
            <a:ext cx="3559969" cy="2701975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7169" y="2352229"/>
            <a:ext cx="3559969" cy="2722513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7561" y="5198269"/>
            <a:ext cx="10899577" cy="1028700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6290" y="5335488"/>
            <a:ext cx="902196" cy="754261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82980" y="2509986"/>
            <a:ext cx="975271" cy="802332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61992" y="2489448"/>
            <a:ext cx="987475" cy="884634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82353" y="2530525"/>
            <a:ext cx="1133773" cy="788640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22196" y="308521"/>
            <a:ext cx="3169890" cy="1577280"/>
          </a:xfrm>
          <a:prstGeom prst="rect">
            <a:avLst/>
          </a:prstGeom>
        </p:spPr>
      </p:pic>
      <p:sp>
        <p:nvSpPr>
          <p:cNvPr id="16" name="SK-29-text-15"/>
          <p:cNvSpPr/>
          <p:nvPr/>
        </p:nvSpPr>
        <p:spPr>
          <a:xfrm>
            <a:off x="377875" y="438894"/>
            <a:ext cx="1181412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Initiating the ACP Conversation</a:t>
            </a:r>
            <a:endParaRPr lang="en-US" sz="3150" dirty="0"/>
          </a:p>
        </p:txBody>
      </p:sp>
      <p:sp>
        <p:nvSpPr>
          <p:cNvPr id="17" name="SK-29-text-16"/>
          <p:cNvSpPr/>
          <p:nvPr/>
        </p:nvSpPr>
        <p:spPr>
          <a:xfrm>
            <a:off x="377875" y="1323529"/>
            <a:ext cx="118141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A908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Starting well — open questions that open doors</a:t>
            </a:r>
            <a:endParaRPr lang="en-US" sz="1800" dirty="0"/>
          </a:p>
        </p:txBody>
      </p:sp>
      <p:sp>
        <p:nvSpPr>
          <p:cNvPr id="18" name="SK-29-text-17"/>
          <p:cNvSpPr/>
          <p:nvPr/>
        </p:nvSpPr>
        <p:spPr>
          <a:xfrm>
            <a:off x="2337197" y="1968103"/>
            <a:ext cx="699313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best ACP conversations begin with curiosity — not a checklist.</a:t>
            </a:r>
            <a:endParaRPr lang="en-US" sz="1650" dirty="0"/>
          </a:p>
        </p:txBody>
      </p:sp>
      <p:sp>
        <p:nvSpPr>
          <p:cNvPr id="19" name="SK-29-text-18"/>
          <p:cNvSpPr/>
          <p:nvPr/>
        </p:nvSpPr>
        <p:spPr>
          <a:xfrm>
            <a:off x="1415355" y="3449538"/>
            <a:ext cx="16801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908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Coping &amp; Illness</a:t>
            </a:r>
            <a:endParaRPr lang="en-US" sz="1500" dirty="0"/>
          </a:p>
        </p:txBody>
      </p:sp>
      <p:sp>
        <p:nvSpPr>
          <p:cNvPr id="20" name="SK-29-text-19"/>
          <p:cNvSpPr/>
          <p:nvPr/>
        </p:nvSpPr>
        <p:spPr>
          <a:xfrm>
            <a:off x="1097161" y="3833515"/>
            <a:ext cx="2316361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“How have you been coping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your illness recently?”</a:t>
            </a:r>
            <a:endParaRPr lang="en-US" sz="1200" dirty="0"/>
          </a:p>
        </p:txBody>
      </p:sp>
      <p:sp>
        <p:nvSpPr>
          <p:cNvPr id="21" name="SK-29-text-20"/>
          <p:cNvSpPr/>
          <p:nvPr/>
        </p:nvSpPr>
        <p:spPr>
          <a:xfrm>
            <a:off x="1072753" y="4464546"/>
            <a:ext cx="237738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does a good day look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like for you at the moment?”</a:t>
            </a:r>
            <a:endParaRPr lang="en-US" sz="1200" dirty="0"/>
          </a:p>
        </p:txBody>
      </p:sp>
      <p:sp>
        <p:nvSpPr>
          <p:cNvPr id="22" name="SK-29-text-21"/>
          <p:cNvSpPr/>
          <p:nvPr/>
        </p:nvSpPr>
        <p:spPr>
          <a:xfrm>
            <a:off x="5219254" y="3449538"/>
            <a:ext cx="142413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908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Future Hopes</a:t>
            </a:r>
            <a:endParaRPr lang="en-US" sz="1500" dirty="0"/>
          </a:p>
        </p:txBody>
      </p:sp>
      <p:sp>
        <p:nvSpPr>
          <p:cNvPr id="23" name="SK-29-text-22"/>
          <p:cNvSpPr/>
          <p:nvPr/>
        </p:nvSpPr>
        <p:spPr>
          <a:xfrm>
            <a:off x="4669482" y="3833515"/>
            <a:ext cx="253588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“When you think about the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future, what do you hope for?”</a:t>
            </a:r>
            <a:endParaRPr lang="en-US" sz="1200" dirty="0"/>
          </a:p>
        </p:txBody>
      </p:sp>
      <p:sp>
        <p:nvSpPr>
          <p:cNvPr id="24" name="SK-29-text-23"/>
          <p:cNvSpPr/>
          <p:nvPr/>
        </p:nvSpPr>
        <p:spPr>
          <a:xfrm>
            <a:off x="4730353" y="4464546"/>
            <a:ext cx="243840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“Do you like to think about or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 ahead for your care?”</a:t>
            </a:r>
            <a:endParaRPr lang="en-US" sz="1200" dirty="0"/>
          </a:p>
        </p:txBody>
      </p:sp>
      <p:sp>
        <p:nvSpPr>
          <p:cNvPr id="25" name="SK-29-text-24"/>
          <p:cNvSpPr/>
          <p:nvPr/>
        </p:nvSpPr>
        <p:spPr>
          <a:xfrm>
            <a:off x="8376940" y="3442692"/>
            <a:ext cx="244822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4A908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Quality of Life &amp; Worries</a:t>
            </a:r>
            <a:endParaRPr lang="en-US" sz="1500" dirty="0"/>
          </a:p>
        </p:txBody>
      </p:sp>
      <p:sp>
        <p:nvSpPr>
          <p:cNvPr id="26" name="SK-29-text-25"/>
          <p:cNvSpPr/>
          <p:nvPr/>
        </p:nvSpPr>
        <p:spPr>
          <a:xfrm>
            <a:off x="8607475" y="3826669"/>
            <a:ext cx="2084784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does quality of life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mean to you?”</a:t>
            </a:r>
            <a:endParaRPr lang="en-US" sz="1200" dirty="0"/>
          </a:p>
        </p:txBody>
      </p:sp>
      <p:sp>
        <p:nvSpPr>
          <p:cNvPr id="27" name="SK-29-text-26"/>
          <p:cNvSpPr/>
          <p:nvPr/>
        </p:nvSpPr>
        <p:spPr>
          <a:xfrm>
            <a:off x="8302675" y="4464546"/>
            <a:ext cx="266997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“When you think about the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future, what worries you most?”</a:t>
            </a:r>
            <a:endParaRPr lang="en-US" sz="1200" dirty="0"/>
          </a:p>
        </p:txBody>
      </p:sp>
      <p:sp>
        <p:nvSpPr>
          <p:cNvPr id="28" name="SK-29-text-27"/>
          <p:cNvSpPr/>
          <p:nvPr/>
        </p:nvSpPr>
        <p:spPr>
          <a:xfrm>
            <a:off x="5480000" y="5362873"/>
            <a:ext cx="11464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4A908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REMEMBER</a:t>
            </a:r>
            <a:endParaRPr lang="en-US" sz="1350" dirty="0"/>
          </a:p>
        </p:txBody>
      </p:sp>
      <p:sp>
        <p:nvSpPr>
          <p:cNvPr id="29" name="SK-29-text-28"/>
          <p:cNvSpPr/>
          <p:nvPr/>
        </p:nvSpPr>
        <p:spPr>
          <a:xfrm>
            <a:off x="2462659" y="5616625"/>
            <a:ext cx="712008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is OK not to resolve everything today — one question can open a conversation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 continues over many appointments.</a:t>
            </a:r>
            <a:endParaRPr lang="en-US" sz="1350" dirty="0"/>
          </a:p>
        </p:txBody>
      </p:sp>
      <p:sp>
        <p:nvSpPr>
          <p:cNvPr id="30" name="SK-29-text-29"/>
          <p:cNvSpPr/>
          <p:nvPr/>
        </p:nvSpPr>
        <p:spPr>
          <a:xfrm>
            <a:off x="207169" y="6432798"/>
            <a:ext cx="11984831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31" name="SK-29-text-30"/>
          <p:cNvSpPr/>
          <p:nvPr/>
        </p:nvSpPr>
        <p:spPr>
          <a:xfrm>
            <a:off x="219373" y="6597253"/>
            <a:ext cx="844296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32" name="SK-29-text-31"/>
          <p:cNvSpPr/>
          <p:nvPr/>
        </p:nvSpPr>
        <p:spPr>
          <a:xfrm>
            <a:off x="8933557" y="6494413"/>
            <a:ext cx="186838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5A62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3" name="SK-29-text-32"/>
          <p:cNvSpPr/>
          <p:nvPr/>
        </p:nvSpPr>
        <p:spPr>
          <a:xfrm>
            <a:off x="11118652" y="6494413"/>
            <a:ext cx="63430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29 / 35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80975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987475"/>
            <a:ext cx="1389757" cy="95994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700659"/>
            <a:ext cx="11155561" cy="2811661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1680121"/>
            <a:ext cx="158353" cy="2832348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153" y="4731990"/>
            <a:ext cx="3535561" cy="1124694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81773" y="4731990"/>
            <a:ext cx="3474690" cy="1110853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39373" y="4731990"/>
            <a:ext cx="3828157" cy="1117848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261348"/>
            <a:ext cx="12192000" cy="596503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22282" y="4937671"/>
            <a:ext cx="694879" cy="706338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25553" y="4937671"/>
            <a:ext cx="585192" cy="699492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286" y="5136505"/>
            <a:ext cx="853380" cy="452586"/>
          </a:xfrm>
          <a:prstGeom prst="rect">
            <a:avLst/>
          </a:prstGeom>
        </p:spPr>
      </p:pic>
      <p:sp>
        <p:nvSpPr>
          <p:cNvPr id="14" name="SK-3-text-13"/>
          <p:cNvSpPr/>
          <p:nvPr/>
        </p:nvSpPr>
        <p:spPr>
          <a:xfrm>
            <a:off x="451098" y="438894"/>
            <a:ext cx="1174090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16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Defining Advance Care Planning</a:t>
            </a:r>
            <a:endParaRPr lang="en-US" sz="3150" dirty="0"/>
          </a:p>
        </p:txBody>
      </p:sp>
      <p:sp>
        <p:nvSpPr>
          <p:cNvPr id="15" name="SK-3-text-14"/>
          <p:cNvSpPr/>
          <p:nvPr/>
        </p:nvSpPr>
        <p:spPr>
          <a:xfrm>
            <a:off x="438894" y="1261765"/>
            <a:ext cx="890587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A9B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ACP and why does it matter?</a:t>
            </a:r>
            <a:endParaRPr lang="en-US" sz="1650" dirty="0"/>
          </a:p>
        </p:txBody>
      </p:sp>
      <p:sp>
        <p:nvSpPr>
          <p:cNvPr id="16" name="SK-3-text-15"/>
          <p:cNvSpPr/>
          <p:nvPr/>
        </p:nvSpPr>
        <p:spPr>
          <a:xfrm>
            <a:off x="1877467" y="1885950"/>
            <a:ext cx="8290471" cy="20435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17"/>
              </a:lnSpc>
              <a:buNone/>
            </a:pPr>
            <a:r>
              <a:rPr lang="en-US" sz="2475" b="1" dirty="0">
                <a:solidFill>
                  <a:srgbClr val="FFFFFF"/>
                </a:solidFill>
              </a:rPr>
              <a:t>“A voluntary process of person-centred discussion</a:t>
            </a:r>
            <a:endParaRPr lang="en-US" sz="2475" dirty="0"/>
          </a:p>
          <a:p>
            <a:pPr marL="0" indent="0" algn="ctr">
              <a:lnSpc>
                <a:spcPts val="3217"/>
              </a:lnSpc>
              <a:buNone/>
            </a:pPr>
            <a:r>
              <a:rPr lang="en-US" sz="2475" b="1" dirty="0">
                <a:solidFill>
                  <a:srgbClr val="FFFFFF"/>
                </a:solidFill>
              </a:rPr>
              <a:t>between an individual and their care providers about</a:t>
            </a:r>
            <a:endParaRPr lang="en-US" sz="2475" dirty="0"/>
          </a:p>
          <a:p>
            <a:pPr marL="0" indent="0" algn="ctr">
              <a:lnSpc>
                <a:spcPts val="3217"/>
              </a:lnSpc>
              <a:buNone/>
            </a:pPr>
            <a:r>
              <a:rPr lang="en-US" sz="2475" b="1" dirty="0">
                <a:solidFill>
                  <a:srgbClr val="FFFFFF"/>
                </a:solidFill>
              </a:rPr>
              <a:t>their preferences and priorities for their future care,</a:t>
            </a:r>
            <a:endParaRPr lang="en-US" sz="2475" dirty="0"/>
          </a:p>
          <a:p>
            <a:pPr marL="0" indent="0" algn="ctr">
              <a:lnSpc>
                <a:spcPts val="3217"/>
              </a:lnSpc>
              <a:buNone/>
            </a:pPr>
            <a:r>
              <a:rPr lang="en-US" sz="2475" b="1" dirty="0">
                <a:solidFill>
                  <a:srgbClr val="FFFFFF"/>
                </a:solidFill>
              </a:rPr>
              <a:t>while they have the mental capacity for</a:t>
            </a:r>
            <a:endParaRPr lang="en-US" sz="2475" dirty="0"/>
          </a:p>
          <a:p>
            <a:pPr marL="0" indent="0" algn="ctr">
              <a:lnSpc>
                <a:spcPts val="3217"/>
              </a:lnSpc>
              <a:buNone/>
            </a:pPr>
            <a:r>
              <a:rPr lang="en-US" sz="2475" b="1" dirty="0">
                <a:solidFill>
                  <a:srgbClr val="FFFFFF"/>
                </a:solidFill>
              </a:rPr>
              <a:t>meaningful conversation.”</a:t>
            </a:r>
            <a:endParaRPr lang="en-US" sz="2475" dirty="0"/>
          </a:p>
        </p:txBody>
      </p:sp>
      <p:sp>
        <p:nvSpPr>
          <p:cNvPr id="17" name="SK-3-text-16"/>
          <p:cNvSpPr/>
          <p:nvPr/>
        </p:nvSpPr>
        <p:spPr>
          <a:xfrm>
            <a:off x="3475732" y="4053036"/>
            <a:ext cx="515481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A9B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NHS England Universal Principles for ACP, 2022</a:t>
            </a:r>
            <a:endParaRPr lang="en-US" sz="1500" dirty="0"/>
          </a:p>
        </p:txBody>
      </p:sp>
      <p:sp>
        <p:nvSpPr>
          <p:cNvPr id="18" name="SK-3-text-17"/>
          <p:cNvSpPr/>
          <p:nvPr/>
        </p:nvSpPr>
        <p:spPr>
          <a:xfrm>
            <a:off x="1706761" y="4999434"/>
            <a:ext cx="25831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VOLUNTARY</a:t>
            </a:r>
            <a:endParaRPr lang="en-US" sz="1800" dirty="0"/>
          </a:p>
        </p:txBody>
      </p:sp>
      <p:sp>
        <p:nvSpPr>
          <p:cNvPr id="19" name="SK-3-text-18"/>
          <p:cNvSpPr/>
          <p:nvPr/>
        </p:nvSpPr>
        <p:spPr>
          <a:xfrm>
            <a:off x="1706761" y="5397103"/>
            <a:ext cx="42367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Cannot be forced or rushed</a:t>
            </a:r>
            <a:endParaRPr lang="en-US" sz="1050" dirty="0"/>
          </a:p>
        </p:txBody>
      </p:sp>
      <p:sp>
        <p:nvSpPr>
          <p:cNvPr id="20" name="SK-3-text-19"/>
          <p:cNvSpPr/>
          <p:nvPr/>
        </p:nvSpPr>
        <p:spPr>
          <a:xfrm>
            <a:off x="5181600" y="4992588"/>
            <a:ext cx="395478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PERSON-CENTRED</a:t>
            </a:r>
            <a:endParaRPr lang="en-US" sz="1800" dirty="0"/>
          </a:p>
        </p:txBody>
      </p:sp>
      <p:sp>
        <p:nvSpPr>
          <p:cNvPr id="21" name="SK-3-text-20"/>
          <p:cNvSpPr/>
          <p:nvPr/>
        </p:nvSpPr>
        <p:spPr>
          <a:xfrm>
            <a:off x="5181600" y="5397103"/>
            <a:ext cx="53568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Starts with “what matters to you”</a:t>
            </a:r>
            <a:endParaRPr lang="en-US" sz="1050" dirty="0"/>
          </a:p>
        </p:txBody>
      </p:sp>
      <p:sp>
        <p:nvSpPr>
          <p:cNvPr id="22" name="SK-3-text-21"/>
          <p:cNvSpPr/>
          <p:nvPr/>
        </p:nvSpPr>
        <p:spPr>
          <a:xfrm>
            <a:off x="8863459" y="4992588"/>
            <a:ext cx="332854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CAPACITY-REQUIRED</a:t>
            </a:r>
            <a:endParaRPr lang="en-US" sz="1800" dirty="0"/>
          </a:p>
        </p:txBody>
      </p:sp>
      <p:sp>
        <p:nvSpPr>
          <p:cNvPr id="23" name="SK-3-text-22"/>
          <p:cNvSpPr/>
          <p:nvPr/>
        </p:nvSpPr>
        <p:spPr>
          <a:xfrm>
            <a:off x="8875663" y="5397103"/>
            <a:ext cx="33163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Done while mental capacity is intact</a:t>
            </a:r>
            <a:endParaRPr lang="en-US" sz="1050" dirty="0"/>
          </a:p>
        </p:txBody>
      </p:sp>
      <p:sp>
        <p:nvSpPr>
          <p:cNvPr id="24" name="SK-3-text-23"/>
          <p:cNvSpPr/>
          <p:nvPr/>
        </p:nvSpPr>
        <p:spPr>
          <a:xfrm>
            <a:off x="438894" y="6405265"/>
            <a:ext cx="11753106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25" name="SK-3-text-24"/>
          <p:cNvSpPr/>
          <p:nvPr/>
        </p:nvSpPr>
        <p:spPr>
          <a:xfrm>
            <a:off x="451098" y="6563023"/>
            <a:ext cx="84429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26" name="SK-3-text-25"/>
          <p:cNvSpPr/>
          <p:nvPr/>
        </p:nvSpPr>
        <p:spPr>
          <a:xfrm>
            <a:off x="9665196" y="6473875"/>
            <a:ext cx="200248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F8C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71" y="769590"/>
            <a:ext cx="1889671" cy="3810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309092"/>
            <a:ext cx="2499271" cy="378470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2377" y="1309092"/>
            <a:ext cx="2548086" cy="378470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6830" y="1337221"/>
            <a:ext cx="9525" cy="3326011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786759"/>
            <a:ext cx="12192000" cy="548580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671" y="5376565"/>
            <a:ext cx="11460361" cy="932557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3238" y="5486400"/>
            <a:ext cx="9525" cy="671959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7528" y="5486400"/>
            <a:ext cx="9525" cy="671959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384727"/>
            <a:ext cx="12192000" cy="473125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" y="5568553"/>
            <a:ext cx="438894" cy="432048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24157" y="4025503"/>
            <a:ext cx="1072753" cy="665113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2361" y="4025503"/>
            <a:ext cx="1060698" cy="692646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88361" y="4032498"/>
            <a:ext cx="1011882" cy="658267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05600" y="1385292"/>
            <a:ext cx="268188" cy="226219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0157" y="3538686"/>
            <a:ext cx="4315867" cy="1158925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5357" y="1385292"/>
            <a:ext cx="268188" cy="226219"/>
          </a:xfrm>
          <a:prstGeom prst="rect">
            <a:avLst/>
          </a:prstGeom>
        </p:spPr>
      </p:pic>
      <p:sp>
        <p:nvSpPr>
          <p:cNvPr id="19" name="SK-30-text-18"/>
          <p:cNvSpPr/>
          <p:nvPr/>
        </p:nvSpPr>
        <p:spPr>
          <a:xfrm>
            <a:off x="341263" y="281136"/>
            <a:ext cx="11850737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Communication Skills &amp; Ending the Conversation</a:t>
            </a:r>
            <a:endParaRPr lang="en-US" sz="3000" dirty="0"/>
          </a:p>
        </p:txBody>
      </p:sp>
      <p:sp>
        <p:nvSpPr>
          <p:cNvPr id="20" name="SK-30-text-19"/>
          <p:cNvSpPr/>
          <p:nvPr/>
        </p:nvSpPr>
        <p:spPr>
          <a:xfrm>
            <a:off x="341263" y="953244"/>
            <a:ext cx="118507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438E8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Practical skills for during and closing an ACP discussion</a:t>
            </a:r>
            <a:endParaRPr lang="en-US" sz="1650" dirty="0"/>
          </a:p>
        </p:txBody>
      </p:sp>
      <p:sp>
        <p:nvSpPr>
          <p:cNvPr id="21" name="SK-30-text-20"/>
          <p:cNvSpPr/>
          <p:nvPr/>
        </p:nvSpPr>
        <p:spPr>
          <a:xfrm>
            <a:off x="780157" y="1398984"/>
            <a:ext cx="5353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During the Conversation</a:t>
            </a:r>
            <a:endParaRPr lang="en-US" sz="1500" dirty="0"/>
          </a:p>
        </p:txBody>
      </p:sp>
      <p:sp>
        <p:nvSpPr>
          <p:cNvPr id="22" name="SK-30-text-21"/>
          <p:cNvSpPr/>
          <p:nvPr/>
        </p:nvSpPr>
        <p:spPr>
          <a:xfrm>
            <a:off x="451098" y="1755577"/>
            <a:ext cx="843629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plain language — avoid medical jargon</a:t>
            </a:r>
            <a:endParaRPr lang="en-US" sz="1275" dirty="0"/>
          </a:p>
        </p:txBody>
      </p:sp>
      <p:sp>
        <p:nvSpPr>
          <p:cNvPr id="23" name="SK-30-text-22"/>
          <p:cNvSpPr/>
          <p:nvPr/>
        </p:nvSpPr>
        <p:spPr>
          <a:xfrm>
            <a:off x="451098" y="1981944"/>
            <a:ext cx="765905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Give information in manageable chunks</a:t>
            </a:r>
            <a:endParaRPr lang="en-US" sz="1275" dirty="0"/>
          </a:p>
        </p:txBody>
      </p:sp>
      <p:sp>
        <p:nvSpPr>
          <p:cNvPr id="24" name="SK-30-text-23"/>
          <p:cNvSpPr/>
          <p:nvPr/>
        </p:nvSpPr>
        <p:spPr>
          <a:xfrm>
            <a:off x="451098" y="2208163"/>
            <a:ext cx="532733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Clarify vague statements:</a:t>
            </a:r>
            <a:endParaRPr lang="en-US" sz="1275" dirty="0"/>
          </a:p>
        </p:txBody>
      </p:sp>
      <p:sp>
        <p:nvSpPr>
          <p:cNvPr id="25" name="SK-30-text-24"/>
          <p:cNvSpPr/>
          <p:nvPr/>
        </p:nvSpPr>
        <p:spPr>
          <a:xfrm>
            <a:off x="658267" y="2420838"/>
            <a:ext cx="1076801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 don't want heroics" → "What do you mean by heroics?"</a:t>
            </a:r>
            <a:endParaRPr lang="en-US" sz="1275" dirty="0"/>
          </a:p>
        </p:txBody>
      </p:sp>
      <p:sp>
        <p:nvSpPr>
          <p:cNvPr id="26" name="SK-30-text-25"/>
          <p:cNvSpPr/>
          <p:nvPr/>
        </p:nvSpPr>
        <p:spPr>
          <a:xfrm>
            <a:off x="451098" y="2653903"/>
            <a:ext cx="785336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Respect the person's pace — don't rush</a:t>
            </a:r>
            <a:endParaRPr lang="en-US" sz="1275" dirty="0"/>
          </a:p>
        </p:txBody>
      </p:sp>
      <p:sp>
        <p:nvSpPr>
          <p:cNvPr id="27" name="SK-30-text-26"/>
          <p:cNvSpPr/>
          <p:nvPr/>
        </p:nvSpPr>
        <p:spPr>
          <a:xfrm>
            <a:off x="451098" y="2873425"/>
            <a:ext cx="999077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 interpreters, not family members, when needed</a:t>
            </a:r>
            <a:endParaRPr lang="en-US" sz="1275" dirty="0"/>
          </a:p>
        </p:txBody>
      </p:sp>
      <p:sp>
        <p:nvSpPr>
          <p:cNvPr id="28" name="SK-30-text-27"/>
          <p:cNvSpPr/>
          <p:nvPr/>
        </p:nvSpPr>
        <p:spPr>
          <a:xfrm>
            <a:off x="451098" y="3092946"/>
            <a:ext cx="785336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Acknowledge emotions and allow silence</a:t>
            </a:r>
            <a:endParaRPr lang="en-US" sz="1275" dirty="0"/>
          </a:p>
        </p:txBody>
      </p:sp>
      <p:sp>
        <p:nvSpPr>
          <p:cNvPr id="29" name="SK-30-text-28"/>
          <p:cNvSpPr/>
          <p:nvPr/>
        </p:nvSpPr>
        <p:spPr>
          <a:xfrm>
            <a:off x="451098" y="3305473"/>
            <a:ext cx="117409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It is OK to have multiple conversations — not everything today</a:t>
            </a:r>
            <a:endParaRPr lang="en-US" sz="1275" dirty="0"/>
          </a:p>
        </p:txBody>
      </p:sp>
      <p:sp>
        <p:nvSpPr>
          <p:cNvPr id="30" name="SK-30-text-29"/>
          <p:cNvSpPr/>
          <p:nvPr/>
        </p:nvSpPr>
        <p:spPr>
          <a:xfrm>
            <a:off x="7022455" y="1398984"/>
            <a:ext cx="516954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Ending the Conversation</a:t>
            </a:r>
            <a:endParaRPr lang="en-US" sz="1500" dirty="0"/>
          </a:p>
        </p:txBody>
      </p:sp>
      <p:sp>
        <p:nvSpPr>
          <p:cNvPr id="31" name="SK-30-text-30"/>
          <p:cNvSpPr/>
          <p:nvPr/>
        </p:nvSpPr>
        <p:spPr>
          <a:xfrm>
            <a:off x="6607969" y="1755577"/>
            <a:ext cx="558403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Summarise what was discussed — or ask the patient to do so</a:t>
            </a:r>
            <a:endParaRPr lang="en-US" sz="1275" dirty="0"/>
          </a:p>
        </p:txBody>
      </p:sp>
      <p:sp>
        <p:nvSpPr>
          <p:cNvPr id="32" name="SK-30-text-31"/>
          <p:cNvSpPr/>
          <p:nvPr/>
        </p:nvSpPr>
        <p:spPr>
          <a:xfrm>
            <a:off x="6607969" y="1988790"/>
            <a:ext cx="552164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Screen for other concerns:</a:t>
            </a:r>
            <a:endParaRPr lang="en-US" sz="1275" dirty="0"/>
          </a:p>
        </p:txBody>
      </p:sp>
      <p:sp>
        <p:nvSpPr>
          <p:cNvPr id="33" name="SK-30-text-32"/>
          <p:cNvSpPr/>
          <p:nvPr/>
        </p:nvSpPr>
        <p:spPr>
          <a:xfrm>
            <a:off x="6803082" y="2194471"/>
            <a:ext cx="538891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"Is there anything else you'd like to discuss?"</a:t>
            </a:r>
            <a:endParaRPr lang="en-US" sz="1275" dirty="0"/>
          </a:p>
        </p:txBody>
      </p:sp>
      <p:sp>
        <p:nvSpPr>
          <p:cNvPr id="34" name="SK-30-text-33"/>
          <p:cNvSpPr/>
          <p:nvPr/>
        </p:nvSpPr>
        <p:spPr>
          <a:xfrm>
            <a:off x="6595765" y="2420838"/>
            <a:ext cx="559623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Plan follow-up if needed — not everything must be resolved today</a:t>
            </a:r>
            <a:endParaRPr lang="en-US" sz="1275" dirty="0"/>
          </a:p>
        </p:txBody>
      </p:sp>
      <p:sp>
        <p:nvSpPr>
          <p:cNvPr id="35" name="SK-30-text-34"/>
          <p:cNvSpPr/>
          <p:nvPr/>
        </p:nvSpPr>
        <p:spPr>
          <a:xfrm>
            <a:off x="6595765" y="2653903"/>
            <a:ext cx="559623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Document the conversation clearly in the clinical notes</a:t>
            </a:r>
            <a:endParaRPr lang="en-US" sz="1275" dirty="0"/>
          </a:p>
        </p:txBody>
      </p:sp>
      <p:sp>
        <p:nvSpPr>
          <p:cNvPr id="36" name="SK-30-text-35"/>
          <p:cNvSpPr/>
          <p:nvPr/>
        </p:nvSpPr>
        <p:spPr>
          <a:xfrm>
            <a:off x="6607969" y="2887117"/>
            <a:ext cx="552164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Share (with consent) with:</a:t>
            </a:r>
            <a:endParaRPr lang="en-US" sz="1275" dirty="0"/>
          </a:p>
        </p:txBody>
      </p:sp>
      <p:sp>
        <p:nvSpPr>
          <p:cNvPr id="37" name="SK-30-text-36"/>
          <p:cNvSpPr/>
          <p:nvPr/>
        </p:nvSpPr>
        <p:spPr>
          <a:xfrm>
            <a:off x="6815286" y="3113484"/>
            <a:ext cx="4648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GP out-of-hours service</a:t>
            </a:r>
            <a:endParaRPr lang="en-US" sz="1200" dirty="0"/>
          </a:p>
        </p:txBody>
      </p:sp>
      <p:sp>
        <p:nvSpPr>
          <p:cNvPr id="38" name="SK-30-text-37"/>
          <p:cNvSpPr/>
          <p:nvPr/>
        </p:nvSpPr>
        <p:spPr>
          <a:xfrm>
            <a:off x="6815286" y="3339703"/>
            <a:ext cx="35509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Ambulance / 111</a:t>
            </a:r>
            <a:endParaRPr lang="en-US" sz="1200" dirty="0"/>
          </a:p>
        </p:txBody>
      </p:sp>
      <p:sp>
        <p:nvSpPr>
          <p:cNvPr id="39" name="SK-30-text-38"/>
          <p:cNvSpPr/>
          <p:nvPr/>
        </p:nvSpPr>
        <p:spPr>
          <a:xfrm>
            <a:off x="6815286" y="3559225"/>
            <a:ext cx="31851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District nurses</a:t>
            </a:r>
            <a:endParaRPr lang="en-US" sz="1200" dirty="0"/>
          </a:p>
        </p:txBody>
      </p:sp>
      <p:sp>
        <p:nvSpPr>
          <p:cNvPr id="40" name="SK-30-text-39"/>
          <p:cNvSpPr/>
          <p:nvPr/>
        </p:nvSpPr>
        <p:spPr>
          <a:xfrm>
            <a:off x="6815286" y="3778746"/>
            <a:ext cx="31851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Care home staff</a:t>
            </a:r>
            <a:endParaRPr lang="en-US" sz="1200" dirty="0"/>
          </a:p>
        </p:txBody>
      </p:sp>
      <p:sp>
        <p:nvSpPr>
          <p:cNvPr id="41" name="SK-30-text-40"/>
          <p:cNvSpPr/>
          <p:nvPr/>
        </p:nvSpPr>
        <p:spPr>
          <a:xfrm>
            <a:off x="1889671" y="4834830"/>
            <a:ext cx="835149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8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Cultural consideration: Some communities prefer family-centred decision-making — respect this while upholding individual patient rights.</a:t>
            </a:r>
            <a:endParaRPr lang="en-US" sz="975" dirty="0"/>
          </a:p>
          <a:p>
            <a:pPr marL="0" indent="0" algn="ctr">
              <a:lnSpc>
                <a:spcPts val="1268"/>
              </a:lnSpc>
              <a:buNone/>
            </a:pPr>
            <a:r>
              <a:rPr lang="en-US" sz="9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use culturally appropriate resources and professional interpreters.</a:t>
            </a:r>
            <a:endParaRPr lang="en-US" sz="975" dirty="0"/>
          </a:p>
        </p:txBody>
      </p:sp>
      <p:sp>
        <p:nvSpPr>
          <p:cNvPr id="42" name="SK-30-text-41"/>
          <p:cNvSpPr/>
          <p:nvPr/>
        </p:nvSpPr>
        <p:spPr>
          <a:xfrm>
            <a:off x="1182588" y="5678388"/>
            <a:ext cx="346043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438E8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Exam Pearl</a:t>
            </a:r>
            <a:endParaRPr lang="en-US" sz="1575" dirty="0"/>
          </a:p>
        </p:txBody>
      </p:sp>
      <p:sp>
        <p:nvSpPr>
          <p:cNvPr id="43" name="SK-30-text-42"/>
          <p:cNvSpPr/>
          <p:nvPr/>
        </p:nvSpPr>
        <p:spPr>
          <a:xfrm>
            <a:off x="3352800" y="5479405"/>
            <a:ext cx="30022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ICE framework:</a:t>
            </a:r>
            <a:endParaRPr lang="en-US" sz="1200" dirty="0"/>
          </a:p>
        </p:txBody>
      </p:sp>
      <p:sp>
        <p:nvSpPr>
          <p:cNvPr id="44" name="SK-30-text-43"/>
          <p:cNvSpPr/>
          <p:nvPr/>
        </p:nvSpPr>
        <p:spPr>
          <a:xfrm>
            <a:off x="3523357" y="5664696"/>
            <a:ext cx="273099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"What are your ideas about what's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happening? What concerns you most?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were you hoping we could do?"</a:t>
            </a:r>
            <a:endParaRPr lang="en-US" sz="1200" dirty="0"/>
          </a:p>
        </p:txBody>
      </p:sp>
      <p:sp>
        <p:nvSpPr>
          <p:cNvPr id="45" name="SK-30-text-44"/>
          <p:cNvSpPr/>
          <p:nvPr/>
        </p:nvSpPr>
        <p:spPr>
          <a:xfrm>
            <a:off x="7534573" y="5479405"/>
            <a:ext cx="31851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Safety-netting:</a:t>
            </a:r>
            <a:endParaRPr lang="en-US" sz="1200" dirty="0"/>
          </a:p>
        </p:txBody>
      </p:sp>
      <p:sp>
        <p:nvSpPr>
          <p:cNvPr id="46" name="SK-30-text-45"/>
          <p:cNvSpPr/>
          <p:nvPr/>
        </p:nvSpPr>
        <p:spPr>
          <a:xfrm>
            <a:off x="7729686" y="5671542"/>
            <a:ext cx="319429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"We'll review this together if things change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please come back if you want to discuss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anything further."</a:t>
            </a:r>
            <a:endParaRPr lang="en-US" sz="1200" dirty="0"/>
          </a:p>
        </p:txBody>
      </p:sp>
      <p:sp>
        <p:nvSpPr>
          <p:cNvPr id="47" name="SK-30-text-46"/>
          <p:cNvSpPr/>
          <p:nvPr/>
        </p:nvSpPr>
        <p:spPr>
          <a:xfrm>
            <a:off x="329059" y="6460182"/>
            <a:ext cx="1186294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only. Content reflects guidance current at time of publication.</a:t>
            </a:r>
            <a:endParaRPr lang="en-US" sz="975" dirty="0"/>
          </a:p>
        </p:txBody>
      </p:sp>
      <p:sp>
        <p:nvSpPr>
          <p:cNvPr id="48" name="SK-30-text-47"/>
          <p:cNvSpPr/>
          <p:nvPr/>
        </p:nvSpPr>
        <p:spPr>
          <a:xfrm>
            <a:off x="341263" y="6617940"/>
            <a:ext cx="914019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refer to current national guidance and local policies.</a:t>
            </a:r>
            <a:endParaRPr lang="en-US" sz="975" dirty="0"/>
          </a:p>
        </p:txBody>
      </p:sp>
      <p:sp>
        <p:nvSpPr>
          <p:cNvPr id="49" name="SK-30-text-48"/>
          <p:cNvSpPr/>
          <p:nvPr/>
        </p:nvSpPr>
        <p:spPr>
          <a:xfrm>
            <a:off x="9847957" y="6528792"/>
            <a:ext cx="197807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E68A5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373" y="5616625"/>
            <a:ext cx="524173" cy="473125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9153" y="4382244"/>
            <a:ext cx="487561" cy="486817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898" y="4389090"/>
            <a:ext cx="475357" cy="473125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9153" y="3058567"/>
            <a:ext cx="487561" cy="473125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98" y="3044875"/>
            <a:ext cx="475357" cy="466279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9153" y="1728192"/>
            <a:ext cx="487561" cy="473125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898" y="1721346"/>
            <a:ext cx="475357" cy="473125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4863" y="500509"/>
            <a:ext cx="511969" cy="486817"/>
          </a:xfrm>
          <a:prstGeom prst="rect">
            <a:avLst/>
          </a:prstGeom>
        </p:spPr>
      </p:pic>
      <p:sp>
        <p:nvSpPr>
          <p:cNvPr id="11" name="SK-31-text-10"/>
          <p:cNvSpPr/>
          <p:nvPr/>
        </p:nvSpPr>
        <p:spPr>
          <a:xfrm>
            <a:off x="353467" y="370284"/>
            <a:ext cx="881062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Exam Pearls</a:t>
            </a:r>
            <a:endParaRPr lang="en-US" sz="3750" dirty="0"/>
          </a:p>
        </p:txBody>
      </p:sp>
      <p:sp>
        <p:nvSpPr>
          <p:cNvPr id="12" name="SK-31-text-11"/>
          <p:cNvSpPr/>
          <p:nvPr/>
        </p:nvSpPr>
        <p:spPr>
          <a:xfrm>
            <a:off x="10680055" y="534888"/>
            <a:ext cx="151194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</a:t>
            </a:r>
            <a:endParaRPr lang="en-US" sz="3000" dirty="0"/>
          </a:p>
        </p:txBody>
      </p:sp>
      <p:sp>
        <p:nvSpPr>
          <p:cNvPr id="13" name="SK-31-text-12"/>
          <p:cNvSpPr/>
          <p:nvPr/>
        </p:nvSpPr>
        <p:spPr>
          <a:xfrm>
            <a:off x="341263" y="1206996"/>
            <a:ext cx="118507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532B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facts you are expected to know — written answer precision required</a:t>
            </a:r>
            <a:endParaRPr lang="en-US" sz="1500" dirty="0"/>
          </a:p>
        </p:txBody>
      </p:sp>
      <p:sp>
        <p:nvSpPr>
          <p:cNvPr id="14" name="SK-31-text-13"/>
          <p:cNvSpPr/>
          <p:nvPr/>
        </p:nvSpPr>
        <p:spPr>
          <a:xfrm>
            <a:off x="1499592" y="1707505"/>
            <a:ext cx="815149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ADRT — Life-Sustaining Treatment</a:t>
            </a:r>
            <a:endParaRPr lang="en-US" sz="1650" dirty="0"/>
          </a:p>
        </p:txBody>
      </p:sp>
      <p:sp>
        <p:nvSpPr>
          <p:cNvPr id="15" name="SK-31-text-14"/>
          <p:cNvSpPr/>
          <p:nvPr/>
        </p:nvSpPr>
        <p:spPr>
          <a:xfrm>
            <a:off x="1499592" y="2043559"/>
            <a:ext cx="3499098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Must be: written + signed + witnessed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explicitly state “this applies even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life is at risk”</a:t>
            </a:r>
            <a:endParaRPr lang="en-US" sz="1350" dirty="0"/>
          </a:p>
        </p:txBody>
      </p:sp>
      <p:sp>
        <p:nvSpPr>
          <p:cNvPr id="16" name="SK-31-text-15"/>
          <p:cNvSpPr/>
          <p:nvPr/>
        </p:nvSpPr>
        <p:spPr>
          <a:xfrm>
            <a:off x="7302996" y="1707505"/>
            <a:ext cx="488900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ADRT — When It Applies</a:t>
            </a:r>
            <a:endParaRPr lang="en-US" sz="1650" dirty="0"/>
          </a:p>
        </p:txBody>
      </p:sp>
      <p:sp>
        <p:nvSpPr>
          <p:cNvPr id="17" name="SK-31-text-16"/>
          <p:cNvSpPr/>
          <p:nvPr/>
        </p:nvSpPr>
        <p:spPr>
          <a:xfrm>
            <a:off x="7290792" y="2043559"/>
            <a:ext cx="2779663" cy="713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Only activates when the person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lacks capacity to make that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specific decision at that time</a:t>
            </a:r>
            <a:endParaRPr lang="en-US" sz="1350" dirty="0"/>
          </a:p>
        </p:txBody>
      </p:sp>
      <p:sp>
        <p:nvSpPr>
          <p:cNvPr id="18" name="SK-31-text-17"/>
          <p:cNvSpPr/>
          <p:nvPr/>
        </p:nvSpPr>
        <p:spPr>
          <a:xfrm>
            <a:off x="1499592" y="2983111"/>
            <a:ext cx="56368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LPA — Health &amp; Welfare</a:t>
            </a:r>
            <a:endParaRPr lang="en-US" sz="1650" dirty="0"/>
          </a:p>
        </p:txBody>
      </p:sp>
      <p:sp>
        <p:nvSpPr>
          <p:cNvPr id="19" name="SK-31-text-18"/>
          <p:cNvSpPr/>
          <p:nvPr/>
        </p:nvSpPr>
        <p:spPr>
          <a:xfrm>
            <a:off x="1499592" y="3278088"/>
            <a:ext cx="4011067" cy="8777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Must be registered with the OPG before use.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Only activates when the donor lacks capacity.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Life-sustaining treatment covered only if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explicitly stated</a:t>
            </a:r>
            <a:endParaRPr lang="en-US" sz="1350" dirty="0"/>
          </a:p>
        </p:txBody>
      </p:sp>
      <p:sp>
        <p:nvSpPr>
          <p:cNvPr id="20" name="SK-31-text-19"/>
          <p:cNvSpPr/>
          <p:nvPr/>
        </p:nvSpPr>
        <p:spPr>
          <a:xfrm>
            <a:off x="7290792" y="3058567"/>
            <a:ext cx="490120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MCA 2005 — Five Principles</a:t>
            </a:r>
            <a:endParaRPr lang="en-US" sz="1650" dirty="0"/>
          </a:p>
        </p:txBody>
      </p:sp>
      <p:sp>
        <p:nvSpPr>
          <p:cNvPr id="21" name="SK-31-text-20"/>
          <p:cNvSpPr/>
          <p:nvPr/>
        </p:nvSpPr>
        <p:spPr>
          <a:xfrm>
            <a:off x="7290792" y="3367236"/>
            <a:ext cx="3742879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Presume capacity · Maximise capacity ·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Right to unwise decisions · Best interests ·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Least restrictive option</a:t>
            </a:r>
            <a:endParaRPr lang="en-US" sz="1350" dirty="0"/>
          </a:p>
        </p:txBody>
      </p:sp>
      <p:sp>
        <p:nvSpPr>
          <p:cNvPr id="22" name="SK-31-text-21"/>
          <p:cNvSpPr/>
          <p:nvPr/>
        </p:nvSpPr>
        <p:spPr>
          <a:xfrm>
            <a:off x="1499592" y="4361557"/>
            <a:ext cx="488251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Capacity Assessment</a:t>
            </a:r>
            <a:endParaRPr lang="en-US" sz="1650" dirty="0"/>
          </a:p>
        </p:txBody>
      </p:sp>
      <p:sp>
        <p:nvSpPr>
          <p:cNvPr id="23" name="SK-31-text-22"/>
          <p:cNvSpPr/>
          <p:nvPr/>
        </p:nvSpPr>
        <p:spPr>
          <a:xfrm>
            <a:off x="1499592" y="4683919"/>
            <a:ext cx="3133279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Decision-specific and time-specific.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Four abilities: understand · retain ·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weigh/use · communicate</a:t>
            </a:r>
            <a:endParaRPr lang="en-US" sz="1350" dirty="0"/>
          </a:p>
        </p:txBody>
      </p:sp>
      <p:sp>
        <p:nvSpPr>
          <p:cNvPr id="24" name="SK-31-text-23"/>
          <p:cNvSpPr/>
          <p:nvPr/>
        </p:nvSpPr>
        <p:spPr>
          <a:xfrm>
            <a:off x="7290792" y="4361557"/>
            <a:ext cx="490120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Powers of Attorney Act 2023</a:t>
            </a:r>
            <a:endParaRPr lang="en-US" sz="1650" dirty="0"/>
          </a:p>
        </p:txBody>
      </p:sp>
      <p:sp>
        <p:nvSpPr>
          <p:cNvPr id="25" name="SK-31-text-24"/>
          <p:cNvSpPr/>
          <p:nvPr/>
        </p:nvSpPr>
        <p:spPr>
          <a:xfrm>
            <a:off x="7290792" y="4677073"/>
            <a:ext cx="3206353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Introduced digital LPA options and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enhanced safeguards against fraud.</a:t>
            </a:r>
            <a:endParaRPr lang="en-US" sz="1350" dirty="0"/>
          </a:p>
          <a:p>
            <a:pPr marL="0" indent="0" algn="l">
              <a:lnSpc>
                <a:spcPts val="1688"/>
              </a:lnSpc>
              <a:buNone/>
            </a:pPr>
            <a:r>
              <a:rPr lang="en-US" sz="1350" b="1" dirty="0">
                <a:solidFill>
                  <a:srgbClr val="140D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Still registered with OPG</a:t>
            </a:r>
            <a:endParaRPr lang="en-US" sz="1350" dirty="0"/>
          </a:p>
        </p:txBody>
      </p:sp>
      <p:sp>
        <p:nvSpPr>
          <p:cNvPr id="26" name="SK-31-text-25"/>
          <p:cNvSpPr/>
          <p:nvPr/>
        </p:nvSpPr>
        <p:spPr>
          <a:xfrm>
            <a:off x="2389584" y="5623471"/>
            <a:ext cx="9802416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Remember: LPA for property &amp; finances does NOT cover health decisions.</a:t>
            </a:r>
            <a:endParaRPr lang="en-US" sz="1575" dirty="0"/>
          </a:p>
        </p:txBody>
      </p:sp>
      <p:sp>
        <p:nvSpPr>
          <p:cNvPr id="27" name="SK-31-text-26"/>
          <p:cNvSpPr/>
          <p:nvPr/>
        </p:nvSpPr>
        <p:spPr>
          <a:xfrm>
            <a:off x="2401788" y="5877223"/>
            <a:ext cx="979021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Next-of-kin has NO automatic legal authority.</a:t>
            </a:r>
            <a:endParaRPr lang="en-US" sz="1575" dirty="0"/>
          </a:p>
        </p:txBody>
      </p:sp>
      <p:sp>
        <p:nvSpPr>
          <p:cNvPr id="28" name="SK-31-text-27"/>
          <p:cNvSpPr/>
          <p:nvPr/>
        </p:nvSpPr>
        <p:spPr>
          <a:xfrm>
            <a:off x="341263" y="6357342"/>
            <a:ext cx="273099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</a:t>
            </a:r>
            <a:endParaRPr lang="en-US" sz="750" dirty="0"/>
          </a:p>
          <a:p>
            <a:pPr marL="0" indent="0" algn="l">
              <a:lnSpc>
                <a:spcPts val="900"/>
              </a:lnSpc>
              <a:buNone/>
            </a:pPr>
            <a:r>
              <a:rPr lang="en-US" sz="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current at time of publication. Always refer to current</a:t>
            </a:r>
            <a:endParaRPr lang="en-US" sz="750" dirty="0"/>
          </a:p>
          <a:p>
            <a:pPr marL="0" indent="0" algn="l">
              <a:lnSpc>
                <a:spcPts val="900"/>
              </a:lnSpc>
              <a:buNone/>
            </a:pPr>
            <a:r>
              <a:rPr lang="en-US" sz="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national guidance and local policies.</a:t>
            </a:r>
            <a:endParaRPr lang="en-US" sz="750" dirty="0"/>
          </a:p>
        </p:txBody>
      </p:sp>
      <p:sp>
        <p:nvSpPr>
          <p:cNvPr id="29" name="SK-31-text-28"/>
          <p:cNvSpPr/>
          <p:nvPr/>
        </p:nvSpPr>
        <p:spPr>
          <a:xfrm>
            <a:off x="5754588" y="6460182"/>
            <a:ext cx="2189798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31 / 35</a:t>
            </a:r>
            <a:endParaRPr lang="en-US" sz="1425" dirty="0"/>
          </a:p>
        </p:txBody>
      </p:sp>
      <p:sp>
        <p:nvSpPr>
          <p:cNvPr id="30" name="SK-31-text-29"/>
          <p:cNvSpPr/>
          <p:nvPr/>
        </p:nvSpPr>
        <p:spPr>
          <a:xfrm>
            <a:off x="9826675" y="6460182"/>
            <a:ext cx="23653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39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4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5994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98" y="191988"/>
            <a:ext cx="1863435" cy="335905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894" y="1179463"/>
            <a:ext cx="2584698" cy="82153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6290" y="102840"/>
            <a:ext cx="3535561" cy="2057400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8267" y="2057400"/>
            <a:ext cx="5352157" cy="1789807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2050405"/>
            <a:ext cx="182761" cy="1796653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81279" y="2049810"/>
            <a:ext cx="5352157" cy="1852910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81279" y="2050405"/>
            <a:ext cx="182761" cy="1796653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267" y="3836343"/>
            <a:ext cx="5352157" cy="2216348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" y="3963888"/>
            <a:ext cx="182761" cy="1803648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81279" y="3836343"/>
            <a:ext cx="5352157" cy="2209502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1279" y="3963888"/>
            <a:ext cx="182761" cy="1803648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997178"/>
            <a:ext cx="12192000" cy="342900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350496"/>
            <a:ext cx="12192000" cy="507355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40855" y="6041827"/>
            <a:ext cx="292596" cy="253603"/>
          </a:xfrm>
          <a:prstGeom prst="rect">
            <a:avLst/>
          </a:prstGeom>
        </p:spPr>
      </p:pic>
      <p:pic>
        <p:nvPicPr>
          <p:cNvPr id="18" name="SK-3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4337" y="4048199"/>
            <a:ext cx="463153" cy="466279"/>
          </a:xfrm>
          <a:prstGeom prst="rect">
            <a:avLst/>
          </a:prstGeom>
        </p:spPr>
      </p:pic>
      <p:pic>
        <p:nvPicPr>
          <p:cNvPr id="19" name="SK-3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5271" y="4053036"/>
            <a:ext cx="377875" cy="390823"/>
          </a:xfrm>
          <a:prstGeom prst="rect">
            <a:avLst/>
          </a:prstGeom>
        </p:spPr>
      </p:pic>
      <p:pic>
        <p:nvPicPr>
          <p:cNvPr id="20" name="SK-3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4337" y="2125861"/>
            <a:ext cx="377875" cy="322213"/>
          </a:xfrm>
          <a:prstGeom prst="rect">
            <a:avLst/>
          </a:prstGeom>
        </p:spPr>
      </p:pic>
      <p:pic>
        <p:nvPicPr>
          <p:cNvPr id="21" name="SK-3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75271" y="2139553"/>
            <a:ext cx="377875" cy="294829"/>
          </a:xfrm>
          <a:prstGeom prst="rect">
            <a:avLst/>
          </a:prstGeom>
        </p:spPr>
      </p:pic>
      <p:sp>
        <p:nvSpPr>
          <p:cNvPr id="22" name="SK-32-text-21"/>
          <p:cNvSpPr/>
          <p:nvPr/>
        </p:nvSpPr>
        <p:spPr>
          <a:xfrm>
            <a:off x="530126" y="260598"/>
            <a:ext cx="16217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PEARLS</a:t>
            </a:r>
            <a:endParaRPr lang="en-US" sz="1350" dirty="0"/>
          </a:p>
        </p:txBody>
      </p:sp>
      <p:sp>
        <p:nvSpPr>
          <p:cNvPr id="23" name="SK-32-text-22"/>
          <p:cNvSpPr/>
          <p:nvPr/>
        </p:nvSpPr>
        <p:spPr>
          <a:xfrm>
            <a:off x="451098" y="658267"/>
            <a:ext cx="634365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B4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Exam Pearls</a:t>
            </a:r>
            <a:endParaRPr lang="en-US" sz="2700" dirty="0"/>
          </a:p>
        </p:txBody>
      </p:sp>
      <p:sp>
        <p:nvSpPr>
          <p:cNvPr id="24" name="SK-32-text-23"/>
          <p:cNvSpPr/>
          <p:nvPr/>
        </p:nvSpPr>
        <p:spPr>
          <a:xfrm>
            <a:off x="451098" y="1426369"/>
            <a:ext cx="1174090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Communication, Consultation Skills &amp; Clinical Reasoning</a:t>
            </a:r>
            <a:endParaRPr lang="en-US" sz="1500" dirty="0"/>
          </a:p>
        </p:txBody>
      </p:sp>
      <p:sp>
        <p:nvSpPr>
          <p:cNvPr id="25" name="SK-32-text-24"/>
          <p:cNvSpPr/>
          <p:nvPr/>
        </p:nvSpPr>
        <p:spPr>
          <a:xfrm>
            <a:off x="451098" y="1741884"/>
            <a:ext cx="1174090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SCA tests your ability to consult, communicate, and navigate complex clinical and ethical situations — not just recall facts.</a:t>
            </a:r>
            <a:endParaRPr lang="en-US" sz="1050" dirty="0"/>
          </a:p>
        </p:txBody>
      </p:sp>
      <p:sp>
        <p:nvSpPr>
          <p:cNvPr id="26" name="SK-32-text-25"/>
          <p:cNvSpPr/>
          <p:nvPr/>
        </p:nvSpPr>
        <p:spPr>
          <a:xfrm>
            <a:off x="1487388" y="2160240"/>
            <a:ext cx="30670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ICE Framework</a:t>
            </a:r>
            <a:endParaRPr lang="en-US" sz="1500" dirty="0"/>
          </a:p>
        </p:txBody>
      </p:sp>
      <p:sp>
        <p:nvSpPr>
          <p:cNvPr id="27" name="SK-32-text-26"/>
          <p:cNvSpPr/>
          <p:nvPr/>
        </p:nvSpPr>
        <p:spPr>
          <a:xfrm>
            <a:off x="1475184" y="2475607"/>
            <a:ext cx="310887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Ideas: “What are your thoughts about what’s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happening to you?”</a:t>
            </a:r>
            <a:endParaRPr lang="en-US" sz="1050" dirty="0"/>
          </a:p>
        </p:txBody>
      </p:sp>
      <p:sp>
        <p:nvSpPr>
          <p:cNvPr id="28" name="SK-32-text-27"/>
          <p:cNvSpPr/>
          <p:nvPr/>
        </p:nvSpPr>
        <p:spPr>
          <a:xfrm>
            <a:off x="1475184" y="2880271"/>
            <a:ext cx="82372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Concerns: “What worries you most about the future?”</a:t>
            </a:r>
            <a:endParaRPr lang="en-US" sz="1050" dirty="0"/>
          </a:p>
        </p:txBody>
      </p:sp>
      <p:sp>
        <p:nvSpPr>
          <p:cNvPr id="29" name="SK-32-text-28"/>
          <p:cNvSpPr/>
          <p:nvPr/>
        </p:nvSpPr>
        <p:spPr>
          <a:xfrm>
            <a:off x="1475184" y="3092946"/>
            <a:ext cx="88773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Expectations: “What were you hoping we could do today?”</a:t>
            </a:r>
            <a:endParaRPr lang="en-US" sz="1050" dirty="0"/>
          </a:p>
        </p:txBody>
      </p:sp>
      <p:sp>
        <p:nvSpPr>
          <p:cNvPr id="30" name="SK-32-text-29"/>
          <p:cNvSpPr/>
          <p:nvPr/>
        </p:nvSpPr>
        <p:spPr>
          <a:xfrm>
            <a:off x="1475184" y="3415159"/>
            <a:ext cx="349909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ICE to open ACP conversations naturally — it feels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patient-led, not clinician-imposed.</a:t>
            </a:r>
            <a:endParaRPr lang="en-US" sz="1050" dirty="0"/>
          </a:p>
        </p:txBody>
      </p:sp>
      <p:sp>
        <p:nvSpPr>
          <p:cNvPr id="31" name="SK-32-text-30"/>
          <p:cNvSpPr/>
          <p:nvPr/>
        </p:nvSpPr>
        <p:spPr>
          <a:xfrm>
            <a:off x="6839694" y="2160240"/>
            <a:ext cx="53523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Opening the ACP Dialogue</a:t>
            </a:r>
            <a:endParaRPr lang="en-US" sz="1500" dirty="0"/>
          </a:p>
        </p:txBody>
      </p:sp>
      <p:sp>
        <p:nvSpPr>
          <p:cNvPr id="32" name="SK-32-text-31"/>
          <p:cNvSpPr/>
          <p:nvPr/>
        </p:nvSpPr>
        <p:spPr>
          <a:xfrm>
            <a:off x="6839694" y="2475607"/>
            <a:ext cx="382815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“Would you like to talk about what you’d like to happen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you became very unwell?”</a:t>
            </a:r>
            <a:endParaRPr lang="en-US" sz="1050" dirty="0"/>
          </a:p>
        </p:txBody>
      </p:sp>
      <p:sp>
        <p:nvSpPr>
          <p:cNvPr id="33" name="SK-32-text-32"/>
          <p:cNvSpPr/>
          <p:nvPr/>
        </p:nvSpPr>
        <p:spPr>
          <a:xfrm>
            <a:off x="6839694" y="2880271"/>
            <a:ext cx="351115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“Do you ever think about the future and what your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 might look like?”</a:t>
            </a:r>
            <a:endParaRPr lang="en-US" sz="1050" dirty="0"/>
          </a:p>
        </p:txBody>
      </p:sp>
      <p:sp>
        <p:nvSpPr>
          <p:cNvPr id="34" name="SK-32-text-33"/>
          <p:cNvSpPr/>
          <p:nvPr/>
        </p:nvSpPr>
        <p:spPr>
          <a:xfrm>
            <a:off x="6839694" y="3250555"/>
            <a:ext cx="326737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“Is there anything you’d want us to know if you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couldn’t speak for yourself?”</a:t>
            </a:r>
            <a:endParaRPr lang="en-US" sz="1050" dirty="0"/>
          </a:p>
        </p:txBody>
      </p:sp>
      <p:sp>
        <p:nvSpPr>
          <p:cNvPr id="35" name="SK-32-text-34"/>
          <p:cNvSpPr/>
          <p:nvPr/>
        </p:nvSpPr>
        <p:spPr>
          <a:xfrm>
            <a:off x="6839694" y="3662065"/>
            <a:ext cx="535230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Open-ended, non-threatening, and patient-paced — never rushed.</a:t>
            </a:r>
            <a:endParaRPr lang="en-US" sz="900" dirty="0"/>
          </a:p>
        </p:txBody>
      </p:sp>
      <p:sp>
        <p:nvSpPr>
          <p:cNvPr id="36" name="SK-32-text-35"/>
          <p:cNvSpPr/>
          <p:nvPr/>
        </p:nvSpPr>
        <p:spPr>
          <a:xfrm>
            <a:off x="1487388" y="4080421"/>
            <a:ext cx="4895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 in ACP</a:t>
            </a:r>
            <a:endParaRPr lang="en-US" sz="1500" dirty="0"/>
          </a:p>
        </p:txBody>
      </p:sp>
      <p:sp>
        <p:nvSpPr>
          <p:cNvPr id="37" name="SK-32-text-36"/>
          <p:cNvSpPr/>
          <p:nvPr/>
        </p:nvSpPr>
        <p:spPr>
          <a:xfrm>
            <a:off x="1475184" y="4402782"/>
            <a:ext cx="83972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“We’ll review this again together if things change.”</a:t>
            </a:r>
            <a:endParaRPr lang="en-US" sz="1050" dirty="0"/>
          </a:p>
        </p:txBody>
      </p:sp>
      <p:sp>
        <p:nvSpPr>
          <p:cNvPr id="38" name="SK-32-text-37"/>
          <p:cNvSpPr/>
          <p:nvPr/>
        </p:nvSpPr>
        <p:spPr>
          <a:xfrm>
            <a:off x="1475184" y="4649688"/>
            <a:ext cx="347469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“Please come back if you want to discuss anything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further — there’s no pressure to decide today.”</a:t>
            </a:r>
            <a:endParaRPr lang="en-US" sz="1050" dirty="0"/>
          </a:p>
        </p:txBody>
      </p:sp>
      <p:sp>
        <p:nvSpPr>
          <p:cNvPr id="39" name="SK-32-text-38"/>
          <p:cNvSpPr/>
          <p:nvPr/>
        </p:nvSpPr>
        <p:spPr>
          <a:xfrm>
            <a:off x="1475184" y="5047357"/>
            <a:ext cx="320635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“I’ll make sure your wishes are documented so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whole team knows.”</a:t>
            </a:r>
            <a:endParaRPr lang="en-US" sz="1050" dirty="0"/>
          </a:p>
        </p:txBody>
      </p:sp>
      <p:sp>
        <p:nvSpPr>
          <p:cNvPr id="40" name="SK-32-text-39"/>
          <p:cNvSpPr/>
          <p:nvPr/>
        </p:nvSpPr>
        <p:spPr>
          <a:xfrm>
            <a:off x="1475184" y="5493246"/>
            <a:ext cx="3035796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 signals ongoing partnership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ACP is a process, not a single event.</a:t>
            </a:r>
            <a:endParaRPr lang="en-US" sz="1050" dirty="0"/>
          </a:p>
        </p:txBody>
      </p:sp>
      <p:sp>
        <p:nvSpPr>
          <p:cNvPr id="41" name="SK-32-text-40"/>
          <p:cNvSpPr/>
          <p:nvPr/>
        </p:nvSpPr>
        <p:spPr>
          <a:xfrm>
            <a:off x="6839694" y="4080421"/>
            <a:ext cx="535230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Navigating Family Concerns &amp; Collusion</a:t>
            </a:r>
            <a:endParaRPr lang="en-US" sz="1500" dirty="0"/>
          </a:p>
        </p:txBody>
      </p:sp>
      <p:sp>
        <p:nvSpPr>
          <p:cNvPr id="42" name="SK-32-text-41"/>
          <p:cNvSpPr/>
          <p:nvPr/>
        </p:nvSpPr>
        <p:spPr>
          <a:xfrm>
            <a:off x="6827490" y="4375398"/>
            <a:ext cx="399886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 understand your family wants to protect you — let’s talk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about what would help most.”</a:t>
            </a:r>
            <a:endParaRPr lang="en-US" sz="1050" dirty="0"/>
          </a:p>
        </p:txBody>
      </p:sp>
      <p:sp>
        <p:nvSpPr>
          <p:cNvPr id="43" name="SK-32-text-42"/>
          <p:cNvSpPr/>
          <p:nvPr/>
        </p:nvSpPr>
        <p:spPr>
          <a:xfrm>
            <a:off x="6827490" y="4725144"/>
            <a:ext cx="536451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Explore the family’s fears — often fear of distress, not malice.</a:t>
            </a:r>
            <a:endParaRPr lang="en-US" sz="1050" dirty="0"/>
          </a:p>
        </p:txBody>
      </p:sp>
      <p:sp>
        <p:nvSpPr>
          <p:cNvPr id="44" name="SK-32-text-43"/>
          <p:cNvSpPr/>
          <p:nvPr/>
        </p:nvSpPr>
        <p:spPr>
          <a:xfrm>
            <a:off x="6827490" y="4917132"/>
            <a:ext cx="536451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Reassure: DNACPR ≠ withdrawal of all care.</a:t>
            </a:r>
            <a:endParaRPr lang="en-US" sz="1050" dirty="0"/>
          </a:p>
        </p:txBody>
      </p:sp>
      <p:sp>
        <p:nvSpPr>
          <p:cNvPr id="45" name="SK-32-text-44"/>
          <p:cNvSpPr/>
          <p:nvPr/>
        </p:nvSpPr>
        <p:spPr>
          <a:xfrm>
            <a:off x="6827490" y="5109121"/>
            <a:ext cx="3462486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Gently uphold the patient’s right to know — family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cannot override this.</a:t>
            </a:r>
            <a:endParaRPr lang="en-US" sz="1050" dirty="0"/>
          </a:p>
        </p:txBody>
      </p:sp>
      <p:sp>
        <p:nvSpPr>
          <p:cNvPr id="46" name="SK-32-text-45"/>
          <p:cNvSpPr/>
          <p:nvPr/>
        </p:nvSpPr>
        <p:spPr>
          <a:xfrm>
            <a:off x="6827490" y="5506938"/>
            <a:ext cx="347469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Acknowledge, explore, reassure — then return to the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85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patient’s own voice.</a:t>
            </a:r>
            <a:endParaRPr lang="en-US" sz="1050" dirty="0"/>
          </a:p>
        </p:txBody>
      </p:sp>
      <p:sp>
        <p:nvSpPr>
          <p:cNvPr id="47" name="SK-32-text-46"/>
          <p:cNvSpPr/>
          <p:nvPr/>
        </p:nvSpPr>
        <p:spPr>
          <a:xfrm>
            <a:off x="2134642" y="6062365"/>
            <a:ext cx="80809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 SCA, marks come from how you communicate — not just what you know.</a:t>
            </a:r>
            <a:endParaRPr lang="en-US" sz="1500" dirty="0"/>
          </a:p>
        </p:txBody>
      </p:sp>
      <p:sp>
        <p:nvSpPr>
          <p:cNvPr id="48" name="SK-32-text-47"/>
          <p:cNvSpPr/>
          <p:nvPr/>
        </p:nvSpPr>
        <p:spPr>
          <a:xfrm>
            <a:off x="329059" y="6446490"/>
            <a:ext cx="1186294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49" name="SK-32-text-48"/>
          <p:cNvSpPr/>
          <p:nvPr/>
        </p:nvSpPr>
        <p:spPr>
          <a:xfrm>
            <a:off x="341263" y="6604248"/>
            <a:ext cx="844296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50" name="SK-32-text-49"/>
          <p:cNvSpPr/>
          <p:nvPr/>
        </p:nvSpPr>
        <p:spPr>
          <a:xfrm>
            <a:off x="9484965" y="6494413"/>
            <a:ext cx="228019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FF8C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0"/>
            <a:ext cx="12192000" cy="350341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33976"/>
            <a:ext cx="12192000" cy="523875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925711"/>
            <a:ext cx="1755577" cy="82153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1238" y="1440061"/>
            <a:ext cx="9525" cy="4677073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079" y="1981944"/>
            <a:ext cx="5376565" cy="761107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1975098"/>
            <a:ext cx="121890" cy="767953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079" y="2832348"/>
            <a:ext cx="5376565" cy="740569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2832348"/>
            <a:ext cx="121890" cy="767953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3631853"/>
            <a:ext cx="5376565" cy="945059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3689598"/>
            <a:ext cx="121890" cy="767953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079" y="4546848"/>
            <a:ext cx="5376565" cy="596503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4546848"/>
            <a:ext cx="121890" cy="767953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079" y="5229820"/>
            <a:ext cx="5376565" cy="945059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079" y="5404098"/>
            <a:ext cx="121890" cy="767953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1671" y="1988790"/>
            <a:ext cx="5376565" cy="754261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1671" y="1975098"/>
            <a:ext cx="121890" cy="767953"/>
          </a:xfrm>
          <a:prstGeom prst="rect">
            <a:avLst/>
          </a:prstGeom>
        </p:spPr>
      </p:pic>
      <p:pic>
        <p:nvPicPr>
          <p:cNvPr id="19" name="SK-33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1671" y="2832348"/>
            <a:ext cx="5376565" cy="720030"/>
          </a:xfrm>
          <a:prstGeom prst="rect">
            <a:avLst/>
          </a:prstGeom>
        </p:spPr>
      </p:pic>
      <p:pic>
        <p:nvPicPr>
          <p:cNvPr id="20" name="SK-33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1671" y="2832348"/>
            <a:ext cx="121890" cy="767953"/>
          </a:xfrm>
          <a:prstGeom prst="rect">
            <a:avLst/>
          </a:prstGeom>
        </p:spPr>
      </p:pic>
      <p:pic>
        <p:nvPicPr>
          <p:cNvPr id="21" name="SK-33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1671" y="3668316"/>
            <a:ext cx="5376565" cy="728216"/>
          </a:xfrm>
          <a:prstGeom prst="rect">
            <a:avLst/>
          </a:prstGeom>
        </p:spPr>
      </p:pic>
      <p:pic>
        <p:nvPicPr>
          <p:cNvPr id="22" name="SK-33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1671" y="3689598"/>
            <a:ext cx="121890" cy="767953"/>
          </a:xfrm>
          <a:prstGeom prst="rect">
            <a:avLst/>
          </a:prstGeom>
        </p:spPr>
      </p:pic>
      <p:pic>
        <p:nvPicPr>
          <p:cNvPr id="23" name="SK-33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1671" y="4505027"/>
            <a:ext cx="5376565" cy="721370"/>
          </a:xfrm>
          <a:prstGeom prst="rect">
            <a:avLst/>
          </a:prstGeom>
        </p:spPr>
      </p:pic>
      <p:pic>
        <p:nvPicPr>
          <p:cNvPr id="24" name="SK-33-img-2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1671" y="4546848"/>
            <a:ext cx="121890" cy="767953"/>
          </a:xfrm>
          <a:prstGeom prst="rect">
            <a:avLst/>
          </a:prstGeom>
        </p:spPr>
      </p:pic>
      <p:pic>
        <p:nvPicPr>
          <p:cNvPr id="25" name="SK-33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1671" y="5389662"/>
            <a:ext cx="5376565" cy="735062"/>
          </a:xfrm>
          <a:prstGeom prst="rect">
            <a:avLst/>
          </a:prstGeom>
        </p:spPr>
      </p:pic>
      <p:pic>
        <p:nvPicPr>
          <p:cNvPr id="26" name="SK-33-img-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1671" y="5404098"/>
            <a:ext cx="121890" cy="767953"/>
          </a:xfrm>
          <a:prstGeom prst="rect">
            <a:avLst/>
          </a:prstGeom>
        </p:spPr>
      </p:pic>
      <p:pic>
        <p:nvPicPr>
          <p:cNvPr id="27" name="SK-33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83561" y="1405830"/>
            <a:ext cx="511969" cy="493663"/>
          </a:xfrm>
          <a:prstGeom prst="rect">
            <a:avLst/>
          </a:prstGeom>
        </p:spPr>
      </p:pic>
      <p:pic>
        <p:nvPicPr>
          <p:cNvPr id="28" name="SK-33-img-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38894" y="1412677"/>
            <a:ext cx="536377" cy="479971"/>
          </a:xfrm>
          <a:prstGeom prst="rect">
            <a:avLst/>
          </a:prstGeom>
        </p:spPr>
      </p:pic>
      <p:sp>
        <p:nvSpPr>
          <p:cNvPr id="29" name="SK-33-text-28"/>
          <p:cNvSpPr/>
          <p:nvPr/>
        </p:nvSpPr>
        <p:spPr>
          <a:xfrm>
            <a:off x="268188" y="541287"/>
            <a:ext cx="1128141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D1B3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Flags &amp; Common Pitfalls</a:t>
            </a:r>
            <a:endParaRPr lang="en-US" sz="2700" dirty="0"/>
          </a:p>
        </p:txBody>
      </p:sp>
      <p:sp>
        <p:nvSpPr>
          <p:cNvPr id="30" name="SK-33-text-29"/>
          <p:cNvSpPr/>
          <p:nvPr/>
        </p:nvSpPr>
        <p:spPr>
          <a:xfrm>
            <a:off x="280392" y="1097161"/>
            <a:ext cx="105003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A9D8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these errors in ACP, ADRT, LPA, and DNACPR practice</a:t>
            </a:r>
            <a:endParaRPr lang="en-US" sz="1200" dirty="0"/>
          </a:p>
        </p:txBody>
      </p:sp>
      <p:sp>
        <p:nvSpPr>
          <p:cNvPr id="31" name="SK-33-text-30"/>
          <p:cNvSpPr/>
          <p:nvPr/>
        </p:nvSpPr>
        <p:spPr>
          <a:xfrm>
            <a:off x="1060698" y="1508671"/>
            <a:ext cx="301371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D628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Flags</a:t>
            </a:r>
            <a:endParaRPr lang="en-US" sz="2100" dirty="0"/>
          </a:p>
        </p:txBody>
      </p:sp>
      <p:sp>
        <p:nvSpPr>
          <p:cNvPr id="32" name="SK-33-text-31"/>
          <p:cNvSpPr/>
          <p:nvPr/>
        </p:nvSpPr>
        <p:spPr>
          <a:xfrm>
            <a:off x="707082" y="2077938"/>
            <a:ext cx="70256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DNACPR without documented discussion</a:t>
            </a:r>
            <a:endParaRPr lang="en-US" sz="1200" dirty="0"/>
          </a:p>
        </p:txBody>
      </p:sp>
      <p:sp>
        <p:nvSpPr>
          <p:cNvPr id="33" name="SK-33-text-32"/>
          <p:cNvSpPr/>
          <p:nvPr/>
        </p:nvSpPr>
        <p:spPr>
          <a:xfrm>
            <a:off x="1048494" y="2304157"/>
            <a:ext cx="293816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may be unlawful — every decision must be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individual and patient-centred</a:t>
            </a:r>
            <a:endParaRPr lang="en-US" sz="1050" dirty="0"/>
          </a:p>
        </p:txBody>
      </p:sp>
      <p:sp>
        <p:nvSpPr>
          <p:cNvPr id="34" name="SK-33-text-33"/>
          <p:cNvSpPr/>
          <p:nvPr/>
        </p:nvSpPr>
        <p:spPr>
          <a:xfrm>
            <a:off x="707082" y="2914650"/>
            <a:ext cx="53797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LPA not registered with OPG</a:t>
            </a:r>
            <a:endParaRPr lang="en-US" sz="1200" dirty="0"/>
          </a:p>
        </p:txBody>
      </p:sp>
      <p:sp>
        <p:nvSpPr>
          <p:cNvPr id="35" name="SK-33-text-34"/>
          <p:cNvSpPr/>
          <p:nvPr/>
        </p:nvSpPr>
        <p:spPr>
          <a:xfrm>
            <a:off x="1048494" y="3140869"/>
            <a:ext cx="2828479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unregistered LPA has no legal validity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ask to see the registered copy</a:t>
            </a:r>
            <a:endParaRPr lang="en-US" sz="1050" dirty="0"/>
          </a:p>
        </p:txBody>
      </p:sp>
      <p:sp>
        <p:nvSpPr>
          <p:cNvPr id="36" name="SK-33-text-35"/>
          <p:cNvSpPr/>
          <p:nvPr/>
        </p:nvSpPr>
        <p:spPr>
          <a:xfrm>
            <a:off x="707082" y="3723829"/>
            <a:ext cx="293816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ADRT for life-sustaining treatment —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unwitnessed or unsigned</a:t>
            </a:r>
            <a:endParaRPr lang="en-US" sz="1200" dirty="0"/>
          </a:p>
        </p:txBody>
      </p:sp>
      <p:sp>
        <p:nvSpPr>
          <p:cNvPr id="37" name="SK-33-text-36"/>
          <p:cNvSpPr/>
          <p:nvPr/>
        </p:nvSpPr>
        <p:spPr>
          <a:xfrm>
            <a:off x="1048494" y="4149030"/>
            <a:ext cx="2730996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legally binding — treat as an advance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statement only</a:t>
            </a:r>
            <a:endParaRPr lang="en-US" sz="1050" dirty="0"/>
          </a:p>
        </p:txBody>
      </p:sp>
      <p:sp>
        <p:nvSpPr>
          <p:cNvPr id="38" name="SK-33-text-37"/>
          <p:cNvSpPr/>
          <p:nvPr/>
        </p:nvSpPr>
        <p:spPr>
          <a:xfrm>
            <a:off x="707082" y="4670227"/>
            <a:ext cx="8488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Blanket DNACPR applied to a population group</a:t>
            </a:r>
            <a:endParaRPr lang="en-US" sz="1200" dirty="0"/>
          </a:p>
        </p:txBody>
      </p:sp>
      <p:sp>
        <p:nvSpPr>
          <p:cNvPr id="39" name="SK-33-text-38"/>
          <p:cNvSpPr/>
          <p:nvPr/>
        </p:nvSpPr>
        <p:spPr>
          <a:xfrm>
            <a:off x="1048494" y="4848523"/>
            <a:ext cx="8717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Unlawful — confirmed by CQC 2021 COVID-19 findings</a:t>
            </a:r>
            <a:endParaRPr lang="en-US" sz="1050" dirty="0"/>
          </a:p>
        </p:txBody>
      </p:sp>
      <p:sp>
        <p:nvSpPr>
          <p:cNvPr id="40" name="SK-33-text-39"/>
          <p:cNvSpPr/>
          <p:nvPr/>
        </p:nvSpPr>
        <p:spPr>
          <a:xfrm>
            <a:off x="707082" y="5321796"/>
            <a:ext cx="295036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Family demanding CPR against clear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judgement</a:t>
            </a:r>
            <a:endParaRPr lang="en-US" sz="1200" dirty="0"/>
          </a:p>
        </p:txBody>
      </p:sp>
      <p:sp>
        <p:nvSpPr>
          <p:cNvPr id="41" name="SK-33-text-40"/>
          <p:cNvSpPr/>
          <p:nvPr/>
        </p:nvSpPr>
        <p:spPr>
          <a:xfrm>
            <a:off x="1048494" y="5753844"/>
            <a:ext cx="3072259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Educate, support, and document — but do not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override clinical best interests</a:t>
            </a:r>
            <a:endParaRPr lang="en-US" sz="1050" dirty="0"/>
          </a:p>
        </p:txBody>
      </p:sp>
      <p:sp>
        <p:nvSpPr>
          <p:cNvPr id="42" name="SK-33-text-41"/>
          <p:cNvSpPr/>
          <p:nvPr/>
        </p:nvSpPr>
        <p:spPr>
          <a:xfrm>
            <a:off x="7180957" y="1501825"/>
            <a:ext cx="493395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4A26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</a:t>
            </a:r>
            <a:endParaRPr lang="en-US" sz="2100" dirty="0"/>
          </a:p>
        </p:txBody>
      </p:sp>
      <p:sp>
        <p:nvSpPr>
          <p:cNvPr id="43" name="SK-33-text-42"/>
          <p:cNvSpPr/>
          <p:nvPr/>
        </p:nvSpPr>
        <p:spPr>
          <a:xfrm>
            <a:off x="6742063" y="2077938"/>
            <a:ext cx="544993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Confusing advance statement with ADRT</a:t>
            </a:r>
            <a:endParaRPr lang="en-US" sz="1200" dirty="0"/>
          </a:p>
        </p:txBody>
      </p:sp>
      <p:sp>
        <p:nvSpPr>
          <p:cNvPr id="44" name="SK-33-text-43"/>
          <p:cNvSpPr/>
          <p:nvPr/>
        </p:nvSpPr>
        <p:spPr>
          <a:xfrm>
            <a:off x="7083475" y="2304157"/>
            <a:ext cx="292596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Advance statements are NOT legally binding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ADRTs are, if valid and applicable</a:t>
            </a:r>
            <a:endParaRPr lang="en-US" sz="1050" dirty="0"/>
          </a:p>
        </p:txBody>
      </p:sp>
      <p:sp>
        <p:nvSpPr>
          <p:cNvPr id="45" name="SK-33-text-44"/>
          <p:cNvSpPr/>
          <p:nvPr/>
        </p:nvSpPr>
        <p:spPr>
          <a:xfrm>
            <a:off x="6742063" y="2914650"/>
            <a:ext cx="54499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Assuming next-of-kin has legal authority</a:t>
            </a:r>
            <a:endParaRPr lang="en-US" sz="1200" dirty="0"/>
          </a:p>
        </p:txBody>
      </p:sp>
      <p:sp>
        <p:nvSpPr>
          <p:cNvPr id="46" name="SK-33-text-45"/>
          <p:cNvSpPr/>
          <p:nvPr/>
        </p:nvSpPr>
        <p:spPr>
          <a:xfrm>
            <a:off x="7083475" y="3140869"/>
            <a:ext cx="302359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They do NOT — unless they hold a registered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 &amp; Welfare LPA</a:t>
            </a:r>
            <a:endParaRPr lang="en-US" sz="1050" dirty="0"/>
          </a:p>
        </p:txBody>
      </p:sp>
      <p:sp>
        <p:nvSpPr>
          <p:cNvPr id="47" name="SK-33-text-46"/>
          <p:cNvSpPr/>
          <p:nvPr/>
        </p:nvSpPr>
        <p:spPr>
          <a:xfrm>
            <a:off x="6742063" y="3744367"/>
            <a:ext cx="544993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Thinking DNACPR means "do not treat"</a:t>
            </a:r>
            <a:endParaRPr lang="en-US" sz="1200" dirty="0"/>
          </a:p>
        </p:txBody>
      </p:sp>
      <p:sp>
        <p:nvSpPr>
          <p:cNvPr id="48" name="SK-33-text-47"/>
          <p:cNvSpPr/>
          <p:nvPr/>
        </p:nvSpPr>
        <p:spPr>
          <a:xfrm>
            <a:off x="7083475" y="3963888"/>
            <a:ext cx="2645569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DNACPR applies to CPR only — all other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appropriate care continues</a:t>
            </a:r>
            <a:endParaRPr lang="en-US" sz="1050" dirty="0"/>
          </a:p>
        </p:txBody>
      </p:sp>
      <p:sp>
        <p:nvSpPr>
          <p:cNvPr id="49" name="SK-33-text-48"/>
          <p:cNvSpPr/>
          <p:nvPr/>
        </p:nvSpPr>
        <p:spPr>
          <a:xfrm>
            <a:off x="6742063" y="4581079"/>
            <a:ext cx="544993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Assuming property &amp; finance LPA covers health decisions</a:t>
            </a:r>
            <a:endParaRPr lang="en-US" sz="1200" dirty="0"/>
          </a:p>
        </p:txBody>
      </p:sp>
      <p:sp>
        <p:nvSpPr>
          <p:cNvPr id="50" name="SK-33-text-49"/>
          <p:cNvSpPr/>
          <p:nvPr/>
        </p:nvSpPr>
        <p:spPr>
          <a:xfrm>
            <a:off x="7083475" y="4807446"/>
            <a:ext cx="359658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does NOT — only a registered Health &amp; Welfare LPA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covers medical decisions</a:t>
            </a:r>
            <a:endParaRPr lang="en-US" sz="1050" dirty="0"/>
          </a:p>
        </p:txBody>
      </p:sp>
      <p:sp>
        <p:nvSpPr>
          <p:cNvPr id="51" name="SK-33-text-50"/>
          <p:cNvSpPr/>
          <p:nvPr/>
        </p:nvSpPr>
        <p:spPr>
          <a:xfrm>
            <a:off x="6742063" y="5465713"/>
            <a:ext cx="54499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Completing ReSPECT without having the</a:t>
            </a:r>
            <a:endParaRPr lang="en-US" sz="1200" dirty="0"/>
          </a:p>
        </p:txBody>
      </p:sp>
      <p:sp>
        <p:nvSpPr>
          <p:cNvPr id="52" name="SK-33-text-51"/>
          <p:cNvSpPr/>
          <p:nvPr/>
        </p:nvSpPr>
        <p:spPr>
          <a:xfrm>
            <a:off x="7083475" y="5664696"/>
            <a:ext cx="33680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conversation first</a:t>
            </a:r>
            <a:endParaRPr lang="en-US" sz="1200" dirty="0"/>
          </a:p>
        </p:txBody>
      </p:sp>
      <p:sp>
        <p:nvSpPr>
          <p:cNvPr id="53" name="SK-33-text-52"/>
          <p:cNvSpPr/>
          <p:nvPr/>
        </p:nvSpPr>
        <p:spPr>
          <a:xfrm>
            <a:off x="7083475" y="5877223"/>
            <a:ext cx="510852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form follows the discussion — never the other way around</a:t>
            </a:r>
            <a:endParaRPr lang="en-US" sz="1050" dirty="0"/>
          </a:p>
        </p:txBody>
      </p:sp>
      <p:sp>
        <p:nvSpPr>
          <p:cNvPr id="54" name="SK-33-text-53"/>
          <p:cNvSpPr/>
          <p:nvPr/>
        </p:nvSpPr>
        <p:spPr>
          <a:xfrm>
            <a:off x="194965" y="6439644"/>
            <a:ext cx="111404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8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825" dirty="0"/>
          </a:p>
        </p:txBody>
      </p:sp>
      <p:sp>
        <p:nvSpPr>
          <p:cNvPr id="55" name="SK-33-text-54"/>
          <p:cNvSpPr/>
          <p:nvPr/>
        </p:nvSpPr>
        <p:spPr>
          <a:xfrm>
            <a:off x="207169" y="6597253"/>
            <a:ext cx="774573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8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825" dirty="0"/>
          </a:p>
        </p:txBody>
      </p:sp>
      <p:sp>
        <p:nvSpPr>
          <p:cNvPr id="56" name="SK-33-text-55"/>
          <p:cNvSpPr/>
          <p:nvPr/>
        </p:nvSpPr>
        <p:spPr>
          <a:xfrm>
            <a:off x="5839867" y="6480721"/>
            <a:ext cx="18440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33 / 35</a:t>
            </a:r>
            <a:endParaRPr lang="en-US" sz="1200" dirty="0"/>
          </a:p>
        </p:txBody>
      </p:sp>
      <p:sp>
        <p:nvSpPr>
          <p:cNvPr id="57" name="SK-33-text-56"/>
          <p:cNvSpPr/>
          <p:nvPr/>
        </p:nvSpPr>
        <p:spPr>
          <a:xfrm>
            <a:off x="10009584" y="6473875"/>
            <a:ext cx="218241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4A26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"/>
            <a:ext cx="12192000" cy="133648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917823"/>
            <a:ext cx="1524000" cy="57150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1522363"/>
            <a:ext cx="5364361" cy="4718298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1522363"/>
            <a:ext cx="5547271" cy="4738836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2498378"/>
            <a:ext cx="5181600" cy="342900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2978348"/>
            <a:ext cx="5181600" cy="342900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3458468"/>
            <a:ext cx="5181600" cy="342900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0" y="3937695"/>
            <a:ext cx="5181600" cy="343495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4418558"/>
            <a:ext cx="5181600" cy="342900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4897934"/>
            <a:ext cx="5181600" cy="343495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0" y="5378648"/>
            <a:ext cx="5181600" cy="342900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5853623"/>
            <a:ext cx="5181600" cy="342900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29375"/>
            <a:ext cx="12192000" cy="399752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4800" y="6402586"/>
            <a:ext cx="11582400" cy="19050"/>
          </a:xfrm>
          <a:prstGeom prst="rect">
            <a:avLst/>
          </a:prstGeom>
        </p:spPr>
      </p:pic>
      <p:pic>
        <p:nvPicPr>
          <p:cNvPr id="17" name="SK-3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96880" y="1587549"/>
            <a:ext cx="280392" cy="404515"/>
          </a:xfrm>
          <a:prstGeom prst="rect">
            <a:avLst/>
          </a:prstGeom>
        </p:spPr>
      </p:pic>
      <p:pic>
        <p:nvPicPr>
          <p:cNvPr id="18" name="SK-3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2988" y="1659582"/>
            <a:ext cx="414486" cy="418207"/>
          </a:xfrm>
          <a:prstGeom prst="rect">
            <a:avLst/>
          </a:prstGeom>
        </p:spPr>
      </p:pic>
      <p:sp>
        <p:nvSpPr>
          <p:cNvPr id="19" name="SK-34-text-18"/>
          <p:cNvSpPr/>
          <p:nvPr/>
        </p:nvSpPr>
        <p:spPr>
          <a:xfrm>
            <a:off x="316855" y="315367"/>
            <a:ext cx="1124140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 &amp; Quick Recall</a:t>
            </a:r>
            <a:endParaRPr lang="en-US" sz="3150" dirty="0"/>
          </a:p>
        </p:txBody>
      </p:sp>
      <p:sp>
        <p:nvSpPr>
          <p:cNvPr id="20" name="SK-34-text-19"/>
          <p:cNvSpPr/>
          <p:nvPr/>
        </p:nvSpPr>
        <p:spPr>
          <a:xfrm>
            <a:off x="316855" y="1110853"/>
            <a:ext cx="118751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4099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Eight pearls for practice — and rapid-fire recall for ACP, ADRT, LPA &amp; ReSPECT</a:t>
            </a:r>
            <a:endParaRPr lang="en-US" sz="1500" dirty="0"/>
          </a:p>
        </p:txBody>
      </p:sp>
      <p:sp>
        <p:nvSpPr>
          <p:cNvPr id="21" name="SK-34-text-20"/>
          <p:cNvSpPr/>
          <p:nvPr/>
        </p:nvSpPr>
        <p:spPr>
          <a:xfrm>
            <a:off x="1097161" y="1769269"/>
            <a:ext cx="563022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38B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 FOR PRACTICE</a:t>
            </a:r>
            <a:endParaRPr lang="en-US" sz="1725" dirty="0"/>
          </a:p>
        </p:txBody>
      </p:sp>
      <p:sp>
        <p:nvSpPr>
          <p:cNvPr id="22" name="SK-34-text-21"/>
          <p:cNvSpPr/>
          <p:nvPr/>
        </p:nvSpPr>
        <p:spPr>
          <a:xfrm>
            <a:off x="646063" y="2269927"/>
            <a:ext cx="446216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Would I be surprised if this patient died in the next 12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months?" — if No → start ACP now</a:t>
            </a:r>
            <a:endParaRPr lang="en-US" sz="1275" dirty="0"/>
          </a:p>
        </p:txBody>
      </p:sp>
      <p:sp>
        <p:nvSpPr>
          <p:cNvPr id="23" name="SK-34-text-22"/>
          <p:cNvSpPr/>
          <p:nvPr/>
        </p:nvSpPr>
        <p:spPr>
          <a:xfrm>
            <a:off x="646063" y="2770584"/>
            <a:ext cx="410869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ACP is a process — revisit at every deterioration,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just once</a:t>
            </a:r>
            <a:endParaRPr lang="en-US" sz="1275" dirty="0"/>
          </a:p>
        </p:txBody>
      </p:sp>
      <p:sp>
        <p:nvSpPr>
          <p:cNvPr id="24" name="SK-34-text-23"/>
          <p:cNvSpPr/>
          <p:nvPr/>
        </p:nvSpPr>
        <p:spPr>
          <a:xfrm>
            <a:off x="646063" y="3257550"/>
            <a:ext cx="37306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ADRT for life-sustaining treatment: must be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written + signed + witnessed</a:t>
            </a:r>
            <a:endParaRPr lang="en-US" sz="1275" dirty="0"/>
          </a:p>
        </p:txBody>
      </p:sp>
      <p:sp>
        <p:nvSpPr>
          <p:cNvPr id="25" name="SK-34-text-24"/>
          <p:cNvSpPr/>
          <p:nvPr/>
        </p:nvSpPr>
        <p:spPr>
          <a:xfrm>
            <a:off x="646063" y="3744367"/>
            <a:ext cx="357217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 &amp; Welfare LPA only activates when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person lacks capacity</a:t>
            </a:r>
            <a:endParaRPr lang="en-US" sz="1275" dirty="0"/>
          </a:p>
        </p:txBody>
      </p:sp>
      <p:sp>
        <p:nvSpPr>
          <p:cNvPr id="26" name="SK-34-text-25"/>
          <p:cNvSpPr/>
          <p:nvPr/>
        </p:nvSpPr>
        <p:spPr>
          <a:xfrm>
            <a:off x="646063" y="4238179"/>
            <a:ext cx="351115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Life-sustaining treatment via LPA: only if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explicitly stated in the document</a:t>
            </a:r>
            <a:endParaRPr lang="en-US" sz="1275" dirty="0"/>
          </a:p>
        </p:txBody>
      </p:sp>
      <p:sp>
        <p:nvSpPr>
          <p:cNvPr id="27" name="SK-34-text-26"/>
          <p:cNvSpPr/>
          <p:nvPr/>
        </p:nvSpPr>
        <p:spPr>
          <a:xfrm>
            <a:off x="646063" y="4725144"/>
            <a:ext cx="418177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ReSPECT is not legally binding — but follow it as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 of best interests</a:t>
            </a:r>
            <a:endParaRPr lang="en-US" sz="1275" dirty="0"/>
          </a:p>
        </p:txBody>
      </p:sp>
      <p:sp>
        <p:nvSpPr>
          <p:cNvPr id="28" name="SK-34-text-27"/>
          <p:cNvSpPr/>
          <p:nvPr/>
        </p:nvSpPr>
        <p:spPr>
          <a:xfrm>
            <a:off x="646063" y="5218807"/>
            <a:ext cx="419397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DNACPR must always be an individual decision —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blanket</a:t>
            </a:r>
            <a:endParaRPr lang="en-US" sz="1275" dirty="0"/>
          </a:p>
        </p:txBody>
      </p:sp>
      <p:sp>
        <p:nvSpPr>
          <p:cNvPr id="29" name="SK-34-text-28"/>
          <p:cNvSpPr/>
          <p:nvPr/>
        </p:nvSpPr>
        <p:spPr>
          <a:xfrm>
            <a:off x="646063" y="5712619"/>
            <a:ext cx="435247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check if an LPA exists — it takes precedence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over family members</a:t>
            </a:r>
            <a:endParaRPr lang="en-US" sz="1275" dirty="0"/>
          </a:p>
        </p:txBody>
      </p:sp>
      <p:sp>
        <p:nvSpPr>
          <p:cNvPr id="30" name="SK-34-text-29"/>
          <p:cNvSpPr/>
          <p:nvPr/>
        </p:nvSpPr>
        <p:spPr>
          <a:xfrm>
            <a:off x="7022455" y="1577131"/>
            <a:ext cx="32642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4099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</a:t>
            </a:r>
            <a:endParaRPr lang="en-US" sz="1725" dirty="0"/>
          </a:p>
        </p:txBody>
      </p:sp>
      <p:sp>
        <p:nvSpPr>
          <p:cNvPr id="31" name="SK-34-text-30"/>
          <p:cNvSpPr/>
          <p:nvPr/>
        </p:nvSpPr>
        <p:spPr>
          <a:xfrm>
            <a:off x="7022455" y="1847828"/>
            <a:ext cx="3124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0999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Max 6 words each</a:t>
            </a:r>
            <a:endParaRPr lang="en-US" sz="1200" dirty="0"/>
          </a:p>
        </p:txBody>
      </p:sp>
      <p:sp>
        <p:nvSpPr>
          <p:cNvPr id="33" name="SK-34-text-32"/>
          <p:cNvSpPr/>
          <p:nvPr/>
        </p:nvSpPr>
        <p:spPr>
          <a:xfrm>
            <a:off x="6534745" y="2571305"/>
            <a:ext cx="57791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ADRT : Specific refusal · binding if valid</a:t>
            </a:r>
            <a:endParaRPr lang="en-US" sz="1275" dirty="0"/>
          </a:p>
        </p:txBody>
      </p:sp>
      <p:sp>
        <p:nvSpPr>
          <p:cNvPr id="34" name="SK-34-text-33"/>
          <p:cNvSpPr/>
          <p:nvPr/>
        </p:nvSpPr>
        <p:spPr>
          <a:xfrm>
            <a:off x="6516304" y="3053805"/>
            <a:ext cx="57791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ADRT life-sustaining : Written · signed · witnessed</a:t>
            </a:r>
            <a:endParaRPr lang="en-US" sz="1275" dirty="0"/>
          </a:p>
        </p:txBody>
      </p:sp>
      <p:sp>
        <p:nvSpPr>
          <p:cNvPr id="35" name="SK-34-text-34"/>
          <p:cNvSpPr/>
          <p:nvPr/>
        </p:nvSpPr>
        <p:spPr>
          <a:xfrm>
            <a:off x="6534745" y="3536305"/>
            <a:ext cx="57791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LPA : Registered with OPG first</a:t>
            </a:r>
            <a:endParaRPr lang="en-US" sz="1275" dirty="0"/>
          </a:p>
        </p:txBody>
      </p:sp>
      <p:sp>
        <p:nvSpPr>
          <p:cNvPr id="36" name="SK-34-text-35"/>
          <p:cNvSpPr/>
          <p:nvPr/>
        </p:nvSpPr>
        <p:spPr>
          <a:xfrm>
            <a:off x="6534745" y="4032498"/>
            <a:ext cx="57791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Health LPA : Only when lacking capacity</a:t>
            </a:r>
            <a:endParaRPr lang="en-US" sz="1275" dirty="0"/>
          </a:p>
        </p:txBody>
      </p:sp>
      <p:sp>
        <p:nvSpPr>
          <p:cNvPr id="37" name="SK-34-text-36"/>
          <p:cNvSpPr/>
          <p:nvPr/>
        </p:nvSpPr>
        <p:spPr>
          <a:xfrm>
            <a:off x="6534745" y="4512320"/>
            <a:ext cx="57791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ReSPECT : Emergency plan · not legally binding</a:t>
            </a:r>
            <a:endParaRPr lang="en-US" sz="1275" dirty="0"/>
          </a:p>
        </p:txBody>
      </p:sp>
      <p:sp>
        <p:nvSpPr>
          <p:cNvPr id="38" name="SK-34-text-37"/>
          <p:cNvSpPr/>
          <p:nvPr/>
        </p:nvSpPr>
        <p:spPr>
          <a:xfrm>
            <a:off x="6556042" y="4984232"/>
            <a:ext cx="577914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DNACPR : Individual decision · never blanket</a:t>
            </a:r>
            <a:endParaRPr lang="en-US" sz="1275" dirty="0"/>
          </a:p>
        </p:txBody>
      </p:sp>
      <p:sp>
        <p:nvSpPr>
          <p:cNvPr id="39" name="SK-34-text-38"/>
          <p:cNvSpPr/>
          <p:nvPr/>
        </p:nvSpPr>
        <p:spPr>
          <a:xfrm>
            <a:off x="6556040" y="5474301"/>
            <a:ext cx="577914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SurPECT Question : No? → Start ACP</a:t>
            </a:r>
            <a:endParaRPr lang="en-US" sz="1275" dirty="0"/>
          </a:p>
        </p:txBody>
      </p:sp>
      <p:sp>
        <p:nvSpPr>
          <p:cNvPr id="40" name="SK-34-text-39"/>
          <p:cNvSpPr/>
          <p:nvPr/>
        </p:nvSpPr>
        <p:spPr>
          <a:xfrm>
            <a:off x="6556041" y="5925146"/>
            <a:ext cx="577914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MCA : Presume capacity · best interests · least restrictive</a:t>
            </a:r>
            <a:endParaRPr lang="en-US" sz="1275" dirty="0"/>
          </a:p>
        </p:txBody>
      </p:sp>
      <p:sp>
        <p:nvSpPr>
          <p:cNvPr id="41" name="SK-34-text-40"/>
          <p:cNvSpPr/>
          <p:nvPr/>
        </p:nvSpPr>
        <p:spPr>
          <a:xfrm>
            <a:off x="8361398" y="1304862"/>
            <a:ext cx="57791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Universal Principles : 6 principles · 2022</a:t>
            </a:r>
            <a:endParaRPr lang="en-US" sz="1275" dirty="0"/>
          </a:p>
        </p:txBody>
      </p:sp>
      <p:sp>
        <p:nvSpPr>
          <p:cNvPr id="42" name="SK-34-text-41"/>
          <p:cNvSpPr/>
          <p:nvPr/>
        </p:nvSpPr>
        <p:spPr>
          <a:xfrm>
            <a:off x="316855" y="6521946"/>
            <a:ext cx="912876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675" dirty="0"/>
          </a:p>
        </p:txBody>
      </p:sp>
      <p:sp>
        <p:nvSpPr>
          <p:cNvPr id="43" name="SK-34-text-42"/>
          <p:cNvSpPr/>
          <p:nvPr/>
        </p:nvSpPr>
        <p:spPr>
          <a:xfrm>
            <a:off x="316855" y="6645325"/>
            <a:ext cx="6351270" cy="109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67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675" dirty="0"/>
          </a:p>
        </p:txBody>
      </p:sp>
      <p:sp>
        <p:nvSpPr>
          <p:cNvPr id="44" name="SK-34-text-43"/>
          <p:cNvSpPr/>
          <p:nvPr/>
        </p:nvSpPr>
        <p:spPr>
          <a:xfrm>
            <a:off x="5839867" y="6563023"/>
            <a:ext cx="16230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34 / 35</a:t>
            </a:r>
            <a:endParaRPr lang="en-US" sz="1050" dirty="0"/>
          </a:p>
        </p:txBody>
      </p:sp>
      <p:sp>
        <p:nvSpPr>
          <p:cNvPr id="45" name="SK-34-text-44"/>
          <p:cNvSpPr/>
          <p:nvPr/>
        </p:nvSpPr>
        <p:spPr>
          <a:xfrm>
            <a:off x="10228957" y="6563023"/>
            <a:ext cx="196304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38B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050" dirty="0"/>
          </a:p>
        </p:txBody>
      </p:sp>
      <p:pic>
        <p:nvPicPr>
          <p:cNvPr id="47" name="SK-34-img-6" descr="preencoded.png">
            <a:extLst>
              <a:ext uri="{FF2B5EF4-FFF2-40B4-BE49-F238E27FC236}">
                <a16:creationId xmlns:a16="http://schemas.microsoft.com/office/drawing/2014/main" id="{1DC90564-1BE6-C541-54BD-A48D2FE07C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660" y="2095713"/>
            <a:ext cx="5181600" cy="342900"/>
          </a:xfrm>
          <a:prstGeom prst="rect">
            <a:avLst/>
          </a:prstGeom>
        </p:spPr>
      </p:pic>
      <p:sp>
        <p:nvSpPr>
          <p:cNvPr id="32" name="SK-34-text-31"/>
          <p:cNvSpPr/>
          <p:nvPr/>
        </p:nvSpPr>
        <p:spPr>
          <a:xfrm>
            <a:off x="6516305" y="2178547"/>
            <a:ext cx="577914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ACP : Voluntary · person-centred · capacity-required</a:t>
            </a:r>
            <a:endParaRPr lang="en-US" sz="127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9686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47865"/>
            <a:ext cx="12192000" cy="2509986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966936"/>
            <a:ext cx="1316682" cy="102840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67" y="1604665"/>
            <a:ext cx="7790557" cy="2544217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1618357"/>
            <a:ext cx="170557" cy="2551063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98455" y="4409629"/>
            <a:ext cx="1072753" cy="102840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57773" y="5778550"/>
            <a:ext cx="6876157" cy="19050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48574"/>
            <a:ext cx="12192000" cy="9525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6769" y="2153394"/>
            <a:ext cx="3499098" cy="1673275"/>
          </a:xfrm>
          <a:prstGeom prst="rect">
            <a:avLst/>
          </a:prstGeom>
        </p:spPr>
      </p:pic>
      <p:sp>
        <p:nvSpPr>
          <p:cNvPr id="12" name="SK-35-text-11"/>
          <p:cNvSpPr/>
          <p:nvPr/>
        </p:nvSpPr>
        <p:spPr>
          <a:xfrm>
            <a:off x="365671" y="438894"/>
            <a:ext cx="441293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Thank You</a:t>
            </a:r>
            <a:endParaRPr lang="en-US" sz="3075" dirty="0"/>
          </a:p>
        </p:txBody>
      </p:sp>
      <p:sp>
        <p:nvSpPr>
          <p:cNvPr id="13" name="SK-35-text-12"/>
          <p:cNvSpPr/>
          <p:nvPr/>
        </p:nvSpPr>
        <p:spPr>
          <a:xfrm>
            <a:off x="365671" y="1193155"/>
            <a:ext cx="118263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B7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End of Teaching Session — Advance Care Planning, LPA &amp; ReSPECT</a:t>
            </a:r>
            <a:endParaRPr lang="en-US" sz="1500" dirty="0"/>
          </a:p>
        </p:txBody>
      </p:sp>
      <p:sp>
        <p:nvSpPr>
          <p:cNvPr id="14" name="SK-35-text-13"/>
          <p:cNvSpPr/>
          <p:nvPr/>
        </p:nvSpPr>
        <p:spPr>
          <a:xfrm>
            <a:off x="719286" y="1810494"/>
            <a:ext cx="60388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Messages to Take Away</a:t>
            </a:r>
            <a:endParaRPr lang="en-US" sz="1500" dirty="0"/>
          </a:p>
        </p:txBody>
      </p:sp>
      <p:sp>
        <p:nvSpPr>
          <p:cNvPr id="15" name="SK-35-text-14"/>
          <p:cNvSpPr/>
          <p:nvPr/>
        </p:nvSpPr>
        <p:spPr>
          <a:xfrm>
            <a:off x="719286" y="2167086"/>
            <a:ext cx="114727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ACP is a voluntary, ongoing, person-centred process — not a one-off form</a:t>
            </a:r>
            <a:endParaRPr lang="en-US" sz="1350" dirty="0"/>
          </a:p>
        </p:txBody>
      </p:sp>
      <p:sp>
        <p:nvSpPr>
          <p:cNvPr id="16" name="SK-35-text-15"/>
          <p:cNvSpPr/>
          <p:nvPr/>
        </p:nvSpPr>
        <p:spPr>
          <a:xfrm>
            <a:off x="719286" y="2482453"/>
            <a:ext cx="114727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ADRT for life-sustaining treatment must be written, signed, and witnessed</a:t>
            </a:r>
            <a:endParaRPr lang="en-US" sz="1350" dirty="0"/>
          </a:p>
        </p:txBody>
      </p:sp>
      <p:sp>
        <p:nvSpPr>
          <p:cNvPr id="17" name="SK-35-text-16"/>
          <p:cNvSpPr/>
          <p:nvPr/>
        </p:nvSpPr>
        <p:spPr>
          <a:xfrm>
            <a:off x="719286" y="2797969"/>
            <a:ext cx="114727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LPA health and welfare only activates when capacity is lost — check OPG registration</a:t>
            </a:r>
            <a:endParaRPr lang="en-US" sz="1350" dirty="0"/>
          </a:p>
        </p:txBody>
      </p:sp>
      <p:sp>
        <p:nvSpPr>
          <p:cNvPr id="18" name="SK-35-text-17"/>
          <p:cNvSpPr/>
          <p:nvPr/>
        </p:nvSpPr>
        <p:spPr>
          <a:xfrm>
            <a:off x="719286" y="3120330"/>
            <a:ext cx="1147271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ReSPECT guides emergency care decisions — not legally binding, but professionally weighty</a:t>
            </a:r>
            <a:endParaRPr lang="en-US" sz="1350" dirty="0"/>
          </a:p>
        </p:txBody>
      </p:sp>
      <p:sp>
        <p:nvSpPr>
          <p:cNvPr id="19" name="SK-35-text-18"/>
          <p:cNvSpPr/>
          <p:nvPr/>
        </p:nvSpPr>
        <p:spPr>
          <a:xfrm>
            <a:off x="719286" y="3435846"/>
            <a:ext cx="114727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DNACPR is always an individual clinical decision — never blanket, never coercive</a:t>
            </a:r>
            <a:endParaRPr lang="en-US" sz="1350" dirty="0"/>
          </a:p>
        </p:txBody>
      </p:sp>
      <p:sp>
        <p:nvSpPr>
          <p:cNvPr id="20" name="SK-35-text-19"/>
          <p:cNvSpPr/>
          <p:nvPr/>
        </p:nvSpPr>
        <p:spPr>
          <a:xfrm>
            <a:off x="719286" y="3751213"/>
            <a:ext cx="1147271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MCA 2005: presume capacity, best interests, least restrictive option</a:t>
            </a:r>
            <a:endParaRPr lang="en-US" sz="1350" dirty="0"/>
          </a:p>
        </p:txBody>
      </p:sp>
      <p:sp>
        <p:nvSpPr>
          <p:cNvPr id="21" name="SK-35-text-20"/>
          <p:cNvSpPr/>
          <p:nvPr/>
        </p:nvSpPr>
        <p:spPr>
          <a:xfrm>
            <a:off x="5474196" y="4608463"/>
            <a:ext cx="226218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Disclaimer</a:t>
            </a:r>
            <a:endParaRPr lang="en-US" sz="1425" dirty="0"/>
          </a:p>
        </p:txBody>
      </p:sp>
      <p:sp>
        <p:nvSpPr>
          <p:cNvPr id="22" name="SK-35-text-21"/>
          <p:cNvSpPr/>
          <p:nvPr/>
        </p:nvSpPr>
        <p:spPr>
          <a:xfrm>
            <a:off x="4253359" y="4855369"/>
            <a:ext cx="357529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presentation is for educational purposes only.</a:t>
            </a:r>
            <a:endParaRPr lang="en-US" sz="1200" dirty="0"/>
          </a:p>
        </p:txBody>
      </p:sp>
      <p:sp>
        <p:nvSpPr>
          <p:cNvPr id="23" name="SK-35-text-22"/>
          <p:cNvSpPr/>
          <p:nvPr/>
        </p:nvSpPr>
        <p:spPr>
          <a:xfrm>
            <a:off x="3997375" y="5040511"/>
            <a:ext cx="407506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It does not constitute clinical, legal, or professional advice.</a:t>
            </a:r>
            <a:endParaRPr lang="en-US" sz="1200" dirty="0"/>
          </a:p>
        </p:txBody>
      </p:sp>
      <p:sp>
        <p:nvSpPr>
          <p:cNvPr id="24" name="SK-35-text-23"/>
          <p:cNvSpPr/>
          <p:nvPr/>
        </p:nvSpPr>
        <p:spPr>
          <a:xfrm>
            <a:off x="3655963" y="5218807"/>
            <a:ext cx="478229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judgement must always be applied in individual patient care.</a:t>
            </a:r>
            <a:endParaRPr lang="en-US" sz="1200" dirty="0"/>
          </a:p>
        </p:txBody>
      </p:sp>
      <p:sp>
        <p:nvSpPr>
          <p:cNvPr id="25" name="SK-35-text-24"/>
          <p:cNvSpPr/>
          <p:nvPr/>
        </p:nvSpPr>
        <p:spPr>
          <a:xfrm>
            <a:off x="3643759" y="5390257"/>
            <a:ext cx="479449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Content reflects guidance current at time of publication (June 2026).</a:t>
            </a:r>
            <a:endParaRPr lang="en-US" sz="1200" dirty="0"/>
          </a:p>
        </p:txBody>
      </p:sp>
      <p:sp>
        <p:nvSpPr>
          <p:cNvPr id="26" name="SK-35-text-25"/>
          <p:cNvSpPr/>
          <p:nvPr/>
        </p:nvSpPr>
        <p:spPr>
          <a:xfrm>
            <a:off x="3180457" y="5575548"/>
            <a:ext cx="573315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refer to current national guidelines, local policies, and relevant legislation.</a:t>
            </a:r>
            <a:endParaRPr lang="en-US" sz="1200" dirty="0"/>
          </a:p>
        </p:txBody>
      </p:sp>
      <p:sp>
        <p:nvSpPr>
          <p:cNvPr id="27" name="SK-35-text-26"/>
          <p:cNvSpPr/>
          <p:nvPr/>
        </p:nvSpPr>
        <p:spPr>
          <a:xfrm>
            <a:off x="4667994" y="5904607"/>
            <a:ext cx="27583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by Bradford VTS | June 2026</a:t>
            </a:r>
            <a:endParaRPr lang="en-US" sz="1200" dirty="0"/>
          </a:p>
        </p:txBody>
      </p:sp>
      <p:sp>
        <p:nvSpPr>
          <p:cNvPr id="28" name="SK-35-text-27"/>
          <p:cNvSpPr/>
          <p:nvPr/>
        </p:nvSpPr>
        <p:spPr>
          <a:xfrm>
            <a:off x="5106888" y="6130975"/>
            <a:ext cx="188059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A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9" name="SK-35-text-28"/>
          <p:cNvSpPr/>
          <p:nvPr/>
        </p:nvSpPr>
        <p:spPr>
          <a:xfrm>
            <a:off x="390079" y="6501259"/>
            <a:ext cx="11801921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30" name="SK-35-text-29"/>
          <p:cNvSpPr/>
          <p:nvPr/>
        </p:nvSpPr>
        <p:spPr>
          <a:xfrm>
            <a:off x="390079" y="6652171"/>
            <a:ext cx="844296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31" name="SK-35-text-30"/>
          <p:cNvSpPr/>
          <p:nvPr/>
        </p:nvSpPr>
        <p:spPr>
          <a:xfrm>
            <a:off x="10079682" y="6569869"/>
            <a:ext cx="1636663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FA5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924"/>
            <a:ext cx="12192000" cy="183059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1179463"/>
            <a:ext cx="1706761" cy="10284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2244626"/>
            <a:ext cx="2145655" cy="2498973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2180" y="1927027"/>
            <a:ext cx="2145655" cy="273620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4282" y="1927027"/>
            <a:ext cx="2145655" cy="27432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66384" y="1961257"/>
            <a:ext cx="2145655" cy="2893963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86" y="1995636"/>
            <a:ext cx="2145655" cy="2859732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079" y="4994672"/>
            <a:ext cx="11375082" cy="952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26369" y="5286821"/>
            <a:ext cx="9326761" cy="707678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240661"/>
            <a:ext cx="12192000" cy="61719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57859" y="5315646"/>
            <a:ext cx="377875" cy="342203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38879" y="2187625"/>
            <a:ext cx="1462980" cy="953244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07796" y="2153394"/>
            <a:ext cx="1219200" cy="1001167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583882" y="2125861"/>
            <a:ext cx="963067" cy="1097161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40596" y="2146548"/>
            <a:ext cx="841177" cy="1097161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565" y="2530525"/>
            <a:ext cx="1353294" cy="486817"/>
          </a:xfrm>
          <a:prstGeom prst="rect">
            <a:avLst/>
          </a:prstGeom>
        </p:spPr>
      </p:pic>
      <p:sp>
        <p:nvSpPr>
          <p:cNvPr id="19" name="SK-4-text-18"/>
          <p:cNvSpPr/>
          <p:nvPr/>
        </p:nvSpPr>
        <p:spPr>
          <a:xfrm>
            <a:off x="377875" y="507355"/>
            <a:ext cx="11260455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Principles of ACP</a:t>
            </a:r>
            <a:endParaRPr lang="en-US" sz="3450" dirty="0"/>
          </a:p>
        </p:txBody>
      </p:sp>
      <p:sp>
        <p:nvSpPr>
          <p:cNvPr id="20" name="SK-4-text-19"/>
          <p:cNvSpPr/>
          <p:nvPr/>
        </p:nvSpPr>
        <p:spPr>
          <a:xfrm>
            <a:off x="365671" y="1412677"/>
            <a:ext cx="1182632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A7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makes Advance Care Planning different from other clinical decisions</a:t>
            </a:r>
            <a:endParaRPr lang="en-US" sz="1500" dirty="0"/>
          </a:p>
        </p:txBody>
      </p:sp>
      <p:sp>
        <p:nvSpPr>
          <p:cNvPr id="21" name="SK-4-text-20"/>
          <p:cNvSpPr/>
          <p:nvPr/>
        </p:nvSpPr>
        <p:spPr>
          <a:xfrm>
            <a:off x="942231" y="3346698"/>
            <a:ext cx="105355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Voluntary</a:t>
            </a:r>
            <a:endParaRPr lang="en-US" sz="1425" dirty="0"/>
          </a:p>
        </p:txBody>
      </p:sp>
      <p:sp>
        <p:nvSpPr>
          <p:cNvPr id="22" name="SK-4-text-21"/>
          <p:cNvSpPr/>
          <p:nvPr/>
        </p:nvSpPr>
        <p:spPr>
          <a:xfrm>
            <a:off x="719286" y="3812977"/>
            <a:ext cx="1524000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Cannot be forced or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demanded. Can be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declined at any time.</a:t>
            </a:r>
            <a:endParaRPr lang="en-US" sz="1200" dirty="0"/>
          </a:p>
        </p:txBody>
      </p:sp>
      <p:sp>
        <p:nvSpPr>
          <p:cNvPr id="23" name="SK-4-text-22"/>
          <p:cNvSpPr/>
          <p:nvPr/>
        </p:nvSpPr>
        <p:spPr>
          <a:xfrm>
            <a:off x="2966145" y="3346698"/>
            <a:ext cx="156567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Person-Centred</a:t>
            </a:r>
            <a:endParaRPr lang="en-US" sz="1425" dirty="0"/>
          </a:p>
        </p:txBody>
      </p:sp>
      <p:sp>
        <p:nvSpPr>
          <p:cNvPr id="24" name="SK-4-text-23"/>
          <p:cNvSpPr/>
          <p:nvPr/>
        </p:nvSpPr>
        <p:spPr>
          <a:xfrm>
            <a:off x="2901553" y="3819823"/>
            <a:ext cx="1682353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Starts with "What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matters to you?"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what matters to us.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5099745" y="3346698"/>
            <a:ext cx="179724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Capacity Required</a:t>
            </a:r>
            <a:endParaRPr lang="en-US" sz="1425" dirty="0"/>
          </a:p>
        </p:txBody>
      </p:sp>
      <p:sp>
        <p:nvSpPr>
          <p:cNvPr id="26" name="SK-4-text-25"/>
          <p:cNvSpPr/>
          <p:nvPr/>
        </p:nvSpPr>
        <p:spPr>
          <a:xfrm>
            <a:off x="5181600" y="3819823"/>
            <a:ext cx="1621482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Conversations happen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while the person has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mental capacity.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7583388" y="3346698"/>
            <a:ext cx="135329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Multiple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Conversations</a:t>
            </a:r>
            <a:endParaRPr lang="en-US" sz="1500" dirty="0"/>
          </a:p>
        </p:txBody>
      </p:sp>
      <p:sp>
        <p:nvSpPr>
          <p:cNvPr id="28" name="SK-4-text-27"/>
          <p:cNvSpPr/>
          <p:nvPr/>
        </p:nvSpPr>
        <p:spPr>
          <a:xfrm>
            <a:off x="7449294" y="4032498"/>
            <a:ext cx="1621482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process over time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a single one-off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discussion.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9757023" y="3346698"/>
            <a:ext cx="167535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 Professional</a:t>
            </a:r>
            <a:endParaRPr lang="en-US" sz="1425" dirty="0"/>
          </a:p>
        </p:txBody>
      </p:sp>
      <p:sp>
        <p:nvSpPr>
          <p:cNvPr id="30" name="SK-4-text-29"/>
          <p:cNvSpPr/>
          <p:nvPr/>
        </p:nvSpPr>
        <p:spPr>
          <a:xfrm>
            <a:off x="9838879" y="3819823"/>
            <a:ext cx="1487388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just doctors —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nurses, allied health,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social care can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lead ACP.</a:t>
            </a:r>
            <a:endParaRPr lang="en-US" sz="1200" dirty="0"/>
          </a:p>
        </p:txBody>
      </p:sp>
      <p:sp>
        <p:nvSpPr>
          <p:cNvPr id="31" name="SK-4-text-30"/>
          <p:cNvSpPr/>
          <p:nvPr/>
        </p:nvSpPr>
        <p:spPr>
          <a:xfrm>
            <a:off x="2218879" y="5362873"/>
            <a:ext cx="7949059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"ACP is not about predicting the future — it's about making sure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214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person's voice is heard when they can no longer speak for themselves."</a:t>
            </a:r>
            <a:endParaRPr lang="en-US" sz="1650" dirty="0"/>
          </a:p>
        </p:txBody>
      </p:sp>
      <p:sp>
        <p:nvSpPr>
          <p:cNvPr id="32" name="SK-4-text-31"/>
          <p:cNvSpPr/>
          <p:nvPr/>
        </p:nvSpPr>
        <p:spPr>
          <a:xfrm>
            <a:off x="292596" y="6350496"/>
            <a:ext cx="1189940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33" name="SK-4-text-32"/>
          <p:cNvSpPr/>
          <p:nvPr/>
        </p:nvSpPr>
        <p:spPr>
          <a:xfrm>
            <a:off x="304800" y="6521946"/>
            <a:ext cx="8442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34" name="SK-4-text-33"/>
          <p:cNvSpPr/>
          <p:nvPr/>
        </p:nvSpPr>
        <p:spPr>
          <a:xfrm>
            <a:off x="9619059" y="6425803"/>
            <a:ext cx="22313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b="1" dirty="0">
                <a:solidFill>
                  <a:srgbClr val="F05A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924"/>
            <a:ext cx="12192000" cy="134987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580" y="1030188"/>
            <a:ext cx="1889671" cy="3810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1700064"/>
            <a:ext cx="11033671" cy="817364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1714500"/>
            <a:ext cx="207169" cy="78864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1561" y="1927027"/>
            <a:ext cx="1524000" cy="37713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8580" y="2538710"/>
            <a:ext cx="11033671" cy="950416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580" y="2571750"/>
            <a:ext cx="207169" cy="78864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31561" y="2821930"/>
            <a:ext cx="1524000" cy="37713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580" y="3498800"/>
            <a:ext cx="11033671" cy="923032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8580" y="3429000"/>
            <a:ext cx="207169" cy="78864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31561" y="3740944"/>
            <a:ext cx="1524000" cy="37713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8580" y="4404122"/>
            <a:ext cx="11033671" cy="970955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8580" y="4286250"/>
            <a:ext cx="207169" cy="78864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631561" y="4680496"/>
            <a:ext cx="1524000" cy="37713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8580" y="5391596"/>
            <a:ext cx="11033671" cy="84073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48580" y="5143500"/>
            <a:ext cx="207169" cy="78864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31561" y="5349180"/>
            <a:ext cx="1524000" cy="37713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21569" y="5486400"/>
            <a:ext cx="743694" cy="651421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58180" y="4498777"/>
            <a:ext cx="633859" cy="767953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21569" y="3593455"/>
            <a:ext cx="767953" cy="713184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58180" y="2633365"/>
            <a:ext cx="707082" cy="761107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45977" y="1776115"/>
            <a:ext cx="743694" cy="665113"/>
          </a:xfrm>
          <a:prstGeom prst="rect">
            <a:avLst/>
          </a:prstGeom>
        </p:spPr>
      </p:pic>
      <p:sp>
        <p:nvSpPr>
          <p:cNvPr id="26" name="SK-5-text-25"/>
          <p:cNvSpPr/>
          <p:nvPr/>
        </p:nvSpPr>
        <p:spPr>
          <a:xfrm>
            <a:off x="475357" y="452586"/>
            <a:ext cx="1171664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22B5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Components of Advance Care Planning</a:t>
            </a:r>
            <a:endParaRPr lang="en-US" sz="3000" dirty="0"/>
          </a:p>
        </p:txBody>
      </p:sp>
      <p:sp>
        <p:nvSpPr>
          <p:cNvPr id="27" name="SK-5-text-26"/>
          <p:cNvSpPr/>
          <p:nvPr/>
        </p:nvSpPr>
        <p:spPr>
          <a:xfrm>
            <a:off x="499765" y="1282303"/>
            <a:ext cx="116922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518C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Five key tools — from informal wishes to legally binding decisions</a:t>
            </a:r>
            <a:endParaRPr lang="en-US" sz="1650" dirty="0"/>
          </a:p>
        </p:txBody>
      </p:sp>
      <p:sp>
        <p:nvSpPr>
          <p:cNvPr id="28" name="SK-5-text-27"/>
          <p:cNvSpPr/>
          <p:nvPr/>
        </p:nvSpPr>
        <p:spPr>
          <a:xfrm>
            <a:off x="2267694" y="1844725"/>
            <a:ext cx="43795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22B5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Advance Statement</a:t>
            </a:r>
            <a:endParaRPr lang="en-US" sz="1650" dirty="0"/>
          </a:p>
        </p:txBody>
      </p:sp>
      <p:sp>
        <p:nvSpPr>
          <p:cNvPr id="29" name="SK-5-text-28"/>
          <p:cNvSpPr/>
          <p:nvPr/>
        </p:nvSpPr>
        <p:spPr>
          <a:xfrm>
            <a:off x="2267694" y="2132707"/>
            <a:ext cx="992430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Informal wishes, values, and preferences — NOT legally binding, but must be considered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10058400" y="2016175"/>
            <a:ext cx="173164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518C8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Informal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2267694" y="2633365"/>
            <a:ext cx="992430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22B5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Advance Decision to Refuse Treatment (ADRT)</a:t>
            </a:r>
            <a:endParaRPr lang="en-US" sz="1650" dirty="0"/>
          </a:p>
        </p:txBody>
      </p:sp>
      <p:sp>
        <p:nvSpPr>
          <p:cNvPr id="32" name="SK-5-text-31"/>
          <p:cNvSpPr/>
          <p:nvPr/>
        </p:nvSpPr>
        <p:spPr>
          <a:xfrm>
            <a:off x="2267694" y="2948880"/>
            <a:ext cx="51449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Legally binding refusal of specific treatment — must be written,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signed, and witnessed for life-sustaining treatment</a:t>
            </a:r>
            <a:endParaRPr lang="en-US" sz="1200" dirty="0"/>
          </a:p>
        </p:txBody>
      </p:sp>
      <p:sp>
        <p:nvSpPr>
          <p:cNvPr id="33" name="SK-5-text-32"/>
          <p:cNvSpPr/>
          <p:nvPr/>
        </p:nvSpPr>
        <p:spPr>
          <a:xfrm>
            <a:off x="9765655" y="2893963"/>
            <a:ext cx="24263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8A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Legally Binding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2267694" y="3593455"/>
            <a:ext cx="79000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22B5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Lasting Power of Attorney (LPA)</a:t>
            </a:r>
            <a:endParaRPr lang="en-US" sz="1650" dirty="0"/>
          </a:p>
        </p:txBody>
      </p:sp>
      <p:sp>
        <p:nvSpPr>
          <p:cNvPr id="35" name="SK-5-text-34"/>
          <p:cNvSpPr/>
          <p:nvPr/>
        </p:nvSpPr>
        <p:spPr>
          <a:xfrm>
            <a:off x="2267694" y="3895279"/>
            <a:ext cx="504735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 authority for another person to make health or financial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decisions — only when registered with OPG</a:t>
            </a:r>
            <a:endParaRPr lang="en-US" sz="1200" dirty="0"/>
          </a:p>
        </p:txBody>
      </p:sp>
      <p:sp>
        <p:nvSpPr>
          <p:cNvPr id="36" name="SK-5-text-35"/>
          <p:cNvSpPr/>
          <p:nvPr/>
        </p:nvSpPr>
        <p:spPr>
          <a:xfrm>
            <a:off x="9765655" y="3812977"/>
            <a:ext cx="242634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chemeClr val="bg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Legally Binding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SK-5-text-36"/>
          <p:cNvSpPr/>
          <p:nvPr/>
        </p:nvSpPr>
        <p:spPr>
          <a:xfrm>
            <a:off x="2267694" y="4533007"/>
            <a:ext cx="739711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22B5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ReSPECT / Emergency Care Plan</a:t>
            </a:r>
            <a:endParaRPr lang="en-US" sz="1650" dirty="0"/>
          </a:p>
        </p:txBody>
      </p:sp>
      <p:sp>
        <p:nvSpPr>
          <p:cNvPr id="38" name="SK-5-text-37"/>
          <p:cNvSpPr/>
          <p:nvPr/>
        </p:nvSpPr>
        <p:spPr>
          <a:xfrm>
            <a:off x="2267694" y="4841677"/>
            <a:ext cx="580325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Clinician-completed summary of emergency treatment preferences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legally binding but carries professional weight</a:t>
            </a:r>
            <a:endParaRPr lang="en-US" sz="1200" dirty="0"/>
          </a:p>
        </p:txBody>
      </p:sp>
      <p:sp>
        <p:nvSpPr>
          <p:cNvPr id="39" name="SK-5-text-38"/>
          <p:cNvSpPr/>
          <p:nvPr/>
        </p:nvSpPr>
        <p:spPr>
          <a:xfrm>
            <a:off x="10058400" y="4773067"/>
            <a:ext cx="17316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9B86B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Informal</a:t>
            </a:r>
            <a:endParaRPr lang="en-US" sz="1350" dirty="0"/>
          </a:p>
        </p:txBody>
      </p:sp>
      <p:sp>
        <p:nvSpPr>
          <p:cNvPr id="40" name="SK-5-text-39"/>
          <p:cNvSpPr/>
          <p:nvPr/>
        </p:nvSpPr>
        <p:spPr>
          <a:xfrm>
            <a:off x="2279898" y="5500092"/>
            <a:ext cx="16135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122B5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DNACPR</a:t>
            </a:r>
            <a:endParaRPr lang="en-US" sz="1650" dirty="0"/>
          </a:p>
        </p:txBody>
      </p:sp>
      <p:sp>
        <p:nvSpPr>
          <p:cNvPr id="41" name="SK-5-text-40"/>
          <p:cNvSpPr/>
          <p:nvPr/>
        </p:nvSpPr>
        <p:spPr>
          <a:xfrm>
            <a:off x="2267694" y="5781229"/>
            <a:ext cx="454759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Specific clinical decision about CPR only — individual,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patient-centred, never a blanket decision</a:t>
            </a:r>
            <a:endParaRPr lang="en-US" sz="1200" dirty="0"/>
          </a:p>
        </p:txBody>
      </p:sp>
      <p:sp>
        <p:nvSpPr>
          <p:cNvPr id="42" name="SK-5-text-41"/>
          <p:cNvSpPr/>
          <p:nvPr/>
        </p:nvSpPr>
        <p:spPr>
          <a:xfrm>
            <a:off x="9729192" y="5438042"/>
            <a:ext cx="24628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5C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Decision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487561" y="6432798"/>
            <a:ext cx="117044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44" name="SK-5-text-43"/>
          <p:cNvSpPr/>
          <p:nvPr/>
        </p:nvSpPr>
        <p:spPr>
          <a:xfrm>
            <a:off x="499765" y="6604248"/>
            <a:ext cx="844296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45" name="SK-5-text-44"/>
          <p:cNvSpPr/>
          <p:nvPr/>
        </p:nvSpPr>
        <p:spPr>
          <a:xfrm>
            <a:off x="9509671" y="6501259"/>
            <a:ext cx="26823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8A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924"/>
            <a:ext cx="12192000" cy="134987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939403"/>
            <a:ext cx="1462980" cy="54769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71" y="1474440"/>
            <a:ext cx="5181600" cy="393635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580" y="2313236"/>
            <a:ext cx="4815780" cy="952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2468166"/>
            <a:ext cx="4815780" cy="1029891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3688854"/>
            <a:ext cx="4815780" cy="102304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4791" y="1645890"/>
            <a:ext cx="9525" cy="3737521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93569" y="3346698"/>
            <a:ext cx="511969" cy="322213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64188" y="1501825"/>
            <a:ext cx="5461992" cy="3929509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4188" y="1529209"/>
            <a:ext cx="5461992" cy="774948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47098" y="2461320"/>
            <a:ext cx="5096173" cy="1002506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47098" y="3517404"/>
            <a:ext cx="5096173" cy="99566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47098" y="4559796"/>
            <a:ext cx="5096173" cy="837902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5671" y="5588496"/>
            <a:ext cx="11460361" cy="645914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60463" y="5664696"/>
            <a:ext cx="451098" cy="452586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17655" y="4635996"/>
            <a:ext cx="548580" cy="651421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93396" y="3593455"/>
            <a:ext cx="585192" cy="569119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93396" y="2537371"/>
            <a:ext cx="585192" cy="569119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741890" y="1611511"/>
            <a:ext cx="329059" cy="390823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80157" y="3799284"/>
            <a:ext cx="585192" cy="521196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41177" y="2605980"/>
            <a:ext cx="475357" cy="562273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792188" y="1625203"/>
            <a:ext cx="329059" cy="356592"/>
          </a:xfrm>
          <a:prstGeom prst="rect">
            <a:avLst/>
          </a:prstGeom>
        </p:spPr>
      </p:pic>
      <p:sp>
        <p:nvSpPr>
          <p:cNvPr id="26" name="SK-6-text-25"/>
          <p:cNvSpPr/>
          <p:nvPr/>
        </p:nvSpPr>
        <p:spPr>
          <a:xfrm>
            <a:off x="353467" y="418207"/>
            <a:ext cx="1183853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Informal vs Formal Documents</a:t>
            </a:r>
            <a:endParaRPr lang="en-US" sz="2850" dirty="0"/>
          </a:p>
        </p:txBody>
      </p:sp>
      <p:sp>
        <p:nvSpPr>
          <p:cNvPr id="27" name="SK-6-text-26"/>
          <p:cNvSpPr/>
          <p:nvPr/>
        </p:nvSpPr>
        <p:spPr>
          <a:xfrm>
            <a:off x="341263" y="1124694"/>
            <a:ext cx="118507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66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all ACP documents carry the same legal weight — knowing the difference matters</a:t>
            </a:r>
            <a:endParaRPr lang="en-US" sz="1650" dirty="0"/>
          </a:p>
        </p:txBody>
      </p:sp>
      <p:sp>
        <p:nvSpPr>
          <p:cNvPr id="28" name="SK-6-text-27"/>
          <p:cNvSpPr/>
          <p:nvPr/>
        </p:nvSpPr>
        <p:spPr>
          <a:xfrm>
            <a:off x="2206675" y="1625203"/>
            <a:ext cx="28860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E68A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INFORMAL</a:t>
            </a:r>
            <a:endParaRPr lang="en-US" sz="2250" dirty="0"/>
          </a:p>
        </p:txBody>
      </p:sp>
      <p:sp>
        <p:nvSpPr>
          <p:cNvPr id="29" name="SK-6-text-28"/>
          <p:cNvSpPr/>
          <p:nvPr/>
        </p:nvSpPr>
        <p:spPr>
          <a:xfrm>
            <a:off x="2194471" y="1988790"/>
            <a:ext cx="53854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E68A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(Not Legally Binding)</a:t>
            </a:r>
            <a:endParaRPr lang="en-US" sz="1650" dirty="0"/>
          </a:p>
        </p:txBody>
      </p:sp>
      <p:sp>
        <p:nvSpPr>
          <p:cNvPr id="30" name="SK-6-text-29"/>
          <p:cNvSpPr/>
          <p:nvPr/>
        </p:nvSpPr>
        <p:spPr>
          <a:xfrm>
            <a:off x="1560463" y="2544217"/>
            <a:ext cx="378237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Statement</a:t>
            </a:r>
            <a:endParaRPr lang="en-US" sz="1425" dirty="0"/>
          </a:p>
        </p:txBody>
      </p:sp>
      <p:sp>
        <p:nvSpPr>
          <p:cNvPr id="31" name="SK-6-text-30"/>
          <p:cNvSpPr/>
          <p:nvPr/>
        </p:nvSpPr>
        <p:spPr>
          <a:xfrm>
            <a:off x="1560463" y="2846040"/>
            <a:ext cx="3328392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Records wishes, values, and preferences for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future care. Must be considered in best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interests decisions — but cannot be enforced.</a:t>
            </a:r>
            <a:endParaRPr lang="en-US" sz="1275" dirty="0"/>
          </a:p>
        </p:txBody>
      </p:sp>
      <p:sp>
        <p:nvSpPr>
          <p:cNvPr id="32" name="SK-6-text-31"/>
          <p:cNvSpPr/>
          <p:nvPr/>
        </p:nvSpPr>
        <p:spPr>
          <a:xfrm>
            <a:off x="1560463" y="3764905"/>
            <a:ext cx="399954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Named Spokesperson</a:t>
            </a:r>
            <a:endParaRPr lang="en-US" sz="1425" dirty="0"/>
          </a:p>
        </p:txBody>
      </p:sp>
      <p:sp>
        <p:nvSpPr>
          <p:cNvPr id="33" name="SK-6-text-32"/>
          <p:cNvSpPr/>
          <p:nvPr/>
        </p:nvSpPr>
        <p:spPr>
          <a:xfrm>
            <a:off x="1548259" y="4059882"/>
            <a:ext cx="336485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person the patient wishes to be consulted.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Has no legal decision-making authority unless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they hold a registered LPA.</a:t>
            </a:r>
            <a:endParaRPr lang="en-US" sz="1275" dirty="0"/>
          </a:p>
        </p:txBody>
      </p:sp>
      <p:sp>
        <p:nvSpPr>
          <p:cNvPr id="34" name="SK-6-text-33"/>
          <p:cNvSpPr/>
          <p:nvPr/>
        </p:nvSpPr>
        <p:spPr>
          <a:xfrm>
            <a:off x="707082" y="5068044"/>
            <a:ext cx="112318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8A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"Must be considered — but cannot override clinical judgement"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5778996" y="3463230"/>
            <a:ext cx="52482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VS</a:t>
            </a:r>
            <a:endParaRPr lang="en-US" sz="1425" dirty="0"/>
          </a:p>
        </p:txBody>
      </p:sp>
      <p:sp>
        <p:nvSpPr>
          <p:cNvPr id="36" name="SK-6-text-35"/>
          <p:cNvSpPr/>
          <p:nvPr/>
        </p:nvSpPr>
        <p:spPr>
          <a:xfrm>
            <a:off x="8144173" y="1625203"/>
            <a:ext cx="220027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FORMAL</a:t>
            </a:r>
            <a:endParaRPr lang="en-US" sz="2250" dirty="0"/>
          </a:p>
        </p:txBody>
      </p:sp>
      <p:sp>
        <p:nvSpPr>
          <p:cNvPr id="37" name="SK-6-text-36"/>
          <p:cNvSpPr/>
          <p:nvPr/>
        </p:nvSpPr>
        <p:spPr>
          <a:xfrm>
            <a:off x="8144173" y="1988790"/>
            <a:ext cx="40478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(Legally Binding if Valid)</a:t>
            </a:r>
            <a:endParaRPr lang="en-US" sz="1650" dirty="0"/>
          </a:p>
        </p:txBody>
      </p:sp>
      <p:sp>
        <p:nvSpPr>
          <p:cNvPr id="38" name="SK-6-text-37"/>
          <p:cNvSpPr/>
          <p:nvPr/>
        </p:nvSpPr>
        <p:spPr>
          <a:xfrm>
            <a:off x="7534573" y="2537371"/>
            <a:ext cx="46574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 Decision to Refuse Treatment (ADRT)</a:t>
            </a:r>
            <a:endParaRPr lang="en-US" sz="1425" dirty="0"/>
          </a:p>
        </p:txBody>
      </p:sp>
      <p:sp>
        <p:nvSpPr>
          <p:cNvPr id="39" name="SK-6-text-38"/>
          <p:cNvSpPr/>
          <p:nvPr/>
        </p:nvSpPr>
        <p:spPr>
          <a:xfrm>
            <a:off x="7534573" y="2825353"/>
            <a:ext cx="3511153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Legally binding if valid and applicable. Must be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written, signed, and witnessed for life-sustaining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refusal.</a:t>
            </a:r>
            <a:endParaRPr lang="en-US" sz="1275" dirty="0"/>
          </a:p>
        </p:txBody>
      </p:sp>
      <p:sp>
        <p:nvSpPr>
          <p:cNvPr id="40" name="SK-6-text-39"/>
          <p:cNvSpPr/>
          <p:nvPr/>
        </p:nvSpPr>
        <p:spPr>
          <a:xfrm>
            <a:off x="7534573" y="3593455"/>
            <a:ext cx="46574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Lasting Power of Attorney — Health &amp; Welfare</a:t>
            </a:r>
            <a:endParaRPr lang="en-US" sz="1425" dirty="0"/>
          </a:p>
        </p:txBody>
      </p:sp>
      <p:sp>
        <p:nvSpPr>
          <p:cNvPr id="41" name="SK-6-text-40"/>
          <p:cNvSpPr/>
          <p:nvPr/>
        </p:nvSpPr>
        <p:spPr>
          <a:xfrm>
            <a:off x="7534573" y="3854053"/>
            <a:ext cx="362098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Legally binding once registered with the Office of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Public Guardian (OPG). Only active when the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person lacks capacity.</a:t>
            </a:r>
            <a:endParaRPr lang="en-US" sz="1275" dirty="0"/>
          </a:p>
        </p:txBody>
      </p:sp>
      <p:sp>
        <p:nvSpPr>
          <p:cNvPr id="42" name="SK-6-text-41"/>
          <p:cNvSpPr/>
          <p:nvPr/>
        </p:nvSpPr>
        <p:spPr>
          <a:xfrm>
            <a:off x="7534573" y="4663380"/>
            <a:ext cx="46574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LPA — Property &amp; Financial Affairs</a:t>
            </a:r>
            <a:endParaRPr lang="en-US" sz="1425" dirty="0"/>
          </a:p>
        </p:txBody>
      </p:sp>
      <p:sp>
        <p:nvSpPr>
          <p:cNvPr id="43" name="SK-6-text-42"/>
          <p:cNvSpPr/>
          <p:nvPr/>
        </p:nvSpPr>
        <p:spPr>
          <a:xfrm>
            <a:off x="7534573" y="4958209"/>
            <a:ext cx="334059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Covers finances and property. Does not cover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 decisions.</a:t>
            </a:r>
            <a:endParaRPr lang="en-US" sz="1275" dirty="0"/>
          </a:p>
        </p:txBody>
      </p:sp>
      <p:sp>
        <p:nvSpPr>
          <p:cNvPr id="44" name="SK-6-text-43"/>
          <p:cNvSpPr/>
          <p:nvPr/>
        </p:nvSpPr>
        <p:spPr>
          <a:xfrm>
            <a:off x="2096988" y="5692080"/>
            <a:ext cx="838795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point: Next-of-kin has NO automatic legal authority to make health decisions for an adult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lacking capacity — only a registered Health &amp; Welfare LPA confers this right.</a:t>
            </a:r>
            <a:endParaRPr lang="en-US" sz="1575" dirty="0"/>
          </a:p>
        </p:txBody>
      </p:sp>
      <p:sp>
        <p:nvSpPr>
          <p:cNvPr id="45" name="SK-6-text-44"/>
          <p:cNvSpPr/>
          <p:nvPr/>
        </p:nvSpPr>
        <p:spPr>
          <a:xfrm>
            <a:off x="341263" y="6446490"/>
            <a:ext cx="11850737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educational purposes only. Content reflects guidance current at time of publication.</a:t>
            </a:r>
            <a:endParaRPr lang="en-US" sz="975" dirty="0"/>
          </a:p>
        </p:txBody>
      </p:sp>
      <p:sp>
        <p:nvSpPr>
          <p:cNvPr id="46" name="SK-6-text-45"/>
          <p:cNvSpPr/>
          <p:nvPr/>
        </p:nvSpPr>
        <p:spPr>
          <a:xfrm>
            <a:off x="341263" y="6604248"/>
            <a:ext cx="9140190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refer to current national guidance and local policies.</a:t>
            </a:r>
            <a:endParaRPr lang="en-US" sz="975" dirty="0"/>
          </a:p>
        </p:txBody>
      </p:sp>
      <p:sp>
        <p:nvSpPr>
          <p:cNvPr id="47" name="SK-6-text-46"/>
          <p:cNvSpPr/>
          <p:nvPr/>
        </p:nvSpPr>
        <p:spPr>
          <a:xfrm>
            <a:off x="10046196" y="6508105"/>
            <a:ext cx="21458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8A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449"/>
            <a:ext cx="12192000" cy="159693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954732"/>
            <a:ext cx="1694557" cy="381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536055"/>
            <a:ext cx="3657600" cy="1584127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1773" y="1536055"/>
            <a:ext cx="3657600" cy="1584127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5671" y="1536055"/>
            <a:ext cx="3657600" cy="1584127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3311723"/>
            <a:ext cx="3657600" cy="1558082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81773" y="3311723"/>
            <a:ext cx="3657600" cy="1551236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5671" y="3291036"/>
            <a:ext cx="3657600" cy="157862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5026223"/>
            <a:ext cx="11265396" cy="1180802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153" y="5047357"/>
            <a:ext cx="97482" cy="1186309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77096" y="5143500"/>
            <a:ext cx="9525" cy="994321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350496"/>
            <a:ext cx="12192000" cy="50735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87780" y="3367236"/>
            <a:ext cx="719286" cy="685800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81365" y="3387775"/>
            <a:ext cx="865584" cy="665113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92188" y="3387775"/>
            <a:ext cx="828973" cy="651421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97467" y="1625203"/>
            <a:ext cx="511969" cy="671959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08290" y="1625203"/>
            <a:ext cx="792361" cy="671959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16596" y="1625203"/>
            <a:ext cx="828973" cy="658267"/>
          </a:xfrm>
          <a:prstGeom prst="rect">
            <a:avLst/>
          </a:prstGeom>
        </p:spPr>
      </p:pic>
      <p:sp>
        <p:nvSpPr>
          <p:cNvPr id="21" name="SK-7-text-20"/>
          <p:cNvSpPr/>
          <p:nvPr/>
        </p:nvSpPr>
        <p:spPr>
          <a:xfrm>
            <a:off x="353467" y="411361"/>
            <a:ext cx="10505123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Benefits from ACP?</a:t>
            </a:r>
            <a:endParaRPr lang="en-US" sz="3075" dirty="0"/>
          </a:p>
        </p:txBody>
      </p:sp>
      <p:sp>
        <p:nvSpPr>
          <p:cNvPr id="22" name="SK-7-text-21"/>
          <p:cNvSpPr/>
          <p:nvPr/>
        </p:nvSpPr>
        <p:spPr>
          <a:xfrm>
            <a:off x="353467" y="1152079"/>
            <a:ext cx="1183853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57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ACP is not only for the dying — it is for anyone who wants to plan ahead</a:t>
            </a:r>
            <a:endParaRPr lang="en-US" sz="1500" dirty="0"/>
          </a:p>
        </p:txBody>
      </p:sp>
      <p:sp>
        <p:nvSpPr>
          <p:cNvPr id="23" name="SK-7-text-22"/>
          <p:cNvSpPr/>
          <p:nvPr/>
        </p:nvSpPr>
        <p:spPr>
          <a:xfrm>
            <a:off x="1334691" y="2372767"/>
            <a:ext cx="171941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Progressive Illness</a:t>
            </a:r>
            <a:endParaRPr lang="en-US" sz="1350" dirty="0"/>
          </a:p>
        </p:txBody>
      </p:sp>
      <p:sp>
        <p:nvSpPr>
          <p:cNvPr id="24" name="SK-7-text-23"/>
          <p:cNvSpPr/>
          <p:nvPr/>
        </p:nvSpPr>
        <p:spPr>
          <a:xfrm>
            <a:off x="1109365" y="2633365"/>
            <a:ext cx="218226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Cancer, COPD, heart failure,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liver or kidney failure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4907012" y="2365921"/>
            <a:ext cx="213389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Risk of Losing Capacity</a:t>
            </a:r>
            <a:endParaRPr lang="en-US" sz="1350" dirty="0"/>
          </a:p>
        </p:txBody>
      </p:sp>
      <p:sp>
        <p:nvSpPr>
          <p:cNvPr id="26" name="SK-7-text-25"/>
          <p:cNvSpPr/>
          <p:nvPr/>
        </p:nvSpPr>
        <p:spPr>
          <a:xfrm>
            <a:off x="5279082" y="2633365"/>
            <a:ext cx="140196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Dementia, MND,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 disability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8272016" y="2365921"/>
            <a:ext cx="295081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Declining Function or High Frailty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8668494" y="2633365"/>
            <a:ext cx="210919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Declining functional status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 high frailty score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1249412" y="4128492"/>
            <a:ext cx="189011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Care Transitions</a:t>
            </a:r>
            <a:endParaRPr lang="en-US" sz="1350" dirty="0"/>
          </a:p>
        </p:txBody>
      </p:sp>
      <p:sp>
        <p:nvSpPr>
          <p:cNvPr id="30" name="SK-7-text-29"/>
          <p:cNvSpPr/>
          <p:nvPr/>
        </p:nvSpPr>
        <p:spPr>
          <a:xfrm>
            <a:off x="1084957" y="4395936"/>
            <a:ext cx="223108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 home admission,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multiple hospital admissions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4321820" y="4128492"/>
            <a:ext cx="3340894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Major Surgery or High-Risk Treatment</a:t>
            </a:r>
            <a:endParaRPr lang="en-US" sz="1350" dirty="0"/>
          </a:p>
        </p:txBody>
      </p:sp>
      <p:sp>
        <p:nvSpPr>
          <p:cNvPr id="32" name="SK-7-text-31"/>
          <p:cNvSpPr/>
          <p:nvPr/>
        </p:nvSpPr>
        <p:spPr>
          <a:xfrm>
            <a:off x="4815780" y="4395936"/>
            <a:ext cx="234076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Facing significant procedures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 interventions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8454926" y="4128492"/>
            <a:ext cx="248751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Anyone Who Wishes to Plan</a:t>
            </a:r>
            <a:endParaRPr lang="en-US" sz="1350" dirty="0"/>
          </a:p>
        </p:txBody>
      </p:sp>
      <p:sp>
        <p:nvSpPr>
          <p:cNvPr id="34" name="SK-7-text-33"/>
          <p:cNvSpPr/>
          <p:nvPr/>
        </p:nvSpPr>
        <p:spPr>
          <a:xfrm>
            <a:off x="8644086" y="4395936"/>
            <a:ext cx="21336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just the dying — future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 matters to everyone</a:t>
            </a:r>
            <a:endParaRPr lang="en-US" sz="1200" dirty="0"/>
          </a:p>
        </p:txBody>
      </p:sp>
      <p:sp>
        <p:nvSpPr>
          <p:cNvPr id="35" name="SK-7-text-34"/>
          <p:cNvSpPr/>
          <p:nvPr/>
        </p:nvSpPr>
        <p:spPr>
          <a:xfrm>
            <a:off x="828973" y="5314950"/>
            <a:ext cx="1853059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Priority Groups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20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Identify:</a:t>
            </a:r>
            <a:endParaRPr lang="en-US" sz="1800" dirty="0"/>
          </a:p>
        </p:txBody>
      </p:sp>
      <p:sp>
        <p:nvSpPr>
          <p:cNvPr id="36" name="SK-7-text-35"/>
          <p:cNvSpPr/>
          <p:nvPr/>
        </p:nvSpPr>
        <p:spPr>
          <a:xfrm>
            <a:off x="3876973" y="5102275"/>
            <a:ext cx="83150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People with dementia (71% die within 6 months of &gt;6-month prognosis)</a:t>
            </a:r>
            <a:endParaRPr lang="en-US" sz="1350" dirty="0"/>
          </a:p>
        </p:txBody>
      </p:sp>
      <p:sp>
        <p:nvSpPr>
          <p:cNvPr id="37" name="SK-7-text-36"/>
          <p:cNvSpPr/>
          <p:nvPr/>
        </p:nvSpPr>
        <p:spPr>
          <a:xfrm>
            <a:off x="3876973" y="5321796"/>
            <a:ext cx="77666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Severe frailty (25% die each year)</a:t>
            </a:r>
            <a:endParaRPr lang="en-US" sz="1350" dirty="0"/>
          </a:p>
        </p:txBody>
      </p:sp>
      <p:sp>
        <p:nvSpPr>
          <p:cNvPr id="38" name="SK-7-text-37"/>
          <p:cNvSpPr/>
          <p:nvPr/>
        </p:nvSpPr>
        <p:spPr>
          <a:xfrm>
            <a:off x="3876973" y="5534323"/>
            <a:ext cx="522922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Residents in care homes</a:t>
            </a:r>
            <a:endParaRPr lang="en-US" sz="1350" dirty="0"/>
          </a:p>
        </p:txBody>
      </p:sp>
      <p:sp>
        <p:nvSpPr>
          <p:cNvPr id="39" name="SK-7-text-38"/>
          <p:cNvSpPr/>
          <p:nvPr/>
        </p:nvSpPr>
        <p:spPr>
          <a:xfrm>
            <a:off x="3876973" y="5733157"/>
            <a:ext cx="831502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Patients on the palliative care register</a:t>
            </a:r>
            <a:endParaRPr lang="en-US" sz="1350" dirty="0"/>
          </a:p>
        </p:txBody>
      </p:sp>
      <p:sp>
        <p:nvSpPr>
          <p:cNvPr id="40" name="SK-7-text-39"/>
          <p:cNvSpPr/>
          <p:nvPr/>
        </p:nvSpPr>
        <p:spPr>
          <a:xfrm>
            <a:off x="3876973" y="5945832"/>
            <a:ext cx="440626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&gt; Housebound patients</a:t>
            </a:r>
            <a:endParaRPr lang="en-US" sz="1350" dirty="0"/>
          </a:p>
        </p:txBody>
      </p:sp>
      <p:sp>
        <p:nvSpPr>
          <p:cNvPr id="41" name="SK-7-text-40"/>
          <p:cNvSpPr/>
          <p:nvPr/>
        </p:nvSpPr>
        <p:spPr>
          <a:xfrm>
            <a:off x="377875" y="6432798"/>
            <a:ext cx="1181412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42" name="SK-7-text-41"/>
          <p:cNvSpPr/>
          <p:nvPr/>
        </p:nvSpPr>
        <p:spPr>
          <a:xfrm>
            <a:off x="390079" y="6590407"/>
            <a:ext cx="844296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43" name="SK-7-text-42"/>
          <p:cNvSpPr/>
          <p:nvPr/>
        </p:nvSpPr>
        <p:spPr>
          <a:xfrm>
            <a:off x="9689455" y="6501259"/>
            <a:ext cx="192925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39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52102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987921"/>
            <a:ext cx="1670298" cy="952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735038"/>
            <a:ext cx="3486894" cy="1350913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1769269"/>
            <a:ext cx="97482" cy="1296144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79255" y="1735038"/>
            <a:ext cx="3486894" cy="1331714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9255" y="1769269"/>
            <a:ext cx="97482" cy="1296144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6690" y="1769269"/>
            <a:ext cx="3486894" cy="1330375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6690" y="1803648"/>
            <a:ext cx="97482" cy="1296144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969" y="3284934"/>
            <a:ext cx="3486894" cy="1357759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3319165"/>
            <a:ext cx="97482" cy="1296144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79255" y="3196382"/>
            <a:ext cx="3486894" cy="1630859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9255" y="3230761"/>
            <a:ext cx="97482" cy="1296144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46690" y="3284934"/>
            <a:ext cx="3486894" cy="1357759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6690" y="3319165"/>
            <a:ext cx="97482" cy="1296144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7561" y="4937671"/>
            <a:ext cx="11216580" cy="1268611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92580" y="5572125"/>
            <a:ext cx="1743373" cy="466279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56759"/>
            <a:ext cx="12192000" cy="233065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4565" y="5157192"/>
            <a:ext cx="780157" cy="610344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2361" y="3394621"/>
            <a:ext cx="536377" cy="569119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47592" y="3360390"/>
            <a:ext cx="475357" cy="548580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565" y="3394621"/>
            <a:ext cx="621655" cy="575965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12361" y="1913334"/>
            <a:ext cx="767953" cy="473125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547592" y="1885950"/>
            <a:ext cx="536377" cy="507355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4565" y="1872109"/>
            <a:ext cx="633859" cy="521196"/>
          </a:xfrm>
          <a:prstGeom prst="rect">
            <a:avLst/>
          </a:prstGeom>
        </p:spPr>
      </p:pic>
      <p:sp>
        <p:nvSpPr>
          <p:cNvPr id="27" name="SK-8-text-26"/>
          <p:cNvSpPr/>
          <p:nvPr/>
        </p:nvSpPr>
        <p:spPr>
          <a:xfrm>
            <a:off x="316855" y="493663"/>
            <a:ext cx="1187514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1A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Triggers for Initiating ACP</a:t>
            </a:r>
            <a:endParaRPr lang="en-US" sz="3150" dirty="0"/>
          </a:p>
        </p:txBody>
      </p:sp>
      <p:sp>
        <p:nvSpPr>
          <p:cNvPr id="28" name="SK-8-text-27"/>
          <p:cNvSpPr/>
          <p:nvPr/>
        </p:nvSpPr>
        <p:spPr>
          <a:xfrm>
            <a:off x="341263" y="1289298"/>
            <a:ext cx="1053846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39A8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should we start the conversation?</a:t>
            </a:r>
            <a:endParaRPr lang="en-US" sz="1800" dirty="0"/>
          </a:p>
        </p:txBody>
      </p:sp>
      <p:sp>
        <p:nvSpPr>
          <p:cNvPr id="29" name="SK-8-text-28"/>
          <p:cNvSpPr/>
          <p:nvPr/>
        </p:nvSpPr>
        <p:spPr>
          <a:xfrm>
            <a:off x="804565" y="2489448"/>
            <a:ext cx="37823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Initiates</a:t>
            </a:r>
            <a:endParaRPr lang="en-US" sz="1425" dirty="0"/>
          </a:p>
        </p:txBody>
      </p:sp>
      <p:sp>
        <p:nvSpPr>
          <p:cNvPr id="30" name="SK-8-text-29"/>
          <p:cNvSpPr/>
          <p:nvPr/>
        </p:nvSpPr>
        <p:spPr>
          <a:xfrm>
            <a:off x="804565" y="2777430"/>
            <a:ext cx="64770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raises the topic themselves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4535388" y="2482453"/>
            <a:ext cx="29136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New Diagnosis</a:t>
            </a:r>
            <a:endParaRPr lang="en-US" sz="1425" dirty="0"/>
          </a:p>
        </p:txBody>
      </p:sp>
      <p:sp>
        <p:nvSpPr>
          <p:cNvPr id="32" name="SK-8-text-31"/>
          <p:cNvSpPr/>
          <p:nvPr/>
        </p:nvSpPr>
        <p:spPr>
          <a:xfrm>
            <a:off x="4535388" y="2777430"/>
            <a:ext cx="765661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Progressive or life-limiting illness confirmed</a:t>
            </a:r>
            <a:endParaRPr lang="en-US" sz="1200" dirty="0"/>
          </a:p>
        </p:txBody>
      </p:sp>
      <p:sp>
        <p:nvSpPr>
          <p:cNvPr id="33" name="SK-8-text-32"/>
          <p:cNvSpPr/>
          <p:nvPr/>
        </p:nvSpPr>
        <p:spPr>
          <a:xfrm>
            <a:off x="8412361" y="2489448"/>
            <a:ext cx="29136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Deterioration</a:t>
            </a:r>
            <a:endParaRPr lang="en-US" sz="1425" dirty="0"/>
          </a:p>
        </p:txBody>
      </p:sp>
      <p:sp>
        <p:nvSpPr>
          <p:cNvPr id="34" name="SK-8-text-33"/>
          <p:cNvSpPr/>
          <p:nvPr/>
        </p:nvSpPr>
        <p:spPr>
          <a:xfrm>
            <a:off x="8412361" y="2777430"/>
            <a:ext cx="37796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Change or decline in condition or function</a:t>
            </a:r>
            <a:endParaRPr lang="en-US" sz="1200" dirty="0"/>
          </a:p>
        </p:txBody>
      </p:sp>
      <p:sp>
        <p:nvSpPr>
          <p:cNvPr id="35" name="SK-8-text-34"/>
          <p:cNvSpPr/>
          <p:nvPr/>
        </p:nvSpPr>
        <p:spPr>
          <a:xfrm>
            <a:off x="804565" y="4059882"/>
            <a:ext cx="33480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 Transition</a:t>
            </a:r>
            <a:endParaRPr lang="en-US" sz="1425" dirty="0"/>
          </a:p>
        </p:txBody>
      </p:sp>
      <p:sp>
        <p:nvSpPr>
          <p:cNvPr id="36" name="SK-8-text-35"/>
          <p:cNvSpPr/>
          <p:nvPr/>
        </p:nvSpPr>
        <p:spPr>
          <a:xfrm>
            <a:off x="804565" y="4354711"/>
            <a:ext cx="7391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Care home admission or major life change</a:t>
            </a:r>
            <a:endParaRPr lang="en-US" sz="1200" dirty="0"/>
          </a:p>
        </p:txBody>
      </p:sp>
      <p:sp>
        <p:nvSpPr>
          <p:cNvPr id="37" name="SK-8-text-36"/>
          <p:cNvSpPr/>
          <p:nvPr/>
        </p:nvSpPr>
        <p:spPr>
          <a:xfrm>
            <a:off x="4535388" y="3998119"/>
            <a:ext cx="313086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Routine Review</a:t>
            </a:r>
            <a:endParaRPr lang="en-US" sz="1425" dirty="0"/>
          </a:p>
        </p:txBody>
      </p:sp>
      <p:sp>
        <p:nvSpPr>
          <p:cNvPr id="38" name="SK-8-text-37"/>
          <p:cNvSpPr/>
          <p:nvPr/>
        </p:nvSpPr>
        <p:spPr>
          <a:xfrm>
            <a:off x="4535388" y="4286250"/>
            <a:ext cx="2279898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Regular clinical appointment or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EOL register review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8412361" y="4053036"/>
            <a:ext cx="377963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1A2B4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 Frailty Score</a:t>
            </a:r>
            <a:endParaRPr lang="en-US" sz="1425" dirty="0"/>
          </a:p>
        </p:txBody>
      </p:sp>
      <p:sp>
        <p:nvSpPr>
          <p:cNvPr id="40" name="SK-8-text-39"/>
          <p:cNvSpPr/>
          <p:nvPr/>
        </p:nvSpPr>
        <p:spPr>
          <a:xfrm>
            <a:off x="8412361" y="4354711"/>
            <a:ext cx="37796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Severe frailty — 25% die each year</a:t>
            </a:r>
            <a:endParaRPr lang="en-US" sz="1200" dirty="0"/>
          </a:p>
        </p:txBody>
      </p:sp>
      <p:sp>
        <p:nvSpPr>
          <p:cNvPr id="41" name="SK-8-text-40"/>
          <p:cNvSpPr/>
          <p:nvPr/>
        </p:nvSpPr>
        <p:spPr>
          <a:xfrm>
            <a:off x="1877467" y="5081736"/>
            <a:ext cx="1031453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Gold Standards Framework "Surprise Question"</a:t>
            </a:r>
            <a:endParaRPr lang="en-US" sz="1800" dirty="0"/>
          </a:p>
        </p:txBody>
      </p:sp>
      <p:sp>
        <p:nvSpPr>
          <p:cNvPr id="42" name="SK-8-text-41"/>
          <p:cNvSpPr/>
          <p:nvPr/>
        </p:nvSpPr>
        <p:spPr>
          <a:xfrm>
            <a:off x="1877467" y="5486400"/>
            <a:ext cx="6876157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"Would I be surprised if this patient died in the next 12 months?"</a:t>
            </a:r>
            <a:endParaRPr lang="en-US" sz="165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the answer is No. → initiate the ACP conversation now.</a:t>
            </a:r>
            <a:endParaRPr lang="en-US" sz="1650" dirty="0"/>
          </a:p>
        </p:txBody>
      </p:sp>
      <p:sp>
        <p:nvSpPr>
          <p:cNvPr id="43" name="SK-8-text-42"/>
          <p:cNvSpPr/>
          <p:nvPr/>
        </p:nvSpPr>
        <p:spPr>
          <a:xfrm>
            <a:off x="9887694" y="5705773"/>
            <a:ext cx="2304306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See Slide 9</a:t>
            </a:r>
            <a:endParaRPr lang="en-US" sz="1425" dirty="0"/>
          </a:p>
        </p:txBody>
      </p:sp>
      <p:sp>
        <p:nvSpPr>
          <p:cNvPr id="44" name="SK-8-text-43"/>
          <p:cNvSpPr/>
          <p:nvPr/>
        </p:nvSpPr>
        <p:spPr>
          <a:xfrm>
            <a:off x="231577" y="6418957"/>
            <a:ext cx="509617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45" name="SK-8-text-44"/>
          <p:cNvSpPr/>
          <p:nvPr/>
        </p:nvSpPr>
        <p:spPr>
          <a:xfrm>
            <a:off x="9936361" y="6494413"/>
            <a:ext cx="22556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3052"/>
            <a:ext cx="12192000" cy="175468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29809"/>
            <a:ext cx="12192000" cy="528042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013817"/>
            <a:ext cx="1548259" cy="571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361" y="1721346"/>
            <a:ext cx="10411867" cy="188595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1704826"/>
            <a:ext cx="243780" cy="188595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6290" y="3778746"/>
            <a:ext cx="4645075" cy="173503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361" y="3778746"/>
            <a:ext cx="134094" cy="1810494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263" y="3778746"/>
            <a:ext cx="4645075" cy="1700659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482" y="3778746"/>
            <a:ext cx="134094" cy="1810494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53773" y="3531840"/>
            <a:ext cx="3438079" cy="2797969"/>
          </a:xfrm>
          <a:prstGeom prst="rect">
            <a:avLst/>
          </a:prstGeom>
        </p:spPr>
      </p:pic>
      <p:sp>
        <p:nvSpPr>
          <p:cNvPr id="13" name="SK-9-text-12"/>
          <p:cNvSpPr/>
          <p:nvPr/>
        </p:nvSpPr>
        <p:spPr>
          <a:xfrm>
            <a:off x="451098" y="356592"/>
            <a:ext cx="11740902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126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Surprise Question</a:t>
            </a:r>
            <a:endParaRPr lang="en-US" sz="3600" dirty="0"/>
          </a:p>
        </p:txBody>
      </p:sp>
      <p:sp>
        <p:nvSpPr>
          <p:cNvPr id="14" name="SK-9-text-13"/>
          <p:cNvSpPr/>
          <p:nvPr/>
        </p:nvSpPr>
        <p:spPr>
          <a:xfrm>
            <a:off x="451098" y="1234380"/>
            <a:ext cx="1174090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96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simple clinical trigger for identifying ACP needs</a:t>
            </a:r>
            <a:endParaRPr lang="en-US" sz="1950" dirty="0"/>
          </a:p>
        </p:txBody>
      </p:sp>
      <p:sp>
        <p:nvSpPr>
          <p:cNvPr id="15" name="SK-9-text-14"/>
          <p:cNvSpPr/>
          <p:nvPr/>
        </p:nvSpPr>
        <p:spPr>
          <a:xfrm>
            <a:off x="1718965" y="1933873"/>
            <a:ext cx="7997875" cy="10834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230"/>
              </a:lnSpc>
              <a:buNone/>
            </a:pPr>
            <a:r>
              <a:rPr lang="en-US" sz="3525" b="1" dirty="0">
                <a:solidFill>
                  <a:srgbClr val="11264B"/>
                </a:solidFill>
              </a:rPr>
              <a:t>“Would I be surprised if this patient</a:t>
            </a:r>
            <a:endParaRPr lang="en-US" sz="3525" dirty="0"/>
          </a:p>
          <a:p>
            <a:pPr marL="0" indent="0" algn="ctr">
              <a:lnSpc>
                <a:spcPts val="4230"/>
              </a:lnSpc>
              <a:buNone/>
            </a:pPr>
            <a:r>
              <a:rPr lang="en-US" sz="3525" b="1" dirty="0">
                <a:solidFill>
                  <a:srgbClr val="11264B"/>
                </a:solidFill>
              </a:rPr>
              <a:t>died in the next 12 months?”</a:t>
            </a:r>
            <a:endParaRPr lang="en-US" sz="3525" dirty="0"/>
          </a:p>
        </p:txBody>
      </p:sp>
      <p:sp>
        <p:nvSpPr>
          <p:cNvPr id="16" name="SK-9-text-15"/>
          <p:cNvSpPr/>
          <p:nvPr/>
        </p:nvSpPr>
        <p:spPr>
          <a:xfrm>
            <a:off x="7853809" y="3182094"/>
            <a:ext cx="29603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0096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Gold Standards Framework</a:t>
            </a:r>
            <a:endParaRPr lang="en-US" sz="1500" dirty="0"/>
          </a:p>
        </p:txBody>
      </p:sp>
      <p:sp>
        <p:nvSpPr>
          <p:cNvPr id="17" name="SK-9-text-16"/>
          <p:cNvSpPr/>
          <p:nvPr/>
        </p:nvSpPr>
        <p:spPr>
          <a:xfrm>
            <a:off x="1133773" y="3922663"/>
            <a:ext cx="88392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</a:t>
            </a:r>
            <a:endParaRPr lang="en-US" sz="2400" dirty="0"/>
          </a:p>
        </p:txBody>
      </p:sp>
      <p:sp>
        <p:nvSpPr>
          <p:cNvPr id="18" name="SK-9-text-17"/>
          <p:cNvSpPr/>
          <p:nvPr/>
        </p:nvSpPr>
        <p:spPr>
          <a:xfrm>
            <a:off x="1097161" y="4368403"/>
            <a:ext cx="3389263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1126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Initiate an ACP conversation</a:t>
            </a:r>
            <a:endParaRPr lang="en-US" sz="18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1126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 to palliative/EOL register</a:t>
            </a:r>
            <a:endParaRPr lang="en-US" sz="18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1126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missing ACP elements</a:t>
            </a:r>
            <a:endParaRPr lang="en-US" sz="1800" dirty="0"/>
          </a:p>
        </p:txBody>
      </p:sp>
      <p:sp>
        <p:nvSpPr>
          <p:cNvPr id="19" name="SK-9-text-18"/>
          <p:cNvSpPr/>
          <p:nvPr/>
        </p:nvSpPr>
        <p:spPr>
          <a:xfrm>
            <a:off x="6559153" y="3922663"/>
            <a:ext cx="124968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96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YES</a:t>
            </a:r>
            <a:endParaRPr lang="en-US" sz="2400" dirty="0"/>
          </a:p>
        </p:txBody>
      </p:sp>
      <p:sp>
        <p:nvSpPr>
          <p:cNvPr id="20" name="SK-9-text-19"/>
          <p:cNvSpPr/>
          <p:nvPr/>
        </p:nvSpPr>
        <p:spPr>
          <a:xfrm>
            <a:off x="6559153" y="4368403"/>
            <a:ext cx="3108871" cy="966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1126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Continue routine care</a:t>
            </a:r>
            <a:endParaRPr lang="en-US" sz="18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1126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Remain alert to change</a:t>
            </a:r>
            <a:endParaRPr lang="en-US" sz="18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1800" dirty="0">
                <a:solidFill>
                  <a:srgbClr val="1126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Revisit at next deterioration</a:t>
            </a:r>
            <a:endParaRPr lang="en-US" sz="1800" dirty="0"/>
          </a:p>
        </p:txBody>
      </p:sp>
      <p:sp>
        <p:nvSpPr>
          <p:cNvPr id="21" name="SK-9-text-20"/>
          <p:cNvSpPr/>
          <p:nvPr/>
        </p:nvSpPr>
        <p:spPr>
          <a:xfrm>
            <a:off x="719286" y="5753844"/>
            <a:ext cx="535215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 of the Gold Standards Framework — used in primary care to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patients who may benefit from proactive ACP.</a:t>
            </a:r>
            <a:endParaRPr lang="en-US" sz="1350" dirty="0"/>
          </a:p>
        </p:txBody>
      </p:sp>
      <p:sp>
        <p:nvSpPr>
          <p:cNvPr id="22" name="SK-9-text-21"/>
          <p:cNvSpPr/>
          <p:nvPr/>
        </p:nvSpPr>
        <p:spPr>
          <a:xfrm>
            <a:off x="451098" y="6425803"/>
            <a:ext cx="1174090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educational purposes only. Content reflects guidance current at time of publication.</a:t>
            </a:r>
            <a:endParaRPr lang="en-US" sz="900" dirty="0"/>
          </a:p>
        </p:txBody>
      </p:sp>
      <p:sp>
        <p:nvSpPr>
          <p:cNvPr id="23" name="SK-9-text-22"/>
          <p:cNvSpPr/>
          <p:nvPr/>
        </p:nvSpPr>
        <p:spPr>
          <a:xfrm>
            <a:off x="451098" y="6576715"/>
            <a:ext cx="844296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refer to current national guidance and local policies.</a:t>
            </a:r>
            <a:endParaRPr lang="en-US" sz="900" dirty="0"/>
          </a:p>
        </p:txBody>
      </p:sp>
      <p:sp>
        <p:nvSpPr>
          <p:cNvPr id="24" name="SK-9-text-23"/>
          <p:cNvSpPr/>
          <p:nvPr/>
        </p:nvSpPr>
        <p:spPr>
          <a:xfrm>
            <a:off x="9860161" y="6494413"/>
            <a:ext cx="191705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E68A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6797</Words>
  <Application>Microsoft Office PowerPoint</Application>
  <PresentationFormat>Widescreen</PresentationFormat>
  <Paragraphs>1019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Open Sans</vt:lpstr>
      <vt:lpstr>Roboto</vt:lpstr>
      <vt:lpstr>Arial</vt:lpstr>
      <vt:lpstr>Inter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2026-06-26T17:58:53Z</dcterms:created>
  <dcterms:modified xsi:type="dcterms:W3CDTF">2026-06-30T16:50:47Z</dcterms:modified>
</cp:coreProperties>
</file>