
<file path=[Content_Types].xml><?xml version="1.0" encoding="utf-8"?>
<Types xmlns="http://schemas.openxmlformats.org/package/2006/content-types">
  <Default Extension="emf" ContentType="image/x-emf"/>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31"/>
  </p:notesMasterIdLst>
  <p:handoutMasterIdLst>
    <p:handoutMasterId r:id="rId32"/>
  </p:handoutMasterIdLst>
  <p:sldIdLst>
    <p:sldId id="273" r:id="rId6"/>
    <p:sldId id="486" r:id="rId7"/>
    <p:sldId id="414" r:id="rId8"/>
    <p:sldId id="447" r:id="rId9"/>
    <p:sldId id="450" r:id="rId10"/>
    <p:sldId id="483" r:id="rId11"/>
    <p:sldId id="484" r:id="rId12"/>
    <p:sldId id="467" r:id="rId13"/>
    <p:sldId id="469" r:id="rId14"/>
    <p:sldId id="471" r:id="rId15"/>
    <p:sldId id="472" r:id="rId16"/>
    <p:sldId id="475" r:id="rId17"/>
    <p:sldId id="474" r:id="rId18"/>
    <p:sldId id="478" r:id="rId19"/>
    <p:sldId id="479" r:id="rId20"/>
    <p:sldId id="480" r:id="rId21"/>
    <p:sldId id="481" r:id="rId22"/>
    <p:sldId id="461" r:id="rId23"/>
    <p:sldId id="448" r:id="rId24"/>
    <p:sldId id="449" r:id="rId25"/>
    <p:sldId id="465" r:id="rId26"/>
    <p:sldId id="452" r:id="rId27"/>
    <p:sldId id="453" r:id="rId28"/>
    <p:sldId id="454" r:id="rId29"/>
    <p:sldId id="476" r:id="rId30"/>
  </p:sldIdLst>
  <p:sldSz cx="9144000" cy="6858000" type="screen4x3"/>
  <p:notesSz cx="985678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6C807DBC-8C92-7C42-84D5-1C59FCFB9E44}">
          <p14:sldIdLst>
            <p14:sldId id="273"/>
            <p14:sldId id="486"/>
            <p14:sldId id="414"/>
            <p14:sldId id="447"/>
            <p14:sldId id="450"/>
            <p14:sldId id="483"/>
            <p14:sldId id="484"/>
            <p14:sldId id="467"/>
            <p14:sldId id="469"/>
            <p14:sldId id="471"/>
            <p14:sldId id="472"/>
            <p14:sldId id="475"/>
            <p14:sldId id="474"/>
            <p14:sldId id="478"/>
            <p14:sldId id="479"/>
            <p14:sldId id="480"/>
            <p14:sldId id="481"/>
            <p14:sldId id="461"/>
            <p14:sldId id="448"/>
            <p14:sldId id="449"/>
            <p14:sldId id="465"/>
            <p14:sldId id="452"/>
            <p14:sldId id="453"/>
            <p14:sldId id="454"/>
            <p14:sldId id="476"/>
          </p14:sldIdLst>
        </p14:section>
        <p14:section name="Extra slide elements" id="{66EC97C3-BC0F-9648-AAE8-BA458CD38442}">
          <p14:sldIdLst/>
        </p14:section>
      </p14:sectionLst>
    </p:ext>
    <p:ext uri="{EFAFB233-063F-42B5-8137-9DF3F51BA10A}">
      <p15:sldGuideLst xmlns:p15="http://schemas.microsoft.com/office/powerpoint/2012/main">
        <p15:guide id="1" orient="horz" pos="1204">
          <p15:clr>
            <a:srgbClr val="A4A3A4"/>
          </p15:clr>
        </p15:guide>
        <p15:guide id="2" pos="33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768" autoAdjust="0"/>
    <p:restoredTop sz="94676" autoAdjust="0"/>
  </p:normalViewPr>
  <p:slideViewPr>
    <p:cSldViewPr snapToGrid="0" snapToObjects="1">
      <p:cViewPr varScale="1">
        <p:scale>
          <a:sx n="108" d="100"/>
          <a:sy n="108" d="100"/>
        </p:scale>
        <p:origin x="1302" y="102"/>
      </p:cViewPr>
      <p:guideLst>
        <p:guide orient="horz" pos="1204"/>
        <p:guide pos="336"/>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72349" cy="3393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582138" y="0"/>
            <a:ext cx="4272349" cy="339391"/>
          </a:xfrm>
          <a:prstGeom prst="rect">
            <a:avLst/>
          </a:prstGeom>
        </p:spPr>
        <p:txBody>
          <a:bodyPr vert="horz" lIns="91440" tIns="45720" rIns="91440" bIns="45720" rtlCol="0"/>
          <a:lstStyle>
            <a:lvl1pPr algn="r">
              <a:defRPr sz="1200"/>
            </a:lvl1pPr>
          </a:lstStyle>
          <a:p>
            <a:fld id="{A291D71F-2657-BF40-9BA8-1341E8D62F20}" type="datetime1">
              <a:rPr lang="en-GB" smtClean="0"/>
              <a:t>14/05/2020</a:t>
            </a:fld>
            <a:endParaRPr lang="en-US"/>
          </a:p>
        </p:txBody>
      </p:sp>
      <p:sp>
        <p:nvSpPr>
          <p:cNvPr id="4" name="Footer Placeholder 3"/>
          <p:cNvSpPr>
            <a:spLocks noGrp="1"/>
          </p:cNvSpPr>
          <p:nvPr>
            <p:ph type="ftr" sz="quarter" idx="2"/>
          </p:nvPr>
        </p:nvSpPr>
        <p:spPr>
          <a:xfrm>
            <a:off x="0" y="6456094"/>
            <a:ext cx="4272349" cy="34048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582138" y="6456094"/>
            <a:ext cx="4272349" cy="340486"/>
          </a:xfrm>
          <a:prstGeom prst="rect">
            <a:avLst/>
          </a:prstGeom>
        </p:spPr>
        <p:txBody>
          <a:bodyPr vert="horz" lIns="91440" tIns="45720" rIns="91440" bIns="45720" rtlCol="0" anchor="b"/>
          <a:lstStyle>
            <a:lvl1pPr algn="r">
              <a:defRPr sz="1200"/>
            </a:lvl1pPr>
          </a:lstStyle>
          <a:p>
            <a:fld id="{4F5EE869-81EB-AC4C-B612-80DE4181CDD1}" type="slidenum">
              <a:rPr lang="en-US" smtClean="0"/>
              <a:t>‹#›</a:t>
            </a:fld>
            <a:endParaRPr lang="en-US"/>
          </a:p>
        </p:txBody>
      </p:sp>
    </p:spTree>
    <p:extLst>
      <p:ext uri="{BB962C8B-B14F-4D97-AF65-F5344CB8AC3E}">
        <p14:creationId xmlns:p14="http://schemas.microsoft.com/office/powerpoint/2010/main" val="32424458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72349" cy="3393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582138" y="0"/>
            <a:ext cx="4272349" cy="339391"/>
          </a:xfrm>
          <a:prstGeom prst="rect">
            <a:avLst/>
          </a:prstGeom>
        </p:spPr>
        <p:txBody>
          <a:bodyPr vert="horz" lIns="91440" tIns="45720" rIns="91440" bIns="45720" rtlCol="0"/>
          <a:lstStyle>
            <a:lvl1pPr algn="r">
              <a:defRPr sz="1200"/>
            </a:lvl1pPr>
          </a:lstStyle>
          <a:p>
            <a:fld id="{937A70F4-2FAD-3E41-BF6C-C5B1EEDE06E7}" type="datetime1">
              <a:rPr lang="en-GB" smtClean="0"/>
              <a:t>14/05/2020</a:t>
            </a:fld>
            <a:endParaRPr lang="en-US"/>
          </a:p>
        </p:txBody>
      </p:sp>
      <p:sp>
        <p:nvSpPr>
          <p:cNvPr id="4" name="Slide Image Placeholder 3"/>
          <p:cNvSpPr>
            <a:spLocks noGrp="1" noRot="1" noChangeAspect="1"/>
          </p:cNvSpPr>
          <p:nvPr>
            <p:ph type="sldImg" idx="2"/>
          </p:nvPr>
        </p:nvSpPr>
        <p:spPr>
          <a:xfrm>
            <a:off x="3228975" y="509588"/>
            <a:ext cx="3398838" cy="25495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85219" y="3228595"/>
            <a:ext cx="7886351" cy="3058899"/>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6456094"/>
            <a:ext cx="4272349" cy="34048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582138" y="6456094"/>
            <a:ext cx="4272349" cy="340486"/>
          </a:xfrm>
          <a:prstGeom prst="rect">
            <a:avLst/>
          </a:prstGeom>
        </p:spPr>
        <p:txBody>
          <a:bodyPr vert="horz" lIns="91440" tIns="45720" rIns="91440" bIns="45720" rtlCol="0" anchor="b"/>
          <a:lstStyle>
            <a:lvl1pPr algn="r">
              <a:defRPr sz="1200"/>
            </a:lvl1pPr>
          </a:lstStyle>
          <a:p>
            <a:fld id="{4957A7B8-EAD2-9846-9761-91C91B5D58B6}" type="slidenum">
              <a:rPr lang="en-US" smtClean="0"/>
              <a:t>‹#›</a:t>
            </a:fld>
            <a:endParaRPr lang="en-US"/>
          </a:p>
        </p:txBody>
      </p:sp>
    </p:spTree>
    <p:extLst>
      <p:ext uri="{BB962C8B-B14F-4D97-AF65-F5344CB8AC3E}">
        <p14:creationId xmlns:p14="http://schemas.microsoft.com/office/powerpoint/2010/main" val="104624081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survival</a:t>
            </a:r>
            <a:r>
              <a:rPr lang="en-GB" baseline="0" dirty="0"/>
              <a:t> plots from each of the frailty states identified by the electronic frailty index would suggest that those with mild or moderate frailty would benefit most from care and support planning and self-management.</a:t>
            </a:r>
          </a:p>
          <a:p>
            <a:endParaRPr lang="en-GB" baseline="0" dirty="0"/>
          </a:p>
          <a:p>
            <a:r>
              <a:rPr lang="en-GB" baseline="0" dirty="0"/>
              <a:t>It is feasible then that personalised care planning for older people with frailty would have beneficial outcomes.  This is the core premise of our Programme.</a:t>
            </a:r>
            <a:endParaRPr lang="en-GB" dirty="0"/>
          </a:p>
        </p:txBody>
      </p:sp>
      <p:sp>
        <p:nvSpPr>
          <p:cNvPr id="4" name="Slide Number Placeholder 3"/>
          <p:cNvSpPr>
            <a:spLocks noGrp="1"/>
          </p:cNvSpPr>
          <p:nvPr>
            <p:ph type="sldNum" sz="quarter" idx="10"/>
          </p:nvPr>
        </p:nvSpPr>
        <p:spPr/>
        <p:txBody>
          <a:bodyPr/>
          <a:lstStyle/>
          <a:p>
            <a:fld id="{AC376F8E-9293-4D2A-AB2A-D81F4CFA589E}" type="slidenum">
              <a:rPr lang="en-GB" smtClean="0"/>
              <a:t>7</a:t>
            </a:fld>
            <a:endParaRPr lang="en-GB" dirty="0"/>
          </a:p>
        </p:txBody>
      </p:sp>
    </p:spTree>
    <p:extLst>
      <p:ext uri="{BB962C8B-B14F-4D97-AF65-F5344CB8AC3E}">
        <p14:creationId xmlns:p14="http://schemas.microsoft.com/office/powerpoint/2010/main" val="1955886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579EC4-7AB4-44D5-AA19-E147E1EB35F3}" type="slidenum">
              <a:rPr lang="en-GB" smtClean="0"/>
              <a:t>8</a:t>
            </a:fld>
            <a:endParaRPr lang="en-GB"/>
          </a:p>
        </p:txBody>
      </p:sp>
    </p:spTree>
    <p:extLst>
      <p:ext uri="{BB962C8B-B14F-4D97-AF65-F5344CB8AC3E}">
        <p14:creationId xmlns:p14="http://schemas.microsoft.com/office/powerpoint/2010/main" val="2008762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579EC4-7AB4-44D5-AA19-E147E1EB35F3}" type="slidenum">
              <a:rPr lang="en-GB" smtClean="0"/>
              <a:t>9</a:t>
            </a:fld>
            <a:endParaRPr lang="en-GB"/>
          </a:p>
        </p:txBody>
      </p:sp>
    </p:spTree>
    <p:extLst>
      <p:ext uri="{BB962C8B-B14F-4D97-AF65-F5344CB8AC3E}">
        <p14:creationId xmlns:p14="http://schemas.microsoft.com/office/powerpoint/2010/main" val="1018330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579EC4-7AB4-44D5-AA19-E147E1EB35F3}" type="slidenum">
              <a:rPr lang="en-GB" smtClean="0"/>
              <a:t>10</a:t>
            </a:fld>
            <a:endParaRPr lang="en-GB"/>
          </a:p>
        </p:txBody>
      </p:sp>
    </p:spTree>
    <p:extLst>
      <p:ext uri="{BB962C8B-B14F-4D97-AF65-F5344CB8AC3E}">
        <p14:creationId xmlns:p14="http://schemas.microsoft.com/office/powerpoint/2010/main" val="250662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GB" sz="1400" b="1" dirty="0">
                <a:solidFill>
                  <a:srgbClr val="002060"/>
                </a:solidFill>
              </a:rPr>
              <a:t>Advance Decision to Refuse Treatment</a:t>
            </a:r>
          </a:p>
          <a:p>
            <a:pPr marL="457200" indent="-457200">
              <a:lnSpc>
                <a:spcPct val="90000"/>
              </a:lnSpc>
              <a:buFont typeface="Arial"/>
              <a:buChar char="•"/>
            </a:pPr>
            <a:r>
              <a:rPr lang="en-GB" sz="1200" dirty="0">
                <a:solidFill>
                  <a:srgbClr val="002060"/>
                </a:solidFill>
              </a:rPr>
              <a:t>Advance decision to refuse treatment</a:t>
            </a:r>
          </a:p>
          <a:p>
            <a:pPr marL="457200" indent="-457200">
              <a:lnSpc>
                <a:spcPct val="90000"/>
              </a:lnSpc>
              <a:buFont typeface="Arial"/>
              <a:buChar char="•"/>
            </a:pPr>
            <a:r>
              <a:rPr lang="en-GB" sz="1200" dirty="0">
                <a:solidFill>
                  <a:srgbClr val="002060"/>
                </a:solidFill>
              </a:rPr>
              <a:t>Refuses specific treatment in future</a:t>
            </a:r>
          </a:p>
          <a:p>
            <a:pPr marL="457200" indent="-457200">
              <a:lnSpc>
                <a:spcPct val="90000"/>
              </a:lnSpc>
              <a:buFont typeface="Arial"/>
              <a:buChar char="•"/>
            </a:pPr>
            <a:r>
              <a:rPr lang="en-GB" sz="1200" dirty="0">
                <a:solidFill>
                  <a:srgbClr val="002060"/>
                </a:solidFill>
              </a:rPr>
              <a:t>Must specify circumstances</a:t>
            </a:r>
          </a:p>
          <a:p>
            <a:pPr marL="457200" indent="-457200">
              <a:lnSpc>
                <a:spcPct val="90000"/>
              </a:lnSpc>
              <a:buFont typeface="Arial"/>
              <a:buChar char="•"/>
            </a:pPr>
            <a:r>
              <a:rPr lang="en-GB" sz="1200" dirty="0">
                <a:solidFill>
                  <a:srgbClr val="002060"/>
                </a:solidFill>
              </a:rPr>
              <a:t>Must be written, signed &amp; witnessed, if life sustaining treatment refused</a:t>
            </a:r>
          </a:p>
          <a:p>
            <a:pPr marL="457200" indent="-457200">
              <a:lnSpc>
                <a:spcPct val="90000"/>
              </a:lnSpc>
              <a:buFont typeface="Arial"/>
              <a:buChar char="•"/>
            </a:pPr>
            <a:r>
              <a:rPr lang="en-GB" sz="1200" dirty="0">
                <a:solidFill>
                  <a:srgbClr val="002060"/>
                </a:solidFill>
              </a:rPr>
              <a:t>Must state awareness that refusal may shorten life</a:t>
            </a:r>
          </a:p>
          <a:p>
            <a:pPr marL="457200" indent="-457200">
              <a:lnSpc>
                <a:spcPct val="90000"/>
              </a:lnSpc>
              <a:buFont typeface="Arial"/>
              <a:buChar char="•"/>
            </a:pPr>
            <a:r>
              <a:rPr lang="en-GB" sz="1200" dirty="0">
                <a:solidFill>
                  <a:srgbClr val="002060"/>
                </a:solidFill>
              </a:rPr>
              <a:t>Advised to discuss with health professionals</a:t>
            </a:r>
          </a:p>
          <a:p>
            <a:pPr marL="457200" indent="-457200">
              <a:lnSpc>
                <a:spcPct val="90000"/>
              </a:lnSpc>
              <a:buFont typeface="Arial"/>
              <a:buChar char="•"/>
            </a:pPr>
            <a:r>
              <a:rPr lang="en-GB" sz="1200" dirty="0">
                <a:solidFill>
                  <a:srgbClr val="002060"/>
                </a:solidFill>
              </a:rPr>
              <a:t>Made whilst have capacity</a:t>
            </a:r>
          </a:p>
          <a:p>
            <a:pPr marL="457200" indent="-457200">
              <a:lnSpc>
                <a:spcPct val="90000"/>
              </a:lnSpc>
              <a:buFont typeface="Arial"/>
              <a:buChar char="•"/>
            </a:pPr>
            <a:r>
              <a:rPr lang="en-GB" sz="1200" dirty="0">
                <a:solidFill>
                  <a:srgbClr val="002060"/>
                </a:solidFill>
              </a:rPr>
              <a:t>Only comes into force if unable to make wishes known                             </a:t>
            </a:r>
          </a:p>
          <a:p>
            <a:endParaRPr lang="en-US" dirty="0"/>
          </a:p>
        </p:txBody>
      </p:sp>
      <p:sp>
        <p:nvSpPr>
          <p:cNvPr id="4" name="Slide Number Placeholder 3"/>
          <p:cNvSpPr>
            <a:spLocks noGrp="1"/>
          </p:cNvSpPr>
          <p:nvPr>
            <p:ph type="sldNum" sz="quarter" idx="10"/>
          </p:nvPr>
        </p:nvSpPr>
        <p:spPr/>
        <p:txBody>
          <a:bodyPr/>
          <a:lstStyle/>
          <a:p>
            <a:fld id="{12579EC4-7AB4-44D5-AA19-E147E1EB35F3}" type="slidenum">
              <a:rPr lang="en-GB" smtClean="0"/>
              <a:t>11</a:t>
            </a:fld>
            <a:endParaRPr lang="en-GB"/>
          </a:p>
        </p:txBody>
      </p:sp>
    </p:spTree>
    <p:extLst>
      <p:ext uri="{BB962C8B-B14F-4D97-AF65-F5344CB8AC3E}">
        <p14:creationId xmlns:p14="http://schemas.microsoft.com/office/powerpoint/2010/main" val="6013253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tretch>
            <a:fillRect/>
          </a:stretch>
        </p:blipFill>
        <p:spPr>
          <a:xfrm>
            <a:off x="7686270" y="5512615"/>
            <a:ext cx="964026" cy="964028"/>
          </a:xfrm>
          <a:prstGeom prst="rect">
            <a:avLst/>
          </a:prstGeom>
        </p:spPr>
      </p:pic>
      <p:sp>
        <p:nvSpPr>
          <p:cNvPr id="2" name="Title 1"/>
          <p:cNvSpPr>
            <a:spLocks noGrp="1"/>
          </p:cNvSpPr>
          <p:nvPr>
            <p:ph type="title"/>
          </p:nvPr>
        </p:nvSpPr>
        <p:spPr>
          <a:xfrm>
            <a:off x="474826" y="1402939"/>
            <a:ext cx="8286174" cy="3622520"/>
          </a:xfrm>
        </p:spPr>
        <p:txBody>
          <a:bodyPr anchor="t">
            <a:noAutofit/>
          </a:bodyPr>
          <a:lstStyle>
            <a:lvl1pPr>
              <a:defRPr sz="8000"/>
            </a:lvl1pPr>
          </a:lstStyle>
          <a:p>
            <a:r>
              <a:rPr lang="en-US"/>
              <a:t>Click to edit Master title style</a:t>
            </a:r>
            <a:endParaRPr lang="en-US" dirty="0"/>
          </a:p>
        </p:txBody>
      </p:sp>
      <p:sp>
        <p:nvSpPr>
          <p:cNvPr id="20" name="Content Placeholder 19"/>
          <p:cNvSpPr>
            <a:spLocks noGrp="1"/>
          </p:cNvSpPr>
          <p:nvPr>
            <p:ph sz="quarter" idx="10" hasCustomPrompt="1"/>
          </p:nvPr>
        </p:nvSpPr>
        <p:spPr>
          <a:xfrm>
            <a:off x="457200" y="5025459"/>
            <a:ext cx="6812020" cy="959925"/>
          </a:xfrm>
        </p:spPr>
        <p:txBody>
          <a:bodyPr anchor="b">
            <a:noAutofit/>
          </a:bodyPr>
          <a:lstStyle>
            <a:lvl1pPr marL="0" indent="0">
              <a:buFontTx/>
              <a:buNone/>
              <a:defRPr sz="2800">
                <a:solidFill>
                  <a:srgbClr val="00ADC6"/>
                </a:solidFill>
              </a:defRPr>
            </a:lvl1pPr>
          </a:lstStyle>
          <a:p>
            <a:pPr lvl="0"/>
            <a:r>
              <a:rPr lang="en-US" dirty="0"/>
              <a:t>Sub heading</a:t>
            </a:r>
          </a:p>
        </p:txBody>
      </p:sp>
      <p:sp>
        <p:nvSpPr>
          <p:cNvPr id="21" name="Rectangle 20"/>
          <p:cNvSpPr/>
          <p:nvPr userDrawn="1"/>
        </p:nvSpPr>
        <p:spPr>
          <a:xfrm>
            <a:off x="457200" y="6459741"/>
            <a:ext cx="1819905" cy="240871"/>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Content Placeholder 19"/>
          <p:cNvSpPr>
            <a:spLocks noGrp="1"/>
          </p:cNvSpPr>
          <p:nvPr>
            <p:ph sz="quarter" idx="11" hasCustomPrompt="1"/>
          </p:nvPr>
        </p:nvSpPr>
        <p:spPr>
          <a:xfrm>
            <a:off x="457200" y="5985383"/>
            <a:ext cx="4359965" cy="361031"/>
          </a:xfrm>
        </p:spPr>
        <p:txBody>
          <a:bodyPr anchor="b">
            <a:noAutofit/>
          </a:bodyPr>
          <a:lstStyle>
            <a:lvl1pPr marL="0" indent="0">
              <a:buFontTx/>
              <a:buNone/>
              <a:defRPr sz="1600">
                <a:solidFill>
                  <a:srgbClr val="00ADC6"/>
                </a:solidFill>
              </a:defRPr>
            </a:lvl1pPr>
          </a:lstStyle>
          <a:p>
            <a:pPr lvl="0"/>
            <a:r>
              <a:rPr lang="en-US" dirty="0"/>
              <a:t>Insert date</a:t>
            </a:r>
          </a:p>
        </p:txBody>
      </p:sp>
    </p:spTree>
    <p:extLst>
      <p:ext uri="{BB962C8B-B14F-4D97-AF65-F5344CB8AC3E}">
        <p14:creationId xmlns:p14="http://schemas.microsoft.com/office/powerpoint/2010/main" val="2333385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2"/>
          <p:cNvSpPr>
            <a:spLocks noGrp="1"/>
          </p:cNvSpPr>
          <p:nvPr>
            <p:ph type="sldNum" sz="quarter" idx="10"/>
          </p:nvPr>
        </p:nvSpPr>
        <p:spPr>
          <a:xfrm>
            <a:off x="6553200" y="6356350"/>
            <a:ext cx="2133600" cy="365125"/>
          </a:xfrm>
        </p:spPr>
        <p:txBody>
          <a:bodyPr/>
          <a:lstStyle/>
          <a:p>
            <a:fld id="{902D5018-2030-2046-84FC-87E41EA86E42}" type="slidenum">
              <a:rPr lang="en-US" smtClean="0"/>
              <a:pPr/>
              <a:t>‹#›</a:t>
            </a:fld>
            <a:endParaRPr lang="en-US" dirty="0"/>
          </a:p>
        </p:txBody>
      </p:sp>
      <p:sp>
        <p:nvSpPr>
          <p:cNvPr id="6" name="Title 1"/>
          <p:cNvSpPr>
            <a:spLocks noGrp="1"/>
          </p:cNvSpPr>
          <p:nvPr>
            <p:ph type="title"/>
          </p:nvPr>
        </p:nvSpPr>
        <p:spPr>
          <a:xfrm>
            <a:off x="457201" y="749912"/>
            <a:ext cx="7356815" cy="667725"/>
          </a:xfrm>
        </p:spPr>
        <p:txBody>
          <a:bodyPr/>
          <a:lstStyle/>
          <a:p>
            <a:r>
              <a:rPr lang="en-US"/>
              <a:t>Click to edit Master title style</a:t>
            </a:r>
          </a:p>
        </p:txBody>
      </p:sp>
      <p:pic>
        <p:nvPicPr>
          <p:cNvPr id="8" name="Picture 7"/>
          <p:cNvPicPr>
            <a:picLocks noChangeAspect="1"/>
          </p:cNvPicPr>
          <p:nvPr userDrawn="1"/>
        </p:nvPicPr>
        <p:blipFill>
          <a:blip r:embed="rId2"/>
          <a:stretch>
            <a:fillRect/>
          </a:stretch>
        </p:blipFill>
        <p:spPr>
          <a:xfrm>
            <a:off x="7538077" y="5514157"/>
            <a:ext cx="1222923" cy="962486"/>
          </a:xfrm>
          <a:prstGeom prst="rect">
            <a:avLst/>
          </a:prstGeom>
        </p:spPr>
      </p:pic>
      <p:pic>
        <p:nvPicPr>
          <p:cNvPr id="7" name="Picture 2" descr="H:\CommissioningBoard\SCN&amp;Senates\Templates\Logos\YHSCN_logo_blue_FINAL_Official.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000424" y="260648"/>
            <a:ext cx="2913064" cy="57844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577180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no arrow)">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902D5018-2030-2046-84FC-87E41EA86E42}" type="slidenum">
              <a:rPr lang="en-US" smtClean="0"/>
              <a:pPr/>
              <a:t>‹#›</a:t>
            </a:fld>
            <a:endParaRPr lang="en-US" dirty="0"/>
          </a:p>
        </p:txBody>
      </p:sp>
      <p:sp>
        <p:nvSpPr>
          <p:cNvPr id="4" name="Content Placeholder 2"/>
          <p:cNvSpPr>
            <a:spLocks noGrp="1"/>
          </p:cNvSpPr>
          <p:nvPr>
            <p:ph idx="1"/>
          </p:nvPr>
        </p:nvSpPr>
        <p:spPr>
          <a:xfrm>
            <a:off x="457200" y="1680295"/>
            <a:ext cx="7841707" cy="3950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2" descr="H:\CommissioningBoard\SCN&amp;Senates\Templates\Logos\YHSCN_logo_blue_FINAL_Official.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000424" y="260648"/>
            <a:ext cx="2913064" cy="57844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799361630"/>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6" name="Slide Number Placeholder 5"/>
          <p:cNvSpPr>
            <a:spLocks noGrp="1"/>
          </p:cNvSpPr>
          <p:nvPr>
            <p:ph type="sldNum" sz="quarter" idx="12"/>
          </p:nvPr>
        </p:nvSpPr>
        <p:spPr/>
        <p:txBody>
          <a:bodyPr/>
          <a:lstStyle/>
          <a:p>
            <a:fld id="{E000837F-2497-4491-AC4D-C5C17C0086E7}" type="slidenum">
              <a:rPr lang="en-GB" smtClean="0"/>
              <a:t>‹#›</a:t>
            </a:fld>
            <a:endParaRPr lang="en-GB"/>
          </a:p>
        </p:txBody>
      </p:sp>
      <p:pic>
        <p:nvPicPr>
          <p:cNvPr id="7" name="Picture 2" descr="H:\CommissioningBoard\SCN&amp;Senates\Templates\Logos\YHSCN_logo_blue_FINAL_Official.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000424" y="260648"/>
            <a:ext cx="2913064" cy="57844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519955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23230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78FA9C-304C-47B2-9B5B-1BC10210623A}"/>
              </a:ext>
            </a:extLst>
          </p:cNvPr>
          <p:cNvSpPr>
            <a:spLocks noGrp="1"/>
          </p:cNvSpPr>
          <p:nvPr>
            <p:ph type="dt" sz="half" idx="10"/>
          </p:nvPr>
        </p:nvSpPr>
        <p:spPr>
          <a:xfrm>
            <a:off x="628650" y="6356353"/>
            <a:ext cx="2057400" cy="365125"/>
          </a:xfrm>
          <a:prstGeom prst="rect">
            <a:avLst/>
          </a:prstGeom>
        </p:spPr>
        <p:txBody>
          <a:bodyPr/>
          <a:lstStyle/>
          <a:p>
            <a:fld id="{003D41AE-72AF-45FC-8361-9A073B7A3550}" type="datetimeFigureOut">
              <a:rPr lang="en-GB" smtClean="0"/>
              <a:t>14/05/2020</a:t>
            </a:fld>
            <a:endParaRPr lang="en-GB" dirty="0"/>
          </a:p>
        </p:txBody>
      </p:sp>
      <p:sp>
        <p:nvSpPr>
          <p:cNvPr id="3" name="Footer Placeholder 2">
            <a:extLst>
              <a:ext uri="{FF2B5EF4-FFF2-40B4-BE49-F238E27FC236}">
                <a16:creationId xmlns:a16="http://schemas.microsoft.com/office/drawing/2014/main" id="{CFB37F36-1CFB-44CC-B1A6-6BB01333FAF8}"/>
              </a:ext>
            </a:extLst>
          </p:cNvPr>
          <p:cNvSpPr>
            <a:spLocks noGrp="1"/>
          </p:cNvSpPr>
          <p:nvPr>
            <p:ph type="ftr" sz="quarter" idx="11"/>
          </p:nvPr>
        </p:nvSpPr>
        <p:spPr>
          <a:xfrm>
            <a:off x="3028950" y="6356353"/>
            <a:ext cx="3086100" cy="365125"/>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0B4C217A-B516-476A-AAAC-3FE7D416BE17}"/>
              </a:ext>
            </a:extLst>
          </p:cNvPr>
          <p:cNvSpPr>
            <a:spLocks noGrp="1"/>
          </p:cNvSpPr>
          <p:nvPr>
            <p:ph type="sldNum" sz="quarter" idx="12"/>
          </p:nvPr>
        </p:nvSpPr>
        <p:spPr/>
        <p:txBody>
          <a:bodyPr/>
          <a:lstStyle/>
          <a:p>
            <a:fld id="{42144137-0ECB-4015-ABC8-759F07CEAFE1}" type="slidenum">
              <a:rPr lang="en-GB" smtClean="0"/>
              <a:t>‹#›</a:t>
            </a:fld>
            <a:endParaRPr lang="en-GB" dirty="0"/>
          </a:p>
        </p:txBody>
      </p:sp>
    </p:spTree>
    <p:extLst>
      <p:ext uri="{BB962C8B-B14F-4D97-AF65-F5344CB8AC3E}">
        <p14:creationId xmlns:p14="http://schemas.microsoft.com/office/powerpoint/2010/main" val="854507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5" name="Picture 4" descr="logo-a5.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8766" y="279908"/>
            <a:ext cx="816864" cy="509016"/>
          </a:xfrm>
          <a:prstGeom prst="rect">
            <a:avLst/>
          </a:prstGeom>
        </p:spPr>
      </p:pic>
      <p:sp>
        <p:nvSpPr>
          <p:cNvPr id="9" name="Rectangle 8"/>
          <p:cNvSpPr/>
          <p:nvPr userDrawn="1"/>
        </p:nvSpPr>
        <p:spPr>
          <a:xfrm>
            <a:off x="0" y="0"/>
            <a:ext cx="9144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NHS England reversed ou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77935" y="279908"/>
            <a:ext cx="817696" cy="509016"/>
          </a:xfrm>
          <a:prstGeom prst="rect">
            <a:avLst/>
          </a:prstGeom>
        </p:spPr>
      </p:pic>
      <p:sp>
        <p:nvSpPr>
          <p:cNvPr id="15" name="Content Placeholder 19"/>
          <p:cNvSpPr>
            <a:spLocks noGrp="1"/>
          </p:cNvSpPr>
          <p:nvPr>
            <p:ph sz="quarter" idx="10" hasCustomPrompt="1"/>
          </p:nvPr>
        </p:nvSpPr>
        <p:spPr>
          <a:xfrm>
            <a:off x="457200" y="5025459"/>
            <a:ext cx="6812020" cy="959925"/>
          </a:xfrm>
        </p:spPr>
        <p:txBody>
          <a:bodyPr anchor="b">
            <a:noAutofit/>
          </a:bodyPr>
          <a:lstStyle>
            <a:lvl1pPr marL="0" indent="0">
              <a:buFontTx/>
              <a:buNone/>
              <a:defRPr sz="2800">
                <a:solidFill>
                  <a:schemeClr val="bg1"/>
                </a:solidFill>
              </a:defRPr>
            </a:lvl1pPr>
          </a:lstStyle>
          <a:p>
            <a:pPr lvl="0"/>
            <a:r>
              <a:rPr lang="en-US" dirty="0"/>
              <a:t>Sub heading</a:t>
            </a:r>
          </a:p>
        </p:txBody>
      </p:sp>
      <p:sp>
        <p:nvSpPr>
          <p:cNvPr id="18" name="Title 1"/>
          <p:cNvSpPr>
            <a:spLocks noGrp="1"/>
          </p:cNvSpPr>
          <p:nvPr>
            <p:ph type="title"/>
          </p:nvPr>
        </p:nvSpPr>
        <p:spPr>
          <a:xfrm>
            <a:off x="474826" y="1402939"/>
            <a:ext cx="8286174" cy="3622520"/>
          </a:xfrm>
        </p:spPr>
        <p:txBody>
          <a:bodyPr anchor="t">
            <a:noAutofit/>
          </a:bodyPr>
          <a:lstStyle>
            <a:lvl1pPr>
              <a:defRPr sz="8000">
                <a:solidFill>
                  <a:schemeClr val="bg1"/>
                </a:solidFill>
              </a:defRPr>
            </a:lvl1pPr>
          </a:lstStyle>
          <a:p>
            <a:r>
              <a:rPr lang="en-US"/>
              <a:t>Click to edit Master title style</a:t>
            </a:r>
            <a:endParaRPr lang="en-US" dirty="0"/>
          </a:p>
        </p:txBody>
      </p:sp>
      <p:sp>
        <p:nvSpPr>
          <p:cNvPr id="19" name="Date Placeholder 3"/>
          <p:cNvSpPr txBox="1">
            <a:spLocks/>
          </p:cNvSpPr>
          <p:nvPr userDrawn="1"/>
        </p:nvSpPr>
        <p:spPr>
          <a:xfrm>
            <a:off x="457200" y="5985384"/>
            <a:ext cx="2133600" cy="365125"/>
          </a:xfrm>
          <a:prstGeom prst="rect">
            <a:avLst/>
          </a:prstGeom>
        </p:spPr>
        <p:txBody>
          <a:bodyPr vert="horz" lIns="91440" tIns="45720" rIns="91440" bIns="45720" rtlCol="0" anchor="ctr"/>
          <a:lstStyle>
            <a:defPPr>
              <a:defRPr lang="en-US"/>
            </a:defPPr>
            <a:lvl1pPr marL="0" algn="l" defTabSz="457200" rtl="0" eaLnBrk="1" latinLnBrk="0" hangingPunct="1">
              <a:defRPr sz="1600" b="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bg1"/>
              </a:solidFill>
            </a:endParaRPr>
          </a:p>
        </p:txBody>
      </p:sp>
      <p:pic>
        <p:nvPicPr>
          <p:cNvPr id="12" name="Picture 11"/>
          <p:cNvPicPr>
            <a:picLocks noChangeAspect="1"/>
          </p:cNvPicPr>
          <p:nvPr userDrawn="1"/>
        </p:nvPicPr>
        <p:blipFill>
          <a:blip r:embed="rId4"/>
          <a:stretch>
            <a:fillRect/>
          </a:stretch>
        </p:blipFill>
        <p:spPr>
          <a:xfrm>
            <a:off x="7538077" y="5514157"/>
            <a:ext cx="1222923" cy="962486"/>
          </a:xfrm>
          <a:prstGeom prst="rect">
            <a:avLst/>
          </a:prstGeom>
        </p:spPr>
      </p:pic>
      <p:sp>
        <p:nvSpPr>
          <p:cNvPr id="10" name="Content Placeholder 19"/>
          <p:cNvSpPr>
            <a:spLocks noGrp="1"/>
          </p:cNvSpPr>
          <p:nvPr>
            <p:ph sz="quarter" idx="11" hasCustomPrompt="1"/>
          </p:nvPr>
        </p:nvSpPr>
        <p:spPr>
          <a:xfrm>
            <a:off x="457200" y="5985383"/>
            <a:ext cx="4359965" cy="361031"/>
          </a:xfrm>
        </p:spPr>
        <p:txBody>
          <a:bodyPr anchor="b">
            <a:noAutofit/>
          </a:bodyPr>
          <a:lstStyle>
            <a:lvl1pPr marL="0" indent="0">
              <a:buFontTx/>
              <a:buNone/>
              <a:defRPr sz="1600">
                <a:solidFill>
                  <a:schemeClr val="bg1"/>
                </a:solidFill>
              </a:defRPr>
            </a:lvl1pPr>
          </a:lstStyle>
          <a:p>
            <a:pPr lvl="0"/>
            <a:r>
              <a:rPr lang="en-US" dirty="0"/>
              <a:t>Insert date</a:t>
            </a:r>
          </a:p>
        </p:txBody>
      </p:sp>
    </p:spTree>
    <p:extLst>
      <p:ext uri="{BB962C8B-B14F-4D97-AF65-F5344CB8AC3E}">
        <p14:creationId xmlns:p14="http://schemas.microsoft.com/office/powerpoint/2010/main" val="2836491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pic>
        <p:nvPicPr>
          <p:cNvPr id="4" name="Picture 3" descr="image5.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2" y="2480567"/>
            <a:ext cx="3746684" cy="2160734"/>
          </a:xfrm>
        </p:spPr>
        <p:txBody>
          <a:bodyPr anchor="t">
            <a:noAutofit/>
          </a:bodyPr>
          <a:lstStyle>
            <a:lvl1pPr>
              <a:defRPr sz="4800"/>
            </a:lvl1pPr>
          </a:lstStyle>
          <a:p>
            <a:r>
              <a:rPr lang="en-US"/>
              <a:t>Click to edit Master title style</a:t>
            </a:r>
            <a:endParaRPr lang="en-US" dirty="0"/>
          </a:p>
        </p:txBody>
      </p:sp>
      <p:sp>
        <p:nvSpPr>
          <p:cNvPr id="6" name="Content Placeholder 19"/>
          <p:cNvSpPr>
            <a:spLocks noGrp="1"/>
          </p:cNvSpPr>
          <p:nvPr>
            <p:ph sz="quarter" idx="11" hasCustomPrompt="1"/>
          </p:nvPr>
        </p:nvSpPr>
        <p:spPr>
          <a:xfrm>
            <a:off x="457200" y="4949689"/>
            <a:ext cx="3675271" cy="991523"/>
          </a:xfrm>
        </p:spPr>
        <p:txBody>
          <a:bodyPr anchor="b">
            <a:normAutofit/>
          </a:bodyPr>
          <a:lstStyle>
            <a:lvl1pPr marL="0" indent="0">
              <a:buFontTx/>
              <a:buNone/>
              <a:defRPr sz="2800">
                <a:solidFill>
                  <a:schemeClr val="accent3"/>
                </a:solidFill>
              </a:defRPr>
            </a:lvl1pPr>
          </a:lstStyle>
          <a:p>
            <a:pPr lvl="0"/>
            <a:r>
              <a:rPr lang="en-US" dirty="0"/>
              <a:t>Sub heading</a:t>
            </a:r>
          </a:p>
        </p:txBody>
      </p:sp>
      <p:pic>
        <p:nvPicPr>
          <p:cNvPr id="9" name="Picture 8" descr="logo-a5.gi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78766" y="281202"/>
            <a:ext cx="816864" cy="509016"/>
          </a:xfrm>
          <a:prstGeom prst="rect">
            <a:avLst/>
          </a:prstGeom>
        </p:spPr>
      </p:pic>
      <p:sp>
        <p:nvSpPr>
          <p:cNvPr id="8" name="Content Placeholder 19"/>
          <p:cNvSpPr>
            <a:spLocks noGrp="1"/>
          </p:cNvSpPr>
          <p:nvPr>
            <p:ph sz="quarter" idx="12" hasCustomPrompt="1"/>
          </p:nvPr>
        </p:nvSpPr>
        <p:spPr>
          <a:xfrm>
            <a:off x="457200" y="5985383"/>
            <a:ext cx="4359965" cy="361031"/>
          </a:xfrm>
        </p:spPr>
        <p:txBody>
          <a:bodyPr anchor="b">
            <a:noAutofit/>
          </a:bodyPr>
          <a:lstStyle>
            <a:lvl1pPr marL="0" indent="0">
              <a:buFontTx/>
              <a:buNone/>
              <a:defRPr sz="1600">
                <a:solidFill>
                  <a:schemeClr val="accent3"/>
                </a:solidFill>
              </a:defRPr>
            </a:lvl1pPr>
          </a:lstStyle>
          <a:p>
            <a:pPr lvl="0"/>
            <a:r>
              <a:rPr lang="en-US" dirty="0"/>
              <a:t>Insert date</a:t>
            </a:r>
          </a:p>
        </p:txBody>
      </p:sp>
    </p:spTree>
    <p:extLst>
      <p:ext uri="{BB962C8B-B14F-4D97-AF65-F5344CB8AC3E}">
        <p14:creationId xmlns:p14="http://schemas.microsoft.com/office/powerpoint/2010/main" val="359693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pic>
        <p:nvPicPr>
          <p:cNvPr id="11" name="Picture 10" descr="image6.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930"/>
            <a:ext cx="9144000" cy="6849070"/>
          </a:xfrm>
          <a:prstGeom prst="rect">
            <a:avLst/>
          </a:prstGeom>
        </p:spPr>
      </p:pic>
      <p:sp>
        <p:nvSpPr>
          <p:cNvPr id="7" name="Title 1"/>
          <p:cNvSpPr>
            <a:spLocks noGrp="1"/>
          </p:cNvSpPr>
          <p:nvPr>
            <p:ph type="title"/>
          </p:nvPr>
        </p:nvSpPr>
        <p:spPr>
          <a:xfrm>
            <a:off x="5230364" y="1692260"/>
            <a:ext cx="3535738" cy="2160734"/>
          </a:xfrm>
        </p:spPr>
        <p:txBody>
          <a:bodyPr anchor="t">
            <a:noAutofit/>
          </a:bodyPr>
          <a:lstStyle>
            <a:lvl1pPr>
              <a:defRPr sz="4800"/>
            </a:lvl1pPr>
          </a:lstStyle>
          <a:p>
            <a:r>
              <a:rPr lang="en-US"/>
              <a:t>Click to edit Master title style</a:t>
            </a:r>
            <a:endParaRPr lang="en-US" dirty="0"/>
          </a:p>
        </p:txBody>
      </p:sp>
      <p:sp>
        <p:nvSpPr>
          <p:cNvPr id="8" name="Content Placeholder 19"/>
          <p:cNvSpPr>
            <a:spLocks noGrp="1"/>
          </p:cNvSpPr>
          <p:nvPr>
            <p:ph sz="quarter" idx="11" hasCustomPrompt="1"/>
          </p:nvPr>
        </p:nvSpPr>
        <p:spPr>
          <a:xfrm>
            <a:off x="5382762" y="4993860"/>
            <a:ext cx="3383340" cy="991523"/>
          </a:xfrm>
        </p:spPr>
        <p:txBody>
          <a:bodyPr anchor="b">
            <a:normAutofit/>
          </a:bodyPr>
          <a:lstStyle>
            <a:lvl1pPr marL="0" indent="0">
              <a:buFontTx/>
              <a:buNone/>
              <a:defRPr sz="2800">
                <a:solidFill>
                  <a:schemeClr val="accent1"/>
                </a:solidFill>
              </a:defRPr>
            </a:lvl1pPr>
          </a:lstStyle>
          <a:p>
            <a:pPr lvl="0"/>
            <a:r>
              <a:rPr lang="en-US" dirty="0"/>
              <a:t>Sub heading</a:t>
            </a:r>
          </a:p>
        </p:txBody>
      </p:sp>
      <p:pic>
        <p:nvPicPr>
          <p:cNvPr id="12" name="Picture 11" descr="logo-a5.gi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78766" y="281202"/>
            <a:ext cx="816864" cy="509016"/>
          </a:xfrm>
          <a:prstGeom prst="rect">
            <a:avLst/>
          </a:prstGeom>
        </p:spPr>
      </p:pic>
      <p:sp>
        <p:nvSpPr>
          <p:cNvPr id="10" name="Content Placeholder 19"/>
          <p:cNvSpPr>
            <a:spLocks noGrp="1"/>
          </p:cNvSpPr>
          <p:nvPr>
            <p:ph sz="quarter" idx="12" hasCustomPrompt="1"/>
          </p:nvPr>
        </p:nvSpPr>
        <p:spPr>
          <a:xfrm>
            <a:off x="5382763" y="5985383"/>
            <a:ext cx="3383340" cy="361031"/>
          </a:xfrm>
        </p:spPr>
        <p:txBody>
          <a:bodyPr anchor="b">
            <a:noAutofit/>
          </a:bodyPr>
          <a:lstStyle>
            <a:lvl1pPr marL="0" indent="0">
              <a:buFontTx/>
              <a:buNone/>
              <a:defRPr sz="1600">
                <a:solidFill>
                  <a:srgbClr val="00ADC6"/>
                </a:solidFill>
              </a:defRPr>
            </a:lvl1pPr>
          </a:lstStyle>
          <a:p>
            <a:pPr lvl="0"/>
            <a:r>
              <a:rPr lang="en-US" dirty="0"/>
              <a:t>Insert date</a:t>
            </a:r>
          </a:p>
        </p:txBody>
      </p:sp>
    </p:spTree>
    <p:extLst>
      <p:ext uri="{BB962C8B-B14F-4D97-AF65-F5344CB8AC3E}">
        <p14:creationId xmlns:p14="http://schemas.microsoft.com/office/powerpoint/2010/main" val="3201028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5">
    <p:spTree>
      <p:nvGrpSpPr>
        <p:cNvPr id="1" name=""/>
        <p:cNvGrpSpPr/>
        <p:nvPr/>
      </p:nvGrpSpPr>
      <p:grpSpPr>
        <a:xfrm>
          <a:off x="0" y="0"/>
          <a:ext cx="0" cy="0"/>
          <a:chOff x="0" y="0"/>
          <a:chExt cx="0" cy="0"/>
        </a:xfrm>
      </p:grpSpPr>
      <p:pic>
        <p:nvPicPr>
          <p:cNvPr id="9" name="Picture 8" descr="image7.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le 1"/>
          <p:cNvSpPr>
            <a:spLocks noGrp="1"/>
          </p:cNvSpPr>
          <p:nvPr>
            <p:ph type="title"/>
          </p:nvPr>
        </p:nvSpPr>
        <p:spPr>
          <a:xfrm>
            <a:off x="457202" y="1571824"/>
            <a:ext cx="3746684" cy="2160734"/>
          </a:xfrm>
        </p:spPr>
        <p:txBody>
          <a:bodyPr anchor="t">
            <a:noAutofit/>
          </a:bodyPr>
          <a:lstStyle>
            <a:lvl1pPr>
              <a:defRPr sz="4800"/>
            </a:lvl1pPr>
          </a:lstStyle>
          <a:p>
            <a:r>
              <a:rPr lang="en-US"/>
              <a:t>Click to edit Master title style</a:t>
            </a:r>
            <a:endParaRPr lang="en-US" dirty="0"/>
          </a:p>
        </p:txBody>
      </p:sp>
      <p:sp>
        <p:nvSpPr>
          <p:cNvPr id="10" name="Content Placeholder 19"/>
          <p:cNvSpPr>
            <a:spLocks noGrp="1"/>
          </p:cNvSpPr>
          <p:nvPr>
            <p:ph sz="quarter" idx="11" hasCustomPrompt="1"/>
          </p:nvPr>
        </p:nvSpPr>
        <p:spPr>
          <a:xfrm>
            <a:off x="457200" y="4949689"/>
            <a:ext cx="3675271" cy="991523"/>
          </a:xfrm>
        </p:spPr>
        <p:txBody>
          <a:bodyPr anchor="b">
            <a:normAutofit/>
          </a:bodyPr>
          <a:lstStyle>
            <a:lvl1pPr marL="0" indent="0">
              <a:buFontTx/>
              <a:buNone/>
              <a:defRPr sz="2800">
                <a:solidFill>
                  <a:schemeClr val="accent3"/>
                </a:solidFill>
              </a:defRPr>
            </a:lvl1pPr>
          </a:lstStyle>
          <a:p>
            <a:pPr lvl="0"/>
            <a:r>
              <a:rPr lang="en-US" dirty="0"/>
              <a:t>Sub heading</a:t>
            </a:r>
          </a:p>
        </p:txBody>
      </p:sp>
      <p:pic>
        <p:nvPicPr>
          <p:cNvPr id="12" name="Picture 11" descr="NHS England reversed ou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77935" y="279908"/>
            <a:ext cx="817696" cy="509016"/>
          </a:xfrm>
          <a:prstGeom prst="rect">
            <a:avLst/>
          </a:prstGeom>
        </p:spPr>
      </p:pic>
      <p:sp>
        <p:nvSpPr>
          <p:cNvPr id="7" name="Content Placeholder 19"/>
          <p:cNvSpPr>
            <a:spLocks noGrp="1"/>
          </p:cNvSpPr>
          <p:nvPr>
            <p:ph sz="quarter" idx="12" hasCustomPrompt="1"/>
          </p:nvPr>
        </p:nvSpPr>
        <p:spPr>
          <a:xfrm>
            <a:off x="457200" y="5985383"/>
            <a:ext cx="3675271" cy="361031"/>
          </a:xfrm>
        </p:spPr>
        <p:txBody>
          <a:bodyPr anchor="b">
            <a:noAutofit/>
          </a:bodyPr>
          <a:lstStyle>
            <a:lvl1pPr marL="0" indent="0">
              <a:buFontTx/>
              <a:buNone/>
              <a:defRPr sz="1600">
                <a:solidFill>
                  <a:schemeClr val="accent3"/>
                </a:solidFill>
              </a:defRPr>
            </a:lvl1pPr>
          </a:lstStyle>
          <a:p>
            <a:pPr lvl="0"/>
            <a:r>
              <a:rPr lang="en-US" dirty="0"/>
              <a:t>Insert date</a:t>
            </a:r>
          </a:p>
        </p:txBody>
      </p:sp>
    </p:spTree>
    <p:extLst>
      <p:ext uri="{BB962C8B-B14F-4D97-AF65-F5344CB8AC3E}">
        <p14:creationId xmlns:p14="http://schemas.microsoft.com/office/powerpoint/2010/main" val="2572997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6">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stretch>
            <a:fillRect/>
          </a:stretch>
        </p:blipFill>
        <p:spPr>
          <a:xfrm>
            <a:off x="0" y="0"/>
            <a:ext cx="9144000" cy="6858000"/>
          </a:xfrm>
          <a:prstGeom prst="rect">
            <a:avLst/>
          </a:prstGeom>
        </p:spPr>
      </p:pic>
      <p:sp>
        <p:nvSpPr>
          <p:cNvPr id="5" name="Title 1"/>
          <p:cNvSpPr>
            <a:spLocks noGrp="1"/>
          </p:cNvSpPr>
          <p:nvPr>
            <p:ph type="title"/>
          </p:nvPr>
        </p:nvSpPr>
        <p:spPr>
          <a:xfrm>
            <a:off x="5230364" y="1692260"/>
            <a:ext cx="3535738" cy="2160734"/>
          </a:xfrm>
        </p:spPr>
        <p:txBody>
          <a:bodyPr anchor="t">
            <a:noAutofit/>
          </a:bodyPr>
          <a:lstStyle>
            <a:lvl1pPr>
              <a:defRPr sz="4800"/>
            </a:lvl1pPr>
          </a:lstStyle>
          <a:p>
            <a:r>
              <a:rPr lang="en-US"/>
              <a:t>Click to edit Master title style</a:t>
            </a:r>
            <a:endParaRPr lang="en-US" dirty="0"/>
          </a:p>
        </p:txBody>
      </p:sp>
      <p:sp>
        <p:nvSpPr>
          <p:cNvPr id="6" name="Content Placeholder 19"/>
          <p:cNvSpPr>
            <a:spLocks noGrp="1"/>
          </p:cNvSpPr>
          <p:nvPr>
            <p:ph sz="quarter" idx="11" hasCustomPrompt="1"/>
          </p:nvPr>
        </p:nvSpPr>
        <p:spPr>
          <a:xfrm>
            <a:off x="5382762" y="4993860"/>
            <a:ext cx="3383340" cy="991523"/>
          </a:xfrm>
        </p:spPr>
        <p:txBody>
          <a:bodyPr anchor="b">
            <a:normAutofit/>
          </a:bodyPr>
          <a:lstStyle>
            <a:lvl1pPr marL="0" indent="0">
              <a:buFontTx/>
              <a:buNone/>
              <a:defRPr sz="2800">
                <a:solidFill>
                  <a:schemeClr val="accent3"/>
                </a:solidFill>
              </a:defRPr>
            </a:lvl1pPr>
          </a:lstStyle>
          <a:p>
            <a:pPr lvl="0"/>
            <a:r>
              <a:rPr lang="en-US" dirty="0"/>
              <a:t>Sub heading</a:t>
            </a:r>
          </a:p>
        </p:txBody>
      </p:sp>
      <p:pic>
        <p:nvPicPr>
          <p:cNvPr id="10" name="Picture 9" descr="logo-a5.gi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78766" y="281202"/>
            <a:ext cx="816864" cy="509016"/>
          </a:xfrm>
          <a:prstGeom prst="rect">
            <a:avLst/>
          </a:prstGeom>
        </p:spPr>
      </p:pic>
      <p:sp>
        <p:nvSpPr>
          <p:cNvPr id="8" name="Content Placeholder 19"/>
          <p:cNvSpPr>
            <a:spLocks noGrp="1"/>
          </p:cNvSpPr>
          <p:nvPr>
            <p:ph sz="quarter" idx="12" hasCustomPrompt="1"/>
          </p:nvPr>
        </p:nvSpPr>
        <p:spPr>
          <a:xfrm>
            <a:off x="5382763" y="5985383"/>
            <a:ext cx="3383340" cy="361031"/>
          </a:xfrm>
        </p:spPr>
        <p:txBody>
          <a:bodyPr anchor="b">
            <a:noAutofit/>
          </a:bodyPr>
          <a:lstStyle>
            <a:lvl1pPr marL="0" indent="0">
              <a:buFontTx/>
              <a:buNone/>
              <a:defRPr sz="1600">
                <a:solidFill>
                  <a:srgbClr val="003893"/>
                </a:solidFill>
              </a:defRPr>
            </a:lvl1pPr>
          </a:lstStyle>
          <a:p>
            <a:pPr lvl="0"/>
            <a:r>
              <a:rPr lang="en-US" dirty="0"/>
              <a:t>Insert date</a:t>
            </a:r>
          </a:p>
        </p:txBody>
      </p:sp>
    </p:spTree>
    <p:extLst>
      <p:ext uri="{BB962C8B-B14F-4D97-AF65-F5344CB8AC3E}">
        <p14:creationId xmlns:p14="http://schemas.microsoft.com/office/powerpoint/2010/main" val="2960076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NHS England reversed ou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7935" y="279908"/>
            <a:ext cx="817696" cy="509016"/>
          </a:xfrm>
          <a:prstGeom prst="rect">
            <a:avLst/>
          </a:prstGeom>
        </p:spPr>
      </p:pic>
      <p:pic>
        <p:nvPicPr>
          <p:cNvPr id="7" name="Picture 6" descr="Untitled-2.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20912" y="5487584"/>
            <a:ext cx="918569" cy="1003622"/>
          </a:xfrm>
          <a:prstGeom prst="rect">
            <a:avLst/>
          </a:prstGeom>
        </p:spPr>
      </p:pic>
      <p:sp>
        <p:nvSpPr>
          <p:cNvPr id="8" name="Content Placeholder 19"/>
          <p:cNvSpPr>
            <a:spLocks noGrp="1"/>
          </p:cNvSpPr>
          <p:nvPr>
            <p:ph sz="quarter" idx="10" hasCustomPrompt="1"/>
          </p:nvPr>
        </p:nvSpPr>
        <p:spPr>
          <a:xfrm>
            <a:off x="609600" y="4413336"/>
            <a:ext cx="6812020" cy="514019"/>
          </a:xfrm>
        </p:spPr>
        <p:txBody>
          <a:bodyPr>
            <a:normAutofit/>
          </a:bodyPr>
          <a:lstStyle>
            <a:lvl1pPr marL="0" indent="0">
              <a:buFontTx/>
              <a:buNone/>
              <a:defRPr sz="1800">
                <a:solidFill>
                  <a:schemeClr val="bg1"/>
                </a:solidFill>
              </a:defRPr>
            </a:lvl1pPr>
          </a:lstStyle>
          <a:p>
            <a:pPr lvl="0"/>
            <a:r>
              <a:rPr lang="en-US" dirty="0"/>
              <a:t>Name Surname</a:t>
            </a:r>
          </a:p>
        </p:txBody>
      </p:sp>
      <p:sp>
        <p:nvSpPr>
          <p:cNvPr id="12" name="Content Placeholder 19"/>
          <p:cNvSpPr>
            <a:spLocks noGrp="1"/>
          </p:cNvSpPr>
          <p:nvPr>
            <p:ph sz="quarter" idx="11" hasCustomPrompt="1"/>
          </p:nvPr>
        </p:nvSpPr>
        <p:spPr>
          <a:xfrm>
            <a:off x="609600" y="1837997"/>
            <a:ext cx="7111312" cy="2446873"/>
          </a:xfrm>
        </p:spPr>
        <p:txBody>
          <a:bodyPr>
            <a:normAutofit/>
          </a:bodyPr>
          <a:lstStyle>
            <a:lvl1pPr marL="0" indent="0">
              <a:buFontTx/>
              <a:buNone/>
              <a:defRPr sz="3600">
                <a:solidFill>
                  <a:schemeClr val="bg1"/>
                </a:solidFill>
                <a:latin typeface="Arial"/>
                <a:cs typeface="Arial"/>
              </a:defRPr>
            </a:lvl1pPr>
          </a:lstStyle>
          <a:p>
            <a:r>
              <a:rPr lang="en-GB" sz="3600" b="0" dirty="0">
                <a:solidFill>
                  <a:schemeClr val="bg1"/>
                </a:solidFill>
                <a:latin typeface="+mn-lt"/>
                <a:cs typeface="Arial"/>
              </a:rPr>
              <a:t>“You can use this slide to pull out a quote. Use point size 36.”</a:t>
            </a:r>
            <a:endParaRPr lang="en-US" sz="3600" b="0" dirty="0">
              <a:solidFill>
                <a:schemeClr val="bg1"/>
              </a:solidFill>
            </a:endParaRPr>
          </a:p>
        </p:txBody>
      </p:sp>
    </p:spTree>
    <p:extLst>
      <p:ext uri="{BB962C8B-B14F-4D97-AF65-F5344CB8AC3E}">
        <p14:creationId xmlns:p14="http://schemas.microsoft.com/office/powerpoint/2010/main" val="3579552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tion Header 1">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0" y="0"/>
            <a:ext cx="9144000" cy="6858000"/>
          </a:xfrm>
          <a:prstGeom prst="rect">
            <a:avLst/>
          </a:prstGeom>
        </p:spPr>
      </p:pic>
      <p:pic>
        <p:nvPicPr>
          <p:cNvPr id="8" name="Picture 7" descr="logo-a5.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78766" y="279908"/>
            <a:ext cx="816864" cy="509016"/>
          </a:xfrm>
          <a:prstGeom prst="rect">
            <a:avLst/>
          </a:prstGeom>
        </p:spPr>
      </p:pic>
      <p:sp>
        <p:nvSpPr>
          <p:cNvPr id="6" name="Title 1"/>
          <p:cNvSpPr>
            <a:spLocks noGrp="1"/>
          </p:cNvSpPr>
          <p:nvPr>
            <p:ph type="title"/>
          </p:nvPr>
        </p:nvSpPr>
        <p:spPr>
          <a:xfrm>
            <a:off x="457202" y="1692260"/>
            <a:ext cx="3535738" cy="2160734"/>
          </a:xfrm>
        </p:spPr>
        <p:txBody>
          <a:bodyPr anchor="t">
            <a:noAutofit/>
          </a:bodyPr>
          <a:lstStyle>
            <a:lvl1pPr>
              <a:defRPr sz="4800"/>
            </a:lvl1pPr>
          </a:lstStyle>
          <a:p>
            <a:r>
              <a:rPr lang="en-US"/>
              <a:t>Click to edit Master title style</a:t>
            </a:r>
            <a:endParaRPr lang="en-US" dirty="0"/>
          </a:p>
        </p:txBody>
      </p:sp>
    </p:spTree>
    <p:extLst>
      <p:ext uri="{BB962C8B-B14F-4D97-AF65-F5344CB8AC3E}">
        <p14:creationId xmlns:p14="http://schemas.microsoft.com/office/powerpoint/2010/main" val="3232894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2">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tretch>
            <a:fillRect/>
          </a:stretch>
        </p:blipFill>
        <p:spPr>
          <a:xfrm>
            <a:off x="0" y="0"/>
            <a:ext cx="9144000" cy="6858000"/>
          </a:xfrm>
          <a:prstGeom prst="rect">
            <a:avLst/>
          </a:prstGeom>
        </p:spPr>
      </p:pic>
      <p:sp>
        <p:nvSpPr>
          <p:cNvPr id="5" name="Title 1"/>
          <p:cNvSpPr>
            <a:spLocks noGrp="1"/>
          </p:cNvSpPr>
          <p:nvPr>
            <p:ph type="title"/>
          </p:nvPr>
        </p:nvSpPr>
        <p:spPr>
          <a:xfrm>
            <a:off x="5230364" y="1692260"/>
            <a:ext cx="3535738" cy="2160734"/>
          </a:xfrm>
        </p:spPr>
        <p:txBody>
          <a:bodyPr anchor="t">
            <a:noAutofit/>
          </a:bodyPr>
          <a:lstStyle>
            <a:lvl1pPr>
              <a:defRPr sz="4800"/>
            </a:lvl1pPr>
          </a:lstStyle>
          <a:p>
            <a:r>
              <a:rPr lang="en-US"/>
              <a:t>Click to edit Master title style</a:t>
            </a:r>
            <a:endParaRPr lang="en-US" dirty="0"/>
          </a:p>
        </p:txBody>
      </p:sp>
      <p:pic>
        <p:nvPicPr>
          <p:cNvPr id="7" name="Picture 2" descr="H:\CommissioningBoard\SCN&amp;Senates\Templates\Logos\YHSCN_logo_blue_FINAL_Official.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64088" y="260648"/>
            <a:ext cx="3549400" cy="70480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851419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80295"/>
            <a:ext cx="7841707" cy="39507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descr="logo-a5.pn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078766" y="279908"/>
            <a:ext cx="816864" cy="509016"/>
          </a:xfrm>
          <a:prstGeom prst="rect">
            <a:avLst/>
          </a:prstGeom>
        </p:spPr>
      </p:pic>
      <p:sp>
        <p:nvSpPr>
          <p:cNvPr id="21"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latin typeface="Arial"/>
                <a:cs typeface="Arial"/>
              </a:defRPr>
            </a:lvl1pPr>
          </a:lstStyle>
          <a:p>
            <a:fld id="{902D5018-2030-2046-84FC-87E41EA86E42}" type="slidenum">
              <a:rPr lang="en-US" smtClean="0"/>
              <a:pPr/>
              <a:t>‹#›</a:t>
            </a:fld>
            <a:endParaRPr lang="en-US" dirty="0"/>
          </a:p>
        </p:txBody>
      </p:sp>
      <p:sp>
        <p:nvSpPr>
          <p:cNvPr id="23" name="Date Placeholder 3"/>
          <p:cNvSpPr txBox="1">
            <a:spLocks/>
          </p:cNvSpPr>
          <p:nvPr/>
        </p:nvSpPr>
        <p:spPr>
          <a:xfrm>
            <a:off x="457200" y="6356350"/>
            <a:ext cx="21336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rtl="0"/>
            <a:r>
              <a:rPr lang="en-GB" sz="1200" b="0" i="0" u="none" strike="noStrike" kern="1200" baseline="0" dirty="0" err="1">
                <a:solidFill>
                  <a:schemeClr val="tx1"/>
                </a:solidFill>
                <a:latin typeface="Arial"/>
                <a:ea typeface="+mn-ea"/>
                <a:cs typeface="Arial"/>
              </a:rPr>
              <a:t>www.england.nhs.uk</a:t>
            </a:r>
            <a:endParaRPr lang="en-GB" sz="1200" b="0" i="0" u="none" strike="noStrike" kern="1200" baseline="0" dirty="0">
              <a:solidFill>
                <a:schemeClr val="tx1"/>
              </a:solidFill>
              <a:latin typeface="Arial"/>
              <a:ea typeface="+mn-ea"/>
              <a:cs typeface="Arial"/>
            </a:endParaRPr>
          </a:p>
        </p:txBody>
      </p:sp>
      <p:sp>
        <p:nvSpPr>
          <p:cNvPr id="26" name="Title Placeholder 1"/>
          <p:cNvSpPr>
            <a:spLocks noGrp="1"/>
          </p:cNvSpPr>
          <p:nvPr>
            <p:ph type="title"/>
          </p:nvPr>
        </p:nvSpPr>
        <p:spPr>
          <a:xfrm>
            <a:off x="457201" y="749912"/>
            <a:ext cx="7356815" cy="667725"/>
          </a:xfrm>
          <a:prstGeom prst="rect">
            <a:avLst/>
          </a:prstGeom>
        </p:spPr>
        <p:txBody>
          <a:bodyPr vert="horz" lIns="91440" tIns="45720" rIns="91440" bIns="45720" rtlCol="0" anchor="ctr">
            <a:normAutofit/>
          </a:bodyPr>
          <a:lstStyle/>
          <a:p>
            <a:r>
              <a:rPr lang="en-GB" sz="3600" b="1" dirty="0">
                <a:solidFill>
                  <a:schemeClr val="tx2"/>
                </a:solidFill>
                <a:latin typeface="+mj-lt"/>
                <a:cs typeface="Arial"/>
              </a:rPr>
              <a:t>Click</a:t>
            </a:r>
            <a:r>
              <a:rPr lang="en-GB" sz="3600" b="1" baseline="0" dirty="0">
                <a:solidFill>
                  <a:schemeClr val="tx2"/>
                </a:solidFill>
                <a:latin typeface="+mj-lt"/>
                <a:cs typeface="Arial"/>
              </a:rPr>
              <a:t> to edit the master title style</a:t>
            </a:r>
            <a:endParaRPr lang="en-GB" sz="3600" b="1" dirty="0">
              <a:solidFill>
                <a:schemeClr val="tx2"/>
              </a:solidFill>
              <a:latin typeface="+mj-lt"/>
              <a:cs typeface="Arial"/>
            </a:endParaRPr>
          </a:p>
        </p:txBody>
      </p:sp>
    </p:spTree>
    <p:extLst>
      <p:ext uri="{BB962C8B-B14F-4D97-AF65-F5344CB8AC3E}">
        <p14:creationId xmlns:p14="http://schemas.microsoft.com/office/powerpoint/2010/main" val="2531189095"/>
      </p:ext>
    </p:extLst>
  </p:cSld>
  <p:clrMap bg1="lt1" tx1="dk1" bg2="lt2" tx2="dk2" accent1="accent1" accent2="accent2" accent3="accent3" accent4="accent4" accent5="accent5" accent6="accent6" hlink="hlink" folHlink="folHlink"/>
  <p:sldLayoutIdLst>
    <p:sldLayoutId id="2147483649" r:id="rId1"/>
    <p:sldLayoutId id="2147483673" r:id="rId2"/>
    <p:sldLayoutId id="2147483674" r:id="rId3"/>
    <p:sldLayoutId id="2147483675" r:id="rId4"/>
    <p:sldLayoutId id="2147483676" r:id="rId5"/>
    <p:sldLayoutId id="2147483677" r:id="rId6"/>
    <p:sldLayoutId id="2147483680" r:id="rId7"/>
    <p:sldLayoutId id="2147483672" r:id="rId8"/>
    <p:sldLayoutId id="2147483679" r:id="rId9"/>
    <p:sldLayoutId id="2147483650" r:id="rId10"/>
    <p:sldLayoutId id="2147483678" r:id="rId11"/>
    <p:sldLayoutId id="2147483681" r:id="rId12"/>
    <p:sldLayoutId id="2147483682" r:id="rId13"/>
    <p:sldLayoutId id="2147483683" r:id="rId14"/>
  </p:sldLayoutIdLst>
  <p:hf sldNum="0" hdr="0" ftr="0"/>
  <p:txStyles>
    <p:titleStyle>
      <a:lvl1pPr algn="l" defTabSz="457200" rtl="0" eaLnBrk="1" latinLnBrk="0" hangingPunct="1">
        <a:spcBef>
          <a:spcPct val="0"/>
        </a:spcBef>
        <a:buNone/>
        <a:defRPr lang="en-GB" sz="3600" b="1" i="0" kern="1200" baseline="0" smtClean="0">
          <a:solidFill>
            <a:schemeClr val="tx2"/>
          </a:solidFill>
          <a:latin typeface="Arial"/>
          <a:ea typeface="+mj-ea"/>
          <a:cs typeface="Arial"/>
        </a:defRPr>
      </a:lvl1pPr>
    </p:titleStyle>
    <p:bodyStyle>
      <a:lvl1pPr marL="342900" indent="-342900" algn="l" defTabSz="457200" rtl="0" eaLnBrk="1" latinLnBrk="0" hangingPunct="1">
        <a:spcBef>
          <a:spcPct val="20000"/>
        </a:spcBef>
        <a:buClr>
          <a:schemeClr val="tx2"/>
        </a:buClr>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Clr>
          <a:schemeClr val="tx2"/>
        </a:buClr>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Clr>
          <a:schemeClr val="tx2"/>
        </a:buClr>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tx2"/>
        </a:buClr>
        <a:buFont typeface="Arial"/>
        <a:buChar char="•"/>
        <a:defRPr sz="2400" kern="1200">
          <a:solidFill>
            <a:schemeClr val="tx1"/>
          </a:solidFill>
          <a:latin typeface="+mn-lt"/>
          <a:ea typeface="+mn-ea"/>
          <a:cs typeface="+mn-cs"/>
        </a:defRPr>
      </a:lvl4pPr>
      <a:lvl5pPr marL="2057400" indent="-228600" algn="l" defTabSz="457200" rtl="0" eaLnBrk="1" latinLnBrk="0" hangingPunct="1">
        <a:spcBef>
          <a:spcPct val="20000"/>
        </a:spcBef>
        <a:buClr>
          <a:schemeClr val="tx2"/>
        </a:buClr>
        <a:buFont typeface="Arial"/>
        <a:buChar char="•"/>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sara.humphrey@bradford.nhs.uk"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9.emf"/></Relationships>
</file>

<file path=ppt/slides/_rels/slide11.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hyperlink" Target="https://www.gov.uk/find-someones-attorney-deputy-or-guardian" TargetMode="Externa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0.xml"/><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compassionindying.org.uk/library/advance-decisions-lasting-powers-of-attorney/" TargetMode="Externa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10.xml"/><Relationship Id="rId4" Type="http://schemas.openxmlformats.org/officeDocument/2006/relationships/image" Target="../media/image16.jf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6916" y="1081194"/>
            <a:ext cx="7989592" cy="2098424"/>
          </a:xfrm>
        </p:spPr>
        <p:txBody>
          <a:bodyPr>
            <a:noAutofit/>
          </a:bodyPr>
          <a:lstStyle/>
          <a:p>
            <a:r>
              <a:rPr lang="en-US" dirty="0"/>
              <a:t>My Future </a:t>
            </a:r>
            <a:r>
              <a:rPr lang="en-US"/>
              <a:t>Wishes Workshop</a:t>
            </a:r>
            <a:br>
              <a:rPr lang="en-US" dirty="0"/>
            </a:br>
            <a:endParaRPr lang="en-US" dirty="0"/>
          </a:p>
        </p:txBody>
      </p:sp>
      <p:sp>
        <p:nvSpPr>
          <p:cNvPr id="3" name="Subtitle 2"/>
          <p:cNvSpPr>
            <a:spLocks noGrp="1"/>
          </p:cNvSpPr>
          <p:nvPr>
            <p:ph type="subTitle" idx="1"/>
          </p:nvPr>
        </p:nvSpPr>
        <p:spPr>
          <a:xfrm>
            <a:off x="383496" y="2985655"/>
            <a:ext cx="8373012" cy="3592126"/>
          </a:xfrm>
        </p:spPr>
        <p:txBody>
          <a:bodyPr>
            <a:normAutofit/>
          </a:bodyPr>
          <a:lstStyle/>
          <a:p>
            <a:r>
              <a:rPr lang="en-US" sz="2000" dirty="0" err="1">
                <a:solidFill>
                  <a:schemeClr val="tx1"/>
                </a:solidFill>
              </a:rPr>
              <a:t>Dr</a:t>
            </a:r>
            <a:r>
              <a:rPr lang="en-US" sz="2000" dirty="0">
                <a:solidFill>
                  <a:schemeClr val="tx1"/>
                </a:solidFill>
              </a:rPr>
              <a:t> Sara Humphrey</a:t>
            </a:r>
          </a:p>
          <a:p>
            <a:r>
              <a:rPr lang="en-US" sz="2000" dirty="0">
                <a:solidFill>
                  <a:schemeClr val="tx1"/>
                </a:solidFill>
              </a:rPr>
              <a:t>GP North Street</a:t>
            </a:r>
          </a:p>
          <a:p>
            <a:r>
              <a:rPr lang="en-US" sz="2000" dirty="0">
                <a:solidFill>
                  <a:schemeClr val="tx1"/>
                </a:solidFill>
              </a:rPr>
              <a:t>GP with a Special Interest in Older People-BTHFT</a:t>
            </a:r>
          </a:p>
          <a:p>
            <a:r>
              <a:rPr lang="en-US" sz="2000" dirty="0">
                <a:solidFill>
                  <a:schemeClr val="tx1"/>
                </a:solidFill>
              </a:rPr>
              <a:t>Associate Clinical Director Frailty &amp; Dementia Bradford District &amp; City CCGs</a:t>
            </a:r>
          </a:p>
          <a:p>
            <a:r>
              <a:rPr lang="en-US" sz="2000" dirty="0">
                <a:solidFill>
                  <a:schemeClr val="tx1"/>
                </a:solidFill>
              </a:rPr>
              <a:t>GP Advisor Yorkshire &amp; Humber Dementia SCN</a:t>
            </a:r>
          </a:p>
          <a:p>
            <a:r>
              <a:rPr lang="en-US" sz="2000" u="sng" dirty="0">
                <a:solidFill>
                  <a:schemeClr val="bg2"/>
                </a:solidFill>
                <a:hlinkClick r:id="rId2"/>
              </a:rPr>
              <a:t>sara.humphrey@bradford.nhs.uk</a:t>
            </a:r>
            <a:r>
              <a:rPr lang="en-US" sz="2000" u="sng" dirty="0">
                <a:solidFill>
                  <a:schemeClr val="bg2"/>
                </a:solidFill>
              </a:rPr>
              <a:t> (Clinical Guidance)</a:t>
            </a:r>
          </a:p>
          <a:p>
            <a:endParaRPr lang="en-US" sz="2000" dirty="0">
              <a:solidFill>
                <a:schemeClr val="tx1"/>
              </a:solidFill>
            </a:endParaRPr>
          </a:p>
        </p:txBody>
      </p:sp>
      <p:sp>
        <p:nvSpPr>
          <p:cNvPr id="4" name="Subtitle 2">
            <a:extLst>
              <a:ext uri="{FF2B5EF4-FFF2-40B4-BE49-F238E27FC236}">
                <a16:creationId xmlns:a16="http://schemas.microsoft.com/office/drawing/2014/main" id="{06EE5D84-3824-4BA0-A2D0-0008AA5D0D9A}"/>
              </a:ext>
            </a:extLst>
          </p:cNvPr>
          <p:cNvSpPr txBox="1">
            <a:spLocks/>
          </p:cNvSpPr>
          <p:nvPr/>
        </p:nvSpPr>
        <p:spPr>
          <a:xfrm>
            <a:off x="1641987" y="5860025"/>
            <a:ext cx="5938684" cy="589935"/>
          </a:xfrm>
          <a:prstGeom prst="rect">
            <a:avLst/>
          </a:prstGeom>
        </p:spPr>
        <p:txBody>
          <a:bodyPr vert="horz" lIns="91440" tIns="45720" rIns="91440" bIns="45720" rtlCol="0">
            <a:normAutofit/>
          </a:bodyPr>
          <a:lstStyle>
            <a:lvl1pPr marL="0" indent="0" algn="ctr" defTabSz="457200" rtl="0" eaLnBrk="1" latinLnBrk="0" hangingPunct="1">
              <a:spcBef>
                <a:spcPct val="20000"/>
              </a:spcBef>
              <a:buClr>
                <a:schemeClr val="tx2"/>
              </a:buClr>
              <a:buFont typeface="Arial"/>
              <a:buNone/>
              <a:defRPr sz="2400" kern="1200">
                <a:solidFill>
                  <a:schemeClr val="tx1">
                    <a:tint val="75000"/>
                  </a:schemeClr>
                </a:solidFill>
                <a:latin typeface="+mn-lt"/>
                <a:ea typeface="+mn-ea"/>
                <a:cs typeface="+mn-cs"/>
              </a:defRPr>
            </a:lvl1pPr>
            <a:lvl2pPr marL="457200" indent="0" algn="ctr" defTabSz="457200" rtl="0" eaLnBrk="1" latinLnBrk="0" hangingPunct="1">
              <a:spcBef>
                <a:spcPct val="20000"/>
              </a:spcBef>
              <a:buClr>
                <a:schemeClr val="tx2"/>
              </a:buClr>
              <a:buFont typeface="Arial"/>
              <a:buNone/>
              <a:defRPr sz="2400" kern="1200">
                <a:solidFill>
                  <a:schemeClr val="tx1">
                    <a:tint val="75000"/>
                  </a:schemeClr>
                </a:solidFill>
                <a:latin typeface="+mn-lt"/>
                <a:ea typeface="+mn-ea"/>
                <a:cs typeface="+mn-cs"/>
              </a:defRPr>
            </a:lvl2pPr>
            <a:lvl3pPr marL="914400" indent="0" algn="ctr" defTabSz="457200" rtl="0" eaLnBrk="1" latinLnBrk="0" hangingPunct="1">
              <a:spcBef>
                <a:spcPct val="20000"/>
              </a:spcBef>
              <a:buClr>
                <a:schemeClr val="tx2"/>
              </a:buClr>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Clr>
                <a:schemeClr val="tx2"/>
              </a:buClr>
              <a:buFont typeface="Arial"/>
              <a:buNone/>
              <a:defRPr sz="2400" kern="1200">
                <a:solidFill>
                  <a:schemeClr val="tx1">
                    <a:tint val="75000"/>
                  </a:schemeClr>
                </a:solidFill>
                <a:latin typeface="+mn-lt"/>
                <a:ea typeface="+mn-ea"/>
                <a:cs typeface="+mn-cs"/>
              </a:defRPr>
            </a:lvl4pPr>
            <a:lvl5pPr marL="1828800" indent="0" algn="ctr" defTabSz="457200" rtl="0" eaLnBrk="1" latinLnBrk="0" hangingPunct="1">
              <a:spcBef>
                <a:spcPct val="20000"/>
              </a:spcBef>
              <a:buClr>
                <a:schemeClr val="tx2"/>
              </a:buClr>
              <a:buFont typeface="Arial"/>
              <a:buNone/>
              <a:defRPr sz="24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GB" dirty="0"/>
              <a:t>Thursday 16</a:t>
            </a:r>
            <a:r>
              <a:rPr lang="en-GB" baseline="30000" dirty="0"/>
              <a:t>th</a:t>
            </a:r>
            <a:r>
              <a:rPr lang="en-GB" dirty="0"/>
              <a:t> January 2020</a:t>
            </a:r>
          </a:p>
        </p:txBody>
      </p:sp>
    </p:spTree>
    <p:extLst>
      <p:ext uri="{BB962C8B-B14F-4D97-AF65-F5344CB8AC3E}">
        <p14:creationId xmlns:p14="http://schemas.microsoft.com/office/powerpoint/2010/main" val="213881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1460" y="821331"/>
            <a:ext cx="8020025" cy="590931"/>
          </a:xfrm>
          <a:prstGeom prst="rect">
            <a:avLst/>
          </a:prstGeom>
          <a:noFill/>
          <a:effectLst/>
        </p:spPr>
        <p:txBody>
          <a:bodyPr wrap="square" rtlCol="0">
            <a:spAutoFit/>
          </a:bodyPr>
          <a:lstStyle/>
          <a:p>
            <a:pPr>
              <a:lnSpc>
                <a:spcPct val="90000"/>
              </a:lnSpc>
            </a:pPr>
            <a:r>
              <a:rPr lang="en-US" sz="3600" b="1" dirty="0">
                <a:solidFill>
                  <a:schemeClr val="accent6">
                    <a:lumMod val="50000"/>
                  </a:schemeClr>
                </a:solidFill>
                <a:ea typeface="+mj-ea"/>
                <a:cs typeface="+mj-cs"/>
              </a:rPr>
              <a:t>Validity Checklist </a:t>
            </a:r>
          </a:p>
        </p:txBody>
      </p:sp>
      <p:sp>
        <p:nvSpPr>
          <p:cNvPr id="5" name="Rectangle 4"/>
          <p:cNvSpPr/>
          <p:nvPr/>
        </p:nvSpPr>
        <p:spPr>
          <a:xfrm>
            <a:off x="863600" y="1761066"/>
            <a:ext cx="2997200" cy="4368800"/>
          </a:xfrm>
          <a:prstGeom prst="rect">
            <a:avLst/>
          </a:prstGeom>
          <a:solidFill>
            <a:srgbClr val="FFFFFF"/>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ADRT Validity Checklist.pd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4508" y="1811868"/>
            <a:ext cx="3003454" cy="4334932"/>
          </a:xfrm>
          <a:prstGeom prst="rect">
            <a:avLst/>
          </a:prstGeom>
        </p:spPr>
      </p:pic>
      <p:sp>
        <p:nvSpPr>
          <p:cNvPr id="6" name="Rectangle 5"/>
          <p:cNvSpPr/>
          <p:nvPr/>
        </p:nvSpPr>
        <p:spPr>
          <a:xfrm>
            <a:off x="5113867" y="1761067"/>
            <a:ext cx="2997200" cy="4368800"/>
          </a:xfrm>
          <a:prstGeom prst="rect">
            <a:avLst/>
          </a:prstGeom>
          <a:solidFill>
            <a:srgbClr val="FFFFFF"/>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0" name="Group 9"/>
          <p:cNvGrpSpPr/>
          <p:nvPr/>
        </p:nvGrpSpPr>
        <p:grpSpPr>
          <a:xfrm>
            <a:off x="5099317" y="1761066"/>
            <a:ext cx="2994816" cy="4385734"/>
            <a:chOff x="5099317" y="1761066"/>
            <a:chExt cx="2994816" cy="4385734"/>
          </a:xfrm>
        </p:grpSpPr>
        <p:pic>
          <p:nvPicPr>
            <p:cNvPr id="7" name="Picture 6" descr="ADRT Validity Checklist.pdf"/>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99317" y="1761066"/>
              <a:ext cx="2994816" cy="4385734"/>
            </a:xfrm>
            <a:prstGeom prst="rect">
              <a:avLst/>
            </a:prstGeom>
          </p:spPr>
        </p:pic>
        <p:sp>
          <p:nvSpPr>
            <p:cNvPr id="2" name="TextBox 1"/>
            <p:cNvSpPr txBox="1"/>
            <p:nvPr/>
          </p:nvSpPr>
          <p:spPr>
            <a:xfrm>
              <a:off x="5130802" y="5867400"/>
              <a:ext cx="2789766" cy="230832"/>
            </a:xfrm>
            <a:prstGeom prst="rect">
              <a:avLst/>
            </a:prstGeom>
            <a:noFill/>
          </p:spPr>
          <p:txBody>
            <a:bodyPr wrap="square" rtlCol="0">
              <a:spAutoFit/>
            </a:bodyPr>
            <a:lstStyle/>
            <a:p>
              <a:pPr algn="r"/>
              <a:r>
                <a:rPr lang="en-US" sz="450" dirty="0"/>
                <a:t>National End of Life Care </a:t>
              </a:r>
              <a:r>
                <a:rPr lang="en-US" sz="450" dirty="0" err="1"/>
                <a:t>Programme</a:t>
              </a:r>
              <a:r>
                <a:rPr lang="en-US" sz="450" dirty="0"/>
                <a:t>. Advance Decisions to Refuse Treatment: A guide for health and social care professionals..2013 www.endoflifecare.</a:t>
              </a:r>
              <a:r>
                <a:rPr lang="en-US" sz="450" dirty="0" err="1"/>
                <a:t>nhs</a:t>
              </a:r>
              <a:r>
                <a:rPr lang="en-US" sz="450" dirty="0"/>
                <a:t>..</a:t>
              </a:r>
              <a:r>
                <a:rPr lang="en-US" sz="450" dirty="0" err="1"/>
                <a:t>uk</a:t>
              </a:r>
              <a:endParaRPr lang="en-US" sz="450" dirty="0"/>
            </a:p>
          </p:txBody>
        </p:sp>
      </p:grpSp>
      <p:sp>
        <p:nvSpPr>
          <p:cNvPr id="14" name="TextBox 13"/>
          <p:cNvSpPr txBox="1"/>
          <p:nvPr/>
        </p:nvSpPr>
        <p:spPr>
          <a:xfrm>
            <a:off x="4750363" y="785077"/>
            <a:ext cx="1533950" cy="338554"/>
          </a:xfrm>
          <a:prstGeom prst="rect">
            <a:avLst/>
          </a:prstGeom>
          <a:noFill/>
        </p:spPr>
        <p:txBody>
          <a:bodyPr wrap="square" rtlCol="0">
            <a:spAutoFit/>
          </a:bodyPr>
          <a:lstStyle/>
          <a:p>
            <a:endParaRPr lang="en-US" sz="1600" b="1" dirty="0">
              <a:solidFill>
                <a:schemeClr val="accent6">
                  <a:lumMod val="50000"/>
                </a:schemeClr>
              </a:solidFill>
            </a:endParaRPr>
          </a:p>
        </p:txBody>
      </p:sp>
    </p:spTree>
    <p:extLst>
      <p:ext uri="{BB962C8B-B14F-4D97-AF65-F5344CB8AC3E}">
        <p14:creationId xmlns:p14="http://schemas.microsoft.com/office/powerpoint/2010/main" val="1128124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4213" y="2088368"/>
            <a:ext cx="8020025" cy="1089529"/>
          </a:xfrm>
          <a:prstGeom prst="rect">
            <a:avLst/>
          </a:prstGeom>
          <a:noFill/>
          <a:effectLst/>
        </p:spPr>
        <p:txBody>
          <a:bodyPr wrap="square" rtlCol="0">
            <a:spAutoFit/>
          </a:bodyPr>
          <a:lstStyle/>
          <a:p>
            <a:pPr algn="ctr">
              <a:lnSpc>
                <a:spcPct val="90000"/>
              </a:lnSpc>
            </a:pPr>
            <a:r>
              <a:rPr lang="en-US" sz="2400" dirty="0">
                <a:solidFill>
                  <a:schemeClr val="accent6">
                    <a:lumMod val="50000"/>
                  </a:schemeClr>
                </a:solidFill>
                <a:ea typeface="+mj-ea"/>
                <a:cs typeface="+mj-cs"/>
              </a:rPr>
              <a:t>What is an LPA?</a:t>
            </a:r>
          </a:p>
          <a:p>
            <a:pPr algn="ctr">
              <a:lnSpc>
                <a:spcPct val="90000"/>
              </a:lnSpc>
            </a:pPr>
            <a:r>
              <a:rPr lang="en-US" sz="2400" dirty="0">
                <a:solidFill>
                  <a:schemeClr val="accent6">
                    <a:lumMod val="50000"/>
                  </a:schemeClr>
                </a:solidFill>
                <a:ea typeface="+mj-ea"/>
                <a:cs typeface="+mj-cs"/>
              </a:rPr>
              <a:t>What are the differences between them?</a:t>
            </a:r>
          </a:p>
          <a:p>
            <a:pPr algn="ctr">
              <a:lnSpc>
                <a:spcPct val="90000"/>
              </a:lnSpc>
            </a:pPr>
            <a:r>
              <a:rPr lang="en-US" sz="2400" dirty="0">
                <a:solidFill>
                  <a:schemeClr val="accent6">
                    <a:lumMod val="50000"/>
                  </a:schemeClr>
                </a:solidFill>
                <a:ea typeface="+mj-ea"/>
                <a:cs typeface="+mj-cs"/>
              </a:rPr>
              <a:t>How would you know if someone had one?</a:t>
            </a:r>
          </a:p>
        </p:txBody>
      </p:sp>
      <p:sp>
        <p:nvSpPr>
          <p:cNvPr id="16" name="Oval 15"/>
          <p:cNvSpPr/>
          <p:nvPr/>
        </p:nvSpPr>
        <p:spPr>
          <a:xfrm>
            <a:off x="818325" y="828198"/>
            <a:ext cx="2235200" cy="1269140"/>
          </a:xfrm>
          <a:prstGeom prst="ellipse">
            <a:avLst/>
          </a:prstGeom>
          <a:solidFill>
            <a:srgbClr val="6B7EC1"/>
          </a:solidFill>
          <a:ln w="38100">
            <a:solidFill>
              <a:srgbClr val="FFFFFF"/>
            </a:solidFill>
          </a:ln>
          <a:effectLst>
            <a:outerShdw blurRad="50800" dist="635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Appoint someone to make decisions</a:t>
            </a:r>
          </a:p>
        </p:txBody>
      </p:sp>
      <p:grpSp>
        <p:nvGrpSpPr>
          <p:cNvPr id="11" name="Group 10"/>
          <p:cNvGrpSpPr/>
          <p:nvPr/>
        </p:nvGrpSpPr>
        <p:grpSpPr>
          <a:xfrm>
            <a:off x="426643" y="3412524"/>
            <a:ext cx="7994661" cy="2762498"/>
            <a:chOff x="1444750" y="3108961"/>
            <a:chExt cx="7994661" cy="2520021"/>
          </a:xfrm>
        </p:grpSpPr>
        <p:grpSp>
          <p:nvGrpSpPr>
            <p:cNvPr id="12" name="Group 11"/>
            <p:cNvGrpSpPr/>
            <p:nvPr/>
          </p:nvGrpSpPr>
          <p:grpSpPr>
            <a:xfrm>
              <a:off x="1444750" y="3108961"/>
              <a:ext cx="7994661" cy="2520021"/>
              <a:chOff x="2564339" y="4298814"/>
              <a:chExt cx="7489233" cy="2520021"/>
            </a:xfrm>
          </p:grpSpPr>
          <p:sp>
            <p:nvSpPr>
              <p:cNvPr id="14" name="Rounded Rectangle 13"/>
              <p:cNvSpPr/>
              <p:nvPr/>
            </p:nvSpPr>
            <p:spPr>
              <a:xfrm>
                <a:off x="3681715" y="4298814"/>
                <a:ext cx="6371857" cy="2520021"/>
              </a:xfrm>
              <a:prstGeom prst="roundRect">
                <a:avLst>
                  <a:gd name="adj" fmla="val 9035"/>
                </a:avLst>
              </a:prstGeom>
              <a:solidFill>
                <a:schemeClr val="bg1"/>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4339" y="4651635"/>
                <a:ext cx="1043841" cy="983948"/>
              </a:xfrm>
              <a:prstGeom prst="rect">
                <a:avLst/>
              </a:prstGeom>
            </p:spPr>
          </p:pic>
        </p:grpSp>
        <p:sp>
          <p:nvSpPr>
            <p:cNvPr id="13" name="Rectangle 12"/>
            <p:cNvSpPr/>
            <p:nvPr/>
          </p:nvSpPr>
          <p:spPr>
            <a:xfrm>
              <a:off x="2906436" y="3325629"/>
              <a:ext cx="6384301" cy="2086725"/>
            </a:xfrm>
            <a:prstGeom prst="rect">
              <a:avLst/>
            </a:prstGeom>
          </p:spPr>
          <p:txBody>
            <a:bodyPr wrap="square">
              <a:spAutoFit/>
            </a:bodyPr>
            <a:lstStyle/>
            <a:p>
              <a:pPr>
                <a:lnSpc>
                  <a:spcPct val="90000"/>
                </a:lnSpc>
              </a:pPr>
              <a:r>
                <a:rPr lang="en-GB" sz="2400" b="1" dirty="0">
                  <a:solidFill>
                    <a:srgbClr val="002060"/>
                  </a:solidFill>
                </a:rPr>
                <a:t>Lasting Power of Attorney (for health &amp; welfare)</a:t>
              </a:r>
            </a:p>
            <a:p>
              <a:pPr marL="285750" indent="-285750">
                <a:lnSpc>
                  <a:spcPct val="90000"/>
                </a:lnSpc>
                <a:buFont typeface="Arial"/>
                <a:buChar char="•"/>
              </a:pPr>
              <a:r>
                <a:rPr lang="en-GB" sz="2000" dirty="0">
                  <a:solidFill>
                    <a:srgbClr val="002060"/>
                  </a:solidFill>
                </a:rPr>
                <a:t>Legal authority given to another decision maker</a:t>
              </a:r>
            </a:p>
            <a:p>
              <a:pPr marL="742950" lvl="1" indent="-285750">
                <a:lnSpc>
                  <a:spcPct val="90000"/>
                </a:lnSpc>
                <a:buFont typeface="Arial"/>
                <a:buChar char="•"/>
              </a:pPr>
              <a:r>
                <a:rPr lang="en-GB" sz="2000" dirty="0">
                  <a:solidFill>
                    <a:srgbClr val="002060"/>
                  </a:solidFill>
                </a:rPr>
                <a:t>property &amp; affairs</a:t>
              </a:r>
            </a:p>
            <a:p>
              <a:pPr marL="742950" lvl="1" indent="-285750">
                <a:lnSpc>
                  <a:spcPct val="90000"/>
                </a:lnSpc>
                <a:buFont typeface="Arial"/>
                <a:buChar char="•"/>
              </a:pPr>
              <a:r>
                <a:rPr lang="en-GB" sz="2000" dirty="0">
                  <a:solidFill>
                    <a:srgbClr val="002060"/>
                  </a:solidFill>
                </a:rPr>
                <a:t>personal welfare (care &amp; treatment)</a:t>
              </a:r>
            </a:p>
            <a:p>
              <a:pPr marL="285750" indent="-285750">
                <a:lnSpc>
                  <a:spcPct val="90000"/>
                </a:lnSpc>
                <a:buFont typeface="Arial"/>
                <a:buChar char="•"/>
              </a:pPr>
              <a:r>
                <a:rPr lang="en-GB" sz="2000" dirty="0">
                  <a:solidFill>
                    <a:srgbClr val="002060"/>
                  </a:solidFill>
                </a:rPr>
                <a:t>Register with Office of Public Guardians </a:t>
              </a:r>
            </a:p>
            <a:p>
              <a:pPr marL="285750" indent="-285750">
                <a:lnSpc>
                  <a:spcPct val="90000"/>
                </a:lnSpc>
                <a:buFont typeface="Arial"/>
                <a:buChar char="•"/>
              </a:pPr>
              <a:r>
                <a:rPr lang="en-GB" sz="2000" dirty="0">
                  <a:solidFill>
                    <a:srgbClr val="002060"/>
                  </a:solidFill>
                </a:rPr>
                <a:t>Made whilst have capacity</a:t>
              </a:r>
            </a:p>
            <a:p>
              <a:pPr marL="285750" indent="-285750">
                <a:lnSpc>
                  <a:spcPct val="90000"/>
                </a:lnSpc>
                <a:buFont typeface="Arial"/>
                <a:buChar char="•"/>
              </a:pPr>
              <a:r>
                <a:rPr lang="en-GB" sz="2000" dirty="0">
                  <a:solidFill>
                    <a:srgbClr val="002060"/>
                  </a:solidFill>
                </a:rPr>
                <a:t>Only activated if unable to make own decisions</a:t>
              </a:r>
            </a:p>
          </p:txBody>
        </p:sp>
      </p:grpSp>
    </p:spTree>
    <p:extLst>
      <p:ext uri="{BB962C8B-B14F-4D97-AF65-F5344CB8AC3E}">
        <p14:creationId xmlns:p14="http://schemas.microsoft.com/office/powerpoint/2010/main" val="1093263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1+#ppt_w/2"/>
                                          </p:val>
                                        </p:tav>
                                        <p:tav tm="100000">
                                          <p:val>
                                            <p:strVal val="#ppt_x"/>
                                          </p:val>
                                        </p:tav>
                                      </p:tavLst>
                                    </p:anim>
                                    <p:anim calcmode="lin" valueType="num">
                                      <p:cBhvr additive="base">
                                        <p:cTn id="8" dur="1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B46A7-C8B4-467B-A70D-63B1C1A60580}"/>
              </a:ext>
            </a:extLst>
          </p:cNvPr>
          <p:cNvSpPr>
            <a:spLocks noGrp="1"/>
          </p:cNvSpPr>
          <p:nvPr>
            <p:ph type="title"/>
          </p:nvPr>
        </p:nvSpPr>
        <p:spPr/>
        <p:txBody>
          <a:bodyPr/>
          <a:lstStyle/>
          <a:p>
            <a:r>
              <a:rPr lang="en-GB" b="1" dirty="0"/>
              <a:t>LPA:</a:t>
            </a:r>
          </a:p>
        </p:txBody>
      </p:sp>
      <p:sp>
        <p:nvSpPr>
          <p:cNvPr id="3" name="Content Placeholder 2">
            <a:extLst>
              <a:ext uri="{FF2B5EF4-FFF2-40B4-BE49-F238E27FC236}">
                <a16:creationId xmlns:a16="http://schemas.microsoft.com/office/drawing/2014/main" id="{CA2DCF23-6586-46F8-9D2A-D3B4DC179144}"/>
              </a:ext>
            </a:extLst>
          </p:cNvPr>
          <p:cNvSpPr>
            <a:spLocks noGrp="1"/>
          </p:cNvSpPr>
          <p:nvPr>
            <p:ph idx="1"/>
          </p:nvPr>
        </p:nvSpPr>
        <p:spPr>
          <a:xfrm>
            <a:off x="628650" y="1602658"/>
            <a:ext cx="7886700" cy="4454013"/>
          </a:xfrm>
        </p:spPr>
        <p:txBody>
          <a:bodyPr>
            <a:normAutofit/>
          </a:bodyPr>
          <a:lstStyle/>
          <a:p>
            <a:r>
              <a:rPr lang="en-GB" dirty="0"/>
              <a:t>Ask to see a copy</a:t>
            </a:r>
          </a:p>
          <a:p>
            <a:r>
              <a:rPr lang="en-GB" dirty="0"/>
              <a:t>Ensure it has been registered</a:t>
            </a:r>
          </a:p>
          <a:p>
            <a:r>
              <a:rPr lang="en-GB" dirty="0"/>
              <a:t>Ensure it covers the Life Sustaining Treatment</a:t>
            </a:r>
          </a:p>
          <a:p>
            <a:r>
              <a:rPr lang="en-GB" dirty="0"/>
              <a:t>Check if there is any ADRT</a:t>
            </a:r>
          </a:p>
          <a:p>
            <a:r>
              <a:rPr lang="en-GB" dirty="0"/>
              <a:t>Check it is registered and no subsequent version with the OPG</a:t>
            </a:r>
          </a:p>
          <a:p>
            <a:endParaRPr lang="en-GB" dirty="0"/>
          </a:p>
          <a:p>
            <a:r>
              <a:rPr lang="en-GB" dirty="0">
                <a:hlinkClick r:id="rId2"/>
              </a:rPr>
              <a:t>https://www.gov.uk/find-someones-attorney-deputy-or-guardian</a:t>
            </a:r>
            <a:endParaRPr lang="en-GB" dirty="0"/>
          </a:p>
        </p:txBody>
      </p:sp>
    </p:spTree>
    <p:extLst>
      <p:ext uri="{BB962C8B-B14F-4D97-AF65-F5344CB8AC3E}">
        <p14:creationId xmlns:p14="http://schemas.microsoft.com/office/powerpoint/2010/main" val="16249728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B46A7-C8B4-467B-A70D-63B1C1A60580}"/>
              </a:ext>
            </a:extLst>
          </p:cNvPr>
          <p:cNvSpPr>
            <a:spLocks noGrp="1"/>
          </p:cNvSpPr>
          <p:nvPr>
            <p:ph type="title"/>
          </p:nvPr>
        </p:nvSpPr>
        <p:spPr/>
        <p:txBody>
          <a:bodyPr/>
          <a:lstStyle/>
          <a:p>
            <a:r>
              <a:rPr lang="en-GB" dirty="0"/>
              <a:t>Solicitors for the Elderly (SFE </a:t>
            </a:r>
            <a:r>
              <a:rPr lang="en-GB" b="1" dirty="0"/>
              <a:t>:</a:t>
            </a:r>
          </a:p>
        </p:txBody>
      </p:sp>
      <p:sp>
        <p:nvSpPr>
          <p:cNvPr id="3" name="Content Placeholder 2">
            <a:extLst>
              <a:ext uri="{FF2B5EF4-FFF2-40B4-BE49-F238E27FC236}">
                <a16:creationId xmlns:a16="http://schemas.microsoft.com/office/drawing/2014/main" id="{CA2DCF23-6586-46F8-9D2A-D3B4DC179144}"/>
              </a:ext>
            </a:extLst>
          </p:cNvPr>
          <p:cNvSpPr>
            <a:spLocks noGrp="1"/>
          </p:cNvSpPr>
          <p:nvPr>
            <p:ph idx="1"/>
          </p:nvPr>
        </p:nvSpPr>
        <p:spPr>
          <a:xfrm>
            <a:off x="628650" y="1602658"/>
            <a:ext cx="7886700" cy="4454013"/>
          </a:xfrm>
        </p:spPr>
        <p:txBody>
          <a:bodyPr>
            <a:normAutofit/>
          </a:bodyPr>
          <a:lstStyle/>
          <a:p>
            <a:r>
              <a:rPr lang="en-US" dirty="0"/>
              <a:t> is a national </a:t>
            </a:r>
            <a:r>
              <a:rPr lang="en-US" dirty="0" err="1"/>
              <a:t>organisation</a:t>
            </a:r>
            <a:r>
              <a:rPr lang="en-US" dirty="0"/>
              <a:t> of lawyers such as solicitors, barristers and legal executives, committed to providing and promoting high-quality legal services for older people, their family and </a:t>
            </a:r>
            <a:r>
              <a:rPr lang="en-US" dirty="0" err="1"/>
              <a:t>carers</a:t>
            </a:r>
            <a:r>
              <a:rPr lang="en-US" dirty="0"/>
              <a:t>. Its members must have a set number of years’ experience advising older people and complete an examination before joining as a full or associate member. They must also comply with our Code of Practice, so you can be confident about the service you receive.</a:t>
            </a:r>
            <a:endParaRPr lang="en-GB" dirty="0"/>
          </a:p>
        </p:txBody>
      </p:sp>
    </p:spTree>
    <p:extLst>
      <p:ext uri="{BB962C8B-B14F-4D97-AF65-F5344CB8AC3E}">
        <p14:creationId xmlns:p14="http://schemas.microsoft.com/office/powerpoint/2010/main" val="339876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7067" y="576136"/>
            <a:ext cx="8263466" cy="5463419"/>
          </a:xfrm>
        </p:spPr>
      </p:pic>
      <p:sp>
        <p:nvSpPr>
          <p:cNvPr id="3" name="Title 2"/>
          <p:cNvSpPr>
            <a:spLocks noGrp="1"/>
          </p:cNvSpPr>
          <p:nvPr>
            <p:ph type="title"/>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2091" y="2923822"/>
            <a:ext cx="3891925" cy="1385711"/>
          </a:xfrm>
          <a:prstGeom prst="rect">
            <a:avLst/>
          </a:prstGeom>
        </p:spPr>
      </p:pic>
    </p:spTree>
    <p:extLst>
      <p:ext uri="{BB962C8B-B14F-4D97-AF65-F5344CB8AC3E}">
        <p14:creationId xmlns:p14="http://schemas.microsoft.com/office/powerpoint/2010/main" val="5057768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8489" y="382873"/>
            <a:ext cx="8291015" cy="6192102"/>
          </a:xfrm>
        </p:spPr>
      </p:pic>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1860667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8147" y="300252"/>
            <a:ext cx="8551954" cy="6475578"/>
          </a:xfrm>
        </p:spPr>
      </p:pic>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17200012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279" y="91820"/>
            <a:ext cx="8836490" cy="6656998"/>
          </a:xfrm>
        </p:spPr>
      </p:pic>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12855675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37A3D-57F4-427C-B7F9-1BAFCA1E9E74}"/>
              </a:ext>
            </a:extLst>
          </p:cNvPr>
          <p:cNvSpPr>
            <a:spLocks noGrp="1"/>
          </p:cNvSpPr>
          <p:nvPr>
            <p:ph type="title"/>
          </p:nvPr>
        </p:nvSpPr>
        <p:spPr>
          <a:xfrm>
            <a:off x="457201" y="749912"/>
            <a:ext cx="7356815" cy="1315108"/>
          </a:xfrm>
        </p:spPr>
        <p:txBody>
          <a:bodyPr>
            <a:normAutofit fontScale="90000"/>
          </a:bodyPr>
          <a:lstStyle/>
          <a:p>
            <a:r>
              <a:rPr lang="en-GB" b="1" u="sng" dirty="0"/>
              <a:t>Differences between ECP and ACP</a:t>
            </a:r>
            <a:br>
              <a:rPr lang="en-GB" dirty="0"/>
            </a:br>
            <a:endParaRPr lang="en-GB" dirty="0"/>
          </a:p>
        </p:txBody>
      </p:sp>
      <p:sp>
        <p:nvSpPr>
          <p:cNvPr id="3" name="Content Placeholder 2">
            <a:extLst>
              <a:ext uri="{FF2B5EF4-FFF2-40B4-BE49-F238E27FC236}">
                <a16:creationId xmlns:a16="http://schemas.microsoft.com/office/drawing/2014/main" id="{B016A62B-91D0-4A06-8B43-CFCE71769519}"/>
              </a:ext>
            </a:extLst>
          </p:cNvPr>
          <p:cNvSpPr>
            <a:spLocks noGrp="1"/>
          </p:cNvSpPr>
          <p:nvPr>
            <p:ph idx="1"/>
          </p:nvPr>
        </p:nvSpPr>
        <p:spPr>
          <a:xfrm>
            <a:off x="457201" y="2145115"/>
            <a:ext cx="7841707" cy="3950736"/>
          </a:xfrm>
        </p:spPr>
        <p:txBody>
          <a:bodyPr/>
          <a:lstStyle/>
          <a:p>
            <a:r>
              <a:rPr lang="en-GB" dirty="0"/>
              <a:t>ECPs provide concise, relevant, rapidly accessible clinical recommendations for use in an emergency.  </a:t>
            </a:r>
          </a:p>
          <a:p>
            <a:r>
              <a:rPr lang="en-GB" dirty="0"/>
              <a:t>ACPs are more detailed, often completed by the patient, and may focus specifically on end of life care. </a:t>
            </a:r>
          </a:p>
          <a:p>
            <a:r>
              <a:rPr lang="en-GB" dirty="0"/>
              <a:t>The two plans are complementary – they may be developed together or completion of one may prompt consideration of the other. </a:t>
            </a:r>
          </a:p>
        </p:txBody>
      </p:sp>
    </p:spTree>
    <p:extLst>
      <p:ext uri="{BB962C8B-B14F-4D97-AF65-F5344CB8AC3E}">
        <p14:creationId xmlns:p14="http://schemas.microsoft.com/office/powerpoint/2010/main" val="1253752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A37CA9-5DE7-43F1-8DB5-D9204E3AC921}"/>
              </a:ext>
            </a:extLst>
          </p:cNvPr>
          <p:cNvSpPr/>
          <p:nvPr/>
        </p:nvSpPr>
        <p:spPr>
          <a:xfrm>
            <a:off x="542465" y="1655795"/>
            <a:ext cx="8254022" cy="1061829"/>
          </a:xfrm>
          <a:prstGeom prst="rect">
            <a:avLst/>
          </a:prstGeom>
        </p:spPr>
        <p:txBody>
          <a:bodyPr wrap="square">
            <a:spAutoFit/>
          </a:bodyPr>
          <a:lstStyle/>
          <a:p>
            <a:pPr fontAlgn="ctr"/>
            <a:r>
              <a:rPr lang="en-GB" sz="1350" b="1" dirty="0">
                <a:latin typeface="Calibri" panose="020F0502020204030204" pitchFamily="34" charset="0"/>
                <a:ea typeface="Calibri" panose="020F0502020204030204" pitchFamily="34" charset="0"/>
                <a:cs typeface="Calibri" panose="020F0502020204030204" pitchFamily="34" charset="0"/>
              </a:rPr>
              <a:t> </a:t>
            </a:r>
            <a:endParaRPr lang="en-GB" dirty="0">
              <a:latin typeface="Calibri" panose="020F0502020204030204" pitchFamily="34" charset="0"/>
              <a:ea typeface="Calibri" panose="020F0502020204030204" pitchFamily="34" charset="0"/>
            </a:endParaRPr>
          </a:p>
          <a:p>
            <a:pPr marL="214313" indent="-214313" fontAlgn="ctr">
              <a:buFont typeface="Arial" panose="020B0604020202020204" pitchFamily="34" charset="0"/>
              <a:buChar char="•"/>
            </a:pPr>
            <a:r>
              <a:rPr lang="en-GB" dirty="0"/>
              <a:t>Advance care planning differs from general care planning in that it is usually used in the context of progressive illness and anticipated deterioration.</a:t>
            </a:r>
            <a:r>
              <a:rPr lang="en-GB" dirty="0">
                <a:latin typeface="Calibri" panose="020F0502020204030204" pitchFamily="34" charset="0"/>
                <a:ea typeface="Calibri" panose="020F0502020204030204" pitchFamily="34" charset="0"/>
                <a:cs typeface="Calibri" panose="020F0502020204030204" pitchFamily="34" charset="0"/>
              </a:rPr>
              <a:t> </a:t>
            </a:r>
            <a:endParaRPr lang="en-GB" dirty="0">
              <a:latin typeface="Calibri" panose="020F0502020204030204" pitchFamily="34" charset="0"/>
              <a:ea typeface="Calibri" panose="020F0502020204030204" pitchFamily="34" charset="0"/>
            </a:endParaRPr>
          </a:p>
          <a:p>
            <a:pPr marL="600075" lvl="1" indent="-257175" fontAlgn="ctr">
              <a:buFont typeface="Symbol" panose="05050102010706020507" pitchFamily="18" charset="2"/>
              <a:buChar char=""/>
            </a:pPr>
            <a:endParaRPr lang="en-GB" sz="1350" dirty="0">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A8C45C5-1E80-4ADF-B03F-C0AF0725F5F1}"/>
              </a:ext>
            </a:extLst>
          </p:cNvPr>
          <p:cNvSpPr txBox="1"/>
          <p:nvPr/>
        </p:nvSpPr>
        <p:spPr>
          <a:xfrm>
            <a:off x="542465" y="885912"/>
            <a:ext cx="6720377" cy="954107"/>
          </a:xfrm>
          <a:prstGeom prst="rect">
            <a:avLst/>
          </a:prstGeom>
          <a:noFill/>
        </p:spPr>
        <p:txBody>
          <a:bodyPr wrap="square" rtlCol="0">
            <a:spAutoFit/>
          </a:bodyPr>
          <a:lstStyle/>
          <a:p>
            <a:r>
              <a:rPr lang="en-GB" sz="2800" b="1" dirty="0">
                <a:solidFill>
                  <a:srgbClr val="0070C0"/>
                </a:solidFill>
              </a:rPr>
              <a:t>When should we think about Advance Care Planning?</a:t>
            </a:r>
            <a:endParaRPr lang="en-GB" sz="2700" b="1" dirty="0">
              <a:solidFill>
                <a:srgbClr val="0070C0"/>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590" y="2663137"/>
            <a:ext cx="8563897" cy="369495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465" y="6358094"/>
            <a:ext cx="7949711" cy="355600"/>
          </a:xfrm>
          <a:prstGeom prst="rect">
            <a:avLst/>
          </a:prstGeom>
        </p:spPr>
      </p:pic>
    </p:spTree>
    <p:extLst>
      <p:ext uri="{BB962C8B-B14F-4D97-AF65-F5344CB8AC3E}">
        <p14:creationId xmlns:p14="http://schemas.microsoft.com/office/powerpoint/2010/main" val="544465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a:t>What is Advance Care Planning</a:t>
            </a:r>
          </a:p>
          <a:p>
            <a:r>
              <a:rPr lang="en-US" dirty="0"/>
              <a:t>What it can include</a:t>
            </a:r>
          </a:p>
          <a:p>
            <a:r>
              <a:rPr lang="en-US" dirty="0"/>
              <a:t>Some demographics</a:t>
            </a:r>
          </a:p>
          <a:p>
            <a:r>
              <a:rPr lang="en-US" dirty="0"/>
              <a:t>What is legally binding</a:t>
            </a:r>
          </a:p>
          <a:p>
            <a:r>
              <a:rPr lang="en-US" dirty="0"/>
              <a:t>Advance Decisions to Refuse Treatment</a:t>
            </a:r>
          </a:p>
          <a:p>
            <a:r>
              <a:rPr lang="en-US" dirty="0"/>
              <a:t>Lasting Power of Attorney</a:t>
            </a:r>
          </a:p>
          <a:p>
            <a:r>
              <a:rPr lang="en-US"/>
              <a:t>ReSPECT</a:t>
            </a:r>
            <a:endParaRPr lang="en-US" dirty="0"/>
          </a:p>
          <a:p>
            <a:r>
              <a:rPr lang="en-US" dirty="0"/>
              <a:t>How to have the conversation</a:t>
            </a:r>
          </a:p>
          <a:p>
            <a:r>
              <a:rPr lang="en-US" dirty="0"/>
              <a:t>How to find information</a:t>
            </a:r>
          </a:p>
          <a:p>
            <a:r>
              <a:rPr lang="en-US" dirty="0"/>
              <a:t>Training</a:t>
            </a:r>
          </a:p>
        </p:txBody>
      </p:sp>
      <p:sp>
        <p:nvSpPr>
          <p:cNvPr id="3" name="Title 2"/>
          <p:cNvSpPr>
            <a:spLocks noGrp="1"/>
          </p:cNvSpPr>
          <p:nvPr>
            <p:ph type="title"/>
          </p:nvPr>
        </p:nvSpPr>
        <p:spPr/>
        <p:txBody>
          <a:bodyPr/>
          <a:lstStyle/>
          <a:p>
            <a:r>
              <a:rPr lang="en-US" dirty="0"/>
              <a:t>What are we going to cover</a:t>
            </a:r>
          </a:p>
        </p:txBody>
      </p:sp>
    </p:spTree>
    <p:extLst>
      <p:ext uri="{BB962C8B-B14F-4D97-AF65-F5344CB8AC3E}">
        <p14:creationId xmlns:p14="http://schemas.microsoft.com/office/powerpoint/2010/main" val="363604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A37CA9-5DE7-43F1-8DB5-D9204E3AC921}"/>
              </a:ext>
            </a:extLst>
          </p:cNvPr>
          <p:cNvSpPr/>
          <p:nvPr/>
        </p:nvSpPr>
        <p:spPr>
          <a:xfrm>
            <a:off x="416340" y="1840019"/>
            <a:ext cx="8254022" cy="577081"/>
          </a:xfrm>
          <a:prstGeom prst="rect">
            <a:avLst/>
          </a:prstGeom>
        </p:spPr>
        <p:txBody>
          <a:bodyPr wrap="square">
            <a:spAutoFit/>
          </a:bodyPr>
          <a:lstStyle/>
          <a:p>
            <a:pPr fontAlgn="ctr"/>
            <a:r>
              <a:rPr lang="en-GB" sz="1350" b="1" dirty="0">
                <a:latin typeface="Calibri" panose="020F0502020204030204" pitchFamily="34" charset="0"/>
                <a:ea typeface="Calibri" panose="020F0502020204030204" pitchFamily="34" charset="0"/>
                <a:cs typeface="Calibri" panose="020F0502020204030204" pitchFamily="34" charset="0"/>
              </a:rPr>
              <a:t> </a:t>
            </a:r>
            <a:endParaRPr lang="en-GB" dirty="0">
              <a:latin typeface="Calibri" panose="020F0502020204030204" pitchFamily="34" charset="0"/>
              <a:ea typeface="Calibri" panose="020F0502020204030204" pitchFamily="34" charset="0"/>
            </a:endParaRPr>
          </a:p>
          <a:p>
            <a:pPr marL="285750" indent="-285750">
              <a:buFont typeface="Arial" charset="0"/>
              <a:buChar char="•"/>
            </a:pPr>
            <a:r>
              <a:rPr lang="en-GB" dirty="0">
                <a:latin typeface="Calibri" panose="020F0502020204030204" pitchFamily="34" charset="0"/>
                <a:ea typeface="Calibri" panose="020F0502020204030204" pitchFamily="34" charset="0"/>
                <a:cs typeface="Calibri" panose="020F0502020204030204" pitchFamily="34" charset="0"/>
              </a:rPr>
              <a:t> </a:t>
            </a:r>
            <a:endParaRPr lang="en-GB" sz="1350" dirty="0">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A8C45C5-1E80-4ADF-B03F-C0AF0725F5F1}"/>
              </a:ext>
            </a:extLst>
          </p:cNvPr>
          <p:cNvSpPr txBox="1"/>
          <p:nvPr/>
        </p:nvSpPr>
        <p:spPr>
          <a:xfrm>
            <a:off x="710105" y="230592"/>
            <a:ext cx="6720377" cy="523220"/>
          </a:xfrm>
          <a:prstGeom prst="rect">
            <a:avLst/>
          </a:prstGeom>
          <a:noFill/>
        </p:spPr>
        <p:txBody>
          <a:bodyPr wrap="square" rtlCol="0">
            <a:spAutoFit/>
          </a:bodyPr>
          <a:lstStyle/>
          <a:p>
            <a:r>
              <a:rPr lang="en-GB" sz="2800" b="1" dirty="0">
                <a:solidFill>
                  <a:srgbClr val="0070C0"/>
                </a:solidFill>
              </a:rPr>
              <a:t>How do you have the conversation?</a:t>
            </a:r>
            <a:endParaRPr lang="en-GB" sz="2700" b="1" dirty="0">
              <a:solidFill>
                <a:srgbClr val="0070C0"/>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539" y="1186180"/>
            <a:ext cx="8244840" cy="525780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39" y="6443980"/>
            <a:ext cx="8097275" cy="355600"/>
          </a:xfrm>
          <a:prstGeom prst="rect">
            <a:avLst/>
          </a:prstGeom>
        </p:spPr>
      </p:pic>
    </p:spTree>
    <p:extLst>
      <p:ext uri="{BB962C8B-B14F-4D97-AF65-F5344CB8AC3E}">
        <p14:creationId xmlns:p14="http://schemas.microsoft.com/office/powerpoint/2010/main" val="17257082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A37CA9-5DE7-43F1-8DB5-D9204E3AC921}"/>
              </a:ext>
            </a:extLst>
          </p:cNvPr>
          <p:cNvSpPr/>
          <p:nvPr/>
        </p:nvSpPr>
        <p:spPr>
          <a:xfrm>
            <a:off x="416340" y="1840019"/>
            <a:ext cx="8254022" cy="4201150"/>
          </a:xfrm>
          <a:prstGeom prst="rect">
            <a:avLst/>
          </a:prstGeom>
        </p:spPr>
        <p:txBody>
          <a:bodyPr wrap="square">
            <a:spAutoFit/>
          </a:bodyPr>
          <a:lstStyle/>
          <a:p>
            <a:pPr fontAlgn="ctr"/>
            <a:r>
              <a:rPr lang="en-GB" sz="1350" b="1" dirty="0">
                <a:latin typeface="Calibri" panose="020F0502020204030204" pitchFamily="34" charset="0"/>
                <a:ea typeface="Calibri" panose="020F0502020204030204" pitchFamily="34" charset="0"/>
                <a:cs typeface="Calibri" panose="020F0502020204030204" pitchFamily="34" charset="0"/>
              </a:rPr>
              <a:t> </a:t>
            </a:r>
            <a:endParaRPr lang="en-GB" dirty="0">
              <a:latin typeface="Calibri" panose="020F0502020204030204" pitchFamily="34" charset="0"/>
              <a:ea typeface="Calibri" panose="020F0502020204030204" pitchFamily="34" charset="0"/>
            </a:endParaRPr>
          </a:p>
          <a:p>
            <a:pPr marL="285750" indent="-285750">
              <a:buFont typeface="Arial" charset="0"/>
              <a:buChar char="•"/>
            </a:pPr>
            <a:r>
              <a:rPr lang="en-GB" dirty="0">
                <a:latin typeface="Calibri" panose="020F0502020204030204" pitchFamily="34" charset="0"/>
                <a:ea typeface="Calibri" panose="020F0502020204030204" pitchFamily="34" charset="0"/>
                <a:cs typeface="Calibri" panose="020F0502020204030204" pitchFamily="34" charset="0"/>
              </a:rPr>
              <a:t> </a:t>
            </a:r>
            <a:r>
              <a:rPr lang="en-US" sz="2000" dirty="0"/>
              <a:t>Advance care planning is a process of discussion between you and those who provide care for you, for example your nurses, doctors, care home manager or family members and </a:t>
            </a:r>
            <a:r>
              <a:rPr lang="en-GB" sz="2000" dirty="0"/>
              <a:t>can be undertaken irrespective of discipline</a:t>
            </a:r>
          </a:p>
          <a:p>
            <a:pPr marL="342900" indent="-342900">
              <a:buFont typeface="Arial" charset="0"/>
              <a:buChar char="•"/>
            </a:pPr>
            <a:endParaRPr lang="en-GB" sz="2000" dirty="0"/>
          </a:p>
          <a:p>
            <a:pPr marL="342900" indent="-342900">
              <a:buFont typeface="Arial" charset="0"/>
              <a:buChar char="•"/>
            </a:pPr>
            <a:r>
              <a:rPr lang="en-GB" sz="2000" dirty="0"/>
              <a:t>Discussions about refusal of treatment or DNA CPR need to be had with a suitably qualified practitioner  &amp; you may need to consider the Mental Capacity of the patient in the discussions</a:t>
            </a:r>
          </a:p>
          <a:p>
            <a:pPr marL="342900" indent="-342900">
              <a:buFont typeface="Arial" charset="0"/>
              <a:buChar char="•"/>
            </a:pPr>
            <a:endParaRPr lang="en-GB" sz="2000" dirty="0"/>
          </a:p>
          <a:p>
            <a:pPr marL="342900" indent="-342900" fontAlgn="ctr">
              <a:buFont typeface="Arial" charset="0"/>
              <a:buChar char="•"/>
            </a:pPr>
            <a:r>
              <a:rPr lang="en-US" sz="2000" dirty="0"/>
              <a:t>Where patients have severe Dementia and may lack the capacity to make decisions on their own and then it is about ‘Best Interest ‘discussions</a:t>
            </a:r>
            <a:endParaRPr lang="en-GB" sz="2000" dirty="0"/>
          </a:p>
          <a:p>
            <a:pPr marL="600075" lvl="1" indent="-257175" fontAlgn="ctr">
              <a:buFont typeface="Symbol" panose="05050102010706020507" pitchFamily="18" charset="2"/>
              <a:buChar char=""/>
            </a:pPr>
            <a:endParaRPr lang="en-GB" sz="1350" dirty="0">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A8C45C5-1E80-4ADF-B03F-C0AF0725F5F1}"/>
              </a:ext>
            </a:extLst>
          </p:cNvPr>
          <p:cNvSpPr txBox="1"/>
          <p:nvPr/>
        </p:nvSpPr>
        <p:spPr>
          <a:xfrm>
            <a:off x="542465" y="885912"/>
            <a:ext cx="6720377" cy="954107"/>
          </a:xfrm>
          <a:prstGeom prst="rect">
            <a:avLst/>
          </a:prstGeom>
          <a:noFill/>
        </p:spPr>
        <p:txBody>
          <a:bodyPr wrap="square" rtlCol="0">
            <a:spAutoFit/>
          </a:bodyPr>
          <a:lstStyle/>
          <a:p>
            <a:r>
              <a:rPr lang="en-GB" sz="2800" b="1" dirty="0">
                <a:solidFill>
                  <a:srgbClr val="0070C0"/>
                </a:solidFill>
              </a:rPr>
              <a:t>Who should undertake Advance Care Planning?</a:t>
            </a:r>
            <a:endParaRPr lang="en-GB" sz="2700" b="1" dirty="0">
              <a:solidFill>
                <a:srgbClr val="0070C0"/>
              </a:solidFill>
            </a:endParaRPr>
          </a:p>
        </p:txBody>
      </p:sp>
    </p:spTree>
    <p:extLst>
      <p:ext uri="{BB962C8B-B14F-4D97-AF65-F5344CB8AC3E}">
        <p14:creationId xmlns:p14="http://schemas.microsoft.com/office/powerpoint/2010/main" val="5278605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a:xfrm>
            <a:off x="457200" y="128059"/>
            <a:ext cx="7356815" cy="667725"/>
          </a:xfrm>
        </p:spPr>
        <p:txBody>
          <a:bodyPr>
            <a:normAutofit fontScale="90000"/>
          </a:bodyPr>
          <a:lstStyle/>
          <a:p>
            <a:r>
              <a:rPr lang="en-US" dirty="0"/>
              <a:t>Advance Care Planning </a:t>
            </a:r>
            <a:r>
              <a:rPr lang="en-US"/>
              <a:t>in Bradford</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940" y="931298"/>
            <a:ext cx="6141720" cy="5448730"/>
          </a:xfrm>
          <a:prstGeom prst="rect">
            <a:avLst/>
          </a:prstGeom>
        </p:spPr>
      </p:pic>
    </p:spTree>
    <p:extLst>
      <p:ext uri="{BB962C8B-B14F-4D97-AF65-F5344CB8AC3E}">
        <p14:creationId xmlns:p14="http://schemas.microsoft.com/office/powerpoint/2010/main" val="1449914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12618" y="2414586"/>
            <a:ext cx="7841707" cy="3950736"/>
          </a:xfrm>
        </p:spPr>
        <p:txBody>
          <a:bodyPr>
            <a:normAutofit/>
          </a:bodyPr>
          <a:lstStyle/>
          <a:p>
            <a:pPr marL="457200" lvl="1" indent="0">
              <a:buNone/>
            </a:pPr>
            <a:r>
              <a:rPr lang="en-GB" dirty="0"/>
              <a:t> </a:t>
            </a:r>
            <a:endParaRPr lang="en-GB" dirty="0">
              <a:hlinkClick r:id="" action="ppaction://noaction"/>
            </a:endParaRPr>
          </a:p>
          <a:p>
            <a:endParaRPr lang="en-GB" dirty="0">
              <a:solidFill>
                <a:schemeClr val="bg2"/>
              </a:solidFill>
            </a:endParaRPr>
          </a:p>
          <a:p>
            <a:endParaRPr lang="en-GB" dirty="0">
              <a:solidFill>
                <a:schemeClr val="bg2"/>
              </a:solidFill>
            </a:endParaRPr>
          </a:p>
          <a:p>
            <a:endParaRPr lang="en-GB" dirty="0">
              <a:solidFill>
                <a:schemeClr val="bg2"/>
              </a:solidFill>
            </a:endParaRPr>
          </a:p>
          <a:p>
            <a:endParaRPr lang="en-GB" dirty="0">
              <a:solidFill>
                <a:schemeClr val="bg2"/>
              </a:solidFill>
            </a:endParaRPr>
          </a:p>
          <a:p>
            <a:endParaRPr lang="en-GB" dirty="0">
              <a:solidFill>
                <a:schemeClr val="bg2"/>
              </a:solidFill>
            </a:endParaRPr>
          </a:p>
          <a:p>
            <a:endParaRPr lang="en-GB" dirty="0">
              <a:solidFill>
                <a:schemeClr val="bg2"/>
              </a:solidFill>
            </a:endParaRPr>
          </a:p>
          <a:p>
            <a:r>
              <a:rPr lang="en-GB" dirty="0">
                <a:solidFill>
                  <a:schemeClr val="bg2"/>
                </a:solidFill>
              </a:rPr>
              <a:t>http://</a:t>
            </a:r>
            <a:r>
              <a:rPr lang="en-GB" dirty="0" err="1">
                <a:solidFill>
                  <a:schemeClr val="bg2"/>
                </a:solidFill>
              </a:rPr>
              <a:t>www.palliativecare.bradford.nhs.uk</a:t>
            </a:r>
            <a:r>
              <a:rPr lang="en-GB" dirty="0">
                <a:solidFill>
                  <a:schemeClr val="bg2"/>
                </a:solidFill>
              </a:rPr>
              <a:t>/Documents/Advance%20care%20plan%20booklet.pdf</a:t>
            </a:r>
          </a:p>
          <a:p>
            <a:endParaRPr lang="en-US" dirty="0"/>
          </a:p>
        </p:txBody>
      </p:sp>
      <p:sp>
        <p:nvSpPr>
          <p:cNvPr id="3" name="Title 2"/>
          <p:cNvSpPr>
            <a:spLocks noGrp="1"/>
          </p:cNvSpPr>
          <p:nvPr>
            <p:ph type="title"/>
          </p:nvPr>
        </p:nvSpPr>
        <p:spPr>
          <a:xfrm>
            <a:off x="512618" y="963640"/>
            <a:ext cx="7356815" cy="667725"/>
          </a:xfrm>
        </p:spPr>
        <p:txBody>
          <a:bodyPr>
            <a:normAutofit fontScale="90000"/>
          </a:bodyPr>
          <a:lstStyle/>
          <a:p>
            <a:r>
              <a:rPr lang="en-US" dirty="0"/>
              <a:t>Access to the Bradford Advanced Care Plan document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4355" y="2091396"/>
            <a:ext cx="2089363" cy="294815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959" y="1871967"/>
            <a:ext cx="2406452" cy="338701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1462" y="1871967"/>
            <a:ext cx="2342807" cy="3304429"/>
          </a:xfrm>
          <a:prstGeom prst="rect">
            <a:avLst/>
          </a:prstGeom>
        </p:spPr>
      </p:pic>
    </p:spTree>
    <p:extLst>
      <p:ext uri="{BB962C8B-B14F-4D97-AF65-F5344CB8AC3E}">
        <p14:creationId xmlns:p14="http://schemas.microsoft.com/office/powerpoint/2010/main" val="513167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37097" y="1963593"/>
            <a:ext cx="2898511" cy="3951288"/>
          </a:xfrm>
        </p:spPr>
      </p:pic>
      <p:sp>
        <p:nvSpPr>
          <p:cNvPr id="3" name="Title 2"/>
          <p:cNvSpPr>
            <a:spLocks noGrp="1"/>
          </p:cNvSpPr>
          <p:nvPr>
            <p:ph type="title"/>
          </p:nvPr>
        </p:nvSpPr>
        <p:spPr/>
        <p:txBody>
          <a:bodyPr>
            <a:normAutofit fontScale="90000"/>
          </a:bodyPr>
          <a:lstStyle/>
          <a:p>
            <a:r>
              <a:rPr lang="en-US" dirty="0"/>
              <a:t>Advance decision to refuse treatment ( ADRT)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9037" y="2111302"/>
            <a:ext cx="2446545" cy="3449782"/>
          </a:xfrm>
          <a:prstGeom prst="rect">
            <a:avLst/>
          </a:prstGeom>
        </p:spPr>
      </p:pic>
    </p:spTree>
    <p:extLst>
      <p:ext uri="{BB962C8B-B14F-4D97-AF65-F5344CB8AC3E}">
        <p14:creationId xmlns:p14="http://schemas.microsoft.com/office/powerpoint/2010/main" val="1541694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hlinkClick r:id="rId2"/>
              </a:rPr>
              <a:t>https://compassionindying.org.uk/library/advance-decisions-lasting-powers-of-attorney/</a:t>
            </a:r>
            <a:endParaRPr lang="en-US" dirty="0"/>
          </a:p>
        </p:txBody>
      </p:sp>
      <p:sp>
        <p:nvSpPr>
          <p:cNvPr id="3" name="Title 2"/>
          <p:cNvSpPr>
            <a:spLocks noGrp="1"/>
          </p:cNvSpPr>
          <p:nvPr>
            <p:ph type="title"/>
          </p:nvPr>
        </p:nvSpPr>
        <p:spPr/>
        <p:txBody>
          <a:bodyPr>
            <a:normAutofit fontScale="90000"/>
          </a:bodyPr>
          <a:lstStyle/>
          <a:p>
            <a:r>
              <a:rPr lang="en-US" dirty="0"/>
              <a:t>Sources of Information for Patients and Professionals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22978"/>
            <a:ext cx="9144000" cy="2263588"/>
          </a:xfrm>
          <a:prstGeom prst="rect">
            <a:avLst/>
          </a:prstGeom>
        </p:spPr>
      </p:pic>
    </p:spTree>
    <p:extLst>
      <p:ext uri="{BB962C8B-B14F-4D97-AF65-F5344CB8AC3E}">
        <p14:creationId xmlns:p14="http://schemas.microsoft.com/office/powerpoint/2010/main" val="613969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81316"/>
            <a:ext cx="7841707" cy="5176684"/>
          </a:xfrm>
        </p:spPr>
        <p:txBody>
          <a:bodyPr>
            <a:normAutofit fontScale="25000" lnSpcReduction="20000"/>
          </a:bodyPr>
          <a:lstStyle/>
          <a:p>
            <a:endParaRPr lang="en-US" sz="9600" dirty="0"/>
          </a:p>
          <a:p>
            <a:r>
              <a:rPr lang="en-US" sz="9600" dirty="0"/>
              <a:t>A discussion in which you </a:t>
            </a:r>
            <a:r>
              <a:rPr lang="en-US" sz="9600" b="1" i="1" dirty="0"/>
              <a:t>may</a:t>
            </a:r>
            <a:r>
              <a:rPr lang="en-US" sz="9600" dirty="0"/>
              <a:t> choose to express some views, preferences and wishes about your future care.</a:t>
            </a:r>
            <a:endParaRPr lang="en-GB" sz="9600" dirty="0"/>
          </a:p>
          <a:p>
            <a:pPr marL="400050" lvl="1" indent="0">
              <a:buNone/>
            </a:pPr>
            <a:r>
              <a:rPr lang="en-US" sz="9600" dirty="0"/>
              <a:t>             •Explore your options</a:t>
            </a:r>
            <a:endParaRPr lang="en-GB" sz="9600" dirty="0"/>
          </a:p>
          <a:p>
            <a:pPr marL="400050" lvl="1" indent="0">
              <a:buNone/>
            </a:pPr>
            <a:r>
              <a:rPr lang="en-US" sz="9600" dirty="0"/>
              <a:t>             •Identify your wishes and preferences</a:t>
            </a:r>
          </a:p>
          <a:p>
            <a:pPr marL="400050" lvl="1" indent="0">
              <a:buNone/>
            </a:pPr>
            <a:r>
              <a:rPr lang="en-US" sz="9600" dirty="0"/>
              <a:t>             •Refusing specific treatment, if you wish to</a:t>
            </a:r>
            <a:endParaRPr lang="en-GB" sz="9600" dirty="0"/>
          </a:p>
          <a:p>
            <a:pPr marL="400050" lvl="1" indent="0">
              <a:buNone/>
            </a:pPr>
            <a:r>
              <a:rPr lang="en-US" sz="9600" dirty="0"/>
              <a:t>             •Ask someone to speak for you</a:t>
            </a:r>
            <a:endParaRPr lang="en-GB" sz="9600" dirty="0"/>
          </a:p>
          <a:p>
            <a:pPr marL="400050" lvl="1" indent="0">
              <a:buNone/>
            </a:pPr>
            <a:r>
              <a:rPr lang="en-US" sz="9600" dirty="0"/>
              <a:t>             •Appoint someone to make decisions for you</a:t>
            </a:r>
          </a:p>
          <a:p>
            <a:pPr marL="1714500" lvl="4" indent="0">
              <a:buNone/>
            </a:pPr>
            <a:r>
              <a:rPr lang="en-US" sz="9600" dirty="0"/>
              <a:t>using a lasting power of attorney</a:t>
            </a:r>
          </a:p>
          <a:p>
            <a:pPr marL="1257300" lvl="3" indent="0">
              <a:buNone/>
            </a:pPr>
            <a:r>
              <a:rPr lang="en-US" sz="9600" dirty="0"/>
              <a:t>   •</a:t>
            </a:r>
            <a:r>
              <a:rPr lang="en-US" sz="9600" u="sng" dirty="0"/>
              <a:t>Let people know your wishes</a:t>
            </a:r>
            <a:r>
              <a:rPr lang="en-GB" sz="9600" u="sng" dirty="0"/>
              <a:t> </a:t>
            </a:r>
            <a:endParaRPr lang="en-US" sz="9600" u="sng" dirty="0"/>
          </a:p>
          <a:p>
            <a:pPr marL="400050" lvl="1" indent="0">
              <a:buNone/>
            </a:pPr>
            <a:endParaRPr lang="en-GB" sz="9600" dirty="0"/>
          </a:p>
          <a:p>
            <a:pPr marL="400050" lvl="1" indent="0">
              <a:buNone/>
            </a:pPr>
            <a:r>
              <a:rPr lang="en-US" sz="9600" dirty="0"/>
              <a:t>            </a:t>
            </a:r>
          </a:p>
        </p:txBody>
      </p:sp>
      <p:sp>
        <p:nvSpPr>
          <p:cNvPr id="3" name="Title 2"/>
          <p:cNvSpPr>
            <a:spLocks noGrp="1"/>
          </p:cNvSpPr>
          <p:nvPr>
            <p:ph type="title"/>
          </p:nvPr>
        </p:nvSpPr>
        <p:spPr>
          <a:xfrm>
            <a:off x="699645" y="701417"/>
            <a:ext cx="7736432" cy="861805"/>
          </a:xfrm>
        </p:spPr>
        <p:txBody>
          <a:bodyPr>
            <a:normAutofit fontScale="90000"/>
          </a:bodyPr>
          <a:lstStyle/>
          <a:p>
            <a:r>
              <a:rPr lang="en-US" dirty="0"/>
              <a:t>What is Advance Care Planning ( ACP)</a:t>
            </a:r>
          </a:p>
        </p:txBody>
      </p:sp>
    </p:spTree>
    <p:extLst>
      <p:ext uri="{BB962C8B-B14F-4D97-AF65-F5344CB8AC3E}">
        <p14:creationId xmlns:p14="http://schemas.microsoft.com/office/powerpoint/2010/main" val="1253946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B46A7-C8B4-467B-A70D-63B1C1A60580}"/>
              </a:ext>
            </a:extLst>
          </p:cNvPr>
          <p:cNvSpPr>
            <a:spLocks noGrp="1"/>
          </p:cNvSpPr>
          <p:nvPr>
            <p:ph type="title"/>
          </p:nvPr>
        </p:nvSpPr>
        <p:spPr/>
        <p:txBody>
          <a:bodyPr/>
          <a:lstStyle/>
          <a:p>
            <a:r>
              <a:rPr lang="en-GB" b="1" dirty="0"/>
              <a:t>An ACP may include:</a:t>
            </a:r>
          </a:p>
        </p:txBody>
      </p:sp>
      <p:sp>
        <p:nvSpPr>
          <p:cNvPr id="3" name="Content Placeholder 2">
            <a:extLst>
              <a:ext uri="{FF2B5EF4-FFF2-40B4-BE49-F238E27FC236}">
                <a16:creationId xmlns:a16="http://schemas.microsoft.com/office/drawing/2014/main" id="{CA2DCF23-6586-46F8-9D2A-D3B4DC179144}"/>
              </a:ext>
            </a:extLst>
          </p:cNvPr>
          <p:cNvSpPr>
            <a:spLocks noGrp="1"/>
          </p:cNvSpPr>
          <p:nvPr>
            <p:ph idx="1"/>
          </p:nvPr>
        </p:nvSpPr>
        <p:spPr>
          <a:xfrm>
            <a:off x="628650" y="1602658"/>
            <a:ext cx="7886700" cy="4454013"/>
          </a:xfrm>
        </p:spPr>
        <p:txBody>
          <a:bodyPr>
            <a:normAutofit lnSpcReduction="10000"/>
          </a:bodyPr>
          <a:lstStyle/>
          <a:p>
            <a:pPr marL="557213" lvl="1" indent="-214313" fontAlgn="ctr"/>
            <a:r>
              <a:rPr lang="en-GB" dirty="0">
                <a:latin typeface="Calibri" panose="020F0502020204030204" pitchFamily="34" charset="0"/>
                <a:ea typeface="Calibri" panose="020F0502020204030204" pitchFamily="34" charset="0"/>
                <a:cs typeface="Calibri" panose="020F0502020204030204" pitchFamily="34" charset="0"/>
              </a:rPr>
              <a:t>The person’s concerns</a:t>
            </a:r>
          </a:p>
          <a:p>
            <a:pPr marL="557213" lvl="1" indent="-214313" fontAlgn="ctr"/>
            <a:r>
              <a:rPr lang="en-GB" dirty="0">
                <a:latin typeface="Calibri" panose="020F0502020204030204" pitchFamily="34" charset="0"/>
                <a:ea typeface="Calibri" panose="020F0502020204030204" pitchFamily="34" charset="0"/>
                <a:cs typeface="Calibri" panose="020F0502020204030204" pitchFamily="34" charset="0"/>
              </a:rPr>
              <a:t>Their important values or personal goals for care</a:t>
            </a:r>
          </a:p>
          <a:p>
            <a:pPr marL="557213" lvl="1" indent="-214313" fontAlgn="ctr"/>
            <a:r>
              <a:rPr lang="en-GB" dirty="0">
                <a:latin typeface="Calibri" panose="020F0502020204030204" pitchFamily="34" charset="0"/>
                <a:ea typeface="Calibri" panose="020F0502020204030204" pitchFamily="34" charset="0"/>
                <a:cs typeface="Calibri" panose="020F0502020204030204" pitchFamily="34" charset="0"/>
              </a:rPr>
              <a:t>Their understanding about their illness &amp; prognosis</a:t>
            </a:r>
          </a:p>
          <a:p>
            <a:pPr marL="557213" lvl="1" indent="-214313" fontAlgn="ctr"/>
            <a:r>
              <a:rPr lang="en-GB" dirty="0">
                <a:latin typeface="Calibri" panose="020F0502020204030204" pitchFamily="34" charset="0"/>
                <a:ea typeface="Calibri" panose="020F0502020204030204" pitchFamily="34" charset="0"/>
                <a:cs typeface="Calibri" panose="020F0502020204030204" pitchFamily="34" charset="0"/>
              </a:rPr>
              <a:t>Their preferences for types of care or treatment that maybe beneficial in the future and their understanding of the availability of these ( Advance decisions to refuse treatment)</a:t>
            </a:r>
          </a:p>
          <a:p>
            <a:pPr marL="557213" lvl="1" indent="-214313" fontAlgn="ctr"/>
            <a:r>
              <a:rPr lang="en-GB" dirty="0">
                <a:latin typeface="Calibri" panose="020F0502020204030204" pitchFamily="34" charset="0"/>
                <a:ea typeface="Calibri" panose="020F0502020204030204" pitchFamily="34" charset="0"/>
                <a:cs typeface="Calibri" panose="020F0502020204030204" pitchFamily="34" charset="0"/>
              </a:rPr>
              <a:t>Carer emergency care plans</a:t>
            </a:r>
          </a:p>
          <a:p>
            <a:pPr marL="557213" lvl="1" indent="-214313" fontAlgn="ctr"/>
            <a:r>
              <a:rPr lang="en-GB" dirty="0">
                <a:latin typeface="Calibri" panose="020F0502020204030204" pitchFamily="34" charset="0"/>
                <a:ea typeface="Calibri" panose="020F0502020204030204" pitchFamily="34" charset="0"/>
                <a:cs typeface="Calibri" panose="020F0502020204030204" pitchFamily="34" charset="0"/>
              </a:rPr>
              <a:t>DNAR</a:t>
            </a:r>
          </a:p>
          <a:p>
            <a:pPr marL="557213" lvl="1" indent="-214313" fontAlgn="ctr"/>
            <a:r>
              <a:rPr lang="en-GB" dirty="0">
                <a:latin typeface="Calibri" panose="020F0502020204030204" pitchFamily="34" charset="0"/>
                <a:ea typeface="Calibri" panose="020F0502020204030204" pitchFamily="34" charset="0"/>
                <a:cs typeface="Calibri" panose="020F0502020204030204" pitchFamily="34" charset="0"/>
              </a:rPr>
              <a:t>Emergency Care Plans</a:t>
            </a:r>
          </a:p>
          <a:p>
            <a:pPr marL="557213" lvl="1" indent="-214313" fontAlgn="ctr"/>
            <a:r>
              <a:rPr lang="en-GB" dirty="0">
                <a:latin typeface="Calibri" panose="020F0502020204030204" pitchFamily="34" charset="0"/>
                <a:ea typeface="Calibri" panose="020F0502020204030204" pitchFamily="34" charset="0"/>
                <a:cs typeface="Calibri" panose="020F0502020204030204" pitchFamily="34" charset="0"/>
              </a:rPr>
              <a:t>LPA</a:t>
            </a:r>
          </a:p>
          <a:p>
            <a:endParaRPr lang="en-GB" dirty="0"/>
          </a:p>
        </p:txBody>
      </p:sp>
    </p:spTree>
    <p:extLst>
      <p:ext uri="{BB962C8B-B14F-4D97-AF65-F5344CB8AC3E}">
        <p14:creationId xmlns:p14="http://schemas.microsoft.com/office/powerpoint/2010/main" val="1513541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36235B78-DCEE-41B9-942F-130B3CFEAA36}"/>
              </a:ext>
            </a:extLst>
          </p:cNvPr>
          <p:cNvSpPr/>
          <p:nvPr/>
        </p:nvSpPr>
        <p:spPr>
          <a:xfrm>
            <a:off x="439445" y="1136897"/>
            <a:ext cx="4833892" cy="4694067"/>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cxnSp>
        <p:nvCxnSpPr>
          <p:cNvPr id="6" name="Straight Arrow Connector 5">
            <a:extLst>
              <a:ext uri="{FF2B5EF4-FFF2-40B4-BE49-F238E27FC236}">
                <a16:creationId xmlns:a16="http://schemas.microsoft.com/office/drawing/2014/main" id="{FD86B856-D7B8-4B14-BDF5-F655E776C914}"/>
              </a:ext>
            </a:extLst>
          </p:cNvPr>
          <p:cNvCxnSpPr>
            <a:cxnSpLocks/>
          </p:cNvCxnSpPr>
          <p:nvPr/>
        </p:nvCxnSpPr>
        <p:spPr>
          <a:xfrm flipH="1">
            <a:off x="5116062" y="2345969"/>
            <a:ext cx="924521" cy="413052"/>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59FBDBB-84D1-4D56-9133-2794A8DC6F9A}"/>
              </a:ext>
            </a:extLst>
          </p:cNvPr>
          <p:cNvSpPr txBox="1"/>
          <p:nvPr/>
        </p:nvSpPr>
        <p:spPr>
          <a:xfrm>
            <a:off x="6040583" y="1183241"/>
            <a:ext cx="2770909" cy="1200329"/>
          </a:xfrm>
          <a:prstGeom prst="rect">
            <a:avLst/>
          </a:prstGeom>
          <a:noFill/>
          <a:ln w="3175">
            <a:solidFill>
              <a:schemeClr val="accent1"/>
            </a:solidFill>
          </a:ln>
        </p:spPr>
        <p:txBody>
          <a:bodyPr wrap="square" rtlCol="0">
            <a:spAutoFit/>
          </a:bodyPr>
          <a:lstStyle/>
          <a:p>
            <a:pPr algn="ctr"/>
            <a:r>
              <a:rPr lang="en-GB" sz="3600" dirty="0">
                <a:solidFill>
                  <a:srgbClr val="0070C0"/>
                </a:solidFill>
              </a:rPr>
              <a:t>Advance Care Plan</a:t>
            </a:r>
          </a:p>
        </p:txBody>
      </p:sp>
      <p:sp>
        <p:nvSpPr>
          <p:cNvPr id="8" name="Rectangle: Rounded Corners 7">
            <a:extLst>
              <a:ext uri="{FF2B5EF4-FFF2-40B4-BE49-F238E27FC236}">
                <a16:creationId xmlns:a16="http://schemas.microsoft.com/office/drawing/2014/main" id="{3CDF7378-7A64-4A72-8241-C9FBE7E5AEE5}"/>
              </a:ext>
            </a:extLst>
          </p:cNvPr>
          <p:cNvSpPr/>
          <p:nvPr/>
        </p:nvSpPr>
        <p:spPr>
          <a:xfrm>
            <a:off x="2597727" y="4819650"/>
            <a:ext cx="1482437" cy="720437"/>
          </a:xfrm>
          <a:prstGeom prst="round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B050"/>
                </a:solidFill>
              </a:rPr>
              <a:t>ADRT</a:t>
            </a:r>
          </a:p>
        </p:txBody>
      </p:sp>
      <p:cxnSp>
        <p:nvCxnSpPr>
          <p:cNvPr id="12" name="Straight Arrow Connector 11">
            <a:extLst>
              <a:ext uri="{FF2B5EF4-FFF2-40B4-BE49-F238E27FC236}">
                <a16:creationId xmlns:a16="http://schemas.microsoft.com/office/drawing/2014/main" id="{6F137A00-605C-4C82-9214-A2D7F2A8A45B}"/>
              </a:ext>
            </a:extLst>
          </p:cNvPr>
          <p:cNvCxnSpPr>
            <a:endCxn id="8" idx="3"/>
          </p:cNvCxnSpPr>
          <p:nvPr/>
        </p:nvCxnSpPr>
        <p:spPr>
          <a:xfrm flipH="1" flipV="1">
            <a:off x="4080164" y="5179869"/>
            <a:ext cx="1683328" cy="360218"/>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Rounded Corners 12">
            <a:extLst>
              <a:ext uri="{FF2B5EF4-FFF2-40B4-BE49-F238E27FC236}">
                <a16:creationId xmlns:a16="http://schemas.microsoft.com/office/drawing/2014/main" id="{C0CE7F99-BD00-47DC-AB7F-726B62B4F10A}"/>
              </a:ext>
            </a:extLst>
          </p:cNvPr>
          <p:cNvSpPr/>
          <p:nvPr/>
        </p:nvSpPr>
        <p:spPr>
          <a:xfrm>
            <a:off x="5356464" y="5179868"/>
            <a:ext cx="2770909" cy="651096"/>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dirty="0">
                <a:solidFill>
                  <a:srgbClr val="00B050"/>
                </a:solidFill>
              </a:rPr>
              <a:t>Advance Decision to Refuse Treatment ‘Living Wills’</a:t>
            </a:r>
          </a:p>
        </p:txBody>
      </p:sp>
      <p:sp>
        <p:nvSpPr>
          <p:cNvPr id="14" name="Oval 13">
            <a:extLst>
              <a:ext uri="{FF2B5EF4-FFF2-40B4-BE49-F238E27FC236}">
                <a16:creationId xmlns:a16="http://schemas.microsoft.com/office/drawing/2014/main" id="{E63F082C-3C37-497C-B72C-AE533814ACC9}"/>
              </a:ext>
            </a:extLst>
          </p:cNvPr>
          <p:cNvSpPr/>
          <p:nvPr/>
        </p:nvSpPr>
        <p:spPr>
          <a:xfrm>
            <a:off x="138545" y="2298123"/>
            <a:ext cx="5465955" cy="2667000"/>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rgbClr val="7030A0"/>
                </a:solidFill>
              </a:rPr>
              <a:t>Future Wishes</a:t>
            </a:r>
          </a:p>
        </p:txBody>
      </p:sp>
      <p:sp>
        <p:nvSpPr>
          <p:cNvPr id="15" name="Star: 5 Points 14">
            <a:extLst>
              <a:ext uri="{FF2B5EF4-FFF2-40B4-BE49-F238E27FC236}">
                <a16:creationId xmlns:a16="http://schemas.microsoft.com/office/drawing/2014/main" id="{A016AE89-1E28-468A-A753-4AF5C962AC50}"/>
              </a:ext>
            </a:extLst>
          </p:cNvPr>
          <p:cNvSpPr/>
          <p:nvPr/>
        </p:nvSpPr>
        <p:spPr>
          <a:xfrm>
            <a:off x="123311" y="930876"/>
            <a:ext cx="2992698" cy="2267670"/>
          </a:xfrm>
          <a:prstGeom prst="star5">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rgbClr val="FF0000"/>
                </a:solidFill>
              </a:rPr>
              <a:t>ECP</a:t>
            </a:r>
          </a:p>
        </p:txBody>
      </p:sp>
      <p:sp>
        <p:nvSpPr>
          <p:cNvPr id="16" name="Isosceles Triangle 15">
            <a:extLst>
              <a:ext uri="{FF2B5EF4-FFF2-40B4-BE49-F238E27FC236}">
                <a16:creationId xmlns:a16="http://schemas.microsoft.com/office/drawing/2014/main" id="{217B643F-BCBC-45FA-86ED-3AA377EC46F3}"/>
              </a:ext>
            </a:extLst>
          </p:cNvPr>
          <p:cNvSpPr/>
          <p:nvPr/>
        </p:nvSpPr>
        <p:spPr>
          <a:xfrm>
            <a:off x="372056" y="4900449"/>
            <a:ext cx="1932976" cy="957651"/>
          </a:xfrm>
          <a:prstGeom prst="triangle">
            <a:avLst/>
          </a:prstGeom>
          <a:noFill/>
          <a:ln w="44450">
            <a:solidFill>
              <a:srgbClr val="DB2D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solidFill>
                  <a:srgbClr val="DB2DC2"/>
                </a:solidFill>
              </a:rPr>
              <a:t>DNACPR</a:t>
            </a:r>
          </a:p>
        </p:txBody>
      </p:sp>
      <p:sp>
        <p:nvSpPr>
          <p:cNvPr id="17" name="Rectangle 16">
            <a:extLst>
              <a:ext uri="{FF2B5EF4-FFF2-40B4-BE49-F238E27FC236}">
                <a16:creationId xmlns:a16="http://schemas.microsoft.com/office/drawing/2014/main" id="{F4DCAED4-E68A-4A2A-828F-43A8675237B5}"/>
              </a:ext>
            </a:extLst>
          </p:cNvPr>
          <p:cNvSpPr/>
          <p:nvPr/>
        </p:nvSpPr>
        <p:spPr>
          <a:xfrm>
            <a:off x="3346209" y="915211"/>
            <a:ext cx="2258291" cy="1263320"/>
          </a:xfrm>
          <a:prstGeom prst="rect">
            <a:avLst/>
          </a:prstGeom>
          <a:noFill/>
          <a:ln w="50800">
            <a:solidFill>
              <a:srgbClr val="129A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dirty="0">
                <a:solidFill>
                  <a:srgbClr val="129AAC"/>
                </a:solidFill>
              </a:rPr>
              <a:t>Carers ECP</a:t>
            </a:r>
          </a:p>
        </p:txBody>
      </p:sp>
      <p:pic>
        <p:nvPicPr>
          <p:cNvPr id="19" name="Picture 18">
            <a:extLst>
              <a:ext uri="{FF2B5EF4-FFF2-40B4-BE49-F238E27FC236}">
                <a16:creationId xmlns:a16="http://schemas.microsoft.com/office/drawing/2014/main" id="{4DC79074-F5F4-4ABD-AA88-09625BCF0F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2056" y="3236735"/>
            <a:ext cx="839545" cy="799132"/>
          </a:xfrm>
          <a:prstGeom prst="rect">
            <a:avLst/>
          </a:prstGeom>
        </p:spPr>
      </p:pic>
      <p:pic>
        <p:nvPicPr>
          <p:cNvPr id="21" name="Picture 20">
            <a:extLst>
              <a:ext uri="{FF2B5EF4-FFF2-40B4-BE49-F238E27FC236}">
                <a16:creationId xmlns:a16="http://schemas.microsoft.com/office/drawing/2014/main" id="{46F3783E-215D-4F63-957E-0A11DA51C7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9790" y="3847988"/>
            <a:ext cx="1459775" cy="860189"/>
          </a:xfrm>
          <a:prstGeom prst="rect">
            <a:avLst/>
          </a:prstGeom>
        </p:spPr>
      </p:pic>
      <p:pic>
        <p:nvPicPr>
          <p:cNvPr id="23" name="Picture 22">
            <a:extLst>
              <a:ext uri="{FF2B5EF4-FFF2-40B4-BE49-F238E27FC236}">
                <a16:creationId xmlns:a16="http://schemas.microsoft.com/office/drawing/2014/main" id="{5146C92E-7A8F-4525-A999-96D735E4A1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07224" y="2522026"/>
            <a:ext cx="792956" cy="821531"/>
          </a:xfrm>
          <a:prstGeom prst="rect">
            <a:avLst/>
          </a:prstGeom>
        </p:spPr>
      </p:pic>
      <p:sp>
        <p:nvSpPr>
          <p:cNvPr id="24" name="Oval 23">
            <a:extLst>
              <a:ext uri="{FF2B5EF4-FFF2-40B4-BE49-F238E27FC236}">
                <a16:creationId xmlns:a16="http://schemas.microsoft.com/office/drawing/2014/main" id="{63C4043E-8C17-4EEA-B620-380AC1E1E2F1}"/>
              </a:ext>
            </a:extLst>
          </p:cNvPr>
          <p:cNvSpPr/>
          <p:nvPr/>
        </p:nvSpPr>
        <p:spPr>
          <a:xfrm>
            <a:off x="3836196" y="3854942"/>
            <a:ext cx="1310936" cy="760347"/>
          </a:xfrm>
          <a:prstGeom prst="ellipse">
            <a:avLst/>
          </a:prstGeom>
          <a:noFill/>
          <a:ln w="41275">
            <a:solidFill>
              <a:srgbClr val="F25E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F25E36"/>
                </a:solidFill>
              </a:rPr>
              <a:t>LPA</a:t>
            </a:r>
          </a:p>
        </p:txBody>
      </p:sp>
      <p:cxnSp>
        <p:nvCxnSpPr>
          <p:cNvPr id="26" name="Straight Arrow Connector 25">
            <a:extLst>
              <a:ext uri="{FF2B5EF4-FFF2-40B4-BE49-F238E27FC236}">
                <a16:creationId xmlns:a16="http://schemas.microsoft.com/office/drawing/2014/main" id="{7BF923C9-60EA-4D21-960A-E9D0DE85F441}"/>
              </a:ext>
            </a:extLst>
          </p:cNvPr>
          <p:cNvCxnSpPr>
            <a:cxnSpLocks/>
            <a:endCxn id="24" idx="6"/>
          </p:cNvCxnSpPr>
          <p:nvPr/>
        </p:nvCxnSpPr>
        <p:spPr>
          <a:xfrm flipH="1">
            <a:off x="5147131" y="4235115"/>
            <a:ext cx="1716551" cy="0"/>
          </a:xfrm>
          <a:prstGeom prst="straightConnector1">
            <a:avLst/>
          </a:prstGeom>
          <a:ln w="22225">
            <a:solidFill>
              <a:srgbClr val="F25E36"/>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F2486B29-E5D8-4B18-9E50-45C5E415F29F}"/>
              </a:ext>
            </a:extLst>
          </p:cNvPr>
          <p:cNvSpPr/>
          <p:nvPr/>
        </p:nvSpPr>
        <p:spPr>
          <a:xfrm>
            <a:off x="6863683" y="3919105"/>
            <a:ext cx="1947809" cy="789072"/>
          </a:xfrm>
          <a:prstGeom prst="rect">
            <a:avLst/>
          </a:prstGeom>
          <a:noFill/>
          <a:ln w="28575">
            <a:solidFill>
              <a:srgbClr val="F25E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dirty="0">
                <a:solidFill>
                  <a:srgbClr val="F25E36"/>
                </a:solidFill>
              </a:rPr>
              <a:t>Lasting Power of Attorney</a:t>
            </a:r>
          </a:p>
        </p:txBody>
      </p:sp>
      <p:sp>
        <p:nvSpPr>
          <p:cNvPr id="20" name="Rectangle 19">
            <a:extLst>
              <a:ext uri="{FF2B5EF4-FFF2-40B4-BE49-F238E27FC236}">
                <a16:creationId xmlns:a16="http://schemas.microsoft.com/office/drawing/2014/main" id="{F2486B29-E5D8-4B18-9E50-45C5E415F29F}"/>
              </a:ext>
            </a:extLst>
          </p:cNvPr>
          <p:cNvSpPr/>
          <p:nvPr/>
        </p:nvSpPr>
        <p:spPr>
          <a:xfrm>
            <a:off x="123311" y="84750"/>
            <a:ext cx="1724343" cy="97980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dirty="0">
                <a:solidFill>
                  <a:srgbClr val="FF0000"/>
                </a:solidFill>
              </a:rPr>
              <a:t>Emergency Care Plan</a:t>
            </a:r>
          </a:p>
        </p:txBody>
      </p:sp>
      <p:cxnSp>
        <p:nvCxnSpPr>
          <p:cNvPr id="22" name="Straight Arrow Connector 21">
            <a:extLst>
              <a:ext uri="{FF2B5EF4-FFF2-40B4-BE49-F238E27FC236}">
                <a16:creationId xmlns:a16="http://schemas.microsoft.com/office/drawing/2014/main" id="{7BF923C9-60EA-4D21-960A-E9D0DE85F441}"/>
              </a:ext>
            </a:extLst>
          </p:cNvPr>
          <p:cNvCxnSpPr>
            <a:cxnSpLocks/>
          </p:cNvCxnSpPr>
          <p:nvPr/>
        </p:nvCxnSpPr>
        <p:spPr>
          <a:xfrm>
            <a:off x="603315" y="1064552"/>
            <a:ext cx="1065229" cy="1103613"/>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Frame 1"/>
          <p:cNvSpPr/>
          <p:nvPr/>
        </p:nvSpPr>
        <p:spPr>
          <a:xfrm>
            <a:off x="1540475" y="807606"/>
            <a:ext cx="1785535" cy="616868"/>
          </a:xfrm>
          <a:prstGeom prst="frame">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 name="TextBox 2"/>
          <p:cNvSpPr txBox="1"/>
          <p:nvPr/>
        </p:nvSpPr>
        <p:spPr>
          <a:xfrm>
            <a:off x="1688741" y="888334"/>
            <a:ext cx="1481173" cy="369332"/>
          </a:xfrm>
          <a:prstGeom prst="rect">
            <a:avLst/>
          </a:prstGeom>
          <a:noFill/>
        </p:spPr>
        <p:txBody>
          <a:bodyPr wrap="square" rtlCol="0">
            <a:spAutoFit/>
          </a:bodyPr>
          <a:lstStyle/>
          <a:p>
            <a:r>
              <a:rPr lang="en-US" dirty="0">
                <a:solidFill>
                  <a:srgbClr val="7030A0"/>
                </a:solidFill>
              </a:rPr>
              <a:t>ReSPECT</a:t>
            </a:r>
          </a:p>
        </p:txBody>
      </p:sp>
    </p:spTree>
    <p:extLst>
      <p:ext uri="{BB962C8B-B14F-4D97-AF65-F5344CB8AC3E}">
        <p14:creationId xmlns:p14="http://schemas.microsoft.com/office/powerpoint/2010/main" val="1735723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670E4-AEA5-44AE-B7A9-DEF548246BF1}"/>
              </a:ext>
            </a:extLst>
          </p:cNvPr>
          <p:cNvSpPr>
            <a:spLocks noGrp="1"/>
          </p:cNvSpPr>
          <p:nvPr>
            <p:ph type="title"/>
          </p:nvPr>
        </p:nvSpPr>
        <p:spPr>
          <a:xfrm>
            <a:off x="0" y="857250"/>
            <a:ext cx="2593944" cy="1184314"/>
          </a:xfrm>
        </p:spPr>
        <p:txBody>
          <a:bodyPr>
            <a:noAutofit/>
          </a:bodyPr>
          <a:lstStyle/>
          <a:p>
            <a:pPr algn="ctr"/>
            <a:r>
              <a:rPr lang="en-GB" sz="2100" dirty="0"/>
              <a:t>No. of people with dementia on GP registers in Bradford &amp; Airedale = 5013*</a:t>
            </a:r>
          </a:p>
        </p:txBody>
      </p:sp>
      <p:sp>
        <p:nvSpPr>
          <p:cNvPr id="4" name="TextBox 3">
            <a:extLst>
              <a:ext uri="{FF2B5EF4-FFF2-40B4-BE49-F238E27FC236}">
                <a16:creationId xmlns:a16="http://schemas.microsoft.com/office/drawing/2014/main" id="{E99DE318-817A-49BD-BA5E-45F679D248AA}"/>
              </a:ext>
            </a:extLst>
          </p:cNvPr>
          <p:cNvSpPr txBox="1"/>
          <p:nvPr/>
        </p:nvSpPr>
        <p:spPr>
          <a:xfrm>
            <a:off x="6183985" y="5420689"/>
            <a:ext cx="1811045" cy="300082"/>
          </a:xfrm>
          <a:prstGeom prst="rect">
            <a:avLst/>
          </a:prstGeom>
          <a:noFill/>
        </p:spPr>
        <p:txBody>
          <a:bodyPr wrap="square" rtlCol="0">
            <a:spAutoFit/>
          </a:bodyPr>
          <a:lstStyle/>
          <a:p>
            <a:r>
              <a:rPr lang="en-GB" sz="1350" dirty="0"/>
              <a:t>* As at 31</a:t>
            </a:r>
            <a:r>
              <a:rPr lang="en-GB" sz="1350" baseline="30000" dirty="0"/>
              <a:t>st</a:t>
            </a:r>
            <a:r>
              <a:rPr lang="en-GB" sz="1350" dirty="0"/>
              <a:t> Jan 2019</a:t>
            </a:r>
          </a:p>
        </p:txBody>
      </p:sp>
      <p:sp>
        <p:nvSpPr>
          <p:cNvPr id="5" name="Oval 4">
            <a:extLst>
              <a:ext uri="{FF2B5EF4-FFF2-40B4-BE49-F238E27FC236}">
                <a16:creationId xmlns:a16="http://schemas.microsoft.com/office/drawing/2014/main" id="{A7935DC6-A09C-4102-9431-AC9B0AD2A9BF}"/>
              </a:ext>
            </a:extLst>
          </p:cNvPr>
          <p:cNvSpPr/>
          <p:nvPr/>
        </p:nvSpPr>
        <p:spPr>
          <a:xfrm>
            <a:off x="1820762" y="1478904"/>
            <a:ext cx="4833892" cy="4694067"/>
          </a:xfrm>
          <a:prstGeom prst="ellipse">
            <a:avLst/>
          </a:prstGeom>
          <a:solidFill>
            <a:srgbClr val="129AAC"/>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6" name="TextBox 5">
            <a:extLst>
              <a:ext uri="{FF2B5EF4-FFF2-40B4-BE49-F238E27FC236}">
                <a16:creationId xmlns:a16="http://schemas.microsoft.com/office/drawing/2014/main" id="{51F3AD98-D0A9-4737-863E-97BF93649572}"/>
              </a:ext>
            </a:extLst>
          </p:cNvPr>
          <p:cNvSpPr txBox="1"/>
          <p:nvPr/>
        </p:nvSpPr>
        <p:spPr>
          <a:xfrm>
            <a:off x="5587517" y="1188474"/>
            <a:ext cx="3030010" cy="461665"/>
          </a:xfrm>
          <a:prstGeom prst="rect">
            <a:avLst/>
          </a:prstGeom>
          <a:noFill/>
        </p:spPr>
        <p:txBody>
          <a:bodyPr wrap="square" rtlCol="0">
            <a:spAutoFit/>
          </a:bodyPr>
          <a:lstStyle/>
          <a:p>
            <a:r>
              <a:rPr lang="en-GB" sz="2400" b="1" dirty="0">
                <a:solidFill>
                  <a:srgbClr val="002060"/>
                </a:solidFill>
              </a:rPr>
              <a:t>15% with an ACP</a:t>
            </a:r>
          </a:p>
        </p:txBody>
      </p:sp>
      <p:sp>
        <p:nvSpPr>
          <p:cNvPr id="7" name="Oval 6">
            <a:extLst>
              <a:ext uri="{FF2B5EF4-FFF2-40B4-BE49-F238E27FC236}">
                <a16:creationId xmlns:a16="http://schemas.microsoft.com/office/drawing/2014/main" id="{AEBDA020-9E94-4BE3-A55E-009B2BC6FE99}"/>
              </a:ext>
            </a:extLst>
          </p:cNvPr>
          <p:cNvSpPr/>
          <p:nvPr/>
        </p:nvSpPr>
        <p:spPr>
          <a:xfrm>
            <a:off x="4761659" y="3735581"/>
            <a:ext cx="1310936" cy="760347"/>
          </a:xfrm>
          <a:prstGeom prst="ellipse">
            <a:avLst/>
          </a:prstGeom>
          <a:solidFill>
            <a:schemeClr val="bg1"/>
          </a:solidFill>
          <a:ln w="41275">
            <a:solidFill>
              <a:srgbClr val="F25E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F25E36"/>
                </a:solidFill>
              </a:rPr>
              <a:t>LPA</a:t>
            </a:r>
          </a:p>
        </p:txBody>
      </p:sp>
      <p:sp>
        <p:nvSpPr>
          <p:cNvPr id="9" name="Rectangle 8">
            <a:extLst>
              <a:ext uri="{FF2B5EF4-FFF2-40B4-BE49-F238E27FC236}">
                <a16:creationId xmlns:a16="http://schemas.microsoft.com/office/drawing/2014/main" id="{EBD9F157-9EBB-4E83-B2C9-61A775F9E411}"/>
              </a:ext>
            </a:extLst>
          </p:cNvPr>
          <p:cNvSpPr/>
          <p:nvPr/>
        </p:nvSpPr>
        <p:spPr>
          <a:xfrm>
            <a:off x="6559623" y="3823871"/>
            <a:ext cx="2251869" cy="884306"/>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F25E36"/>
                </a:solidFill>
              </a:rPr>
              <a:t>6% with Lasting Power of Attorney</a:t>
            </a:r>
          </a:p>
        </p:txBody>
      </p:sp>
      <p:sp>
        <p:nvSpPr>
          <p:cNvPr id="10" name="Isosceles Triangle 9">
            <a:extLst>
              <a:ext uri="{FF2B5EF4-FFF2-40B4-BE49-F238E27FC236}">
                <a16:creationId xmlns:a16="http://schemas.microsoft.com/office/drawing/2014/main" id="{438EB54C-F0BC-41C8-909F-DF88673D49EE}"/>
              </a:ext>
            </a:extLst>
          </p:cNvPr>
          <p:cNvSpPr/>
          <p:nvPr/>
        </p:nvSpPr>
        <p:spPr>
          <a:xfrm>
            <a:off x="2349914" y="4014020"/>
            <a:ext cx="1887794" cy="1099952"/>
          </a:xfrm>
          <a:prstGeom prst="triangle">
            <a:avLst/>
          </a:prstGeom>
          <a:solidFill>
            <a:schemeClr val="bg1"/>
          </a:solidFill>
          <a:ln w="44450">
            <a:solidFill>
              <a:srgbClr val="DB2D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DB2DC2"/>
                </a:solidFill>
              </a:rPr>
              <a:t>DNACPR</a:t>
            </a:r>
          </a:p>
        </p:txBody>
      </p:sp>
      <p:sp>
        <p:nvSpPr>
          <p:cNvPr id="11" name="TextBox 10">
            <a:extLst>
              <a:ext uri="{FF2B5EF4-FFF2-40B4-BE49-F238E27FC236}">
                <a16:creationId xmlns:a16="http://schemas.microsoft.com/office/drawing/2014/main" id="{3446BB0F-BDF9-43A2-8C8C-E9F9813CB11C}"/>
              </a:ext>
            </a:extLst>
          </p:cNvPr>
          <p:cNvSpPr txBox="1"/>
          <p:nvPr/>
        </p:nvSpPr>
        <p:spPr>
          <a:xfrm>
            <a:off x="1005412" y="5455975"/>
            <a:ext cx="1891920" cy="830997"/>
          </a:xfrm>
          <a:prstGeom prst="rect">
            <a:avLst/>
          </a:prstGeom>
          <a:noFill/>
        </p:spPr>
        <p:txBody>
          <a:bodyPr wrap="square" rtlCol="0">
            <a:spAutoFit/>
          </a:bodyPr>
          <a:lstStyle/>
          <a:p>
            <a:r>
              <a:rPr lang="en-GB" sz="2400" b="1" dirty="0">
                <a:solidFill>
                  <a:srgbClr val="DB2DC2"/>
                </a:solidFill>
              </a:rPr>
              <a:t>35% with DNACPR</a:t>
            </a:r>
          </a:p>
        </p:txBody>
      </p:sp>
      <p:sp>
        <p:nvSpPr>
          <p:cNvPr id="13" name="Rectangle: Rounded Corners 12">
            <a:extLst>
              <a:ext uri="{FF2B5EF4-FFF2-40B4-BE49-F238E27FC236}">
                <a16:creationId xmlns:a16="http://schemas.microsoft.com/office/drawing/2014/main" id="{96DB4FE5-AFC8-4711-A41F-6E78F84F808D}"/>
              </a:ext>
            </a:extLst>
          </p:cNvPr>
          <p:cNvSpPr/>
          <p:nvPr/>
        </p:nvSpPr>
        <p:spPr>
          <a:xfrm>
            <a:off x="2310248" y="2418387"/>
            <a:ext cx="1465788" cy="664217"/>
          </a:xfrm>
          <a:prstGeom prst="roundRect">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B050"/>
                </a:solidFill>
              </a:rPr>
              <a:t>ADRT</a:t>
            </a:r>
          </a:p>
        </p:txBody>
      </p:sp>
      <p:sp>
        <p:nvSpPr>
          <p:cNvPr id="14" name="TextBox 13">
            <a:extLst>
              <a:ext uri="{FF2B5EF4-FFF2-40B4-BE49-F238E27FC236}">
                <a16:creationId xmlns:a16="http://schemas.microsoft.com/office/drawing/2014/main" id="{7C98777A-BA81-4B86-B8BC-FF9E9B2EF5B0}"/>
              </a:ext>
            </a:extLst>
          </p:cNvPr>
          <p:cNvSpPr txBox="1"/>
          <p:nvPr/>
        </p:nvSpPr>
        <p:spPr>
          <a:xfrm>
            <a:off x="186432" y="2634483"/>
            <a:ext cx="1662000" cy="1938992"/>
          </a:xfrm>
          <a:prstGeom prst="rect">
            <a:avLst/>
          </a:prstGeom>
          <a:noFill/>
        </p:spPr>
        <p:txBody>
          <a:bodyPr wrap="square" rtlCol="0">
            <a:spAutoFit/>
          </a:bodyPr>
          <a:lstStyle/>
          <a:p>
            <a:r>
              <a:rPr lang="en-GB" sz="2400" b="1" dirty="0">
                <a:solidFill>
                  <a:srgbClr val="00B050"/>
                </a:solidFill>
              </a:rPr>
              <a:t>1% with Advance Decision to Refuse Treatment</a:t>
            </a:r>
          </a:p>
        </p:txBody>
      </p:sp>
      <p:sp>
        <p:nvSpPr>
          <p:cNvPr id="15" name="Star: 5 Points 14">
            <a:extLst>
              <a:ext uri="{FF2B5EF4-FFF2-40B4-BE49-F238E27FC236}">
                <a16:creationId xmlns:a16="http://schemas.microsoft.com/office/drawing/2014/main" id="{7EA22CC9-A381-493A-B30D-E4AC95B7F04C}"/>
              </a:ext>
            </a:extLst>
          </p:cNvPr>
          <p:cNvSpPr/>
          <p:nvPr/>
        </p:nvSpPr>
        <p:spPr>
          <a:xfrm>
            <a:off x="4130408" y="1777250"/>
            <a:ext cx="2022764" cy="1714466"/>
          </a:xfrm>
          <a:prstGeom prst="star5">
            <a:avLst/>
          </a:prstGeom>
          <a:solidFill>
            <a:schemeClr val="bg1"/>
          </a:solidFill>
          <a:ln w="38100">
            <a:solidFill>
              <a:srgbClr val="FF0000">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rgbClr val="FF0000"/>
                </a:solidFill>
              </a:rPr>
              <a:t>ECP</a:t>
            </a:r>
          </a:p>
        </p:txBody>
      </p:sp>
      <p:sp>
        <p:nvSpPr>
          <p:cNvPr id="16" name="TextBox 15">
            <a:extLst>
              <a:ext uri="{FF2B5EF4-FFF2-40B4-BE49-F238E27FC236}">
                <a16:creationId xmlns:a16="http://schemas.microsoft.com/office/drawing/2014/main" id="{3F678539-5809-42A1-9681-38CAD54D9B25}"/>
              </a:ext>
            </a:extLst>
          </p:cNvPr>
          <p:cNvSpPr txBox="1"/>
          <p:nvPr/>
        </p:nvSpPr>
        <p:spPr>
          <a:xfrm>
            <a:off x="6559623" y="2615029"/>
            <a:ext cx="2251868" cy="830997"/>
          </a:xfrm>
          <a:prstGeom prst="rect">
            <a:avLst/>
          </a:prstGeom>
          <a:noFill/>
        </p:spPr>
        <p:txBody>
          <a:bodyPr wrap="square" rtlCol="0">
            <a:spAutoFit/>
          </a:bodyPr>
          <a:lstStyle/>
          <a:p>
            <a:r>
              <a:rPr lang="en-GB" sz="2400" b="1" dirty="0">
                <a:solidFill>
                  <a:srgbClr val="FF0000"/>
                </a:solidFill>
              </a:rPr>
              <a:t>0% with an ECP</a:t>
            </a:r>
          </a:p>
        </p:txBody>
      </p:sp>
      <p:sp>
        <p:nvSpPr>
          <p:cNvPr id="17" name="Rectangle 16">
            <a:extLst>
              <a:ext uri="{FF2B5EF4-FFF2-40B4-BE49-F238E27FC236}">
                <a16:creationId xmlns:a16="http://schemas.microsoft.com/office/drawing/2014/main" id="{BDDC05C4-4398-4007-AEC9-9EC8DCC0F0AB}"/>
              </a:ext>
            </a:extLst>
          </p:cNvPr>
          <p:cNvSpPr/>
          <p:nvPr/>
        </p:nvSpPr>
        <p:spPr>
          <a:xfrm>
            <a:off x="2018626" y="3255210"/>
            <a:ext cx="2022933" cy="607853"/>
          </a:xfrm>
          <a:prstGeom prst="rect">
            <a:avLst/>
          </a:prstGeom>
          <a:solidFill>
            <a:srgbClr val="F8F8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b="1" dirty="0">
                <a:solidFill>
                  <a:schemeClr val="tx1"/>
                </a:solidFill>
              </a:rPr>
              <a:t>42% with carer details recorded</a:t>
            </a:r>
          </a:p>
        </p:txBody>
      </p:sp>
      <p:sp>
        <p:nvSpPr>
          <p:cNvPr id="18" name="Oval 17">
            <a:extLst>
              <a:ext uri="{FF2B5EF4-FFF2-40B4-BE49-F238E27FC236}">
                <a16:creationId xmlns:a16="http://schemas.microsoft.com/office/drawing/2014/main" id="{6D20CFC1-909C-4498-BE00-8CF0AC9B420B}"/>
              </a:ext>
            </a:extLst>
          </p:cNvPr>
          <p:cNvSpPr/>
          <p:nvPr/>
        </p:nvSpPr>
        <p:spPr>
          <a:xfrm>
            <a:off x="4237708" y="4897623"/>
            <a:ext cx="1397173" cy="823148"/>
          </a:xfrm>
          <a:prstGeom prst="ellipse">
            <a:avLst/>
          </a:prstGeom>
          <a:solidFill>
            <a:schemeClr val="bg1"/>
          </a:solidFill>
          <a:ln w="3492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7030A0"/>
                </a:solidFill>
              </a:rPr>
              <a:t>PPD 20%</a:t>
            </a:r>
          </a:p>
        </p:txBody>
      </p:sp>
      <p:sp>
        <p:nvSpPr>
          <p:cNvPr id="3" name="TextBox 2"/>
          <p:cNvSpPr txBox="1"/>
          <p:nvPr/>
        </p:nvSpPr>
        <p:spPr>
          <a:xfrm>
            <a:off x="2897332" y="274609"/>
            <a:ext cx="3151763" cy="923330"/>
          </a:xfrm>
          <a:prstGeom prst="rect">
            <a:avLst/>
          </a:prstGeom>
          <a:noFill/>
        </p:spPr>
        <p:txBody>
          <a:bodyPr wrap="square" rtlCol="0">
            <a:spAutoFit/>
          </a:bodyPr>
          <a:lstStyle/>
          <a:p>
            <a:r>
              <a:rPr lang="en-US" b="1" dirty="0">
                <a:solidFill>
                  <a:srgbClr val="7030A0"/>
                </a:solidFill>
              </a:rPr>
              <a:t>22% of people with Dementia died in 2018—22% of the register</a:t>
            </a:r>
          </a:p>
        </p:txBody>
      </p:sp>
    </p:spTree>
    <p:extLst>
      <p:ext uri="{BB962C8B-B14F-4D97-AF65-F5344CB8AC3E}">
        <p14:creationId xmlns:p14="http://schemas.microsoft.com/office/powerpoint/2010/main" val="311520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down)">
                                      <p:cBhvr>
                                        <p:cTn id="39" dur="580">
                                          <p:stCondLst>
                                            <p:cond delay="0"/>
                                          </p:stCondLst>
                                        </p:cTn>
                                        <p:tgtEl>
                                          <p:spTgt spid="9"/>
                                        </p:tgtEl>
                                      </p:cBhvr>
                                    </p:animEffect>
                                    <p:anim calcmode="lin" valueType="num">
                                      <p:cBhvr>
                                        <p:cTn id="4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5" dur="26">
                                          <p:stCondLst>
                                            <p:cond delay="650"/>
                                          </p:stCondLst>
                                        </p:cTn>
                                        <p:tgtEl>
                                          <p:spTgt spid="9"/>
                                        </p:tgtEl>
                                      </p:cBhvr>
                                      <p:to x="100000" y="60000"/>
                                    </p:animScale>
                                    <p:animScale>
                                      <p:cBhvr>
                                        <p:cTn id="46" dur="166" decel="50000">
                                          <p:stCondLst>
                                            <p:cond delay="676"/>
                                          </p:stCondLst>
                                        </p:cTn>
                                        <p:tgtEl>
                                          <p:spTgt spid="9"/>
                                        </p:tgtEl>
                                      </p:cBhvr>
                                      <p:to x="100000" y="100000"/>
                                    </p:animScale>
                                    <p:animScale>
                                      <p:cBhvr>
                                        <p:cTn id="47" dur="26">
                                          <p:stCondLst>
                                            <p:cond delay="1312"/>
                                          </p:stCondLst>
                                        </p:cTn>
                                        <p:tgtEl>
                                          <p:spTgt spid="9"/>
                                        </p:tgtEl>
                                      </p:cBhvr>
                                      <p:to x="100000" y="80000"/>
                                    </p:animScale>
                                    <p:animScale>
                                      <p:cBhvr>
                                        <p:cTn id="48" dur="166" decel="50000">
                                          <p:stCondLst>
                                            <p:cond delay="1338"/>
                                          </p:stCondLst>
                                        </p:cTn>
                                        <p:tgtEl>
                                          <p:spTgt spid="9"/>
                                        </p:tgtEl>
                                      </p:cBhvr>
                                      <p:to x="100000" y="100000"/>
                                    </p:animScale>
                                    <p:animScale>
                                      <p:cBhvr>
                                        <p:cTn id="49" dur="26">
                                          <p:stCondLst>
                                            <p:cond delay="1642"/>
                                          </p:stCondLst>
                                        </p:cTn>
                                        <p:tgtEl>
                                          <p:spTgt spid="9"/>
                                        </p:tgtEl>
                                      </p:cBhvr>
                                      <p:to x="100000" y="90000"/>
                                    </p:animScale>
                                    <p:animScale>
                                      <p:cBhvr>
                                        <p:cTn id="50" dur="166" decel="50000">
                                          <p:stCondLst>
                                            <p:cond delay="1668"/>
                                          </p:stCondLst>
                                        </p:cTn>
                                        <p:tgtEl>
                                          <p:spTgt spid="9"/>
                                        </p:tgtEl>
                                      </p:cBhvr>
                                      <p:to x="100000" y="100000"/>
                                    </p:animScale>
                                    <p:animScale>
                                      <p:cBhvr>
                                        <p:cTn id="51" dur="26">
                                          <p:stCondLst>
                                            <p:cond delay="1808"/>
                                          </p:stCondLst>
                                        </p:cTn>
                                        <p:tgtEl>
                                          <p:spTgt spid="9"/>
                                        </p:tgtEl>
                                      </p:cBhvr>
                                      <p:to x="100000" y="95000"/>
                                    </p:animScale>
                                    <p:animScale>
                                      <p:cBhvr>
                                        <p:cTn id="52" dur="166" decel="50000">
                                          <p:stCondLst>
                                            <p:cond delay="1834"/>
                                          </p:stCondLst>
                                        </p:cTn>
                                        <p:tgtEl>
                                          <p:spTgt spid="9"/>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additive="base">
                                        <p:cTn id="63" dur="500" fill="hold"/>
                                        <p:tgtEl>
                                          <p:spTgt spid="15"/>
                                        </p:tgtEl>
                                        <p:attrNameLst>
                                          <p:attrName>ppt_x</p:attrName>
                                        </p:attrNameLst>
                                      </p:cBhvr>
                                      <p:tavLst>
                                        <p:tav tm="0">
                                          <p:val>
                                            <p:strVal val="#ppt_x"/>
                                          </p:val>
                                        </p:tav>
                                        <p:tav tm="100000">
                                          <p:val>
                                            <p:strVal val="#ppt_x"/>
                                          </p:val>
                                        </p:tav>
                                      </p:tavLst>
                                    </p:anim>
                                    <p:anim calcmode="lin" valueType="num">
                                      <p:cBhvr additive="base">
                                        <p:cTn id="64" dur="500" fill="hold"/>
                                        <p:tgtEl>
                                          <p:spTgt spid="15"/>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additive="base">
                                        <p:cTn id="67" dur="500" fill="hold"/>
                                        <p:tgtEl>
                                          <p:spTgt spid="16"/>
                                        </p:tgtEl>
                                        <p:attrNameLst>
                                          <p:attrName>ppt_x</p:attrName>
                                        </p:attrNameLst>
                                      </p:cBhvr>
                                      <p:tavLst>
                                        <p:tav tm="0">
                                          <p:val>
                                            <p:strVal val="#ppt_x"/>
                                          </p:val>
                                        </p:tav>
                                        <p:tav tm="100000">
                                          <p:val>
                                            <p:strVal val="#ppt_x"/>
                                          </p:val>
                                        </p:tav>
                                      </p:tavLst>
                                    </p:anim>
                                    <p:anim calcmode="lin" valueType="num">
                                      <p:cBhvr additive="base">
                                        <p:cTn id="6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17"/>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8"/>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3"/>
                                        </p:tgtEl>
                                        <p:attrNameLst>
                                          <p:attrName>style.visibility</p:attrName>
                                        </p:attrNameLst>
                                      </p:cBhvr>
                                      <p:to>
                                        <p:strVal val="visible"/>
                                      </p:to>
                                    </p:set>
                                    <p:anim calcmode="lin" valueType="num">
                                      <p:cBhvr additive="base">
                                        <p:cTn id="79" dur="500" fill="hold"/>
                                        <p:tgtEl>
                                          <p:spTgt spid="13"/>
                                        </p:tgtEl>
                                        <p:attrNameLst>
                                          <p:attrName>ppt_x</p:attrName>
                                        </p:attrNameLst>
                                      </p:cBhvr>
                                      <p:tavLst>
                                        <p:tav tm="0">
                                          <p:val>
                                            <p:strVal val="#ppt_x"/>
                                          </p:val>
                                        </p:tav>
                                        <p:tav tm="100000">
                                          <p:val>
                                            <p:strVal val="#ppt_x"/>
                                          </p:val>
                                        </p:tav>
                                      </p:tavLst>
                                    </p:anim>
                                    <p:anim calcmode="lin" valueType="num">
                                      <p:cBhvr additive="base">
                                        <p:cTn id="80" dur="500" fill="hold"/>
                                        <p:tgtEl>
                                          <p:spTgt spid="13"/>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14"/>
                                        </p:tgtEl>
                                        <p:attrNameLst>
                                          <p:attrName>style.visibility</p:attrName>
                                        </p:attrNameLst>
                                      </p:cBhvr>
                                      <p:to>
                                        <p:strVal val="visible"/>
                                      </p:to>
                                    </p:set>
                                    <p:anim calcmode="lin" valueType="num">
                                      <p:cBhvr additive="base">
                                        <p:cTn id="83" dur="500" fill="hold"/>
                                        <p:tgtEl>
                                          <p:spTgt spid="14"/>
                                        </p:tgtEl>
                                        <p:attrNameLst>
                                          <p:attrName>ppt_x</p:attrName>
                                        </p:attrNameLst>
                                      </p:cBhvr>
                                      <p:tavLst>
                                        <p:tav tm="0">
                                          <p:val>
                                            <p:strVal val="#ppt_x"/>
                                          </p:val>
                                        </p:tav>
                                        <p:tav tm="100000">
                                          <p:val>
                                            <p:strVal val="#ppt_x"/>
                                          </p:val>
                                        </p:tav>
                                      </p:tavLst>
                                    </p:anim>
                                    <p:anim calcmode="lin" valueType="num">
                                      <p:cBhvr additive="base">
                                        <p:cTn id="8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animBg="1"/>
      <p:bldP spid="6" grpId="0"/>
      <p:bldP spid="7" grpId="0" animBg="1"/>
      <p:bldP spid="9" grpId="0" animBg="1"/>
      <p:bldP spid="10" grpId="0" animBg="1"/>
      <p:bldP spid="11" grpId="0"/>
      <p:bldP spid="13" grpId="0" animBg="1"/>
      <p:bldP spid="14" grpId="0"/>
      <p:bldP spid="15" grpId="0" animBg="1"/>
      <p:bldP spid="16" grpId="0"/>
      <p:bldP spid="17"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KM curve.pdf"/>
          <p:cNvPicPr>
            <a:picLocks noChangeAspect="1"/>
          </p:cNvPicPr>
          <p:nvPr/>
        </p:nvPicPr>
        <p:blipFill>
          <a:blip r:embed="rId3" cstate="print"/>
          <a:stretch>
            <a:fillRect/>
          </a:stretch>
        </p:blipFill>
        <p:spPr>
          <a:xfrm>
            <a:off x="2766852" y="1847910"/>
            <a:ext cx="3392803" cy="3824966"/>
          </a:xfrm>
          <a:prstGeom prst="rect">
            <a:avLst/>
          </a:prstGeom>
        </p:spPr>
      </p:pic>
      <p:sp>
        <p:nvSpPr>
          <p:cNvPr id="6" name="TextBox 5"/>
          <p:cNvSpPr txBox="1"/>
          <p:nvPr/>
        </p:nvSpPr>
        <p:spPr>
          <a:xfrm>
            <a:off x="1530611" y="3094636"/>
            <a:ext cx="1251440" cy="646331"/>
          </a:xfrm>
          <a:prstGeom prst="rect">
            <a:avLst/>
          </a:prstGeom>
          <a:noFill/>
        </p:spPr>
        <p:txBody>
          <a:bodyPr wrap="square" rtlCol="0">
            <a:spAutoFit/>
          </a:bodyPr>
          <a:lstStyle/>
          <a:p>
            <a:pPr defTabSz="342900"/>
            <a:r>
              <a:rPr lang="en-US" dirty="0">
                <a:solidFill>
                  <a:prstClr val="black"/>
                </a:solidFill>
                <a:latin typeface="Calibri"/>
              </a:rPr>
              <a:t>Proportion alive</a:t>
            </a:r>
          </a:p>
        </p:txBody>
      </p:sp>
      <p:sp>
        <p:nvSpPr>
          <p:cNvPr id="7" name="TextBox 6"/>
          <p:cNvSpPr txBox="1"/>
          <p:nvPr/>
        </p:nvSpPr>
        <p:spPr>
          <a:xfrm>
            <a:off x="4004568" y="5654502"/>
            <a:ext cx="649537" cy="369332"/>
          </a:xfrm>
          <a:prstGeom prst="rect">
            <a:avLst/>
          </a:prstGeom>
          <a:noFill/>
        </p:spPr>
        <p:txBody>
          <a:bodyPr wrap="none" rtlCol="0">
            <a:spAutoFit/>
          </a:bodyPr>
          <a:lstStyle/>
          <a:p>
            <a:pPr defTabSz="342900"/>
            <a:r>
              <a:rPr lang="en-US" dirty="0">
                <a:solidFill>
                  <a:prstClr val="black"/>
                </a:solidFill>
                <a:latin typeface="Calibri"/>
              </a:rPr>
              <a:t>Time</a:t>
            </a:r>
          </a:p>
        </p:txBody>
      </p:sp>
      <p:sp>
        <p:nvSpPr>
          <p:cNvPr id="8" name="TextBox 7"/>
          <p:cNvSpPr txBox="1"/>
          <p:nvPr/>
        </p:nvSpPr>
        <p:spPr>
          <a:xfrm>
            <a:off x="1334604" y="1013503"/>
            <a:ext cx="4911583" cy="738664"/>
          </a:xfrm>
          <a:prstGeom prst="rect">
            <a:avLst/>
          </a:prstGeom>
          <a:noFill/>
        </p:spPr>
        <p:txBody>
          <a:bodyPr wrap="square" rtlCol="0">
            <a:spAutoFit/>
          </a:bodyPr>
          <a:lstStyle/>
          <a:p>
            <a:pPr defTabSz="342900"/>
            <a:r>
              <a:rPr lang="en-US" sz="2100" dirty="0">
                <a:solidFill>
                  <a:srgbClr val="0070C0"/>
                </a:solidFill>
              </a:rPr>
              <a:t>Primary care electronic Frailty Index (eFI): survival plots (n=227,648;  &gt;65y)</a:t>
            </a:r>
          </a:p>
        </p:txBody>
      </p:sp>
      <p:sp>
        <p:nvSpPr>
          <p:cNvPr id="9" name="TextBox 8"/>
          <p:cNvSpPr txBox="1"/>
          <p:nvPr/>
        </p:nvSpPr>
        <p:spPr>
          <a:xfrm>
            <a:off x="6300193" y="2298263"/>
            <a:ext cx="1331839" cy="2169825"/>
          </a:xfrm>
          <a:prstGeom prst="rect">
            <a:avLst/>
          </a:prstGeom>
          <a:noFill/>
        </p:spPr>
        <p:txBody>
          <a:bodyPr wrap="none" rtlCol="0">
            <a:spAutoFit/>
          </a:bodyPr>
          <a:lstStyle/>
          <a:p>
            <a:pPr defTabSz="342900"/>
            <a:r>
              <a:rPr lang="en-US" sz="1350" dirty="0">
                <a:solidFill>
                  <a:srgbClr val="008000"/>
                </a:solidFill>
                <a:effectLst>
                  <a:outerShdw blurRad="38100" dist="38100" dir="2700000" algn="tl">
                    <a:srgbClr val="000000">
                      <a:alpha val="43137"/>
                    </a:srgbClr>
                  </a:outerShdw>
                </a:effectLst>
                <a:latin typeface="Calibri"/>
              </a:rPr>
              <a:t>Fit</a:t>
            </a:r>
          </a:p>
          <a:p>
            <a:pPr defTabSz="342900"/>
            <a:endParaRPr lang="en-US" sz="1350" dirty="0">
              <a:solidFill>
                <a:srgbClr val="008000"/>
              </a:solidFill>
              <a:latin typeface="Calibri"/>
            </a:endParaRPr>
          </a:p>
          <a:p>
            <a:pPr defTabSz="342900"/>
            <a:r>
              <a:rPr lang="en-US" sz="1350" dirty="0">
                <a:solidFill>
                  <a:srgbClr val="FFFF00"/>
                </a:solidFill>
                <a:effectLst>
                  <a:outerShdw blurRad="38100" dist="38100" dir="2700000" algn="tl">
                    <a:srgbClr val="000000">
                      <a:alpha val="43137"/>
                    </a:srgbClr>
                  </a:outerShdw>
                </a:effectLst>
                <a:latin typeface="Calibri"/>
              </a:rPr>
              <a:t>Mild frailty</a:t>
            </a:r>
          </a:p>
          <a:p>
            <a:pPr defTabSz="342900"/>
            <a:endParaRPr lang="en-US" sz="1350" dirty="0">
              <a:solidFill>
                <a:srgbClr val="FF6600"/>
              </a:solidFill>
              <a:latin typeface="Calibri"/>
            </a:endParaRPr>
          </a:p>
          <a:p>
            <a:pPr defTabSz="342900"/>
            <a:endParaRPr lang="en-US" sz="1350" dirty="0">
              <a:solidFill>
                <a:srgbClr val="FF6600"/>
              </a:solidFill>
              <a:latin typeface="Calibri"/>
            </a:endParaRPr>
          </a:p>
          <a:p>
            <a:pPr defTabSz="342900"/>
            <a:r>
              <a:rPr lang="en-US" sz="1350" dirty="0">
                <a:solidFill>
                  <a:srgbClr val="FF6600"/>
                </a:solidFill>
                <a:effectLst>
                  <a:outerShdw blurRad="38100" dist="38100" dir="2700000" algn="tl">
                    <a:srgbClr val="000000">
                      <a:alpha val="43137"/>
                    </a:srgbClr>
                  </a:outerShdw>
                </a:effectLst>
                <a:latin typeface="Calibri"/>
              </a:rPr>
              <a:t>Moderate frailty</a:t>
            </a:r>
          </a:p>
          <a:p>
            <a:pPr defTabSz="342900"/>
            <a:endParaRPr lang="en-US" sz="1350" dirty="0">
              <a:solidFill>
                <a:srgbClr val="FF0000"/>
              </a:solidFill>
              <a:latin typeface="Calibri"/>
            </a:endParaRPr>
          </a:p>
          <a:p>
            <a:pPr defTabSz="342900"/>
            <a:endParaRPr lang="en-US" sz="1350" dirty="0">
              <a:solidFill>
                <a:srgbClr val="FF0000"/>
              </a:solidFill>
              <a:latin typeface="Calibri"/>
            </a:endParaRPr>
          </a:p>
          <a:p>
            <a:pPr defTabSz="342900"/>
            <a:endParaRPr lang="en-US" sz="1350" dirty="0">
              <a:solidFill>
                <a:srgbClr val="FF0000"/>
              </a:solidFill>
              <a:latin typeface="Calibri"/>
            </a:endParaRPr>
          </a:p>
          <a:p>
            <a:pPr defTabSz="342900"/>
            <a:r>
              <a:rPr lang="en-US" sz="1350" dirty="0">
                <a:solidFill>
                  <a:srgbClr val="FF0000"/>
                </a:solidFill>
                <a:effectLst>
                  <a:outerShdw blurRad="38100" dist="38100" dir="2700000" algn="tl">
                    <a:srgbClr val="000000">
                      <a:alpha val="43137"/>
                    </a:srgbClr>
                  </a:outerShdw>
                </a:effectLst>
                <a:latin typeface="Calibri"/>
              </a:rPr>
              <a:t>Severe frailty</a:t>
            </a:r>
          </a:p>
        </p:txBody>
      </p:sp>
      <p:sp>
        <p:nvSpPr>
          <p:cNvPr id="2" name="TextBox 1"/>
          <p:cNvSpPr txBox="1"/>
          <p:nvPr/>
        </p:nvSpPr>
        <p:spPr>
          <a:xfrm>
            <a:off x="5652120" y="5681401"/>
            <a:ext cx="453528" cy="207749"/>
          </a:xfrm>
          <a:prstGeom prst="rect">
            <a:avLst/>
          </a:prstGeom>
          <a:noFill/>
        </p:spPr>
        <p:txBody>
          <a:bodyPr wrap="square" lIns="0" tIns="0" rIns="0" bIns="0" rtlCol="0">
            <a:spAutoFit/>
          </a:bodyPr>
          <a:lstStyle/>
          <a:p>
            <a:r>
              <a:rPr lang="en-GB" sz="1350" b="1" dirty="0">
                <a:latin typeface="Arial" pitchFamily="34" charset="0"/>
                <a:cs typeface="Arial" pitchFamily="34" charset="0"/>
              </a:rPr>
              <a:t>5 yrs</a:t>
            </a:r>
          </a:p>
        </p:txBody>
      </p:sp>
      <p:sp>
        <p:nvSpPr>
          <p:cNvPr id="3" name="TextBox 2"/>
          <p:cNvSpPr txBox="1"/>
          <p:nvPr/>
        </p:nvSpPr>
        <p:spPr>
          <a:xfrm rot="957965">
            <a:off x="4004096" y="2262626"/>
            <a:ext cx="2214246" cy="507831"/>
          </a:xfrm>
          <a:prstGeom prst="rect">
            <a:avLst/>
          </a:prstGeom>
          <a:noFill/>
        </p:spPr>
        <p:txBody>
          <a:bodyPr wrap="square" rtlCol="0">
            <a:spAutoFit/>
          </a:bodyPr>
          <a:lstStyle/>
          <a:p>
            <a:r>
              <a:rPr lang="en-GB" sz="1350" b="1" dirty="0"/>
              <a:t>Supported self-management</a:t>
            </a:r>
          </a:p>
        </p:txBody>
      </p:sp>
      <p:sp>
        <p:nvSpPr>
          <p:cNvPr id="4" name="TextBox 3"/>
          <p:cNvSpPr txBox="1"/>
          <p:nvPr/>
        </p:nvSpPr>
        <p:spPr>
          <a:xfrm rot="1544957">
            <a:off x="3818103" y="2804192"/>
            <a:ext cx="2343738" cy="300082"/>
          </a:xfrm>
          <a:prstGeom prst="rect">
            <a:avLst/>
          </a:prstGeom>
          <a:noFill/>
        </p:spPr>
        <p:txBody>
          <a:bodyPr wrap="square" rtlCol="0">
            <a:spAutoFit/>
          </a:bodyPr>
          <a:lstStyle/>
          <a:p>
            <a:r>
              <a:rPr lang="en-GB" sz="1350" b="1" dirty="0"/>
              <a:t>Care &amp; Support Planning</a:t>
            </a:r>
          </a:p>
        </p:txBody>
      </p:sp>
      <p:sp>
        <p:nvSpPr>
          <p:cNvPr id="10" name="TextBox 9"/>
          <p:cNvSpPr txBox="1"/>
          <p:nvPr/>
        </p:nvSpPr>
        <p:spPr>
          <a:xfrm rot="2143950">
            <a:off x="3291050" y="3086764"/>
            <a:ext cx="2915669" cy="507831"/>
          </a:xfrm>
          <a:prstGeom prst="rect">
            <a:avLst/>
          </a:prstGeom>
          <a:noFill/>
        </p:spPr>
        <p:txBody>
          <a:bodyPr wrap="square" rtlCol="0">
            <a:spAutoFit/>
          </a:bodyPr>
          <a:lstStyle/>
          <a:p>
            <a:r>
              <a:rPr lang="en-GB" sz="1350" b="1" dirty="0"/>
              <a:t>Comprehensive Geriatric Assessment</a:t>
            </a:r>
          </a:p>
        </p:txBody>
      </p:sp>
    </p:spTree>
    <p:extLst>
      <p:ext uri="{BB962C8B-B14F-4D97-AF65-F5344CB8AC3E}">
        <p14:creationId xmlns:p14="http://schemas.microsoft.com/office/powerpoint/2010/main" val="1489312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ounded Rectangle 27"/>
          <p:cNvSpPr/>
          <p:nvPr/>
        </p:nvSpPr>
        <p:spPr>
          <a:xfrm>
            <a:off x="900269" y="1253883"/>
            <a:ext cx="7288430" cy="2351680"/>
          </a:xfrm>
          <a:prstGeom prst="roundRect">
            <a:avLst>
              <a:gd name="adj" fmla="val 0"/>
            </a:avLst>
          </a:prstGeom>
          <a:solidFill>
            <a:srgbClr val="6B7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ounded Rectangle 28"/>
          <p:cNvSpPr/>
          <p:nvPr/>
        </p:nvSpPr>
        <p:spPr>
          <a:xfrm>
            <a:off x="900269" y="3701876"/>
            <a:ext cx="7288430" cy="2351680"/>
          </a:xfrm>
          <a:prstGeom prst="roundRect">
            <a:avLst>
              <a:gd name="adj" fmla="val 0"/>
            </a:avLst>
          </a:prstGeom>
          <a:solidFill>
            <a:srgbClr val="BA69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1389877" y="1681360"/>
            <a:ext cx="2206894" cy="1253068"/>
          </a:xfrm>
          <a:prstGeom prst="ellipse">
            <a:avLst/>
          </a:prstGeom>
          <a:solidFill>
            <a:srgbClr val="6B7EC1"/>
          </a:solidFill>
          <a:ln w="38100">
            <a:solidFill>
              <a:srgbClr val="FFFFFF"/>
            </a:solidFill>
          </a:ln>
          <a:effectLst>
            <a:outerShdw blurRad="50800" dist="635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Let people know your wishes</a:t>
            </a:r>
          </a:p>
        </p:txBody>
      </p:sp>
      <p:sp>
        <p:nvSpPr>
          <p:cNvPr id="9" name="TextBox 8"/>
          <p:cNvSpPr txBox="1"/>
          <p:nvPr/>
        </p:nvSpPr>
        <p:spPr>
          <a:xfrm>
            <a:off x="503873" y="686597"/>
            <a:ext cx="8020025" cy="600164"/>
          </a:xfrm>
          <a:prstGeom prst="rect">
            <a:avLst/>
          </a:prstGeom>
          <a:noFill/>
          <a:effectLst/>
        </p:spPr>
        <p:txBody>
          <a:bodyPr wrap="square" rtlCol="0">
            <a:spAutoFit/>
          </a:bodyPr>
          <a:lstStyle/>
          <a:p>
            <a:pPr algn="ctr">
              <a:lnSpc>
                <a:spcPct val="90000"/>
              </a:lnSpc>
              <a:spcBef>
                <a:spcPct val="0"/>
              </a:spcBef>
            </a:pPr>
            <a:r>
              <a:rPr lang="en-US" sz="3600" b="1" dirty="0">
                <a:solidFill>
                  <a:schemeClr val="accent6">
                    <a:lumMod val="50000"/>
                  </a:schemeClr>
                </a:solidFill>
                <a:ea typeface="+mj-ea"/>
                <a:cs typeface="+mj-cs"/>
              </a:rPr>
              <a:t>Advance Care Planning </a:t>
            </a:r>
            <a:endParaRPr lang="en-US" sz="2400" dirty="0">
              <a:solidFill>
                <a:schemeClr val="accent6">
                  <a:lumMod val="50000"/>
                </a:schemeClr>
              </a:solidFill>
              <a:latin typeface="Helvetica" panose="020B0604020202020204" pitchFamily="34" charset="0"/>
              <a:cs typeface="Helvetica" panose="020B0604020202020204" pitchFamily="34" charset="0"/>
            </a:endParaRPr>
          </a:p>
        </p:txBody>
      </p:sp>
      <p:sp>
        <p:nvSpPr>
          <p:cNvPr id="15" name="Oval 14"/>
          <p:cNvSpPr/>
          <p:nvPr/>
        </p:nvSpPr>
        <p:spPr>
          <a:xfrm>
            <a:off x="1377742" y="1677050"/>
            <a:ext cx="2206894" cy="1253068"/>
          </a:xfrm>
          <a:prstGeom prst="ellipse">
            <a:avLst/>
          </a:prstGeom>
          <a:solidFill>
            <a:schemeClr val="accent3">
              <a:lumMod val="40000"/>
              <a:lumOff val="60000"/>
            </a:schemeClr>
          </a:solidFill>
          <a:ln w="38100">
            <a:solidFill>
              <a:srgbClr val="FFFFFF"/>
            </a:solidFill>
          </a:ln>
          <a:effectLst>
            <a:outerShdw blurRad="50800" dist="635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Advance Statement</a:t>
            </a:r>
          </a:p>
        </p:txBody>
      </p:sp>
      <p:sp>
        <p:nvSpPr>
          <p:cNvPr id="18" name="Oval 17"/>
          <p:cNvSpPr/>
          <p:nvPr/>
        </p:nvSpPr>
        <p:spPr>
          <a:xfrm>
            <a:off x="1487578" y="4727406"/>
            <a:ext cx="2235200" cy="1269140"/>
          </a:xfrm>
          <a:prstGeom prst="ellipse">
            <a:avLst/>
          </a:prstGeom>
          <a:solidFill>
            <a:schemeClr val="accent3">
              <a:lumMod val="40000"/>
              <a:lumOff val="60000"/>
            </a:schemeClr>
          </a:solidFill>
          <a:ln w="38100">
            <a:solidFill>
              <a:srgbClr val="FFFFFF"/>
            </a:solidFill>
          </a:ln>
          <a:effectLst>
            <a:outerShdw blurRad="50800" dist="635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Appoint someone to make decisions</a:t>
            </a:r>
          </a:p>
        </p:txBody>
      </p:sp>
      <p:sp>
        <p:nvSpPr>
          <p:cNvPr id="20" name="Oval 19"/>
          <p:cNvSpPr/>
          <p:nvPr/>
        </p:nvSpPr>
        <p:spPr>
          <a:xfrm>
            <a:off x="5501747" y="1690616"/>
            <a:ext cx="2201333" cy="1249910"/>
          </a:xfrm>
          <a:prstGeom prst="ellipse">
            <a:avLst/>
          </a:prstGeom>
          <a:solidFill>
            <a:srgbClr val="6B7EC1"/>
          </a:solidFill>
          <a:ln w="38100">
            <a:solidFill>
              <a:srgbClr val="FFFFFF"/>
            </a:solidFill>
          </a:ln>
          <a:effectLst>
            <a:outerShdw blurRad="50800" dist="635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Ask someone to speak for you</a:t>
            </a:r>
          </a:p>
        </p:txBody>
      </p:sp>
      <p:sp>
        <p:nvSpPr>
          <p:cNvPr id="21" name="Diamond 20"/>
          <p:cNvSpPr/>
          <p:nvPr/>
        </p:nvSpPr>
        <p:spPr>
          <a:xfrm>
            <a:off x="3376084" y="2629958"/>
            <a:ext cx="2336800" cy="2032000"/>
          </a:xfrm>
          <a:prstGeom prst="diamond">
            <a:avLst/>
          </a:prstGeom>
          <a:solidFill>
            <a:srgbClr val="6B7EC1"/>
          </a:solidFill>
          <a:ln w="38100">
            <a:solidFill>
              <a:srgbClr val="FFFFFF"/>
            </a:solidFill>
          </a:ln>
          <a:effectLst>
            <a:outerShdw blurRad="50800" dist="635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Personal</a:t>
            </a:r>
          </a:p>
          <a:p>
            <a:pPr algn="ctr"/>
            <a:r>
              <a:rPr lang="en-US" dirty="0"/>
              <a:t>Future  Plan</a:t>
            </a:r>
          </a:p>
        </p:txBody>
      </p:sp>
      <p:cxnSp>
        <p:nvCxnSpPr>
          <p:cNvPr id="22" name="Straight Arrow Connector 21"/>
          <p:cNvCxnSpPr/>
          <p:nvPr/>
        </p:nvCxnSpPr>
        <p:spPr>
          <a:xfrm flipV="1">
            <a:off x="5124259" y="2726271"/>
            <a:ext cx="453158" cy="372402"/>
          </a:xfrm>
          <a:prstGeom prst="straightConnector1">
            <a:avLst/>
          </a:prstGeom>
          <a:ln w="28575" cmpd="sng">
            <a:solidFill>
              <a:srgbClr val="1A3B7F"/>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5183905" y="4170910"/>
            <a:ext cx="437403" cy="379942"/>
          </a:xfrm>
          <a:prstGeom prst="straightConnector1">
            <a:avLst/>
          </a:prstGeom>
          <a:ln w="28575" cmpd="sng">
            <a:solidFill>
              <a:srgbClr val="1A3B7F"/>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flipH="1" flipV="1">
            <a:off x="3509039" y="2708757"/>
            <a:ext cx="439208" cy="378213"/>
          </a:xfrm>
          <a:prstGeom prst="straightConnector1">
            <a:avLst/>
          </a:prstGeom>
          <a:ln w="28575" cmpd="sng">
            <a:solidFill>
              <a:srgbClr val="1A3B7F"/>
            </a:solidFill>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flipH="1">
            <a:off x="3450370" y="4204129"/>
            <a:ext cx="478432" cy="407029"/>
          </a:xfrm>
          <a:prstGeom prst="straightConnector1">
            <a:avLst/>
          </a:prstGeom>
          <a:ln w="28575" cmpd="sng">
            <a:solidFill>
              <a:srgbClr val="1A3B7F"/>
            </a:solidFill>
            <a:tailEnd type="arrow"/>
          </a:ln>
        </p:spPr>
        <p:style>
          <a:lnRef idx="2">
            <a:schemeClr val="accent1"/>
          </a:lnRef>
          <a:fillRef idx="0">
            <a:schemeClr val="accent1"/>
          </a:fillRef>
          <a:effectRef idx="1">
            <a:schemeClr val="accent1"/>
          </a:effectRef>
          <a:fontRef idx="minor">
            <a:schemeClr val="tx1"/>
          </a:fontRef>
        </p:style>
      </p:cxnSp>
      <p:sp>
        <p:nvSpPr>
          <p:cNvPr id="19" name="Oval 18"/>
          <p:cNvSpPr/>
          <p:nvPr/>
        </p:nvSpPr>
        <p:spPr>
          <a:xfrm>
            <a:off x="5495196" y="1699579"/>
            <a:ext cx="2363630" cy="1249910"/>
          </a:xfrm>
          <a:prstGeom prst="ellipse">
            <a:avLst/>
          </a:prstGeom>
          <a:solidFill>
            <a:schemeClr val="accent3">
              <a:lumMod val="40000"/>
              <a:lumOff val="60000"/>
            </a:schemeClr>
          </a:solidFill>
          <a:ln w="38100">
            <a:solidFill>
              <a:srgbClr val="FFFFFF"/>
            </a:solidFill>
          </a:ln>
          <a:effectLst>
            <a:outerShdw blurRad="50800" dist="635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Named Spokesperson</a:t>
            </a:r>
          </a:p>
        </p:txBody>
      </p:sp>
      <p:sp>
        <p:nvSpPr>
          <p:cNvPr id="26" name="Oval 25"/>
          <p:cNvSpPr/>
          <p:nvPr/>
        </p:nvSpPr>
        <p:spPr>
          <a:xfrm>
            <a:off x="5412528" y="4720885"/>
            <a:ext cx="2235200" cy="1269140"/>
          </a:xfrm>
          <a:prstGeom prst="ellipse">
            <a:avLst/>
          </a:prstGeom>
          <a:solidFill>
            <a:schemeClr val="accent3">
              <a:lumMod val="40000"/>
              <a:lumOff val="60000"/>
            </a:schemeClr>
          </a:solidFill>
          <a:ln w="38100">
            <a:solidFill>
              <a:srgbClr val="FFFFFF"/>
            </a:solidFill>
          </a:ln>
          <a:effectLst>
            <a:outerShdw blurRad="50800" dist="635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Advance Decision to Refuse Treatment</a:t>
            </a:r>
          </a:p>
        </p:txBody>
      </p:sp>
      <p:sp>
        <p:nvSpPr>
          <p:cNvPr id="30" name="TextBox 29"/>
          <p:cNvSpPr txBox="1"/>
          <p:nvPr/>
        </p:nvSpPr>
        <p:spPr>
          <a:xfrm>
            <a:off x="3605762" y="1869264"/>
            <a:ext cx="2045180" cy="523220"/>
          </a:xfrm>
          <a:prstGeom prst="rect">
            <a:avLst/>
          </a:prstGeom>
          <a:noFill/>
        </p:spPr>
        <p:txBody>
          <a:bodyPr wrap="square" rtlCol="0">
            <a:spAutoFit/>
          </a:bodyPr>
          <a:lstStyle/>
          <a:p>
            <a:pPr algn="ctr"/>
            <a:r>
              <a:rPr lang="en-US" sz="2800" dirty="0">
                <a:solidFill>
                  <a:schemeClr val="bg1"/>
                </a:solidFill>
              </a:rPr>
              <a:t>INFORMAL</a:t>
            </a:r>
          </a:p>
        </p:txBody>
      </p:sp>
      <p:sp>
        <p:nvSpPr>
          <p:cNvPr id="31" name="TextBox 30"/>
          <p:cNvSpPr txBox="1"/>
          <p:nvPr/>
        </p:nvSpPr>
        <p:spPr>
          <a:xfrm>
            <a:off x="3643988" y="4896419"/>
            <a:ext cx="1862667" cy="830997"/>
          </a:xfrm>
          <a:prstGeom prst="rect">
            <a:avLst/>
          </a:prstGeom>
          <a:noFill/>
        </p:spPr>
        <p:txBody>
          <a:bodyPr wrap="square" rtlCol="0">
            <a:spAutoFit/>
          </a:bodyPr>
          <a:lstStyle/>
          <a:p>
            <a:pPr algn="ctr"/>
            <a:r>
              <a:rPr lang="en-US" sz="2800" dirty="0">
                <a:solidFill>
                  <a:schemeClr val="bg1"/>
                </a:solidFill>
              </a:rPr>
              <a:t>FORMAL</a:t>
            </a:r>
          </a:p>
          <a:p>
            <a:pPr algn="ctr"/>
            <a:r>
              <a:rPr lang="en-US" dirty="0">
                <a:solidFill>
                  <a:schemeClr val="bg1"/>
                </a:solidFill>
              </a:rPr>
              <a:t>Legally binding</a:t>
            </a:r>
          </a:p>
        </p:txBody>
      </p:sp>
      <p:sp>
        <p:nvSpPr>
          <p:cNvPr id="32" name="Oval 31"/>
          <p:cNvSpPr/>
          <p:nvPr/>
        </p:nvSpPr>
        <p:spPr>
          <a:xfrm>
            <a:off x="1232279" y="3671010"/>
            <a:ext cx="2080588" cy="990947"/>
          </a:xfrm>
          <a:prstGeom prst="ellipse">
            <a:avLst/>
          </a:prstGeom>
          <a:solidFill>
            <a:schemeClr val="accent3">
              <a:lumMod val="40000"/>
              <a:lumOff val="60000"/>
            </a:schemeClr>
          </a:solidFill>
          <a:ln w="38100">
            <a:solidFill>
              <a:srgbClr val="FFFFFF"/>
            </a:solidFill>
          </a:ln>
          <a:effectLst>
            <a:outerShdw blurRad="50800" dist="635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DNAR</a:t>
            </a:r>
          </a:p>
        </p:txBody>
      </p:sp>
      <p:sp>
        <p:nvSpPr>
          <p:cNvPr id="33" name="Oval 32"/>
          <p:cNvSpPr/>
          <p:nvPr/>
        </p:nvSpPr>
        <p:spPr>
          <a:xfrm>
            <a:off x="6030726" y="3674446"/>
            <a:ext cx="2080588" cy="990947"/>
          </a:xfrm>
          <a:prstGeom prst="ellipse">
            <a:avLst/>
          </a:prstGeom>
          <a:solidFill>
            <a:schemeClr val="accent3">
              <a:lumMod val="40000"/>
              <a:lumOff val="60000"/>
            </a:schemeClr>
          </a:solidFill>
          <a:ln w="38100">
            <a:solidFill>
              <a:srgbClr val="FFFFFF"/>
            </a:solidFill>
          </a:ln>
          <a:effectLst>
            <a:outerShdw blurRad="50800" dist="635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ReSPECT</a:t>
            </a:r>
          </a:p>
        </p:txBody>
      </p:sp>
    </p:spTree>
    <p:extLst>
      <p:ext uri="{BB962C8B-B14F-4D97-AF65-F5344CB8AC3E}">
        <p14:creationId xmlns:p14="http://schemas.microsoft.com/office/powerpoint/2010/main" val="788096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6" grpId="0" animBg="1"/>
      <p:bldP spid="3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p:cNvSpPr/>
          <p:nvPr/>
        </p:nvSpPr>
        <p:spPr>
          <a:xfrm>
            <a:off x="900622" y="829876"/>
            <a:ext cx="2218266" cy="1259525"/>
          </a:xfrm>
          <a:prstGeom prst="ellipse">
            <a:avLst/>
          </a:prstGeom>
          <a:solidFill>
            <a:srgbClr val="6B7EC1"/>
          </a:solidFill>
          <a:ln w="38100">
            <a:solidFill>
              <a:srgbClr val="FFFFFF"/>
            </a:solidFill>
          </a:ln>
          <a:effectLst>
            <a:outerShdw blurRad="50800" dist="635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Refuse treatment in advance</a:t>
            </a:r>
          </a:p>
        </p:txBody>
      </p:sp>
      <p:grpSp>
        <p:nvGrpSpPr>
          <p:cNvPr id="12" name="Group 11"/>
          <p:cNvGrpSpPr/>
          <p:nvPr/>
        </p:nvGrpSpPr>
        <p:grpSpPr>
          <a:xfrm>
            <a:off x="1834124" y="2276334"/>
            <a:ext cx="6824935" cy="3266510"/>
            <a:chOff x="2637535" y="3108961"/>
            <a:chExt cx="6824935" cy="2955962"/>
          </a:xfrm>
        </p:grpSpPr>
        <p:sp>
          <p:nvSpPr>
            <p:cNvPr id="21" name="Rounded Rectangle 20"/>
            <p:cNvSpPr/>
            <p:nvPr/>
          </p:nvSpPr>
          <p:spPr>
            <a:xfrm>
              <a:off x="2637535" y="3108961"/>
              <a:ext cx="6574704" cy="2955962"/>
            </a:xfrm>
            <a:prstGeom prst="roundRect">
              <a:avLst>
                <a:gd name="adj" fmla="val 9035"/>
              </a:avLst>
            </a:prstGeom>
            <a:solidFill>
              <a:schemeClr val="bg1"/>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2906436" y="3325629"/>
              <a:ext cx="6556034" cy="2668423"/>
            </a:xfrm>
            <a:prstGeom prst="rect">
              <a:avLst/>
            </a:prstGeom>
          </p:spPr>
          <p:txBody>
            <a:bodyPr wrap="square">
              <a:spAutoFit/>
            </a:bodyPr>
            <a:lstStyle/>
            <a:p>
              <a:pPr>
                <a:lnSpc>
                  <a:spcPct val="90000"/>
                </a:lnSpc>
              </a:pPr>
              <a:r>
                <a:rPr lang="en-GB" sz="2200" b="1" dirty="0">
                  <a:solidFill>
                    <a:srgbClr val="002060"/>
                  </a:solidFill>
                </a:rPr>
                <a:t>Advance Decision to Refuse Treatment</a:t>
              </a:r>
            </a:p>
            <a:p>
              <a:pPr marL="457200" indent="-457200">
                <a:lnSpc>
                  <a:spcPct val="90000"/>
                </a:lnSpc>
                <a:buFont typeface="Arial"/>
                <a:buChar char="•"/>
              </a:pPr>
              <a:r>
                <a:rPr lang="en-GB" dirty="0">
                  <a:solidFill>
                    <a:srgbClr val="002060"/>
                  </a:solidFill>
                </a:rPr>
                <a:t>Advance decision to refuse treatment</a:t>
              </a:r>
            </a:p>
            <a:p>
              <a:pPr marL="457200" indent="-457200">
                <a:lnSpc>
                  <a:spcPct val="90000"/>
                </a:lnSpc>
                <a:buFont typeface="Arial"/>
                <a:buChar char="•"/>
              </a:pPr>
              <a:r>
                <a:rPr lang="en-GB" dirty="0">
                  <a:solidFill>
                    <a:srgbClr val="002060"/>
                  </a:solidFill>
                </a:rPr>
                <a:t>Refuses specific treatment in future</a:t>
              </a:r>
            </a:p>
            <a:p>
              <a:pPr marL="457200" indent="-457200">
                <a:lnSpc>
                  <a:spcPct val="90000"/>
                </a:lnSpc>
                <a:buFont typeface="Arial"/>
                <a:buChar char="•"/>
              </a:pPr>
              <a:r>
                <a:rPr lang="en-GB" dirty="0">
                  <a:solidFill>
                    <a:srgbClr val="002060"/>
                  </a:solidFill>
                </a:rPr>
                <a:t>Must specify circumstances</a:t>
              </a:r>
            </a:p>
            <a:p>
              <a:pPr marL="457200" indent="-457200">
                <a:lnSpc>
                  <a:spcPct val="90000"/>
                </a:lnSpc>
                <a:buFont typeface="Arial"/>
                <a:buChar char="•"/>
              </a:pPr>
              <a:r>
                <a:rPr lang="en-GB" dirty="0">
                  <a:solidFill>
                    <a:srgbClr val="002060"/>
                  </a:solidFill>
                </a:rPr>
                <a:t>Must be written, signed &amp; witnessed, if life sustaining treatment refused</a:t>
              </a:r>
            </a:p>
            <a:p>
              <a:pPr marL="457200" indent="-457200">
                <a:lnSpc>
                  <a:spcPct val="90000"/>
                </a:lnSpc>
                <a:buFont typeface="Arial"/>
                <a:buChar char="•"/>
              </a:pPr>
              <a:r>
                <a:rPr lang="en-GB" dirty="0">
                  <a:solidFill>
                    <a:srgbClr val="002060"/>
                  </a:solidFill>
                </a:rPr>
                <a:t>Must state awareness that refusal may shorten life</a:t>
              </a:r>
            </a:p>
            <a:p>
              <a:pPr marL="457200" indent="-457200">
                <a:lnSpc>
                  <a:spcPct val="90000"/>
                </a:lnSpc>
                <a:buFont typeface="Arial"/>
                <a:buChar char="•"/>
              </a:pPr>
              <a:r>
                <a:rPr lang="en-GB" dirty="0">
                  <a:solidFill>
                    <a:srgbClr val="002060"/>
                  </a:solidFill>
                </a:rPr>
                <a:t>Advised to discuss with health professionals</a:t>
              </a:r>
            </a:p>
            <a:p>
              <a:pPr marL="457200" indent="-457200">
                <a:lnSpc>
                  <a:spcPct val="90000"/>
                </a:lnSpc>
                <a:buFont typeface="Arial"/>
                <a:buChar char="•"/>
              </a:pPr>
              <a:r>
                <a:rPr lang="en-GB" dirty="0">
                  <a:solidFill>
                    <a:srgbClr val="002060"/>
                  </a:solidFill>
                </a:rPr>
                <a:t>Made whilst have capacity</a:t>
              </a:r>
            </a:p>
            <a:p>
              <a:pPr marL="457200" indent="-457200">
                <a:lnSpc>
                  <a:spcPct val="90000"/>
                </a:lnSpc>
                <a:buFont typeface="Arial"/>
                <a:buChar char="•"/>
              </a:pPr>
              <a:r>
                <a:rPr lang="en-GB" dirty="0">
                  <a:solidFill>
                    <a:srgbClr val="002060"/>
                  </a:solidFill>
                </a:rPr>
                <a:t>Only comes into force if unable to make wishes known                             </a:t>
              </a:r>
            </a:p>
          </p:txBody>
        </p:sp>
      </p:grpSp>
    </p:spTree>
    <p:extLst>
      <p:ext uri="{BB962C8B-B14F-4D97-AF65-F5344CB8AC3E}">
        <p14:creationId xmlns:p14="http://schemas.microsoft.com/office/powerpoint/2010/main" val="1182345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1+#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plate - Powerpoint">
  <a:themeElements>
    <a:clrScheme name="NHS England">
      <a:dk1>
        <a:sysClr val="windowText" lastClr="000000"/>
      </a:dk1>
      <a:lt1>
        <a:sysClr val="window" lastClr="FFFFFF"/>
      </a:lt1>
      <a:dk2>
        <a:srgbClr val="0072C6"/>
      </a:dk2>
      <a:lt2>
        <a:srgbClr val="A00054"/>
      </a:lt2>
      <a:accent1>
        <a:srgbClr val="00ADC6"/>
      </a:accent1>
      <a:accent2>
        <a:srgbClr val="0091C9"/>
      </a:accent2>
      <a:accent3>
        <a:srgbClr val="003893"/>
      </a:accent3>
      <a:accent4>
        <a:srgbClr val="FFFFFF"/>
      </a:accent4>
      <a:accent5>
        <a:srgbClr val="FFFFFF"/>
      </a:accent5>
      <a:accent6>
        <a:srgbClr val="FFFFFF"/>
      </a:accent6>
      <a:hlink>
        <a:srgbClr val="A00054"/>
      </a:hlink>
      <a:folHlink>
        <a:srgbClr val="A0005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_dlc_DocId xmlns="51367701-27c8-403e-a234-85855c5cd73e">K57F673QWXRZ-1374-26</_dlc_DocId>
    <_dlc_DocIdUrl xmlns="51367701-27c8-403e-a234-85855c5cd73e">
      <Url>https://nhsengland.sharepoint.com/TeamCentre/VisionandValues/_layouts/15/DocIdRedir.aspx?ID=K57F673QWXRZ-1374-26</Url>
      <Description>K57F673QWXRZ-1374-26</Description>
    </_dlc_DocIdUrl>
    <SharedWithUsers xmlns="11cf67b4-8be8-4203-926d-b1451d6a3644">
      <UserInfo>
        <DisplayName>Lauren Griffin</DisplayName>
        <AccountId>3449</AccountId>
        <AccountType/>
      </UserInfo>
      <UserInfo>
        <DisplayName>Mike Prentice</DisplayName>
        <AccountId>496</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C8D083DDF8B2CE45ABEDBAB4F90C7050" ma:contentTypeVersion="1" ma:contentTypeDescription="Create a new document." ma:contentTypeScope="" ma:versionID="032acde6ac023d6924288be4ad21c08f">
  <xsd:schema xmlns:xsd="http://www.w3.org/2001/XMLSchema" xmlns:xs="http://www.w3.org/2001/XMLSchema" xmlns:p="http://schemas.microsoft.com/office/2006/metadata/properties" xmlns:ns2="51367701-27c8-403e-a234-85855c5cd73e" xmlns:ns3="11cf67b4-8be8-4203-926d-b1451d6a3644" targetNamespace="http://schemas.microsoft.com/office/2006/metadata/properties" ma:root="true" ma:fieldsID="f52e0736a025cab4de6ebc49c2f18d24" ns2:_="" ns3:_="">
    <xsd:import namespace="51367701-27c8-403e-a234-85855c5cd73e"/>
    <xsd:import namespace="11cf67b4-8be8-4203-926d-b1451d6a3644"/>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367701-27c8-403e-a234-85855c5cd73e"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1cf67b4-8be8-4203-926d-b1451d6a364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3E2D8D-97DE-4E74-B764-E6068406E7BC}">
  <ds:schemaRefs>
    <ds:schemaRef ds:uri="http://schemas.microsoft.com/sharepoint/events"/>
  </ds:schemaRefs>
</ds:datastoreItem>
</file>

<file path=customXml/itemProps2.xml><?xml version="1.0" encoding="utf-8"?>
<ds:datastoreItem xmlns:ds="http://schemas.openxmlformats.org/officeDocument/2006/customXml" ds:itemID="{1162815B-73E9-4F29-BCD9-8ECFE512B070}">
  <ds:schemaRefs>
    <ds:schemaRef ds:uri="http://purl.org/dc/dcmitype/"/>
    <ds:schemaRef ds:uri="http://schemas.microsoft.com/office/infopath/2007/PartnerControls"/>
    <ds:schemaRef ds:uri="http://purl.org/dc/terms/"/>
    <ds:schemaRef ds:uri="http://schemas.openxmlformats.org/package/2006/metadata/core-properties"/>
    <ds:schemaRef ds:uri="http://purl.org/dc/elements/1.1/"/>
    <ds:schemaRef ds:uri="11cf67b4-8be8-4203-926d-b1451d6a3644"/>
    <ds:schemaRef ds:uri="http://schemas.microsoft.com/office/2006/metadata/properties"/>
    <ds:schemaRef ds:uri="http://www.w3.org/XML/1998/namespace"/>
    <ds:schemaRef ds:uri="http://schemas.microsoft.com/office/2006/documentManagement/types"/>
    <ds:schemaRef ds:uri="51367701-27c8-403e-a234-85855c5cd73e"/>
  </ds:schemaRefs>
</ds:datastoreItem>
</file>

<file path=customXml/itemProps3.xml><?xml version="1.0" encoding="utf-8"?>
<ds:datastoreItem xmlns:ds="http://schemas.openxmlformats.org/officeDocument/2006/customXml" ds:itemID="{13A858E9-A82C-48FC-8CCF-1C12D02559A5}">
  <ds:schemaRefs>
    <ds:schemaRef ds:uri="http://schemas.microsoft.com/sharepoint/v3/contenttype/forms"/>
  </ds:schemaRefs>
</ds:datastoreItem>
</file>

<file path=customXml/itemProps4.xml><?xml version="1.0" encoding="utf-8"?>
<ds:datastoreItem xmlns:ds="http://schemas.openxmlformats.org/officeDocument/2006/customXml" ds:itemID="{115F914E-F0E3-42BB-A7DB-48E01D88CD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367701-27c8-403e-a234-85855c5cd73e"/>
    <ds:schemaRef ds:uri="11cf67b4-8be8-4203-926d-b1451d6a3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Template - Powerpoint</Template>
  <TotalTime>662</TotalTime>
  <Words>1120</Words>
  <Application>Microsoft Office PowerPoint</Application>
  <PresentationFormat>On-screen Show (4:3)</PresentationFormat>
  <Paragraphs>176</Paragraphs>
  <Slides>25</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Helvetica</vt:lpstr>
      <vt:lpstr>Symbol</vt:lpstr>
      <vt:lpstr>Template - Powerpoint</vt:lpstr>
      <vt:lpstr>My Future Wishes Workshop </vt:lpstr>
      <vt:lpstr>What are we going to cover</vt:lpstr>
      <vt:lpstr>What is Advance Care Planning ( ACP)</vt:lpstr>
      <vt:lpstr>An ACP may include:</vt:lpstr>
      <vt:lpstr>PowerPoint Presentation</vt:lpstr>
      <vt:lpstr>No. of people with dementia on GP registers in Bradford &amp; Airedale = 5013*</vt:lpstr>
      <vt:lpstr>PowerPoint Presentation</vt:lpstr>
      <vt:lpstr>PowerPoint Presentation</vt:lpstr>
      <vt:lpstr>PowerPoint Presentation</vt:lpstr>
      <vt:lpstr>PowerPoint Presentation</vt:lpstr>
      <vt:lpstr>PowerPoint Presentation</vt:lpstr>
      <vt:lpstr>LPA:</vt:lpstr>
      <vt:lpstr>Solicitors for the Elderly (SFE :</vt:lpstr>
      <vt:lpstr>PowerPoint Presentation</vt:lpstr>
      <vt:lpstr>PowerPoint Presentation</vt:lpstr>
      <vt:lpstr>PowerPoint Presentation</vt:lpstr>
      <vt:lpstr>PowerPoint Presentation</vt:lpstr>
      <vt:lpstr>Differences between ECP and ACP </vt:lpstr>
      <vt:lpstr>PowerPoint Presentation</vt:lpstr>
      <vt:lpstr>PowerPoint Presentation</vt:lpstr>
      <vt:lpstr>PowerPoint Presentation</vt:lpstr>
      <vt:lpstr>Advance Care Planning in Bradford</vt:lpstr>
      <vt:lpstr>Access to the Bradford Advanced Care Plan document</vt:lpstr>
      <vt:lpstr>Advance decision to refuse treatment ( ADRT)</vt:lpstr>
      <vt:lpstr>Sources of Information for Patients and Professionals</vt:lpstr>
    </vt:vector>
  </TitlesOfParts>
  <Company>IMS3</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Alderson, Lisa</dc:creator>
  <cp:lastModifiedBy>Ramesh Mehay</cp:lastModifiedBy>
  <cp:revision>56</cp:revision>
  <cp:lastPrinted>2017-10-28T14:20:29Z</cp:lastPrinted>
  <dcterms:created xsi:type="dcterms:W3CDTF">2014-09-24T09:52:44Z</dcterms:created>
  <dcterms:modified xsi:type="dcterms:W3CDTF">2020-05-14T22:15:43Z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0x010100C8D083DDF8B2CE45ABEDBAB4F90C7050</vt:lpwstr>
  </property>
  <property fmtid="{D5CDD505-2E9C-101B-9397-08002B2CF9AE}" pid="3" name="_dlc_DocIdItemGuid">
    <vt:lpwstr>162e1004-4b7b-4f5d-a50a-d24947abc4b0</vt:lpwstr>
  </property>
</Properties>
</file>