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12192000"/>
  <p:embeddedFontLst>
    <p:embeddedFont>
      <p:font typeface="Montserrat" panose="00000500000000000000" pitchFamily="2" charset="0"/>
      <p:regular r:id="rId35"/>
      <p:bold r:id="rId36"/>
      <p:italic r:id="rId37"/>
      <p:boldItalic r:id="rId38"/>
    </p:embeddedFont>
    <p:embeddedFont>
      <p:font typeface="Open Sans" panose="020B0606030504020204" pitchFamily="34" charset="0"/>
      <p:regular r:id="rId39"/>
      <p:bold r:id="rId40"/>
      <p:italic r:id="rId41"/>
      <p:boldItalic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1505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9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18" Type="http://schemas.openxmlformats.org/officeDocument/2006/relationships/image" Target="../media/image134.png"/><Relationship Id="rId3" Type="http://schemas.openxmlformats.org/officeDocument/2006/relationships/image" Target="../media/image9.png"/><Relationship Id="rId21" Type="http://schemas.openxmlformats.org/officeDocument/2006/relationships/image" Target="../media/image137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17" Type="http://schemas.openxmlformats.org/officeDocument/2006/relationships/image" Target="../media/image13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32.png"/><Relationship Id="rId20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131.png"/><Relationship Id="rId10" Type="http://schemas.openxmlformats.org/officeDocument/2006/relationships/image" Target="../media/image126.png"/><Relationship Id="rId19" Type="http://schemas.openxmlformats.org/officeDocument/2006/relationships/image" Target="../media/image135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Relationship Id="rId22" Type="http://schemas.openxmlformats.org/officeDocument/2006/relationships/image" Target="../media/image1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3" Type="http://schemas.openxmlformats.org/officeDocument/2006/relationships/image" Target="../media/image9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17" Type="http://schemas.openxmlformats.org/officeDocument/2006/relationships/image" Target="../media/image15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2.png"/><Relationship Id="rId18" Type="http://schemas.openxmlformats.org/officeDocument/2006/relationships/image" Target="../media/image167.png"/><Relationship Id="rId3" Type="http://schemas.openxmlformats.org/officeDocument/2006/relationships/image" Target="../media/image9.png"/><Relationship Id="rId7" Type="http://schemas.openxmlformats.org/officeDocument/2006/relationships/image" Target="../media/image156.png"/><Relationship Id="rId12" Type="http://schemas.openxmlformats.org/officeDocument/2006/relationships/image" Target="../media/image161.png"/><Relationship Id="rId17" Type="http://schemas.openxmlformats.org/officeDocument/2006/relationships/image" Target="../media/image16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11" Type="http://schemas.openxmlformats.org/officeDocument/2006/relationships/image" Target="../media/image160.png"/><Relationship Id="rId5" Type="http://schemas.openxmlformats.org/officeDocument/2006/relationships/image" Target="../media/image154.png"/><Relationship Id="rId15" Type="http://schemas.openxmlformats.org/officeDocument/2006/relationships/image" Target="../media/image164.png"/><Relationship Id="rId10" Type="http://schemas.openxmlformats.org/officeDocument/2006/relationships/image" Target="../media/image159.png"/><Relationship Id="rId19" Type="http://schemas.openxmlformats.org/officeDocument/2006/relationships/image" Target="../media/image168.png"/><Relationship Id="rId4" Type="http://schemas.openxmlformats.org/officeDocument/2006/relationships/image" Target="../media/image153.png"/><Relationship Id="rId9" Type="http://schemas.openxmlformats.org/officeDocument/2006/relationships/image" Target="../media/image158.png"/><Relationship Id="rId14" Type="http://schemas.openxmlformats.org/officeDocument/2006/relationships/image" Target="../media/image1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openxmlformats.org/officeDocument/2006/relationships/image" Target="../media/image178.png"/><Relationship Id="rId18" Type="http://schemas.openxmlformats.org/officeDocument/2006/relationships/image" Target="../media/image183.png"/><Relationship Id="rId3" Type="http://schemas.openxmlformats.org/officeDocument/2006/relationships/image" Target="../media/image9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17" Type="http://schemas.openxmlformats.org/officeDocument/2006/relationships/image" Target="../media/image182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png"/><Relationship Id="rId11" Type="http://schemas.openxmlformats.org/officeDocument/2006/relationships/image" Target="../media/image176.png"/><Relationship Id="rId5" Type="http://schemas.openxmlformats.org/officeDocument/2006/relationships/image" Target="../media/image170.png"/><Relationship Id="rId15" Type="http://schemas.openxmlformats.org/officeDocument/2006/relationships/image" Target="../media/image180.png"/><Relationship Id="rId10" Type="http://schemas.openxmlformats.org/officeDocument/2006/relationships/image" Target="../media/image175.png"/><Relationship Id="rId19" Type="http://schemas.openxmlformats.org/officeDocument/2006/relationships/image" Target="../media/image184.png"/><Relationship Id="rId4" Type="http://schemas.openxmlformats.org/officeDocument/2006/relationships/image" Target="../media/image169.png"/><Relationship Id="rId9" Type="http://schemas.openxmlformats.org/officeDocument/2006/relationships/image" Target="../media/image174.png"/><Relationship Id="rId14" Type="http://schemas.openxmlformats.org/officeDocument/2006/relationships/image" Target="../media/image17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94.png"/><Relationship Id="rId18" Type="http://schemas.openxmlformats.org/officeDocument/2006/relationships/image" Target="../media/image199.png"/><Relationship Id="rId3" Type="http://schemas.openxmlformats.org/officeDocument/2006/relationships/image" Target="../media/image9.png"/><Relationship Id="rId7" Type="http://schemas.openxmlformats.org/officeDocument/2006/relationships/image" Target="../media/image188.png"/><Relationship Id="rId12" Type="http://schemas.openxmlformats.org/officeDocument/2006/relationships/image" Target="../media/image193.png"/><Relationship Id="rId17" Type="http://schemas.openxmlformats.org/officeDocument/2006/relationships/image" Target="../media/image198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7.png"/><Relationship Id="rId11" Type="http://schemas.openxmlformats.org/officeDocument/2006/relationships/image" Target="../media/image192.png"/><Relationship Id="rId5" Type="http://schemas.openxmlformats.org/officeDocument/2006/relationships/image" Target="../media/image186.png"/><Relationship Id="rId15" Type="http://schemas.openxmlformats.org/officeDocument/2006/relationships/image" Target="../media/image196.png"/><Relationship Id="rId10" Type="http://schemas.openxmlformats.org/officeDocument/2006/relationships/image" Target="../media/image191.png"/><Relationship Id="rId19" Type="http://schemas.openxmlformats.org/officeDocument/2006/relationships/image" Target="../media/image200.png"/><Relationship Id="rId4" Type="http://schemas.openxmlformats.org/officeDocument/2006/relationships/image" Target="../media/image185.png"/><Relationship Id="rId9" Type="http://schemas.openxmlformats.org/officeDocument/2006/relationships/image" Target="../media/image190.png"/><Relationship Id="rId14" Type="http://schemas.openxmlformats.org/officeDocument/2006/relationships/image" Target="../media/image19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3" Type="http://schemas.openxmlformats.org/officeDocument/2006/relationships/image" Target="../media/image9.png"/><Relationship Id="rId7" Type="http://schemas.openxmlformats.org/officeDocument/2006/relationships/image" Target="../media/image20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5" Type="http://schemas.openxmlformats.org/officeDocument/2006/relationships/image" Target="../media/image202.png"/><Relationship Id="rId10" Type="http://schemas.openxmlformats.org/officeDocument/2006/relationships/image" Target="../media/image207.png"/><Relationship Id="rId4" Type="http://schemas.openxmlformats.org/officeDocument/2006/relationships/image" Target="../media/image201.png"/><Relationship Id="rId9" Type="http://schemas.openxmlformats.org/officeDocument/2006/relationships/image" Target="../media/image20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image" Target="../media/image217.png"/><Relationship Id="rId18" Type="http://schemas.openxmlformats.org/officeDocument/2006/relationships/image" Target="../media/image222.png"/><Relationship Id="rId3" Type="http://schemas.openxmlformats.org/officeDocument/2006/relationships/image" Target="../media/image9.png"/><Relationship Id="rId21" Type="http://schemas.openxmlformats.org/officeDocument/2006/relationships/image" Target="../media/image225.png"/><Relationship Id="rId7" Type="http://schemas.openxmlformats.org/officeDocument/2006/relationships/image" Target="../media/image211.png"/><Relationship Id="rId12" Type="http://schemas.openxmlformats.org/officeDocument/2006/relationships/image" Target="../media/image216.png"/><Relationship Id="rId17" Type="http://schemas.openxmlformats.org/officeDocument/2006/relationships/image" Target="../media/image221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20.png"/><Relationship Id="rId20" Type="http://schemas.openxmlformats.org/officeDocument/2006/relationships/image" Target="../media/image2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0.png"/><Relationship Id="rId11" Type="http://schemas.openxmlformats.org/officeDocument/2006/relationships/image" Target="../media/image215.png"/><Relationship Id="rId5" Type="http://schemas.openxmlformats.org/officeDocument/2006/relationships/image" Target="../media/image209.png"/><Relationship Id="rId15" Type="http://schemas.openxmlformats.org/officeDocument/2006/relationships/image" Target="../media/image219.png"/><Relationship Id="rId23" Type="http://schemas.openxmlformats.org/officeDocument/2006/relationships/image" Target="../media/image227.png"/><Relationship Id="rId10" Type="http://schemas.openxmlformats.org/officeDocument/2006/relationships/image" Target="../media/image214.png"/><Relationship Id="rId19" Type="http://schemas.openxmlformats.org/officeDocument/2006/relationships/image" Target="../media/image223.png"/><Relationship Id="rId4" Type="http://schemas.openxmlformats.org/officeDocument/2006/relationships/image" Target="../media/image208.png"/><Relationship Id="rId9" Type="http://schemas.openxmlformats.org/officeDocument/2006/relationships/image" Target="../media/image213.png"/><Relationship Id="rId14" Type="http://schemas.openxmlformats.org/officeDocument/2006/relationships/image" Target="../media/image218.png"/><Relationship Id="rId22" Type="http://schemas.openxmlformats.org/officeDocument/2006/relationships/image" Target="../media/image2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13" Type="http://schemas.openxmlformats.org/officeDocument/2006/relationships/image" Target="../media/image237.png"/><Relationship Id="rId3" Type="http://schemas.openxmlformats.org/officeDocument/2006/relationships/image" Target="../media/image9.png"/><Relationship Id="rId7" Type="http://schemas.openxmlformats.org/officeDocument/2006/relationships/image" Target="../media/image231.png"/><Relationship Id="rId12" Type="http://schemas.openxmlformats.org/officeDocument/2006/relationships/image" Target="../media/image23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0.png"/><Relationship Id="rId11" Type="http://schemas.openxmlformats.org/officeDocument/2006/relationships/image" Target="../media/image235.png"/><Relationship Id="rId5" Type="http://schemas.openxmlformats.org/officeDocument/2006/relationships/image" Target="../media/image229.png"/><Relationship Id="rId15" Type="http://schemas.openxmlformats.org/officeDocument/2006/relationships/image" Target="../media/image239.png"/><Relationship Id="rId10" Type="http://schemas.openxmlformats.org/officeDocument/2006/relationships/image" Target="../media/image234.png"/><Relationship Id="rId4" Type="http://schemas.openxmlformats.org/officeDocument/2006/relationships/image" Target="../media/image228.png"/><Relationship Id="rId9" Type="http://schemas.openxmlformats.org/officeDocument/2006/relationships/image" Target="../media/image233.png"/><Relationship Id="rId14" Type="http://schemas.openxmlformats.org/officeDocument/2006/relationships/image" Target="../media/image2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13" Type="http://schemas.openxmlformats.org/officeDocument/2006/relationships/image" Target="../media/image250.png"/><Relationship Id="rId18" Type="http://schemas.openxmlformats.org/officeDocument/2006/relationships/image" Target="../media/image255.png"/><Relationship Id="rId26" Type="http://schemas.openxmlformats.org/officeDocument/2006/relationships/image" Target="../media/image263.png"/><Relationship Id="rId3" Type="http://schemas.openxmlformats.org/officeDocument/2006/relationships/image" Target="../media/image9.png"/><Relationship Id="rId21" Type="http://schemas.openxmlformats.org/officeDocument/2006/relationships/image" Target="../media/image258.png"/><Relationship Id="rId7" Type="http://schemas.openxmlformats.org/officeDocument/2006/relationships/image" Target="../media/image244.png"/><Relationship Id="rId12" Type="http://schemas.openxmlformats.org/officeDocument/2006/relationships/image" Target="../media/image249.png"/><Relationship Id="rId17" Type="http://schemas.openxmlformats.org/officeDocument/2006/relationships/image" Target="../media/image254.png"/><Relationship Id="rId25" Type="http://schemas.openxmlformats.org/officeDocument/2006/relationships/image" Target="../media/image262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53.png"/><Relationship Id="rId20" Type="http://schemas.openxmlformats.org/officeDocument/2006/relationships/image" Target="../media/image2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3.png"/><Relationship Id="rId11" Type="http://schemas.openxmlformats.org/officeDocument/2006/relationships/image" Target="../media/image248.png"/><Relationship Id="rId24" Type="http://schemas.openxmlformats.org/officeDocument/2006/relationships/image" Target="../media/image261.png"/><Relationship Id="rId5" Type="http://schemas.openxmlformats.org/officeDocument/2006/relationships/image" Target="../media/image242.png"/><Relationship Id="rId15" Type="http://schemas.openxmlformats.org/officeDocument/2006/relationships/image" Target="../media/image252.png"/><Relationship Id="rId23" Type="http://schemas.openxmlformats.org/officeDocument/2006/relationships/image" Target="../media/image260.png"/><Relationship Id="rId28" Type="http://schemas.openxmlformats.org/officeDocument/2006/relationships/image" Target="../media/image265.png"/><Relationship Id="rId10" Type="http://schemas.openxmlformats.org/officeDocument/2006/relationships/image" Target="../media/image247.png"/><Relationship Id="rId19" Type="http://schemas.openxmlformats.org/officeDocument/2006/relationships/image" Target="../media/image256.png"/><Relationship Id="rId4" Type="http://schemas.openxmlformats.org/officeDocument/2006/relationships/image" Target="../media/image241.png"/><Relationship Id="rId9" Type="http://schemas.openxmlformats.org/officeDocument/2006/relationships/image" Target="../media/image246.png"/><Relationship Id="rId14" Type="http://schemas.openxmlformats.org/officeDocument/2006/relationships/image" Target="../media/image251.png"/><Relationship Id="rId22" Type="http://schemas.openxmlformats.org/officeDocument/2006/relationships/image" Target="../media/image259.png"/><Relationship Id="rId27" Type="http://schemas.openxmlformats.org/officeDocument/2006/relationships/image" Target="../media/image2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275.png"/><Relationship Id="rId18" Type="http://schemas.openxmlformats.org/officeDocument/2006/relationships/image" Target="../media/image280.png"/><Relationship Id="rId3" Type="http://schemas.openxmlformats.org/officeDocument/2006/relationships/image" Target="../media/image9.png"/><Relationship Id="rId21" Type="http://schemas.openxmlformats.org/officeDocument/2006/relationships/image" Target="../media/image283.png"/><Relationship Id="rId7" Type="http://schemas.openxmlformats.org/officeDocument/2006/relationships/image" Target="../media/image269.png"/><Relationship Id="rId12" Type="http://schemas.openxmlformats.org/officeDocument/2006/relationships/image" Target="../media/image274.png"/><Relationship Id="rId17" Type="http://schemas.openxmlformats.org/officeDocument/2006/relationships/image" Target="../media/image279.png"/><Relationship Id="rId25" Type="http://schemas.openxmlformats.org/officeDocument/2006/relationships/image" Target="../media/image287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78.png"/><Relationship Id="rId20" Type="http://schemas.openxmlformats.org/officeDocument/2006/relationships/image" Target="../media/image2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8.png"/><Relationship Id="rId11" Type="http://schemas.openxmlformats.org/officeDocument/2006/relationships/image" Target="../media/image273.png"/><Relationship Id="rId24" Type="http://schemas.openxmlformats.org/officeDocument/2006/relationships/image" Target="../media/image286.png"/><Relationship Id="rId5" Type="http://schemas.openxmlformats.org/officeDocument/2006/relationships/image" Target="../media/image267.png"/><Relationship Id="rId15" Type="http://schemas.openxmlformats.org/officeDocument/2006/relationships/image" Target="../media/image277.png"/><Relationship Id="rId23" Type="http://schemas.openxmlformats.org/officeDocument/2006/relationships/image" Target="../media/image285.png"/><Relationship Id="rId10" Type="http://schemas.openxmlformats.org/officeDocument/2006/relationships/image" Target="../media/image272.png"/><Relationship Id="rId19" Type="http://schemas.openxmlformats.org/officeDocument/2006/relationships/image" Target="../media/image281.png"/><Relationship Id="rId4" Type="http://schemas.openxmlformats.org/officeDocument/2006/relationships/image" Target="../media/image266.png"/><Relationship Id="rId9" Type="http://schemas.openxmlformats.org/officeDocument/2006/relationships/image" Target="../media/image271.png"/><Relationship Id="rId14" Type="http://schemas.openxmlformats.org/officeDocument/2006/relationships/image" Target="../media/image276.png"/><Relationship Id="rId22" Type="http://schemas.openxmlformats.org/officeDocument/2006/relationships/image" Target="../media/image28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2.png"/><Relationship Id="rId3" Type="http://schemas.openxmlformats.org/officeDocument/2006/relationships/image" Target="../media/image9.png"/><Relationship Id="rId7" Type="http://schemas.openxmlformats.org/officeDocument/2006/relationships/image" Target="../media/image29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0.png"/><Relationship Id="rId11" Type="http://schemas.openxmlformats.org/officeDocument/2006/relationships/image" Target="../media/image295.png"/><Relationship Id="rId5" Type="http://schemas.openxmlformats.org/officeDocument/2006/relationships/image" Target="../media/image289.png"/><Relationship Id="rId10" Type="http://schemas.openxmlformats.org/officeDocument/2006/relationships/image" Target="../media/image294.png"/><Relationship Id="rId4" Type="http://schemas.openxmlformats.org/officeDocument/2006/relationships/image" Target="../media/image288.png"/><Relationship Id="rId9" Type="http://schemas.openxmlformats.org/officeDocument/2006/relationships/image" Target="../media/image29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image" Target="../media/image305.png"/><Relationship Id="rId18" Type="http://schemas.openxmlformats.org/officeDocument/2006/relationships/image" Target="../media/image310.png"/><Relationship Id="rId3" Type="http://schemas.openxmlformats.org/officeDocument/2006/relationships/image" Target="../media/image9.png"/><Relationship Id="rId7" Type="http://schemas.openxmlformats.org/officeDocument/2006/relationships/image" Target="../media/image299.png"/><Relationship Id="rId12" Type="http://schemas.openxmlformats.org/officeDocument/2006/relationships/image" Target="../media/image304.png"/><Relationship Id="rId17" Type="http://schemas.openxmlformats.org/officeDocument/2006/relationships/image" Target="../media/image309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8.png"/><Relationship Id="rId11" Type="http://schemas.openxmlformats.org/officeDocument/2006/relationships/image" Target="../media/image303.png"/><Relationship Id="rId5" Type="http://schemas.openxmlformats.org/officeDocument/2006/relationships/image" Target="../media/image297.png"/><Relationship Id="rId15" Type="http://schemas.openxmlformats.org/officeDocument/2006/relationships/image" Target="../media/image307.png"/><Relationship Id="rId10" Type="http://schemas.openxmlformats.org/officeDocument/2006/relationships/image" Target="../media/image302.png"/><Relationship Id="rId19" Type="http://schemas.openxmlformats.org/officeDocument/2006/relationships/image" Target="../media/image311.png"/><Relationship Id="rId4" Type="http://schemas.openxmlformats.org/officeDocument/2006/relationships/image" Target="../media/image296.png"/><Relationship Id="rId9" Type="http://schemas.openxmlformats.org/officeDocument/2006/relationships/image" Target="../media/image301.png"/><Relationship Id="rId14" Type="http://schemas.openxmlformats.org/officeDocument/2006/relationships/image" Target="../media/image30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png"/><Relationship Id="rId13" Type="http://schemas.openxmlformats.org/officeDocument/2006/relationships/image" Target="../media/image321.png"/><Relationship Id="rId18" Type="http://schemas.openxmlformats.org/officeDocument/2006/relationships/image" Target="../media/image326.png"/><Relationship Id="rId3" Type="http://schemas.openxmlformats.org/officeDocument/2006/relationships/image" Target="../media/image9.png"/><Relationship Id="rId21" Type="http://schemas.openxmlformats.org/officeDocument/2006/relationships/image" Target="../media/image329.png"/><Relationship Id="rId7" Type="http://schemas.openxmlformats.org/officeDocument/2006/relationships/image" Target="../media/image315.png"/><Relationship Id="rId12" Type="http://schemas.openxmlformats.org/officeDocument/2006/relationships/image" Target="../media/image320.png"/><Relationship Id="rId17" Type="http://schemas.openxmlformats.org/officeDocument/2006/relationships/image" Target="../media/image325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24.png"/><Relationship Id="rId20" Type="http://schemas.openxmlformats.org/officeDocument/2006/relationships/image" Target="../media/image3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4.png"/><Relationship Id="rId11" Type="http://schemas.openxmlformats.org/officeDocument/2006/relationships/image" Target="../media/image319.png"/><Relationship Id="rId5" Type="http://schemas.openxmlformats.org/officeDocument/2006/relationships/image" Target="../media/image313.png"/><Relationship Id="rId15" Type="http://schemas.openxmlformats.org/officeDocument/2006/relationships/image" Target="../media/image323.png"/><Relationship Id="rId10" Type="http://schemas.openxmlformats.org/officeDocument/2006/relationships/image" Target="../media/image318.png"/><Relationship Id="rId19" Type="http://schemas.openxmlformats.org/officeDocument/2006/relationships/image" Target="../media/image327.png"/><Relationship Id="rId4" Type="http://schemas.openxmlformats.org/officeDocument/2006/relationships/image" Target="../media/image312.png"/><Relationship Id="rId9" Type="http://schemas.openxmlformats.org/officeDocument/2006/relationships/image" Target="../media/image317.png"/><Relationship Id="rId14" Type="http://schemas.openxmlformats.org/officeDocument/2006/relationships/image" Target="../media/image322.png"/><Relationship Id="rId22" Type="http://schemas.openxmlformats.org/officeDocument/2006/relationships/image" Target="../media/image3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5.png"/><Relationship Id="rId13" Type="http://schemas.openxmlformats.org/officeDocument/2006/relationships/image" Target="../media/image340.png"/><Relationship Id="rId3" Type="http://schemas.openxmlformats.org/officeDocument/2006/relationships/image" Target="../media/image9.png"/><Relationship Id="rId7" Type="http://schemas.openxmlformats.org/officeDocument/2006/relationships/image" Target="../media/image334.png"/><Relationship Id="rId12" Type="http://schemas.openxmlformats.org/officeDocument/2006/relationships/image" Target="../media/image3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3.png"/><Relationship Id="rId11" Type="http://schemas.openxmlformats.org/officeDocument/2006/relationships/image" Target="../media/image338.png"/><Relationship Id="rId5" Type="http://schemas.openxmlformats.org/officeDocument/2006/relationships/image" Target="../media/image332.png"/><Relationship Id="rId10" Type="http://schemas.openxmlformats.org/officeDocument/2006/relationships/image" Target="../media/image337.png"/><Relationship Id="rId4" Type="http://schemas.openxmlformats.org/officeDocument/2006/relationships/image" Target="../media/image331.png"/><Relationship Id="rId9" Type="http://schemas.openxmlformats.org/officeDocument/2006/relationships/image" Target="../media/image336.png"/><Relationship Id="rId14" Type="http://schemas.openxmlformats.org/officeDocument/2006/relationships/image" Target="../media/image34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6.png"/><Relationship Id="rId13" Type="http://schemas.openxmlformats.org/officeDocument/2006/relationships/image" Target="../media/image351.png"/><Relationship Id="rId18" Type="http://schemas.openxmlformats.org/officeDocument/2006/relationships/image" Target="../media/image356.png"/><Relationship Id="rId3" Type="http://schemas.openxmlformats.org/officeDocument/2006/relationships/image" Target="../media/image9.png"/><Relationship Id="rId7" Type="http://schemas.openxmlformats.org/officeDocument/2006/relationships/image" Target="../media/image345.png"/><Relationship Id="rId12" Type="http://schemas.openxmlformats.org/officeDocument/2006/relationships/image" Target="../media/image350.png"/><Relationship Id="rId17" Type="http://schemas.openxmlformats.org/officeDocument/2006/relationships/image" Target="../media/image355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4.png"/><Relationship Id="rId11" Type="http://schemas.openxmlformats.org/officeDocument/2006/relationships/image" Target="../media/image349.png"/><Relationship Id="rId5" Type="http://schemas.openxmlformats.org/officeDocument/2006/relationships/image" Target="../media/image343.png"/><Relationship Id="rId15" Type="http://schemas.openxmlformats.org/officeDocument/2006/relationships/image" Target="../media/image353.png"/><Relationship Id="rId10" Type="http://schemas.openxmlformats.org/officeDocument/2006/relationships/image" Target="../media/image348.png"/><Relationship Id="rId4" Type="http://schemas.openxmlformats.org/officeDocument/2006/relationships/image" Target="../media/image342.png"/><Relationship Id="rId9" Type="http://schemas.openxmlformats.org/officeDocument/2006/relationships/image" Target="../media/image347.png"/><Relationship Id="rId14" Type="http://schemas.openxmlformats.org/officeDocument/2006/relationships/image" Target="../media/image35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2.png"/><Relationship Id="rId13" Type="http://schemas.openxmlformats.org/officeDocument/2006/relationships/image" Target="../media/image367.png"/><Relationship Id="rId18" Type="http://schemas.openxmlformats.org/officeDocument/2006/relationships/image" Target="../media/image372.png"/><Relationship Id="rId3" Type="http://schemas.openxmlformats.org/officeDocument/2006/relationships/image" Target="../media/image357.png"/><Relationship Id="rId21" Type="http://schemas.openxmlformats.org/officeDocument/2006/relationships/image" Target="../media/image375.png"/><Relationship Id="rId7" Type="http://schemas.openxmlformats.org/officeDocument/2006/relationships/image" Target="../media/image361.png"/><Relationship Id="rId12" Type="http://schemas.openxmlformats.org/officeDocument/2006/relationships/image" Target="../media/image366.png"/><Relationship Id="rId17" Type="http://schemas.openxmlformats.org/officeDocument/2006/relationships/image" Target="../media/image371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70.png"/><Relationship Id="rId20" Type="http://schemas.openxmlformats.org/officeDocument/2006/relationships/image" Target="../media/image3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0.png"/><Relationship Id="rId11" Type="http://schemas.openxmlformats.org/officeDocument/2006/relationships/image" Target="../media/image365.png"/><Relationship Id="rId5" Type="http://schemas.openxmlformats.org/officeDocument/2006/relationships/image" Target="../media/image359.png"/><Relationship Id="rId15" Type="http://schemas.openxmlformats.org/officeDocument/2006/relationships/image" Target="../media/image369.png"/><Relationship Id="rId10" Type="http://schemas.openxmlformats.org/officeDocument/2006/relationships/image" Target="../media/image364.png"/><Relationship Id="rId19" Type="http://schemas.openxmlformats.org/officeDocument/2006/relationships/image" Target="../media/image373.png"/><Relationship Id="rId4" Type="http://schemas.openxmlformats.org/officeDocument/2006/relationships/image" Target="../media/image358.png"/><Relationship Id="rId9" Type="http://schemas.openxmlformats.org/officeDocument/2006/relationships/image" Target="../media/image363.png"/><Relationship Id="rId14" Type="http://schemas.openxmlformats.org/officeDocument/2006/relationships/image" Target="../media/image368.png"/><Relationship Id="rId22" Type="http://schemas.openxmlformats.org/officeDocument/2006/relationships/image" Target="../media/image37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1.png"/><Relationship Id="rId13" Type="http://schemas.openxmlformats.org/officeDocument/2006/relationships/image" Target="../media/image386.png"/><Relationship Id="rId18" Type="http://schemas.openxmlformats.org/officeDocument/2006/relationships/image" Target="../media/image391.png"/><Relationship Id="rId26" Type="http://schemas.openxmlformats.org/officeDocument/2006/relationships/image" Target="../media/image399.png"/><Relationship Id="rId3" Type="http://schemas.openxmlformats.org/officeDocument/2006/relationships/image" Target="../media/image9.png"/><Relationship Id="rId21" Type="http://schemas.openxmlformats.org/officeDocument/2006/relationships/image" Target="../media/image394.png"/><Relationship Id="rId7" Type="http://schemas.openxmlformats.org/officeDocument/2006/relationships/image" Target="../media/image380.png"/><Relationship Id="rId12" Type="http://schemas.openxmlformats.org/officeDocument/2006/relationships/image" Target="../media/image385.png"/><Relationship Id="rId17" Type="http://schemas.openxmlformats.org/officeDocument/2006/relationships/image" Target="../media/image390.png"/><Relationship Id="rId25" Type="http://schemas.openxmlformats.org/officeDocument/2006/relationships/image" Target="../media/image398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89.png"/><Relationship Id="rId20" Type="http://schemas.openxmlformats.org/officeDocument/2006/relationships/image" Target="../media/image3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9.png"/><Relationship Id="rId11" Type="http://schemas.openxmlformats.org/officeDocument/2006/relationships/image" Target="../media/image384.png"/><Relationship Id="rId24" Type="http://schemas.openxmlformats.org/officeDocument/2006/relationships/image" Target="../media/image397.png"/><Relationship Id="rId5" Type="http://schemas.openxmlformats.org/officeDocument/2006/relationships/image" Target="../media/image378.png"/><Relationship Id="rId15" Type="http://schemas.openxmlformats.org/officeDocument/2006/relationships/image" Target="../media/image388.png"/><Relationship Id="rId23" Type="http://schemas.openxmlformats.org/officeDocument/2006/relationships/image" Target="../media/image396.png"/><Relationship Id="rId10" Type="http://schemas.openxmlformats.org/officeDocument/2006/relationships/image" Target="../media/image383.png"/><Relationship Id="rId19" Type="http://schemas.openxmlformats.org/officeDocument/2006/relationships/image" Target="../media/image392.png"/><Relationship Id="rId4" Type="http://schemas.openxmlformats.org/officeDocument/2006/relationships/image" Target="../media/image377.png"/><Relationship Id="rId9" Type="http://schemas.openxmlformats.org/officeDocument/2006/relationships/image" Target="../media/image382.png"/><Relationship Id="rId14" Type="http://schemas.openxmlformats.org/officeDocument/2006/relationships/image" Target="../media/image387.png"/><Relationship Id="rId22" Type="http://schemas.openxmlformats.org/officeDocument/2006/relationships/image" Target="../media/image395.png"/><Relationship Id="rId27" Type="http://schemas.openxmlformats.org/officeDocument/2006/relationships/image" Target="../media/image40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5.png"/><Relationship Id="rId13" Type="http://schemas.openxmlformats.org/officeDocument/2006/relationships/image" Target="../media/image410.png"/><Relationship Id="rId18" Type="http://schemas.openxmlformats.org/officeDocument/2006/relationships/image" Target="../media/image415.png"/><Relationship Id="rId3" Type="http://schemas.openxmlformats.org/officeDocument/2006/relationships/image" Target="../media/image357.png"/><Relationship Id="rId21" Type="http://schemas.openxmlformats.org/officeDocument/2006/relationships/image" Target="../media/image418.png"/><Relationship Id="rId7" Type="http://schemas.openxmlformats.org/officeDocument/2006/relationships/image" Target="../media/image404.png"/><Relationship Id="rId12" Type="http://schemas.openxmlformats.org/officeDocument/2006/relationships/image" Target="../media/image409.png"/><Relationship Id="rId17" Type="http://schemas.openxmlformats.org/officeDocument/2006/relationships/image" Target="../media/image414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13.png"/><Relationship Id="rId20" Type="http://schemas.openxmlformats.org/officeDocument/2006/relationships/image" Target="../media/image4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3.png"/><Relationship Id="rId11" Type="http://schemas.openxmlformats.org/officeDocument/2006/relationships/image" Target="../media/image408.png"/><Relationship Id="rId5" Type="http://schemas.openxmlformats.org/officeDocument/2006/relationships/image" Target="../media/image402.png"/><Relationship Id="rId15" Type="http://schemas.openxmlformats.org/officeDocument/2006/relationships/image" Target="../media/image412.png"/><Relationship Id="rId10" Type="http://schemas.openxmlformats.org/officeDocument/2006/relationships/image" Target="../media/image407.png"/><Relationship Id="rId19" Type="http://schemas.openxmlformats.org/officeDocument/2006/relationships/image" Target="../media/image416.png"/><Relationship Id="rId4" Type="http://schemas.openxmlformats.org/officeDocument/2006/relationships/image" Target="../media/image401.png"/><Relationship Id="rId9" Type="http://schemas.openxmlformats.org/officeDocument/2006/relationships/image" Target="../media/image406.png"/><Relationship Id="rId14" Type="http://schemas.openxmlformats.org/officeDocument/2006/relationships/image" Target="../media/image411.png"/><Relationship Id="rId22" Type="http://schemas.openxmlformats.org/officeDocument/2006/relationships/image" Target="../media/image41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5.png"/><Relationship Id="rId13" Type="http://schemas.openxmlformats.org/officeDocument/2006/relationships/image" Target="../media/image430.png"/><Relationship Id="rId18" Type="http://schemas.openxmlformats.org/officeDocument/2006/relationships/image" Target="../media/image435.png"/><Relationship Id="rId26" Type="http://schemas.openxmlformats.org/officeDocument/2006/relationships/image" Target="../media/image443.png"/><Relationship Id="rId3" Type="http://schemas.openxmlformats.org/officeDocument/2006/relationships/image" Target="../media/image420.png"/><Relationship Id="rId21" Type="http://schemas.openxmlformats.org/officeDocument/2006/relationships/image" Target="../media/image438.png"/><Relationship Id="rId7" Type="http://schemas.openxmlformats.org/officeDocument/2006/relationships/image" Target="../media/image424.png"/><Relationship Id="rId12" Type="http://schemas.openxmlformats.org/officeDocument/2006/relationships/image" Target="../media/image429.png"/><Relationship Id="rId17" Type="http://schemas.openxmlformats.org/officeDocument/2006/relationships/image" Target="../media/image434.png"/><Relationship Id="rId25" Type="http://schemas.openxmlformats.org/officeDocument/2006/relationships/image" Target="../media/image442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33.png"/><Relationship Id="rId20" Type="http://schemas.openxmlformats.org/officeDocument/2006/relationships/image" Target="../media/image4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3.png"/><Relationship Id="rId11" Type="http://schemas.openxmlformats.org/officeDocument/2006/relationships/image" Target="../media/image428.png"/><Relationship Id="rId24" Type="http://schemas.openxmlformats.org/officeDocument/2006/relationships/image" Target="../media/image441.png"/><Relationship Id="rId5" Type="http://schemas.openxmlformats.org/officeDocument/2006/relationships/image" Target="../media/image422.png"/><Relationship Id="rId15" Type="http://schemas.openxmlformats.org/officeDocument/2006/relationships/image" Target="../media/image432.png"/><Relationship Id="rId23" Type="http://schemas.openxmlformats.org/officeDocument/2006/relationships/image" Target="../media/image440.png"/><Relationship Id="rId28" Type="http://schemas.openxmlformats.org/officeDocument/2006/relationships/image" Target="../media/image445.png"/><Relationship Id="rId10" Type="http://schemas.openxmlformats.org/officeDocument/2006/relationships/image" Target="../media/image427.png"/><Relationship Id="rId19" Type="http://schemas.openxmlformats.org/officeDocument/2006/relationships/image" Target="../media/image436.png"/><Relationship Id="rId4" Type="http://schemas.openxmlformats.org/officeDocument/2006/relationships/image" Target="../media/image421.png"/><Relationship Id="rId9" Type="http://schemas.openxmlformats.org/officeDocument/2006/relationships/image" Target="../media/image426.png"/><Relationship Id="rId14" Type="http://schemas.openxmlformats.org/officeDocument/2006/relationships/image" Target="../media/image431.png"/><Relationship Id="rId22" Type="http://schemas.openxmlformats.org/officeDocument/2006/relationships/image" Target="../media/image439.png"/><Relationship Id="rId27" Type="http://schemas.openxmlformats.org/officeDocument/2006/relationships/image" Target="../media/image4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13" Type="http://schemas.openxmlformats.org/officeDocument/2006/relationships/image" Target="../media/image455.png"/><Relationship Id="rId18" Type="http://schemas.openxmlformats.org/officeDocument/2006/relationships/image" Target="../media/image460.png"/><Relationship Id="rId3" Type="http://schemas.openxmlformats.org/officeDocument/2006/relationships/image" Target="../media/image9.png"/><Relationship Id="rId21" Type="http://schemas.openxmlformats.org/officeDocument/2006/relationships/image" Target="../media/image463.png"/><Relationship Id="rId7" Type="http://schemas.openxmlformats.org/officeDocument/2006/relationships/image" Target="../media/image449.png"/><Relationship Id="rId12" Type="http://schemas.openxmlformats.org/officeDocument/2006/relationships/image" Target="../media/image454.png"/><Relationship Id="rId17" Type="http://schemas.openxmlformats.org/officeDocument/2006/relationships/image" Target="../media/image459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458.png"/><Relationship Id="rId20" Type="http://schemas.openxmlformats.org/officeDocument/2006/relationships/image" Target="../media/image4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8.png"/><Relationship Id="rId11" Type="http://schemas.openxmlformats.org/officeDocument/2006/relationships/image" Target="../media/image453.png"/><Relationship Id="rId5" Type="http://schemas.openxmlformats.org/officeDocument/2006/relationships/image" Target="../media/image447.png"/><Relationship Id="rId15" Type="http://schemas.openxmlformats.org/officeDocument/2006/relationships/image" Target="../media/image457.png"/><Relationship Id="rId10" Type="http://schemas.openxmlformats.org/officeDocument/2006/relationships/image" Target="../media/image452.png"/><Relationship Id="rId19" Type="http://schemas.openxmlformats.org/officeDocument/2006/relationships/image" Target="../media/image461.png"/><Relationship Id="rId4" Type="http://schemas.openxmlformats.org/officeDocument/2006/relationships/image" Target="../media/image446.png"/><Relationship Id="rId9" Type="http://schemas.openxmlformats.org/officeDocument/2006/relationships/image" Target="../media/image451.png"/><Relationship Id="rId14" Type="http://schemas.openxmlformats.org/officeDocument/2006/relationships/image" Target="../media/image456.png"/><Relationship Id="rId22" Type="http://schemas.openxmlformats.org/officeDocument/2006/relationships/image" Target="../media/image46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9.png"/><Relationship Id="rId13" Type="http://schemas.openxmlformats.org/officeDocument/2006/relationships/image" Target="../media/image474.png"/><Relationship Id="rId18" Type="http://schemas.openxmlformats.org/officeDocument/2006/relationships/image" Target="../media/image479.png"/><Relationship Id="rId3" Type="http://schemas.openxmlformats.org/officeDocument/2006/relationships/image" Target="../media/image9.png"/><Relationship Id="rId21" Type="http://schemas.openxmlformats.org/officeDocument/2006/relationships/image" Target="../media/image482.png"/><Relationship Id="rId7" Type="http://schemas.openxmlformats.org/officeDocument/2006/relationships/image" Target="../media/image468.png"/><Relationship Id="rId12" Type="http://schemas.openxmlformats.org/officeDocument/2006/relationships/image" Target="../media/image473.png"/><Relationship Id="rId17" Type="http://schemas.openxmlformats.org/officeDocument/2006/relationships/image" Target="../media/image478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477.png"/><Relationship Id="rId20" Type="http://schemas.openxmlformats.org/officeDocument/2006/relationships/image" Target="../media/image4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7.png"/><Relationship Id="rId11" Type="http://schemas.openxmlformats.org/officeDocument/2006/relationships/image" Target="../media/image472.png"/><Relationship Id="rId5" Type="http://schemas.openxmlformats.org/officeDocument/2006/relationships/image" Target="../media/image466.png"/><Relationship Id="rId15" Type="http://schemas.openxmlformats.org/officeDocument/2006/relationships/image" Target="../media/image476.png"/><Relationship Id="rId10" Type="http://schemas.openxmlformats.org/officeDocument/2006/relationships/image" Target="../media/image471.png"/><Relationship Id="rId19" Type="http://schemas.openxmlformats.org/officeDocument/2006/relationships/image" Target="../media/image480.png"/><Relationship Id="rId4" Type="http://schemas.openxmlformats.org/officeDocument/2006/relationships/image" Target="../media/image465.png"/><Relationship Id="rId9" Type="http://schemas.openxmlformats.org/officeDocument/2006/relationships/image" Target="../media/image470.png"/><Relationship Id="rId14" Type="http://schemas.openxmlformats.org/officeDocument/2006/relationships/image" Target="../media/image475.png"/><Relationship Id="rId22" Type="http://schemas.openxmlformats.org/officeDocument/2006/relationships/image" Target="../media/image48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8.png"/><Relationship Id="rId3" Type="http://schemas.openxmlformats.org/officeDocument/2006/relationships/image" Target="../media/image9.png"/><Relationship Id="rId7" Type="http://schemas.openxmlformats.org/officeDocument/2006/relationships/image" Target="../media/image48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6.png"/><Relationship Id="rId5" Type="http://schemas.openxmlformats.org/officeDocument/2006/relationships/image" Target="../media/image485.png"/><Relationship Id="rId10" Type="http://schemas.openxmlformats.org/officeDocument/2006/relationships/image" Target="../media/image490.png"/><Relationship Id="rId4" Type="http://schemas.openxmlformats.org/officeDocument/2006/relationships/image" Target="../media/image484.png"/><Relationship Id="rId9" Type="http://schemas.openxmlformats.org/officeDocument/2006/relationships/image" Target="../media/image48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9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9.png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9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9.png"/><Relationship Id="rId21" Type="http://schemas.openxmlformats.org/officeDocument/2006/relationships/image" Target="../media/image90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5" Type="http://schemas.openxmlformats.org/officeDocument/2006/relationships/image" Target="../media/image9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9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9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0255"/>
            <a:ext cx="12192000" cy="596503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3974902"/>
            <a:ext cx="4291459" cy="1905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040511"/>
            <a:ext cx="12192000" cy="1446907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934" y="5246340"/>
            <a:ext cx="38100" cy="1042392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6063" y="5266879"/>
            <a:ext cx="3584377" cy="102870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87567"/>
            <a:ext cx="12192000" cy="370284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97875" y="150763"/>
            <a:ext cx="3998863" cy="4656534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487561" y="459432"/>
            <a:ext cx="634079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75" dirty="0"/>
          </a:p>
        </p:txBody>
      </p:sp>
      <p:sp>
        <p:nvSpPr>
          <p:cNvPr id="11" name="SK-1-text-10"/>
          <p:cNvSpPr/>
          <p:nvPr/>
        </p:nvSpPr>
        <p:spPr>
          <a:xfrm>
            <a:off x="487561" y="973782"/>
            <a:ext cx="6988492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</a:t>
            </a:r>
            <a:endParaRPr lang="en-US" sz="2175" dirty="0"/>
          </a:p>
        </p:txBody>
      </p:sp>
      <p:sp>
        <p:nvSpPr>
          <p:cNvPr id="12" name="SK-1-text-11"/>
          <p:cNvSpPr/>
          <p:nvPr/>
        </p:nvSpPr>
        <p:spPr>
          <a:xfrm>
            <a:off x="524173" y="1844725"/>
            <a:ext cx="10178415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8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</a:t>
            </a:r>
            <a:endParaRPr lang="en-US" sz="5850" dirty="0"/>
          </a:p>
        </p:txBody>
      </p:sp>
      <p:sp>
        <p:nvSpPr>
          <p:cNvPr id="13" name="SK-1-text-12"/>
          <p:cNvSpPr/>
          <p:nvPr/>
        </p:nvSpPr>
        <p:spPr>
          <a:xfrm>
            <a:off x="499765" y="2859732"/>
            <a:ext cx="1169223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Grief and How to Help</a:t>
            </a:r>
            <a:endParaRPr lang="en-US" sz="3300" dirty="0"/>
          </a:p>
        </p:txBody>
      </p:sp>
      <p:sp>
        <p:nvSpPr>
          <p:cNvPr id="14" name="SK-1-text-13"/>
          <p:cNvSpPr/>
          <p:nvPr/>
        </p:nvSpPr>
        <p:spPr>
          <a:xfrm>
            <a:off x="475357" y="3476923"/>
            <a:ext cx="1171664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CCCCC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grief · Risk assessment · Clinical support · Compassionate practice</a:t>
            </a:r>
            <a:endParaRPr lang="en-US" sz="1800" dirty="0"/>
          </a:p>
        </p:txBody>
      </p:sp>
      <p:sp>
        <p:nvSpPr>
          <p:cNvPr id="15" name="SK-1-text-14"/>
          <p:cNvSpPr/>
          <p:nvPr/>
        </p:nvSpPr>
        <p:spPr>
          <a:xfrm>
            <a:off x="475357" y="4265563"/>
            <a:ext cx="676647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Updated to ICD-11 2022 · NHS Bereavement Care Standards · NICE NG31</a:t>
            </a:r>
            <a:endParaRPr lang="en-US" sz="1500" dirty="0"/>
          </a:p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June 2026</a:t>
            </a:r>
            <a:endParaRPr lang="en-US" sz="1500" dirty="0"/>
          </a:p>
        </p:txBody>
      </p:sp>
      <p:sp>
        <p:nvSpPr>
          <p:cNvPr id="16" name="SK-1-text-15"/>
          <p:cNvSpPr/>
          <p:nvPr/>
        </p:nvSpPr>
        <p:spPr>
          <a:xfrm>
            <a:off x="475357" y="5500092"/>
            <a:ext cx="577310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2175" dirty="0"/>
          </a:p>
        </p:txBody>
      </p:sp>
      <p:sp>
        <p:nvSpPr>
          <p:cNvPr id="17" name="SK-1-text-16"/>
          <p:cNvSpPr/>
          <p:nvPr/>
        </p:nvSpPr>
        <p:spPr>
          <a:xfrm>
            <a:off x="499765" y="5870377"/>
            <a:ext cx="747426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GP Training Programme</a:t>
            </a:r>
            <a:endParaRPr lang="en-US" sz="1425" dirty="0"/>
          </a:p>
        </p:txBody>
      </p:sp>
      <p:sp>
        <p:nvSpPr>
          <p:cNvPr id="18" name="SK-1-text-17"/>
          <p:cNvSpPr/>
          <p:nvPr/>
        </p:nvSpPr>
        <p:spPr>
          <a:xfrm>
            <a:off x="8387953" y="5397103"/>
            <a:ext cx="1905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</a:t>
            </a:r>
            <a:endParaRPr lang="en-US" sz="1200" dirty="0"/>
          </a:p>
        </p:txBody>
      </p:sp>
      <p:sp>
        <p:nvSpPr>
          <p:cNvPr id="19" name="SK-1-text-18"/>
          <p:cNvSpPr/>
          <p:nvPr/>
        </p:nvSpPr>
        <p:spPr>
          <a:xfrm>
            <a:off x="8375898" y="5616625"/>
            <a:ext cx="3255169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teaching deck is for educational purposes only.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clinical decisions should be based on individual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assessment and current national guidelines.</a:t>
            </a:r>
            <a:endParaRPr lang="en-US" sz="1050" dirty="0"/>
          </a:p>
        </p:txBody>
      </p:sp>
      <p:sp>
        <p:nvSpPr>
          <p:cNvPr id="20" name="SK-1-text-19"/>
          <p:cNvSpPr/>
          <p:nvPr/>
        </p:nvSpPr>
        <p:spPr>
          <a:xfrm>
            <a:off x="2856309" y="6583561"/>
            <a:ext cx="645467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 · www.bradvts.co.uk</a:t>
            </a:r>
            <a:endParaRPr lang="en-US" sz="14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94829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1535609"/>
            <a:ext cx="1572667" cy="2857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4142184"/>
            <a:ext cx="2901553" cy="201617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4142184"/>
            <a:ext cx="36463" cy="2016175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69161" y="1268611"/>
            <a:ext cx="6522690" cy="5164038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855" y="2119015"/>
            <a:ext cx="11545788" cy="3298627"/>
          </a:xfrm>
          <a:prstGeom prst="rect">
            <a:avLst/>
          </a:prstGeom>
        </p:spPr>
      </p:pic>
      <p:sp>
        <p:nvSpPr>
          <p:cNvPr id="10" name="SK-10-text-9"/>
          <p:cNvSpPr/>
          <p:nvPr/>
        </p:nvSpPr>
        <p:spPr>
          <a:xfrm>
            <a:off x="475357" y="130225"/>
            <a:ext cx="65989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BEREAVEMENT · DECK 7</a:t>
            </a:r>
            <a:endParaRPr lang="en-US" sz="1200" dirty="0"/>
          </a:p>
        </p:txBody>
      </p:sp>
      <p:sp>
        <p:nvSpPr>
          <p:cNvPr id="11" name="SK-10-text-10"/>
          <p:cNvSpPr/>
          <p:nvPr/>
        </p:nvSpPr>
        <p:spPr>
          <a:xfrm>
            <a:off x="487561" y="912019"/>
            <a:ext cx="1170443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Parkes' Phases of Grief Timeline</a:t>
            </a:r>
            <a:endParaRPr lang="en-US" sz="3150" dirty="0"/>
          </a:p>
        </p:txBody>
      </p:sp>
      <p:sp>
        <p:nvSpPr>
          <p:cNvPr id="12" name="SK-10-text-11"/>
          <p:cNvSpPr/>
          <p:nvPr/>
        </p:nvSpPr>
        <p:spPr>
          <a:xfrm>
            <a:off x="475357" y="1686967"/>
            <a:ext cx="117166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Colin Murray Parkes (1972) — a guide to typical grief progression. Individual variation is wide.</a:t>
            </a:r>
            <a:endParaRPr lang="en-US" sz="1200" dirty="0"/>
          </a:p>
        </p:txBody>
      </p:sp>
      <p:sp>
        <p:nvSpPr>
          <p:cNvPr id="13" name="SK-10-text-12"/>
          <p:cNvSpPr/>
          <p:nvPr/>
        </p:nvSpPr>
        <p:spPr>
          <a:xfrm>
            <a:off x="524173" y="5314950"/>
            <a:ext cx="24536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note</a:t>
            </a:r>
            <a:endParaRPr lang="en-US" sz="1200" dirty="0"/>
          </a:p>
        </p:txBody>
      </p:sp>
      <p:sp>
        <p:nvSpPr>
          <p:cNvPr id="14" name="SK-10-text-13"/>
          <p:cNvSpPr/>
          <p:nvPr/>
        </p:nvSpPr>
        <p:spPr>
          <a:xfrm>
            <a:off x="524173" y="5513784"/>
            <a:ext cx="74371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Depression may persist longer in older adults.</a:t>
            </a:r>
            <a:endParaRPr lang="en-US" sz="1050" dirty="0"/>
          </a:p>
        </p:txBody>
      </p:sp>
      <p:sp>
        <p:nvSpPr>
          <p:cNvPr id="15" name="SK-10-text-14"/>
          <p:cNvSpPr/>
          <p:nvPr/>
        </p:nvSpPr>
        <p:spPr>
          <a:xfrm>
            <a:off x="524173" y="5712619"/>
            <a:ext cx="77571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timeline is a guide — never a prescription.</a:t>
            </a:r>
            <a:endParaRPr lang="en-US" sz="1050" dirty="0"/>
          </a:p>
        </p:txBody>
      </p:sp>
      <p:sp>
        <p:nvSpPr>
          <p:cNvPr id="16" name="SK-10-text-15"/>
          <p:cNvSpPr/>
          <p:nvPr/>
        </p:nvSpPr>
        <p:spPr>
          <a:xfrm>
            <a:off x="524173" y="5897761"/>
            <a:ext cx="47167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follow the individual.</a:t>
            </a:r>
            <a:endParaRPr lang="en-US" sz="1050" dirty="0"/>
          </a:p>
        </p:txBody>
      </p:sp>
      <p:sp>
        <p:nvSpPr>
          <p:cNvPr id="17" name="SK-10-text-16"/>
          <p:cNvSpPr/>
          <p:nvPr/>
        </p:nvSpPr>
        <p:spPr>
          <a:xfrm>
            <a:off x="3023592" y="6556177"/>
            <a:ext cx="91684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 · www.bradfordvts.co.uk</a:t>
            </a:r>
            <a:endParaRPr lang="en-US" sz="1200" dirty="0"/>
          </a:p>
        </p:txBody>
      </p:sp>
      <p:sp>
        <p:nvSpPr>
          <p:cNvPr id="18" name="SK-10-text-17"/>
          <p:cNvSpPr/>
          <p:nvPr/>
        </p:nvSpPr>
        <p:spPr>
          <a:xfrm>
            <a:off x="11216580" y="6556177"/>
            <a:ext cx="9754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/ 32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94829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63023"/>
            <a:ext cx="12192000" cy="294829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98" y="1869430"/>
            <a:ext cx="5120580" cy="1905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98" y="2653903"/>
            <a:ext cx="5120580" cy="1522363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098" y="2653903"/>
            <a:ext cx="97482" cy="1556742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098" y="5104358"/>
            <a:ext cx="5120580" cy="952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8761" y="1076623"/>
            <a:ext cx="2291953" cy="157728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17161" y="1076623"/>
            <a:ext cx="2291953" cy="1426369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8761" y="2763738"/>
            <a:ext cx="2291953" cy="1556742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17161" y="2763738"/>
            <a:ext cx="2291953" cy="1522363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8761" y="4450705"/>
            <a:ext cx="2291953" cy="1570434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17161" y="4457700"/>
            <a:ext cx="2291953" cy="1570434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28871" y="4251871"/>
            <a:ext cx="1462980" cy="205740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09671" y="4601617"/>
            <a:ext cx="682675" cy="624036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71271" y="4587925"/>
            <a:ext cx="707082" cy="624036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82894" y="2866579"/>
            <a:ext cx="548580" cy="671959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68753" y="2893963"/>
            <a:ext cx="560784" cy="637729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534079" y="1227534"/>
            <a:ext cx="658267" cy="624036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095679" y="1220688"/>
            <a:ext cx="682675" cy="630882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38894" y="5335488"/>
            <a:ext cx="694879" cy="671959"/>
          </a:xfrm>
          <a:prstGeom prst="rect">
            <a:avLst/>
          </a:prstGeom>
        </p:spPr>
      </p:pic>
      <p:sp>
        <p:nvSpPr>
          <p:cNvPr id="23" name="SK-11-text-22"/>
          <p:cNvSpPr/>
          <p:nvPr/>
        </p:nvSpPr>
        <p:spPr>
          <a:xfrm>
            <a:off x="365671" y="102840"/>
            <a:ext cx="65989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BEREAVEMENT • DECK 7</a:t>
            </a:r>
            <a:endParaRPr lang="en-US" sz="1200" dirty="0"/>
          </a:p>
        </p:txBody>
      </p:sp>
      <p:sp>
        <p:nvSpPr>
          <p:cNvPr id="24" name="SK-11-text-23"/>
          <p:cNvSpPr/>
          <p:nvPr/>
        </p:nvSpPr>
        <p:spPr>
          <a:xfrm>
            <a:off x="11301859" y="102840"/>
            <a:ext cx="890141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 / 32</a:t>
            </a:r>
            <a:endParaRPr lang="en-US" sz="1200" dirty="0"/>
          </a:p>
        </p:txBody>
      </p:sp>
      <p:sp>
        <p:nvSpPr>
          <p:cNvPr id="25" name="SK-11-text-24"/>
          <p:cNvSpPr/>
          <p:nvPr/>
        </p:nvSpPr>
        <p:spPr>
          <a:xfrm>
            <a:off x="426690" y="809179"/>
            <a:ext cx="4193977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713"/>
              </a:lnSpc>
              <a:buNone/>
            </a:pPr>
            <a:r>
              <a:rPr lang="en-US" sz="337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Assessment</a:t>
            </a:r>
            <a:endParaRPr lang="en-US" sz="3375" dirty="0"/>
          </a:p>
          <a:p>
            <a:pPr marL="0" indent="0" algn="l">
              <a:lnSpc>
                <a:spcPts val="3713"/>
              </a:lnSpc>
              <a:buNone/>
            </a:pPr>
            <a:r>
              <a:rPr lang="en-US" sz="337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Bereavement</a:t>
            </a:r>
            <a:endParaRPr lang="en-US" sz="3375" dirty="0"/>
          </a:p>
        </p:txBody>
      </p:sp>
      <p:sp>
        <p:nvSpPr>
          <p:cNvPr id="26" name="SK-11-text-25"/>
          <p:cNvSpPr/>
          <p:nvPr/>
        </p:nvSpPr>
        <p:spPr>
          <a:xfrm>
            <a:off x="414486" y="2105323"/>
            <a:ext cx="117775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identifying high-risk individuals matters</a:t>
            </a:r>
            <a:endParaRPr lang="en-US" sz="1800" dirty="0"/>
          </a:p>
        </p:txBody>
      </p:sp>
      <p:sp>
        <p:nvSpPr>
          <p:cNvPr id="27" name="SK-11-text-26"/>
          <p:cNvSpPr/>
          <p:nvPr/>
        </p:nvSpPr>
        <p:spPr>
          <a:xfrm>
            <a:off x="670471" y="2791123"/>
            <a:ext cx="94411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 is not simply sadness.</a:t>
            </a:r>
            <a:endParaRPr lang="en-US" sz="1800" dirty="0"/>
          </a:p>
        </p:txBody>
      </p:sp>
      <p:sp>
        <p:nvSpPr>
          <p:cNvPr id="28" name="SK-11-text-27"/>
          <p:cNvSpPr/>
          <p:nvPr/>
        </p:nvSpPr>
        <p:spPr>
          <a:xfrm>
            <a:off x="670471" y="3216325"/>
            <a:ext cx="4230588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 is a recognised risk factor for physical illness,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illness, and premature death —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particularly in the first six months.</a:t>
            </a:r>
            <a:endParaRPr lang="en-US" sz="1575" dirty="0"/>
          </a:p>
        </p:txBody>
      </p:sp>
      <p:sp>
        <p:nvSpPr>
          <p:cNvPr id="29" name="SK-11-text-28"/>
          <p:cNvSpPr/>
          <p:nvPr/>
        </p:nvSpPr>
        <p:spPr>
          <a:xfrm>
            <a:off x="414486" y="4430167"/>
            <a:ext cx="442555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primary care team’s role: proactively identify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high-risk individuals before crisis develops.</a:t>
            </a:r>
            <a:endParaRPr lang="en-US" sz="1575" dirty="0"/>
          </a:p>
        </p:txBody>
      </p:sp>
      <p:sp>
        <p:nvSpPr>
          <p:cNvPr id="30" name="SK-11-text-29"/>
          <p:cNvSpPr/>
          <p:nvPr/>
        </p:nvSpPr>
        <p:spPr>
          <a:xfrm>
            <a:off x="1219200" y="5404098"/>
            <a:ext cx="4145161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Responsibility: It is impossible to predict exactly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someone will respond to loss — but structured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assessment allows earlier, targeted support.</a:t>
            </a:r>
            <a:endParaRPr lang="en-US" sz="1350" dirty="0"/>
          </a:p>
        </p:txBody>
      </p:sp>
      <p:sp>
        <p:nvSpPr>
          <p:cNvPr id="31" name="SK-11-text-30"/>
          <p:cNvSpPr/>
          <p:nvPr/>
        </p:nvSpPr>
        <p:spPr>
          <a:xfrm>
            <a:off x="6254353" y="733723"/>
            <a:ext cx="44653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6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 CAN LEAD TO:</a:t>
            </a:r>
            <a:endParaRPr lang="en-US" sz="1200" dirty="0"/>
          </a:p>
        </p:txBody>
      </p:sp>
      <p:sp>
        <p:nvSpPr>
          <p:cNvPr id="32" name="SK-11-text-31"/>
          <p:cNvSpPr/>
          <p:nvPr/>
        </p:nvSpPr>
        <p:spPr>
          <a:xfrm>
            <a:off x="6851898" y="1961257"/>
            <a:ext cx="30022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 Illness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6559153" y="2187625"/>
            <a:ext cx="174337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Increased cardiovascular risk;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immune suppression</a:t>
            </a:r>
            <a:endParaRPr lang="en-US" sz="1050" dirty="0"/>
          </a:p>
        </p:txBody>
      </p:sp>
      <p:sp>
        <p:nvSpPr>
          <p:cNvPr id="34" name="SK-11-text-33"/>
          <p:cNvSpPr/>
          <p:nvPr/>
        </p:nvSpPr>
        <p:spPr>
          <a:xfrm>
            <a:off x="9338965" y="1961257"/>
            <a:ext cx="26365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Illness</a:t>
            </a:r>
            <a:endParaRPr lang="en-US" sz="1200" dirty="0"/>
          </a:p>
        </p:txBody>
      </p:sp>
      <p:sp>
        <p:nvSpPr>
          <p:cNvPr id="35" name="SK-11-text-34"/>
          <p:cNvSpPr/>
          <p:nvPr/>
        </p:nvSpPr>
        <p:spPr>
          <a:xfrm>
            <a:off x="9081492" y="2187625"/>
            <a:ext cx="156358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Depression, anxiety, PTSD</a:t>
            </a:r>
            <a:endParaRPr lang="en-US" sz="1050" dirty="0"/>
          </a:p>
        </p:txBody>
      </p:sp>
      <p:sp>
        <p:nvSpPr>
          <p:cNvPr id="36" name="SK-11-text-35"/>
          <p:cNvSpPr/>
          <p:nvPr/>
        </p:nvSpPr>
        <p:spPr>
          <a:xfrm>
            <a:off x="6742063" y="3648373"/>
            <a:ext cx="30022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Substance Misuse</a:t>
            </a:r>
            <a:endParaRPr lang="en-US" sz="1200" dirty="0"/>
          </a:p>
        </p:txBody>
      </p:sp>
      <p:sp>
        <p:nvSpPr>
          <p:cNvPr id="37" name="SK-11-text-36"/>
          <p:cNvSpPr/>
          <p:nvPr/>
        </p:nvSpPr>
        <p:spPr>
          <a:xfrm>
            <a:off x="6803082" y="3867894"/>
            <a:ext cx="126786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Increased alcohol and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use</a:t>
            </a:r>
            <a:endParaRPr lang="en-US" sz="1050" dirty="0"/>
          </a:p>
        </p:txBody>
      </p:sp>
      <p:sp>
        <p:nvSpPr>
          <p:cNvPr id="38" name="SK-11-text-37"/>
          <p:cNvSpPr/>
          <p:nvPr/>
        </p:nvSpPr>
        <p:spPr>
          <a:xfrm>
            <a:off x="9144000" y="3648373"/>
            <a:ext cx="30480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Increased GP Visits</a:t>
            </a:r>
            <a:endParaRPr lang="en-US" sz="1200" dirty="0"/>
          </a:p>
        </p:txBody>
      </p:sp>
      <p:sp>
        <p:nvSpPr>
          <p:cNvPr id="39" name="SK-11-text-38"/>
          <p:cNvSpPr/>
          <p:nvPr/>
        </p:nvSpPr>
        <p:spPr>
          <a:xfrm>
            <a:off x="9192667" y="3867894"/>
            <a:ext cx="132888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Somatic presentations;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repeated consultations</a:t>
            </a:r>
            <a:endParaRPr lang="en-US" sz="1050" dirty="0"/>
          </a:p>
        </p:txBody>
      </p:sp>
      <p:sp>
        <p:nvSpPr>
          <p:cNvPr id="40" name="SK-11-text-39"/>
          <p:cNvSpPr/>
          <p:nvPr/>
        </p:nvSpPr>
        <p:spPr>
          <a:xfrm>
            <a:off x="6790879" y="5335488"/>
            <a:ext cx="28194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Premature Death</a:t>
            </a:r>
            <a:endParaRPr lang="en-US" sz="1200" dirty="0"/>
          </a:p>
        </p:txBody>
      </p:sp>
      <p:sp>
        <p:nvSpPr>
          <p:cNvPr id="41" name="SK-11-text-40"/>
          <p:cNvSpPr/>
          <p:nvPr/>
        </p:nvSpPr>
        <p:spPr>
          <a:xfrm>
            <a:off x="6437263" y="5568553"/>
            <a:ext cx="198715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Widowhood effect — elevated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mortality, especially first 6 months</a:t>
            </a:r>
            <a:endParaRPr lang="en-US" sz="1050" dirty="0"/>
          </a:p>
        </p:txBody>
      </p:sp>
      <p:sp>
        <p:nvSpPr>
          <p:cNvPr id="42" name="SK-11-text-41"/>
          <p:cNvSpPr/>
          <p:nvPr/>
        </p:nvSpPr>
        <p:spPr>
          <a:xfrm>
            <a:off x="8948886" y="5335488"/>
            <a:ext cx="324311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 Grief Disorder</a:t>
            </a:r>
            <a:endParaRPr lang="en-US" sz="1200" dirty="0"/>
          </a:p>
        </p:txBody>
      </p:sp>
      <p:sp>
        <p:nvSpPr>
          <p:cNvPr id="43" name="SK-11-text-42"/>
          <p:cNvSpPr/>
          <p:nvPr/>
        </p:nvSpPr>
        <p:spPr>
          <a:xfrm>
            <a:off x="8948886" y="5568553"/>
            <a:ext cx="182880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~10% of bereaved; ICD-11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diagnosis; needs specialist care</a:t>
            </a:r>
            <a:endParaRPr lang="en-US" sz="1050" dirty="0"/>
          </a:p>
        </p:txBody>
      </p:sp>
      <p:sp>
        <p:nvSpPr>
          <p:cNvPr id="44" name="SK-11-text-43"/>
          <p:cNvSpPr/>
          <p:nvPr/>
        </p:nvSpPr>
        <p:spPr>
          <a:xfrm>
            <a:off x="3011388" y="6590407"/>
            <a:ext cx="91806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Bereavement • www.bradfordvts.co.uk • June 2026</a:t>
            </a:r>
            <a:endParaRPr lang="en-US" sz="12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62855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269355"/>
            <a:ext cx="3194298" cy="1905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2058591"/>
            <a:ext cx="5480298" cy="1752749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885" y="2058591"/>
            <a:ext cx="28575" cy="1778198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7380" y="2097881"/>
            <a:ext cx="5480298" cy="1763762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3093" y="2058591"/>
            <a:ext cx="28575" cy="1778198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173" y="3922068"/>
            <a:ext cx="5480298" cy="168146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885" y="3934271"/>
            <a:ext cx="28575" cy="1778198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7380" y="3922068"/>
            <a:ext cx="5480298" cy="1674614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3093" y="3934271"/>
            <a:ext cx="28575" cy="1778198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4173" y="5818882"/>
            <a:ext cx="11143357" cy="596503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502"/>
            <a:ext cx="12192000" cy="457349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18965" y="5877223"/>
            <a:ext cx="365671" cy="335905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75169" y="3998119"/>
            <a:ext cx="426690" cy="521196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28871" y="2173932"/>
            <a:ext cx="646063" cy="452586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05859" y="3998119"/>
            <a:ext cx="475357" cy="582811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54675" y="2160240"/>
            <a:ext cx="377875" cy="514350"/>
          </a:xfrm>
          <a:prstGeom prst="rect">
            <a:avLst/>
          </a:prstGeom>
        </p:spPr>
      </p:pic>
      <p:sp>
        <p:nvSpPr>
          <p:cNvPr id="20" name="SK-12-text-19"/>
          <p:cNvSpPr/>
          <p:nvPr/>
        </p:nvSpPr>
        <p:spPr>
          <a:xfrm>
            <a:off x="341263" y="102840"/>
            <a:ext cx="86544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FACTORS FOR COMPLICATED GRIEF</a:t>
            </a:r>
            <a:endParaRPr lang="en-US" sz="1650" dirty="0"/>
          </a:p>
        </p:txBody>
      </p:sp>
      <p:sp>
        <p:nvSpPr>
          <p:cNvPr id="21" name="SK-12-text-20"/>
          <p:cNvSpPr/>
          <p:nvPr/>
        </p:nvSpPr>
        <p:spPr>
          <a:xfrm>
            <a:off x="11253192" y="130225"/>
            <a:ext cx="93880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 / 32</a:t>
            </a:r>
            <a:endParaRPr lang="en-US" sz="1425" dirty="0"/>
          </a:p>
        </p:txBody>
      </p:sp>
      <p:sp>
        <p:nvSpPr>
          <p:cNvPr id="22" name="SK-12-text-21"/>
          <p:cNvSpPr/>
          <p:nvPr/>
        </p:nvSpPr>
        <p:spPr>
          <a:xfrm>
            <a:off x="451098" y="685800"/>
            <a:ext cx="1174090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Factors for Complicated Grief</a:t>
            </a:r>
            <a:endParaRPr lang="en-US" sz="3000" dirty="0"/>
          </a:p>
        </p:txBody>
      </p:sp>
      <p:sp>
        <p:nvSpPr>
          <p:cNvPr id="23" name="SK-12-text-22"/>
          <p:cNvSpPr/>
          <p:nvPr/>
        </p:nvSpPr>
        <p:spPr>
          <a:xfrm>
            <a:off x="438894" y="1364605"/>
            <a:ext cx="117531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Identifying who is at higher risk — so we can support them proactively</a:t>
            </a:r>
            <a:endParaRPr lang="en-US" sz="1500" dirty="0"/>
          </a:p>
        </p:txBody>
      </p:sp>
      <p:sp>
        <p:nvSpPr>
          <p:cNvPr id="24" name="SK-12-text-23"/>
          <p:cNvSpPr/>
          <p:nvPr/>
        </p:nvSpPr>
        <p:spPr>
          <a:xfrm>
            <a:off x="438894" y="1714500"/>
            <a:ext cx="117531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single factor predicts outcome — but combinations significantly raise risk.</a:t>
            </a:r>
            <a:endParaRPr lang="en-US" sz="1350" dirty="0"/>
          </a:p>
        </p:txBody>
      </p:sp>
      <p:sp>
        <p:nvSpPr>
          <p:cNvPr id="25" name="SK-12-text-24"/>
          <p:cNvSpPr/>
          <p:nvPr/>
        </p:nvSpPr>
        <p:spPr>
          <a:xfrm>
            <a:off x="828973" y="2221855"/>
            <a:ext cx="30670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MODE OF DEATH</a:t>
            </a:r>
            <a:endParaRPr lang="en-US" sz="1500" dirty="0"/>
          </a:p>
        </p:txBody>
      </p:sp>
      <p:sp>
        <p:nvSpPr>
          <p:cNvPr id="26" name="SK-12-text-25"/>
          <p:cNvSpPr/>
          <p:nvPr/>
        </p:nvSpPr>
        <p:spPr>
          <a:xfrm>
            <a:off x="828973" y="2551063"/>
            <a:ext cx="327957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Sudden, unexpected, or traumatic death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(accident, cardiac arrest)</a:t>
            </a:r>
            <a:endParaRPr lang="en-US" sz="1275" dirty="0"/>
          </a:p>
        </p:txBody>
      </p:sp>
      <p:sp>
        <p:nvSpPr>
          <p:cNvPr id="27" name="SK-12-text-26"/>
          <p:cNvSpPr/>
          <p:nvPr/>
        </p:nvSpPr>
        <p:spPr>
          <a:xfrm>
            <a:off x="828973" y="2996803"/>
            <a:ext cx="48310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Violent death or suicide</a:t>
            </a:r>
            <a:endParaRPr lang="en-US" sz="1200" dirty="0"/>
          </a:p>
        </p:txBody>
      </p:sp>
      <p:sp>
        <p:nvSpPr>
          <p:cNvPr id="28" name="SK-12-text-27"/>
          <p:cNvSpPr/>
          <p:nvPr/>
        </p:nvSpPr>
        <p:spPr>
          <a:xfrm>
            <a:off x="828973" y="3223171"/>
            <a:ext cx="81229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Prolonged suffering or disfiguring illness</a:t>
            </a:r>
            <a:endParaRPr lang="en-US" sz="1200" dirty="0"/>
          </a:p>
        </p:txBody>
      </p:sp>
      <p:sp>
        <p:nvSpPr>
          <p:cNvPr id="29" name="SK-12-text-28"/>
          <p:cNvSpPr/>
          <p:nvPr/>
        </p:nvSpPr>
        <p:spPr>
          <a:xfrm>
            <a:off x="828973" y="3538686"/>
            <a:ext cx="112318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Terminal illness death can still feel sudden to the bereaved.</a:t>
            </a:r>
            <a:endParaRPr lang="en-US" sz="1200" dirty="0"/>
          </a:p>
        </p:txBody>
      </p:sp>
      <p:sp>
        <p:nvSpPr>
          <p:cNvPr id="30" name="SK-12-text-29"/>
          <p:cNvSpPr/>
          <p:nvPr/>
        </p:nvSpPr>
        <p:spPr>
          <a:xfrm>
            <a:off x="6461671" y="2208163"/>
            <a:ext cx="57303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NATURE OF THE RELATIONSHIP</a:t>
            </a:r>
            <a:endParaRPr lang="en-US" sz="1500" dirty="0"/>
          </a:p>
        </p:txBody>
      </p:sp>
      <p:sp>
        <p:nvSpPr>
          <p:cNvPr id="31" name="SK-12-text-30"/>
          <p:cNvSpPr/>
          <p:nvPr/>
        </p:nvSpPr>
        <p:spPr>
          <a:xfrm>
            <a:off x="6461671" y="2537371"/>
            <a:ext cx="342587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Highly ambivalent relationship → guilt and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unresolved feelings</a:t>
            </a:r>
            <a:endParaRPr lang="en-US" sz="1275" dirty="0"/>
          </a:p>
        </p:txBody>
      </p:sp>
      <p:sp>
        <p:nvSpPr>
          <p:cNvPr id="32" name="SK-12-text-31"/>
          <p:cNvSpPr/>
          <p:nvPr/>
        </p:nvSpPr>
        <p:spPr>
          <a:xfrm>
            <a:off x="6461671" y="2962573"/>
            <a:ext cx="384036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Highly dependent relationship → overwhelming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sense of loss</a:t>
            </a:r>
            <a:endParaRPr lang="en-US" sz="1275" dirty="0"/>
          </a:p>
        </p:txBody>
      </p:sp>
      <p:sp>
        <p:nvSpPr>
          <p:cNvPr id="33" name="SK-12-text-32"/>
          <p:cNvSpPr/>
          <p:nvPr/>
        </p:nvSpPr>
        <p:spPr>
          <a:xfrm>
            <a:off x="6461671" y="3394621"/>
            <a:ext cx="369406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Loss of a child (any age) → typically the most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severe grief</a:t>
            </a:r>
            <a:endParaRPr lang="en-US" sz="1275" dirty="0"/>
          </a:p>
        </p:txBody>
      </p:sp>
      <p:sp>
        <p:nvSpPr>
          <p:cNvPr id="34" name="SK-12-text-33"/>
          <p:cNvSpPr/>
          <p:nvPr/>
        </p:nvSpPr>
        <p:spPr>
          <a:xfrm>
            <a:off x="828973" y="4066729"/>
            <a:ext cx="6496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 &amp; SITUATIONAL FACTORS</a:t>
            </a:r>
            <a:endParaRPr lang="en-US" sz="1500" dirty="0"/>
          </a:p>
        </p:txBody>
      </p:sp>
      <p:sp>
        <p:nvSpPr>
          <p:cNvPr id="35" name="SK-12-text-34"/>
          <p:cNvSpPr/>
          <p:nvPr/>
        </p:nvSpPr>
        <p:spPr>
          <a:xfrm>
            <a:off x="828973" y="4402782"/>
            <a:ext cx="90373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Perceived isolation — lack of family or friends</a:t>
            </a:r>
            <a:endParaRPr lang="en-US" sz="1200" dirty="0"/>
          </a:p>
        </p:txBody>
      </p:sp>
      <p:sp>
        <p:nvSpPr>
          <p:cNvPr id="36" name="SK-12-text-35"/>
          <p:cNvSpPr/>
          <p:nvPr/>
        </p:nvSpPr>
        <p:spPr>
          <a:xfrm>
            <a:off x="828973" y="4642842"/>
            <a:ext cx="92202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Grief actively discouraged by social environment</a:t>
            </a:r>
            <a:endParaRPr lang="en-US" sz="1200" dirty="0"/>
          </a:p>
        </p:txBody>
      </p:sp>
      <p:sp>
        <p:nvSpPr>
          <p:cNvPr id="37" name="SK-12-text-36"/>
          <p:cNvSpPr/>
          <p:nvPr/>
        </p:nvSpPr>
        <p:spPr>
          <a:xfrm>
            <a:off x="828973" y="4882753"/>
            <a:ext cx="309666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Concurrent life crises: financial stress,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redundancy, other losses</a:t>
            </a:r>
            <a:endParaRPr lang="en-US" sz="1275" dirty="0"/>
          </a:p>
        </p:txBody>
      </p:sp>
      <p:sp>
        <p:nvSpPr>
          <p:cNvPr id="38" name="SK-12-text-37"/>
          <p:cNvSpPr/>
          <p:nvPr/>
        </p:nvSpPr>
        <p:spPr>
          <a:xfrm>
            <a:off x="828973" y="5335488"/>
            <a:ext cx="68427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Prior unresolved losses resurfacing</a:t>
            </a:r>
            <a:endParaRPr lang="en-US" sz="1200" dirty="0"/>
          </a:p>
        </p:txBody>
      </p:sp>
      <p:sp>
        <p:nvSpPr>
          <p:cNvPr id="39" name="SK-12-text-38"/>
          <p:cNvSpPr/>
          <p:nvPr/>
        </p:nvSpPr>
        <p:spPr>
          <a:xfrm>
            <a:off x="6461671" y="4059882"/>
            <a:ext cx="57303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PERSONAL &amp; MEDICAL HISTORY</a:t>
            </a:r>
            <a:endParaRPr lang="en-US" sz="1500" dirty="0"/>
          </a:p>
        </p:txBody>
      </p:sp>
      <p:sp>
        <p:nvSpPr>
          <p:cNvPr id="40" name="SK-12-text-39"/>
          <p:cNvSpPr/>
          <p:nvPr/>
        </p:nvSpPr>
        <p:spPr>
          <a:xfrm>
            <a:off x="6461671" y="4402782"/>
            <a:ext cx="57303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Previous mental illness, especially depression</a:t>
            </a:r>
            <a:endParaRPr lang="en-US" sz="1200" dirty="0"/>
          </a:p>
        </p:txBody>
      </p:sp>
      <p:sp>
        <p:nvSpPr>
          <p:cNvPr id="41" name="SK-12-text-40"/>
          <p:cNvSpPr/>
          <p:nvPr/>
        </p:nvSpPr>
        <p:spPr>
          <a:xfrm>
            <a:off x="6461671" y="4642842"/>
            <a:ext cx="57303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Substance misuse (alcohol, drugs)</a:t>
            </a:r>
            <a:endParaRPr lang="en-US" sz="1200" dirty="0"/>
          </a:p>
        </p:txBody>
      </p:sp>
      <p:sp>
        <p:nvSpPr>
          <p:cNvPr id="42" name="SK-12-text-41"/>
          <p:cNvSpPr/>
          <p:nvPr/>
        </p:nvSpPr>
        <p:spPr>
          <a:xfrm>
            <a:off x="6461671" y="4882753"/>
            <a:ext cx="57303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Physical ill health in the bereaved person</a:t>
            </a:r>
            <a:endParaRPr lang="en-US" sz="1200" dirty="0"/>
          </a:p>
        </p:txBody>
      </p:sp>
      <p:sp>
        <p:nvSpPr>
          <p:cNvPr id="43" name="SK-12-text-42"/>
          <p:cNvSpPr/>
          <p:nvPr/>
        </p:nvSpPr>
        <p:spPr>
          <a:xfrm>
            <a:off x="6461671" y="5115967"/>
            <a:ext cx="370626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Anticipatory denial before death → harder to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grieve after</a:t>
            </a:r>
            <a:endParaRPr lang="en-US" sz="1275" dirty="0"/>
          </a:p>
        </p:txBody>
      </p:sp>
      <p:sp>
        <p:nvSpPr>
          <p:cNvPr id="44" name="SK-12-text-43"/>
          <p:cNvSpPr/>
          <p:nvPr/>
        </p:nvSpPr>
        <p:spPr>
          <a:xfrm>
            <a:off x="2109192" y="5877223"/>
            <a:ext cx="100828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Combinations of risk factors — not single factors — best predict complicated grief.</a:t>
            </a:r>
            <a:endParaRPr lang="en-US" sz="1500" dirty="0"/>
          </a:p>
        </p:txBody>
      </p:sp>
      <p:sp>
        <p:nvSpPr>
          <p:cNvPr id="45" name="SK-12-text-44"/>
          <p:cNvSpPr/>
          <p:nvPr/>
        </p:nvSpPr>
        <p:spPr>
          <a:xfrm>
            <a:off x="3474690" y="6130975"/>
            <a:ext cx="87173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clinical judgement alongside screening tools.</a:t>
            </a:r>
            <a:endParaRPr lang="en-US" sz="1500" dirty="0"/>
          </a:p>
        </p:txBody>
      </p:sp>
      <p:sp>
        <p:nvSpPr>
          <p:cNvPr id="46" name="SK-12-text-45"/>
          <p:cNvSpPr/>
          <p:nvPr/>
        </p:nvSpPr>
        <p:spPr>
          <a:xfrm>
            <a:off x="451098" y="6604248"/>
            <a:ext cx="6477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• Bereavement</a:t>
            </a:r>
            <a:endParaRPr lang="en-US" sz="1050" dirty="0"/>
          </a:p>
        </p:txBody>
      </p:sp>
      <p:sp>
        <p:nvSpPr>
          <p:cNvPr id="47" name="SK-12-text-46"/>
          <p:cNvSpPr/>
          <p:nvPr/>
        </p:nvSpPr>
        <p:spPr>
          <a:xfrm>
            <a:off x="9396859" y="6604248"/>
            <a:ext cx="233169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•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8521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828354"/>
            <a:ext cx="3206353" cy="1905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2269331"/>
            <a:ext cx="4876800" cy="645914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2934444"/>
            <a:ext cx="4876800" cy="570458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3531096"/>
            <a:ext cx="4876800" cy="515541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4107210"/>
            <a:ext cx="4876800" cy="50869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4655790"/>
            <a:ext cx="4876800" cy="50869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69161" y="2379018"/>
            <a:ext cx="4389090" cy="515541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69161" y="2934444"/>
            <a:ext cx="4389090" cy="570458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69161" y="3531096"/>
            <a:ext cx="4389090" cy="51554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69161" y="4072979"/>
            <a:ext cx="4389090" cy="58415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69161" y="4655790"/>
            <a:ext cx="4389090" cy="61853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1969" y="5390257"/>
            <a:ext cx="9607153" cy="953244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1969" y="5390257"/>
            <a:ext cx="341263" cy="980629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74728" y="5520630"/>
            <a:ext cx="9525" cy="685800"/>
          </a:xfrm>
          <a:prstGeom prst="rect">
            <a:avLst/>
          </a:prstGeom>
        </p:spPr>
      </p:pic>
      <p:sp>
        <p:nvSpPr>
          <p:cNvPr id="20" name="SK-13-text-19"/>
          <p:cNvSpPr/>
          <p:nvPr/>
        </p:nvSpPr>
        <p:spPr>
          <a:xfrm>
            <a:off x="268188" y="102840"/>
            <a:ext cx="619125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• BEREAVEMENT • DECK 7</a:t>
            </a:r>
            <a:endParaRPr lang="en-US" sz="1125" dirty="0"/>
          </a:p>
        </p:txBody>
      </p:sp>
      <p:sp>
        <p:nvSpPr>
          <p:cNvPr id="21" name="SK-13-text-20"/>
          <p:cNvSpPr/>
          <p:nvPr/>
        </p:nvSpPr>
        <p:spPr>
          <a:xfrm>
            <a:off x="463153" y="644575"/>
            <a:ext cx="6790879" cy="10423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Kirkwood Hospice</a:t>
            </a:r>
            <a:endParaRPr lang="en-US" sz="3600" dirty="0"/>
          </a:p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Vulnerability Questionnaire</a:t>
            </a:r>
            <a:endParaRPr lang="en-US" sz="3600" dirty="0"/>
          </a:p>
        </p:txBody>
      </p:sp>
      <p:sp>
        <p:nvSpPr>
          <p:cNvPr id="22" name="SK-13-text-21"/>
          <p:cNvSpPr/>
          <p:nvPr/>
        </p:nvSpPr>
        <p:spPr>
          <a:xfrm>
            <a:off x="463153" y="1975098"/>
            <a:ext cx="1172884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6C757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Validated screening tool • Identify at-risk bereaved individuals • Score ≥13 = High Risk</a:t>
            </a:r>
            <a:endParaRPr lang="en-US" sz="1350" dirty="0"/>
          </a:p>
        </p:txBody>
      </p:sp>
      <p:sp>
        <p:nvSpPr>
          <p:cNvPr id="23" name="SK-13-text-22"/>
          <p:cNvSpPr/>
          <p:nvPr/>
        </p:nvSpPr>
        <p:spPr>
          <a:xfrm>
            <a:off x="524173" y="2345382"/>
            <a:ext cx="480357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4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Relationship to patient</a:t>
            </a:r>
            <a:endParaRPr lang="en-US" sz="140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4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Widow / Widower / Partner / Parent of adult child</a:t>
            </a:r>
            <a:endParaRPr lang="en-US" sz="1400" dirty="0"/>
          </a:p>
        </p:txBody>
      </p:sp>
      <p:sp>
        <p:nvSpPr>
          <p:cNvPr id="24" name="SK-13-text-23"/>
          <p:cNvSpPr/>
          <p:nvPr/>
        </p:nvSpPr>
        <p:spPr>
          <a:xfrm>
            <a:off x="524173" y="3010644"/>
            <a:ext cx="480357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4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has children at home</a:t>
            </a:r>
            <a:endParaRPr lang="en-US" sz="140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4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Age 0–5 or 13–16 scores highest</a:t>
            </a:r>
            <a:endParaRPr lang="en-US" sz="1400" dirty="0"/>
          </a:p>
        </p:txBody>
      </p:sp>
      <p:sp>
        <p:nvSpPr>
          <p:cNvPr id="25" name="SK-13-text-24"/>
          <p:cNvSpPr/>
          <p:nvPr/>
        </p:nvSpPr>
        <p:spPr>
          <a:xfrm>
            <a:off x="524173" y="3607296"/>
            <a:ext cx="1166782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Main carer unusually dependent or insecure</a:t>
            </a:r>
            <a:endParaRPr lang="en-US" sz="1400" dirty="0"/>
          </a:p>
        </p:txBody>
      </p:sp>
      <p:sp>
        <p:nvSpPr>
          <p:cNvPr id="26" name="SK-13-text-25"/>
          <p:cNvSpPr/>
          <p:nvPr/>
        </p:nvSpPr>
        <p:spPr>
          <a:xfrm>
            <a:off x="524173" y="4183261"/>
            <a:ext cx="755332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Unusually angry or bitter</a:t>
            </a:r>
            <a:endParaRPr lang="en-US" sz="1400" dirty="0"/>
          </a:p>
        </p:txBody>
      </p:sp>
      <p:sp>
        <p:nvSpPr>
          <p:cNvPr id="27" name="SK-13-text-26"/>
          <p:cNvSpPr/>
          <p:nvPr/>
        </p:nvSpPr>
        <p:spPr>
          <a:xfrm>
            <a:off x="524173" y="4731990"/>
            <a:ext cx="11667827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Unusually self-reproachful or guilt-ridden</a:t>
            </a:r>
            <a:endParaRPr lang="en-US" sz="1400" dirty="0"/>
          </a:p>
        </p:txBody>
      </p:sp>
      <p:sp>
        <p:nvSpPr>
          <p:cNvPr id="28" name="SK-13-text-27"/>
          <p:cNvSpPr/>
          <p:nvPr/>
        </p:nvSpPr>
        <p:spPr>
          <a:xfrm>
            <a:off x="5681365" y="2455069"/>
            <a:ext cx="651063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Family unable to share feelings openly</a:t>
            </a:r>
            <a:endParaRPr lang="en-US" sz="1400" dirty="0"/>
          </a:p>
        </p:txBody>
      </p:sp>
      <p:sp>
        <p:nvSpPr>
          <p:cNvPr id="29" name="SK-13-text-28"/>
          <p:cNvSpPr/>
          <p:nvPr/>
        </p:nvSpPr>
        <p:spPr>
          <a:xfrm>
            <a:off x="5681365" y="3010644"/>
            <a:ext cx="651063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Heavy alcohol or drug use</a:t>
            </a:r>
            <a:endParaRPr lang="en-US" sz="1400" dirty="0"/>
          </a:p>
        </p:txBody>
      </p:sp>
      <p:sp>
        <p:nvSpPr>
          <p:cNvPr id="30" name="SK-13-text-29"/>
          <p:cNvSpPr/>
          <p:nvPr/>
        </p:nvSpPr>
        <p:spPr>
          <a:xfrm>
            <a:off x="5681365" y="3607296"/>
            <a:ext cx="6510635" cy="363438"/>
          </a:xfrm>
          <a:prstGeom prst="rect">
            <a:avLst/>
          </a:prstGeom>
          <a:solidFill>
            <a:schemeClr val="bg1"/>
          </a:solidFill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Lacks caring family or friends</a:t>
            </a:r>
            <a:endParaRPr lang="en-US" sz="1400" dirty="0"/>
          </a:p>
        </p:txBody>
      </p:sp>
      <p:sp>
        <p:nvSpPr>
          <p:cNvPr id="31" name="SK-13-text-30"/>
          <p:cNvSpPr/>
          <p:nvPr/>
        </p:nvSpPr>
        <p:spPr>
          <a:xfrm>
            <a:off x="5681365" y="4149030"/>
            <a:ext cx="420618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Concurrent life crisis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stress, redundancy, other losses</a:t>
            </a:r>
            <a:endParaRPr lang="en-US" sz="1350" dirty="0"/>
          </a:p>
        </p:txBody>
      </p:sp>
      <p:sp>
        <p:nvSpPr>
          <p:cNvPr id="32" name="SK-13-text-31"/>
          <p:cNvSpPr/>
          <p:nvPr/>
        </p:nvSpPr>
        <p:spPr>
          <a:xfrm>
            <a:off x="5681365" y="4731990"/>
            <a:ext cx="4206180" cy="466279"/>
          </a:xfrm>
          <a:prstGeom prst="rect">
            <a:avLst/>
          </a:prstGeom>
          <a:solidFill>
            <a:schemeClr val="bg1"/>
          </a:solidFill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Pre-existing mental illness, cardiac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problems, or prior suicide attempt</a:t>
            </a:r>
            <a:endParaRPr lang="en-US" sz="1350" dirty="0"/>
          </a:p>
        </p:txBody>
      </p:sp>
      <p:sp>
        <p:nvSpPr>
          <p:cNvPr id="33" name="SK-13-text-32"/>
          <p:cNvSpPr/>
          <p:nvPr/>
        </p:nvSpPr>
        <p:spPr>
          <a:xfrm>
            <a:off x="1243459" y="5520630"/>
            <a:ext cx="429768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Score ≥ 13</a:t>
            </a:r>
            <a:endParaRPr lang="en-US" sz="2400" dirty="0"/>
          </a:p>
        </p:txBody>
      </p:sp>
      <p:sp>
        <p:nvSpPr>
          <p:cNvPr id="34" name="SK-13-text-33"/>
          <p:cNvSpPr/>
          <p:nvPr/>
        </p:nvSpPr>
        <p:spPr>
          <a:xfrm>
            <a:off x="1243459" y="5925294"/>
            <a:ext cx="365379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= HIGH RISK</a:t>
            </a:r>
            <a:endParaRPr lang="en-US" sz="2100" dirty="0"/>
          </a:p>
        </p:txBody>
      </p:sp>
      <p:sp>
        <p:nvSpPr>
          <p:cNvPr id="35" name="SK-13-text-34"/>
          <p:cNvSpPr/>
          <p:nvPr/>
        </p:nvSpPr>
        <p:spPr>
          <a:xfrm>
            <a:off x="4108698" y="5623471"/>
            <a:ext cx="808330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Proactive GP contact and bereavement referral recommended</a:t>
            </a:r>
            <a:endParaRPr lang="en-US" sz="1125" dirty="0"/>
          </a:p>
        </p:txBody>
      </p:sp>
      <p:sp>
        <p:nvSpPr>
          <p:cNvPr id="36" name="SK-13-text-35"/>
          <p:cNvSpPr/>
          <p:nvPr/>
        </p:nvSpPr>
        <p:spPr>
          <a:xfrm>
            <a:off x="4108698" y="5918448"/>
            <a:ext cx="808330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C757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alongside clinical judgement — not as a standalone tool</a:t>
            </a:r>
            <a:endParaRPr lang="en-US" sz="1200" dirty="0"/>
          </a:p>
        </p:txBody>
      </p:sp>
      <p:sp>
        <p:nvSpPr>
          <p:cNvPr id="37" name="SK-13-text-36"/>
          <p:cNvSpPr/>
          <p:nvPr/>
        </p:nvSpPr>
        <p:spPr>
          <a:xfrm>
            <a:off x="377875" y="6604248"/>
            <a:ext cx="88239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• Bereavement • June 2026</a:t>
            </a:r>
            <a:endParaRPr lang="en-US" sz="1050" dirty="0"/>
          </a:p>
        </p:txBody>
      </p:sp>
      <p:sp>
        <p:nvSpPr>
          <p:cNvPr id="38" name="SK-13-text-37"/>
          <p:cNvSpPr/>
          <p:nvPr/>
        </p:nvSpPr>
        <p:spPr>
          <a:xfrm>
            <a:off x="9360396" y="6604248"/>
            <a:ext cx="2416969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 / 32 •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25053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608832"/>
            <a:ext cx="4645075" cy="1905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2173932"/>
            <a:ext cx="85279" cy="4155877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2173932"/>
            <a:ext cx="4632871" cy="4142184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769" y="5207198"/>
            <a:ext cx="4279255" cy="9525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32698" y="2091630"/>
            <a:ext cx="243780" cy="137071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32698" y="2797969"/>
            <a:ext cx="243780" cy="137071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32698" y="3466761"/>
            <a:ext cx="243780" cy="137071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8055" y="2614910"/>
            <a:ext cx="5400973" cy="9525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8055" y="3273326"/>
            <a:ext cx="5400973" cy="9525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08055" y="4164806"/>
            <a:ext cx="5400973" cy="9525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59475" y="5637163"/>
            <a:ext cx="853380" cy="582811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71357" y="5637163"/>
            <a:ext cx="853380" cy="575965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83388" y="5637163"/>
            <a:ext cx="853380" cy="582811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95271" y="5637163"/>
            <a:ext cx="853380" cy="589657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07153" y="5637163"/>
            <a:ext cx="853380" cy="603498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021467" y="4821138"/>
            <a:ext cx="926455" cy="1618357"/>
          </a:xfrm>
          <a:prstGeom prst="rect">
            <a:avLst/>
          </a:prstGeom>
        </p:spPr>
      </p:pic>
      <p:sp>
        <p:nvSpPr>
          <p:cNvPr id="21" name="SK-14-text-20"/>
          <p:cNvSpPr/>
          <p:nvPr/>
        </p:nvSpPr>
        <p:spPr>
          <a:xfrm>
            <a:off x="451098" y="102840"/>
            <a:ext cx="58607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 GRIEF DISORDER</a:t>
            </a:r>
            <a:endParaRPr lang="en-US" sz="1575" dirty="0"/>
          </a:p>
        </p:txBody>
      </p:sp>
      <p:sp>
        <p:nvSpPr>
          <p:cNvPr id="22" name="SK-14-text-21"/>
          <p:cNvSpPr/>
          <p:nvPr/>
        </p:nvSpPr>
        <p:spPr>
          <a:xfrm>
            <a:off x="10728871" y="130225"/>
            <a:ext cx="146312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14 of 32</a:t>
            </a:r>
            <a:endParaRPr lang="en-US" sz="1125" dirty="0"/>
          </a:p>
        </p:txBody>
      </p:sp>
      <p:sp>
        <p:nvSpPr>
          <p:cNvPr id="23" name="SK-14-text-22"/>
          <p:cNvSpPr/>
          <p:nvPr/>
        </p:nvSpPr>
        <p:spPr>
          <a:xfrm>
            <a:off x="451098" y="644575"/>
            <a:ext cx="1174090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 Grief Disorder</a:t>
            </a:r>
            <a:endParaRPr lang="en-US" sz="3300" dirty="0"/>
          </a:p>
        </p:txBody>
      </p:sp>
      <p:sp>
        <p:nvSpPr>
          <p:cNvPr id="24" name="SK-14-text-23"/>
          <p:cNvSpPr/>
          <p:nvPr/>
        </p:nvSpPr>
        <p:spPr>
          <a:xfrm>
            <a:off x="451098" y="1152079"/>
            <a:ext cx="11740902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ICD-11 (2022) · DSM-5-TR (2022)</a:t>
            </a:r>
            <a:endParaRPr lang="en-US" sz="2250" dirty="0"/>
          </a:p>
        </p:txBody>
      </p:sp>
      <p:sp>
        <p:nvSpPr>
          <p:cNvPr id="25" name="SK-14-text-24"/>
          <p:cNvSpPr/>
          <p:nvPr/>
        </p:nvSpPr>
        <p:spPr>
          <a:xfrm>
            <a:off x="451098" y="1714500"/>
            <a:ext cx="117409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Previously called: complicated grief · pathological grief · chronic grief</a:t>
            </a:r>
            <a:endParaRPr lang="en-US" sz="1200" dirty="0"/>
          </a:p>
        </p:txBody>
      </p:sp>
      <p:sp>
        <p:nvSpPr>
          <p:cNvPr id="26" name="SK-14-text-25"/>
          <p:cNvSpPr/>
          <p:nvPr/>
        </p:nvSpPr>
        <p:spPr>
          <a:xfrm>
            <a:off x="743694" y="2331690"/>
            <a:ext cx="28708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A GLANCE</a:t>
            </a:r>
            <a:endParaRPr lang="en-US" sz="1650" dirty="0"/>
          </a:p>
        </p:txBody>
      </p:sp>
      <p:sp>
        <p:nvSpPr>
          <p:cNvPr id="27" name="SK-14-text-26"/>
          <p:cNvSpPr/>
          <p:nvPr/>
        </p:nvSpPr>
        <p:spPr>
          <a:xfrm>
            <a:off x="767953" y="2715667"/>
            <a:ext cx="338926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Timeframe: Persistent grief NOT diminishing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≥ 6 months from bereavement</a:t>
            </a:r>
            <a:endParaRPr lang="en-US" sz="1350" dirty="0"/>
          </a:p>
        </p:txBody>
      </p:sp>
      <p:sp>
        <p:nvSpPr>
          <p:cNvPr id="28" name="SK-14-text-27"/>
          <p:cNvSpPr/>
          <p:nvPr/>
        </p:nvSpPr>
        <p:spPr>
          <a:xfrm>
            <a:off x="767953" y="3346698"/>
            <a:ext cx="314548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Prevalence: Affects approximately ~10%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bereaved individuals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767953" y="3963888"/>
            <a:ext cx="284068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Core feature: Persistent yearning 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preoccupation with the deceased</a:t>
            </a:r>
            <a:endParaRPr lang="en-US" sz="1350" dirty="0"/>
          </a:p>
        </p:txBody>
      </p:sp>
      <p:sp>
        <p:nvSpPr>
          <p:cNvPr id="30" name="SK-14-text-29"/>
          <p:cNvSpPr/>
          <p:nvPr/>
        </p:nvSpPr>
        <p:spPr>
          <a:xfrm>
            <a:off x="767953" y="4581079"/>
            <a:ext cx="374287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Impact: Significantly impairs daily functioning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personal, social, occupational</a:t>
            </a:r>
            <a:endParaRPr lang="en-US" sz="1350" dirty="0"/>
          </a:p>
        </p:txBody>
      </p:sp>
      <p:sp>
        <p:nvSpPr>
          <p:cNvPr id="31" name="SK-14-text-30"/>
          <p:cNvSpPr/>
          <p:nvPr/>
        </p:nvSpPr>
        <p:spPr>
          <a:xfrm>
            <a:off x="743694" y="5349180"/>
            <a:ext cx="2584698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a clinical diagnosis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 requires active treatment</a:t>
            </a:r>
            <a:endParaRPr lang="en-US" sz="1500" dirty="0"/>
          </a:p>
        </p:txBody>
      </p:sp>
      <p:sp>
        <p:nvSpPr>
          <p:cNvPr id="32" name="SK-14-text-31"/>
          <p:cNvSpPr/>
          <p:nvPr/>
        </p:nvSpPr>
        <p:spPr>
          <a:xfrm>
            <a:off x="743694" y="5980063"/>
            <a:ext cx="88544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standard antidepressants unless comorbid MDD</a:t>
            </a:r>
            <a:endParaRPr lang="en-US" sz="1200" dirty="0"/>
          </a:p>
        </p:txBody>
      </p:sp>
      <p:sp>
        <p:nvSpPr>
          <p:cNvPr id="33" name="SK-14-text-32"/>
          <p:cNvSpPr/>
          <p:nvPr/>
        </p:nvSpPr>
        <p:spPr>
          <a:xfrm>
            <a:off x="5498455" y="1618357"/>
            <a:ext cx="66935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Features (ICD-11)</a:t>
            </a:r>
            <a:endParaRPr lang="en-US" sz="1500" dirty="0"/>
          </a:p>
        </p:txBody>
      </p:sp>
      <p:sp>
        <p:nvSpPr>
          <p:cNvPr id="34" name="SK-14-text-33"/>
          <p:cNvSpPr/>
          <p:nvPr/>
        </p:nvSpPr>
        <p:spPr>
          <a:xfrm>
            <a:off x="5974258" y="2028251"/>
            <a:ext cx="65715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&amp; Pervasive Response</a:t>
            </a:r>
            <a:endParaRPr lang="en-US" sz="1650" dirty="0"/>
          </a:p>
        </p:txBody>
      </p:sp>
      <p:sp>
        <p:nvSpPr>
          <p:cNvPr id="35" name="SK-14-text-34"/>
          <p:cNvSpPr/>
          <p:nvPr/>
        </p:nvSpPr>
        <p:spPr>
          <a:xfrm>
            <a:off x="6034980" y="2283619"/>
            <a:ext cx="61570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Grief not diminishing with time — beyond what is culturally expected</a:t>
            </a:r>
            <a:endParaRPr lang="en-US" sz="1200" dirty="0"/>
          </a:p>
        </p:txBody>
      </p:sp>
      <p:sp>
        <p:nvSpPr>
          <p:cNvPr id="36" name="SK-14-text-35"/>
          <p:cNvSpPr/>
          <p:nvPr/>
        </p:nvSpPr>
        <p:spPr>
          <a:xfrm>
            <a:off x="5974258" y="2720897"/>
            <a:ext cx="31222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Core Symptom</a:t>
            </a:r>
            <a:endParaRPr lang="en-US" sz="1650" dirty="0"/>
          </a:p>
        </p:txBody>
      </p:sp>
      <p:sp>
        <p:nvSpPr>
          <p:cNvPr id="37" name="SK-14-text-36"/>
          <p:cNvSpPr/>
          <p:nvPr/>
        </p:nvSpPr>
        <p:spPr>
          <a:xfrm>
            <a:off x="6034980" y="2976265"/>
            <a:ext cx="61570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yearning for the deceased OR persistent preoccupation with them</a:t>
            </a:r>
            <a:endParaRPr lang="en-US" sz="1200" dirty="0"/>
          </a:p>
        </p:txBody>
      </p:sp>
      <p:sp>
        <p:nvSpPr>
          <p:cNvPr id="38" name="SK-14-text-37"/>
          <p:cNvSpPr/>
          <p:nvPr/>
        </p:nvSpPr>
        <p:spPr>
          <a:xfrm>
            <a:off x="5974258" y="3386158"/>
            <a:ext cx="563689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Intense Emotional Pain</a:t>
            </a:r>
            <a:endParaRPr lang="en-US" sz="1650" dirty="0"/>
          </a:p>
        </p:txBody>
      </p:sp>
      <p:sp>
        <p:nvSpPr>
          <p:cNvPr id="39" name="SK-14-text-38"/>
          <p:cNvSpPr/>
          <p:nvPr/>
        </p:nvSpPr>
        <p:spPr>
          <a:xfrm>
            <a:off x="6034980" y="3641527"/>
            <a:ext cx="430366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Sadness · guilt · anger · denial · difficulty accepting the death ·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loneliness · loss of identity</a:t>
            </a:r>
            <a:endParaRPr lang="en-US" sz="1200" dirty="0"/>
          </a:p>
        </p:txBody>
      </p:sp>
      <p:sp>
        <p:nvSpPr>
          <p:cNvPr id="40" name="SK-14-text-39"/>
          <p:cNvSpPr/>
          <p:nvPr/>
        </p:nvSpPr>
        <p:spPr>
          <a:xfrm>
            <a:off x="5974258" y="4257101"/>
            <a:ext cx="53854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Functional Impairment</a:t>
            </a:r>
            <a:endParaRPr lang="en-US" sz="1650" dirty="0"/>
          </a:p>
        </p:txBody>
      </p:sp>
      <p:sp>
        <p:nvSpPr>
          <p:cNvPr id="41" name="SK-14-text-40"/>
          <p:cNvSpPr/>
          <p:nvPr/>
        </p:nvSpPr>
        <p:spPr>
          <a:xfrm>
            <a:off x="6034980" y="4505623"/>
            <a:ext cx="391358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Significantly disrupts personal, family, social, educational,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occupational life</a:t>
            </a:r>
            <a:endParaRPr lang="en-US" sz="1200" dirty="0"/>
          </a:p>
        </p:txBody>
      </p:sp>
      <p:sp>
        <p:nvSpPr>
          <p:cNvPr id="42" name="SK-14-text-41"/>
          <p:cNvSpPr/>
          <p:nvPr/>
        </p:nvSpPr>
        <p:spPr>
          <a:xfrm>
            <a:off x="5498455" y="5246340"/>
            <a:ext cx="46672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Factors for PGD</a:t>
            </a:r>
            <a:endParaRPr lang="en-US" sz="1500" dirty="0"/>
          </a:p>
        </p:txBody>
      </p:sp>
      <p:sp>
        <p:nvSpPr>
          <p:cNvPr id="43" name="SK-14-text-42"/>
          <p:cNvSpPr/>
          <p:nvPr/>
        </p:nvSpPr>
        <p:spPr>
          <a:xfrm>
            <a:off x="5580757" y="5856684"/>
            <a:ext cx="880765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death</a:t>
            </a:r>
            <a:endParaRPr lang="en-US" sz="1050" dirty="0"/>
          </a:p>
        </p:txBody>
      </p:sp>
      <p:sp>
        <p:nvSpPr>
          <p:cNvPr id="44" name="SK-14-text-43"/>
          <p:cNvSpPr/>
          <p:nvPr/>
        </p:nvSpPr>
        <p:spPr>
          <a:xfrm>
            <a:off x="6614145" y="5774531"/>
            <a:ext cx="76795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Suicide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</a:t>
            </a:r>
            <a:endParaRPr lang="en-US" sz="1050" dirty="0"/>
          </a:p>
        </p:txBody>
      </p:sp>
      <p:sp>
        <p:nvSpPr>
          <p:cNvPr id="45" name="SK-14-text-44"/>
          <p:cNvSpPr/>
          <p:nvPr/>
        </p:nvSpPr>
        <p:spPr>
          <a:xfrm>
            <a:off x="7754094" y="5788075"/>
            <a:ext cx="46315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Loss of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child</a:t>
            </a:r>
            <a:endParaRPr lang="en-US" sz="1050" dirty="0"/>
          </a:p>
        </p:txBody>
      </p:sp>
      <p:sp>
        <p:nvSpPr>
          <p:cNvPr id="46" name="SK-14-text-45"/>
          <p:cNvSpPr/>
          <p:nvPr/>
        </p:nvSpPr>
        <p:spPr>
          <a:xfrm>
            <a:off x="8677855" y="5724440"/>
            <a:ext cx="69487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Prior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attachment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difficulties</a:t>
            </a:r>
            <a:endParaRPr lang="en-US" sz="1050" dirty="0"/>
          </a:p>
        </p:txBody>
      </p:sp>
      <p:sp>
        <p:nvSpPr>
          <p:cNvPr id="47" name="SK-14-text-46"/>
          <p:cNvSpPr/>
          <p:nvPr/>
        </p:nvSpPr>
        <p:spPr>
          <a:xfrm>
            <a:off x="9558486" y="5788075"/>
            <a:ext cx="92645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Limited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social support</a:t>
            </a:r>
            <a:endParaRPr lang="en-US" sz="1050" dirty="0"/>
          </a:p>
        </p:txBody>
      </p:sp>
      <p:sp>
        <p:nvSpPr>
          <p:cNvPr id="48" name="SK-14-text-47"/>
          <p:cNvSpPr/>
          <p:nvPr/>
        </p:nvSpPr>
        <p:spPr>
          <a:xfrm>
            <a:off x="3389263" y="6631632"/>
            <a:ext cx="880273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 · www.bradfordvts.co.uk</a:t>
            </a:r>
            <a:endParaRPr lang="en-US" sz="1200" dirty="0"/>
          </a:p>
        </p:txBody>
      </p:sp>
      <p:pic>
        <p:nvPicPr>
          <p:cNvPr id="50" name="SK-14-img-10" descr="preencoded.png">
            <a:extLst>
              <a:ext uri="{FF2B5EF4-FFF2-40B4-BE49-F238E27FC236}">
                <a16:creationId xmlns:a16="http://schemas.microsoft.com/office/drawing/2014/main" id="{F2BD50F7-9803-DD71-362F-3605AEAF2A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37482" y="4313559"/>
            <a:ext cx="243780" cy="13707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29059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965" y="1533525"/>
            <a:ext cx="4620667" cy="1905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3992" y="1721346"/>
            <a:ext cx="7339459" cy="1241227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8856" y="1700659"/>
            <a:ext cx="14288" cy="1261765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1238" y="2880271"/>
            <a:ext cx="9525" cy="20568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42118" y="2993970"/>
            <a:ext cx="107763" cy="107763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353" y="3044875"/>
            <a:ext cx="8802588" cy="1254919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1238" y="3044875"/>
            <a:ext cx="9525" cy="1261765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1238" y="4238179"/>
            <a:ext cx="9525" cy="20568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42118" y="4351877"/>
            <a:ext cx="107763" cy="107763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9200" y="4361557"/>
            <a:ext cx="9875490" cy="1193155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1238" y="4361557"/>
            <a:ext cx="9525" cy="1220688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31169" y="5724227"/>
            <a:ext cx="8729365" cy="647998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43373" y="4533007"/>
            <a:ext cx="1011882" cy="850255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55490" y="3257550"/>
            <a:ext cx="1024086" cy="802332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06588" y="1899642"/>
            <a:ext cx="865584" cy="802332"/>
          </a:xfrm>
          <a:prstGeom prst="rect">
            <a:avLst/>
          </a:prstGeom>
        </p:spPr>
      </p:pic>
      <p:sp>
        <p:nvSpPr>
          <p:cNvPr id="20" name="SK-15-text-19"/>
          <p:cNvSpPr/>
          <p:nvPr/>
        </p:nvSpPr>
        <p:spPr>
          <a:xfrm>
            <a:off x="280392" y="102840"/>
            <a:ext cx="7391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BEREAVEMENT</a:t>
            </a:r>
            <a:endParaRPr lang="en-US" sz="1200" dirty="0"/>
          </a:p>
        </p:txBody>
      </p:sp>
      <p:sp>
        <p:nvSpPr>
          <p:cNvPr id="21" name="SK-15-text-20"/>
          <p:cNvSpPr/>
          <p:nvPr/>
        </p:nvSpPr>
        <p:spPr>
          <a:xfrm>
            <a:off x="10911780" y="109686"/>
            <a:ext cx="12802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15 / 32</a:t>
            </a:r>
            <a:endParaRPr lang="en-US" sz="1200" dirty="0"/>
          </a:p>
        </p:txBody>
      </p:sp>
      <p:sp>
        <p:nvSpPr>
          <p:cNvPr id="22" name="SK-15-text-21"/>
          <p:cNvSpPr/>
          <p:nvPr/>
        </p:nvSpPr>
        <p:spPr>
          <a:xfrm>
            <a:off x="255984" y="596503"/>
            <a:ext cx="1193601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Bereavement Support Spectrum</a:t>
            </a:r>
            <a:endParaRPr lang="en-US" sz="3150" dirty="0"/>
          </a:p>
        </p:txBody>
      </p:sp>
      <p:sp>
        <p:nvSpPr>
          <p:cNvPr id="23" name="SK-15-text-22"/>
          <p:cNvSpPr/>
          <p:nvPr/>
        </p:nvSpPr>
        <p:spPr>
          <a:xfrm>
            <a:off x="280392" y="1097161"/>
            <a:ext cx="54673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NHS 3-Tier Model</a:t>
            </a:r>
            <a:endParaRPr lang="en-US" sz="2100" dirty="0"/>
          </a:p>
        </p:txBody>
      </p:sp>
      <p:sp>
        <p:nvSpPr>
          <p:cNvPr id="26" name="SK-15-text-25"/>
          <p:cNvSpPr/>
          <p:nvPr/>
        </p:nvSpPr>
        <p:spPr>
          <a:xfrm>
            <a:off x="3755082" y="1975098"/>
            <a:ext cx="1243459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TIER 3</a:t>
            </a:r>
            <a:endParaRPr lang="en-US" sz="2250" dirty="0"/>
          </a:p>
          <a:p>
            <a:pPr marL="0" indent="0" algn="ctr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</a:t>
            </a:r>
            <a:endParaRPr lang="en-US" sz="2250" dirty="0"/>
          </a:p>
        </p:txBody>
      </p:sp>
      <p:sp>
        <p:nvSpPr>
          <p:cNvPr id="27" name="SK-15-text-26"/>
          <p:cNvSpPr/>
          <p:nvPr/>
        </p:nvSpPr>
        <p:spPr>
          <a:xfrm>
            <a:off x="5620494" y="1824186"/>
            <a:ext cx="65715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Complex / Prolonged Grief Disorder</a:t>
            </a:r>
            <a:endParaRPr lang="en-US" sz="1500" dirty="0"/>
          </a:p>
        </p:txBody>
      </p:sp>
      <p:sp>
        <p:nvSpPr>
          <p:cNvPr id="28" name="SK-15-text-27"/>
          <p:cNvSpPr/>
          <p:nvPr/>
        </p:nvSpPr>
        <p:spPr>
          <a:xfrm>
            <a:off x="5620494" y="2084784"/>
            <a:ext cx="657150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psychological therapy • Grief-focused CBT •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5620494" y="2269927"/>
            <a:ext cx="657150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Psychiatric assessment • Psychosexual assessment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5620494" y="2496294"/>
            <a:ext cx="657150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Delivered by: NHS Talking Therapies (IAPT) • Specialist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5620494" y="2688282"/>
            <a:ext cx="44653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counsellors • Psychiatry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3618161" y="3298627"/>
            <a:ext cx="141967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TIER 2</a:t>
            </a:r>
            <a:endParaRPr lang="en-US" sz="2775" dirty="0"/>
          </a:p>
        </p:txBody>
      </p:sp>
      <p:sp>
        <p:nvSpPr>
          <p:cNvPr id="33" name="SK-15-text-32"/>
          <p:cNvSpPr/>
          <p:nvPr/>
        </p:nvSpPr>
        <p:spPr>
          <a:xfrm>
            <a:off x="3680966" y="3744367"/>
            <a:ext cx="1318617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Selective</a:t>
            </a:r>
            <a:endParaRPr lang="en-US" sz="1950" dirty="0"/>
          </a:p>
        </p:txBody>
      </p:sp>
      <p:sp>
        <p:nvSpPr>
          <p:cNvPr id="34" name="SK-15-text-33"/>
          <p:cNvSpPr/>
          <p:nvPr/>
        </p:nvSpPr>
        <p:spPr>
          <a:xfrm>
            <a:off x="5681365" y="3236863"/>
            <a:ext cx="5353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Higher-risk individuals</a:t>
            </a:r>
            <a:endParaRPr lang="en-US" sz="1500" dirty="0"/>
          </a:p>
        </p:txBody>
      </p:sp>
      <p:sp>
        <p:nvSpPr>
          <p:cNvPr id="35" name="SK-15-text-34"/>
          <p:cNvSpPr/>
          <p:nvPr/>
        </p:nvSpPr>
        <p:spPr>
          <a:xfrm>
            <a:off x="5681365" y="3511153"/>
            <a:ext cx="65106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Structured bereavement support • Group and individual sessions</a:t>
            </a:r>
            <a:endParaRPr lang="en-US" sz="1200" dirty="0"/>
          </a:p>
        </p:txBody>
      </p:sp>
      <p:sp>
        <p:nvSpPr>
          <p:cNvPr id="36" name="SK-15-text-35"/>
          <p:cNvSpPr/>
          <p:nvPr/>
        </p:nvSpPr>
        <p:spPr>
          <a:xfrm>
            <a:off x="5681365" y="3758059"/>
            <a:ext cx="651063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Delivered by: Macmillan • Hospice bereavement services •</a:t>
            </a:r>
            <a:endParaRPr lang="en-US" sz="1200" dirty="0"/>
          </a:p>
        </p:txBody>
      </p:sp>
      <p:sp>
        <p:nvSpPr>
          <p:cNvPr id="37" name="SK-15-text-36"/>
          <p:cNvSpPr/>
          <p:nvPr/>
        </p:nvSpPr>
        <p:spPr>
          <a:xfrm>
            <a:off x="5681365" y="3943350"/>
            <a:ext cx="33680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Cruse • Samaritans</a:t>
            </a:r>
            <a:endParaRPr lang="en-US" sz="1200" dirty="0"/>
          </a:p>
        </p:txBody>
      </p:sp>
      <p:sp>
        <p:nvSpPr>
          <p:cNvPr id="38" name="SK-15-text-37"/>
          <p:cNvSpPr/>
          <p:nvPr/>
        </p:nvSpPr>
        <p:spPr>
          <a:xfrm>
            <a:off x="3215878" y="4629150"/>
            <a:ext cx="140746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TIER 1</a:t>
            </a:r>
            <a:endParaRPr lang="en-US" sz="2775" dirty="0"/>
          </a:p>
        </p:txBody>
      </p:sp>
      <p:sp>
        <p:nvSpPr>
          <p:cNvPr id="39" name="SK-15-text-38"/>
          <p:cNvSpPr/>
          <p:nvPr/>
        </p:nvSpPr>
        <p:spPr>
          <a:xfrm>
            <a:off x="3254276" y="5081736"/>
            <a:ext cx="139169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Universal</a:t>
            </a:r>
            <a:endParaRPr lang="en-US" sz="1950" dirty="0"/>
          </a:p>
        </p:txBody>
      </p:sp>
      <p:sp>
        <p:nvSpPr>
          <p:cNvPr id="40" name="SK-15-text-39"/>
          <p:cNvSpPr/>
          <p:nvPr/>
        </p:nvSpPr>
        <p:spPr>
          <a:xfrm>
            <a:off x="5681365" y="4635996"/>
            <a:ext cx="4438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bereaved people</a:t>
            </a:r>
            <a:endParaRPr lang="en-US" sz="1500" dirty="0"/>
          </a:p>
        </p:txBody>
      </p:sp>
      <p:sp>
        <p:nvSpPr>
          <p:cNvPr id="41" name="SK-15-text-40"/>
          <p:cNvSpPr/>
          <p:nvPr/>
        </p:nvSpPr>
        <p:spPr>
          <a:xfrm>
            <a:off x="5669161" y="4903440"/>
            <a:ext cx="652283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Information about the normality of grief • Practical support • Signposting</a:t>
            </a:r>
            <a:endParaRPr lang="en-US" sz="1200" dirty="0"/>
          </a:p>
        </p:txBody>
      </p:sp>
      <p:sp>
        <p:nvSpPr>
          <p:cNvPr id="42" name="SK-15-text-41"/>
          <p:cNvSpPr/>
          <p:nvPr/>
        </p:nvSpPr>
        <p:spPr>
          <a:xfrm>
            <a:off x="5681365" y="5157192"/>
            <a:ext cx="65106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Delivered by: GP • Practice nurse • District nurse • Community teams</a:t>
            </a:r>
            <a:endParaRPr lang="en-US" sz="1200" dirty="0"/>
          </a:p>
        </p:txBody>
      </p:sp>
      <p:sp>
        <p:nvSpPr>
          <p:cNvPr id="43" name="SK-15-text-42"/>
          <p:cNvSpPr/>
          <p:nvPr/>
        </p:nvSpPr>
        <p:spPr>
          <a:xfrm>
            <a:off x="5572869" y="5794921"/>
            <a:ext cx="97303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ROLE</a:t>
            </a:r>
            <a:endParaRPr lang="en-US" sz="1500" dirty="0"/>
          </a:p>
        </p:txBody>
      </p:sp>
      <p:sp>
        <p:nvSpPr>
          <p:cNvPr id="44" name="SK-15-text-43"/>
          <p:cNvSpPr/>
          <p:nvPr/>
        </p:nvSpPr>
        <p:spPr>
          <a:xfrm>
            <a:off x="2573536" y="6069211"/>
            <a:ext cx="705683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Triage to appropriate tier • Monitor for Prolonged Grief Disorder • Make timely referrals</a:t>
            </a:r>
            <a:endParaRPr lang="en-US" sz="1500" dirty="0"/>
          </a:p>
        </p:txBody>
      </p:sp>
      <p:sp>
        <p:nvSpPr>
          <p:cNvPr id="45" name="SK-15-text-44"/>
          <p:cNvSpPr/>
          <p:nvPr/>
        </p:nvSpPr>
        <p:spPr>
          <a:xfrm>
            <a:off x="2919710" y="6590407"/>
            <a:ext cx="620598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Bereavement • June 2026 • 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7713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1421011"/>
            <a:ext cx="1584871" cy="3810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3592" y="5616625"/>
            <a:ext cx="5413177" cy="761107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6753" y="1577280"/>
            <a:ext cx="1975098" cy="4697611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6353" y="5733157"/>
            <a:ext cx="487561" cy="500509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1882" y="1878955"/>
            <a:ext cx="9387780" cy="3559225"/>
          </a:xfrm>
          <a:prstGeom prst="rect">
            <a:avLst/>
          </a:prstGeom>
        </p:spPr>
      </p:pic>
      <p:sp>
        <p:nvSpPr>
          <p:cNvPr id="10" name="SK-16-text-9"/>
          <p:cNvSpPr/>
          <p:nvPr/>
        </p:nvSpPr>
        <p:spPr>
          <a:xfrm>
            <a:off x="341263" y="130225"/>
            <a:ext cx="69342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BEREAVEMENT</a:t>
            </a:r>
            <a:endParaRPr lang="en-US" sz="1125" dirty="0"/>
          </a:p>
        </p:txBody>
      </p:sp>
      <p:sp>
        <p:nvSpPr>
          <p:cNvPr id="11" name="SK-16-text-10"/>
          <p:cNvSpPr/>
          <p:nvPr/>
        </p:nvSpPr>
        <p:spPr>
          <a:xfrm>
            <a:off x="10750153" y="137071"/>
            <a:ext cx="1075879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16 of 32</a:t>
            </a:r>
            <a:endParaRPr lang="en-US" sz="1125" dirty="0"/>
          </a:p>
        </p:txBody>
      </p:sp>
      <p:sp>
        <p:nvSpPr>
          <p:cNvPr id="12" name="SK-16-text-11"/>
          <p:cNvSpPr/>
          <p:nvPr/>
        </p:nvSpPr>
        <p:spPr>
          <a:xfrm>
            <a:off x="329059" y="589657"/>
            <a:ext cx="893064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Bereavement Protocol</a:t>
            </a:r>
            <a:endParaRPr lang="en-US" sz="2400" dirty="0"/>
          </a:p>
        </p:txBody>
      </p:sp>
      <p:sp>
        <p:nvSpPr>
          <p:cNvPr id="13" name="SK-16-text-12"/>
          <p:cNvSpPr/>
          <p:nvPr/>
        </p:nvSpPr>
        <p:spPr>
          <a:xfrm>
            <a:off x="341263" y="980629"/>
            <a:ext cx="563880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Primary Care</a:t>
            </a:r>
            <a:endParaRPr lang="en-US" sz="2400" dirty="0"/>
          </a:p>
        </p:txBody>
      </p:sp>
      <p:sp>
        <p:nvSpPr>
          <p:cNvPr id="14" name="SK-16-text-13"/>
          <p:cNvSpPr/>
          <p:nvPr/>
        </p:nvSpPr>
        <p:spPr>
          <a:xfrm>
            <a:off x="329059" y="1563588"/>
            <a:ext cx="1186294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structured step-by-step approach — adapted from Yorkshire Cancer Network, updated to current practice</a:t>
            </a:r>
            <a:endParaRPr lang="en-US" sz="1200" dirty="0"/>
          </a:p>
        </p:txBody>
      </p:sp>
      <p:sp>
        <p:nvSpPr>
          <p:cNvPr id="15" name="SK-16-text-14"/>
          <p:cNvSpPr/>
          <p:nvPr/>
        </p:nvSpPr>
        <p:spPr>
          <a:xfrm>
            <a:off x="3876973" y="5719465"/>
            <a:ext cx="23050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PRINCIPLE</a:t>
            </a:r>
            <a:endParaRPr lang="en-US" sz="1125" dirty="0"/>
          </a:p>
        </p:txBody>
      </p:sp>
      <p:sp>
        <p:nvSpPr>
          <p:cNvPr id="16" name="SK-16-text-15"/>
          <p:cNvSpPr/>
          <p:nvPr/>
        </p:nvSpPr>
        <p:spPr>
          <a:xfrm>
            <a:off x="3876973" y="5925294"/>
            <a:ext cx="436468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Bereaved people rarely self-refer. Proactive, scheduled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 is the single most important thing a practice can do.</a:t>
            </a:r>
            <a:endParaRPr lang="en-US" sz="1200" dirty="0"/>
          </a:p>
        </p:txBody>
      </p:sp>
      <p:sp>
        <p:nvSpPr>
          <p:cNvPr id="17" name="SK-16-text-16"/>
          <p:cNvSpPr/>
          <p:nvPr/>
        </p:nvSpPr>
        <p:spPr>
          <a:xfrm>
            <a:off x="3460998" y="6631632"/>
            <a:ext cx="5269855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Bereavement • June 2026 •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17940"/>
            <a:ext cx="12192000" cy="239911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2188" y="720030"/>
            <a:ext cx="2755255" cy="1350913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52" y="1608832"/>
            <a:ext cx="5181622" cy="26285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2146548"/>
            <a:ext cx="5242471" cy="884634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123" y="2237951"/>
            <a:ext cx="536377" cy="301675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3168253"/>
            <a:ext cx="5242471" cy="870942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2156" y="3243783"/>
            <a:ext cx="536377" cy="301675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063" y="4124325"/>
            <a:ext cx="5242471" cy="914102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6713" y="4245172"/>
            <a:ext cx="536377" cy="301675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063" y="5211961"/>
            <a:ext cx="5242471" cy="802332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0714" y="5265614"/>
            <a:ext cx="536377" cy="301675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78761" y="2263080"/>
            <a:ext cx="5242471" cy="781794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22690" y="2324844"/>
            <a:ext cx="536377" cy="301675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78761" y="3401467"/>
            <a:ext cx="5242471" cy="939403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22690" y="3483769"/>
            <a:ext cx="536377" cy="301675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78761" y="4603700"/>
            <a:ext cx="4704925" cy="1195983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22690" y="4821138"/>
            <a:ext cx="536377" cy="301675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277114" y="5262827"/>
            <a:ext cx="402282" cy="377130"/>
          </a:xfrm>
          <a:prstGeom prst="rect">
            <a:avLst/>
          </a:prstGeom>
        </p:spPr>
      </p:pic>
      <p:pic>
        <p:nvPicPr>
          <p:cNvPr id="22" name="SK-1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3856" y="6174284"/>
            <a:ext cx="10887377" cy="17126"/>
          </a:xfrm>
          <a:prstGeom prst="rect">
            <a:avLst/>
          </a:prstGeom>
        </p:spPr>
      </p:pic>
      <p:sp>
        <p:nvSpPr>
          <p:cNvPr id="23" name="SK-17-text-22"/>
          <p:cNvSpPr/>
          <p:nvPr/>
        </p:nvSpPr>
        <p:spPr>
          <a:xfrm>
            <a:off x="170557" y="109686"/>
            <a:ext cx="54349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• BEREAVEMENT</a:t>
            </a:r>
            <a:endParaRPr lang="en-US" sz="1350" dirty="0"/>
          </a:p>
        </p:txBody>
      </p:sp>
      <p:sp>
        <p:nvSpPr>
          <p:cNvPr id="24" name="SK-17-text-23"/>
          <p:cNvSpPr/>
          <p:nvPr/>
        </p:nvSpPr>
        <p:spPr>
          <a:xfrm>
            <a:off x="10826353" y="109686"/>
            <a:ext cx="136564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17 of 32</a:t>
            </a:r>
            <a:endParaRPr lang="en-US" sz="1350" dirty="0"/>
          </a:p>
        </p:txBody>
      </p:sp>
      <p:sp>
        <p:nvSpPr>
          <p:cNvPr id="25" name="SK-17-text-24"/>
          <p:cNvSpPr/>
          <p:nvPr/>
        </p:nvSpPr>
        <p:spPr>
          <a:xfrm>
            <a:off x="426690" y="644575"/>
            <a:ext cx="976503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Telephone Checklist</a:t>
            </a:r>
            <a:endParaRPr lang="en-US" sz="3300" dirty="0"/>
          </a:p>
        </p:txBody>
      </p:sp>
      <p:sp>
        <p:nvSpPr>
          <p:cNvPr id="26" name="SK-17-text-25"/>
          <p:cNvSpPr/>
          <p:nvPr/>
        </p:nvSpPr>
        <p:spPr>
          <a:xfrm>
            <a:off x="438894" y="1152079"/>
            <a:ext cx="76866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D65A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Bereaved Relatives</a:t>
            </a:r>
            <a:endParaRPr lang="en-US" sz="2250" dirty="0"/>
          </a:p>
        </p:txBody>
      </p:sp>
      <p:sp>
        <p:nvSpPr>
          <p:cNvPr id="27" name="SK-17-text-26"/>
          <p:cNvSpPr/>
          <p:nvPr/>
        </p:nvSpPr>
        <p:spPr>
          <a:xfrm>
            <a:off x="426690" y="1762423"/>
            <a:ext cx="117653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Cover these seven areas during every follow-up call — document in clinical records</a:t>
            </a:r>
            <a:endParaRPr lang="en-US" sz="1050" dirty="0"/>
          </a:p>
        </p:txBody>
      </p:sp>
      <p:sp>
        <p:nvSpPr>
          <p:cNvPr id="28" name="SK-17-text-27"/>
          <p:cNvSpPr/>
          <p:nvPr/>
        </p:nvSpPr>
        <p:spPr>
          <a:xfrm>
            <a:off x="1568649" y="2238078"/>
            <a:ext cx="194024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Sleep</a:t>
            </a:r>
            <a:endParaRPr lang="en-US" sz="1575" dirty="0"/>
          </a:p>
        </p:txBody>
      </p:sp>
      <p:sp>
        <p:nvSpPr>
          <p:cNvPr id="29" name="SK-17-text-28"/>
          <p:cNvSpPr/>
          <p:nvPr/>
        </p:nvSpPr>
        <p:spPr>
          <a:xfrm>
            <a:off x="1621482" y="2523679"/>
            <a:ext cx="310887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Disturbed sleep is common — if severe,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 active management</a:t>
            </a:r>
            <a:endParaRPr lang="en-US" sz="1200" dirty="0"/>
          </a:p>
        </p:txBody>
      </p:sp>
      <p:sp>
        <p:nvSpPr>
          <p:cNvPr id="30" name="SK-17-text-29"/>
          <p:cNvSpPr/>
          <p:nvPr/>
        </p:nvSpPr>
        <p:spPr>
          <a:xfrm>
            <a:off x="1568649" y="3266778"/>
            <a:ext cx="266033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Appetite</a:t>
            </a:r>
            <a:endParaRPr lang="en-US" sz="1575" dirty="0"/>
          </a:p>
        </p:txBody>
      </p:sp>
      <p:sp>
        <p:nvSpPr>
          <p:cNvPr id="31" name="SK-17-text-30"/>
          <p:cNvSpPr/>
          <p:nvPr/>
        </p:nvSpPr>
        <p:spPr>
          <a:xfrm>
            <a:off x="1621482" y="3538686"/>
            <a:ext cx="269438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Significant change (up or down)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 physical assessment</a:t>
            </a:r>
            <a:endParaRPr lang="en-US" sz="1200" dirty="0"/>
          </a:p>
        </p:txBody>
      </p:sp>
      <p:sp>
        <p:nvSpPr>
          <p:cNvPr id="32" name="SK-17-text-31"/>
          <p:cNvSpPr/>
          <p:nvPr/>
        </p:nvSpPr>
        <p:spPr>
          <a:xfrm>
            <a:off x="1568649" y="4350247"/>
            <a:ext cx="4100512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General Health</a:t>
            </a:r>
            <a:endParaRPr lang="en-US" sz="1575" dirty="0"/>
          </a:p>
        </p:txBody>
      </p:sp>
      <p:sp>
        <p:nvSpPr>
          <p:cNvPr id="33" name="SK-17-text-32"/>
          <p:cNvSpPr/>
          <p:nvPr/>
        </p:nvSpPr>
        <p:spPr>
          <a:xfrm>
            <a:off x="1621482" y="4546848"/>
            <a:ext cx="275525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Somatic symptoms are common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don't dismiss physical complaints</a:t>
            </a:r>
            <a:endParaRPr lang="en-US" sz="1200" dirty="0"/>
          </a:p>
        </p:txBody>
      </p:sp>
      <p:sp>
        <p:nvSpPr>
          <p:cNvPr id="34" name="SK-17-text-33"/>
          <p:cNvSpPr/>
          <p:nvPr/>
        </p:nvSpPr>
        <p:spPr>
          <a:xfrm>
            <a:off x="1568649" y="5331024"/>
            <a:ext cx="290036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Going Out</a:t>
            </a:r>
            <a:endParaRPr lang="en-US" sz="1575" dirty="0"/>
          </a:p>
        </p:txBody>
      </p:sp>
      <p:sp>
        <p:nvSpPr>
          <p:cNvPr id="35" name="SK-17-text-34"/>
          <p:cNvSpPr/>
          <p:nvPr/>
        </p:nvSpPr>
        <p:spPr>
          <a:xfrm>
            <a:off x="1621482" y="5493246"/>
            <a:ext cx="287729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 isolation is a key risk factor for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Prolonged Grief Disorder</a:t>
            </a:r>
            <a:endParaRPr lang="en-US" sz="1200" dirty="0"/>
          </a:p>
        </p:txBody>
      </p:sp>
      <p:sp>
        <p:nvSpPr>
          <p:cNvPr id="36" name="SK-17-text-35"/>
          <p:cNvSpPr/>
          <p:nvPr/>
        </p:nvSpPr>
        <p:spPr>
          <a:xfrm>
            <a:off x="7121902" y="2370162"/>
            <a:ext cx="4580572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Family &amp; Friends</a:t>
            </a:r>
            <a:endParaRPr lang="en-US" sz="1575" dirty="0"/>
          </a:p>
        </p:txBody>
      </p:sp>
      <p:sp>
        <p:nvSpPr>
          <p:cNvPr id="37" name="SK-17-text-36"/>
          <p:cNvSpPr/>
          <p:nvPr/>
        </p:nvSpPr>
        <p:spPr>
          <a:xfrm>
            <a:off x="7217569" y="2544217"/>
            <a:ext cx="262116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 support is the single most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protective factor in bereavement</a:t>
            </a:r>
            <a:endParaRPr lang="en-US" sz="1200" dirty="0"/>
          </a:p>
        </p:txBody>
      </p:sp>
      <p:sp>
        <p:nvSpPr>
          <p:cNvPr id="38" name="SK-17-text-37"/>
          <p:cNvSpPr/>
          <p:nvPr/>
        </p:nvSpPr>
        <p:spPr>
          <a:xfrm>
            <a:off x="7134106" y="3570312"/>
            <a:ext cx="41005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 Anger or Guilt</a:t>
            </a:r>
            <a:endParaRPr lang="en-US" sz="1575" dirty="0"/>
          </a:p>
        </p:txBody>
      </p:sp>
      <p:sp>
        <p:nvSpPr>
          <p:cNvPr id="39" name="SK-17-text-38"/>
          <p:cNvSpPr/>
          <p:nvPr/>
        </p:nvSpPr>
        <p:spPr>
          <a:xfrm>
            <a:off x="7217569" y="3751213"/>
            <a:ext cx="318209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Explore and normalise — excessive guilt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may indicate complicated grief</a:t>
            </a:r>
            <a:endParaRPr lang="en-US" sz="1200" dirty="0"/>
          </a:p>
        </p:txBody>
      </p:sp>
      <p:sp>
        <p:nvSpPr>
          <p:cNvPr id="40" name="SK-17-text-39"/>
          <p:cNvSpPr/>
          <p:nvPr/>
        </p:nvSpPr>
        <p:spPr>
          <a:xfrm>
            <a:off x="7134106" y="4887143"/>
            <a:ext cx="55108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 Thoughts of Self-Harm</a:t>
            </a:r>
            <a:endParaRPr lang="en-US" sz="1575" dirty="0"/>
          </a:p>
        </p:txBody>
      </p:sp>
      <p:sp>
        <p:nvSpPr>
          <p:cNvPr id="41" name="SK-17-text-40"/>
          <p:cNvSpPr/>
          <p:nvPr/>
        </p:nvSpPr>
        <p:spPr>
          <a:xfrm>
            <a:off x="7217569" y="5115967"/>
            <a:ext cx="275525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directly if any concern arises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assume absence of ideation</a:t>
            </a:r>
            <a:endParaRPr lang="en-US" sz="1200" dirty="0"/>
          </a:p>
        </p:txBody>
      </p:sp>
      <p:sp>
        <p:nvSpPr>
          <p:cNvPr id="42" name="SK-17-text-41"/>
          <p:cNvSpPr/>
          <p:nvPr/>
        </p:nvSpPr>
        <p:spPr>
          <a:xfrm>
            <a:off x="3180457" y="6268194"/>
            <a:ext cx="57575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document bereavement support conversations in clinical records.</a:t>
            </a:r>
            <a:endParaRPr lang="en-US" sz="1200" dirty="0"/>
          </a:p>
        </p:txBody>
      </p:sp>
      <p:sp>
        <p:nvSpPr>
          <p:cNvPr id="43" name="SK-17-text-42"/>
          <p:cNvSpPr/>
          <p:nvPr/>
        </p:nvSpPr>
        <p:spPr>
          <a:xfrm>
            <a:off x="2948880" y="6624786"/>
            <a:ext cx="625747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• Bereavement • June 2026 •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66279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35638"/>
            <a:ext cx="12192000" cy="322213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1215926"/>
            <a:ext cx="5839867" cy="9525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5550098"/>
            <a:ext cx="11070282" cy="9525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5637163"/>
            <a:ext cx="11070282" cy="589657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784" y="1885950"/>
            <a:ext cx="85279" cy="617190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1885950"/>
            <a:ext cx="5266879" cy="589657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784" y="2584698"/>
            <a:ext cx="85279" cy="617190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2584698"/>
            <a:ext cx="5266879" cy="590996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0784" y="3291036"/>
            <a:ext cx="85279" cy="617190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063" y="3291036"/>
            <a:ext cx="5266879" cy="597843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0784" y="3997523"/>
            <a:ext cx="85279" cy="617190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063" y="4004965"/>
            <a:ext cx="5266879" cy="596503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0784" y="4711303"/>
            <a:ext cx="85279" cy="617190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063" y="4711303"/>
            <a:ext cx="5266879" cy="596503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8761" y="1885206"/>
            <a:ext cx="85279" cy="617190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4188" y="1885206"/>
            <a:ext cx="5266879" cy="584150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8761" y="2584698"/>
            <a:ext cx="85279" cy="617190"/>
          </a:xfrm>
          <a:prstGeom prst="rect">
            <a:avLst/>
          </a:prstGeom>
        </p:spPr>
      </p:pic>
      <p:pic>
        <p:nvPicPr>
          <p:cNvPr id="21" name="SK-18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4188" y="2591544"/>
            <a:ext cx="5266879" cy="584150"/>
          </a:xfrm>
          <a:prstGeom prst="rect">
            <a:avLst/>
          </a:prstGeom>
        </p:spPr>
      </p:pic>
      <p:pic>
        <p:nvPicPr>
          <p:cNvPr id="22" name="SK-18-img-2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8761" y="3291036"/>
            <a:ext cx="85279" cy="617190"/>
          </a:xfrm>
          <a:prstGeom prst="rect">
            <a:avLst/>
          </a:prstGeom>
        </p:spPr>
      </p:pic>
      <p:pic>
        <p:nvPicPr>
          <p:cNvPr id="23" name="SK-18-img-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4188" y="3291036"/>
            <a:ext cx="5266879" cy="597843"/>
          </a:xfrm>
          <a:prstGeom prst="rect">
            <a:avLst/>
          </a:prstGeom>
        </p:spPr>
      </p:pic>
      <p:pic>
        <p:nvPicPr>
          <p:cNvPr id="24" name="SK-18-img-2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8761" y="3997523"/>
            <a:ext cx="85279" cy="617190"/>
          </a:xfrm>
          <a:prstGeom prst="rect">
            <a:avLst/>
          </a:prstGeom>
        </p:spPr>
      </p:pic>
      <p:pic>
        <p:nvPicPr>
          <p:cNvPr id="25" name="SK-18-img-2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4188" y="4004965"/>
            <a:ext cx="5266879" cy="596503"/>
          </a:xfrm>
          <a:prstGeom prst="rect">
            <a:avLst/>
          </a:prstGeom>
        </p:spPr>
      </p:pic>
      <p:pic>
        <p:nvPicPr>
          <p:cNvPr id="26" name="SK-18-img-2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8761" y="4711303"/>
            <a:ext cx="85279" cy="617190"/>
          </a:xfrm>
          <a:prstGeom prst="rect">
            <a:avLst/>
          </a:prstGeom>
        </p:spPr>
      </p:pic>
      <p:pic>
        <p:nvPicPr>
          <p:cNvPr id="27" name="SK-18-img-2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4188" y="4711303"/>
            <a:ext cx="5266879" cy="596503"/>
          </a:xfrm>
          <a:prstGeom prst="rect">
            <a:avLst/>
          </a:prstGeom>
        </p:spPr>
      </p:pic>
      <p:pic>
        <p:nvPicPr>
          <p:cNvPr id="28" name="SK-18-img-2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99271" y="5733157"/>
            <a:ext cx="511969" cy="377130"/>
          </a:xfrm>
          <a:prstGeom prst="rect">
            <a:avLst/>
          </a:prstGeom>
        </p:spPr>
      </p:pic>
      <p:pic>
        <p:nvPicPr>
          <p:cNvPr id="29" name="SK-18-img-2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44173" y="651421"/>
            <a:ext cx="3974455" cy="1172617"/>
          </a:xfrm>
          <a:prstGeom prst="rect">
            <a:avLst/>
          </a:prstGeom>
        </p:spPr>
      </p:pic>
      <p:sp>
        <p:nvSpPr>
          <p:cNvPr id="30" name="SK-18-text-29"/>
          <p:cNvSpPr/>
          <p:nvPr/>
        </p:nvSpPr>
        <p:spPr>
          <a:xfrm>
            <a:off x="268188" y="116532"/>
            <a:ext cx="67246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TEN WAYS TO HELP THE BEREAVED</a:t>
            </a:r>
            <a:endParaRPr lang="en-US" sz="1500" dirty="0"/>
          </a:p>
        </p:txBody>
      </p:sp>
      <p:sp>
        <p:nvSpPr>
          <p:cNvPr id="31" name="SK-18-text-30"/>
          <p:cNvSpPr/>
          <p:nvPr/>
        </p:nvSpPr>
        <p:spPr>
          <a:xfrm>
            <a:off x="11277600" y="130225"/>
            <a:ext cx="914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18 / 32</a:t>
            </a:r>
            <a:endParaRPr lang="en-US" sz="1500" dirty="0"/>
          </a:p>
        </p:txBody>
      </p:sp>
      <p:sp>
        <p:nvSpPr>
          <p:cNvPr id="32" name="SK-18-text-31"/>
          <p:cNvSpPr/>
          <p:nvPr/>
        </p:nvSpPr>
        <p:spPr>
          <a:xfrm>
            <a:off x="511969" y="713184"/>
            <a:ext cx="1168003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Ten Ways to Help the Bereaved</a:t>
            </a:r>
            <a:endParaRPr lang="en-US" sz="2925" dirty="0"/>
          </a:p>
        </p:txBody>
      </p:sp>
      <p:sp>
        <p:nvSpPr>
          <p:cNvPr id="33" name="SK-18-text-32"/>
          <p:cNvSpPr/>
          <p:nvPr/>
        </p:nvSpPr>
        <p:spPr>
          <a:xfrm>
            <a:off x="499765" y="1309836"/>
            <a:ext cx="116922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Goodall, Drage &amp; Bell — therapeutic presence over problem-solving</a:t>
            </a:r>
            <a:endParaRPr lang="en-US" sz="1350" dirty="0"/>
          </a:p>
        </p:txBody>
      </p:sp>
      <p:sp>
        <p:nvSpPr>
          <p:cNvPr id="34" name="SK-18-text-33"/>
          <p:cNvSpPr/>
          <p:nvPr/>
        </p:nvSpPr>
        <p:spPr>
          <a:xfrm>
            <a:off x="816769" y="1968103"/>
            <a:ext cx="33718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 • Be There</a:t>
            </a:r>
            <a:endParaRPr lang="en-US" sz="1500" dirty="0"/>
          </a:p>
        </p:txBody>
      </p:sp>
      <p:sp>
        <p:nvSpPr>
          <p:cNvPr id="35" name="SK-18-text-34"/>
          <p:cNvSpPr/>
          <p:nvPr/>
        </p:nvSpPr>
        <p:spPr>
          <a:xfrm>
            <a:off x="816769" y="2215009"/>
            <a:ext cx="979646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Presence alone is therapeutic — showing up matters</a:t>
            </a:r>
            <a:endParaRPr lang="en-US" sz="1275" dirty="0"/>
          </a:p>
        </p:txBody>
      </p:sp>
      <p:sp>
        <p:nvSpPr>
          <p:cNvPr id="36" name="SK-18-text-35"/>
          <p:cNvSpPr/>
          <p:nvPr/>
        </p:nvSpPr>
        <p:spPr>
          <a:xfrm>
            <a:off x="816769" y="2660898"/>
            <a:ext cx="7029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 • Listen Without Judgement</a:t>
            </a:r>
            <a:endParaRPr lang="en-US" sz="1500" dirty="0"/>
          </a:p>
        </p:txBody>
      </p:sp>
      <p:sp>
        <p:nvSpPr>
          <p:cNvPr id="37" name="SK-18-text-36"/>
          <p:cNvSpPr/>
          <p:nvPr/>
        </p:nvSpPr>
        <p:spPr>
          <a:xfrm>
            <a:off x="816769" y="2921496"/>
            <a:ext cx="999077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Accept what they say without correcting or advising</a:t>
            </a:r>
            <a:endParaRPr lang="en-US" sz="1275" dirty="0"/>
          </a:p>
        </p:txBody>
      </p:sp>
      <p:sp>
        <p:nvSpPr>
          <p:cNvPr id="38" name="SK-18-text-37"/>
          <p:cNvSpPr/>
          <p:nvPr/>
        </p:nvSpPr>
        <p:spPr>
          <a:xfrm>
            <a:off x="816769" y="3367236"/>
            <a:ext cx="6572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 • Show You Are Listening</a:t>
            </a:r>
            <a:endParaRPr lang="en-US" sz="1500" dirty="0"/>
          </a:p>
        </p:txBody>
      </p:sp>
      <p:sp>
        <p:nvSpPr>
          <p:cNvPr id="39" name="SK-18-text-38"/>
          <p:cNvSpPr/>
          <p:nvPr/>
        </p:nvSpPr>
        <p:spPr>
          <a:xfrm>
            <a:off x="816769" y="3627834"/>
            <a:ext cx="107680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Eye contact, nods, paraphrasing — signal your attention</a:t>
            </a:r>
            <a:endParaRPr lang="en-US" sz="1275" dirty="0"/>
          </a:p>
        </p:txBody>
      </p:sp>
      <p:sp>
        <p:nvSpPr>
          <p:cNvPr id="40" name="SK-18-text-39"/>
          <p:cNvSpPr/>
          <p:nvPr/>
        </p:nvSpPr>
        <p:spPr>
          <a:xfrm>
            <a:off x="816769" y="4087267"/>
            <a:ext cx="10915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 • Encourage Them to Talk About the Deceased</a:t>
            </a:r>
            <a:endParaRPr lang="en-US" sz="1500" dirty="0"/>
          </a:p>
        </p:txBody>
      </p:sp>
      <p:sp>
        <p:nvSpPr>
          <p:cNvPr id="41" name="SK-18-text-40"/>
          <p:cNvSpPr/>
          <p:nvPr/>
        </p:nvSpPr>
        <p:spPr>
          <a:xfrm>
            <a:off x="816769" y="4341019"/>
            <a:ext cx="1135094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Allow memories — don’t steer away from the person who died</a:t>
            </a:r>
            <a:endParaRPr lang="en-US" sz="1275" dirty="0"/>
          </a:p>
        </p:txBody>
      </p:sp>
      <p:sp>
        <p:nvSpPr>
          <p:cNvPr id="42" name="SK-18-text-41"/>
          <p:cNvSpPr/>
          <p:nvPr/>
        </p:nvSpPr>
        <p:spPr>
          <a:xfrm>
            <a:off x="816769" y="4793605"/>
            <a:ext cx="54292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 • Tolerate Silences</a:t>
            </a:r>
            <a:endParaRPr lang="en-US" sz="1500" dirty="0"/>
          </a:p>
        </p:txBody>
      </p:sp>
      <p:sp>
        <p:nvSpPr>
          <p:cNvPr id="43" name="SK-18-text-42"/>
          <p:cNvSpPr/>
          <p:nvPr/>
        </p:nvSpPr>
        <p:spPr>
          <a:xfrm>
            <a:off x="816769" y="5033665"/>
            <a:ext cx="1037939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Grief needs space — resist the urge to fill the quiet</a:t>
            </a:r>
            <a:endParaRPr lang="en-US" sz="1275" dirty="0"/>
          </a:p>
        </p:txBody>
      </p:sp>
      <p:sp>
        <p:nvSpPr>
          <p:cNvPr id="44" name="SK-18-text-43"/>
          <p:cNvSpPr/>
          <p:nvPr/>
        </p:nvSpPr>
        <p:spPr>
          <a:xfrm>
            <a:off x="6486079" y="1961257"/>
            <a:ext cx="570592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 • Know Your Own Feelings About Loss</a:t>
            </a:r>
            <a:endParaRPr lang="en-US" sz="1500" dirty="0"/>
          </a:p>
        </p:txBody>
      </p:sp>
      <p:sp>
        <p:nvSpPr>
          <p:cNvPr id="45" name="SK-18-text-44"/>
          <p:cNvSpPr/>
          <p:nvPr/>
        </p:nvSpPr>
        <p:spPr>
          <a:xfrm>
            <a:off x="6486079" y="2215009"/>
            <a:ext cx="57059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Self-awareness prevents projection and burnout</a:t>
            </a:r>
            <a:endParaRPr lang="en-US" sz="1275" dirty="0"/>
          </a:p>
        </p:txBody>
      </p:sp>
      <p:sp>
        <p:nvSpPr>
          <p:cNvPr id="46" name="SK-18-text-45"/>
          <p:cNvSpPr/>
          <p:nvPr/>
        </p:nvSpPr>
        <p:spPr>
          <a:xfrm>
            <a:off x="6486079" y="2667744"/>
            <a:ext cx="54292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07 • Offer Reassurance</a:t>
            </a:r>
            <a:endParaRPr lang="en-US" sz="1500" dirty="0"/>
          </a:p>
        </p:txBody>
      </p:sp>
      <p:sp>
        <p:nvSpPr>
          <p:cNvPr id="47" name="SK-18-text-46"/>
          <p:cNvSpPr/>
          <p:nvPr/>
        </p:nvSpPr>
        <p:spPr>
          <a:xfrm>
            <a:off x="6486079" y="2907655"/>
            <a:ext cx="570592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“What you’re feeling is completely normal”</a:t>
            </a:r>
            <a:endParaRPr lang="en-US" sz="1275" dirty="0"/>
          </a:p>
        </p:txBody>
      </p:sp>
      <p:sp>
        <p:nvSpPr>
          <p:cNvPr id="48" name="SK-18-text-47"/>
          <p:cNvSpPr/>
          <p:nvPr/>
        </p:nvSpPr>
        <p:spPr>
          <a:xfrm>
            <a:off x="6486079" y="3367236"/>
            <a:ext cx="570592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08 • Don’t Take Anger Personally</a:t>
            </a:r>
            <a:endParaRPr lang="en-US" sz="1500" dirty="0"/>
          </a:p>
        </p:txBody>
      </p:sp>
      <p:sp>
        <p:nvSpPr>
          <p:cNvPr id="49" name="SK-18-text-48"/>
          <p:cNvSpPr/>
          <p:nvPr/>
        </p:nvSpPr>
        <p:spPr>
          <a:xfrm>
            <a:off x="6486079" y="3627834"/>
            <a:ext cx="57059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Anger is a normal part of grief — you are a safe target</a:t>
            </a:r>
            <a:endParaRPr lang="en-US" sz="1275" dirty="0"/>
          </a:p>
        </p:txBody>
      </p:sp>
      <p:sp>
        <p:nvSpPr>
          <p:cNvPr id="50" name="SK-18-text-49"/>
          <p:cNvSpPr/>
          <p:nvPr/>
        </p:nvSpPr>
        <p:spPr>
          <a:xfrm>
            <a:off x="6486079" y="4087267"/>
            <a:ext cx="570592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09 • Recognise Vicarious Grief</a:t>
            </a:r>
            <a:endParaRPr lang="en-US" sz="1500" dirty="0"/>
          </a:p>
        </p:txBody>
      </p:sp>
      <p:sp>
        <p:nvSpPr>
          <p:cNvPr id="51" name="SK-18-text-50"/>
          <p:cNvSpPr/>
          <p:nvPr/>
        </p:nvSpPr>
        <p:spPr>
          <a:xfrm>
            <a:off x="6486079" y="4341019"/>
            <a:ext cx="57059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feelings may reflect theirs — that is natural</a:t>
            </a:r>
            <a:endParaRPr lang="en-US" sz="1275" dirty="0"/>
          </a:p>
        </p:txBody>
      </p:sp>
      <p:sp>
        <p:nvSpPr>
          <p:cNvPr id="52" name="SK-18-text-51"/>
          <p:cNvSpPr/>
          <p:nvPr/>
        </p:nvSpPr>
        <p:spPr>
          <a:xfrm>
            <a:off x="6486079" y="4793605"/>
            <a:ext cx="570592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• Accept You Cannot Fix This</a:t>
            </a:r>
            <a:endParaRPr lang="en-US" sz="1500" dirty="0"/>
          </a:p>
        </p:txBody>
      </p:sp>
      <p:sp>
        <p:nvSpPr>
          <p:cNvPr id="53" name="SK-18-text-52"/>
          <p:cNvSpPr/>
          <p:nvPr/>
        </p:nvSpPr>
        <p:spPr>
          <a:xfrm>
            <a:off x="6486079" y="5040511"/>
            <a:ext cx="57059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role is to accompany — not to cure the loss</a:t>
            </a:r>
            <a:endParaRPr lang="en-US" sz="1275" dirty="0"/>
          </a:p>
        </p:txBody>
      </p:sp>
      <p:sp>
        <p:nvSpPr>
          <p:cNvPr id="54" name="SK-18-text-53"/>
          <p:cNvSpPr/>
          <p:nvPr/>
        </p:nvSpPr>
        <p:spPr>
          <a:xfrm>
            <a:off x="3657600" y="5774382"/>
            <a:ext cx="853440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role is to accompany, not to fix.</a:t>
            </a:r>
            <a:endParaRPr lang="en-US" sz="2550" dirty="0"/>
          </a:p>
        </p:txBody>
      </p:sp>
      <p:sp>
        <p:nvSpPr>
          <p:cNvPr id="55" name="SK-18-text-54"/>
          <p:cNvSpPr/>
          <p:nvPr/>
        </p:nvSpPr>
        <p:spPr>
          <a:xfrm>
            <a:off x="3072259" y="6604248"/>
            <a:ext cx="91197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Bereavement • June 2026 • 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1231702"/>
            <a:ext cx="2608957" cy="1905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4" y="1874694"/>
            <a:ext cx="2916941" cy="282123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2448223"/>
            <a:ext cx="5388769" cy="713184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282" y="2391221"/>
            <a:ext cx="73075" cy="692646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282" y="3200549"/>
            <a:ext cx="5388769" cy="895499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2282" y="3234779"/>
            <a:ext cx="73075" cy="692646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2282" y="4141440"/>
            <a:ext cx="5388769" cy="714524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282" y="4175820"/>
            <a:ext cx="73075" cy="692646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282" y="4921895"/>
            <a:ext cx="5388769" cy="888653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282" y="5019377"/>
            <a:ext cx="73075" cy="692646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76392" y="2454473"/>
            <a:ext cx="5388769" cy="707678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392" y="2399556"/>
            <a:ext cx="73075" cy="692646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76392" y="3208734"/>
            <a:ext cx="5388769" cy="851595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392" y="3243114"/>
            <a:ext cx="73075" cy="692646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76392" y="4092029"/>
            <a:ext cx="5388769" cy="895499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392" y="4126409"/>
            <a:ext cx="73075" cy="692646"/>
          </a:xfrm>
          <a:prstGeom prst="rect">
            <a:avLst/>
          </a:prstGeom>
        </p:spPr>
      </p:pic>
      <p:pic>
        <p:nvPicPr>
          <p:cNvPr id="20" name="SK-19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76392" y="4991844"/>
            <a:ext cx="5388769" cy="755600"/>
          </a:xfrm>
          <a:prstGeom prst="rect">
            <a:avLst/>
          </a:prstGeom>
        </p:spPr>
      </p:pic>
      <p:pic>
        <p:nvPicPr>
          <p:cNvPr id="21" name="SK-19-img-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392" y="4969818"/>
            <a:ext cx="73075" cy="692646"/>
          </a:xfrm>
          <a:prstGeom prst="rect">
            <a:avLst/>
          </a:prstGeom>
        </p:spPr>
      </p:pic>
      <p:pic>
        <p:nvPicPr>
          <p:cNvPr id="22" name="SK-19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0863" y="5862786"/>
            <a:ext cx="10277773" cy="632222"/>
          </a:xfrm>
          <a:prstGeom prst="rect">
            <a:avLst/>
          </a:prstGeom>
        </p:spPr>
      </p:pic>
      <p:pic>
        <p:nvPicPr>
          <p:cNvPr id="23" name="SK-19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43373" y="6393656"/>
            <a:ext cx="8692753" cy="9525"/>
          </a:xfrm>
          <a:prstGeom prst="rect">
            <a:avLst/>
          </a:prstGeom>
        </p:spPr>
      </p:pic>
      <p:pic>
        <p:nvPicPr>
          <p:cNvPr id="24" name="SK-19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71208"/>
            <a:ext cx="12192000" cy="286643"/>
          </a:xfrm>
          <a:prstGeom prst="rect">
            <a:avLst/>
          </a:prstGeom>
        </p:spPr>
      </p:pic>
      <p:pic>
        <p:nvPicPr>
          <p:cNvPr id="25" name="SK-19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29859" y="5198269"/>
            <a:ext cx="426690" cy="274290"/>
          </a:xfrm>
          <a:prstGeom prst="rect">
            <a:avLst/>
          </a:prstGeom>
        </p:spPr>
      </p:pic>
      <p:pic>
        <p:nvPicPr>
          <p:cNvPr id="26" name="SK-19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29859" y="4265563"/>
            <a:ext cx="426690" cy="383977"/>
          </a:xfrm>
          <a:prstGeom prst="rect">
            <a:avLst/>
          </a:prstGeom>
        </p:spPr>
      </p:pic>
      <p:pic>
        <p:nvPicPr>
          <p:cNvPr id="27" name="SK-19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29859" y="3387775"/>
            <a:ext cx="426690" cy="397669"/>
          </a:xfrm>
          <a:prstGeom prst="rect">
            <a:avLst/>
          </a:prstGeom>
        </p:spPr>
      </p:pic>
      <p:pic>
        <p:nvPicPr>
          <p:cNvPr id="28" name="SK-19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29859" y="2564755"/>
            <a:ext cx="426690" cy="411361"/>
          </a:xfrm>
          <a:prstGeom prst="rect">
            <a:avLst/>
          </a:prstGeom>
        </p:spPr>
      </p:pic>
      <p:pic>
        <p:nvPicPr>
          <p:cNvPr id="29" name="SK-19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04565" y="5095429"/>
            <a:ext cx="341263" cy="411361"/>
          </a:xfrm>
          <a:prstGeom prst="rect">
            <a:avLst/>
          </a:prstGeom>
        </p:spPr>
      </p:pic>
      <p:pic>
        <p:nvPicPr>
          <p:cNvPr id="30" name="SK-19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4565" y="4306788"/>
            <a:ext cx="377875" cy="377130"/>
          </a:xfrm>
          <a:prstGeom prst="rect">
            <a:avLst/>
          </a:prstGeom>
        </p:spPr>
      </p:pic>
      <p:pic>
        <p:nvPicPr>
          <p:cNvPr id="31" name="SK-19-img-3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5898" y="3374082"/>
            <a:ext cx="426690" cy="390823"/>
          </a:xfrm>
          <a:prstGeom prst="rect">
            <a:avLst/>
          </a:prstGeom>
        </p:spPr>
      </p:pic>
      <p:pic>
        <p:nvPicPr>
          <p:cNvPr id="32" name="SK-19-img-31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67953" y="2564755"/>
            <a:ext cx="414486" cy="383977"/>
          </a:xfrm>
          <a:prstGeom prst="rect">
            <a:avLst/>
          </a:prstGeom>
        </p:spPr>
      </p:pic>
      <p:pic>
        <p:nvPicPr>
          <p:cNvPr id="33" name="SK-19-img-32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742384" y="541734"/>
            <a:ext cx="999679" cy="1467594"/>
          </a:xfrm>
          <a:prstGeom prst="rect">
            <a:avLst/>
          </a:prstGeom>
        </p:spPr>
      </p:pic>
      <p:sp>
        <p:nvSpPr>
          <p:cNvPr id="34" name="SK-19-text-33"/>
          <p:cNvSpPr/>
          <p:nvPr/>
        </p:nvSpPr>
        <p:spPr>
          <a:xfrm>
            <a:off x="292596" y="89148"/>
            <a:ext cx="93440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KEYS TO GOOD LISTENING IN BEREAVEMENT SUPPORT</a:t>
            </a:r>
            <a:endParaRPr lang="en-US" sz="1350" dirty="0"/>
          </a:p>
        </p:txBody>
      </p:sp>
      <p:sp>
        <p:nvSpPr>
          <p:cNvPr id="35" name="SK-19-text-34"/>
          <p:cNvSpPr/>
          <p:nvPr/>
        </p:nvSpPr>
        <p:spPr>
          <a:xfrm>
            <a:off x="11314063" y="89148"/>
            <a:ext cx="87793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 / 32</a:t>
            </a:r>
            <a:endParaRPr lang="en-US" sz="1350" dirty="0"/>
          </a:p>
        </p:txBody>
      </p:sp>
      <p:sp>
        <p:nvSpPr>
          <p:cNvPr id="36" name="SK-19-text-35"/>
          <p:cNvSpPr/>
          <p:nvPr/>
        </p:nvSpPr>
        <p:spPr>
          <a:xfrm>
            <a:off x="365671" y="630882"/>
            <a:ext cx="1024890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Keys to Good Listening</a:t>
            </a:r>
            <a:endParaRPr lang="en-US" sz="3000" dirty="0"/>
          </a:p>
        </p:txBody>
      </p:sp>
      <p:sp>
        <p:nvSpPr>
          <p:cNvPr id="37" name="SK-19-text-36"/>
          <p:cNvSpPr/>
          <p:nvPr/>
        </p:nvSpPr>
        <p:spPr>
          <a:xfrm>
            <a:off x="365671" y="1405830"/>
            <a:ext cx="8823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Adapted from Ward &amp; Associates (1994) 'Good Grief' —</a:t>
            </a:r>
            <a:endParaRPr lang="en-US" sz="1050" dirty="0"/>
          </a:p>
        </p:txBody>
      </p:sp>
      <p:sp>
        <p:nvSpPr>
          <p:cNvPr id="38" name="SK-19-text-37"/>
          <p:cNvSpPr/>
          <p:nvPr/>
        </p:nvSpPr>
        <p:spPr>
          <a:xfrm>
            <a:off x="390079" y="1639044"/>
            <a:ext cx="79171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communication skills for bereavement support</a:t>
            </a:r>
            <a:endParaRPr lang="en-US" sz="1050" dirty="0"/>
          </a:p>
        </p:txBody>
      </p:sp>
      <p:sp>
        <p:nvSpPr>
          <p:cNvPr id="39" name="SK-19-text-38"/>
          <p:cNvSpPr/>
          <p:nvPr/>
        </p:nvSpPr>
        <p:spPr>
          <a:xfrm>
            <a:off x="451098" y="1947565"/>
            <a:ext cx="64770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Ward &amp; Associates, 1994 • Good Grief</a:t>
            </a:r>
            <a:endParaRPr lang="en-US" sz="900" dirty="0"/>
          </a:p>
        </p:txBody>
      </p:sp>
      <p:sp>
        <p:nvSpPr>
          <p:cNvPr id="40" name="SK-19-text-39"/>
          <p:cNvSpPr/>
          <p:nvPr/>
        </p:nvSpPr>
        <p:spPr>
          <a:xfrm>
            <a:off x="4632871" y="2064246"/>
            <a:ext cx="7391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cannot listen while you are talking.</a:t>
            </a:r>
            <a:endParaRPr lang="en-US" sz="1200" dirty="0"/>
          </a:p>
        </p:txBody>
      </p:sp>
      <p:sp>
        <p:nvSpPr>
          <p:cNvPr id="41" name="SK-19-text-40"/>
          <p:cNvSpPr/>
          <p:nvPr/>
        </p:nvSpPr>
        <p:spPr>
          <a:xfrm>
            <a:off x="1450777" y="2530525"/>
            <a:ext cx="31851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Warmth and Caring</a:t>
            </a:r>
            <a:endParaRPr lang="en-US" sz="1200" dirty="0"/>
          </a:p>
        </p:txBody>
      </p:sp>
      <p:sp>
        <p:nvSpPr>
          <p:cNvPr id="42" name="SK-19-text-41"/>
          <p:cNvSpPr/>
          <p:nvPr/>
        </p:nvSpPr>
        <p:spPr>
          <a:xfrm>
            <a:off x="1450777" y="2743200"/>
            <a:ext cx="324296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Genuinely concerned, accepting, and friendly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performed warmth, but real human presence.</a:t>
            </a:r>
            <a:endParaRPr lang="en-US" sz="1050" dirty="0"/>
          </a:p>
        </p:txBody>
      </p:sp>
      <p:sp>
        <p:nvSpPr>
          <p:cNvPr id="43" name="SK-19-text-42"/>
          <p:cNvSpPr/>
          <p:nvPr/>
        </p:nvSpPr>
        <p:spPr>
          <a:xfrm>
            <a:off x="1450777" y="3291780"/>
            <a:ext cx="13563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Empathy</a:t>
            </a:r>
            <a:endParaRPr lang="en-US" sz="1200" dirty="0"/>
          </a:p>
        </p:txBody>
      </p:sp>
      <p:sp>
        <p:nvSpPr>
          <p:cNvPr id="44" name="SK-19-text-43"/>
          <p:cNvSpPr/>
          <p:nvPr/>
        </p:nvSpPr>
        <p:spPr>
          <a:xfrm>
            <a:off x="1450777" y="3490615"/>
            <a:ext cx="3755082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Try to understand from their perspective — not sympathy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('I feel sorry for you') but empathy ('I am trying to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understand how this feels for you').</a:t>
            </a:r>
            <a:endParaRPr lang="en-US" sz="1050" dirty="0"/>
          </a:p>
        </p:txBody>
      </p:sp>
      <p:sp>
        <p:nvSpPr>
          <p:cNvPr id="45" name="SK-19-text-44"/>
          <p:cNvSpPr/>
          <p:nvPr/>
        </p:nvSpPr>
        <p:spPr>
          <a:xfrm>
            <a:off x="1450777" y="4217640"/>
            <a:ext cx="48310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Non-Judgemental Acceptance</a:t>
            </a:r>
            <a:endParaRPr lang="en-US" sz="1200" dirty="0"/>
          </a:p>
        </p:txBody>
      </p:sp>
      <p:sp>
        <p:nvSpPr>
          <p:cNvPr id="46" name="SK-19-text-45"/>
          <p:cNvSpPr/>
          <p:nvPr/>
        </p:nvSpPr>
        <p:spPr>
          <a:xfrm>
            <a:off x="1450777" y="4423321"/>
            <a:ext cx="364539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Accept the person and their feelings — whatever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those feelings are. There are no wrong emotions in grief.</a:t>
            </a:r>
            <a:endParaRPr lang="en-US" sz="1050" dirty="0"/>
          </a:p>
        </p:txBody>
      </p:sp>
      <p:sp>
        <p:nvSpPr>
          <p:cNvPr id="47" name="SK-19-text-46"/>
          <p:cNvSpPr/>
          <p:nvPr/>
        </p:nvSpPr>
        <p:spPr>
          <a:xfrm>
            <a:off x="1450777" y="5013127"/>
            <a:ext cx="4282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Respect and Genuineness</a:t>
            </a:r>
            <a:endParaRPr lang="en-US" sz="1200" dirty="0"/>
          </a:p>
        </p:txBody>
      </p:sp>
      <p:sp>
        <p:nvSpPr>
          <p:cNvPr id="48" name="SK-19-text-47"/>
          <p:cNvSpPr/>
          <p:nvPr/>
        </p:nvSpPr>
        <p:spPr>
          <a:xfrm>
            <a:off x="1450777" y="5205115"/>
            <a:ext cx="3145482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Honour their right to feel any emotion and make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free choices. Be real — not playing a role.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People sense inauthenticity.</a:t>
            </a:r>
            <a:endParaRPr lang="en-US" sz="1050" dirty="0"/>
          </a:p>
        </p:txBody>
      </p:sp>
      <p:sp>
        <p:nvSpPr>
          <p:cNvPr id="49" name="SK-19-text-48"/>
          <p:cNvSpPr/>
          <p:nvPr/>
        </p:nvSpPr>
        <p:spPr>
          <a:xfrm>
            <a:off x="7473553" y="2530525"/>
            <a:ext cx="2636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 Questions</a:t>
            </a:r>
            <a:endParaRPr lang="en-US" sz="1200" dirty="0"/>
          </a:p>
        </p:txBody>
      </p:sp>
      <p:sp>
        <p:nvSpPr>
          <p:cNvPr id="50" name="SK-19-text-49"/>
          <p:cNvSpPr/>
          <p:nvPr/>
        </p:nvSpPr>
        <p:spPr>
          <a:xfrm>
            <a:off x="7473553" y="2743200"/>
            <a:ext cx="368185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questions that cannot be answered with yes or no.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'How have you been feeling?' not 'Are you feeling better?'</a:t>
            </a:r>
            <a:endParaRPr lang="en-US" sz="1050" dirty="0"/>
          </a:p>
        </p:txBody>
      </p:sp>
      <p:sp>
        <p:nvSpPr>
          <p:cNvPr id="51" name="SK-19-text-50"/>
          <p:cNvSpPr/>
          <p:nvPr/>
        </p:nvSpPr>
        <p:spPr>
          <a:xfrm>
            <a:off x="7473553" y="3284934"/>
            <a:ext cx="30022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Tolerate Silence</a:t>
            </a:r>
            <a:endParaRPr lang="en-US" sz="1200" dirty="0"/>
          </a:p>
        </p:txBody>
      </p:sp>
      <p:sp>
        <p:nvSpPr>
          <p:cNvPr id="52" name="SK-19-text-51"/>
          <p:cNvSpPr/>
          <p:nvPr/>
        </p:nvSpPr>
        <p:spPr>
          <a:xfrm>
            <a:off x="7473553" y="3483769"/>
            <a:ext cx="338926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Don't rush to fill pauses. A long silence often means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person is still processing — not that conversation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has failed.</a:t>
            </a:r>
            <a:endParaRPr lang="en-US" sz="1050" dirty="0"/>
          </a:p>
        </p:txBody>
      </p:sp>
      <p:sp>
        <p:nvSpPr>
          <p:cNvPr id="53" name="SK-19-text-52"/>
          <p:cNvSpPr/>
          <p:nvPr/>
        </p:nvSpPr>
        <p:spPr>
          <a:xfrm>
            <a:off x="7473553" y="4183261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Clarify and Summarise</a:t>
            </a:r>
            <a:endParaRPr lang="en-US" sz="1200" dirty="0"/>
          </a:p>
        </p:txBody>
      </p:sp>
      <p:sp>
        <p:nvSpPr>
          <p:cNvPr id="54" name="SK-19-text-53"/>
          <p:cNvSpPr/>
          <p:nvPr/>
        </p:nvSpPr>
        <p:spPr>
          <a:xfrm>
            <a:off x="7473553" y="4389090"/>
            <a:ext cx="334059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you have understood: 'It sounds like you're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saying... is that right?' Summarising shows you have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truly heard them.</a:t>
            </a:r>
            <a:endParaRPr lang="en-US" sz="1050" dirty="0"/>
          </a:p>
        </p:txBody>
      </p:sp>
      <p:sp>
        <p:nvSpPr>
          <p:cNvPr id="55" name="SK-19-text-54"/>
          <p:cNvSpPr/>
          <p:nvPr/>
        </p:nvSpPr>
        <p:spPr>
          <a:xfrm>
            <a:off x="7473553" y="5068044"/>
            <a:ext cx="471844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Listen for Feelings — and What is NOT Said</a:t>
            </a:r>
            <a:endParaRPr lang="en-US" sz="1200" dirty="0"/>
          </a:p>
        </p:txBody>
      </p:sp>
      <p:sp>
        <p:nvSpPr>
          <p:cNvPr id="56" name="SK-19-text-55"/>
          <p:cNvSpPr/>
          <p:nvPr/>
        </p:nvSpPr>
        <p:spPr>
          <a:xfrm>
            <a:off x="7473553" y="5287417"/>
            <a:ext cx="3767286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Listen for emotional undertones, not just facts.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left unsaid is often as important as what is spoken.</a:t>
            </a:r>
            <a:endParaRPr lang="en-US" sz="1050" dirty="0"/>
          </a:p>
        </p:txBody>
      </p:sp>
      <p:sp>
        <p:nvSpPr>
          <p:cNvPr id="57" name="SK-19-text-56"/>
          <p:cNvSpPr/>
          <p:nvPr/>
        </p:nvSpPr>
        <p:spPr>
          <a:xfrm>
            <a:off x="1901875" y="5938986"/>
            <a:ext cx="8339286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Limit your own talking • Don't interrupt • Don't assume • Never complete their sentences</a:t>
            </a:r>
            <a:endParaRPr lang="en-US" sz="1350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most powerful thing you can offer a bereaved person is your full, unhurried attention.</a:t>
            </a:r>
            <a:endParaRPr lang="en-US" sz="1350" dirty="0"/>
          </a:p>
        </p:txBody>
      </p:sp>
      <p:sp>
        <p:nvSpPr>
          <p:cNvPr id="58" name="SK-19-text-57"/>
          <p:cNvSpPr/>
          <p:nvPr/>
        </p:nvSpPr>
        <p:spPr>
          <a:xfrm>
            <a:off x="3497461" y="6652171"/>
            <a:ext cx="51967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• Bereavement • www.bradfordvts.co.uk •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91573"/>
            <a:ext cx="12192000" cy="466279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019175"/>
            <a:ext cx="3157686" cy="1905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768673"/>
            <a:ext cx="3157686" cy="2857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2527846"/>
            <a:ext cx="3157686" cy="1905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3254871"/>
            <a:ext cx="3157686" cy="1905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3961" y="1956495"/>
            <a:ext cx="5608290" cy="9525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73961" y="2724596"/>
            <a:ext cx="5608290" cy="9525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3961" y="3479006"/>
            <a:ext cx="5608290" cy="9525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73961" y="4247108"/>
            <a:ext cx="5608290" cy="9525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73961" y="5001518"/>
            <a:ext cx="5608290" cy="9525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392" y="2016175"/>
            <a:ext cx="4206180" cy="4203948"/>
          </a:xfrm>
          <a:prstGeom prst="rect">
            <a:avLst/>
          </a:prstGeom>
        </p:spPr>
      </p:pic>
      <p:sp>
        <p:nvSpPr>
          <p:cNvPr id="15" name="SK-2-text-14"/>
          <p:cNvSpPr/>
          <p:nvPr/>
        </p:nvSpPr>
        <p:spPr>
          <a:xfrm>
            <a:off x="316855" y="137071"/>
            <a:ext cx="1187514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LEARNING OBJECTIVES • Bradford VTS • Bereavement</a:t>
            </a:r>
            <a:endParaRPr lang="en-US" sz="1800" dirty="0"/>
          </a:p>
        </p:txBody>
      </p:sp>
      <p:sp>
        <p:nvSpPr>
          <p:cNvPr id="16" name="SK-2-text-15"/>
          <p:cNvSpPr/>
          <p:nvPr/>
        </p:nvSpPr>
        <p:spPr>
          <a:xfrm>
            <a:off x="280392" y="926190"/>
            <a:ext cx="4754761" cy="8777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510"/>
              </a:lnSpc>
              <a:buNone/>
            </a:pPr>
            <a:r>
              <a:rPr lang="en-US" sz="200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 the end of this session,</a:t>
            </a:r>
            <a:endParaRPr lang="en-US" sz="2000" dirty="0"/>
          </a:p>
          <a:p>
            <a:pPr marL="0" indent="0" algn="l">
              <a:lnSpc>
                <a:spcPts val="3510"/>
              </a:lnSpc>
              <a:buNone/>
            </a:pPr>
            <a:r>
              <a:rPr lang="en-US" sz="2000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will be able to...</a:t>
            </a:r>
            <a:endParaRPr lang="en-US" sz="2000" dirty="0"/>
          </a:p>
        </p:txBody>
      </p:sp>
      <p:sp>
        <p:nvSpPr>
          <p:cNvPr id="17" name="SK-2-text-16"/>
          <p:cNvSpPr/>
          <p:nvPr/>
        </p:nvSpPr>
        <p:spPr>
          <a:xfrm>
            <a:off x="5266879" y="1357759"/>
            <a:ext cx="464507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Define bereavement, grief, and mourning —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understand their differences</a:t>
            </a:r>
            <a:endParaRPr lang="en-US" sz="1500" dirty="0"/>
          </a:p>
        </p:txBody>
      </p:sp>
      <p:sp>
        <p:nvSpPr>
          <p:cNvPr id="18" name="SK-2-text-17"/>
          <p:cNvSpPr/>
          <p:nvPr/>
        </p:nvSpPr>
        <p:spPr>
          <a:xfrm>
            <a:off x="5266879" y="2119015"/>
            <a:ext cx="476696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Describe models of normal grief —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Worden's Tasks and the Dual Process Model</a:t>
            </a:r>
            <a:endParaRPr lang="en-US" sz="1500" dirty="0"/>
          </a:p>
        </p:txBody>
      </p:sp>
      <p:sp>
        <p:nvSpPr>
          <p:cNvPr id="19" name="SK-2-text-18"/>
          <p:cNvSpPr/>
          <p:nvPr/>
        </p:nvSpPr>
        <p:spPr>
          <a:xfrm>
            <a:off x="5266879" y="2873425"/>
            <a:ext cx="510837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Identify risk factors for Prolonged Grief Disorder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(ICD-11, 2022)</a:t>
            </a:r>
            <a:endParaRPr lang="en-US" sz="1500" dirty="0"/>
          </a:p>
        </p:txBody>
      </p:sp>
      <p:sp>
        <p:nvSpPr>
          <p:cNvPr id="20" name="SK-2-text-19"/>
          <p:cNvSpPr/>
          <p:nvPr/>
        </p:nvSpPr>
        <p:spPr>
          <a:xfrm>
            <a:off x="5266879" y="3641527"/>
            <a:ext cx="421838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Implement a structured bereavement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protocol in primary care</a:t>
            </a:r>
            <a:endParaRPr lang="en-US" sz="1500" dirty="0"/>
          </a:p>
        </p:txBody>
      </p:sp>
      <p:sp>
        <p:nvSpPr>
          <p:cNvPr id="21" name="SK-2-text-20"/>
          <p:cNvSpPr/>
          <p:nvPr/>
        </p:nvSpPr>
        <p:spPr>
          <a:xfrm>
            <a:off x="5266879" y="4402782"/>
            <a:ext cx="457200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Know when and how to refer for specialist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 support</a:t>
            </a:r>
            <a:endParaRPr lang="en-US" sz="1500" dirty="0"/>
          </a:p>
        </p:txBody>
      </p:sp>
      <p:sp>
        <p:nvSpPr>
          <p:cNvPr id="22" name="SK-2-text-21"/>
          <p:cNvSpPr/>
          <p:nvPr/>
        </p:nvSpPr>
        <p:spPr>
          <a:xfrm>
            <a:off x="5266879" y="5157192"/>
            <a:ext cx="436468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Support bereaved patients and families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effectively in general practice</a:t>
            </a:r>
            <a:endParaRPr lang="en-US" sz="1500" dirty="0"/>
          </a:p>
        </p:txBody>
      </p:sp>
      <p:sp>
        <p:nvSpPr>
          <p:cNvPr id="23" name="SK-2-text-22"/>
          <p:cNvSpPr/>
          <p:nvPr/>
        </p:nvSpPr>
        <p:spPr>
          <a:xfrm>
            <a:off x="5596086" y="6028134"/>
            <a:ext cx="65959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Session length: approx. 45–60 minutes • Interactive case discussion included</a:t>
            </a:r>
            <a:endParaRPr lang="en-US" sz="1350" dirty="0"/>
          </a:p>
        </p:txBody>
      </p:sp>
      <p:sp>
        <p:nvSpPr>
          <p:cNvPr id="24" name="SK-2-text-23"/>
          <p:cNvSpPr/>
          <p:nvPr/>
        </p:nvSpPr>
        <p:spPr>
          <a:xfrm>
            <a:off x="316855" y="6521946"/>
            <a:ext cx="118751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Bereavement • June 2026 • www.bradfordvts.co.uk</a:t>
            </a:r>
            <a:endParaRPr lang="en-US" sz="1200" dirty="0"/>
          </a:p>
        </p:txBody>
      </p:sp>
      <p:sp>
        <p:nvSpPr>
          <p:cNvPr id="25" name="SK-2-text-24"/>
          <p:cNvSpPr/>
          <p:nvPr/>
        </p:nvSpPr>
        <p:spPr>
          <a:xfrm>
            <a:off x="10826353" y="6521946"/>
            <a:ext cx="136564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 of 32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574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8900"/>
            <a:ext cx="12192000" cy="418951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691134"/>
            <a:ext cx="1950690" cy="19050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4479" y="946398"/>
            <a:ext cx="2962573" cy="3339703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490" y="1920180"/>
            <a:ext cx="4535388" cy="795486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61992" y="1920180"/>
            <a:ext cx="3950196" cy="795486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490" y="2825353"/>
            <a:ext cx="4535388" cy="774948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61992" y="2825353"/>
            <a:ext cx="3950196" cy="774948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1490" y="3730079"/>
            <a:ext cx="4681686" cy="735062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35067" y="3730079"/>
            <a:ext cx="4169569" cy="748754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1490" y="4635996"/>
            <a:ext cx="4681686" cy="843409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35067" y="4635996"/>
            <a:ext cx="4657279" cy="843409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1490" y="5613202"/>
            <a:ext cx="9460855" cy="809179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6345" y="5657850"/>
            <a:ext cx="47625" cy="589657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44753" y="4759375"/>
            <a:ext cx="292596" cy="253603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63067" y="4759375"/>
            <a:ext cx="304800" cy="253603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44753" y="3806130"/>
            <a:ext cx="292596" cy="253603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3067" y="3806130"/>
            <a:ext cx="304800" cy="253603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644753" y="2914650"/>
            <a:ext cx="292596" cy="253603"/>
          </a:xfrm>
          <a:prstGeom prst="rect">
            <a:avLst/>
          </a:prstGeom>
        </p:spPr>
      </p:pic>
      <p:pic>
        <p:nvPicPr>
          <p:cNvPr id="22" name="SK-20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3067" y="2914650"/>
            <a:ext cx="304800" cy="253603"/>
          </a:xfrm>
          <a:prstGeom prst="rect">
            <a:avLst/>
          </a:prstGeom>
        </p:spPr>
      </p:pic>
      <p:pic>
        <p:nvPicPr>
          <p:cNvPr id="23" name="SK-20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644753" y="2016175"/>
            <a:ext cx="292596" cy="260598"/>
          </a:xfrm>
          <a:prstGeom prst="rect">
            <a:avLst/>
          </a:prstGeom>
        </p:spPr>
      </p:pic>
      <p:pic>
        <p:nvPicPr>
          <p:cNvPr id="24" name="SK-20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63067" y="2016175"/>
            <a:ext cx="304800" cy="260598"/>
          </a:xfrm>
          <a:prstGeom prst="rect">
            <a:avLst/>
          </a:prstGeom>
        </p:spPr>
      </p:pic>
      <p:sp>
        <p:nvSpPr>
          <p:cNvPr id="25" name="SK-20-text-24"/>
          <p:cNvSpPr/>
          <p:nvPr/>
        </p:nvSpPr>
        <p:spPr>
          <a:xfrm>
            <a:off x="219373" y="116532"/>
            <a:ext cx="73914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BEREAVEMENT</a:t>
            </a:r>
            <a:endParaRPr lang="en-US" sz="1200" dirty="0"/>
          </a:p>
        </p:txBody>
      </p:sp>
      <p:sp>
        <p:nvSpPr>
          <p:cNvPr id="26" name="SK-20-text-25"/>
          <p:cNvSpPr/>
          <p:nvPr/>
        </p:nvSpPr>
        <p:spPr>
          <a:xfrm>
            <a:off x="10923984" y="123379"/>
            <a:ext cx="12680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20 of 32</a:t>
            </a:r>
            <a:endParaRPr lang="en-US" sz="1275" dirty="0"/>
          </a:p>
        </p:txBody>
      </p:sp>
      <p:sp>
        <p:nvSpPr>
          <p:cNvPr id="27" name="SK-20-text-26"/>
          <p:cNvSpPr/>
          <p:nvPr/>
        </p:nvSpPr>
        <p:spPr>
          <a:xfrm>
            <a:off x="414486" y="671959"/>
            <a:ext cx="951547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Not to Say</a:t>
            </a:r>
            <a:endParaRPr lang="en-US" sz="4050" dirty="0"/>
          </a:p>
        </p:txBody>
      </p:sp>
      <p:sp>
        <p:nvSpPr>
          <p:cNvPr id="28" name="SK-20-text-27"/>
          <p:cNvSpPr/>
          <p:nvPr/>
        </p:nvSpPr>
        <p:spPr>
          <a:xfrm>
            <a:off x="414486" y="1302990"/>
            <a:ext cx="117775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phrases that minimise loss or judge the grieving process — and why they land badly</a:t>
            </a:r>
            <a:endParaRPr lang="en-US" sz="1500" dirty="0"/>
          </a:p>
        </p:txBody>
      </p:sp>
      <p:sp>
        <p:nvSpPr>
          <p:cNvPr id="29" name="SK-20-text-28"/>
          <p:cNvSpPr/>
          <p:nvPr/>
        </p:nvSpPr>
        <p:spPr>
          <a:xfrm>
            <a:off x="1401961" y="2043559"/>
            <a:ext cx="4406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 know how you feel”</a:t>
            </a:r>
            <a:endParaRPr lang="en-US" sz="1350" dirty="0"/>
          </a:p>
        </p:txBody>
      </p:sp>
      <p:sp>
        <p:nvSpPr>
          <p:cNvPr id="30" name="SK-20-text-29"/>
          <p:cNvSpPr/>
          <p:nvPr/>
        </p:nvSpPr>
        <p:spPr>
          <a:xfrm>
            <a:off x="1450777" y="2269927"/>
            <a:ext cx="2950369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Unless you’ve experienced the same loss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almost certainly don’t.</a:t>
            </a:r>
            <a:endParaRPr lang="en-US" sz="1200" dirty="0"/>
          </a:p>
        </p:txBody>
      </p:sp>
      <p:sp>
        <p:nvSpPr>
          <p:cNvPr id="31" name="SK-20-text-30"/>
          <p:cNvSpPr/>
          <p:nvPr/>
        </p:nvSpPr>
        <p:spPr>
          <a:xfrm>
            <a:off x="6083796" y="2043559"/>
            <a:ext cx="61082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“At least they’re not suffering anymore”</a:t>
            </a:r>
            <a:endParaRPr lang="en-US" sz="1350" dirty="0"/>
          </a:p>
        </p:txBody>
      </p:sp>
      <p:sp>
        <p:nvSpPr>
          <p:cNvPr id="32" name="SK-20-text-31"/>
          <p:cNvSpPr/>
          <p:nvPr/>
        </p:nvSpPr>
        <p:spPr>
          <a:xfrm>
            <a:off x="6120259" y="2269927"/>
            <a:ext cx="2487067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bereaved person is — don’t rush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reframe their pain.</a:t>
            </a:r>
            <a:endParaRPr lang="en-US" sz="1200" dirty="0"/>
          </a:p>
        </p:txBody>
      </p:sp>
      <p:sp>
        <p:nvSpPr>
          <p:cNvPr id="33" name="SK-20-text-32"/>
          <p:cNvSpPr/>
          <p:nvPr/>
        </p:nvSpPr>
        <p:spPr>
          <a:xfrm>
            <a:off x="1389757" y="2928342"/>
            <a:ext cx="76981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“You should be feeling better by now”</a:t>
            </a:r>
            <a:endParaRPr lang="en-US" sz="1350" dirty="0"/>
          </a:p>
        </p:txBody>
      </p:sp>
      <p:sp>
        <p:nvSpPr>
          <p:cNvPr id="34" name="SK-20-text-33"/>
          <p:cNvSpPr/>
          <p:nvPr/>
        </p:nvSpPr>
        <p:spPr>
          <a:xfrm>
            <a:off x="1450777" y="3161407"/>
            <a:ext cx="210919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Implies their grief is running 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wrong schedule.</a:t>
            </a:r>
            <a:endParaRPr lang="en-US" sz="1200" dirty="0"/>
          </a:p>
        </p:txBody>
      </p:sp>
      <p:sp>
        <p:nvSpPr>
          <p:cNvPr id="35" name="SK-20-text-34"/>
          <p:cNvSpPr/>
          <p:nvPr/>
        </p:nvSpPr>
        <p:spPr>
          <a:xfrm>
            <a:off x="6083796" y="2928342"/>
            <a:ext cx="50234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“Try not to dwell on it”</a:t>
            </a:r>
            <a:endParaRPr lang="en-US" sz="1350" dirty="0"/>
          </a:p>
        </p:txBody>
      </p:sp>
      <p:sp>
        <p:nvSpPr>
          <p:cNvPr id="36" name="SK-20-text-35"/>
          <p:cNvSpPr/>
          <p:nvPr/>
        </p:nvSpPr>
        <p:spPr>
          <a:xfrm>
            <a:off x="6120259" y="3161407"/>
            <a:ext cx="204817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Avoidance worsens grief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the opposite of helpful.</a:t>
            </a:r>
            <a:endParaRPr lang="en-US" sz="1200" dirty="0"/>
          </a:p>
        </p:txBody>
      </p:sp>
      <p:sp>
        <p:nvSpPr>
          <p:cNvPr id="37" name="SK-20-text-36"/>
          <p:cNvSpPr/>
          <p:nvPr/>
        </p:nvSpPr>
        <p:spPr>
          <a:xfrm>
            <a:off x="1389757" y="3826669"/>
            <a:ext cx="68751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“Everything happens for a reason”</a:t>
            </a:r>
            <a:endParaRPr lang="en-US" sz="1350" dirty="0"/>
          </a:p>
        </p:txBody>
      </p:sp>
      <p:sp>
        <p:nvSpPr>
          <p:cNvPr id="38" name="SK-20-text-37"/>
          <p:cNvSpPr/>
          <p:nvPr/>
        </p:nvSpPr>
        <p:spPr>
          <a:xfrm>
            <a:off x="1450777" y="4053036"/>
            <a:ext cx="1731169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Minimises the reality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randomness of loss.</a:t>
            </a:r>
            <a:endParaRPr lang="en-US" sz="1200" dirty="0"/>
          </a:p>
        </p:txBody>
      </p:sp>
      <p:sp>
        <p:nvSpPr>
          <p:cNvPr id="39" name="SK-20-text-38"/>
          <p:cNvSpPr/>
          <p:nvPr/>
        </p:nvSpPr>
        <p:spPr>
          <a:xfrm>
            <a:off x="6083796" y="3826669"/>
            <a:ext cx="61082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“At least you still have your other children”</a:t>
            </a:r>
            <a:endParaRPr lang="en-US" sz="1350" dirty="0"/>
          </a:p>
        </p:txBody>
      </p:sp>
      <p:sp>
        <p:nvSpPr>
          <p:cNvPr id="40" name="SK-20-text-39"/>
          <p:cNvSpPr/>
          <p:nvPr/>
        </p:nvSpPr>
        <p:spPr>
          <a:xfrm>
            <a:off x="6120259" y="4053036"/>
            <a:ext cx="227989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relationship is irreplaceable.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compare losses.</a:t>
            </a:r>
            <a:endParaRPr lang="en-US" sz="1200" dirty="0"/>
          </a:p>
        </p:txBody>
      </p:sp>
      <p:sp>
        <p:nvSpPr>
          <p:cNvPr id="41" name="SK-20-text-40"/>
          <p:cNvSpPr/>
          <p:nvPr/>
        </p:nvSpPr>
        <p:spPr>
          <a:xfrm>
            <a:off x="1389757" y="4779913"/>
            <a:ext cx="66694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“You can always have another...”</a:t>
            </a:r>
            <a:endParaRPr lang="en-US" sz="1350" dirty="0"/>
          </a:p>
        </p:txBody>
      </p:sp>
      <p:sp>
        <p:nvSpPr>
          <p:cNvPr id="42" name="SK-20-text-41"/>
          <p:cNvSpPr/>
          <p:nvPr/>
        </p:nvSpPr>
        <p:spPr>
          <a:xfrm>
            <a:off x="1450777" y="5006280"/>
            <a:ext cx="1999357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say this about any loss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child, a partner, a pet.</a:t>
            </a:r>
            <a:endParaRPr lang="en-US" sz="1200" dirty="0"/>
          </a:p>
        </p:txBody>
      </p:sp>
      <p:sp>
        <p:nvSpPr>
          <p:cNvPr id="43" name="SK-20-text-42"/>
          <p:cNvSpPr/>
          <p:nvPr/>
        </p:nvSpPr>
        <p:spPr>
          <a:xfrm>
            <a:off x="6083796" y="4779913"/>
            <a:ext cx="61082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“Changing the subject or avoiding the person”</a:t>
            </a:r>
            <a:endParaRPr lang="en-US" sz="1350" dirty="0"/>
          </a:p>
        </p:txBody>
      </p:sp>
      <p:sp>
        <p:nvSpPr>
          <p:cNvPr id="44" name="SK-20-text-43"/>
          <p:cNvSpPr/>
          <p:nvPr/>
        </p:nvSpPr>
        <p:spPr>
          <a:xfrm>
            <a:off x="6120259" y="5006280"/>
            <a:ext cx="3133279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Signals their grief is too uncomfortable for you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isolation deepens grief.</a:t>
            </a:r>
            <a:endParaRPr lang="en-US" sz="1200" dirty="0"/>
          </a:p>
        </p:txBody>
      </p:sp>
      <p:sp>
        <p:nvSpPr>
          <p:cNvPr id="45" name="SK-20-text-44"/>
          <p:cNvSpPr/>
          <p:nvPr/>
        </p:nvSpPr>
        <p:spPr>
          <a:xfrm>
            <a:off x="1048494" y="5692080"/>
            <a:ext cx="24536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PRINCIPLE</a:t>
            </a:r>
            <a:endParaRPr lang="en-US" sz="1200" dirty="0"/>
          </a:p>
        </p:txBody>
      </p:sp>
      <p:sp>
        <p:nvSpPr>
          <p:cNvPr id="46" name="SK-20-text-45"/>
          <p:cNvSpPr/>
          <p:nvPr/>
        </p:nvSpPr>
        <p:spPr>
          <a:xfrm>
            <a:off x="1024086" y="5932140"/>
            <a:ext cx="709567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bereaved person hasn’t forgotten their loss — you don’t need to protect them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being reminded. Your role is to accompany, not to fix.</a:t>
            </a:r>
            <a:endParaRPr lang="en-US" sz="1275" dirty="0"/>
          </a:p>
        </p:txBody>
      </p:sp>
      <p:sp>
        <p:nvSpPr>
          <p:cNvPr id="47" name="SK-20-text-46"/>
          <p:cNvSpPr/>
          <p:nvPr/>
        </p:nvSpPr>
        <p:spPr>
          <a:xfrm>
            <a:off x="3303984" y="6624786"/>
            <a:ext cx="888801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 ·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29059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9" y="1718667"/>
            <a:ext cx="7778353" cy="19050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3668911"/>
            <a:ext cx="4706094" cy="2125861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7271" y="4155281"/>
            <a:ext cx="6254353" cy="1674614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1609" y="4128492"/>
            <a:ext cx="38100" cy="1666429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6043910"/>
            <a:ext cx="11411694" cy="9525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24071" y="6117282"/>
            <a:ext cx="1341090" cy="294829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079" y="2187625"/>
            <a:ext cx="4706094" cy="2942034"/>
          </a:xfrm>
          <a:prstGeom prst="rect">
            <a:avLst/>
          </a:prstGeom>
        </p:spPr>
      </p:pic>
      <p:sp>
        <p:nvSpPr>
          <p:cNvPr id="12" name="SK-21-text-11"/>
          <p:cNvSpPr/>
          <p:nvPr/>
        </p:nvSpPr>
        <p:spPr>
          <a:xfrm>
            <a:off x="194965" y="68461"/>
            <a:ext cx="46605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SUICIDE BEREAVEMENT</a:t>
            </a:r>
            <a:endParaRPr lang="en-US" sz="1575" dirty="0"/>
          </a:p>
        </p:txBody>
      </p:sp>
      <p:sp>
        <p:nvSpPr>
          <p:cNvPr id="13" name="SK-21-text-12"/>
          <p:cNvSpPr/>
          <p:nvPr/>
        </p:nvSpPr>
        <p:spPr>
          <a:xfrm>
            <a:off x="10777686" y="89148"/>
            <a:ext cx="14143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21 of 32</a:t>
            </a:r>
            <a:endParaRPr lang="en-US" sz="1350" dirty="0"/>
          </a:p>
        </p:txBody>
      </p:sp>
      <p:sp>
        <p:nvSpPr>
          <p:cNvPr id="14" name="SK-21-text-13"/>
          <p:cNvSpPr/>
          <p:nvPr/>
        </p:nvSpPr>
        <p:spPr>
          <a:xfrm>
            <a:off x="365671" y="678805"/>
            <a:ext cx="909923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Suicide Bereavement</a:t>
            </a:r>
            <a:endParaRPr lang="en-US" sz="3075" dirty="0"/>
          </a:p>
        </p:txBody>
      </p:sp>
      <p:sp>
        <p:nvSpPr>
          <p:cNvPr id="15" name="SK-21-text-14"/>
          <p:cNvSpPr/>
          <p:nvPr/>
        </p:nvSpPr>
        <p:spPr>
          <a:xfrm>
            <a:off x="390079" y="1186309"/>
            <a:ext cx="624459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 Case</a:t>
            </a:r>
            <a:endParaRPr lang="en-US" sz="3300" dirty="0"/>
          </a:p>
        </p:txBody>
      </p:sp>
      <p:sp>
        <p:nvSpPr>
          <p:cNvPr id="16" name="SK-21-text-15"/>
          <p:cNvSpPr/>
          <p:nvPr/>
        </p:nvSpPr>
        <p:spPr>
          <a:xfrm>
            <a:off x="353467" y="1831032"/>
            <a:ext cx="118385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qualitatively different bereavement — proactive, compassionate, and specific GP response required.</a:t>
            </a:r>
            <a:endParaRPr lang="en-US" sz="1350" dirty="0"/>
          </a:p>
        </p:txBody>
      </p:sp>
      <p:sp>
        <p:nvSpPr>
          <p:cNvPr id="17" name="SK-21-text-16"/>
          <p:cNvSpPr/>
          <p:nvPr/>
        </p:nvSpPr>
        <p:spPr>
          <a:xfrm>
            <a:off x="1158180" y="5266879"/>
            <a:ext cx="320635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Grief after suicide carries a unique weight —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guilt, stigma, and unanswered questions.</a:t>
            </a:r>
            <a:endParaRPr lang="en-US" sz="1200" dirty="0"/>
          </a:p>
        </p:txBody>
      </p:sp>
      <p:sp>
        <p:nvSpPr>
          <p:cNvPr id="18" name="SK-21-text-17"/>
          <p:cNvSpPr/>
          <p:nvPr/>
        </p:nvSpPr>
        <p:spPr>
          <a:xfrm>
            <a:off x="5449788" y="2208163"/>
            <a:ext cx="551973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Makes This Different</a:t>
            </a:r>
            <a:endParaRPr lang="en-US" sz="1425" dirty="0"/>
          </a:p>
        </p:txBody>
      </p:sp>
      <p:sp>
        <p:nvSpPr>
          <p:cNvPr id="19" name="SK-21-text-18"/>
          <p:cNvSpPr/>
          <p:nvPr/>
        </p:nvSpPr>
        <p:spPr>
          <a:xfrm>
            <a:off x="5461992" y="2516832"/>
            <a:ext cx="67300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Guilt &amp; responsibility — “Did I miss the signs?” is almost universal</a:t>
            </a:r>
            <a:endParaRPr lang="en-US" sz="1350" dirty="0"/>
          </a:p>
        </p:txBody>
      </p:sp>
      <p:sp>
        <p:nvSpPr>
          <p:cNvPr id="20" name="SK-21-text-19"/>
          <p:cNvSpPr/>
          <p:nvPr/>
        </p:nvSpPr>
        <p:spPr>
          <a:xfrm>
            <a:off x="5461992" y="2811661"/>
            <a:ext cx="67300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Stigma — survivors often receive less social support due to social taboo</a:t>
            </a:r>
            <a:endParaRPr lang="en-US" sz="1350" dirty="0"/>
          </a:p>
        </p:txBody>
      </p:sp>
      <p:sp>
        <p:nvSpPr>
          <p:cNvPr id="21" name="SK-21-text-20"/>
          <p:cNvSpPr/>
          <p:nvPr/>
        </p:nvSpPr>
        <p:spPr>
          <a:xfrm>
            <a:off x="5474196" y="3106638"/>
            <a:ext cx="671780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Contagion risk — elevated suicide risk in close social networks</a:t>
            </a:r>
            <a:endParaRPr lang="en-US" sz="1350" dirty="0"/>
          </a:p>
        </p:txBody>
      </p:sp>
      <p:sp>
        <p:nvSpPr>
          <p:cNvPr id="22" name="SK-21-text-21"/>
          <p:cNvSpPr/>
          <p:nvPr/>
        </p:nvSpPr>
        <p:spPr>
          <a:xfrm>
            <a:off x="5474196" y="3394621"/>
            <a:ext cx="671780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Higher PGD &amp; PTSD rates — compared with other bereavement types</a:t>
            </a:r>
            <a:endParaRPr lang="en-US" sz="1350" dirty="0"/>
          </a:p>
        </p:txBody>
      </p:sp>
      <p:sp>
        <p:nvSpPr>
          <p:cNvPr id="23" name="SK-21-text-22"/>
          <p:cNvSpPr/>
          <p:nvPr/>
        </p:nvSpPr>
        <p:spPr>
          <a:xfrm>
            <a:off x="5449788" y="3840361"/>
            <a:ext cx="226218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36C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Actions</a:t>
            </a:r>
            <a:endParaRPr lang="en-US" sz="1425" dirty="0"/>
          </a:p>
        </p:txBody>
      </p:sp>
      <p:sp>
        <p:nvSpPr>
          <p:cNvPr id="24" name="SK-21-text-23"/>
          <p:cNvSpPr/>
          <p:nvPr/>
        </p:nvSpPr>
        <p:spPr>
          <a:xfrm>
            <a:off x="5730180" y="4231332"/>
            <a:ext cx="64618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Contact within days — not weeks — of the bereavement</a:t>
            </a:r>
            <a:endParaRPr lang="en-US" sz="1350" dirty="0"/>
          </a:p>
        </p:txBody>
      </p:sp>
      <p:sp>
        <p:nvSpPr>
          <p:cNvPr id="25" name="SK-21-text-24"/>
          <p:cNvSpPr/>
          <p:nvPr/>
        </p:nvSpPr>
        <p:spPr>
          <a:xfrm>
            <a:off x="5730180" y="4512469"/>
            <a:ext cx="64618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Acknowledge the specific nature of this loss directly and compassionately</a:t>
            </a:r>
            <a:endParaRPr lang="en-US" sz="1350" dirty="0"/>
          </a:p>
        </p:txBody>
      </p:sp>
      <p:sp>
        <p:nvSpPr>
          <p:cNvPr id="26" name="SK-21-text-25"/>
          <p:cNvSpPr/>
          <p:nvPr/>
        </p:nvSpPr>
        <p:spPr>
          <a:xfrm>
            <a:off x="5730180" y="4793605"/>
            <a:ext cx="64618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Screen for depression and suicidal ideation in survivors — ask directly</a:t>
            </a:r>
            <a:endParaRPr lang="en-US" sz="1350" dirty="0"/>
          </a:p>
        </p:txBody>
      </p:sp>
      <p:sp>
        <p:nvSpPr>
          <p:cNvPr id="27" name="SK-21-text-26"/>
          <p:cNvSpPr/>
          <p:nvPr/>
        </p:nvSpPr>
        <p:spPr>
          <a:xfrm>
            <a:off x="5730180" y="5074890"/>
            <a:ext cx="64618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Consider safeguarding for dependent children in the household</a:t>
            </a:r>
            <a:endParaRPr lang="en-US" sz="1350" dirty="0"/>
          </a:p>
        </p:txBody>
      </p:sp>
      <p:sp>
        <p:nvSpPr>
          <p:cNvPr id="28" name="SK-21-text-27"/>
          <p:cNvSpPr/>
          <p:nvPr/>
        </p:nvSpPr>
        <p:spPr>
          <a:xfrm>
            <a:off x="5730180" y="5362873"/>
            <a:ext cx="446216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Refer to: SOBS (Survivors of Bereavement by Suicide) and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SASP (Support After Suicide Partnership)</a:t>
            </a:r>
            <a:endParaRPr lang="en-US" sz="1200" dirty="0"/>
          </a:p>
        </p:txBody>
      </p:sp>
      <p:sp>
        <p:nvSpPr>
          <p:cNvPr id="29" name="SK-21-text-28"/>
          <p:cNvSpPr/>
          <p:nvPr/>
        </p:nvSpPr>
        <p:spPr>
          <a:xfrm>
            <a:off x="353467" y="6185892"/>
            <a:ext cx="118385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95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Suicide bereavement: always proactive contact · always ask about mental health · never assume the family is coping.</a:t>
            </a:r>
            <a:endParaRPr lang="en-US" sz="1350" dirty="0"/>
          </a:p>
        </p:txBody>
      </p:sp>
      <p:sp>
        <p:nvSpPr>
          <p:cNvPr id="30" name="SK-21-text-29"/>
          <p:cNvSpPr/>
          <p:nvPr/>
        </p:nvSpPr>
        <p:spPr>
          <a:xfrm>
            <a:off x="10606980" y="6172200"/>
            <a:ext cx="15850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RISK</a:t>
            </a:r>
            <a:endParaRPr lang="en-US" sz="1350" dirty="0"/>
          </a:p>
        </p:txBody>
      </p:sp>
      <p:sp>
        <p:nvSpPr>
          <p:cNvPr id="31" name="SK-21-text-30"/>
          <p:cNvSpPr/>
          <p:nvPr/>
        </p:nvSpPr>
        <p:spPr>
          <a:xfrm>
            <a:off x="2779663" y="6590407"/>
            <a:ext cx="94123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 · 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1595140"/>
            <a:ext cx="7217569" cy="1905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53" y="2832348"/>
            <a:ext cx="5279082" cy="2626519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694" y="2948880"/>
            <a:ext cx="670471" cy="658267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698528"/>
            <a:ext cx="4998690" cy="9525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694" y="3806130"/>
            <a:ext cx="670471" cy="658267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555778"/>
            <a:ext cx="4998690" cy="9525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3694" y="4656534"/>
            <a:ext cx="670471" cy="658267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153" y="5581650"/>
            <a:ext cx="11265396" cy="851595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3153" y="5630317"/>
            <a:ext cx="73075" cy="788640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1238" y="5897761"/>
            <a:ext cx="9525" cy="342900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0463" y="637729"/>
            <a:ext cx="2401788" cy="2125861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60855" y="603498"/>
            <a:ext cx="2084784" cy="2125861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76392" y="4841677"/>
            <a:ext cx="646063" cy="610344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76392" y="4169569"/>
            <a:ext cx="646063" cy="624036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76392" y="3483769"/>
            <a:ext cx="646063" cy="624036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76392" y="2811661"/>
            <a:ext cx="646063" cy="624036"/>
          </a:xfrm>
          <a:prstGeom prst="rect">
            <a:avLst/>
          </a:prstGeom>
        </p:spPr>
      </p:pic>
      <p:sp>
        <p:nvSpPr>
          <p:cNvPr id="21" name="SK-22-text-20"/>
          <p:cNvSpPr/>
          <p:nvPr/>
        </p:nvSpPr>
        <p:spPr>
          <a:xfrm>
            <a:off x="426690" y="157609"/>
            <a:ext cx="61007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 AND YOUNG PEOPLE</a:t>
            </a:r>
            <a:endParaRPr lang="en-US" sz="1575" dirty="0"/>
          </a:p>
        </p:txBody>
      </p:sp>
      <p:sp>
        <p:nvSpPr>
          <p:cNvPr id="22" name="SK-22-text-21"/>
          <p:cNvSpPr/>
          <p:nvPr/>
        </p:nvSpPr>
        <p:spPr>
          <a:xfrm>
            <a:off x="11155561" y="178296"/>
            <a:ext cx="10364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22 / 32</a:t>
            </a:r>
            <a:endParaRPr lang="en-US" sz="1500" dirty="0"/>
          </a:p>
        </p:txBody>
      </p:sp>
      <p:sp>
        <p:nvSpPr>
          <p:cNvPr id="23" name="SK-22-text-22"/>
          <p:cNvSpPr/>
          <p:nvPr/>
        </p:nvSpPr>
        <p:spPr>
          <a:xfrm>
            <a:off x="414486" y="932557"/>
            <a:ext cx="1177751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444B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 and Young People</a:t>
            </a:r>
            <a:endParaRPr lang="en-US" sz="3750" dirty="0"/>
          </a:p>
        </p:txBody>
      </p:sp>
      <p:sp>
        <p:nvSpPr>
          <p:cNvPr id="24" name="SK-22-text-23"/>
          <p:cNvSpPr/>
          <p:nvPr/>
        </p:nvSpPr>
        <p:spPr>
          <a:xfrm>
            <a:off x="402282" y="1782961"/>
            <a:ext cx="117897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Grief is different in children — but equally important to recognise and support</a:t>
            </a:r>
            <a:endParaRPr lang="en-US" sz="1650" dirty="0"/>
          </a:p>
        </p:txBody>
      </p:sp>
      <p:sp>
        <p:nvSpPr>
          <p:cNvPr id="25" name="SK-22-text-24"/>
          <p:cNvSpPr/>
          <p:nvPr/>
        </p:nvSpPr>
        <p:spPr>
          <a:xfrm>
            <a:off x="414486" y="2475607"/>
            <a:ext cx="49387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AGE-APPROPRIATE RESPONSES</a:t>
            </a:r>
            <a:endParaRPr lang="en-US" sz="1275" dirty="0"/>
          </a:p>
        </p:txBody>
      </p:sp>
      <p:sp>
        <p:nvSpPr>
          <p:cNvPr id="26" name="SK-22-text-25"/>
          <p:cNvSpPr/>
          <p:nvPr/>
        </p:nvSpPr>
        <p:spPr>
          <a:xfrm>
            <a:off x="804565" y="3175248"/>
            <a:ext cx="157067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 5</a:t>
            </a:r>
            <a:endParaRPr lang="en-US" sz="1275" dirty="0"/>
          </a:p>
        </p:txBody>
      </p:sp>
      <p:sp>
        <p:nvSpPr>
          <p:cNvPr id="27" name="SK-22-text-26"/>
          <p:cNvSpPr/>
          <p:nvPr/>
        </p:nvSpPr>
        <p:spPr>
          <a:xfrm>
            <a:off x="1645890" y="2962573"/>
            <a:ext cx="7940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not understand the permanence of death.</a:t>
            </a:r>
            <a:endParaRPr lang="en-US" sz="1200" dirty="0"/>
          </a:p>
        </p:txBody>
      </p:sp>
      <p:sp>
        <p:nvSpPr>
          <p:cNvPr id="28" name="SK-22-text-27"/>
          <p:cNvSpPr/>
          <p:nvPr/>
        </p:nvSpPr>
        <p:spPr>
          <a:xfrm>
            <a:off x="1658094" y="3175248"/>
            <a:ext cx="7208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ask when the person is coming back.</a:t>
            </a:r>
            <a:endParaRPr lang="en-US" sz="1200" dirty="0"/>
          </a:p>
        </p:txBody>
      </p:sp>
      <p:sp>
        <p:nvSpPr>
          <p:cNvPr id="29" name="SK-22-text-28"/>
          <p:cNvSpPr/>
          <p:nvPr/>
        </p:nvSpPr>
        <p:spPr>
          <a:xfrm>
            <a:off x="1658094" y="3387775"/>
            <a:ext cx="103174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Play continues normally — this is healthy, not uncaring.</a:t>
            </a:r>
            <a:endParaRPr lang="en-US" sz="1200" dirty="0"/>
          </a:p>
        </p:txBody>
      </p:sp>
      <p:sp>
        <p:nvSpPr>
          <p:cNvPr id="30" name="SK-22-text-29"/>
          <p:cNvSpPr/>
          <p:nvPr/>
        </p:nvSpPr>
        <p:spPr>
          <a:xfrm>
            <a:off x="914400" y="4053036"/>
            <a:ext cx="124682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5-12</a:t>
            </a:r>
            <a:endParaRPr lang="en-US" sz="1275" dirty="0"/>
          </a:p>
        </p:txBody>
      </p:sp>
      <p:sp>
        <p:nvSpPr>
          <p:cNvPr id="31" name="SK-22-text-30"/>
          <p:cNvSpPr/>
          <p:nvPr/>
        </p:nvSpPr>
        <p:spPr>
          <a:xfrm>
            <a:off x="1645890" y="3847207"/>
            <a:ext cx="75742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Understands death is permanent. Grief may</a:t>
            </a:r>
            <a:endParaRPr lang="en-US" sz="1200" dirty="0"/>
          </a:p>
        </p:txBody>
      </p:sp>
      <p:sp>
        <p:nvSpPr>
          <p:cNvPr id="32" name="SK-22-text-31"/>
          <p:cNvSpPr/>
          <p:nvPr/>
        </p:nvSpPr>
        <p:spPr>
          <a:xfrm>
            <a:off x="1658094" y="4059882"/>
            <a:ext cx="83058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appear as anger, school problems, or physical</a:t>
            </a:r>
            <a:endParaRPr lang="en-US" sz="1200" dirty="0"/>
          </a:p>
        </p:txBody>
      </p:sp>
      <p:sp>
        <p:nvSpPr>
          <p:cNvPr id="33" name="SK-22-text-32"/>
          <p:cNvSpPr/>
          <p:nvPr/>
        </p:nvSpPr>
        <p:spPr>
          <a:xfrm>
            <a:off x="1658094" y="4272409"/>
            <a:ext cx="66598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complaints rather than open sadness.</a:t>
            </a:r>
            <a:endParaRPr lang="en-US" sz="1200" dirty="0"/>
          </a:p>
        </p:txBody>
      </p:sp>
      <p:sp>
        <p:nvSpPr>
          <p:cNvPr id="34" name="SK-22-text-33"/>
          <p:cNvSpPr/>
          <p:nvPr/>
        </p:nvSpPr>
        <p:spPr>
          <a:xfrm>
            <a:off x="780157" y="4958209"/>
            <a:ext cx="158496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Adolescents</a:t>
            </a:r>
            <a:endParaRPr lang="en-US" sz="900" dirty="0"/>
          </a:p>
        </p:txBody>
      </p:sp>
      <p:sp>
        <p:nvSpPr>
          <p:cNvPr id="35" name="SK-22-text-34"/>
          <p:cNvSpPr/>
          <p:nvPr/>
        </p:nvSpPr>
        <p:spPr>
          <a:xfrm>
            <a:off x="1645890" y="4731990"/>
            <a:ext cx="68427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Often masks grief. Peer group becomes</a:t>
            </a:r>
            <a:endParaRPr lang="en-US" sz="1200" dirty="0"/>
          </a:p>
        </p:txBody>
      </p:sp>
      <p:sp>
        <p:nvSpPr>
          <p:cNvPr id="36" name="SK-22-text-35"/>
          <p:cNvSpPr/>
          <p:nvPr/>
        </p:nvSpPr>
        <p:spPr>
          <a:xfrm>
            <a:off x="1658094" y="4944517"/>
            <a:ext cx="86715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support. Risk of risk-taking behaviour.</a:t>
            </a:r>
            <a:endParaRPr lang="en-US" sz="1200" dirty="0"/>
          </a:p>
        </p:txBody>
      </p:sp>
      <p:sp>
        <p:nvSpPr>
          <p:cNvPr id="37" name="SK-22-text-36"/>
          <p:cNvSpPr/>
          <p:nvPr/>
        </p:nvSpPr>
        <p:spPr>
          <a:xfrm>
            <a:off x="1658094" y="5157192"/>
            <a:ext cx="40995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grieve in private.</a:t>
            </a:r>
            <a:endParaRPr lang="en-US" sz="1200" dirty="0"/>
          </a:p>
        </p:txBody>
      </p:sp>
      <p:sp>
        <p:nvSpPr>
          <p:cNvPr id="38" name="SK-22-text-37"/>
          <p:cNvSpPr/>
          <p:nvPr/>
        </p:nvSpPr>
        <p:spPr>
          <a:xfrm>
            <a:off x="6278761" y="2475607"/>
            <a:ext cx="280130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PRINCIPLES</a:t>
            </a:r>
            <a:endParaRPr lang="en-US" sz="1275" dirty="0"/>
          </a:p>
        </p:txBody>
      </p:sp>
      <p:sp>
        <p:nvSpPr>
          <p:cNvPr id="39" name="SK-22-text-38"/>
          <p:cNvSpPr/>
          <p:nvPr/>
        </p:nvSpPr>
        <p:spPr>
          <a:xfrm>
            <a:off x="7180957" y="2873425"/>
            <a:ext cx="341367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 honest — Use clear language. Say “has died”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“gone to sleep” or “passed away.”</a:t>
            </a:r>
            <a:endParaRPr lang="en-US" sz="1200" dirty="0"/>
          </a:p>
        </p:txBody>
      </p:sp>
      <p:sp>
        <p:nvSpPr>
          <p:cNvPr id="40" name="SK-22-text-39"/>
          <p:cNvSpPr/>
          <p:nvPr/>
        </p:nvSpPr>
        <p:spPr>
          <a:xfrm>
            <a:off x="7193161" y="3257550"/>
            <a:ext cx="49988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Euphemisms cause confusion and anxiety.</a:t>
            </a:r>
            <a:endParaRPr lang="en-US" sz="1200" dirty="0"/>
          </a:p>
        </p:txBody>
      </p:sp>
      <p:sp>
        <p:nvSpPr>
          <p:cNvPr id="41" name="SK-22-text-40"/>
          <p:cNvSpPr/>
          <p:nvPr/>
        </p:nvSpPr>
        <p:spPr>
          <a:xfrm>
            <a:off x="7180957" y="3552379"/>
            <a:ext cx="3340596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Maintain routines — Security and predictability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protective. Keep school, meals, and bedtimes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normal as possible.</a:t>
            </a:r>
            <a:endParaRPr lang="en-US" sz="1200" dirty="0"/>
          </a:p>
        </p:txBody>
      </p:sp>
      <p:sp>
        <p:nvSpPr>
          <p:cNvPr id="42" name="SK-22-text-41"/>
          <p:cNvSpPr/>
          <p:nvPr/>
        </p:nvSpPr>
        <p:spPr>
          <a:xfrm>
            <a:off x="7180957" y="4265563"/>
            <a:ext cx="501104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Allow involvement — Let children attend</a:t>
            </a:r>
            <a:endParaRPr lang="en-US" sz="1200" dirty="0"/>
          </a:p>
        </p:txBody>
      </p:sp>
      <p:sp>
        <p:nvSpPr>
          <p:cNvPr id="43" name="SK-22-text-42"/>
          <p:cNvSpPr/>
          <p:nvPr/>
        </p:nvSpPr>
        <p:spPr>
          <a:xfrm>
            <a:off x="7193161" y="4464546"/>
            <a:ext cx="49988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funerals or memorial rituals if they wish.</a:t>
            </a:r>
            <a:endParaRPr lang="en-US" sz="1200" dirty="0"/>
          </a:p>
        </p:txBody>
      </p:sp>
      <p:sp>
        <p:nvSpPr>
          <p:cNvPr id="44" name="SK-22-text-43"/>
          <p:cNvSpPr/>
          <p:nvPr/>
        </p:nvSpPr>
        <p:spPr>
          <a:xfrm>
            <a:off x="7193161" y="4656534"/>
            <a:ext cx="46482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Choice and agency matter.</a:t>
            </a:r>
            <a:endParaRPr lang="en-US" sz="1200" dirty="0"/>
          </a:p>
        </p:txBody>
      </p:sp>
      <p:sp>
        <p:nvSpPr>
          <p:cNvPr id="45" name="SK-22-text-44"/>
          <p:cNvSpPr/>
          <p:nvPr/>
        </p:nvSpPr>
        <p:spPr>
          <a:xfrm>
            <a:off x="7180957" y="4903440"/>
            <a:ext cx="3474690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Watch for warning signs — Persistent regression,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school refusal, prolonged withdrawal, or suicidal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thoughts → urgent CAMHS referral.</a:t>
            </a:r>
            <a:endParaRPr lang="en-US" sz="1200" dirty="0"/>
          </a:p>
        </p:txBody>
      </p:sp>
      <p:sp>
        <p:nvSpPr>
          <p:cNvPr id="46" name="SK-22-text-45"/>
          <p:cNvSpPr/>
          <p:nvPr/>
        </p:nvSpPr>
        <p:spPr>
          <a:xfrm>
            <a:off x="4572000" y="5657850"/>
            <a:ext cx="50482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444B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REFERRAL RESOURCES</a:t>
            </a:r>
            <a:endParaRPr lang="en-US" sz="1125" dirty="0"/>
          </a:p>
        </p:txBody>
      </p:sp>
      <p:sp>
        <p:nvSpPr>
          <p:cNvPr id="47" name="SK-22-text-46"/>
          <p:cNvSpPr/>
          <p:nvPr/>
        </p:nvSpPr>
        <p:spPr>
          <a:xfrm>
            <a:off x="2938165" y="5938986"/>
            <a:ext cx="280130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Winston's Wish</a:t>
            </a:r>
            <a:endParaRPr lang="en-US" sz="1275" dirty="0"/>
          </a:p>
        </p:txBody>
      </p:sp>
      <p:sp>
        <p:nvSpPr>
          <p:cNvPr id="48" name="SK-22-text-47"/>
          <p:cNvSpPr/>
          <p:nvPr/>
        </p:nvSpPr>
        <p:spPr>
          <a:xfrm>
            <a:off x="2474863" y="6192738"/>
            <a:ext cx="72694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B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winstonswish.org · 08088 020 021</a:t>
            </a:r>
            <a:endParaRPr lang="en-US" sz="1200" dirty="0"/>
          </a:p>
        </p:txBody>
      </p:sp>
      <p:sp>
        <p:nvSpPr>
          <p:cNvPr id="49" name="SK-22-text-48"/>
          <p:cNvSpPr/>
          <p:nvPr/>
        </p:nvSpPr>
        <p:spPr>
          <a:xfrm>
            <a:off x="7315200" y="5938986"/>
            <a:ext cx="396716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 Bereavement UK</a:t>
            </a:r>
            <a:endParaRPr lang="en-US" sz="1275" dirty="0"/>
          </a:p>
        </p:txBody>
      </p:sp>
      <p:sp>
        <p:nvSpPr>
          <p:cNvPr id="50" name="SK-22-text-49"/>
          <p:cNvSpPr/>
          <p:nvPr/>
        </p:nvSpPr>
        <p:spPr>
          <a:xfrm>
            <a:off x="7315200" y="6151513"/>
            <a:ext cx="40995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B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childbereavementuk.org</a:t>
            </a:r>
            <a:endParaRPr lang="en-US" sz="1200" dirty="0"/>
          </a:p>
        </p:txBody>
      </p:sp>
      <p:sp>
        <p:nvSpPr>
          <p:cNvPr id="51" name="SK-22-text-50"/>
          <p:cNvSpPr/>
          <p:nvPr/>
        </p:nvSpPr>
        <p:spPr>
          <a:xfrm>
            <a:off x="3230761" y="6617940"/>
            <a:ext cx="89612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 ·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97669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97253"/>
            <a:ext cx="12192000" cy="260598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828354"/>
            <a:ext cx="4145161" cy="1905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7953" y="500509"/>
            <a:ext cx="3499098" cy="2311003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2523679"/>
            <a:ext cx="2218879" cy="2228850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2523679"/>
            <a:ext cx="2218879" cy="41077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2180" y="2523679"/>
            <a:ext cx="2218879" cy="2215009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2180" y="2523679"/>
            <a:ext cx="2218879" cy="41077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59561" y="2523679"/>
            <a:ext cx="2218879" cy="2221855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59561" y="2523679"/>
            <a:ext cx="2218879" cy="41077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37090" y="2523679"/>
            <a:ext cx="2218879" cy="2235696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37090" y="2523679"/>
            <a:ext cx="2218879" cy="41077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14471" y="2523679"/>
            <a:ext cx="2218879" cy="2228850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4471" y="2523679"/>
            <a:ext cx="2218879" cy="41077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62894" y="5054203"/>
            <a:ext cx="8266063" cy="1248073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62894" y="5054203"/>
            <a:ext cx="207169" cy="1289298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99271" y="5225653"/>
            <a:ext cx="963067" cy="864096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60682" y="2660898"/>
            <a:ext cx="451098" cy="617190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71098" y="2647057"/>
            <a:ext cx="585192" cy="644575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91200" y="2660898"/>
            <a:ext cx="572988" cy="617190"/>
          </a:xfrm>
          <a:prstGeom prst="rect">
            <a:avLst/>
          </a:prstGeom>
        </p:spPr>
      </p:pic>
      <p:pic>
        <p:nvPicPr>
          <p:cNvPr id="23" name="SK-23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511153" y="2660898"/>
            <a:ext cx="585192" cy="617190"/>
          </a:xfrm>
          <a:prstGeom prst="rect">
            <a:avLst/>
          </a:prstGeom>
        </p:spPr>
      </p:pic>
      <p:pic>
        <p:nvPicPr>
          <p:cNvPr id="24" name="SK-23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94792" y="2667744"/>
            <a:ext cx="560784" cy="603498"/>
          </a:xfrm>
          <a:prstGeom prst="rect">
            <a:avLst/>
          </a:prstGeom>
        </p:spPr>
      </p:pic>
      <p:sp>
        <p:nvSpPr>
          <p:cNvPr id="25" name="SK-23-text-24"/>
          <p:cNvSpPr/>
          <p:nvPr/>
        </p:nvSpPr>
        <p:spPr>
          <a:xfrm>
            <a:off x="426690" y="102840"/>
            <a:ext cx="94811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BEREAVEMENT • SLIDE 23 OF 32</a:t>
            </a:r>
            <a:endParaRPr lang="en-US" sz="1350" dirty="0"/>
          </a:p>
        </p:txBody>
      </p:sp>
      <p:sp>
        <p:nvSpPr>
          <p:cNvPr id="26" name="SK-23-text-25"/>
          <p:cNvSpPr/>
          <p:nvPr/>
        </p:nvSpPr>
        <p:spPr>
          <a:xfrm>
            <a:off x="414486" y="658267"/>
            <a:ext cx="4206180" cy="9874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878"/>
              </a:lnSpc>
              <a:buNone/>
            </a:pPr>
            <a:r>
              <a:rPr lang="en-US" sz="3525" b="1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Cultural Diversity</a:t>
            </a:r>
            <a:endParaRPr lang="en-US" sz="3525" dirty="0"/>
          </a:p>
          <a:p>
            <a:pPr marL="0" indent="0" algn="l">
              <a:lnSpc>
                <a:spcPts val="3878"/>
              </a:lnSpc>
              <a:buNone/>
            </a:pPr>
            <a:r>
              <a:rPr lang="en-US" sz="3525" b="1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Bereavement</a:t>
            </a:r>
            <a:endParaRPr lang="en-US" sz="3525" dirty="0"/>
          </a:p>
        </p:txBody>
      </p:sp>
      <p:sp>
        <p:nvSpPr>
          <p:cNvPr id="27" name="SK-23-text-26"/>
          <p:cNvSpPr/>
          <p:nvPr/>
        </p:nvSpPr>
        <p:spPr>
          <a:xfrm>
            <a:off x="402282" y="2016175"/>
            <a:ext cx="1178971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Practices vary — always ask, never assume</a:t>
            </a:r>
            <a:endParaRPr lang="en-US" sz="1950" dirty="0"/>
          </a:p>
        </p:txBody>
      </p:sp>
      <p:sp>
        <p:nvSpPr>
          <p:cNvPr id="28" name="SK-23-text-27"/>
          <p:cNvSpPr/>
          <p:nvPr/>
        </p:nvSpPr>
        <p:spPr>
          <a:xfrm>
            <a:off x="1109365" y="3394621"/>
            <a:ext cx="154019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Muslim</a:t>
            </a:r>
            <a:endParaRPr lang="en-US" sz="1575" dirty="0"/>
          </a:p>
        </p:txBody>
      </p:sp>
      <p:sp>
        <p:nvSpPr>
          <p:cNvPr id="29" name="SK-23-text-28"/>
          <p:cNvSpPr/>
          <p:nvPr/>
        </p:nvSpPr>
        <p:spPr>
          <a:xfrm>
            <a:off x="597396" y="3861048"/>
            <a:ext cx="56083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Janazah prayer - burial within 24 hours</a:t>
            </a:r>
            <a:endParaRPr lang="en-US" sz="900" dirty="0"/>
          </a:p>
        </p:txBody>
      </p:sp>
      <p:sp>
        <p:nvSpPr>
          <p:cNvPr id="30" name="SK-23-text-29"/>
          <p:cNvSpPr/>
          <p:nvPr/>
        </p:nvSpPr>
        <p:spPr>
          <a:xfrm>
            <a:off x="597396" y="4169569"/>
            <a:ext cx="48310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Iddah — 3-month mourning for widow</a:t>
            </a:r>
            <a:endParaRPr lang="en-US" sz="900" dirty="0"/>
          </a:p>
        </p:txBody>
      </p:sp>
      <p:sp>
        <p:nvSpPr>
          <p:cNvPr id="31" name="SK-23-text-30"/>
          <p:cNvSpPr/>
          <p:nvPr/>
        </p:nvSpPr>
        <p:spPr>
          <a:xfrm>
            <a:off x="609600" y="4471392"/>
            <a:ext cx="542544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Belief in divine will guides expression</a:t>
            </a:r>
            <a:endParaRPr lang="en-US" sz="900" dirty="0"/>
          </a:p>
        </p:txBody>
      </p:sp>
      <p:sp>
        <p:nvSpPr>
          <p:cNvPr id="32" name="SK-23-text-31"/>
          <p:cNvSpPr/>
          <p:nvPr/>
        </p:nvSpPr>
        <p:spPr>
          <a:xfrm>
            <a:off x="3474690" y="3394621"/>
            <a:ext cx="130016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Hindu</a:t>
            </a:r>
            <a:endParaRPr lang="en-US" sz="1575" dirty="0"/>
          </a:p>
        </p:txBody>
      </p:sp>
      <p:sp>
        <p:nvSpPr>
          <p:cNvPr id="33" name="SK-23-text-32"/>
          <p:cNvSpPr/>
          <p:nvPr/>
        </p:nvSpPr>
        <p:spPr>
          <a:xfrm>
            <a:off x="3035796" y="3861048"/>
            <a:ext cx="446532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Cremation - Antim Sanskar ritual</a:t>
            </a:r>
            <a:endParaRPr lang="en-US" sz="900" dirty="0"/>
          </a:p>
        </p:txBody>
      </p:sp>
      <p:sp>
        <p:nvSpPr>
          <p:cNvPr id="34" name="SK-23-text-33"/>
          <p:cNvSpPr/>
          <p:nvPr/>
        </p:nvSpPr>
        <p:spPr>
          <a:xfrm>
            <a:off x="3218557" y="4169569"/>
            <a:ext cx="32766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13-day mourning period</a:t>
            </a:r>
            <a:endParaRPr lang="en-US" sz="900" dirty="0"/>
          </a:p>
        </p:txBody>
      </p:sp>
      <p:sp>
        <p:nvSpPr>
          <p:cNvPr id="35" name="SK-23-text-34"/>
          <p:cNvSpPr/>
          <p:nvPr/>
        </p:nvSpPr>
        <p:spPr>
          <a:xfrm>
            <a:off x="3035796" y="4471392"/>
            <a:ext cx="391668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Shraddha memorial ceremonies</a:t>
            </a:r>
            <a:endParaRPr lang="en-US" sz="900" dirty="0"/>
          </a:p>
        </p:txBody>
      </p:sp>
      <p:sp>
        <p:nvSpPr>
          <p:cNvPr id="36" name="SK-23-text-35"/>
          <p:cNvSpPr/>
          <p:nvPr/>
        </p:nvSpPr>
        <p:spPr>
          <a:xfrm>
            <a:off x="5693569" y="3394621"/>
            <a:ext cx="154019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Jewish</a:t>
            </a:r>
            <a:endParaRPr lang="en-US" sz="1575" dirty="0"/>
          </a:p>
        </p:txBody>
      </p:sp>
      <p:sp>
        <p:nvSpPr>
          <p:cNvPr id="37" name="SK-23-text-36"/>
          <p:cNvSpPr/>
          <p:nvPr/>
        </p:nvSpPr>
        <p:spPr>
          <a:xfrm>
            <a:off x="5339953" y="3861048"/>
            <a:ext cx="41452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Shiva — 7-day mourning period</a:t>
            </a:r>
            <a:endParaRPr lang="en-US" sz="900" dirty="0"/>
          </a:p>
        </p:txBody>
      </p:sp>
      <p:sp>
        <p:nvSpPr>
          <p:cNvPr id="38" name="SK-23-text-37"/>
          <p:cNvSpPr/>
          <p:nvPr/>
        </p:nvSpPr>
        <p:spPr>
          <a:xfrm>
            <a:off x="5364361" y="4169569"/>
            <a:ext cx="42367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Simple burial within 24 hours</a:t>
            </a:r>
            <a:endParaRPr lang="en-US" sz="900" dirty="0"/>
          </a:p>
        </p:txBody>
      </p:sp>
      <p:sp>
        <p:nvSpPr>
          <p:cNvPr id="39" name="SK-23-text-38"/>
          <p:cNvSpPr/>
          <p:nvPr/>
        </p:nvSpPr>
        <p:spPr>
          <a:xfrm>
            <a:off x="5266879" y="4471392"/>
            <a:ext cx="460248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Kaddish prayers - mirrors covered</a:t>
            </a:r>
            <a:endParaRPr lang="en-US" sz="900" dirty="0"/>
          </a:p>
        </p:txBody>
      </p:sp>
      <p:sp>
        <p:nvSpPr>
          <p:cNvPr id="40" name="SK-23-text-39"/>
          <p:cNvSpPr/>
          <p:nvPr/>
        </p:nvSpPr>
        <p:spPr>
          <a:xfrm>
            <a:off x="8119765" y="3394621"/>
            <a:ext cx="10601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Sikh</a:t>
            </a:r>
            <a:endParaRPr lang="en-US" sz="1575" dirty="0"/>
          </a:p>
        </p:txBody>
      </p:sp>
      <p:sp>
        <p:nvSpPr>
          <p:cNvPr id="41" name="SK-23-text-40"/>
          <p:cNvSpPr/>
          <p:nvPr/>
        </p:nvSpPr>
        <p:spPr>
          <a:xfrm>
            <a:off x="7717482" y="3826669"/>
            <a:ext cx="130447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Akhand Path — continuous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scripture reading</a:t>
            </a:r>
            <a:endParaRPr lang="en-US" sz="900" dirty="0"/>
          </a:p>
        </p:txBody>
      </p:sp>
      <p:sp>
        <p:nvSpPr>
          <p:cNvPr id="42" name="SK-23-text-41"/>
          <p:cNvSpPr/>
          <p:nvPr/>
        </p:nvSpPr>
        <p:spPr>
          <a:xfrm>
            <a:off x="7693075" y="4224486"/>
            <a:ext cx="35052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Cremation - Bhog ceremony</a:t>
            </a:r>
            <a:endParaRPr lang="en-US" sz="900" dirty="0"/>
          </a:p>
        </p:txBody>
      </p:sp>
      <p:sp>
        <p:nvSpPr>
          <p:cNvPr id="43" name="SK-23-text-42"/>
          <p:cNvSpPr/>
          <p:nvPr/>
        </p:nvSpPr>
        <p:spPr>
          <a:xfrm>
            <a:off x="7558980" y="4491930"/>
            <a:ext cx="405384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Community mourning and prayer</a:t>
            </a:r>
            <a:endParaRPr lang="en-US" sz="900" dirty="0"/>
          </a:p>
        </p:txBody>
      </p:sp>
      <p:sp>
        <p:nvSpPr>
          <p:cNvPr id="44" name="SK-23-text-43"/>
          <p:cNvSpPr/>
          <p:nvPr/>
        </p:nvSpPr>
        <p:spPr>
          <a:xfrm>
            <a:off x="10192494" y="3394621"/>
            <a:ext cx="199950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Christian</a:t>
            </a:r>
            <a:endParaRPr lang="en-US" sz="1575" dirty="0"/>
          </a:p>
        </p:txBody>
      </p:sp>
      <p:sp>
        <p:nvSpPr>
          <p:cNvPr id="45" name="SK-23-text-44"/>
          <p:cNvSpPr/>
          <p:nvPr/>
        </p:nvSpPr>
        <p:spPr>
          <a:xfrm>
            <a:off x="9802267" y="3861048"/>
            <a:ext cx="2389733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Wide variation across denominations</a:t>
            </a:r>
            <a:endParaRPr lang="en-US" sz="900" dirty="0"/>
          </a:p>
        </p:txBody>
      </p:sp>
      <p:sp>
        <p:nvSpPr>
          <p:cNvPr id="46" name="SK-23-text-45"/>
          <p:cNvSpPr/>
          <p:nvPr/>
        </p:nvSpPr>
        <p:spPr>
          <a:xfrm>
            <a:off x="10058400" y="4169569"/>
            <a:ext cx="21336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Burial or cremation; vigils</a:t>
            </a:r>
            <a:endParaRPr lang="en-US" sz="900" dirty="0"/>
          </a:p>
        </p:txBody>
      </p:sp>
      <p:sp>
        <p:nvSpPr>
          <p:cNvPr id="47" name="SK-23-text-46"/>
          <p:cNvSpPr/>
          <p:nvPr/>
        </p:nvSpPr>
        <p:spPr>
          <a:xfrm>
            <a:off x="9814471" y="4478238"/>
            <a:ext cx="2377529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Anniversary remembrance common</a:t>
            </a:r>
            <a:endParaRPr lang="en-US" sz="900" dirty="0"/>
          </a:p>
        </p:txBody>
      </p:sp>
      <p:sp>
        <p:nvSpPr>
          <p:cNvPr id="48" name="SK-23-text-47"/>
          <p:cNvSpPr/>
          <p:nvPr/>
        </p:nvSpPr>
        <p:spPr>
          <a:xfrm>
            <a:off x="3669655" y="5225653"/>
            <a:ext cx="610076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ask — never assume</a:t>
            </a:r>
            <a:endParaRPr lang="en-US" sz="1575" dirty="0"/>
          </a:p>
        </p:txBody>
      </p:sp>
      <p:sp>
        <p:nvSpPr>
          <p:cNvPr id="49" name="SK-23-text-48"/>
          <p:cNvSpPr/>
          <p:nvPr/>
        </p:nvSpPr>
        <p:spPr>
          <a:xfrm>
            <a:off x="3657600" y="5616625"/>
            <a:ext cx="85344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Ask: ‘What traditions or rituals are important to you and your family at this time?’</a:t>
            </a:r>
            <a:endParaRPr lang="en-US" sz="1350" dirty="0"/>
          </a:p>
        </p:txBody>
      </p:sp>
      <p:sp>
        <p:nvSpPr>
          <p:cNvPr id="50" name="SK-23-text-49"/>
          <p:cNvSpPr/>
          <p:nvPr/>
        </p:nvSpPr>
        <p:spPr>
          <a:xfrm>
            <a:off x="3681859" y="5904607"/>
            <a:ext cx="85101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C404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assume cultural practices based on ethnicity or appearance.</a:t>
            </a:r>
            <a:endParaRPr lang="en-US" sz="1350" dirty="0"/>
          </a:p>
        </p:txBody>
      </p:sp>
      <p:sp>
        <p:nvSpPr>
          <p:cNvPr id="51" name="SK-23-text-50"/>
          <p:cNvSpPr/>
          <p:nvPr/>
        </p:nvSpPr>
        <p:spPr>
          <a:xfrm>
            <a:off x="3133279" y="6604248"/>
            <a:ext cx="90587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Bereavement • www.bradfordvts.co.uk •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83977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73875"/>
            <a:ext cx="12192000" cy="383977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842046"/>
            <a:ext cx="4888855" cy="1905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6792" y="740569"/>
            <a:ext cx="146298" cy="1206996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5294" y="740569"/>
            <a:ext cx="5913090" cy="1131540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6792" y="2071092"/>
            <a:ext cx="146298" cy="1371600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5294" y="2071092"/>
            <a:ext cx="5913090" cy="1330375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6792" y="3566071"/>
            <a:ext cx="146298" cy="1371600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5294" y="3566071"/>
            <a:ext cx="5913090" cy="1344067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6792" y="5061198"/>
            <a:ext cx="146298" cy="1371600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5294" y="5061198"/>
            <a:ext cx="5913090" cy="1364605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9200" y="2571750"/>
            <a:ext cx="3291780" cy="3257550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06996" y="2653903"/>
            <a:ext cx="2877294" cy="2887117"/>
          </a:xfrm>
          <a:prstGeom prst="rect">
            <a:avLst/>
          </a:prstGeom>
        </p:spPr>
      </p:pic>
      <p:sp>
        <p:nvSpPr>
          <p:cNvPr id="16" name="SK-24-text-15"/>
          <p:cNvSpPr/>
          <p:nvPr/>
        </p:nvSpPr>
        <p:spPr>
          <a:xfrm>
            <a:off x="304800" y="116532"/>
            <a:ext cx="573690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BEREAVEMENT</a:t>
            </a:r>
            <a:endParaRPr lang="en-US" sz="1425" dirty="0"/>
          </a:p>
        </p:txBody>
      </p:sp>
      <p:sp>
        <p:nvSpPr>
          <p:cNvPr id="17" name="SK-24-text-16"/>
          <p:cNvSpPr/>
          <p:nvPr/>
        </p:nvSpPr>
        <p:spPr>
          <a:xfrm>
            <a:off x="11314063" y="123379"/>
            <a:ext cx="87793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/ 32</a:t>
            </a:r>
            <a:endParaRPr lang="en-US" sz="1425" dirty="0"/>
          </a:p>
        </p:txBody>
      </p:sp>
      <p:sp>
        <p:nvSpPr>
          <p:cNvPr id="18" name="SK-24-text-17"/>
          <p:cNvSpPr/>
          <p:nvPr/>
        </p:nvSpPr>
        <p:spPr>
          <a:xfrm>
            <a:off x="365671" y="713184"/>
            <a:ext cx="3889177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878"/>
              </a:lnSpc>
              <a:buNone/>
            </a:pPr>
            <a:r>
              <a:rPr lang="en-US" sz="3525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 and</a:t>
            </a:r>
            <a:endParaRPr lang="en-US" sz="3525" dirty="0"/>
          </a:p>
          <a:p>
            <a:pPr marL="0" indent="0" algn="l">
              <a:lnSpc>
                <a:spcPts val="3878"/>
              </a:lnSpc>
              <a:buNone/>
            </a:pPr>
            <a:r>
              <a:rPr lang="en-US" sz="3525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 Health</a:t>
            </a:r>
            <a:endParaRPr lang="en-US" sz="3525" dirty="0"/>
          </a:p>
        </p:txBody>
      </p:sp>
      <p:sp>
        <p:nvSpPr>
          <p:cNvPr id="19" name="SK-24-text-18"/>
          <p:cNvSpPr/>
          <p:nvPr/>
        </p:nvSpPr>
        <p:spPr>
          <a:xfrm>
            <a:off x="365671" y="2043559"/>
            <a:ext cx="1182632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GP's responsibility — monitoring, assessing, and acting</a:t>
            </a:r>
            <a:endParaRPr lang="en-US" sz="1350" dirty="0"/>
          </a:p>
        </p:txBody>
      </p:sp>
      <p:sp>
        <p:nvSpPr>
          <p:cNvPr id="20" name="SK-24-text-19"/>
          <p:cNvSpPr/>
          <p:nvPr/>
        </p:nvSpPr>
        <p:spPr>
          <a:xfrm>
            <a:off x="914400" y="5801767"/>
            <a:ext cx="3645396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'Broken heart syndrome' (Takotsubo cardiomyopathy)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a real clinical entity in acute grief</a:t>
            </a:r>
            <a:endParaRPr lang="en-US" sz="1200" dirty="0"/>
          </a:p>
        </p:txBody>
      </p:sp>
      <p:sp>
        <p:nvSpPr>
          <p:cNvPr id="21" name="SK-24-text-20"/>
          <p:cNvSpPr/>
          <p:nvPr/>
        </p:nvSpPr>
        <p:spPr>
          <a:xfrm>
            <a:off x="5973961" y="843409"/>
            <a:ext cx="443388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WIDOWHOOD EFFECT</a:t>
            </a:r>
            <a:endParaRPr lang="en-US" sz="1425" dirty="0"/>
          </a:p>
        </p:txBody>
      </p:sp>
      <p:sp>
        <p:nvSpPr>
          <p:cNvPr id="22" name="SK-24-text-21"/>
          <p:cNvSpPr/>
          <p:nvPr/>
        </p:nvSpPr>
        <p:spPr>
          <a:xfrm>
            <a:off x="5961757" y="1124694"/>
            <a:ext cx="4913263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Bereaved spouses face significantly increased mortality —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especially in the first 3–6 months. Risk is highest in older men.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Proactive GP contact in this window is essential.</a:t>
            </a:r>
            <a:endParaRPr lang="en-US" sz="1350" dirty="0"/>
          </a:p>
        </p:txBody>
      </p:sp>
      <p:sp>
        <p:nvSpPr>
          <p:cNvPr id="23" name="SK-24-text-22"/>
          <p:cNvSpPr/>
          <p:nvPr/>
        </p:nvSpPr>
        <p:spPr>
          <a:xfrm>
            <a:off x="5973961" y="2153394"/>
            <a:ext cx="42167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CARDIOVASCULAR RISK</a:t>
            </a:r>
            <a:endParaRPr lang="en-US" sz="1425" dirty="0"/>
          </a:p>
        </p:txBody>
      </p:sp>
      <p:sp>
        <p:nvSpPr>
          <p:cNvPr id="24" name="SK-24-text-23"/>
          <p:cNvSpPr/>
          <p:nvPr/>
        </p:nvSpPr>
        <p:spPr>
          <a:xfrm>
            <a:off x="5949553" y="2434530"/>
            <a:ext cx="5083969" cy="8846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grief can trigger Takotsubo cardiomyopathy ('broken heart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syndrome'). Bereaved patients presenting with chest pain or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breathlessness → ECG and troponin urgently. Immune function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also reduced in acute grief.</a:t>
            </a:r>
            <a:endParaRPr lang="en-US" sz="1350" dirty="0"/>
          </a:p>
        </p:txBody>
      </p:sp>
      <p:sp>
        <p:nvSpPr>
          <p:cNvPr id="25" name="SK-24-text-24"/>
          <p:cNvSpPr/>
          <p:nvPr/>
        </p:nvSpPr>
        <p:spPr>
          <a:xfrm>
            <a:off x="5961757" y="3662065"/>
            <a:ext cx="62302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 · SUBSTANCE USE · SELF-NEGLECT</a:t>
            </a:r>
            <a:endParaRPr lang="en-US" sz="1425" dirty="0"/>
          </a:p>
        </p:txBody>
      </p:sp>
      <p:sp>
        <p:nvSpPr>
          <p:cNvPr id="26" name="SK-24-text-25"/>
          <p:cNvSpPr/>
          <p:nvPr/>
        </p:nvSpPr>
        <p:spPr>
          <a:xfrm>
            <a:off x="5949553" y="3936355"/>
            <a:ext cx="5205859" cy="8777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 and substance use commonly increase after bereavement.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 proactively with AUDIT at every bereavement visit. Monitor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poor nutrition, missed medications, and sleep deprivation — all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have compounding health consequences.</a:t>
            </a:r>
            <a:endParaRPr lang="en-US" sz="1350" dirty="0"/>
          </a:p>
        </p:txBody>
      </p:sp>
      <p:sp>
        <p:nvSpPr>
          <p:cNvPr id="27" name="SK-24-text-26"/>
          <p:cNvSpPr/>
          <p:nvPr/>
        </p:nvSpPr>
        <p:spPr>
          <a:xfrm>
            <a:off x="5961757" y="5164038"/>
            <a:ext cx="62302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ACTIONS AT BEREAVEMENT VISITS</a:t>
            </a:r>
            <a:endParaRPr lang="en-US" sz="1425" dirty="0"/>
          </a:p>
        </p:txBody>
      </p:sp>
      <p:sp>
        <p:nvSpPr>
          <p:cNvPr id="28" name="SK-24-text-27"/>
          <p:cNvSpPr/>
          <p:nvPr/>
        </p:nvSpPr>
        <p:spPr>
          <a:xfrm>
            <a:off x="5986165" y="5445175"/>
            <a:ext cx="60521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Review medication adherence</a:t>
            </a:r>
            <a:endParaRPr lang="en-US" sz="1350" dirty="0"/>
          </a:p>
        </p:txBody>
      </p:sp>
      <p:sp>
        <p:nvSpPr>
          <p:cNvPr id="29" name="SK-24-text-28"/>
          <p:cNvSpPr/>
          <p:nvPr/>
        </p:nvSpPr>
        <p:spPr>
          <a:xfrm>
            <a:off x="5986165" y="5678388"/>
            <a:ext cx="62058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Screen for alcohol use (AUDIT)</a:t>
            </a:r>
            <a:endParaRPr lang="en-US" sz="1350" dirty="0"/>
          </a:p>
        </p:txBody>
      </p:sp>
      <p:sp>
        <p:nvSpPr>
          <p:cNvPr id="30" name="SK-24-text-29"/>
          <p:cNvSpPr/>
          <p:nvPr/>
        </p:nvSpPr>
        <p:spPr>
          <a:xfrm>
            <a:off x="5986165" y="5897761"/>
            <a:ext cx="62058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Physical health check at 6–12 months</a:t>
            </a:r>
            <a:endParaRPr lang="en-US" sz="1350" dirty="0"/>
          </a:p>
        </p:txBody>
      </p:sp>
      <p:sp>
        <p:nvSpPr>
          <p:cNvPr id="31" name="SK-24-text-30"/>
          <p:cNvSpPr/>
          <p:nvPr/>
        </p:nvSpPr>
        <p:spPr>
          <a:xfrm>
            <a:off x="5986165" y="6130975"/>
            <a:ext cx="62058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Be alert: new somatic symptoms may be grief seeking expression</a:t>
            </a:r>
            <a:endParaRPr lang="en-US" sz="1350" dirty="0"/>
          </a:p>
        </p:txBody>
      </p:sp>
      <p:sp>
        <p:nvSpPr>
          <p:cNvPr id="32" name="SK-24-text-31"/>
          <p:cNvSpPr/>
          <p:nvPr/>
        </p:nvSpPr>
        <p:spPr>
          <a:xfrm>
            <a:off x="3169890" y="6624786"/>
            <a:ext cx="902211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 ·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83977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374"/>
            <a:ext cx="12192000" cy="485477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1169938"/>
            <a:ext cx="1011882" cy="19050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059" y="5952679"/>
            <a:ext cx="11521380" cy="425053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059" y="1418927"/>
            <a:ext cx="3633192" cy="4424660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059" y="1412677"/>
            <a:ext cx="3633192" cy="404515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758976"/>
            <a:ext cx="3194298" cy="9525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623072"/>
            <a:ext cx="3194298" cy="9525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487168"/>
            <a:ext cx="3194298" cy="9525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351264"/>
            <a:ext cx="3194298" cy="9525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96494" y="1390799"/>
            <a:ext cx="3218557" cy="4438352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96494" y="1412677"/>
            <a:ext cx="3218557" cy="404515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40275" y="3232100"/>
            <a:ext cx="2730996" cy="9525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40275" y="4507706"/>
            <a:ext cx="2730996" cy="9525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49294" y="1371599"/>
            <a:ext cx="3810000" cy="4407635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49294" y="1378446"/>
            <a:ext cx="3810000" cy="438894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93075" y="3835598"/>
            <a:ext cx="2938165" cy="9525"/>
          </a:xfrm>
          <a:prstGeom prst="rect">
            <a:avLst/>
          </a:prstGeom>
        </p:spPr>
      </p:pic>
      <p:sp>
        <p:nvSpPr>
          <p:cNvPr id="21" name="SK-25-text-20"/>
          <p:cNvSpPr/>
          <p:nvPr/>
        </p:nvSpPr>
        <p:spPr>
          <a:xfrm>
            <a:off x="304800" y="130225"/>
            <a:ext cx="42367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BEREAVEMENT</a:t>
            </a:r>
            <a:endParaRPr lang="en-US" sz="1050" dirty="0"/>
          </a:p>
        </p:txBody>
      </p:sp>
      <p:sp>
        <p:nvSpPr>
          <p:cNvPr id="22" name="SK-25-text-21"/>
          <p:cNvSpPr/>
          <p:nvPr/>
        </p:nvSpPr>
        <p:spPr>
          <a:xfrm>
            <a:off x="316855" y="671959"/>
            <a:ext cx="1187514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Bereavement Support Resources</a:t>
            </a:r>
            <a:endParaRPr lang="en-US" sz="2850" dirty="0"/>
          </a:p>
        </p:txBody>
      </p:sp>
      <p:sp>
        <p:nvSpPr>
          <p:cNvPr id="23" name="SK-25-text-22"/>
          <p:cNvSpPr/>
          <p:nvPr/>
        </p:nvSpPr>
        <p:spPr>
          <a:xfrm>
            <a:off x="1292275" y="1494979"/>
            <a:ext cx="3524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Support</a:t>
            </a:r>
            <a:endParaRPr lang="en-US" sz="1500" dirty="0"/>
          </a:p>
        </p:txBody>
      </p:sp>
      <p:sp>
        <p:nvSpPr>
          <p:cNvPr id="24" name="SK-25-text-23"/>
          <p:cNvSpPr/>
          <p:nvPr/>
        </p:nvSpPr>
        <p:spPr>
          <a:xfrm>
            <a:off x="572988" y="2029867"/>
            <a:ext cx="44653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Cruse Bereavement Care</a:t>
            </a:r>
            <a:endParaRPr lang="en-US" sz="1200" dirty="0"/>
          </a:p>
        </p:txBody>
      </p:sp>
      <p:sp>
        <p:nvSpPr>
          <p:cNvPr id="25" name="SK-25-text-24"/>
          <p:cNvSpPr/>
          <p:nvPr/>
        </p:nvSpPr>
        <p:spPr>
          <a:xfrm>
            <a:off x="828973" y="2283619"/>
            <a:ext cx="1996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cruse.org.uk</a:t>
            </a:r>
            <a:endParaRPr lang="en-US" sz="1050" dirty="0"/>
          </a:p>
        </p:txBody>
      </p:sp>
      <p:sp>
        <p:nvSpPr>
          <p:cNvPr id="26" name="SK-25-text-25"/>
          <p:cNvSpPr/>
          <p:nvPr/>
        </p:nvSpPr>
        <p:spPr>
          <a:xfrm>
            <a:off x="841177" y="2503140"/>
            <a:ext cx="49301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Helpline: 0808 808 1677</a:t>
            </a:r>
            <a:endParaRPr lang="en-US" sz="1050" dirty="0"/>
          </a:p>
        </p:txBody>
      </p:sp>
      <p:sp>
        <p:nvSpPr>
          <p:cNvPr id="27" name="SK-25-text-26"/>
          <p:cNvSpPr/>
          <p:nvPr/>
        </p:nvSpPr>
        <p:spPr>
          <a:xfrm>
            <a:off x="572988" y="2914650"/>
            <a:ext cx="48310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Macmillan Cancer Support</a:t>
            </a:r>
            <a:endParaRPr lang="en-US" sz="1200" dirty="0"/>
          </a:p>
        </p:txBody>
      </p:sp>
      <p:sp>
        <p:nvSpPr>
          <p:cNvPr id="28" name="SK-25-text-27"/>
          <p:cNvSpPr/>
          <p:nvPr/>
        </p:nvSpPr>
        <p:spPr>
          <a:xfrm>
            <a:off x="828973" y="3140869"/>
            <a:ext cx="2636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macmillan.org.uk</a:t>
            </a:r>
            <a:endParaRPr lang="en-US" sz="1050" dirty="0"/>
          </a:p>
        </p:txBody>
      </p:sp>
      <p:sp>
        <p:nvSpPr>
          <p:cNvPr id="29" name="SK-25-text-28"/>
          <p:cNvSpPr/>
          <p:nvPr/>
        </p:nvSpPr>
        <p:spPr>
          <a:xfrm>
            <a:off x="828973" y="3346698"/>
            <a:ext cx="42367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Cancer-related bereavement</a:t>
            </a:r>
            <a:endParaRPr lang="en-US" sz="1050" dirty="0"/>
          </a:p>
        </p:txBody>
      </p:sp>
      <p:sp>
        <p:nvSpPr>
          <p:cNvPr id="30" name="SK-25-text-29"/>
          <p:cNvSpPr/>
          <p:nvPr/>
        </p:nvSpPr>
        <p:spPr>
          <a:xfrm>
            <a:off x="572988" y="3744367"/>
            <a:ext cx="61112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Marie Curie Bereavement Support</a:t>
            </a:r>
            <a:endParaRPr lang="en-US" sz="1200" dirty="0"/>
          </a:p>
        </p:txBody>
      </p:sp>
      <p:sp>
        <p:nvSpPr>
          <p:cNvPr id="31" name="SK-25-text-30"/>
          <p:cNvSpPr/>
          <p:nvPr/>
        </p:nvSpPr>
        <p:spPr>
          <a:xfrm>
            <a:off x="828973" y="3984427"/>
            <a:ext cx="27965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mariecurie.org.uk</a:t>
            </a:r>
            <a:endParaRPr lang="en-US" sz="1050" dirty="0"/>
          </a:p>
        </p:txBody>
      </p:sp>
      <p:sp>
        <p:nvSpPr>
          <p:cNvPr id="32" name="SK-25-text-31"/>
          <p:cNvSpPr/>
          <p:nvPr/>
        </p:nvSpPr>
        <p:spPr>
          <a:xfrm>
            <a:off x="572988" y="4416475"/>
            <a:ext cx="22707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Samaritans</a:t>
            </a:r>
            <a:endParaRPr lang="en-US" sz="1200" dirty="0"/>
          </a:p>
        </p:txBody>
      </p:sp>
      <p:sp>
        <p:nvSpPr>
          <p:cNvPr id="33" name="SK-25-text-32"/>
          <p:cNvSpPr/>
          <p:nvPr/>
        </p:nvSpPr>
        <p:spPr>
          <a:xfrm>
            <a:off x="828973" y="4615309"/>
            <a:ext cx="23164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samaritans.org</a:t>
            </a:r>
            <a:endParaRPr lang="en-US" sz="1050" dirty="0"/>
          </a:p>
        </p:txBody>
      </p:sp>
      <p:sp>
        <p:nvSpPr>
          <p:cNvPr id="34" name="SK-25-text-33"/>
          <p:cNvSpPr/>
          <p:nvPr/>
        </p:nvSpPr>
        <p:spPr>
          <a:xfrm>
            <a:off x="828973" y="4786759"/>
            <a:ext cx="38100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116 123 — 24 hours</a:t>
            </a:r>
            <a:endParaRPr lang="en-US" sz="1050" dirty="0"/>
          </a:p>
        </p:txBody>
      </p:sp>
      <p:sp>
        <p:nvSpPr>
          <p:cNvPr id="35" name="SK-25-text-34"/>
          <p:cNvSpPr/>
          <p:nvPr/>
        </p:nvSpPr>
        <p:spPr>
          <a:xfrm>
            <a:off x="572988" y="5184577"/>
            <a:ext cx="55626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NHS Talking Therapies (IAPT)</a:t>
            </a:r>
            <a:endParaRPr lang="en-US" sz="1200" dirty="0"/>
          </a:p>
        </p:txBody>
      </p:sp>
      <p:sp>
        <p:nvSpPr>
          <p:cNvPr id="36" name="SK-25-text-35"/>
          <p:cNvSpPr/>
          <p:nvPr/>
        </p:nvSpPr>
        <p:spPr>
          <a:xfrm>
            <a:off x="828973" y="5404098"/>
            <a:ext cx="197509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Self-referral for grief-related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depression and anxiety</a:t>
            </a:r>
            <a:endParaRPr lang="en-US" sz="1050" dirty="0"/>
          </a:p>
        </p:txBody>
      </p:sp>
      <p:sp>
        <p:nvSpPr>
          <p:cNvPr id="37" name="SK-25-text-36"/>
          <p:cNvSpPr/>
          <p:nvPr/>
        </p:nvSpPr>
        <p:spPr>
          <a:xfrm>
            <a:off x="4498777" y="1494979"/>
            <a:ext cx="5124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Child &amp; Family Support</a:t>
            </a:r>
            <a:endParaRPr lang="en-US" sz="1500" dirty="0"/>
          </a:p>
        </p:txBody>
      </p:sp>
      <p:sp>
        <p:nvSpPr>
          <p:cNvPr id="38" name="SK-25-text-37"/>
          <p:cNvSpPr/>
          <p:nvPr/>
        </p:nvSpPr>
        <p:spPr>
          <a:xfrm>
            <a:off x="4230588" y="2064246"/>
            <a:ext cx="30022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Winston's Wish</a:t>
            </a:r>
            <a:endParaRPr lang="en-US" sz="1200" dirty="0"/>
          </a:p>
        </p:txBody>
      </p:sp>
      <p:sp>
        <p:nvSpPr>
          <p:cNvPr id="39" name="SK-25-text-38"/>
          <p:cNvSpPr/>
          <p:nvPr/>
        </p:nvSpPr>
        <p:spPr>
          <a:xfrm>
            <a:off x="4462165" y="2345382"/>
            <a:ext cx="26365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winstonswish.org</a:t>
            </a:r>
            <a:endParaRPr lang="en-US" sz="1050" dirty="0"/>
          </a:p>
        </p:txBody>
      </p:sp>
      <p:sp>
        <p:nvSpPr>
          <p:cNvPr id="40" name="SK-25-text-39"/>
          <p:cNvSpPr/>
          <p:nvPr/>
        </p:nvSpPr>
        <p:spPr>
          <a:xfrm>
            <a:off x="4474369" y="2592288"/>
            <a:ext cx="33299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08088 020 021</a:t>
            </a:r>
            <a:endParaRPr lang="en-US" sz="1050" dirty="0"/>
          </a:p>
        </p:txBody>
      </p:sp>
      <p:sp>
        <p:nvSpPr>
          <p:cNvPr id="41" name="SK-25-text-40"/>
          <p:cNvSpPr/>
          <p:nvPr/>
        </p:nvSpPr>
        <p:spPr>
          <a:xfrm>
            <a:off x="4474369" y="2852886"/>
            <a:ext cx="55168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bereaved children and families</a:t>
            </a:r>
            <a:endParaRPr lang="en-US" sz="1050" dirty="0"/>
          </a:p>
        </p:txBody>
      </p:sp>
      <p:sp>
        <p:nvSpPr>
          <p:cNvPr id="42" name="SK-25-text-41"/>
          <p:cNvSpPr/>
          <p:nvPr/>
        </p:nvSpPr>
        <p:spPr>
          <a:xfrm>
            <a:off x="4230588" y="3415159"/>
            <a:ext cx="40995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Child Bereavement UK</a:t>
            </a:r>
            <a:endParaRPr lang="en-US" sz="1200" dirty="0"/>
          </a:p>
        </p:txBody>
      </p:sp>
      <p:sp>
        <p:nvSpPr>
          <p:cNvPr id="43" name="SK-25-text-42"/>
          <p:cNvSpPr/>
          <p:nvPr/>
        </p:nvSpPr>
        <p:spPr>
          <a:xfrm>
            <a:off x="4462165" y="3662065"/>
            <a:ext cx="35966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childbereavementuk.org</a:t>
            </a:r>
            <a:endParaRPr lang="en-US" sz="1050" dirty="0"/>
          </a:p>
        </p:txBody>
      </p:sp>
      <p:sp>
        <p:nvSpPr>
          <p:cNvPr id="44" name="SK-25-text-43"/>
          <p:cNvSpPr/>
          <p:nvPr/>
        </p:nvSpPr>
        <p:spPr>
          <a:xfrm>
            <a:off x="4462165" y="3908971"/>
            <a:ext cx="2316361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 for children, young people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families</a:t>
            </a:r>
            <a:endParaRPr lang="en-US" sz="1050" dirty="0"/>
          </a:p>
        </p:txBody>
      </p:sp>
      <p:sp>
        <p:nvSpPr>
          <p:cNvPr id="45" name="SK-25-text-44"/>
          <p:cNvSpPr/>
          <p:nvPr/>
        </p:nvSpPr>
        <p:spPr>
          <a:xfrm>
            <a:off x="4230588" y="4683919"/>
            <a:ext cx="28194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Mind Bradford</a:t>
            </a:r>
            <a:endParaRPr lang="en-US" sz="1200" dirty="0"/>
          </a:p>
        </p:txBody>
      </p:sp>
      <p:sp>
        <p:nvSpPr>
          <p:cNvPr id="46" name="SK-25-text-45"/>
          <p:cNvSpPr/>
          <p:nvPr/>
        </p:nvSpPr>
        <p:spPr>
          <a:xfrm>
            <a:off x="4462165" y="4944517"/>
            <a:ext cx="190187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Local mental health support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including bereavement</a:t>
            </a:r>
            <a:endParaRPr lang="en-US" sz="1050" dirty="0"/>
          </a:p>
        </p:txBody>
      </p:sp>
      <p:sp>
        <p:nvSpPr>
          <p:cNvPr id="47" name="SK-25-text-46"/>
          <p:cNvSpPr/>
          <p:nvPr/>
        </p:nvSpPr>
        <p:spPr>
          <a:xfrm>
            <a:off x="7997875" y="1494979"/>
            <a:ext cx="41941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Suicide Bereavement</a:t>
            </a:r>
            <a:endParaRPr lang="en-US" sz="1500" dirty="0"/>
          </a:p>
        </p:txBody>
      </p:sp>
      <p:sp>
        <p:nvSpPr>
          <p:cNvPr id="48" name="SK-25-text-47"/>
          <p:cNvSpPr/>
          <p:nvPr/>
        </p:nvSpPr>
        <p:spPr>
          <a:xfrm>
            <a:off x="7583388" y="2029867"/>
            <a:ext cx="238958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Survivors of Bereavement by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Suicide (SOBS)</a:t>
            </a:r>
            <a:endParaRPr lang="en-US" sz="1200" dirty="0"/>
          </a:p>
        </p:txBody>
      </p:sp>
      <p:sp>
        <p:nvSpPr>
          <p:cNvPr id="49" name="SK-25-text-48"/>
          <p:cNvSpPr/>
          <p:nvPr/>
        </p:nvSpPr>
        <p:spPr>
          <a:xfrm>
            <a:off x="7839373" y="2455069"/>
            <a:ext cx="1676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uksobs.org</a:t>
            </a:r>
            <a:endParaRPr lang="en-US" sz="1050" dirty="0"/>
          </a:p>
        </p:txBody>
      </p:sp>
      <p:sp>
        <p:nvSpPr>
          <p:cNvPr id="50" name="SK-25-text-49"/>
          <p:cNvSpPr/>
          <p:nvPr/>
        </p:nvSpPr>
        <p:spPr>
          <a:xfrm>
            <a:off x="7839373" y="2667744"/>
            <a:ext cx="435262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Peer support for those bereaved</a:t>
            </a:r>
            <a:endParaRPr lang="en-US" sz="1050" dirty="0"/>
          </a:p>
        </p:txBody>
      </p:sp>
      <p:sp>
        <p:nvSpPr>
          <p:cNvPr id="51" name="SK-25-text-50"/>
          <p:cNvSpPr/>
          <p:nvPr/>
        </p:nvSpPr>
        <p:spPr>
          <a:xfrm>
            <a:off x="7839373" y="2846040"/>
            <a:ext cx="16764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suicide</a:t>
            </a:r>
            <a:endParaRPr lang="en-US" sz="1050" dirty="0"/>
          </a:p>
        </p:txBody>
      </p:sp>
      <p:sp>
        <p:nvSpPr>
          <p:cNvPr id="52" name="SK-25-text-51"/>
          <p:cNvSpPr/>
          <p:nvPr/>
        </p:nvSpPr>
        <p:spPr>
          <a:xfrm>
            <a:off x="7583388" y="3223171"/>
            <a:ext cx="46086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Support After Suicide Partnership (SASP)</a:t>
            </a:r>
            <a:endParaRPr lang="en-US" sz="1200" dirty="0"/>
          </a:p>
        </p:txBody>
      </p:sp>
      <p:sp>
        <p:nvSpPr>
          <p:cNvPr id="53" name="SK-25-text-52"/>
          <p:cNvSpPr/>
          <p:nvPr/>
        </p:nvSpPr>
        <p:spPr>
          <a:xfrm>
            <a:off x="7827169" y="3449538"/>
            <a:ext cx="42367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supportaftersuicide.org.uk</a:t>
            </a:r>
            <a:endParaRPr lang="en-US" sz="1050" dirty="0"/>
          </a:p>
        </p:txBody>
      </p:sp>
      <p:sp>
        <p:nvSpPr>
          <p:cNvPr id="54" name="SK-25-text-53"/>
          <p:cNvSpPr/>
          <p:nvPr/>
        </p:nvSpPr>
        <p:spPr>
          <a:xfrm>
            <a:off x="7839373" y="3648373"/>
            <a:ext cx="4352627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National coordination and resources</a:t>
            </a:r>
            <a:endParaRPr lang="en-US" sz="1050" dirty="0"/>
          </a:p>
        </p:txBody>
      </p:sp>
      <p:sp>
        <p:nvSpPr>
          <p:cNvPr id="55" name="SK-25-text-54"/>
          <p:cNvSpPr/>
          <p:nvPr/>
        </p:nvSpPr>
        <p:spPr>
          <a:xfrm>
            <a:off x="7583388" y="4107805"/>
            <a:ext cx="22707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Samaritans</a:t>
            </a:r>
            <a:endParaRPr lang="en-US" sz="1200" dirty="0"/>
          </a:p>
        </p:txBody>
      </p:sp>
      <p:sp>
        <p:nvSpPr>
          <p:cNvPr id="56" name="SK-25-text-55"/>
          <p:cNvSpPr/>
          <p:nvPr/>
        </p:nvSpPr>
        <p:spPr>
          <a:xfrm>
            <a:off x="7839373" y="4306788"/>
            <a:ext cx="3810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116 123 — 24 hours</a:t>
            </a:r>
            <a:endParaRPr lang="en-US" sz="1050" dirty="0"/>
          </a:p>
        </p:txBody>
      </p:sp>
      <p:sp>
        <p:nvSpPr>
          <p:cNvPr id="57" name="SK-25-text-56"/>
          <p:cNvSpPr/>
          <p:nvPr/>
        </p:nvSpPr>
        <p:spPr>
          <a:xfrm>
            <a:off x="7827169" y="4512469"/>
            <a:ext cx="436483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Also supports those bereaved by suicide</a:t>
            </a:r>
            <a:endParaRPr lang="en-US" sz="1050" dirty="0"/>
          </a:p>
        </p:txBody>
      </p:sp>
      <p:sp>
        <p:nvSpPr>
          <p:cNvPr id="58" name="SK-25-text-57"/>
          <p:cNvSpPr/>
          <p:nvPr/>
        </p:nvSpPr>
        <p:spPr>
          <a:xfrm>
            <a:off x="7583388" y="4978896"/>
            <a:ext cx="46086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Bradford Hospice Bereavement Services</a:t>
            </a:r>
            <a:endParaRPr lang="en-US" sz="1200" dirty="0"/>
          </a:p>
        </p:txBody>
      </p:sp>
      <p:sp>
        <p:nvSpPr>
          <p:cNvPr id="59" name="SK-25-text-58"/>
          <p:cNvSpPr/>
          <p:nvPr/>
        </p:nvSpPr>
        <p:spPr>
          <a:xfrm>
            <a:off x="7827169" y="5198269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Local specialist support</a:t>
            </a:r>
            <a:endParaRPr lang="en-US" sz="1050" dirty="0"/>
          </a:p>
        </p:txBody>
      </p:sp>
      <p:sp>
        <p:nvSpPr>
          <p:cNvPr id="60" name="SK-25-text-59"/>
          <p:cNvSpPr/>
          <p:nvPr/>
        </p:nvSpPr>
        <p:spPr>
          <a:xfrm>
            <a:off x="1315194" y="6062365"/>
            <a:ext cx="95250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tip: Frame referrals as additional support — not a hand-off. 'I'd like you to have Cruse alongside us, not instead of us.'</a:t>
            </a:r>
            <a:endParaRPr lang="en-US" sz="1200" dirty="0"/>
          </a:p>
        </p:txBody>
      </p:sp>
      <p:sp>
        <p:nvSpPr>
          <p:cNvPr id="61" name="SK-25-text-60"/>
          <p:cNvSpPr/>
          <p:nvPr/>
        </p:nvSpPr>
        <p:spPr>
          <a:xfrm>
            <a:off x="304800" y="6597253"/>
            <a:ext cx="60198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Bereavement</a:t>
            </a:r>
            <a:endParaRPr lang="en-US" sz="975" dirty="0"/>
          </a:p>
        </p:txBody>
      </p:sp>
      <p:sp>
        <p:nvSpPr>
          <p:cNvPr id="62" name="SK-25-text-61"/>
          <p:cNvSpPr/>
          <p:nvPr/>
        </p:nvSpPr>
        <p:spPr>
          <a:xfrm>
            <a:off x="8055769" y="6597253"/>
            <a:ext cx="3489871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9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· June 2026 · Slide 25 of 32</a:t>
            </a:r>
            <a:endParaRPr lang="en-US" sz="97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25053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343471"/>
            <a:ext cx="2145655" cy="28575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4863" y="891480"/>
            <a:ext cx="1755577" cy="4937671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2029867"/>
            <a:ext cx="5071765" cy="877788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3086100"/>
            <a:ext cx="5071765" cy="870942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4135338"/>
            <a:ext cx="5071765" cy="864096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5177730"/>
            <a:ext cx="5071765" cy="870942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27663" y="2002482"/>
            <a:ext cx="4693890" cy="864096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27663" y="3079105"/>
            <a:ext cx="4840188" cy="877788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27663" y="4073575"/>
            <a:ext cx="4840188" cy="966936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27663" y="5157192"/>
            <a:ext cx="4840188" cy="905173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61757" y="5280571"/>
            <a:ext cx="499765" cy="479971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61757" y="4224486"/>
            <a:ext cx="499765" cy="486817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61757" y="3182094"/>
            <a:ext cx="499765" cy="486817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61757" y="2098477"/>
            <a:ext cx="499765" cy="486817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5192" y="5287417"/>
            <a:ext cx="511969" cy="473125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5192" y="4238179"/>
            <a:ext cx="511969" cy="473125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5192" y="3195786"/>
            <a:ext cx="511969" cy="479971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5192" y="2153394"/>
            <a:ext cx="511969" cy="479971"/>
          </a:xfrm>
          <a:prstGeom prst="rect">
            <a:avLst/>
          </a:prstGeom>
        </p:spPr>
      </p:pic>
      <p:sp>
        <p:nvSpPr>
          <p:cNvPr id="23" name="SK-26-text-22"/>
          <p:cNvSpPr/>
          <p:nvPr/>
        </p:nvSpPr>
        <p:spPr>
          <a:xfrm>
            <a:off x="426690" y="102840"/>
            <a:ext cx="66427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— BEREAVEMENT</a:t>
            </a:r>
            <a:endParaRPr lang="en-US" sz="1650" dirty="0"/>
          </a:p>
        </p:txBody>
      </p:sp>
      <p:sp>
        <p:nvSpPr>
          <p:cNvPr id="24" name="SK-26-text-23"/>
          <p:cNvSpPr/>
          <p:nvPr/>
        </p:nvSpPr>
        <p:spPr>
          <a:xfrm>
            <a:off x="475357" y="699492"/>
            <a:ext cx="1171664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Top Tips in General Practice</a:t>
            </a:r>
            <a:endParaRPr lang="en-US" sz="3300" dirty="0"/>
          </a:p>
        </p:txBody>
      </p:sp>
      <p:sp>
        <p:nvSpPr>
          <p:cNvPr id="25" name="SK-26-text-24"/>
          <p:cNvSpPr/>
          <p:nvPr/>
        </p:nvSpPr>
        <p:spPr>
          <a:xfrm>
            <a:off x="463153" y="1577280"/>
            <a:ext cx="1172884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Practical essentials for every primary care team</a:t>
            </a:r>
            <a:endParaRPr lang="en-US" sz="1650" dirty="0"/>
          </a:p>
        </p:txBody>
      </p:sp>
      <p:sp>
        <p:nvSpPr>
          <p:cNvPr id="26" name="SK-26-text-25"/>
          <p:cNvSpPr/>
          <p:nvPr/>
        </p:nvSpPr>
        <p:spPr>
          <a:xfrm>
            <a:off x="1219200" y="2146548"/>
            <a:ext cx="48177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Name a Bereavement Lead</a:t>
            </a:r>
            <a:endParaRPr lang="en-US" sz="1350" dirty="0"/>
          </a:p>
        </p:txBody>
      </p:sp>
      <p:sp>
        <p:nvSpPr>
          <p:cNvPr id="27" name="SK-26-text-26"/>
          <p:cNvSpPr/>
          <p:nvPr/>
        </p:nvSpPr>
        <p:spPr>
          <a:xfrm>
            <a:off x="1219200" y="2413992"/>
            <a:ext cx="3279577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Every practice needs a named bereavement lead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a written protocol — not ad hoc.</a:t>
            </a:r>
            <a:endParaRPr lang="en-US" sz="1200" dirty="0"/>
          </a:p>
        </p:txBody>
      </p:sp>
      <p:sp>
        <p:nvSpPr>
          <p:cNvPr id="28" name="SK-26-text-27"/>
          <p:cNvSpPr/>
          <p:nvPr/>
        </p:nvSpPr>
        <p:spPr>
          <a:xfrm>
            <a:off x="1219200" y="3195786"/>
            <a:ext cx="62579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Schedule Follow-Up Proactively</a:t>
            </a:r>
            <a:endParaRPr lang="en-US" sz="1350" dirty="0"/>
          </a:p>
        </p:txBody>
      </p:sp>
      <p:sp>
        <p:nvSpPr>
          <p:cNvPr id="29" name="SK-26-text-28"/>
          <p:cNvSpPr/>
          <p:nvPr/>
        </p:nvSpPr>
        <p:spPr>
          <a:xfrm>
            <a:off x="1219200" y="3463230"/>
            <a:ext cx="419397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Never leave support open-ended.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Book: 1 month · 3 months · 6 months · 9 months · 12 months.</a:t>
            </a:r>
            <a:endParaRPr lang="en-US" sz="1200" dirty="0"/>
          </a:p>
        </p:txBody>
      </p:sp>
      <p:sp>
        <p:nvSpPr>
          <p:cNvPr id="30" name="SK-26-text-29"/>
          <p:cNvSpPr/>
          <p:nvPr/>
        </p:nvSpPr>
        <p:spPr>
          <a:xfrm>
            <a:off x="1219200" y="4245025"/>
            <a:ext cx="52292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Kübler-Ross Carefully</a:t>
            </a:r>
            <a:endParaRPr lang="en-US" sz="1350" dirty="0"/>
          </a:p>
        </p:txBody>
      </p:sp>
      <p:sp>
        <p:nvSpPr>
          <p:cNvPr id="31" name="SK-26-text-30"/>
          <p:cNvSpPr/>
          <p:nvPr/>
        </p:nvSpPr>
        <p:spPr>
          <a:xfrm>
            <a:off x="1219200" y="4512469"/>
            <a:ext cx="353556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Useful introductory framework — NOT a linear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roadmap. Don't use it prescriptively with patients.</a:t>
            </a:r>
            <a:endParaRPr lang="en-US" sz="1200" dirty="0"/>
          </a:p>
        </p:txBody>
      </p:sp>
      <p:sp>
        <p:nvSpPr>
          <p:cNvPr id="32" name="SK-26-text-31"/>
          <p:cNvSpPr/>
          <p:nvPr/>
        </p:nvSpPr>
        <p:spPr>
          <a:xfrm>
            <a:off x="1219200" y="5287417"/>
            <a:ext cx="56407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 Fast After Sudden Death</a:t>
            </a:r>
            <a:endParaRPr lang="en-US" sz="1350" dirty="0"/>
          </a:p>
        </p:txBody>
      </p:sp>
      <p:sp>
        <p:nvSpPr>
          <p:cNvPr id="33" name="SK-26-text-32"/>
          <p:cNvSpPr/>
          <p:nvPr/>
        </p:nvSpPr>
        <p:spPr>
          <a:xfrm>
            <a:off x="1219200" y="5554861"/>
            <a:ext cx="293816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Sudden, violent, or suicide bereavement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proactive contact within days, not weeks.</a:t>
            </a:r>
            <a:endParaRPr lang="en-US" sz="1200" dirty="0"/>
          </a:p>
        </p:txBody>
      </p:sp>
      <p:sp>
        <p:nvSpPr>
          <p:cNvPr id="34" name="SK-26-text-33"/>
          <p:cNvSpPr/>
          <p:nvPr/>
        </p:nvSpPr>
        <p:spPr>
          <a:xfrm>
            <a:off x="6571357" y="2112169"/>
            <a:ext cx="56206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Recognise Prolonged Grief Disorder</a:t>
            </a:r>
            <a:endParaRPr lang="en-US" sz="1350" dirty="0"/>
          </a:p>
        </p:txBody>
      </p:sp>
      <p:sp>
        <p:nvSpPr>
          <p:cNvPr id="35" name="SK-26-text-34"/>
          <p:cNvSpPr/>
          <p:nvPr/>
        </p:nvSpPr>
        <p:spPr>
          <a:xfrm>
            <a:off x="6571357" y="2365921"/>
            <a:ext cx="354776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PGD (ICD-11 2022): ≥6 months of severe,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impairing grief → specialist referral, not just reassurance.</a:t>
            </a:r>
            <a:endParaRPr lang="en-US" sz="1200" dirty="0"/>
          </a:p>
        </p:txBody>
      </p:sp>
      <p:sp>
        <p:nvSpPr>
          <p:cNvPr id="36" name="SK-26-text-35"/>
          <p:cNvSpPr/>
          <p:nvPr/>
        </p:nvSpPr>
        <p:spPr>
          <a:xfrm>
            <a:off x="6571357" y="3195786"/>
            <a:ext cx="46120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the Kirkwood Score</a:t>
            </a:r>
            <a:endParaRPr lang="en-US" sz="1350" dirty="0"/>
          </a:p>
        </p:txBody>
      </p:sp>
      <p:sp>
        <p:nvSpPr>
          <p:cNvPr id="37" name="SK-26-text-36"/>
          <p:cNvSpPr/>
          <p:nvPr/>
        </p:nvSpPr>
        <p:spPr>
          <a:xfrm>
            <a:off x="6571357" y="3456384"/>
            <a:ext cx="392578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 ≥13 → proactive GP contact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bereavement support referral. Don't wait for the patient to ask.</a:t>
            </a:r>
            <a:endParaRPr lang="en-US" sz="1200" dirty="0"/>
          </a:p>
        </p:txBody>
      </p:sp>
      <p:sp>
        <p:nvSpPr>
          <p:cNvPr id="38" name="SK-26-text-37"/>
          <p:cNvSpPr/>
          <p:nvPr/>
        </p:nvSpPr>
        <p:spPr>
          <a:xfrm>
            <a:off x="6571357" y="4238179"/>
            <a:ext cx="54349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Assess the Children</a:t>
            </a:r>
            <a:endParaRPr lang="en-US" sz="1350" dirty="0"/>
          </a:p>
        </p:txBody>
      </p:sp>
      <p:sp>
        <p:nvSpPr>
          <p:cNvPr id="39" name="SK-26-text-38"/>
          <p:cNvSpPr/>
          <p:nvPr/>
        </p:nvSpPr>
        <p:spPr>
          <a:xfrm>
            <a:off x="6571357" y="4505623"/>
            <a:ext cx="345028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Children in the bereaved family need separate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assessment. Refer to Winston's Wish when needed.</a:t>
            </a:r>
            <a:endParaRPr lang="en-US" sz="1200" dirty="0"/>
          </a:p>
        </p:txBody>
      </p:sp>
      <p:sp>
        <p:nvSpPr>
          <p:cNvPr id="40" name="SK-26-text-39"/>
          <p:cNvSpPr/>
          <p:nvPr/>
        </p:nvSpPr>
        <p:spPr>
          <a:xfrm>
            <a:off x="6571357" y="5280571"/>
            <a:ext cx="56206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Ask About Alcohol Every Time</a:t>
            </a:r>
            <a:endParaRPr lang="en-US" sz="1350" dirty="0"/>
          </a:p>
        </p:txBody>
      </p:sp>
      <p:sp>
        <p:nvSpPr>
          <p:cNvPr id="41" name="SK-26-text-40"/>
          <p:cNvSpPr/>
          <p:nvPr/>
        </p:nvSpPr>
        <p:spPr>
          <a:xfrm>
            <a:off x="6571357" y="5548015"/>
            <a:ext cx="390138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 for alcohol use (AUDIT) and medication adherence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at every bereavement visit — both commonly overlooked.</a:t>
            </a:r>
            <a:endParaRPr lang="en-US" sz="1200" dirty="0"/>
          </a:p>
        </p:txBody>
      </p:sp>
      <p:sp>
        <p:nvSpPr>
          <p:cNvPr id="42" name="SK-26-text-41"/>
          <p:cNvSpPr/>
          <p:nvPr/>
        </p:nvSpPr>
        <p:spPr>
          <a:xfrm>
            <a:off x="426690" y="6563023"/>
            <a:ext cx="73914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 · Bereavement</a:t>
            </a:r>
            <a:endParaRPr lang="en-US" sz="1200" dirty="0"/>
          </a:p>
        </p:txBody>
      </p:sp>
      <p:sp>
        <p:nvSpPr>
          <p:cNvPr id="43" name="SK-26-text-42"/>
          <p:cNvSpPr/>
          <p:nvPr/>
        </p:nvSpPr>
        <p:spPr>
          <a:xfrm>
            <a:off x="9372600" y="6563023"/>
            <a:ext cx="244137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26 / 32 ·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5740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334542"/>
            <a:ext cx="6327577" cy="19050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6290" y="1508671"/>
            <a:ext cx="3352800" cy="3154561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390" y="1892796"/>
            <a:ext cx="76200" cy="3518148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365" y="1892796"/>
            <a:ext cx="4474369" cy="1042392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365" y="1649313"/>
            <a:ext cx="85279" cy="1049238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365" y="3086100"/>
            <a:ext cx="4474369" cy="1008013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365" y="2842617"/>
            <a:ext cx="85279" cy="1049238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9365" y="4279255"/>
            <a:ext cx="4474369" cy="960090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365" y="4035921"/>
            <a:ext cx="85279" cy="1049238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03255" y="1892796"/>
            <a:ext cx="4072086" cy="1042392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03255" y="1652736"/>
            <a:ext cx="85279" cy="1049238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03255" y="3086100"/>
            <a:ext cx="4072086" cy="1008013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3255" y="2846040"/>
            <a:ext cx="85279" cy="1049238"/>
          </a:xfrm>
          <a:prstGeom prst="rect">
            <a:avLst/>
          </a:prstGeom>
        </p:spPr>
      </p:pic>
      <p:pic>
        <p:nvPicPr>
          <p:cNvPr id="17" name="SK-2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03255" y="4279255"/>
            <a:ext cx="4072086" cy="973782"/>
          </a:xfrm>
          <a:prstGeom prst="rect">
            <a:avLst/>
          </a:prstGeom>
        </p:spPr>
      </p:pic>
      <p:pic>
        <p:nvPicPr>
          <p:cNvPr id="18" name="SK-27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3255" y="4039344"/>
            <a:ext cx="85279" cy="1049238"/>
          </a:xfrm>
          <a:prstGeom prst="rect">
            <a:avLst/>
          </a:prstGeom>
        </p:spPr>
      </p:pic>
      <p:pic>
        <p:nvPicPr>
          <p:cNvPr id="19" name="SK-2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5633740"/>
            <a:ext cx="12192000" cy="713184"/>
          </a:xfrm>
          <a:prstGeom prst="rect">
            <a:avLst/>
          </a:prstGeom>
        </p:spPr>
      </p:pic>
      <p:pic>
        <p:nvPicPr>
          <p:cNvPr id="20" name="SK-2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1238" y="5657850"/>
            <a:ext cx="9525" cy="479971"/>
          </a:xfrm>
          <a:prstGeom prst="rect">
            <a:avLst/>
          </a:prstGeom>
        </p:spPr>
      </p:pic>
      <p:pic>
        <p:nvPicPr>
          <p:cNvPr id="21" name="SK-27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22" name="SK-27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08055" y="5644009"/>
            <a:ext cx="499765" cy="473125"/>
          </a:xfrm>
          <a:prstGeom prst="rect">
            <a:avLst/>
          </a:prstGeom>
        </p:spPr>
      </p:pic>
      <p:pic>
        <p:nvPicPr>
          <p:cNvPr id="23" name="SK-27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986165" y="4395936"/>
            <a:ext cx="329059" cy="301675"/>
          </a:xfrm>
          <a:prstGeom prst="rect">
            <a:avLst/>
          </a:prstGeom>
        </p:spPr>
      </p:pic>
      <p:pic>
        <p:nvPicPr>
          <p:cNvPr id="24" name="SK-27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986165" y="3223171"/>
            <a:ext cx="329059" cy="294829"/>
          </a:xfrm>
          <a:prstGeom prst="rect">
            <a:avLst/>
          </a:prstGeom>
        </p:spPr>
      </p:pic>
      <p:pic>
        <p:nvPicPr>
          <p:cNvPr id="25" name="SK-27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986165" y="2043559"/>
            <a:ext cx="329059" cy="308521"/>
          </a:xfrm>
          <a:prstGeom prst="rect">
            <a:avLst/>
          </a:prstGeom>
        </p:spPr>
      </p:pic>
      <p:pic>
        <p:nvPicPr>
          <p:cNvPr id="26" name="SK-27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316682" y="5644009"/>
            <a:ext cx="499765" cy="473125"/>
          </a:xfrm>
          <a:prstGeom prst="rect">
            <a:avLst/>
          </a:prstGeom>
        </p:spPr>
      </p:pic>
      <p:pic>
        <p:nvPicPr>
          <p:cNvPr id="27" name="SK-27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28886" y="4395936"/>
            <a:ext cx="329059" cy="294829"/>
          </a:xfrm>
          <a:prstGeom prst="rect">
            <a:avLst/>
          </a:prstGeom>
        </p:spPr>
      </p:pic>
      <p:pic>
        <p:nvPicPr>
          <p:cNvPr id="28" name="SK-27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328886" y="3223171"/>
            <a:ext cx="329059" cy="287982"/>
          </a:xfrm>
          <a:prstGeom prst="rect">
            <a:avLst/>
          </a:prstGeom>
        </p:spPr>
      </p:pic>
      <p:pic>
        <p:nvPicPr>
          <p:cNvPr id="29" name="SK-27-img-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316682" y="2043559"/>
            <a:ext cx="341263" cy="308521"/>
          </a:xfrm>
          <a:prstGeom prst="rect">
            <a:avLst/>
          </a:prstGeom>
        </p:spPr>
      </p:pic>
      <p:sp>
        <p:nvSpPr>
          <p:cNvPr id="30" name="SK-27-text-29"/>
          <p:cNvSpPr/>
          <p:nvPr/>
        </p:nvSpPr>
        <p:spPr>
          <a:xfrm>
            <a:off x="243780" y="116532"/>
            <a:ext cx="54349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BEREAVEMENT</a:t>
            </a:r>
            <a:endParaRPr lang="en-US" sz="1350" dirty="0"/>
          </a:p>
        </p:txBody>
      </p:sp>
      <p:sp>
        <p:nvSpPr>
          <p:cNvPr id="31" name="SK-27-text-30"/>
          <p:cNvSpPr/>
          <p:nvPr/>
        </p:nvSpPr>
        <p:spPr>
          <a:xfrm>
            <a:off x="11253192" y="123379"/>
            <a:ext cx="9388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27 / 32</a:t>
            </a:r>
            <a:endParaRPr lang="en-US" sz="1350" dirty="0"/>
          </a:p>
        </p:txBody>
      </p:sp>
      <p:sp>
        <p:nvSpPr>
          <p:cNvPr id="32" name="SK-27-text-31"/>
          <p:cNvSpPr/>
          <p:nvPr/>
        </p:nvSpPr>
        <p:spPr>
          <a:xfrm>
            <a:off x="658267" y="699492"/>
            <a:ext cx="863441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4A4A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Exam Pearls</a:t>
            </a:r>
            <a:endParaRPr lang="en-US" sz="3675" dirty="0"/>
          </a:p>
        </p:txBody>
      </p:sp>
      <p:sp>
        <p:nvSpPr>
          <p:cNvPr id="33" name="SK-27-text-32"/>
          <p:cNvSpPr/>
          <p:nvPr/>
        </p:nvSpPr>
        <p:spPr>
          <a:xfrm>
            <a:off x="658267" y="1481286"/>
            <a:ext cx="1153373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070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clinical facts for the Applied Knowledge Test — know these cold</a:t>
            </a:r>
            <a:endParaRPr lang="en-US" sz="1650" dirty="0"/>
          </a:p>
        </p:txBody>
      </p:sp>
      <p:sp>
        <p:nvSpPr>
          <p:cNvPr id="34" name="SK-27-text-33"/>
          <p:cNvSpPr/>
          <p:nvPr/>
        </p:nvSpPr>
        <p:spPr>
          <a:xfrm>
            <a:off x="1731169" y="2071092"/>
            <a:ext cx="50234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Prolonged Grief Disorder</a:t>
            </a:r>
            <a:endParaRPr lang="en-US" sz="1350" dirty="0"/>
          </a:p>
        </p:txBody>
      </p:sp>
      <p:sp>
        <p:nvSpPr>
          <p:cNvPr id="35" name="SK-27-text-34"/>
          <p:cNvSpPr/>
          <p:nvPr/>
        </p:nvSpPr>
        <p:spPr>
          <a:xfrm>
            <a:off x="1731169" y="2372767"/>
            <a:ext cx="336485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ICD-11 (2022) &amp; DSM-5-TR (2022) · ≥ 6 months ·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~10% of bereaved · specialist treatment required</a:t>
            </a:r>
            <a:endParaRPr lang="en-US" sz="1050" dirty="0"/>
          </a:p>
        </p:txBody>
      </p:sp>
      <p:sp>
        <p:nvSpPr>
          <p:cNvPr id="36" name="SK-27-text-35"/>
          <p:cNvSpPr/>
          <p:nvPr/>
        </p:nvSpPr>
        <p:spPr>
          <a:xfrm>
            <a:off x="1731169" y="3243709"/>
            <a:ext cx="37890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Dual Process Model</a:t>
            </a:r>
            <a:endParaRPr lang="en-US" sz="1350" dirty="0"/>
          </a:p>
        </p:txBody>
      </p:sp>
      <p:sp>
        <p:nvSpPr>
          <p:cNvPr id="37" name="SK-27-text-36"/>
          <p:cNvSpPr/>
          <p:nvPr/>
        </p:nvSpPr>
        <p:spPr>
          <a:xfrm>
            <a:off x="1731169" y="3552379"/>
            <a:ext cx="368185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Oscillate between Loss-Orientation and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Restoration-Orientation · neither pole alone is healthy</a:t>
            </a:r>
            <a:endParaRPr lang="en-US" sz="1050" dirty="0"/>
          </a:p>
        </p:txBody>
      </p:sp>
      <p:sp>
        <p:nvSpPr>
          <p:cNvPr id="38" name="SK-27-text-37"/>
          <p:cNvSpPr/>
          <p:nvPr/>
        </p:nvSpPr>
        <p:spPr>
          <a:xfrm>
            <a:off x="1731169" y="4416475"/>
            <a:ext cx="33775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Widowhood Effect</a:t>
            </a:r>
            <a:endParaRPr lang="en-US" sz="1350" dirty="0"/>
          </a:p>
        </p:txBody>
      </p:sp>
      <p:sp>
        <p:nvSpPr>
          <p:cNvPr id="39" name="SK-27-text-38"/>
          <p:cNvSpPr/>
          <p:nvPr/>
        </p:nvSpPr>
        <p:spPr>
          <a:xfrm>
            <a:off x="1731169" y="4725144"/>
            <a:ext cx="334059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↑ mortality in bereaved spouses · greatest risk in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 6 months after bereavement</a:t>
            </a:r>
            <a:endParaRPr lang="en-US" sz="1050" dirty="0"/>
          </a:p>
        </p:txBody>
      </p:sp>
      <p:sp>
        <p:nvSpPr>
          <p:cNvPr id="40" name="SK-27-text-39"/>
          <p:cNvSpPr/>
          <p:nvPr/>
        </p:nvSpPr>
        <p:spPr>
          <a:xfrm>
            <a:off x="1987153" y="5644009"/>
            <a:ext cx="35147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NHS 3-Tier Model</a:t>
            </a:r>
            <a:endParaRPr lang="en-US" sz="1350" dirty="0"/>
          </a:p>
        </p:txBody>
      </p:sp>
      <p:sp>
        <p:nvSpPr>
          <p:cNvPr id="41" name="SK-27-text-40"/>
          <p:cNvSpPr/>
          <p:nvPr/>
        </p:nvSpPr>
        <p:spPr>
          <a:xfrm>
            <a:off x="1987153" y="5904607"/>
            <a:ext cx="62941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Universal → Selective → Specialist</a:t>
            </a:r>
            <a:endParaRPr lang="en-US" sz="1200" dirty="0"/>
          </a:p>
        </p:txBody>
      </p:sp>
      <p:sp>
        <p:nvSpPr>
          <p:cNvPr id="42" name="SK-27-text-41"/>
          <p:cNvSpPr/>
          <p:nvPr/>
        </p:nvSpPr>
        <p:spPr>
          <a:xfrm>
            <a:off x="6412855" y="2071092"/>
            <a:ext cx="35147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Worden's 4 Tasks</a:t>
            </a:r>
            <a:endParaRPr lang="en-US" sz="1350" dirty="0"/>
          </a:p>
        </p:txBody>
      </p:sp>
      <p:sp>
        <p:nvSpPr>
          <p:cNvPr id="43" name="SK-27-text-42"/>
          <p:cNvSpPr/>
          <p:nvPr/>
        </p:nvSpPr>
        <p:spPr>
          <a:xfrm>
            <a:off x="6400800" y="2372767"/>
            <a:ext cx="32429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Accept reality → Work through pain → Adjust to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environment → Emotionally relocate deceased</a:t>
            </a:r>
            <a:endParaRPr lang="en-US" sz="1050" dirty="0"/>
          </a:p>
        </p:txBody>
      </p:sp>
      <p:sp>
        <p:nvSpPr>
          <p:cNvPr id="44" name="SK-27-text-43"/>
          <p:cNvSpPr/>
          <p:nvPr/>
        </p:nvSpPr>
        <p:spPr>
          <a:xfrm>
            <a:off x="6412855" y="3243709"/>
            <a:ext cx="33775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PGD Risk Factors</a:t>
            </a:r>
            <a:endParaRPr lang="en-US" sz="1350" dirty="0"/>
          </a:p>
        </p:txBody>
      </p:sp>
      <p:sp>
        <p:nvSpPr>
          <p:cNvPr id="45" name="SK-27-text-44"/>
          <p:cNvSpPr/>
          <p:nvPr/>
        </p:nvSpPr>
        <p:spPr>
          <a:xfrm>
            <a:off x="6400800" y="3545532"/>
            <a:ext cx="313327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Sudden/violent death · suicide · loss of child ·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poor social support · prior mental illness</a:t>
            </a:r>
            <a:endParaRPr lang="en-US" sz="1050" dirty="0"/>
          </a:p>
        </p:txBody>
      </p:sp>
      <p:sp>
        <p:nvSpPr>
          <p:cNvPr id="46" name="SK-27-text-45"/>
          <p:cNvSpPr/>
          <p:nvPr/>
        </p:nvSpPr>
        <p:spPr>
          <a:xfrm>
            <a:off x="6400800" y="4416475"/>
            <a:ext cx="42691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Kirkwood Score ≥ 13</a:t>
            </a:r>
            <a:endParaRPr lang="en-US" sz="1350" dirty="0"/>
          </a:p>
        </p:txBody>
      </p:sp>
      <p:sp>
        <p:nvSpPr>
          <p:cNvPr id="47" name="SK-27-text-46"/>
          <p:cNvSpPr/>
          <p:nvPr/>
        </p:nvSpPr>
        <p:spPr>
          <a:xfrm>
            <a:off x="6400800" y="4725144"/>
            <a:ext cx="276745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 risk → proactive GP contact and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specialist bereavement support referral</a:t>
            </a:r>
            <a:endParaRPr lang="en-US" sz="1050" dirty="0"/>
          </a:p>
        </p:txBody>
      </p:sp>
      <p:sp>
        <p:nvSpPr>
          <p:cNvPr id="48" name="SK-27-text-47"/>
          <p:cNvSpPr/>
          <p:nvPr/>
        </p:nvSpPr>
        <p:spPr>
          <a:xfrm>
            <a:off x="6790879" y="5644009"/>
            <a:ext cx="37890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Kübler-Ross Caveat</a:t>
            </a:r>
            <a:endParaRPr lang="en-US" sz="1350" dirty="0"/>
          </a:p>
        </p:txBody>
      </p:sp>
      <p:sp>
        <p:nvSpPr>
          <p:cNvPr id="49" name="SK-27-text-48"/>
          <p:cNvSpPr/>
          <p:nvPr/>
        </p:nvSpPr>
        <p:spPr>
          <a:xfrm>
            <a:off x="6790879" y="5904607"/>
            <a:ext cx="325516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Historical model · NOT a linear prescription ·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based on bereaved family research</a:t>
            </a:r>
            <a:endParaRPr lang="en-US" sz="1050" dirty="0"/>
          </a:p>
        </p:txBody>
      </p:sp>
      <p:sp>
        <p:nvSpPr>
          <p:cNvPr id="50" name="SK-27-text-49"/>
          <p:cNvSpPr/>
          <p:nvPr/>
        </p:nvSpPr>
        <p:spPr>
          <a:xfrm>
            <a:off x="3060055" y="6583561"/>
            <a:ext cx="91319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Bereavement · June 2026 ·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8521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7" y="637729"/>
            <a:ext cx="1877467" cy="287982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2088952"/>
            <a:ext cx="3901380" cy="19050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2317254"/>
            <a:ext cx="5400973" cy="1132880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2317998"/>
            <a:ext cx="134094" cy="1145232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377" y="3572321"/>
            <a:ext cx="5400973" cy="1146572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377" y="3586609"/>
            <a:ext cx="134094" cy="1145232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6377" y="4814292"/>
            <a:ext cx="5400973" cy="1364605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6377" y="4855369"/>
            <a:ext cx="134094" cy="1145232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54353" y="2317254"/>
            <a:ext cx="5400973" cy="1126034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4353" y="2317998"/>
            <a:ext cx="134094" cy="1145232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54353" y="3511153"/>
            <a:ext cx="5400973" cy="1364605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54353" y="3586609"/>
            <a:ext cx="134094" cy="1145232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54353" y="4855369"/>
            <a:ext cx="5400973" cy="1323529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54353" y="4855369"/>
            <a:ext cx="134094" cy="1145232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268194"/>
            <a:ext cx="12192000" cy="301675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21" name="SK-28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52565" y="6302425"/>
            <a:ext cx="280392" cy="246757"/>
          </a:xfrm>
          <a:prstGeom prst="rect">
            <a:avLst/>
          </a:prstGeom>
        </p:spPr>
      </p:pic>
      <p:pic>
        <p:nvPicPr>
          <p:cNvPr id="22" name="SK-28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22369" y="596503"/>
            <a:ext cx="4425553" cy="1570434"/>
          </a:xfrm>
          <a:prstGeom prst="rect">
            <a:avLst/>
          </a:prstGeom>
        </p:spPr>
      </p:pic>
      <p:sp>
        <p:nvSpPr>
          <p:cNvPr id="23" name="SK-28-text-22"/>
          <p:cNvSpPr/>
          <p:nvPr/>
        </p:nvSpPr>
        <p:spPr>
          <a:xfrm>
            <a:off x="182761" y="82153"/>
            <a:ext cx="83153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• BEREAVEMENT</a:t>
            </a:r>
            <a:endParaRPr lang="en-US" sz="1350" dirty="0"/>
          </a:p>
        </p:txBody>
      </p:sp>
      <p:sp>
        <p:nvSpPr>
          <p:cNvPr id="24" name="SK-28-text-23"/>
          <p:cNvSpPr/>
          <p:nvPr/>
        </p:nvSpPr>
        <p:spPr>
          <a:xfrm>
            <a:off x="609600" y="685800"/>
            <a:ext cx="31718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EXAM PEARLS</a:t>
            </a:r>
            <a:endParaRPr lang="en-US" sz="1350" dirty="0"/>
          </a:p>
        </p:txBody>
      </p:sp>
      <p:sp>
        <p:nvSpPr>
          <p:cNvPr id="25" name="SK-28-text-24"/>
          <p:cNvSpPr/>
          <p:nvPr/>
        </p:nvSpPr>
        <p:spPr>
          <a:xfrm>
            <a:off x="499765" y="1083469"/>
            <a:ext cx="8986838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825" b="1" dirty="0">
                <a:solidFill>
                  <a:srgbClr val="2D5D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Exam Pearls</a:t>
            </a:r>
            <a:endParaRPr lang="en-US" sz="3825" dirty="0"/>
          </a:p>
        </p:txBody>
      </p:sp>
      <p:sp>
        <p:nvSpPr>
          <p:cNvPr id="26" name="SK-28-text-25"/>
          <p:cNvSpPr/>
          <p:nvPr/>
        </p:nvSpPr>
        <p:spPr>
          <a:xfrm>
            <a:off x="499765" y="1707505"/>
            <a:ext cx="116922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Consultation skills • Communication • Mental health screening</a:t>
            </a:r>
            <a:endParaRPr lang="en-US" sz="1500" dirty="0"/>
          </a:p>
        </p:txBody>
      </p:sp>
      <p:sp>
        <p:nvSpPr>
          <p:cNvPr id="27" name="SK-28-text-26"/>
          <p:cNvSpPr/>
          <p:nvPr/>
        </p:nvSpPr>
        <p:spPr>
          <a:xfrm>
            <a:off x="828973" y="2393305"/>
            <a:ext cx="50234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D5D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Opening the Consultation</a:t>
            </a:r>
            <a:endParaRPr lang="en-US" sz="1350" dirty="0"/>
          </a:p>
        </p:txBody>
      </p:sp>
      <p:sp>
        <p:nvSpPr>
          <p:cNvPr id="28" name="SK-28-text-27"/>
          <p:cNvSpPr/>
          <p:nvPr/>
        </p:nvSpPr>
        <p:spPr>
          <a:xfrm>
            <a:off x="816769" y="2681436"/>
            <a:ext cx="379169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“I’m so sorry for your loss. How have you been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getting on since...?”</a:t>
            </a:r>
            <a:endParaRPr lang="en-US" sz="1200" dirty="0"/>
          </a:p>
        </p:txBody>
      </p:sp>
      <p:sp>
        <p:nvSpPr>
          <p:cNvPr id="29" name="SK-28-text-28"/>
          <p:cNvSpPr/>
          <p:nvPr/>
        </p:nvSpPr>
        <p:spPr>
          <a:xfrm>
            <a:off x="828973" y="3182094"/>
            <a:ext cx="97688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 with warmth — never rush to the clinical agenda.</a:t>
            </a:r>
            <a:endParaRPr lang="en-US" sz="1200" dirty="0"/>
          </a:p>
        </p:txBody>
      </p:sp>
      <p:sp>
        <p:nvSpPr>
          <p:cNvPr id="30" name="SK-28-text-29"/>
          <p:cNvSpPr/>
          <p:nvPr/>
        </p:nvSpPr>
        <p:spPr>
          <a:xfrm>
            <a:off x="828973" y="3648373"/>
            <a:ext cx="35833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D5D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Normalising Grief</a:t>
            </a:r>
            <a:endParaRPr lang="en-US" sz="1350" dirty="0"/>
          </a:p>
        </p:txBody>
      </p:sp>
      <p:sp>
        <p:nvSpPr>
          <p:cNvPr id="31" name="SK-28-text-30"/>
          <p:cNvSpPr/>
          <p:nvPr/>
        </p:nvSpPr>
        <p:spPr>
          <a:xfrm>
            <a:off x="816769" y="3936355"/>
            <a:ext cx="408429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“What you’re feeling is completely normal — grief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 feel overwhelming and unexpected.”</a:t>
            </a:r>
            <a:endParaRPr lang="en-US" sz="1200" dirty="0"/>
          </a:p>
        </p:txBody>
      </p:sp>
      <p:sp>
        <p:nvSpPr>
          <p:cNvPr id="32" name="SK-28-text-31"/>
          <p:cNvSpPr/>
          <p:nvPr/>
        </p:nvSpPr>
        <p:spPr>
          <a:xfrm>
            <a:off x="828973" y="4471392"/>
            <a:ext cx="90373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Reassurance is a clinical intervention in itself.</a:t>
            </a:r>
            <a:endParaRPr lang="en-US" sz="1200" dirty="0"/>
          </a:p>
        </p:txBody>
      </p:sp>
      <p:sp>
        <p:nvSpPr>
          <p:cNvPr id="33" name="SK-28-text-32"/>
          <p:cNvSpPr/>
          <p:nvPr/>
        </p:nvSpPr>
        <p:spPr>
          <a:xfrm>
            <a:off x="828973" y="4951363"/>
            <a:ext cx="4406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D5D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Somatic Presentations</a:t>
            </a:r>
            <a:endParaRPr lang="en-US" sz="1350" dirty="0"/>
          </a:p>
        </p:txBody>
      </p:sp>
      <p:sp>
        <p:nvSpPr>
          <p:cNvPr id="34" name="SK-28-text-33"/>
          <p:cNvSpPr/>
          <p:nvPr/>
        </p:nvSpPr>
        <p:spPr>
          <a:xfrm>
            <a:off x="816769" y="5198269"/>
            <a:ext cx="3755082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“When a patient presents with a new physical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symptom — consider whether this is grief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presenting physically.”</a:t>
            </a:r>
            <a:endParaRPr lang="en-US" sz="1200" dirty="0"/>
          </a:p>
        </p:txBody>
      </p:sp>
      <p:sp>
        <p:nvSpPr>
          <p:cNvPr id="35" name="SK-28-text-34"/>
          <p:cNvSpPr/>
          <p:nvPr/>
        </p:nvSpPr>
        <p:spPr>
          <a:xfrm>
            <a:off x="816769" y="5856684"/>
            <a:ext cx="105003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gently about recent losses if not already documented.</a:t>
            </a:r>
            <a:endParaRPr lang="en-US" sz="1200" dirty="0"/>
          </a:p>
        </p:txBody>
      </p:sp>
      <p:sp>
        <p:nvSpPr>
          <p:cNvPr id="36" name="SK-28-text-35"/>
          <p:cNvSpPr/>
          <p:nvPr/>
        </p:nvSpPr>
        <p:spPr>
          <a:xfrm>
            <a:off x="6534894" y="2393305"/>
            <a:ext cx="565710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D5D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Children in the Bereaved Family</a:t>
            </a:r>
            <a:endParaRPr lang="en-US" sz="1350" dirty="0"/>
          </a:p>
        </p:txBody>
      </p:sp>
      <p:sp>
        <p:nvSpPr>
          <p:cNvPr id="37" name="SK-28-text-36"/>
          <p:cNvSpPr/>
          <p:nvPr/>
        </p:nvSpPr>
        <p:spPr>
          <a:xfrm>
            <a:off x="6522690" y="2681436"/>
            <a:ext cx="384036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“How are the children doing? Do you need any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support for them?”</a:t>
            </a:r>
            <a:endParaRPr lang="en-US" sz="1200" dirty="0"/>
          </a:p>
        </p:txBody>
      </p:sp>
      <p:sp>
        <p:nvSpPr>
          <p:cNvPr id="38" name="SK-28-text-37"/>
          <p:cNvSpPr/>
          <p:nvPr/>
        </p:nvSpPr>
        <p:spPr>
          <a:xfrm>
            <a:off x="6522690" y="3175248"/>
            <a:ext cx="56693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ask — children are often overlooked in bereavement visits.</a:t>
            </a:r>
            <a:endParaRPr lang="en-US" sz="1200" dirty="0"/>
          </a:p>
        </p:txBody>
      </p:sp>
      <p:sp>
        <p:nvSpPr>
          <p:cNvPr id="39" name="SK-28-text-38"/>
          <p:cNvSpPr/>
          <p:nvPr/>
        </p:nvSpPr>
        <p:spPr>
          <a:xfrm>
            <a:off x="6534894" y="3648373"/>
            <a:ext cx="56571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D5D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Suicide Bereavement Consultation</a:t>
            </a:r>
            <a:endParaRPr lang="en-US" sz="1350" dirty="0"/>
          </a:p>
        </p:txBody>
      </p:sp>
      <p:sp>
        <p:nvSpPr>
          <p:cNvPr id="40" name="SK-28-text-39"/>
          <p:cNvSpPr/>
          <p:nvPr/>
        </p:nvSpPr>
        <p:spPr>
          <a:xfrm>
            <a:off x="6522690" y="3929509"/>
            <a:ext cx="4011067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“Acknowledge the specific difficulty. Ask directly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about the patient’s own mental health. Offer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rapid follow-up.”</a:t>
            </a:r>
            <a:endParaRPr lang="en-US" sz="1200" dirty="0"/>
          </a:p>
        </p:txBody>
      </p:sp>
      <p:sp>
        <p:nvSpPr>
          <p:cNvPr id="41" name="SK-28-text-40"/>
          <p:cNvSpPr/>
          <p:nvPr/>
        </p:nvSpPr>
        <p:spPr>
          <a:xfrm>
            <a:off x="6522690" y="4567386"/>
            <a:ext cx="566931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Don’t avoid the word suicide — it does not increase risk.</a:t>
            </a:r>
            <a:endParaRPr lang="en-US" sz="1200" dirty="0"/>
          </a:p>
        </p:txBody>
      </p:sp>
      <p:sp>
        <p:nvSpPr>
          <p:cNvPr id="42" name="SK-28-text-41"/>
          <p:cNvSpPr/>
          <p:nvPr/>
        </p:nvSpPr>
        <p:spPr>
          <a:xfrm>
            <a:off x="6534894" y="4992588"/>
            <a:ext cx="56571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D5D5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Referring to Cruse or Macmillan</a:t>
            </a:r>
            <a:endParaRPr lang="en-US" sz="1350" dirty="0"/>
          </a:p>
        </p:txBody>
      </p:sp>
      <p:sp>
        <p:nvSpPr>
          <p:cNvPr id="43" name="SK-28-text-42"/>
          <p:cNvSpPr/>
          <p:nvPr/>
        </p:nvSpPr>
        <p:spPr>
          <a:xfrm>
            <a:off x="6522690" y="5246340"/>
            <a:ext cx="392578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“Frame as additional support — not a hand-off.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I’d like you to also have access to....”</a:t>
            </a:r>
            <a:endParaRPr lang="en-US" sz="1200" dirty="0"/>
          </a:p>
        </p:txBody>
      </p:sp>
      <p:sp>
        <p:nvSpPr>
          <p:cNvPr id="44" name="SK-28-text-43"/>
          <p:cNvSpPr/>
          <p:nvPr/>
        </p:nvSpPr>
        <p:spPr>
          <a:xfrm>
            <a:off x="6522690" y="5678388"/>
            <a:ext cx="3876973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Depression vs normal grief: PHQ-9 ≥10 at 3+ months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functional impairment → treatment needed.</a:t>
            </a:r>
            <a:endParaRPr lang="en-US" sz="1200" dirty="0"/>
          </a:p>
        </p:txBody>
      </p:sp>
      <p:sp>
        <p:nvSpPr>
          <p:cNvPr id="45" name="SK-28-text-44"/>
          <p:cNvSpPr/>
          <p:nvPr/>
        </p:nvSpPr>
        <p:spPr>
          <a:xfrm>
            <a:off x="4169568" y="6336059"/>
            <a:ext cx="79858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TIP: Your role is to accompany — not to fix.</a:t>
            </a:r>
            <a:endParaRPr lang="en-US" sz="1350" dirty="0"/>
          </a:p>
        </p:txBody>
      </p:sp>
      <p:sp>
        <p:nvSpPr>
          <p:cNvPr id="46" name="SK-28-text-45"/>
          <p:cNvSpPr/>
          <p:nvPr/>
        </p:nvSpPr>
        <p:spPr>
          <a:xfrm>
            <a:off x="2608957" y="6617940"/>
            <a:ext cx="95830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• Bereavement • June 2026 • www.bradfordvts.co.uk • Slide 28 of 32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32048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98" y="1375767"/>
            <a:ext cx="6205686" cy="19050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4479" y="665113"/>
            <a:ext cx="2986980" cy="3675757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098" y="2036713"/>
            <a:ext cx="5571679" cy="774948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098" y="2036713"/>
            <a:ext cx="73075" cy="788640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098" y="2921496"/>
            <a:ext cx="5571679" cy="747415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098" y="2921496"/>
            <a:ext cx="73075" cy="788640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098" y="3799284"/>
            <a:ext cx="5571679" cy="685800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098" y="3799284"/>
            <a:ext cx="73075" cy="788640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1098" y="4683323"/>
            <a:ext cx="5571679" cy="783134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098" y="4683919"/>
            <a:ext cx="73075" cy="788640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9780" y="2050405"/>
            <a:ext cx="4023271" cy="898327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9780" y="2050405"/>
            <a:ext cx="134094" cy="912019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9780" y="3127177"/>
            <a:ext cx="4023271" cy="1110853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9780" y="3086100"/>
            <a:ext cx="73075" cy="1165771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39780" y="4375398"/>
            <a:ext cx="4023271" cy="1145232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9780" y="4409629"/>
            <a:ext cx="73075" cy="1165771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7561" y="5728395"/>
            <a:ext cx="11216580" cy="9525"/>
          </a:xfrm>
          <a:prstGeom prst="rect">
            <a:avLst/>
          </a:prstGeom>
        </p:spPr>
      </p:pic>
      <p:pic>
        <p:nvPicPr>
          <p:cNvPr id="21" name="SK-29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7561" y="5835402"/>
            <a:ext cx="11216580" cy="536228"/>
          </a:xfrm>
          <a:prstGeom prst="rect">
            <a:avLst/>
          </a:prstGeom>
        </p:spPr>
      </p:pic>
      <p:pic>
        <p:nvPicPr>
          <p:cNvPr id="22" name="SK-29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23" name="SK-29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3859" y="5911453"/>
            <a:ext cx="414486" cy="383977"/>
          </a:xfrm>
          <a:prstGeom prst="rect">
            <a:avLst/>
          </a:prstGeom>
        </p:spPr>
      </p:pic>
      <p:pic>
        <p:nvPicPr>
          <p:cNvPr id="24" name="SK-29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07969" y="4587925"/>
            <a:ext cx="353467" cy="349746"/>
          </a:xfrm>
          <a:prstGeom prst="rect">
            <a:avLst/>
          </a:prstGeom>
        </p:spPr>
      </p:pic>
      <p:pic>
        <p:nvPicPr>
          <p:cNvPr id="25" name="SK-29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07969" y="3401467"/>
            <a:ext cx="353467" cy="342900"/>
          </a:xfrm>
          <a:prstGeom prst="rect">
            <a:avLst/>
          </a:prstGeom>
        </p:spPr>
      </p:pic>
      <p:pic>
        <p:nvPicPr>
          <p:cNvPr id="26" name="SK-29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07969" y="2180779"/>
            <a:ext cx="353467" cy="349746"/>
          </a:xfrm>
          <a:prstGeom prst="rect">
            <a:avLst/>
          </a:prstGeom>
        </p:spPr>
      </p:pic>
      <p:pic>
        <p:nvPicPr>
          <p:cNvPr id="27" name="SK-29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07082" y="4910286"/>
            <a:ext cx="341263" cy="329059"/>
          </a:xfrm>
          <a:prstGeom prst="rect">
            <a:avLst/>
          </a:prstGeom>
        </p:spPr>
      </p:pic>
      <p:pic>
        <p:nvPicPr>
          <p:cNvPr id="28" name="SK-29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07082" y="3950196"/>
            <a:ext cx="341263" cy="356592"/>
          </a:xfrm>
          <a:prstGeom prst="rect">
            <a:avLst/>
          </a:prstGeom>
        </p:spPr>
      </p:pic>
      <p:pic>
        <p:nvPicPr>
          <p:cNvPr id="29" name="SK-29-img-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07082" y="3106638"/>
            <a:ext cx="341263" cy="349746"/>
          </a:xfrm>
          <a:prstGeom prst="rect">
            <a:avLst/>
          </a:prstGeom>
        </p:spPr>
      </p:pic>
      <p:pic>
        <p:nvPicPr>
          <p:cNvPr id="30" name="SK-29-img-2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07082" y="2242542"/>
            <a:ext cx="341263" cy="356592"/>
          </a:xfrm>
          <a:prstGeom prst="rect">
            <a:avLst/>
          </a:prstGeom>
        </p:spPr>
      </p:pic>
      <p:sp>
        <p:nvSpPr>
          <p:cNvPr id="31" name="SK-29-text-30"/>
          <p:cNvSpPr/>
          <p:nvPr/>
        </p:nvSpPr>
        <p:spPr>
          <a:xfrm>
            <a:off x="231577" y="116532"/>
            <a:ext cx="114490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DECK 7 — BEREAVEMENT</a:t>
            </a:r>
            <a:endParaRPr lang="en-US" sz="1500" dirty="0"/>
          </a:p>
        </p:txBody>
      </p:sp>
      <p:sp>
        <p:nvSpPr>
          <p:cNvPr id="32" name="SK-29-text-31"/>
          <p:cNvSpPr/>
          <p:nvPr/>
        </p:nvSpPr>
        <p:spPr>
          <a:xfrm>
            <a:off x="11277600" y="123379"/>
            <a:ext cx="914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29 / 32</a:t>
            </a:r>
            <a:endParaRPr lang="en-US" sz="1500" dirty="0"/>
          </a:p>
        </p:txBody>
      </p:sp>
      <p:sp>
        <p:nvSpPr>
          <p:cNvPr id="33" name="SK-29-text-32"/>
          <p:cNvSpPr/>
          <p:nvPr/>
        </p:nvSpPr>
        <p:spPr>
          <a:xfrm>
            <a:off x="475357" y="754261"/>
            <a:ext cx="1171664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in Bereavement</a:t>
            </a:r>
            <a:endParaRPr lang="en-US" sz="3750" dirty="0"/>
          </a:p>
        </p:txBody>
      </p:sp>
      <p:sp>
        <p:nvSpPr>
          <p:cNvPr id="34" name="SK-29-text-33"/>
          <p:cNvSpPr/>
          <p:nvPr/>
        </p:nvSpPr>
        <p:spPr>
          <a:xfrm>
            <a:off x="438894" y="1577280"/>
            <a:ext cx="117531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indicators requiring urgent clinical action</a:t>
            </a:r>
            <a:endParaRPr lang="en-US" sz="1650" dirty="0"/>
          </a:p>
        </p:txBody>
      </p:sp>
      <p:sp>
        <p:nvSpPr>
          <p:cNvPr id="35" name="SK-29-text-34"/>
          <p:cNvSpPr/>
          <p:nvPr/>
        </p:nvSpPr>
        <p:spPr>
          <a:xfrm>
            <a:off x="1206996" y="2201317"/>
            <a:ext cx="5581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Active Suicidal Ideation</a:t>
            </a:r>
            <a:endParaRPr lang="en-US" sz="1500" dirty="0"/>
          </a:p>
        </p:txBody>
      </p:sp>
      <p:sp>
        <p:nvSpPr>
          <p:cNvPr id="36" name="SK-29-text-35"/>
          <p:cNvSpPr/>
          <p:nvPr/>
        </p:nvSpPr>
        <p:spPr>
          <a:xfrm>
            <a:off x="1206996" y="2461915"/>
            <a:ext cx="101346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same-day mental health assessment — do not defer</a:t>
            </a:r>
            <a:endParaRPr lang="en-US" sz="1200" dirty="0"/>
          </a:p>
        </p:txBody>
      </p:sp>
      <p:sp>
        <p:nvSpPr>
          <p:cNvPr id="37" name="SK-29-text-36"/>
          <p:cNvSpPr/>
          <p:nvPr/>
        </p:nvSpPr>
        <p:spPr>
          <a:xfrm>
            <a:off x="1206996" y="3072259"/>
            <a:ext cx="5581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 Grief Disorder</a:t>
            </a:r>
            <a:endParaRPr lang="en-US" sz="1500" dirty="0"/>
          </a:p>
        </p:txBody>
      </p:sp>
      <p:sp>
        <p:nvSpPr>
          <p:cNvPr id="38" name="SK-29-text-37"/>
          <p:cNvSpPr/>
          <p:nvPr/>
        </p:nvSpPr>
        <p:spPr>
          <a:xfrm>
            <a:off x="1206996" y="3339703"/>
            <a:ext cx="109850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6 months, significant functional impairment → specialist referral</a:t>
            </a:r>
            <a:endParaRPr lang="en-US" sz="1200" dirty="0"/>
          </a:p>
        </p:txBody>
      </p:sp>
      <p:sp>
        <p:nvSpPr>
          <p:cNvPr id="39" name="SK-29-text-38"/>
          <p:cNvSpPr/>
          <p:nvPr/>
        </p:nvSpPr>
        <p:spPr>
          <a:xfrm>
            <a:off x="1206996" y="3922663"/>
            <a:ext cx="69532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Bereaved Children Not Assessed</a:t>
            </a:r>
            <a:endParaRPr lang="en-US" sz="1500" dirty="0"/>
          </a:p>
        </p:txBody>
      </p:sp>
      <p:sp>
        <p:nvSpPr>
          <p:cNvPr id="40" name="SK-29-text-39"/>
          <p:cNvSpPr/>
          <p:nvPr/>
        </p:nvSpPr>
        <p:spPr>
          <a:xfrm>
            <a:off x="1206996" y="4183261"/>
            <a:ext cx="109850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evaluate children separately — refer to Winston's Wish if needed</a:t>
            </a:r>
            <a:endParaRPr lang="en-US" sz="1200" dirty="0"/>
          </a:p>
        </p:txBody>
      </p:sp>
      <p:sp>
        <p:nvSpPr>
          <p:cNvPr id="41" name="SK-29-text-40"/>
          <p:cNvSpPr/>
          <p:nvPr/>
        </p:nvSpPr>
        <p:spPr>
          <a:xfrm>
            <a:off x="1206996" y="4759375"/>
            <a:ext cx="83248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Marked Alcohol or Substance Increase</a:t>
            </a:r>
            <a:endParaRPr lang="en-US" sz="1500" dirty="0"/>
          </a:p>
        </p:txBody>
      </p:sp>
      <p:sp>
        <p:nvSpPr>
          <p:cNvPr id="42" name="SK-29-text-41"/>
          <p:cNvSpPr/>
          <p:nvPr/>
        </p:nvSpPr>
        <p:spPr>
          <a:xfrm>
            <a:off x="1206996" y="5013127"/>
            <a:ext cx="3133279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Dual diagnosis assessment; AUDIT screening;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safeguarding if children present</a:t>
            </a:r>
            <a:endParaRPr lang="en-US" sz="1200" dirty="0"/>
          </a:p>
        </p:txBody>
      </p:sp>
      <p:sp>
        <p:nvSpPr>
          <p:cNvPr id="43" name="SK-29-text-42"/>
          <p:cNvSpPr/>
          <p:nvPr/>
        </p:nvSpPr>
        <p:spPr>
          <a:xfrm>
            <a:off x="7132290" y="2167086"/>
            <a:ext cx="50597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Takotsubo Cardiomyopathy</a:t>
            </a:r>
            <a:endParaRPr lang="en-US" sz="1500" dirty="0"/>
          </a:p>
        </p:txBody>
      </p:sp>
      <p:sp>
        <p:nvSpPr>
          <p:cNvPr id="44" name="SK-29-text-43"/>
          <p:cNvSpPr/>
          <p:nvPr/>
        </p:nvSpPr>
        <p:spPr>
          <a:xfrm>
            <a:off x="7132290" y="2441377"/>
            <a:ext cx="273099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chest pain in bereaved person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ECG and troponin urgently</a:t>
            </a:r>
            <a:endParaRPr lang="en-US" sz="1200" dirty="0"/>
          </a:p>
        </p:txBody>
      </p:sp>
      <p:sp>
        <p:nvSpPr>
          <p:cNvPr id="45" name="SK-29-text-44"/>
          <p:cNvSpPr/>
          <p:nvPr/>
        </p:nvSpPr>
        <p:spPr>
          <a:xfrm>
            <a:off x="7132290" y="3243709"/>
            <a:ext cx="206037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Suicide Bereavement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 in Household</a:t>
            </a:r>
            <a:endParaRPr lang="en-US" sz="1425" dirty="0"/>
          </a:p>
        </p:txBody>
      </p:sp>
      <p:sp>
        <p:nvSpPr>
          <p:cNvPr id="46" name="SK-29-text-45"/>
          <p:cNvSpPr/>
          <p:nvPr/>
        </p:nvSpPr>
        <p:spPr>
          <a:xfrm>
            <a:off x="7132290" y="3737521"/>
            <a:ext cx="251147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Safeguarding assessment required;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proactive contact within days</a:t>
            </a:r>
            <a:endParaRPr lang="en-US" sz="1200" dirty="0"/>
          </a:p>
        </p:txBody>
      </p:sp>
      <p:sp>
        <p:nvSpPr>
          <p:cNvPr id="47" name="SK-29-text-46"/>
          <p:cNvSpPr/>
          <p:nvPr/>
        </p:nvSpPr>
        <p:spPr>
          <a:xfrm>
            <a:off x="7132290" y="4505623"/>
            <a:ext cx="187746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Prior Mental Illness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Rapidly Deteriorating</a:t>
            </a:r>
            <a:endParaRPr lang="en-US" sz="1425" dirty="0"/>
          </a:p>
        </p:txBody>
      </p:sp>
      <p:sp>
        <p:nvSpPr>
          <p:cNvPr id="48" name="SK-29-text-47"/>
          <p:cNvSpPr/>
          <p:nvPr/>
        </p:nvSpPr>
        <p:spPr>
          <a:xfrm>
            <a:off x="7132290" y="5006280"/>
            <a:ext cx="290155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psychiatric review; do not manage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alone in primary care</a:t>
            </a:r>
            <a:endParaRPr lang="en-US" sz="1200" dirty="0"/>
          </a:p>
        </p:txBody>
      </p:sp>
      <p:sp>
        <p:nvSpPr>
          <p:cNvPr id="49" name="SK-29-text-48"/>
          <p:cNvSpPr/>
          <p:nvPr/>
        </p:nvSpPr>
        <p:spPr>
          <a:xfrm>
            <a:off x="1158180" y="6000750"/>
            <a:ext cx="110338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 doubt — act early. Bereaved patients rarely self-escalate.</a:t>
            </a:r>
            <a:endParaRPr lang="en-US" sz="1575" dirty="0"/>
          </a:p>
        </p:txBody>
      </p:sp>
      <p:sp>
        <p:nvSpPr>
          <p:cNvPr id="50" name="SK-29-text-49"/>
          <p:cNvSpPr/>
          <p:nvPr/>
        </p:nvSpPr>
        <p:spPr>
          <a:xfrm>
            <a:off x="3121075" y="6590407"/>
            <a:ext cx="90709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 ·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38894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9" y="1279773"/>
            <a:ext cx="4657279" cy="1905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1933873"/>
            <a:ext cx="3657600" cy="3682603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1960662"/>
            <a:ext cx="3657600" cy="357932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2848124"/>
            <a:ext cx="3023592" cy="9525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2792" y="1933873"/>
            <a:ext cx="3657600" cy="370329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42792" y="1960662"/>
            <a:ext cx="3657600" cy="357932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59796" y="2848124"/>
            <a:ext cx="3023592" cy="9525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83153" y="1933873"/>
            <a:ext cx="3657600" cy="373067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83153" y="1960662"/>
            <a:ext cx="3657600" cy="357932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0157" y="2848124"/>
            <a:ext cx="3023592" cy="9525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1263" y="5842992"/>
            <a:ext cx="11423898" cy="569119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99984" y="4690765"/>
            <a:ext cx="792361" cy="870942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583882" y="4697611"/>
            <a:ext cx="865584" cy="836563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36055" y="4670227"/>
            <a:ext cx="1341090" cy="843409"/>
          </a:xfrm>
          <a:prstGeom prst="rect">
            <a:avLst/>
          </a:prstGeom>
        </p:spPr>
      </p:pic>
      <p:sp>
        <p:nvSpPr>
          <p:cNvPr id="19" name="SK-3-text-18"/>
          <p:cNvSpPr/>
          <p:nvPr/>
        </p:nvSpPr>
        <p:spPr>
          <a:xfrm>
            <a:off x="329059" y="116532"/>
            <a:ext cx="60388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— BEREAVEMENT</a:t>
            </a:r>
            <a:endParaRPr lang="en-US" sz="1500" dirty="0"/>
          </a:p>
        </p:txBody>
      </p:sp>
      <p:sp>
        <p:nvSpPr>
          <p:cNvPr id="20" name="SK-3-text-19"/>
          <p:cNvSpPr/>
          <p:nvPr/>
        </p:nvSpPr>
        <p:spPr>
          <a:xfrm>
            <a:off x="11289655" y="123379"/>
            <a:ext cx="9023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/ 32</a:t>
            </a:r>
            <a:endParaRPr lang="en-US" sz="1500" dirty="0"/>
          </a:p>
        </p:txBody>
      </p:sp>
      <p:sp>
        <p:nvSpPr>
          <p:cNvPr id="21" name="SK-3-text-20"/>
          <p:cNvSpPr/>
          <p:nvPr/>
        </p:nvSpPr>
        <p:spPr>
          <a:xfrm>
            <a:off x="390079" y="733723"/>
            <a:ext cx="963549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Definitions — Key Terms</a:t>
            </a:r>
            <a:endParaRPr lang="en-US" sz="2700" dirty="0"/>
          </a:p>
        </p:txBody>
      </p:sp>
      <p:sp>
        <p:nvSpPr>
          <p:cNvPr id="22" name="SK-3-text-21"/>
          <p:cNvSpPr/>
          <p:nvPr/>
        </p:nvSpPr>
        <p:spPr>
          <a:xfrm>
            <a:off x="377875" y="1543050"/>
            <a:ext cx="118141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Understanding the language of loss before we explore the experience</a:t>
            </a:r>
            <a:endParaRPr lang="en-US" sz="1350" dirty="0"/>
          </a:p>
        </p:txBody>
      </p:sp>
      <p:sp>
        <p:nvSpPr>
          <p:cNvPr id="23" name="SK-3-text-22"/>
          <p:cNvSpPr/>
          <p:nvPr/>
        </p:nvSpPr>
        <p:spPr>
          <a:xfrm>
            <a:off x="1475184" y="2036713"/>
            <a:ext cx="2609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BEREAVEMENT</a:t>
            </a:r>
            <a:endParaRPr lang="en-US" sz="1500" dirty="0"/>
          </a:p>
        </p:txBody>
      </p:sp>
      <p:sp>
        <p:nvSpPr>
          <p:cNvPr id="24" name="SK-3-text-23"/>
          <p:cNvSpPr/>
          <p:nvPr/>
        </p:nvSpPr>
        <p:spPr>
          <a:xfrm>
            <a:off x="694879" y="2516832"/>
            <a:ext cx="75971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Old English 'berafian' — to rob or plunder</a:t>
            </a:r>
            <a:endParaRPr lang="en-US" sz="1050" dirty="0"/>
          </a:p>
        </p:txBody>
      </p:sp>
      <p:sp>
        <p:nvSpPr>
          <p:cNvPr id="25" name="SK-3-text-24"/>
          <p:cNvSpPr/>
          <p:nvPr/>
        </p:nvSpPr>
        <p:spPr>
          <a:xfrm>
            <a:off x="694879" y="2989957"/>
            <a:ext cx="2767459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objective situation of having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lost a significant person through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death.</a:t>
            </a:r>
            <a:endParaRPr lang="en-US" sz="1350" dirty="0"/>
          </a:p>
        </p:txBody>
      </p:sp>
      <p:sp>
        <p:nvSpPr>
          <p:cNvPr id="26" name="SK-3-text-25"/>
          <p:cNvSpPr/>
          <p:nvPr/>
        </p:nvSpPr>
        <p:spPr>
          <a:xfrm>
            <a:off x="694879" y="3792438"/>
            <a:ext cx="2523679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Being deprived of a continuing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relationship — the external, factual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reality of loss.</a:t>
            </a:r>
            <a:endParaRPr lang="en-US" sz="1200" dirty="0"/>
          </a:p>
        </p:txBody>
      </p:sp>
      <p:sp>
        <p:nvSpPr>
          <p:cNvPr id="27" name="SK-3-text-26"/>
          <p:cNvSpPr/>
          <p:nvPr/>
        </p:nvSpPr>
        <p:spPr>
          <a:xfrm>
            <a:off x="5717977" y="2036713"/>
            <a:ext cx="1238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GRIEF</a:t>
            </a:r>
            <a:endParaRPr lang="en-US" sz="1500" dirty="0"/>
          </a:p>
        </p:txBody>
      </p:sp>
      <p:sp>
        <p:nvSpPr>
          <p:cNvPr id="28" name="SK-3-text-27"/>
          <p:cNvSpPr/>
          <p:nvPr/>
        </p:nvSpPr>
        <p:spPr>
          <a:xfrm>
            <a:off x="5571679" y="2516832"/>
            <a:ext cx="24231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Rando (1984)</a:t>
            </a:r>
            <a:endParaRPr lang="en-US" sz="1050" dirty="0"/>
          </a:p>
        </p:txBody>
      </p:sp>
      <p:sp>
        <p:nvSpPr>
          <p:cNvPr id="29" name="SK-3-text-28"/>
          <p:cNvSpPr/>
          <p:nvPr/>
        </p:nvSpPr>
        <p:spPr>
          <a:xfrm>
            <a:off x="4449961" y="2989957"/>
            <a:ext cx="2986980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internal, subjective experience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loss — emotional, psychological,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physical, and spiritual.</a:t>
            </a:r>
            <a:endParaRPr lang="en-US" sz="1350" dirty="0"/>
          </a:p>
        </p:txBody>
      </p:sp>
      <p:sp>
        <p:nvSpPr>
          <p:cNvPr id="30" name="SK-3-text-29"/>
          <p:cNvSpPr/>
          <p:nvPr/>
        </p:nvSpPr>
        <p:spPr>
          <a:xfrm>
            <a:off x="4449961" y="3792438"/>
            <a:ext cx="2950369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Grief is universal. It crosses all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socioeconomic and cultural boundaries.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cannot be predicted, controlled, 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scheduled.</a:t>
            </a:r>
            <a:endParaRPr lang="en-US" sz="1200" dirty="0"/>
          </a:p>
        </p:txBody>
      </p:sp>
      <p:sp>
        <p:nvSpPr>
          <p:cNvPr id="31" name="SK-3-text-30"/>
          <p:cNvSpPr/>
          <p:nvPr/>
        </p:nvSpPr>
        <p:spPr>
          <a:xfrm>
            <a:off x="9241482" y="2036713"/>
            <a:ext cx="1924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MOURNING</a:t>
            </a:r>
            <a:endParaRPr lang="en-US" sz="1500" dirty="0"/>
          </a:p>
        </p:txBody>
      </p:sp>
      <p:sp>
        <p:nvSpPr>
          <p:cNvPr id="32" name="SK-3-text-31"/>
          <p:cNvSpPr/>
          <p:nvPr/>
        </p:nvSpPr>
        <p:spPr>
          <a:xfrm>
            <a:off x="8765977" y="2516832"/>
            <a:ext cx="34260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outward expression of grief</a:t>
            </a:r>
            <a:endParaRPr lang="en-US" sz="1050" dirty="0"/>
          </a:p>
        </p:txBody>
      </p:sp>
      <p:sp>
        <p:nvSpPr>
          <p:cNvPr id="33" name="SK-3-text-32"/>
          <p:cNvSpPr/>
          <p:nvPr/>
        </p:nvSpPr>
        <p:spPr>
          <a:xfrm>
            <a:off x="8229600" y="2989957"/>
            <a:ext cx="3048000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social, cultural, and behavioural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practices through which grief 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expressed externally.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8229600" y="3792438"/>
            <a:ext cx="3023592" cy="7886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Shaped by culture, religion, and social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norms. Mourning is grief made visible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varies enormously between individuals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communities.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889992" y="6014442"/>
            <a:ext cx="1130200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Grief reactions are individual and variable — they may last weeks, months, or years. No two people grieve identically.</a:t>
            </a:r>
            <a:endParaRPr lang="en-US" sz="1350" dirty="0"/>
          </a:p>
        </p:txBody>
      </p:sp>
      <p:sp>
        <p:nvSpPr>
          <p:cNvPr id="36" name="SK-3-text-35"/>
          <p:cNvSpPr/>
          <p:nvPr/>
        </p:nvSpPr>
        <p:spPr>
          <a:xfrm>
            <a:off x="2913757" y="6604248"/>
            <a:ext cx="92782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Bereavement · June 2026 ·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07355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320850"/>
            <a:ext cx="5888682" cy="19050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1961257"/>
            <a:ext cx="5205859" cy="1014859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1961257"/>
            <a:ext cx="85279" cy="1049238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15373" y="1975098"/>
            <a:ext cx="5205859" cy="1001167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373" y="1975098"/>
            <a:ext cx="85279" cy="1049238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377" y="3140869"/>
            <a:ext cx="5205859" cy="1035546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3140869"/>
            <a:ext cx="85279" cy="1049238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15373" y="3147715"/>
            <a:ext cx="5205859" cy="1028700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373" y="3147715"/>
            <a:ext cx="85279" cy="1049238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6377" y="4320480"/>
            <a:ext cx="5205859" cy="1028700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377" y="4320480"/>
            <a:ext cx="85279" cy="1042392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15373" y="4320480"/>
            <a:ext cx="5205859" cy="1028700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15373" y="4320480"/>
            <a:ext cx="85279" cy="1042392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1263" y="5589240"/>
            <a:ext cx="11496973" cy="665113"/>
          </a:xfrm>
          <a:prstGeom prst="rect">
            <a:avLst/>
          </a:prstGeom>
        </p:spPr>
      </p:pic>
      <p:pic>
        <p:nvPicPr>
          <p:cNvPr id="19" name="SK-30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694" y="5698927"/>
            <a:ext cx="463153" cy="445740"/>
          </a:xfrm>
          <a:prstGeom prst="rect">
            <a:avLst/>
          </a:prstGeom>
        </p:spPr>
      </p:pic>
      <p:pic>
        <p:nvPicPr>
          <p:cNvPr id="20" name="SK-30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20173" y="4478238"/>
            <a:ext cx="475357" cy="466279"/>
          </a:xfrm>
          <a:prstGeom prst="rect">
            <a:avLst/>
          </a:prstGeom>
        </p:spPr>
      </p:pic>
      <p:pic>
        <p:nvPicPr>
          <p:cNvPr id="21" name="SK-30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20173" y="3298627"/>
            <a:ext cx="475357" cy="473125"/>
          </a:xfrm>
          <a:prstGeom prst="rect">
            <a:avLst/>
          </a:prstGeom>
        </p:spPr>
      </p:pic>
      <p:pic>
        <p:nvPicPr>
          <p:cNvPr id="22" name="SK-30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20173" y="2125861"/>
            <a:ext cx="475357" cy="459432"/>
          </a:xfrm>
          <a:prstGeom prst="rect">
            <a:avLst/>
          </a:prstGeom>
        </p:spPr>
      </p:pic>
      <p:pic>
        <p:nvPicPr>
          <p:cNvPr id="23" name="SK-30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1177" y="4478238"/>
            <a:ext cx="475357" cy="466279"/>
          </a:xfrm>
          <a:prstGeom prst="rect">
            <a:avLst/>
          </a:prstGeom>
        </p:spPr>
      </p:pic>
      <p:pic>
        <p:nvPicPr>
          <p:cNvPr id="24" name="SK-30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1177" y="3298627"/>
            <a:ext cx="475357" cy="473125"/>
          </a:xfrm>
          <a:prstGeom prst="rect">
            <a:avLst/>
          </a:prstGeom>
        </p:spPr>
      </p:pic>
      <p:pic>
        <p:nvPicPr>
          <p:cNvPr id="25" name="SK-30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28973" y="2132707"/>
            <a:ext cx="487561" cy="452586"/>
          </a:xfrm>
          <a:prstGeom prst="rect">
            <a:avLst/>
          </a:prstGeom>
        </p:spPr>
      </p:pic>
      <p:sp>
        <p:nvSpPr>
          <p:cNvPr id="26" name="SK-30-text-25"/>
          <p:cNvSpPr/>
          <p:nvPr/>
        </p:nvSpPr>
        <p:spPr>
          <a:xfrm>
            <a:off x="268188" y="130225"/>
            <a:ext cx="405288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PITFALLS</a:t>
            </a:r>
            <a:endParaRPr lang="en-US" sz="1725" dirty="0"/>
          </a:p>
        </p:txBody>
      </p:sp>
      <p:sp>
        <p:nvSpPr>
          <p:cNvPr id="27" name="SK-30-text-26"/>
          <p:cNvSpPr/>
          <p:nvPr/>
        </p:nvSpPr>
        <p:spPr>
          <a:xfrm>
            <a:off x="11253192" y="164455"/>
            <a:ext cx="93880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 / 32</a:t>
            </a:r>
            <a:endParaRPr lang="en-US" sz="1500" dirty="0"/>
          </a:p>
        </p:txBody>
      </p:sp>
      <p:sp>
        <p:nvSpPr>
          <p:cNvPr id="28" name="SK-30-text-27"/>
          <p:cNvSpPr/>
          <p:nvPr/>
        </p:nvSpPr>
        <p:spPr>
          <a:xfrm>
            <a:off x="451098" y="767953"/>
            <a:ext cx="651986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Pitfalls</a:t>
            </a:r>
            <a:endParaRPr lang="en-US" sz="2775" dirty="0"/>
          </a:p>
        </p:txBody>
      </p:sp>
      <p:sp>
        <p:nvSpPr>
          <p:cNvPr id="29" name="SK-30-text-28"/>
          <p:cNvSpPr/>
          <p:nvPr/>
        </p:nvSpPr>
        <p:spPr>
          <a:xfrm>
            <a:off x="451098" y="1494979"/>
            <a:ext cx="1174090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6C757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Errors in bereavement care that are common — and avoidable</a:t>
            </a:r>
            <a:endParaRPr lang="en-US" sz="1425" dirty="0"/>
          </a:p>
        </p:txBody>
      </p:sp>
      <p:sp>
        <p:nvSpPr>
          <p:cNvPr id="30" name="SK-30-text-29"/>
          <p:cNvSpPr/>
          <p:nvPr/>
        </p:nvSpPr>
        <p:spPr>
          <a:xfrm>
            <a:off x="1475184" y="2112169"/>
            <a:ext cx="5810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Medicalising Normal Grief</a:t>
            </a:r>
            <a:endParaRPr lang="en-US" sz="1500" dirty="0"/>
          </a:p>
        </p:txBody>
      </p:sp>
      <p:sp>
        <p:nvSpPr>
          <p:cNvPr id="31" name="SK-30-text-30"/>
          <p:cNvSpPr/>
          <p:nvPr/>
        </p:nvSpPr>
        <p:spPr>
          <a:xfrm>
            <a:off x="1475184" y="2413992"/>
            <a:ext cx="329178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Prescribing antidepressants immediately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sadness in acute bereavement</a:t>
            </a:r>
            <a:endParaRPr lang="en-US" sz="1275" dirty="0"/>
          </a:p>
        </p:txBody>
      </p:sp>
      <p:sp>
        <p:nvSpPr>
          <p:cNvPr id="32" name="SK-30-text-31"/>
          <p:cNvSpPr/>
          <p:nvPr/>
        </p:nvSpPr>
        <p:spPr>
          <a:xfrm>
            <a:off x="1475184" y="3291780"/>
            <a:ext cx="6038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Kübler-Ross as a Checklist</a:t>
            </a:r>
            <a:endParaRPr lang="en-US" sz="1500" dirty="0"/>
          </a:p>
        </p:txBody>
      </p:sp>
      <p:sp>
        <p:nvSpPr>
          <p:cNvPr id="33" name="SK-30-text-32"/>
          <p:cNvSpPr/>
          <p:nvPr/>
        </p:nvSpPr>
        <p:spPr>
          <a:xfrm>
            <a:off x="1475184" y="3607296"/>
            <a:ext cx="33405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“You should be at acceptance by now” —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stages are not a prescriptive timeline</a:t>
            </a:r>
            <a:endParaRPr lang="en-US" sz="1275" dirty="0"/>
          </a:p>
        </p:txBody>
      </p:sp>
      <p:sp>
        <p:nvSpPr>
          <p:cNvPr id="34" name="SK-30-text-33"/>
          <p:cNvSpPr/>
          <p:nvPr/>
        </p:nvSpPr>
        <p:spPr>
          <a:xfrm>
            <a:off x="1475184" y="4471392"/>
            <a:ext cx="7410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Missing Prolonged Grief Disorder</a:t>
            </a:r>
            <a:endParaRPr lang="en-US" sz="1500" dirty="0"/>
          </a:p>
        </p:txBody>
      </p:sp>
      <p:sp>
        <p:nvSpPr>
          <p:cNvPr id="35" name="SK-30-text-34"/>
          <p:cNvSpPr/>
          <p:nvPr/>
        </p:nvSpPr>
        <p:spPr>
          <a:xfrm>
            <a:off x="1475184" y="4779913"/>
            <a:ext cx="374287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PGD at 6+ months is commonly overlooked —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review at that milestone</a:t>
            </a:r>
            <a:endParaRPr lang="en-US" sz="1275" dirty="0"/>
          </a:p>
        </p:txBody>
      </p:sp>
      <p:sp>
        <p:nvSpPr>
          <p:cNvPr id="36" name="SK-30-text-35"/>
          <p:cNvSpPr/>
          <p:nvPr/>
        </p:nvSpPr>
        <p:spPr>
          <a:xfrm>
            <a:off x="7266384" y="2112169"/>
            <a:ext cx="49256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Open-Ended Support Only</a:t>
            </a:r>
            <a:endParaRPr lang="en-US" sz="1500" dirty="0"/>
          </a:p>
        </p:txBody>
      </p:sp>
      <p:sp>
        <p:nvSpPr>
          <p:cNvPr id="37" name="SK-30-text-36"/>
          <p:cNvSpPr/>
          <p:nvPr/>
        </p:nvSpPr>
        <p:spPr>
          <a:xfrm>
            <a:off x="7254180" y="2413992"/>
            <a:ext cx="366965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“Come back anytime” — bereaved people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rarely self-refer; always schedule proactively</a:t>
            </a:r>
            <a:endParaRPr lang="en-US" sz="1275" dirty="0"/>
          </a:p>
        </p:txBody>
      </p:sp>
      <p:sp>
        <p:nvSpPr>
          <p:cNvPr id="38" name="SK-30-text-37"/>
          <p:cNvSpPr/>
          <p:nvPr/>
        </p:nvSpPr>
        <p:spPr>
          <a:xfrm>
            <a:off x="7266384" y="3291780"/>
            <a:ext cx="49256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Assessing Children</a:t>
            </a:r>
            <a:endParaRPr lang="en-US" sz="1500" dirty="0"/>
          </a:p>
        </p:txBody>
      </p:sp>
      <p:sp>
        <p:nvSpPr>
          <p:cNvPr id="39" name="SK-30-text-38"/>
          <p:cNvSpPr/>
          <p:nvPr/>
        </p:nvSpPr>
        <p:spPr>
          <a:xfrm>
            <a:off x="7254180" y="3607296"/>
            <a:ext cx="287729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Children in bereaved families must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be evaluated separately</a:t>
            </a:r>
            <a:endParaRPr lang="en-US" sz="1275" dirty="0"/>
          </a:p>
        </p:txBody>
      </p:sp>
      <p:sp>
        <p:nvSpPr>
          <p:cNvPr id="40" name="SK-30-text-39"/>
          <p:cNvSpPr/>
          <p:nvPr/>
        </p:nvSpPr>
        <p:spPr>
          <a:xfrm>
            <a:off x="7266384" y="4471392"/>
            <a:ext cx="49256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Assuming Cultural Practices</a:t>
            </a:r>
            <a:endParaRPr lang="en-US" sz="1500" dirty="0"/>
          </a:p>
        </p:txBody>
      </p:sp>
      <p:sp>
        <p:nvSpPr>
          <p:cNvPr id="41" name="SK-30-text-40"/>
          <p:cNvSpPr/>
          <p:nvPr/>
        </p:nvSpPr>
        <p:spPr>
          <a:xfrm>
            <a:off x="7254180" y="4779913"/>
            <a:ext cx="307225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assume rituals or beliefs based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4950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appearance — always ask</a:t>
            </a:r>
            <a:endParaRPr lang="en-US" sz="1275" dirty="0"/>
          </a:p>
        </p:txBody>
      </p:sp>
      <p:sp>
        <p:nvSpPr>
          <p:cNvPr id="42" name="SK-30-text-41"/>
          <p:cNvSpPr/>
          <p:nvPr/>
        </p:nvSpPr>
        <p:spPr>
          <a:xfrm>
            <a:off x="1377553" y="5808613"/>
            <a:ext cx="1081444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125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asking about suicide in suicide bereavement survivors out of fear of causing offence is itself a clinical error.</a:t>
            </a:r>
            <a:endParaRPr lang="en-US" sz="1400" dirty="0"/>
          </a:p>
        </p:txBody>
      </p:sp>
      <p:sp>
        <p:nvSpPr>
          <p:cNvPr id="43" name="SK-30-text-42"/>
          <p:cNvSpPr/>
          <p:nvPr/>
        </p:nvSpPr>
        <p:spPr>
          <a:xfrm>
            <a:off x="3072259" y="6583561"/>
            <a:ext cx="911974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• Bereavement • June 2026 •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89657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1460748"/>
            <a:ext cx="1511796" cy="41077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2173932"/>
            <a:ext cx="11496973" cy="4279255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2173932"/>
            <a:ext cx="2682180" cy="1639044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2173932"/>
            <a:ext cx="2682180" cy="54769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6188" y="2249388"/>
            <a:ext cx="2682180" cy="1618357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16188" y="2249388"/>
            <a:ext cx="2682180" cy="54769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32463" y="2235696"/>
            <a:ext cx="2682180" cy="1632198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32463" y="2235696"/>
            <a:ext cx="2682180" cy="54769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48886" y="2173932"/>
            <a:ext cx="2682180" cy="1618357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48886" y="2173932"/>
            <a:ext cx="2682180" cy="54769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765" y="4080421"/>
            <a:ext cx="2682180" cy="1632198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9765" y="4080421"/>
            <a:ext cx="2682180" cy="54769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16188" y="4134594"/>
            <a:ext cx="2682180" cy="1612850"/>
          </a:xfrm>
          <a:prstGeom prst="rect">
            <a:avLst/>
          </a:prstGeom>
        </p:spPr>
      </p:pic>
      <p:pic>
        <p:nvPicPr>
          <p:cNvPr id="18" name="SK-31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16188" y="4134594"/>
            <a:ext cx="2682180" cy="54769"/>
          </a:xfrm>
          <a:prstGeom prst="rect">
            <a:avLst/>
          </a:prstGeom>
        </p:spPr>
      </p:pic>
      <p:pic>
        <p:nvPicPr>
          <p:cNvPr id="19" name="SK-3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32463" y="4018657"/>
            <a:ext cx="2682180" cy="1570434"/>
          </a:xfrm>
          <a:prstGeom prst="rect">
            <a:avLst/>
          </a:prstGeom>
        </p:spPr>
      </p:pic>
      <p:pic>
        <p:nvPicPr>
          <p:cNvPr id="20" name="SK-3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32463" y="4018657"/>
            <a:ext cx="2682180" cy="54769"/>
          </a:xfrm>
          <a:prstGeom prst="rect">
            <a:avLst/>
          </a:prstGeom>
        </p:spPr>
      </p:pic>
      <p:pic>
        <p:nvPicPr>
          <p:cNvPr id="21" name="SK-31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48886" y="4018657"/>
            <a:ext cx="2682180" cy="1577280"/>
          </a:xfrm>
          <a:prstGeom prst="rect">
            <a:avLst/>
          </a:prstGeom>
        </p:spPr>
      </p:pic>
      <p:pic>
        <p:nvPicPr>
          <p:cNvPr id="22" name="SK-31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48886" y="4018657"/>
            <a:ext cx="2682180" cy="54769"/>
          </a:xfrm>
          <a:prstGeom prst="rect">
            <a:avLst/>
          </a:prstGeom>
        </p:spPr>
      </p:pic>
      <p:pic>
        <p:nvPicPr>
          <p:cNvPr id="23" name="SK-31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9765" y="5951934"/>
            <a:ext cx="11179969" cy="364778"/>
          </a:xfrm>
          <a:prstGeom prst="rect">
            <a:avLst/>
          </a:prstGeom>
        </p:spPr>
      </p:pic>
      <p:sp>
        <p:nvSpPr>
          <p:cNvPr id="24" name="SK-31-text-23"/>
          <p:cNvSpPr/>
          <p:nvPr/>
        </p:nvSpPr>
        <p:spPr>
          <a:xfrm>
            <a:off x="499765" y="137071"/>
            <a:ext cx="368998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QUICK RECALL</a:t>
            </a:r>
            <a:endParaRPr lang="en-US" sz="1950" dirty="0"/>
          </a:p>
        </p:txBody>
      </p:sp>
      <p:sp>
        <p:nvSpPr>
          <p:cNvPr id="25" name="SK-31-text-24"/>
          <p:cNvSpPr/>
          <p:nvPr/>
        </p:nvSpPr>
        <p:spPr>
          <a:xfrm>
            <a:off x="10458152" y="185142"/>
            <a:ext cx="140449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31 of 32</a:t>
            </a:r>
            <a:endParaRPr lang="en-US" sz="1575" dirty="0"/>
          </a:p>
        </p:txBody>
      </p:sp>
      <p:sp>
        <p:nvSpPr>
          <p:cNvPr id="26" name="SK-31-text-25"/>
          <p:cNvSpPr/>
          <p:nvPr/>
        </p:nvSpPr>
        <p:spPr>
          <a:xfrm>
            <a:off x="499765" y="857250"/>
            <a:ext cx="681228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Quick Recall</a:t>
            </a:r>
            <a:endParaRPr lang="en-US" sz="3600" dirty="0"/>
          </a:p>
        </p:txBody>
      </p:sp>
      <p:sp>
        <p:nvSpPr>
          <p:cNvPr id="27" name="SK-31-text-26"/>
          <p:cNvSpPr/>
          <p:nvPr/>
        </p:nvSpPr>
        <p:spPr>
          <a:xfrm>
            <a:off x="487561" y="1597819"/>
            <a:ext cx="1170443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concepts, models, and contact numbers — at a glance</a:t>
            </a:r>
            <a:endParaRPr lang="en-US" sz="1650" dirty="0"/>
          </a:p>
        </p:txBody>
      </p:sp>
      <p:sp>
        <p:nvSpPr>
          <p:cNvPr id="28" name="SK-31-text-27"/>
          <p:cNvSpPr/>
          <p:nvPr/>
        </p:nvSpPr>
        <p:spPr>
          <a:xfrm>
            <a:off x="895796" y="2393305"/>
            <a:ext cx="18413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WORDEN — TASK 4</a:t>
            </a:r>
            <a:endParaRPr lang="en-US" sz="1350" dirty="0"/>
          </a:p>
        </p:txBody>
      </p:sp>
      <p:sp>
        <p:nvSpPr>
          <p:cNvPr id="29" name="SK-31-text-28"/>
          <p:cNvSpPr/>
          <p:nvPr/>
        </p:nvSpPr>
        <p:spPr>
          <a:xfrm>
            <a:off x="780157" y="2852886"/>
            <a:ext cx="2060377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Emotionally relocate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deceased and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move on — not 'forget'</a:t>
            </a:r>
            <a:endParaRPr lang="en-US" sz="1350" dirty="0"/>
          </a:p>
        </p:txBody>
      </p:sp>
      <p:sp>
        <p:nvSpPr>
          <p:cNvPr id="30" name="SK-31-text-29"/>
          <p:cNvSpPr/>
          <p:nvPr/>
        </p:nvSpPr>
        <p:spPr>
          <a:xfrm>
            <a:off x="3675608" y="2400300"/>
            <a:ext cx="193878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DUAL PROCESS MODEL</a:t>
            </a:r>
            <a:endParaRPr lang="en-US" sz="1350" dirty="0"/>
          </a:p>
        </p:txBody>
      </p:sp>
      <p:sp>
        <p:nvSpPr>
          <p:cNvPr id="31" name="SK-31-text-30"/>
          <p:cNvSpPr/>
          <p:nvPr/>
        </p:nvSpPr>
        <p:spPr>
          <a:xfrm>
            <a:off x="3706267" y="2763738"/>
            <a:ext cx="1865263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Oscillate between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LOSS orientation and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RESTORATION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orientation</a:t>
            </a:r>
            <a:endParaRPr lang="en-US" sz="1350" dirty="0"/>
          </a:p>
        </p:txBody>
      </p:sp>
      <p:sp>
        <p:nvSpPr>
          <p:cNvPr id="32" name="SK-31-text-31"/>
          <p:cNvSpPr/>
          <p:nvPr/>
        </p:nvSpPr>
        <p:spPr>
          <a:xfrm>
            <a:off x="6516291" y="2386459"/>
            <a:ext cx="186570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PGD — ICD-11 (2022)</a:t>
            </a:r>
            <a:endParaRPr lang="en-US" sz="1350" dirty="0"/>
          </a:p>
        </p:txBody>
      </p:sp>
      <p:sp>
        <p:nvSpPr>
          <p:cNvPr id="33" name="SK-31-text-32"/>
          <p:cNvSpPr/>
          <p:nvPr/>
        </p:nvSpPr>
        <p:spPr>
          <a:xfrm>
            <a:off x="6388596" y="2763738"/>
            <a:ext cx="2109192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≥ 6 months · significant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impairment · ~10%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bereaved · specialist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</a:t>
            </a:r>
            <a:endParaRPr lang="en-US" sz="1350" dirty="0"/>
          </a:p>
        </p:txBody>
      </p:sp>
      <p:sp>
        <p:nvSpPr>
          <p:cNvPr id="34" name="SK-31-text-33"/>
          <p:cNvSpPr/>
          <p:nvPr/>
        </p:nvSpPr>
        <p:spPr>
          <a:xfrm>
            <a:off x="9381530" y="2386459"/>
            <a:ext cx="180469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KIRKWOOD SCORE</a:t>
            </a:r>
            <a:endParaRPr lang="en-US" sz="1350" dirty="0"/>
          </a:p>
        </p:txBody>
      </p:sp>
      <p:sp>
        <p:nvSpPr>
          <p:cNvPr id="35" name="SK-31-text-34"/>
          <p:cNvSpPr/>
          <p:nvPr/>
        </p:nvSpPr>
        <p:spPr>
          <a:xfrm>
            <a:off x="9326761" y="2852886"/>
            <a:ext cx="1914079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Score ≥ 13 = high risk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proactive GP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contact and referral</a:t>
            </a:r>
            <a:endParaRPr lang="en-US" sz="1350" dirty="0"/>
          </a:p>
        </p:txBody>
      </p:sp>
      <p:sp>
        <p:nvSpPr>
          <p:cNvPr id="36" name="SK-31-text-35"/>
          <p:cNvSpPr/>
          <p:nvPr/>
        </p:nvSpPr>
        <p:spPr>
          <a:xfrm>
            <a:off x="847130" y="4224486"/>
            <a:ext cx="193878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WIDOWHOOD EFFECT</a:t>
            </a:r>
            <a:endParaRPr lang="en-US" sz="1350" dirty="0"/>
          </a:p>
        </p:txBody>
      </p:sp>
      <p:sp>
        <p:nvSpPr>
          <p:cNvPr id="37" name="SK-31-text-36"/>
          <p:cNvSpPr/>
          <p:nvPr/>
        </p:nvSpPr>
        <p:spPr>
          <a:xfrm>
            <a:off x="914400" y="4587925"/>
            <a:ext cx="1779984" cy="9806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↑ mortality in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bereaved spouse —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especially in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 6 months</a:t>
            </a:r>
            <a:endParaRPr lang="en-US" sz="1350" dirty="0"/>
          </a:p>
        </p:txBody>
      </p:sp>
      <p:sp>
        <p:nvSpPr>
          <p:cNvPr id="38" name="SK-31-text-37"/>
          <p:cNvSpPr/>
          <p:nvPr/>
        </p:nvSpPr>
        <p:spPr>
          <a:xfrm>
            <a:off x="3761036" y="4210794"/>
            <a:ext cx="17680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NHS 3-TIER MODEL</a:t>
            </a:r>
            <a:endParaRPr lang="en-US" sz="1350" dirty="0"/>
          </a:p>
        </p:txBody>
      </p:sp>
      <p:sp>
        <p:nvSpPr>
          <p:cNvPr id="39" name="SK-31-text-38"/>
          <p:cNvSpPr/>
          <p:nvPr/>
        </p:nvSpPr>
        <p:spPr>
          <a:xfrm>
            <a:off x="4193977" y="4533007"/>
            <a:ext cx="902196" cy="11383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275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Universal</a:t>
            </a:r>
            <a:endParaRPr lang="en-US" sz="1275" dirty="0"/>
          </a:p>
          <a:p>
            <a:pPr marL="0" indent="0" algn="ctr">
              <a:lnSpc>
                <a:spcPts val="1785"/>
              </a:lnSpc>
              <a:buNone/>
            </a:pPr>
            <a:r>
              <a:rPr lang="en-US" sz="1275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↓</a:t>
            </a:r>
            <a:endParaRPr lang="en-US" sz="1275" dirty="0"/>
          </a:p>
          <a:p>
            <a:pPr marL="0" indent="0" algn="ctr">
              <a:lnSpc>
                <a:spcPts val="1785"/>
              </a:lnSpc>
              <a:buNone/>
            </a:pPr>
            <a:r>
              <a:rPr lang="en-US" sz="1275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Selective</a:t>
            </a:r>
            <a:endParaRPr lang="en-US" sz="1275" dirty="0"/>
          </a:p>
          <a:p>
            <a:pPr marL="0" indent="0" algn="ctr">
              <a:lnSpc>
                <a:spcPts val="1785"/>
              </a:lnSpc>
              <a:buNone/>
            </a:pPr>
            <a:r>
              <a:rPr lang="en-US" sz="1275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↓</a:t>
            </a:r>
            <a:endParaRPr lang="en-US" sz="1275" dirty="0"/>
          </a:p>
          <a:p>
            <a:pPr marL="0" indent="0" algn="ctr">
              <a:lnSpc>
                <a:spcPts val="1785"/>
              </a:lnSpc>
              <a:buNone/>
            </a:pPr>
            <a:r>
              <a:rPr lang="en-US" sz="1275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Specialist</a:t>
            </a:r>
            <a:endParaRPr lang="en-US" sz="1275" dirty="0"/>
          </a:p>
        </p:txBody>
      </p:sp>
      <p:sp>
        <p:nvSpPr>
          <p:cNvPr id="40" name="SK-31-text-39"/>
          <p:cNvSpPr/>
          <p:nvPr/>
        </p:nvSpPr>
        <p:spPr>
          <a:xfrm>
            <a:off x="6662738" y="4217640"/>
            <a:ext cx="157311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CRUSE HELPLINE</a:t>
            </a:r>
            <a:endParaRPr lang="en-US" sz="1350" dirty="0"/>
          </a:p>
        </p:txBody>
      </p:sp>
      <p:sp>
        <p:nvSpPr>
          <p:cNvPr id="41" name="SK-31-text-40"/>
          <p:cNvSpPr/>
          <p:nvPr/>
        </p:nvSpPr>
        <p:spPr>
          <a:xfrm>
            <a:off x="6317159" y="4745682"/>
            <a:ext cx="225206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651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0808 808 1677</a:t>
            </a:r>
            <a:endParaRPr lang="en-US" sz="2250" dirty="0"/>
          </a:p>
        </p:txBody>
      </p:sp>
      <p:sp>
        <p:nvSpPr>
          <p:cNvPr id="42" name="SK-31-text-41"/>
          <p:cNvSpPr/>
          <p:nvPr/>
        </p:nvSpPr>
        <p:spPr>
          <a:xfrm>
            <a:off x="6360319" y="5184577"/>
            <a:ext cx="217795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Cruse Bereavement Care</a:t>
            </a:r>
            <a:endParaRPr lang="en-US" sz="1275" dirty="0"/>
          </a:p>
        </p:txBody>
      </p:sp>
      <p:sp>
        <p:nvSpPr>
          <p:cNvPr id="43" name="SK-31-text-42"/>
          <p:cNvSpPr/>
          <p:nvPr/>
        </p:nvSpPr>
        <p:spPr>
          <a:xfrm>
            <a:off x="9454604" y="4210794"/>
            <a:ext cx="164618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WINSTON'S WISH</a:t>
            </a:r>
            <a:endParaRPr lang="en-US" sz="1350" dirty="0"/>
          </a:p>
        </p:txBody>
      </p:sp>
      <p:sp>
        <p:nvSpPr>
          <p:cNvPr id="44" name="SK-31-text-43"/>
          <p:cNvSpPr/>
          <p:nvPr/>
        </p:nvSpPr>
        <p:spPr>
          <a:xfrm>
            <a:off x="9121229" y="4745682"/>
            <a:ext cx="230073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E651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08088 020 021</a:t>
            </a:r>
            <a:endParaRPr lang="en-US" sz="2250" dirty="0"/>
          </a:p>
        </p:txBody>
      </p:sp>
      <p:sp>
        <p:nvSpPr>
          <p:cNvPr id="45" name="SK-31-text-44"/>
          <p:cNvSpPr/>
          <p:nvPr/>
        </p:nvSpPr>
        <p:spPr>
          <a:xfrm>
            <a:off x="9127778" y="5184577"/>
            <a:ext cx="232424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Child bereavement support</a:t>
            </a:r>
            <a:endParaRPr lang="en-US" sz="1275" dirty="0"/>
          </a:p>
        </p:txBody>
      </p:sp>
      <p:sp>
        <p:nvSpPr>
          <p:cNvPr id="46" name="SK-31-text-45"/>
          <p:cNvSpPr/>
          <p:nvPr/>
        </p:nvSpPr>
        <p:spPr>
          <a:xfrm>
            <a:off x="560784" y="6028134"/>
            <a:ext cx="116312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Kübler-Ross stages: a useful starting point — never a prescriptive sequence</a:t>
            </a:r>
            <a:endParaRPr lang="en-US" sz="1350" dirty="0"/>
          </a:p>
        </p:txBody>
      </p:sp>
      <p:sp>
        <p:nvSpPr>
          <p:cNvPr id="47" name="SK-31-text-46"/>
          <p:cNvSpPr/>
          <p:nvPr/>
        </p:nvSpPr>
        <p:spPr>
          <a:xfrm>
            <a:off x="2651522" y="6563023"/>
            <a:ext cx="685219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Bereavement · June 2026 · 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8521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1149"/>
            <a:ext cx="12192000" cy="3133427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53" y="1384697"/>
            <a:ext cx="1828800" cy="28575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410" y="4149030"/>
            <a:ext cx="9525" cy="2125861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5898" y="4581079"/>
            <a:ext cx="3316188" cy="1419523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78180" y="514350"/>
            <a:ext cx="3218557" cy="2880271"/>
          </a:xfrm>
          <a:prstGeom prst="rect">
            <a:avLst/>
          </a:prstGeom>
        </p:spPr>
      </p:pic>
      <p:sp>
        <p:nvSpPr>
          <p:cNvPr id="10" name="SK-32-text-9"/>
          <p:cNvSpPr/>
          <p:nvPr/>
        </p:nvSpPr>
        <p:spPr>
          <a:xfrm>
            <a:off x="438894" y="116532"/>
            <a:ext cx="100736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</a:t>
            </a:r>
            <a:endParaRPr lang="en-US" sz="1200" dirty="0"/>
          </a:p>
        </p:txBody>
      </p:sp>
      <p:sp>
        <p:nvSpPr>
          <p:cNvPr id="11" name="SK-32-text-10"/>
          <p:cNvSpPr/>
          <p:nvPr/>
        </p:nvSpPr>
        <p:spPr>
          <a:xfrm>
            <a:off x="451098" y="946398"/>
            <a:ext cx="321468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</a:t>
            </a:r>
            <a:endParaRPr lang="en-US" sz="2025" dirty="0"/>
          </a:p>
        </p:txBody>
      </p:sp>
      <p:sp>
        <p:nvSpPr>
          <p:cNvPr id="12" name="SK-32-text-11"/>
          <p:cNvSpPr/>
          <p:nvPr/>
        </p:nvSpPr>
        <p:spPr>
          <a:xfrm>
            <a:off x="426690" y="1728192"/>
            <a:ext cx="1176531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teaching deck is for educational purposes only.</a:t>
            </a:r>
            <a:endParaRPr lang="en-US" sz="1650" dirty="0"/>
          </a:p>
        </p:txBody>
      </p:sp>
      <p:sp>
        <p:nvSpPr>
          <p:cNvPr id="13" name="SK-32-text-12"/>
          <p:cNvSpPr/>
          <p:nvPr/>
        </p:nvSpPr>
        <p:spPr>
          <a:xfrm>
            <a:off x="426690" y="2125861"/>
            <a:ext cx="6632377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clinical decisions should be based on individual patient assessment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current national guidelines.</a:t>
            </a:r>
            <a:endParaRPr lang="en-US" sz="1650" dirty="0"/>
          </a:p>
        </p:txBody>
      </p:sp>
      <p:sp>
        <p:nvSpPr>
          <p:cNvPr id="14" name="SK-32-text-13"/>
          <p:cNvSpPr/>
          <p:nvPr/>
        </p:nvSpPr>
        <p:spPr>
          <a:xfrm>
            <a:off x="438894" y="2832348"/>
            <a:ext cx="117531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Content reflects evidence available at June 2026.</a:t>
            </a:r>
            <a:endParaRPr lang="en-US" sz="1650" dirty="0"/>
          </a:p>
        </p:txBody>
      </p:sp>
      <p:sp>
        <p:nvSpPr>
          <p:cNvPr id="15" name="SK-32-text-14"/>
          <p:cNvSpPr/>
          <p:nvPr/>
        </p:nvSpPr>
        <p:spPr>
          <a:xfrm>
            <a:off x="365671" y="3771900"/>
            <a:ext cx="3295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REFERENCES</a:t>
            </a:r>
            <a:endParaRPr lang="en-US" sz="1500" dirty="0"/>
          </a:p>
        </p:txBody>
      </p:sp>
      <p:sp>
        <p:nvSpPr>
          <p:cNvPr id="16" name="SK-32-text-15"/>
          <p:cNvSpPr/>
          <p:nvPr/>
        </p:nvSpPr>
        <p:spPr>
          <a:xfrm>
            <a:off x="670471" y="4135338"/>
            <a:ext cx="115215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Worden WJ (2018) Grief Counselling and Grief Therapy, 5th Edition</a:t>
            </a:r>
            <a:endParaRPr lang="en-US" sz="1200" dirty="0"/>
          </a:p>
        </p:txBody>
      </p:sp>
      <p:sp>
        <p:nvSpPr>
          <p:cNvPr id="17" name="SK-32-text-16"/>
          <p:cNvSpPr/>
          <p:nvPr/>
        </p:nvSpPr>
        <p:spPr>
          <a:xfrm>
            <a:off x="670471" y="4389090"/>
            <a:ext cx="115215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Stroebe &amp; Schut (1999; updated 2010) — Dual Process Model of Coping with Bereavement</a:t>
            </a:r>
            <a:endParaRPr lang="en-US" sz="1200" dirty="0"/>
          </a:p>
        </p:txBody>
      </p:sp>
      <p:sp>
        <p:nvSpPr>
          <p:cNvPr id="18" name="SK-32-text-17"/>
          <p:cNvSpPr/>
          <p:nvPr/>
        </p:nvSpPr>
        <p:spPr>
          <a:xfrm>
            <a:off x="670471" y="4649688"/>
            <a:ext cx="108661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ICD-11 (2022) — Prolonged Grief Disorder classification</a:t>
            </a:r>
            <a:endParaRPr lang="en-US" sz="1200" dirty="0"/>
          </a:p>
        </p:txBody>
      </p:sp>
      <p:sp>
        <p:nvSpPr>
          <p:cNvPr id="19" name="SK-32-text-18"/>
          <p:cNvSpPr/>
          <p:nvPr/>
        </p:nvSpPr>
        <p:spPr>
          <a:xfrm>
            <a:off x="670471" y="4910286"/>
            <a:ext cx="114757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DSM-5-TR (2022) — Prolonged Grief Disorder formal diagnosis</a:t>
            </a:r>
            <a:endParaRPr lang="en-US" sz="1200" dirty="0"/>
          </a:p>
        </p:txBody>
      </p:sp>
      <p:sp>
        <p:nvSpPr>
          <p:cNvPr id="20" name="SK-32-text-19"/>
          <p:cNvSpPr/>
          <p:nvPr/>
        </p:nvSpPr>
        <p:spPr>
          <a:xfrm>
            <a:off x="670471" y="5164038"/>
            <a:ext cx="115215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NG31 — Care of Dying Adults in the Last Days of Life (2015)</a:t>
            </a:r>
            <a:endParaRPr lang="en-US" sz="1200" dirty="0"/>
          </a:p>
        </p:txBody>
      </p:sp>
      <p:sp>
        <p:nvSpPr>
          <p:cNvPr id="21" name="SK-32-text-20"/>
          <p:cNvSpPr/>
          <p:nvPr/>
        </p:nvSpPr>
        <p:spPr>
          <a:xfrm>
            <a:off x="670471" y="5410944"/>
            <a:ext cx="91592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NHS England — Bereavement Care Standards (2022)</a:t>
            </a:r>
            <a:endParaRPr lang="en-US" sz="1200" dirty="0"/>
          </a:p>
        </p:txBody>
      </p:sp>
      <p:sp>
        <p:nvSpPr>
          <p:cNvPr id="22" name="SK-32-text-21"/>
          <p:cNvSpPr/>
          <p:nvPr/>
        </p:nvSpPr>
        <p:spPr>
          <a:xfrm>
            <a:off x="670471" y="5671542"/>
            <a:ext cx="46482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RCGP Bereavement Guidance</a:t>
            </a:r>
            <a:endParaRPr lang="en-US" sz="1200" dirty="0"/>
          </a:p>
        </p:txBody>
      </p:sp>
      <p:sp>
        <p:nvSpPr>
          <p:cNvPr id="23" name="SK-32-text-22"/>
          <p:cNvSpPr/>
          <p:nvPr/>
        </p:nvSpPr>
        <p:spPr>
          <a:xfrm>
            <a:off x="670471" y="5966371"/>
            <a:ext cx="1152152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Original source material: Yorkshire Cancer Network Bereavement Guidance</a:t>
            </a:r>
            <a:endParaRPr lang="en-US" sz="1200" dirty="0"/>
          </a:p>
        </p:txBody>
      </p:sp>
      <p:sp>
        <p:nvSpPr>
          <p:cNvPr id="24" name="SK-32-text-23"/>
          <p:cNvSpPr/>
          <p:nvPr/>
        </p:nvSpPr>
        <p:spPr>
          <a:xfrm>
            <a:off x="670471" y="6144667"/>
            <a:ext cx="115215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(Bown, Stearn, 2003); Goodall, Drage &amp; Bell — Ten Ways to Help the Bereaved (Winslow Press)</a:t>
            </a:r>
            <a:endParaRPr lang="en-US" sz="1200" dirty="0"/>
          </a:p>
        </p:txBody>
      </p:sp>
      <p:sp>
        <p:nvSpPr>
          <p:cNvPr id="25" name="SK-32-text-24"/>
          <p:cNvSpPr/>
          <p:nvPr/>
        </p:nvSpPr>
        <p:spPr>
          <a:xfrm>
            <a:off x="8583067" y="4855369"/>
            <a:ext cx="360893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800" dirty="0"/>
          </a:p>
        </p:txBody>
      </p:sp>
      <p:sp>
        <p:nvSpPr>
          <p:cNvPr id="26" name="SK-32-text-25"/>
          <p:cNvSpPr/>
          <p:nvPr/>
        </p:nvSpPr>
        <p:spPr>
          <a:xfrm>
            <a:off x="8583067" y="5232648"/>
            <a:ext cx="36089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GP Training Programme</a:t>
            </a:r>
            <a:endParaRPr lang="en-US" sz="1200" dirty="0"/>
          </a:p>
        </p:txBody>
      </p:sp>
      <p:sp>
        <p:nvSpPr>
          <p:cNvPr id="27" name="SK-32-text-26"/>
          <p:cNvSpPr/>
          <p:nvPr/>
        </p:nvSpPr>
        <p:spPr>
          <a:xfrm>
            <a:off x="8595271" y="5541169"/>
            <a:ext cx="359672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Bradford, West Yorkshire</a:t>
            </a:r>
            <a:endParaRPr lang="en-US" sz="1200" dirty="0"/>
          </a:p>
        </p:txBody>
      </p:sp>
      <p:sp>
        <p:nvSpPr>
          <p:cNvPr id="28" name="SK-32-text-27"/>
          <p:cNvSpPr/>
          <p:nvPr/>
        </p:nvSpPr>
        <p:spPr>
          <a:xfrm>
            <a:off x="2743200" y="6604248"/>
            <a:ext cx="94488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Created June 2026 · www.bradfordvts.co.uk</a:t>
            </a:r>
            <a:endParaRPr lang="en-US" sz="1200" dirty="0"/>
          </a:p>
        </p:txBody>
      </p:sp>
      <p:sp>
        <p:nvSpPr>
          <p:cNvPr id="29" name="SK-32-text-28"/>
          <p:cNvSpPr/>
          <p:nvPr/>
        </p:nvSpPr>
        <p:spPr>
          <a:xfrm>
            <a:off x="11228784" y="6604248"/>
            <a:ext cx="963216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32 / 32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63438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94413"/>
            <a:ext cx="12192000" cy="363438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9" y="1592461"/>
            <a:ext cx="1621482" cy="381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4850606"/>
            <a:ext cx="6132463" cy="952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4903440"/>
            <a:ext cx="1987153" cy="1392138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2659" y="4903440"/>
            <a:ext cx="1987153" cy="1357759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5388" y="4903440"/>
            <a:ext cx="1987153" cy="1481286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1271" y="5239494"/>
            <a:ext cx="4730353" cy="1138386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02761" y="617190"/>
            <a:ext cx="3535561" cy="61719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8988" y="898327"/>
            <a:ext cx="5279082" cy="4196953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2471" y="5013127"/>
            <a:ext cx="585192" cy="50735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06353" y="5054203"/>
            <a:ext cx="511969" cy="425053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4957" y="5081736"/>
            <a:ext cx="585192" cy="370284"/>
          </a:xfrm>
          <a:prstGeom prst="rect">
            <a:avLst/>
          </a:prstGeom>
        </p:spPr>
      </p:pic>
      <p:sp>
        <p:nvSpPr>
          <p:cNvPr id="16" name="SK-4-text-15"/>
          <p:cNvSpPr/>
          <p:nvPr/>
        </p:nvSpPr>
        <p:spPr>
          <a:xfrm>
            <a:off x="268188" y="130225"/>
            <a:ext cx="1135094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SCALE OF BEREAVEMENT IN PRIMARY CARE ● Slide 4 of 32</a:t>
            </a:r>
            <a:endParaRPr lang="en-US" sz="1275" dirty="0"/>
          </a:p>
        </p:txBody>
      </p:sp>
      <p:sp>
        <p:nvSpPr>
          <p:cNvPr id="17" name="SK-4-text-16"/>
          <p:cNvSpPr/>
          <p:nvPr/>
        </p:nvSpPr>
        <p:spPr>
          <a:xfrm>
            <a:off x="365671" y="630882"/>
            <a:ext cx="5083969" cy="9188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35"/>
              </a:lnSpc>
              <a:buNone/>
            </a:pPr>
            <a:r>
              <a:rPr lang="en-US" sz="2850" b="1" dirty="0">
                <a:solidFill>
                  <a:srgbClr val="1A2B3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Scale of Bereavement</a:t>
            </a:r>
            <a:endParaRPr lang="en-US" sz="2850" dirty="0"/>
          </a:p>
          <a:p>
            <a:pPr marL="0" indent="0" algn="l">
              <a:lnSpc>
                <a:spcPts val="3135"/>
              </a:lnSpc>
              <a:buNone/>
            </a:pPr>
            <a:r>
              <a:rPr lang="en-US" sz="2850" b="1" dirty="0">
                <a:solidFill>
                  <a:srgbClr val="1A2B3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Primary Care</a:t>
            </a:r>
            <a:endParaRPr lang="en-US" sz="2850" dirty="0"/>
          </a:p>
        </p:txBody>
      </p:sp>
      <p:sp>
        <p:nvSpPr>
          <p:cNvPr id="18" name="SK-4-text-17"/>
          <p:cNvSpPr/>
          <p:nvPr/>
        </p:nvSpPr>
        <p:spPr>
          <a:xfrm>
            <a:off x="365671" y="1714500"/>
            <a:ext cx="118263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GP practice carries a significant, often invisible, bereavement caseload.</a:t>
            </a:r>
            <a:endParaRPr lang="en-US" sz="1350" dirty="0"/>
          </a:p>
        </p:txBody>
      </p:sp>
      <p:sp>
        <p:nvSpPr>
          <p:cNvPr id="19" name="SK-4-text-18"/>
          <p:cNvSpPr/>
          <p:nvPr/>
        </p:nvSpPr>
        <p:spPr>
          <a:xfrm>
            <a:off x="463153" y="2228850"/>
            <a:ext cx="574167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600,000</a:t>
            </a:r>
            <a:endParaRPr lang="en-US" sz="3300" dirty="0"/>
          </a:p>
        </p:txBody>
      </p:sp>
      <p:sp>
        <p:nvSpPr>
          <p:cNvPr id="20" name="SK-4-text-19"/>
          <p:cNvSpPr/>
          <p:nvPr/>
        </p:nvSpPr>
        <p:spPr>
          <a:xfrm>
            <a:off x="463153" y="2688282"/>
            <a:ext cx="64636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deaths per year in the UK (ONS)</a:t>
            </a:r>
            <a:endParaRPr lang="en-US" sz="1350" dirty="0"/>
          </a:p>
        </p:txBody>
      </p:sp>
      <p:sp>
        <p:nvSpPr>
          <p:cNvPr id="21" name="SK-4-text-20"/>
          <p:cNvSpPr/>
          <p:nvPr/>
        </p:nvSpPr>
        <p:spPr>
          <a:xfrm>
            <a:off x="463153" y="3058567"/>
            <a:ext cx="322707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5–10</a:t>
            </a:r>
            <a:endParaRPr lang="en-US" sz="3300" dirty="0"/>
          </a:p>
        </p:txBody>
      </p:sp>
      <p:sp>
        <p:nvSpPr>
          <p:cNvPr id="22" name="SK-4-text-21"/>
          <p:cNvSpPr/>
          <p:nvPr/>
        </p:nvSpPr>
        <p:spPr>
          <a:xfrm>
            <a:off x="463153" y="3490615"/>
            <a:ext cx="89325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bereaved individuals affected by each death</a:t>
            </a:r>
            <a:endParaRPr lang="en-US" sz="1350" dirty="0"/>
          </a:p>
        </p:txBody>
      </p:sp>
      <p:sp>
        <p:nvSpPr>
          <p:cNvPr id="23" name="SK-4-text-22"/>
          <p:cNvSpPr/>
          <p:nvPr/>
        </p:nvSpPr>
        <p:spPr>
          <a:xfrm>
            <a:off x="463153" y="3867894"/>
            <a:ext cx="406527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20–30</a:t>
            </a:r>
            <a:endParaRPr lang="en-US" sz="3300" dirty="0"/>
          </a:p>
        </p:txBody>
      </p:sp>
      <p:sp>
        <p:nvSpPr>
          <p:cNvPr id="24" name="SK-4-text-23"/>
          <p:cNvSpPr/>
          <p:nvPr/>
        </p:nvSpPr>
        <p:spPr>
          <a:xfrm>
            <a:off x="463153" y="4293096"/>
            <a:ext cx="1172884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bereavements per year on an average GP list of 2,000 patients</a:t>
            </a:r>
            <a:endParaRPr lang="en-US" sz="1350" dirty="0"/>
          </a:p>
        </p:txBody>
      </p:sp>
      <p:sp>
        <p:nvSpPr>
          <p:cNvPr id="25" name="SK-4-text-24"/>
          <p:cNvSpPr/>
          <p:nvPr/>
        </p:nvSpPr>
        <p:spPr>
          <a:xfrm>
            <a:off x="463153" y="4505623"/>
            <a:ext cx="1172884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...meaning up to 100–200 bereaved individuals actively affected at any one time</a:t>
            </a:r>
            <a:endParaRPr lang="en-US" sz="1275" dirty="0"/>
          </a:p>
        </p:txBody>
      </p:sp>
      <p:sp>
        <p:nvSpPr>
          <p:cNvPr id="26" name="SK-4-text-25"/>
          <p:cNvSpPr/>
          <p:nvPr/>
        </p:nvSpPr>
        <p:spPr>
          <a:xfrm>
            <a:off x="681186" y="5575548"/>
            <a:ext cx="138067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↑ GP Consultations</a:t>
            </a:r>
            <a:endParaRPr lang="en-US" sz="1200" dirty="0"/>
          </a:p>
        </p:txBody>
      </p:sp>
      <p:sp>
        <p:nvSpPr>
          <p:cNvPr id="27" name="SK-4-text-26"/>
          <p:cNvSpPr/>
          <p:nvPr/>
        </p:nvSpPr>
        <p:spPr>
          <a:xfrm>
            <a:off x="633859" y="5788075"/>
            <a:ext cx="148738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Bereaved patients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consult more frequently</a:t>
            </a:r>
            <a:endParaRPr lang="en-US" sz="1050" dirty="0"/>
          </a:p>
        </p:txBody>
      </p:sp>
      <p:sp>
        <p:nvSpPr>
          <p:cNvPr id="28" name="SK-4-text-27"/>
          <p:cNvSpPr/>
          <p:nvPr/>
        </p:nvSpPr>
        <p:spPr>
          <a:xfrm>
            <a:off x="2522190" y="5575548"/>
            <a:ext cx="18683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↑ Physical &amp; Mental Illness</a:t>
            </a:r>
            <a:endParaRPr lang="en-US" sz="1200" dirty="0"/>
          </a:p>
        </p:txBody>
      </p:sp>
      <p:sp>
        <p:nvSpPr>
          <p:cNvPr id="29" name="SK-4-text-28"/>
          <p:cNvSpPr/>
          <p:nvPr/>
        </p:nvSpPr>
        <p:spPr>
          <a:xfrm>
            <a:off x="2645569" y="5788075"/>
            <a:ext cx="162148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Depression, anxiety, PTSD,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 illness</a:t>
            </a:r>
            <a:endParaRPr lang="en-US" sz="1050" dirty="0"/>
          </a:p>
        </p:txBody>
      </p:sp>
      <p:sp>
        <p:nvSpPr>
          <p:cNvPr id="30" name="SK-4-text-29"/>
          <p:cNvSpPr/>
          <p:nvPr/>
        </p:nvSpPr>
        <p:spPr>
          <a:xfrm>
            <a:off x="4923979" y="5575548"/>
            <a:ext cx="120997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↑ Mortality Risk</a:t>
            </a:r>
            <a:endParaRPr lang="en-US" sz="1200" dirty="0"/>
          </a:p>
        </p:txBody>
      </p:sp>
      <p:sp>
        <p:nvSpPr>
          <p:cNvPr id="31" name="SK-4-text-30"/>
          <p:cNvSpPr/>
          <p:nvPr/>
        </p:nvSpPr>
        <p:spPr>
          <a:xfrm>
            <a:off x="4766965" y="5788075"/>
            <a:ext cx="152400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Elevated death risk in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bereaved spouses —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especially first 6 months</a:t>
            </a:r>
            <a:endParaRPr lang="en-US" sz="1050" dirty="0"/>
          </a:p>
        </p:txBody>
      </p:sp>
      <p:sp>
        <p:nvSpPr>
          <p:cNvPr id="32" name="SK-4-text-31"/>
          <p:cNvSpPr/>
          <p:nvPr/>
        </p:nvSpPr>
        <p:spPr>
          <a:xfrm>
            <a:off x="7363867" y="5376565"/>
            <a:ext cx="221837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INSIGHT</a:t>
            </a:r>
            <a:endParaRPr lang="en-US" sz="1275" dirty="0"/>
          </a:p>
        </p:txBody>
      </p:sp>
      <p:sp>
        <p:nvSpPr>
          <p:cNvPr id="33" name="SK-4-text-32"/>
          <p:cNvSpPr/>
          <p:nvPr/>
        </p:nvSpPr>
        <p:spPr>
          <a:xfrm>
            <a:off x="7363867" y="5623471"/>
            <a:ext cx="3974455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Bereavement is one of the most common life events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presenting to primary care — yet it is often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under-recognised and under-supported.</a:t>
            </a:r>
            <a:endParaRPr lang="en-US" sz="1275" dirty="0"/>
          </a:p>
        </p:txBody>
      </p:sp>
      <p:sp>
        <p:nvSpPr>
          <p:cNvPr id="34" name="SK-4-text-33"/>
          <p:cNvSpPr/>
          <p:nvPr/>
        </p:nvSpPr>
        <p:spPr>
          <a:xfrm>
            <a:off x="3141613" y="6617940"/>
            <a:ext cx="593303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 · 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1675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768078"/>
            <a:ext cx="1999357" cy="571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2181374"/>
            <a:ext cx="2170063" cy="3030438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2057400"/>
            <a:ext cx="2170063" cy="10284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57773" y="2057400"/>
            <a:ext cx="2170063" cy="2955727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57773" y="2057400"/>
            <a:ext cx="2170063" cy="10284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4282" y="2181374"/>
            <a:ext cx="2170063" cy="3030438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74282" y="2057400"/>
            <a:ext cx="2170063" cy="10284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8588" y="2057400"/>
            <a:ext cx="2170063" cy="3010644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78588" y="2057400"/>
            <a:ext cx="2170063" cy="10284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95098" y="2208163"/>
            <a:ext cx="2170063" cy="3003798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95098" y="2057400"/>
            <a:ext cx="2170063" cy="10284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21482" y="5424636"/>
            <a:ext cx="8863459" cy="850255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80290" y="2338536"/>
            <a:ext cx="963067" cy="781794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61263" y="2338536"/>
            <a:ext cx="743694" cy="843409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81365" y="2352229"/>
            <a:ext cx="694879" cy="85725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328392" y="2338536"/>
            <a:ext cx="707082" cy="816025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99679" y="2400300"/>
            <a:ext cx="828973" cy="740569"/>
          </a:xfrm>
          <a:prstGeom prst="rect">
            <a:avLst/>
          </a:prstGeom>
        </p:spPr>
      </p:pic>
      <p:sp>
        <p:nvSpPr>
          <p:cNvPr id="22" name="SK-5-text-21"/>
          <p:cNvSpPr/>
          <p:nvPr/>
        </p:nvSpPr>
        <p:spPr>
          <a:xfrm>
            <a:off x="341263" y="89148"/>
            <a:ext cx="964596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BEREAVEMENT · SLIDE 5 OF 32</a:t>
            </a:r>
            <a:endParaRPr lang="en-US" sz="1425" dirty="0"/>
          </a:p>
        </p:txBody>
      </p:sp>
      <p:sp>
        <p:nvSpPr>
          <p:cNvPr id="23" name="SK-5-text-22"/>
          <p:cNvSpPr/>
          <p:nvPr/>
        </p:nvSpPr>
        <p:spPr>
          <a:xfrm>
            <a:off x="390079" y="699492"/>
            <a:ext cx="1076134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Grief Reactions</a:t>
            </a:r>
            <a:endParaRPr lang="en-US" sz="3150" dirty="0"/>
          </a:p>
        </p:txBody>
      </p:sp>
      <p:sp>
        <p:nvSpPr>
          <p:cNvPr id="24" name="SK-5-text-23"/>
          <p:cNvSpPr/>
          <p:nvPr/>
        </p:nvSpPr>
        <p:spPr>
          <a:xfrm>
            <a:off x="390079" y="1261765"/>
            <a:ext cx="106918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to Expect — and What to Reassure</a:t>
            </a:r>
            <a:endParaRPr lang="en-US" sz="1875" dirty="0"/>
          </a:p>
        </p:txBody>
      </p:sp>
      <p:sp>
        <p:nvSpPr>
          <p:cNvPr id="25" name="SK-5-text-24"/>
          <p:cNvSpPr/>
          <p:nvPr/>
        </p:nvSpPr>
        <p:spPr>
          <a:xfrm>
            <a:off x="914400" y="3298627"/>
            <a:ext cx="247554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Emotional</a:t>
            </a:r>
            <a:endParaRPr lang="en-US" sz="1725" dirty="0"/>
          </a:p>
        </p:txBody>
      </p:sp>
      <p:sp>
        <p:nvSpPr>
          <p:cNvPr id="26" name="SK-5-text-25"/>
          <p:cNvSpPr/>
          <p:nvPr/>
        </p:nvSpPr>
        <p:spPr>
          <a:xfrm>
            <a:off x="743694" y="3703290"/>
            <a:ext cx="3368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Sadness · Yearning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963067" y="4046190"/>
            <a:ext cx="24536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Anger · Guilt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902196" y="4334173"/>
            <a:ext cx="30022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 · Relief</a:t>
            </a:r>
            <a:endParaRPr lang="en-US" sz="1200" dirty="0"/>
          </a:p>
        </p:txBody>
      </p:sp>
      <p:sp>
        <p:nvSpPr>
          <p:cNvPr id="29" name="SK-5-text-28"/>
          <p:cNvSpPr/>
          <p:nvPr/>
        </p:nvSpPr>
        <p:spPr>
          <a:xfrm>
            <a:off x="3242965" y="3305473"/>
            <a:ext cx="247554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Cognitive</a:t>
            </a:r>
            <a:endParaRPr lang="en-US" sz="1725" dirty="0"/>
          </a:p>
        </p:txBody>
      </p:sp>
      <p:sp>
        <p:nvSpPr>
          <p:cNvPr id="30" name="SK-5-text-29"/>
          <p:cNvSpPr/>
          <p:nvPr/>
        </p:nvSpPr>
        <p:spPr>
          <a:xfrm>
            <a:off x="3060055" y="3710136"/>
            <a:ext cx="134109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Preoccupation with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deceased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2852886" y="4286250"/>
            <a:ext cx="177998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Confusion · Forgetfulness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Poor concentration</a:t>
            </a:r>
            <a:endParaRPr lang="en-US" sz="1200" dirty="0"/>
          </a:p>
        </p:txBody>
      </p:sp>
      <p:sp>
        <p:nvSpPr>
          <p:cNvPr id="32" name="SK-5-text-31"/>
          <p:cNvSpPr/>
          <p:nvPr/>
        </p:nvSpPr>
        <p:spPr>
          <a:xfrm>
            <a:off x="5425380" y="3305473"/>
            <a:ext cx="300132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Behavioural</a:t>
            </a:r>
            <a:endParaRPr lang="en-US" sz="1725" dirty="0"/>
          </a:p>
        </p:txBody>
      </p:sp>
      <p:sp>
        <p:nvSpPr>
          <p:cNvPr id="33" name="SK-5-text-32"/>
          <p:cNvSpPr/>
          <p:nvPr/>
        </p:nvSpPr>
        <p:spPr>
          <a:xfrm>
            <a:off x="5108377" y="3710136"/>
            <a:ext cx="48310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Tearfulness · Restlessness</a:t>
            </a:r>
            <a:endParaRPr lang="en-US" sz="1200" dirty="0"/>
          </a:p>
        </p:txBody>
      </p:sp>
      <p:sp>
        <p:nvSpPr>
          <p:cNvPr id="34" name="SK-5-text-33"/>
          <p:cNvSpPr/>
          <p:nvPr/>
        </p:nvSpPr>
        <p:spPr>
          <a:xfrm>
            <a:off x="5400973" y="4053036"/>
            <a:ext cx="31851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Social withdrawal</a:t>
            </a:r>
            <a:endParaRPr lang="en-US" sz="1200" dirty="0"/>
          </a:p>
        </p:txBody>
      </p:sp>
      <p:sp>
        <p:nvSpPr>
          <p:cNvPr id="35" name="SK-5-text-34"/>
          <p:cNvSpPr/>
          <p:nvPr/>
        </p:nvSpPr>
        <p:spPr>
          <a:xfrm>
            <a:off x="5266879" y="4395936"/>
            <a:ext cx="37338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Searching behaviours</a:t>
            </a:r>
            <a:endParaRPr lang="en-US" sz="1200" dirty="0"/>
          </a:p>
        </p:txBody>
      </p:sp>
      <p:sp>
        <p:nvSpPr>
          <p:cNvPr id="36" name="SK-5-text-35"/>
          <p:cNvSpPr/>
          <p:nvPr/>
        </p:nvSpPr>
        <p:spPr>
          <a:xfrm>
            <a:off x="7900392" y="3305473"/>
            <a:ext cx="221265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</a:t>
            </a:r>
            <a:endParaRPr lang="en-US" sz="1725" dirty="0"/>
          </a:p>
        </p:txBody>
      </p:sp>
      <p:sp>
        <p:nvSpPr>
          <p:cNvPr id="37" name="SK-5-text-36"/>
          <p:cNvSpPr/>
          <p:nvPr/>
        </p:nvSpPr>
        <p:spPr>
          <a:xfrm>
            <a:off x="7388275" y="3710136"/>
            <a:ext cx="48037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Fatigue · Sleep disturbance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7717482" y="4059882"/>
            <a:ext cx="30022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Appetite changes</a:t>
            </a:r>
            <a:endParaRPr lang="en-US" sz="1200" dirty="0"/>
          </a:p>
        </p:txBody>
      </p:sp>
      <p:sp>
        <p:nvSpPr>
          <p:cNvPr id="39" name="SK-5-text-38"/>
          <p:cNvSpPr/>
          <p:nvPr/>
        </p:nvSpPr>
        <p:spPr>
          <a:xfrm>
            <a:off x="7802761" y="4395936"/>
            <a:ext cx="1048494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“Grief waves” ·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Chest tightness</a:t>
            </a:r>
            <a:endParaRPr lang="en-US" sz="1200" dirty="0"/>
          </a:p>
        </p:txBody>
      </p:sp>
      <p:sp>
        <p:nvSpPr>
          <p:cNvPr id="40" name="SK-5-text-39"/>
          <p:cNvSpPr/>
          <p:nvPr/>
        </p:nvSpPr>
        <p:spPr>
          <a:xfrm>
            <a:off x="10107067" y="3305473"/>
            <a:ext cx="20849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Perceptual</a:t>
            </a:r>
            <a:endParaRPr lang="en-US" sz="1725" dirty="0"/>
          </a:p>
        </p:txBody>
      </p:sp>
      <p:sp>
        <p:nvSpPr>
          <p:cNvPr id="41" name="SK-5-text-40"/>
          <p:cNvSpPr/>
          <p:nvPr/>
        </p:nvSpPr>
        <p:spPr>
          <a:xfrm>
            <a:off x="9948565" y="3682603"/>
            <a:ext cx="148738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Illusions of seeing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deceased</a:t>
            </a:r>
            <a:endParaRPr lang="en-US" sz="1125" dirty="0"/>
          </a:p>
        </p:txBody>
      </p:sp>
      <p:sp>
        <p:nvSpPr>
          <p:cNvPr id="42" name="SK-5-text-41"/>
          <p:cNvSpPr/>
          <p:nvPr/>
        </p:nvSpPr>
        <p:spPr>
          <a:xfrm>
            <a:off x="10009584" y="4155877"/>
            <a:ext cx="218241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Hearing their voice</a:t>
            </a:r>
            <a:endParaRPr lang="en-US" sz="1200" dirty="0"/>
          </a:p>
        </p:txBody>
      </p:sp>
      <p:sp>
        <p:nvSpPr>
          <p:cNvPr id="43" name="SK-5-text-42"/>
          <p:cNvSpPr/>
          <p:nvPr/>
        </p:nvSpPr>
        <p:spPr>
          <a:xfrm>
            <a:off x="9911953" y="4450705"/>
            <a:ext cx="228004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Sensing their presence</a:t>
            </a:r>
            <a:endParaRPr lang="en-US" sz="1200" dirty="0"/>
          </a:p>
        </p:txBody>
      </p:sp>
      <p:sp>
        <p:nvSpPr>
          <p:cNvPr id="44" name="SK-5-text-43"/>
          <p:cNvSpPr/>
          <p:nvPr/>
        </p:nvSpPr>
        <p:spPr>
          <a:xfrm>
            <a:off x="9875490" y="4738836"/>
            <a:ext cx="157266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(Common and normal —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psychosis)</a:t>
            </a:r>
            <a:endParaRPr lang="en-US" sz="1125" dirty="0"/>
          </a:p>
        </p:txBody>
      </p:sp>
      <p:sp>
        <p:nvSpPr>
          <p:cNvPr id="45" name="SK-5-text-44"/>
          <p:cNvSpPr/>
          <p:nvPr/>
        </p:nvSpPr>
        <p:spPr>
          <a:xfrm>
            <a:off x="2011561" y="5527477"/>
            <a:ext cx="1018043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Grief reactions are normal. Many feel frightening to the bereaved person.</a:t>
            </a:r>
            <a:endParaRPr lang="en-US" sz="1950" dirty="0"/>
          </a:p>
        </p:txBody>
      </p:sp>
      <p:sp>
        <p:nvSpPr>
          <p:cNvPr id="46" name="SK-5-text-45"/>
          <p:cNvSpPr/>
          <p:nvPr/>
        </p:nvSpPr>
        <p:spPr>
          <a:xfrm>
            <a:off x="2730996" y="5925294"/>
            <a:ext cx="946100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role: normalise, reassure, and accompany — not diagnose or fix.</a:t>
            </a:r>
            <a:endParaRPr lang="en-US" sz="1800" dirty="0"/>
          </a:p>
        </p:txBody>
      </p:sp>
      <p:sp>
        <p:nvSpPr>
          <p:cNvPr id="47" name="SK-5-text-46"/>
          <p:cNvSpPr/>
          <p:nvPr/>
        </p:nvSpPr>
        <p:spPr>
          <a:xfrm>
            <a:off x="2852886" y="6583561"/>
            <a:ext cx="93391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www.bradfordvts.co.uk ·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97669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60182"/>
            <a:ext cx="12192000" cy="397669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26530"/>
            <a:ext cx="5705773" cy="190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6079" y="1330375"/>
            <a:ext cx="5144988" cy="458792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8596" y="1330375"/>
            <a:ext cx="121890" cy="466338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4267" y="4864298"/>
            <a:ext cx="4510980" cy="952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5143500"/>
            <a:ext cx="5973961" cy="1316682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0863" y="1707505"/>
            <a:ext cx="4145161" cy="4080421"/>
          </a:xfrm>
          <a:prstGeom prst="rect">
            <a:avLst/>
          </a:prstGeom>
        </p:spPr>
      </p:pic>
      <p:sp>
        <p:nvSpPr>
          <p:cNvPr id="11" name="SK-6-text-10"/>
          <p:cNvSpPr/>
          <p:nvPr/>
        </p:nvSpPr>
        <p:spPr>
          <a:xfrm>
            <a:off x="365671" y="109686"/>
            <a:ext cx="60388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BEREAVEMENT</a:t>
            </a:r>
            <a:endParaRPr lang="en-US" sz="1500" dirty="0"/>
          </a:p>
        </p:txBody>
      </p:sp>
      <p:sp>
        <p:nvSpPr>
          <p:cNvPr id="12" name="SK-6-text-11"/>
          <p:cNvSpPr/>
          <p:nvPr/>
        </p:nvSpPr>
        <p:spPr>
          <a:xfrm>
            <a:off x="11301859" y="109686"/>
            <a:ext cx="89014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/ 32</a:t>
            </a:r>
            <a:endParaRPr lang="en-US" sz="1500" dirty="0"/>
          </a:p>
        </p:txBody>
      </p:sp>
      <p:sp>
        <p:nvSpPr>
          <p:cNvPr id="13" name="SK-6-text-12"/>
          <p:cNvSpPr/>
          <p:nvPr/>
        </p:nvSpPr>
        <p:spPr>
          <a:xfrm>
            <a:off x="365671" y="630882"/>
            <a:ext cx="11826329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Kübler-Ross — 5 Stages of Grief</a:t>
            </a:r>
            <a:endParaRPr lang="en-US" sz="2550" dirty="0"/>
          </a:p>
        </p:txBody>
      </p:sp>
      <p:sp>
        <p:nvSpPr>
          <p:cNvPr id="14" name="SK-6-text-13"/>
          <p:cNvSpPr/>
          <p:nvPr/>
        </p:nvSpPr>
        <p:spPr>
          <a:xfrm>
            <a:off x="390079" y="1042392"/>
            <a:ext cx="568356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Historical Context</a:t>
            </a:r>
            <a:endParaRPr lang="en-US" sz="2025" dirty="0"/>
          </a:p>
        </p:txBody>
      </p:sp>
      <p:sp>
        <p:nvSpPr>
          <p:cNvPr id="15" name="SK-6-text-14"/>
          <p:cNvSpPr/>
          <p:nvPr/>
        </p:nvSpPr>
        <p:spPr>
          <a:xfrm>
            <a:off x="1450777" y="5980063"/>
            <a:ext cx="91592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Elisabeth Kübler-Ross, On Death and Dying, 1969</a:t>
            </a:r>
            <a:endParaRPr lang="en-US" sz="1200" dirty="0"/>
          </a:p>
        </p:txBody>
      </p:sp>
      <p:sp>
        <p:nvSpPr>
          <p:cNvPr id="16" name="SK-6-text-15"/>
          <p:cNvSpPr/>
          <p:nvPr/>
        </p:nvSpPr>
        <p:spPr>
          <a:xfrm>
            <a:off x="6729859" y="1481286"/>
            <a:ext cx="546214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CLINICAL CONTEXT — 2026</a:t>
            </a:r>
            <a:endParaRPr lang="en-US" sz="1950" dirty="0"/>
          </a:p>
        </p:txBody>
      </p:sp>
      <p:sp>
        <p:nvSpPr>
          <p:cNvPr id="17" name="SK-6-text-16"/>
          <p:cNvSpPr/>
          <p:nvPr/>
        </p:nvSpPr>
        <p:spPr>
          <a:xfrm>
            <a:off x="6742063" y="1961257"/>
            <a:ext cx="358437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Originally observed in dying patients —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bereaved family members</a:t>
            </a:r>
            <a:endParaRPr lang="en-US" sz="1500" dirty="0"/>
          </a:p>
        </p:txBody>
      </p:sp>
      <p:sp>
        <p:nvSpPr>
          <p:cNvPr id="18" name="SK-6-text-17"/>
          <p:cNvSpPr/>
          <p:nvPr/>
        </p:nvSpPr>
        <p:spPr>
          <a:xfrm>
            <a:off x="6742063" y="2619673"/>
            <a:ext cx="359658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Not a linear sequence — people cycle,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skip, and revisit stages unpredictably</a:t>
            </a:r>
            <a:endParaRPr lang="en-US" sz="1500" dirty="0"/>
          </a:p>
        </p:txBody>
      </p:sp>
      <p:sp>
        <p:nvSpPr>
          <p:cNvPr id="19" name="SK-6-text-18"/>
          <p:cNvSpPr/>
          <p:nvPr/>
        </p:nvSpPr>
        <p:spPr>
          <a:xfrm>
            <a:off x="6742063" y="3257550"/>
            <a:ext cx="337705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Not everyone experiences all five —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grief is individual, not formulaic</a:t>
            </a:r>
            <a:endParaRPr lang="en-US" sz="1500" dirty="0"/>
          </a:p>
        </p:txBody>
      </p:sp>
      <p:sp>
        <p:nvSpPr>
          <p:cNvPr id="20" name="SK-6-text-19"/>
          <p:cNvSpPr/>
          <p:nvPr/>
        </p:nvSpPr>
        <p:spPr>
          <a:xfrm>
            <a:off x="6742063" y="3874740"/>
            <a:ext cx="4498777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Modern evidence has moved beyond this model —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Worden's Tasks and the Dual Process Model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more clinically accurate</a:t>
            </a:r>
            <a:endParaRPr lang="en-US" sz="1500" dirty="0"/>
          </a:p>
        </p:txBody>
      </p:sp>
      <p:sp>
        <p:nvSpPr>
          <p:cNvPr id="21" name="SK-6-text-20"/>
          <p:cNvSpPr/>
          <p:nvPr/>
        </p:nvSpPr>
        <p:spPr>
          <a:xfrm>
            <a:off x="6961584" y="4972050"/>
            <a:ext cx="4145161" cy="79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Kübler-Ross as a starting point for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normalising grief — never as a prescription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how someone should grieve.</a:t>
            </a:r>
            <a:endParaRPr lang="en-US" sz="1650" dirty="0"/>
          </a:p>
        </p:txBody>
      </p:sp>
      <p:sp>
        <p:nvSpPr>
          <p:cNvPr id="22" name="SK-6-text-21"/>
          <p:cNvSpPr/>
          <p:nvPr/>
        </p:nvSpPr>
        <p:spPr>
          <a:xfrm>
            <a:off x="2834432" y="6604248"/>
            <a:ext cx="627920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 · 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25053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1248073"/>
            <a:ext cx="1219200" cy="47923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526161"/>
            <a:ext cx="12192000" cy="198879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2008584"/>
            <a:ext cx="2170063" cy="419546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2488704"/>
            <a:ext cx="2170063" cy="2765078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7161" y="3117652"/>
            <a:ext cx="1389757" cy="1905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11153" y="2008584"/>
            <a:ext cx="2170063" cy="419546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11153" y="2427684"/>
            <a:ext cx="2170063" cy="2791123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01380" y="3117652"/>
            <a:ext cx="1389757" cy="1905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373" y="2008584"/>
            <a:ext cx="2170063" cy="419546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15373" y="2455069"/>
            <a:ext cx="2170063" cy="2784277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5600" y="3117652"/>
            <a:ext cx="1389757" cy="1905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9592" y="2008584"/>
            <a:ext cx="2170063" cy="419546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19592" y="2488704"/>
            <a:ext cx="2170063" cy="2806154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09671" y="3117652"/>
            <a:ext cx="1389757" cy="1905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86980" y="2841278"/>
            <a:ext cx="402282" cy="9525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43272" y="2819099"/>
            <a:ext cx="53882" cy="53882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91200" y="2841278"/>
            <a:ext cx="402282" cy="9525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47492" y="2819099"/>
            <a:ext cx="53882" cy="53882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95271" y="2841278"/>
            <a:ext cx="402282" cy="9525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51562" y="2819099"/>
            <a:ext cx="53882" cy="53882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999184" y="5500092"/>
            <a:ext cx="5986165" cy="795486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999184" y="5500092"/>
            <a:ext cx="85279" cy="822871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58400" y="4443859"/>
            <a:ext cx="597396" cy="774948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76157" y="4437013"/>
            <a:ext cx="1255663" cy="692646"/>
          </a:xfrm>
          <a:prstGeom prst="rect">
            <a:avLst/>
          </a:prstGeom>
        </p:spPr>
      </p:pic>
      <p:pic>
        <p:nvPicPr>
          <p:cNvPr id="29" name="SK-7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230588" y="4437013"/>
            <a:ext cx="731490" cy="644575"/>
          </a:xfrm>
          <a:prstGeom prst="rect">
            <a:avLst/>
          </a:prstGeom>
        </p:spPr>
      </p:pic>
      <p:pic>
        <p:nvPicPr>
          <p:cNvPr id="30" name="SK-7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8180" y="4341019"/>
            <a:ext cx="1219200" cy="836563"/>
          </a:xfrm>
          <a:prstGeom prst="rect">
            <a:avLst/>
          </a:prstGeom>
        </p:spPr>
      </p:pic>
      <p:sp>
        <p:nvSpPr>
          <p:cNvPr id="31" name="SK-7-text-30"/>
          <p:cNvSpPr/>
          <p:nvPr/>
        </p:nvSpPr>
        <p:spPr>
          <a:xfrm>
            <a:off x="377875" y="116532"/>
            <a:ext cx="64636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WORDEN'S FOUR TASKS OF MOURNING</a:t>
            </a:r>
            <a:endParaRPr lang="en-US" sz="1350" dirty="0"/>
          </a:p>
        </p:txBody>
      </p:sp>
      <p:sp>
        <p:nvSpPr>
          <p:cNvPr id="32" name="SK-7-text-31"/>
          <p:cNvSpPr/>
          <p:nvPr/>
        </p:nvSpPr>
        <p:spPr>
          <a:xfrm>
            <a:off x="10777686" y="123379"/>
            <a:ext cx="141431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7 / 32</a:t>
            </a:r>
            <a:endParaRPr lang="en-US" sz="1350" dirty="0"/>
          </a:p>
        </p:txBody>
      </p:sp>
      <p:sp>
        <p:nvSpPr>
          <p:cNvPr id="33" name="SK-7-text-32"/>
          <p:cNvSpPr/>
          <p:nvPr/>
        </p:nvSpPr>
        <p:spPr>
          <a:xfrm>
            <a:off x="365671" y="747415"/>
            <a:ext cx="1182632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Worden's Four Tasks of Mourning</a:t>
            </a:r>
            <a:endParaRPr lang="en-US" sz="3000" dirty="0"/>
          </a:p>
        </p:txBody>
      </p:sp>
      <p:sp>
        <p:nvSpPr>
          <p:cNvPr id="34" name="SK-7-text-33"/>
          <p:cNvSpPr/>
          <p:nvPr/>
        </p:nvSpPr>
        <p:spPr>
          <a:xfrm>
            <a:off x="365671" y="1398984"/>
            <a:ext cx="118263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Grief as an active process — not a passive experience</a:t>
            </a:r>
            <a:endParaRPr lang="en-US" sz="1650" dirty="0"/>
          </a:p>
        </p:txBody>
      </p:sp>
      <p:sp>
        <p:nvSpPr>
          <p:cNvPr id="35" name="SK-7-text-34"/>
          <p:cNvSpPr/>
          <p:nvPr/>
        </p:nvSpPr>
        <p:spPr>
          <a:xfrm>
            <a:off x="402282" y="1659582"/>
            <a:ext cx="42214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William Worden, 1992</a:t>
            </a:r>
            <a:endParaRPr lang="en-US" sz="1200" dirty="0"/>
          </a:p>
        </p:txBody>
      </p:sp>
      <p:sp>
        <p:nvSpPr>
          <p:cNvPr id="36" name="SK-7-text-35"/>
          <p:cNvSpPr/>
          <p:nvPr/>
        </p:nvSpPr>
        <p:spPr>
          <a:xfrm>
            <a:off x="1682353" y="2084784"/>
            <a:ext cx="7620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2400" dirty="0"/>
          </a:p>
        </p:txBody>
      </p:sp>
      <p:sp>
        <p:nvSpPr>
          <p:cNvPr id="37" name="SK-7-text-36"/>
          <p:cNvSpPr/>
          <p:nvPr/>
        </p:nvSpPr>
        <p:spPr>
          <a:xfrm>
            <a:off x="1024086" y="2564755"/>
            <a:ext cx="151179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Accept the Reality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the Loss</a:t>
            </a:r>
            <a:endParaRPr lang="en-US" sz="1275" dirty="0"/>
          </a:p>
        </p:txBody>
      </p:sp>
      <p:sp>
        <p:nvSpPr>
          <p:cNvPr id="38" name="SK-7-text-37"/>
          <p:cNvSpPr/>
          <p:nvPr/>
        </p:nvSpPr>
        <p:spPr>
          <a:xfrm>
            <a:off x="914400" y="3250555"/>
            <a:ext cx="1731169" cy="960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Intellectual then emotional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recognition that the person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gone — and is not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coming back. Initial denial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normal and protective.</a:t>
            </a:r>
            <a:endParaRPr lang="en-US" sz="1125" dirty="0"/>
          </a:p>
        </p:txBody>
      </p:sp>
      <p:sp>
        <p:nvSpPr>
          <p:cNvPr id="39" name="SK-7-text-38"/>
          <p:cNvSpPr/>
          <p:nvPr/>
        </p:nvSpPr>
        <p:spPr>
          <a:xfrm>
            <a:off x="4474369" y="2084784"/>
            <a:ext cx="7620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2400" dirty="0"/>
          </a:p>
        </p:txBody>
      </p:sp>
      <p:sp>
        <p:nvSpPr>
          <p:cNvPr id="40" name="SK-7-text-39"/>
          <p:cNvSpPr/>
          <p:nvPr/>
        </p:nvSpPr>
        <p:spPr>
          <a:xfrm>
            <a:off x="3901380" y="2564755"/>
            <a:ext cx="136549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 Through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Pain of Grief</a:t>
            </a:r>
            <a:endParaRPr lang="en-US" sz="1275" dirty="0"/>
          </a:p>
        </p:txBody>
      </p:sp>
      <p:sp>
        <p:nvSpPr>
          <p:cNvPr id="41" name="SK-7-text-40"/>
          <p:cNvSpPr/>
          <p:nvPr/>
        </p:nvSpPr>
        <p:spPr>
          <a:xfrm>
            <a:off x="3828157" y="3236863"/>
            <a:ext cx="1487388" cy="11108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Allow difficult emotions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be felt — not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suppressed or avoided.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Grief that is bypassed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does not dissippear;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 resurfaces later.</a:t>
            </a:r>
            <a:endParaRPr lang="en-US" sz="1125" dirty="0"/>
          </a:p>
        </p:txBody>
      </p:sp>
      <p:sp>
        <p:nvSpPr>
          <p:cNvPr id="42" name="SK-7-text-41"/>
          <p:cNvSpPr/>
          <p:nvPr/>
        </p:nvSpPr>
        <p:spPr>
          <a:xfrm>
            <a:off x="7351663" y="2084784"/>
            <a:ext cx="7620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2400" dirty="0"/>
          </a:p>
        </p:txBody>
      </p:sp>
      <p:sp>
        <p:nvSpPr>
          <p:cNvPr id="43" name="SK-7-text-42"/>
          <p:cNvSpPr/>
          <p:nvPr/>
        </p:nvSpPr>
        <p:spPr>
          <a:xfrm>
            <a:off x="6449467" y="2564755"/>
            <a:ext cx="202376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Adjust to an Environment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Without the Deceased</a:t>
            </a:r>
            <a:endParaRPr lang="en-US" sz="1275" dirty="0"/>
          </a:p>
        </p:txBody>
      </p:sp>
      <p:sp>
        <p:nvSpPr>
          <p:cNvPr id="44" name="SK-7-text-43"/>
          <p:cNvSpPr/>
          <p:nvPr/>
        </p:nvSpPr>
        <p:spPr>
          <a:xfrm>
            <a:off x="6559153" y="3236863"/>
            <a:ext cx="1792188" cy="11108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Practical and emotional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adaptation — new roles,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responsibilities, and identity.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involve learning entirely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skills and redefining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oneself.</a:t>
            </a:r>
            <a:endParaRPr lang="en-US" sz="1125" dirty="0"/>
          </a:p>
        </p:txBody>
      </p:sp>
      <p:sp>
        <p:nvSpPr>
          <p:cNvPr id="45" name="SK-7-text-44"/>
          <p:cNvSpPr/>
          <p:nvPr/>
        </p:nvSpPr>
        <p:spPr>
          <a:xfrm>
            <a:off x="10253365" y="2084784"/>
            <a:ext cx="7620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2400" dirty="0"/>
          </a:p>
        </p:txBody>
      </p:sp>
      <p:sp>
        <p:nvSpPr>
          <p:cNvPr id="46" name="SK-7-text-45"/>
          <p:cNvSpPr/>
          <p:nvPr/>
        </p:nvSpPr>
        <p:spPr>
          <a:xfrm>
            <a:off x="9509671" y="2564755"/>
            <a:ext cx="173116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Emotionally Relocate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Deceased</a:t>
            </a:r>
            <a:endParaRPr lang="en-US" sz="1275" dirty="0"/>
          </a:p>
        </p:txBody>
      </p:sp>
      <p:sp>
        <p:nvSpPr>
          <p:cNvPr id="47" name="SK-7-text-46"/>
          <p:cNvSpPr/>
          <p:nvPr/>
        </p:nvSpPr>
        <p:spPr>
          <a:xfrm>
            <a:off x="9497467" y="3250555"/>
            <a:ext cx="1755577" cy="11452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forgetting — but finding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new internal place for the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deceased that allows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continued living. Letting go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the presence while</a:t>
            </a:r>
            <a:endParaRPr lang="en-US" sz="1125" dirty="0"/>
          </a:p>
          <a:p>
            <a:pPr marL="0" indent="0" algn="l">
              <a:lnSpc>
                <a:spcPts val="1463"/>
              </a:lnSpc>
              <a:buNone/>
            </a:pPr>
            <a:r>
              <a:rPr lang="en-US" sz="1125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keeping the bond.</a:t>
            </a:r>
            <a:endParaRPr lang="en-US" sz="1125" dirty="0"/>
          </a:p>
        </p:txBody>
      </p:sp>
      <p:sp>
        <p:nvSpPr>
          <p:cNvPr id="48" name="SK-7-text-47"/>
          <p:cNvSpPr/>
          <p:nvPr/>
        </p:nvSpPr>
        <p:spPr>
          <a:xfrm>
            <a:off x="3206353" y="5582394"/>
            <a:ext cx="508396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use: More flexible and less prescriptive than Kübler-Ross.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Tasks can be revisited — grief is not a one-way street.</a:t>
            </a:r>
            <a:endParaRPr lang="en-US" sz="1350" dirty="0"/>
          </a:p>
        </p:txBody>
      </p:sp>
      <p:sp>
        <p:nvSpPr>
          <p:cNvPr id="49" name="SK-7-text-48"/>
          <p:cNvSpPr/>
          <p:nvPr/>
        </p:nvSpPr>
        <p:spPr>
          <a:xfrm>
            <a:off x="3230761" y="6021288"/>
            <a:ext cx="89612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0AE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Tasks framework is widely used in grief therapy and counselling.</a:t>
            </a:r>
            <a:endParaRPr lang="en-US" sz="1200" dirty="0"/>
          </a:p>
        </p:txBody>
      </p:sp>
      <p:sp>
        <p:nvSpPr>
          <p:cNvPr id="50" name="SK-7-text-49"/>
          <p:cNvSpPr/>
          <p:nvPr/>
        </p:nvSpPr>
        <p:spPr>
          <a:xfrm>
            <a:off x="2974777" y="6617940"/>
            <a:ext cx="92172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 · 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1279773"/>
            <a:ext cx="5608290" cy="190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1954411"/>
            <a:ext cx="3706267" cy="3504307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1975098"/>
            <a:ext cx="85279" cy="3394621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5984" y="1954411"/>
            <a:ext cx="3706267" cy="3504307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96973" y="1975098"/>
            <a:ext cx="85279" cy="3394621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616625"/>
            <a:ext cx="12192000" cy="781794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86475" y="5863530"/>
            <a:ext cx="19050" cy="356592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73294" y="2338536"/>
            <a:ext cx="1377553" cy="1248073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62165" y="2976265"/>
            <a:ext cx="3230761" cy="528042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55577" y="2400300"/>
            <a:ext cx="1401961" cy="1131540"/>
          </a:xfrm>
          <a:prstGeom prst="rect">
            <a:avLst/>
          </a:prstGeom>
        </p:spPr>
      </p:pic>
      <p:sp>
        <p:nvSpPr>
          <p:cNvPr id="15" name="SK-8-text-14"/>
          <p:cNvSpPr/>
          <p:nvPr/>
        </p:nvSpPr>
        <p:spPr>
          <a:xfrm>
            <a:off x="280392" y="89148"/>
            <a:ext cx="6405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DUAL PROCESS MODEL</a:t>
            </a:r>
            <a:endParaRPr lang="en-US" sz="1875" dirty="0"/>
          </a:p>
        </p:txBody>
      </p:sp>
      <p:sp>
        <p:nvSpPr>
          <p:cNvPr id="16" name="SK-8-text-15"/>
          <p:cNvSpPr/>
          <p:nvPr/>
        </p:nvSpPr>
        <p:spPr>
          <a:xfrm>
            <a:off x="8851255" y="130225"/>
            <a:ext cx="33407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Stroebe &amp; Schut, 1999 · Updated 2010</a:t>
            </a:r>
            <a:endParaRPr lang="en-US" sz="1575" dirty="0"/>
          </a:p>
        </p:txBody>
      </p:sp>
      <p:sp>
        <p:nvSpPr>
          <p:cNvPr id="17" name="SK-8-text-16"/>
          <p:cNvSpPr/>
          <p:nvPr/>
        </p:nvSpPr>
        <p:spPr>
          <a:xfrm>
            <a:off x="280392" y="713184"/>
            <a:ext cx="948023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Dual Process Model</a:t>
            </a:r>
            <a:endParaRPr lang="en-US" sz="2775" dirty="0"/>
          </a:p>
        </p:txBody>
      </p:sp>
      <p:sp>
        <p:nvSpPr>
          <p:cNvPr id="18" name="SK-8-text-17"/>
          <p:cNvSpPr/>
          <p:nvPr/>
        </p:nvSpPr>
        <p:spPr>
          <a:xfrm>
            <a:off x="280392" y="1405830"/>
            <a:ext cx="1191160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Healthy grieving = active oscillation between two orientations</a:t>
            </a:r>
            <a:endParaRPr lang="en-US" sz="1800" dirty="0"/>
          </a:p>
        </p:txBody>
      </p:sp>
      <p:sp>
        <p:nvSpPr>
          <p:cNvPr id="19" name="SK-8-text-18"/>
          <p:cNvSpPr/>
          <p:nvPr/>
        </p:nvSpPr>
        <p:spPr>
          <a:xfrm>
            <a:off x="1438573" y="2043559"/>
            <a:ext cx="46910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Loss Orientation</a:t>
            </a:r>
            <a:endParaRPr lang="en-US" sz="1875" dirty="0"/>
          </a:p>
        </p:txBody>
      </p:sp>
      <p:sp>
        <p:nvSpPr>
          <p:cNvPr id="20" name="SK-8-text-19"/>
          <p:cNvSpPr/>
          <p:nvPr/>
        </p:nvSpPr>
        <p:spPr>
          <a:xfrm>
            <a:off x="914400" y="3744367"/>
            <a:ext cx="65808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Yearning for the deceased</a:t>
            </a:r>
            <a:endParaRPr lang="en-US" sz="1575" dirty="0"/>
          </a:p>
        </p:txBody>
      </p:sp>
      <p:sp>
        <p:nvSpPr>
          <p:cNvPr id="21" name="SK-8-text-20"/>
          <p:cNvSpPr/>
          <p:nvPr/>
        </p:nvSpPr>
        <p:spPr>
          <a:xfrm>
            <a:off x="914400" y="4066729"/>
            <a:ext cx="65808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Processing grief emotions</a:t>
            </a:r>
            <a:endParaRPr lang="en-US" sz="1575" dirty="0"/>
          </a:p>
        </p:txBody>
      </p:sp>
      <p:sp>
        <p:nvSpPr>
          <p:cNvPr id="22" name="SK-8-text-21"/>
          <p:cNvSpPr/>
          <p:nvPr/>
        </p:nvSpPr>
        <p:spPr>
          <a:xfrm>
            <a:off x="914400" y="4389090"/>
            <a:ext cx="51406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Revisiting memories</a:t>
            </a:r>
            <a:endParaRPr lang="en-US" sz="1575" dirty="0"/>
          </a:p>
        </p:txBody>
      </p:sp>
      <p:sp>
        <p:nvSpPr>
          <p:cNvPr id="23" name="SK-8-text-22"/>
          <p:cNvSpPr/>
          <p:nvPr/>
        </p:nvSpPr>
        <p:spPr>
          <a:xfrm>
            <a:off x="914400" y="4711303"/>
            <a:ext cx="85010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Intrusive thoughts about the loss</a:t>
            </a:r>
            <a:endParaRPr lang="en-US" sz="1575" dirty="0"/>
          </a:p>
        </p:txBody>
      </p:sp>
      <p:sp>
        <p:nvSpPr>
          <p:cNvPr id="24" name="SK-8-text-23"/>
          <p:cNvSpPr/>
          <p:nvPr/>
        </p:nvSpPr>
        <p:spPr>
          <a:xfrm>
            <a:off x="1767780" y="5157192"/>
            <a:ext cx="394049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Feeling the loss</a:t>
            </a:r>
            <a:endParaRPr lang="en-US" sz="1575" dirty="0"/>
          </a:p>
        </p:txBody>
      </p:sp>
      <p:sp>
        <p:nvSpPr>
          <p:cNvPr id="25" name="SK-8-text-24"/>
          <p:cNvSpPr/>
          <p:nvPr/>
        </p:nvSpPr>
        <p:spPr>
          <a:xfrm>
            <a:off x="5193655" y="2496294"/>
            <a:ext cx="32623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OSCILLATION</a:t>
            </a:r>
            <a:endParaRPr lang="en-US" sz="1875" dirty="0"/>
          </a:p>
        </p:txBody>
      </p:sp>
      <p:sp>
        <p:nvSpPr>
          <p:cNvPr id="26" name="SK-8-text-25"/>
          <p:cNvSpPr/>
          <p:nvPr/>
        </p:nvSpPr>
        <p:spPr>
          <a:xfrm>
            <a:off x="5035153" y="3943350"/>
            <a:ext cx="2084784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Normal, healthy grieving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moves fluidly between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orientations</a:t>
            </a:r>
            <a:endParaRPr lang="en-US" sz="1500" dirty="0"/>
          </a:p>
        </p:txBody>
      </p:sp>
      <p:sp>
        <p:nvSpPr>
          <p:cNvPr id="27" name="SK-8-text-26"/>
          <p:cNvSpPr/>
          <p:nvPr/>
        </p:nvSpPr>
        <p:spPr>
          <a:xfrm>
            <a:off x="8253859" y="2043559"/>
            <a:ext cx="393814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Restoration Orientation</a:t>
            </a:r>
            <a:endParaRPr lang="en-US" sz="1875" dirty="0"/>
          </a:p>
        </p:txBody>
      </p:sp>
      <p:sp>
        <p:nvSpPr>
          <p:cNvPr id="28" name="SK-8-text-27"/>
          <p:cNvSpPr/>
          <p:nvPr/>
        </p:nvSpPr>
        <p:spPr>
          <a:xfrm>
            <a:off x="8095357" y="3744367"/>
            <a:ext cx="40966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Adjusting to new roles</a:t>
            </a:r>
            <a:endParaRPr lang="en-US" sz="1575" dirty="0"/>
          </a:p>
        </p:txBody>
      </p:sp>
      <p:sp>
        <p:nvSpPr>
          <p:cNvPr id="29" name="SK-8-text-28"/>
          <p:cNvSpPr/>
          <p:nvPr/>
        </p:nvSpPr>
        <p:spPr>
          <a:xfrm>
            <a:off x="8095357" y="4066729"/>
            <a:ext cx="40966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Learning new skills</a:t>
            </a:r>
            <a:endParaRPr lang="en-US" sz="1575" dirty="0"/>
          </a:p>
        </p:txBody>
      </p:sp>
      <p:sp>
        <p:nvSpPr>
          <p:cNvPr id="30" name="SK-8-text-29"/>
          <p:cNvSpPr/>
          <p:nvPr/>
        </p:nvSpPr>
        <p:spPr>
          <a:xfrm>
            <a:off x="8095357" y="4389090"/>
            <a:ext cx="40966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Rebuilding social identity</a:t>
            </a:r>
            <a:endParaRPr lang="en-US" sz="1575" dirty="0"/>
          </a:p>
        </p:txBody>
      </p:sp>
      <p:sp>
        <p:nvSpPr>
          <p:cNvPr id="31" name="SK-8-text-30"/>
          <p:cNvSpPr/>
          <p:nvPr/>
        </p:nvSpPr>
        <p:spPr>
          <a:xfrm>
            <a:off x="8095357" y="4704457"/>
            <a:ext cx="40966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Distraction from grief</a:t>
            </a:r>
            <a:endParaRPr lang="en-US" sz="1575" dirty="0"/>
          </a:p>
        </p:txBody>
      </p:sp>
      <p:sp>
        <p:nvSpPr>
          <p:cNvPr id="32" name="SK-8-text-31"/>
          <p:cNvSpPr/>
          <p:nvPr/>
        </p:nvSpPr>
        <p:spPr>
          <a:xfrm>
            <a:off x="9070777" y="5157192"/>
            <a:ext cx="31212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Rebuilding life</a:t>
            </a:r>
            <a:endParaRPr lang="en-US" sz="1575" dirty="0"/>
          </a:p>
        </p:txBody>
      </p:sp>
      <p:sp>
        <p:nvSpPr>
          <p:cNvPr id="33" name="SK-8-text-32"/>
          <p:cNvSpPr/>
          <p:nvPr/>
        </p:nvSpPr>
        <p:spPr>
          <a:xfrm>
            <a:off x="1694557" y="5760690"/>
            <a:ext cx="51339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Only Loss-Oriented</a:t>
            </a:r>
            <a:endParaRPr lang="en-US" sz="1650" dirty="0"/>
          </a:p>
        </p:txBody>
      </p:sp>
      <p:sp>
        <p:nvSpPr>
          <p:cNvPr id="34" name="SK-8-text-33"/>
          <p:cNvSpPr/>
          <p:nvPr/>
        </p:nvSpPr>
        <p:spPr>
          <a:xfrm>
            <a:off x="1962894" y="6021288"/>
            <a:ext cx="970121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of rumination and complicated grief</a:t>
            </a:r>
            <a:endParaRPr lang="en-US" sz="1575" dirty="0"/>
          </a:p>
        </p:txBody>
      </p:sp>
      <p:sp>
        <p:nvSpPr>
          <p:cNvPr id="35" name="SK-8-text-34"/>
          <p:cNvSpPr/>
          <p:nvPr/>
        </p:nvSpPr>
        <p:spPr>
          <a:xfrm>
            <a:off x="6985992" y="5760690"/>
            <a:ext cx="520600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Only Restoration-Oriented</a:t>
            </a:r>
            <a:endParaRPr lang="en-US" sz="1650" dirty="0"/>
          </a:p>
        </p:txBody>
      </p:sp>
      <p:sp>
        <p:nvSpPr>
          <p:cNvPr id="36" name="SK-8-text-35"/>
          <p:cNvSpPr/>
          <p:nvPr/>
        </p:nvSpPr>
        <p:spPr>
          <a:xfrm>
            <a:off x="7290792" y="6021288"/>
            <a:ext cx="49012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12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of avoided or delayed grief</a:t>
            </a:r>
            <a:endParaRPr lang="en-US" sz="1575" dirty="0"/>
          </a:p>
        </p:txBody>
      </p:sp>
      <p:sp>
        <p:nvSpPr>
          <p:cNvPr id="37" name="SK-8-text-36"/>
          <p:cNvSpPr/>
          <p:nvPr/>
        </p:nvSpPr>
        <p:spPr>
          <a:xfrm>
            <a:off x="3048000" y="6597253"/>
            <a:ext cx="91440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Bereavement · June 2026 · 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49746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1334542"/>
            <a:ext cx="5181600" cy="1905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036118"/>
            <a:ext cx="5023098" cy="1126034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123" y="1995636"/>
            <a:ext cx="38100" cy="1145232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6079" y="671959"/>
            <a:ext cx="5400973" cy="5246340"/>
          </a:xfrm>
          <a:prstGeom prst="rect">
            <a:avLst/>
          </a:prstGeom>
        </p:spPr>
      </p:pic>
      <p:sp>
        <p:nvSpPr>
          <p:cNvPr id="9" name="SK-9-text-8"/>
          <p:cNvSpPr/>
          <p:nvPr/>
        </p:nvSpPr>
        <p:spPr>
          <a:xfrm>
            <a:off x="219373" y="89148"/>
            <a:ext cx="964596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BEREAVEMENT • SLIDE 9 OF 32</a:t>
            </a:r>
            <a:endParaRPr lang="en-US" sz="1425" dirty="0"/>
          </a:p>
        </p:txBody>
      </p:sp>
      <p:sp>
        <p:nvSpPr>
          <p:cNvPr id="10" name="SK-9-text-9"/>
          <p:cNvSpPr/>
          <p:nvPr/>
        </p:nvSpPr>
        <p:spPr>
          <a:xfrm>
            <a:off x="475357" y="671959"/>
            <a:ext cx="1171664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Continuing Bonds Theory</a:t>
            </a:r>
            <a:endParaRPr lang="en-US" sz="3450" dirty="0"/>
          </a:p>
        </p:txBody>
      </p:sp>
      <p:sp>
        <p:nvSpPr>
          <p:cNvPr id="11" name="SK-9-text-10"/>
          <p:cNvSpPr/>
          <p:nvPr/>
        </p:nvSpPr>
        <p:spPr>
          <a:xfrm>
            <a:off x="451098" y="1515517"/>
            <a:ext cx="117409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Klass, Silverman &amp; Nickman, 1996 — a modern reframing of healthy grief</a:t>
            </a:r>
            <a:endParaRPr lang="en-US" sz="1350" dirty="0"/>
          </a:p>
        </p:txBody>
      </p:sp>
      <p:sp>
        <p:nvSpPr>
          <p:cNvPr id="12" name="SK-9-text-11"/>
          <p:cNvSpPr/>
          <p:nvPr/>
        </p:nvSpPr>
        <p:spPr>
          <a:xfrm>
            <a:off x="828973" y="2112169"/>
            <a:ext cx="4303663" cy="9737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“Grief is not about severing ties with the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deceased — it is about transforming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relationship.”</a:t>
            </a:r>
            <a:endParaRPr lang="en-US" sz="1950" dirty="0"/>
          </a:p>
        </p:txBody>
      </p:sp>
      <p:sp>
        <p:nvSpPr>
          <p:cNvPr id="13" name="SK-9-text-12"/>
          <p:cNvSpPr/>
          <p:nvPr/>
        </p:nvSpPr>
        <p:spPr>
          <a:xfrm>
            <a:off x="463153" y="3408313"/>
            <a:ext cx="42167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Maintain the bond</a:t>
            </a:r>
            <a:endParaRPr lang="en-US" sz="1425" dirty="0"/>
          </a:p>
        </p:txBody>
      </p:sp>
      <p:sp>
        <p:nvSpPr>
          <p:cNvPr id="14" name="SK-9-text-13"/>
          <p:cNvSpPr/>
          <p:nvPr/>
        </p:nvSpPr>
        <p:spPr>
          <a:xfrm>
            <a:off x="780157" y="3655219"/>
            <a:ext cx="114118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relationship continues internally — as memory, meaning, and identity.</a:t>
            </a:r>
            <a:endParaRPr lang="en-US" sz="1350" dirty="0"/>
          </a:p>
        </p:txBody>
      </p:sp>
      <p:sp>
        <p:nvSpPr>
          <p:cNvPr id="15" name="SK-9-text-14"/>
          <p:cNvSpPr/>
          <p:nvPr/>
        </p:nvSpPr>
        <p:spPr>
          <a:xfrm>
            <a:off x="463153" y="4094113"/>
            <a:ext cx="57369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Transform the connection</a:t>
            </a:r>
            <a:endParaRPr lang="en-US" sz="1425" dirty="0"/>
          </a:p>
        </p:txBody>
      </p:sp>
      <p:sp>
        <p:nvSpPr>
          <p:cNvPr id="16" name="SK-9-text-15"/>
          <p:cNvSpPr/>
          <p:nvPr/>
        </p:nvSpPr>
        <p:spPr>
          <a:xfrm>
            <a:off x="767953" y="4368403"/>
            <a:ext cx="89325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physical presence → to inner presence.</a:t>
            </a:r>
            <a:endParaRPr lang="en-US" sz="1350" dirty="0"/>
          </a:p>
        </p:txBody>
      </p:sp>
      <p:sp>
        <p:nvSpPr>
          <p:cNvPr id="17" name="SK-9-text-16"/>
          <p:cNvSpPr/>
          <p:nvPr/>
        </p:nvSpPr>
        <p:spPr>
          <a:xfrm>
            <a:off x="780157" y="4608463"/>
            <a:ext cx="83153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deceased remains part of who we are.</a:t>
            </a:r>
            <a:endParaRPr lang="en-US" sz="1350" dirty="0"/>
          </a:p>
        </p:txBody>
      </p:sp>
      <p:sp>
        <p:nvSpPr>
          <p:cNvPr id="18" name="SK-9-text-17"/>
          <p:cNvSpPr/>
          <p:nvPr/>
        </p:nvSpPr>
        <p:spPr>
          <a:xfrm>
            <a:off x="463153" y="4999434"/>
            <a:ext cx="76914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This is healthy, not pathological</a:t>
            </a:r>
            <a:endParaRPr lang="en-US" sz="1425" dirty="0"/>
          </a:p>
        </p:txBody>
      </p:sp>
      <p:sp>
        <p:nvSpPr>
          <p:cNvPr id="19" name="SK-9-text-18"/>
          <p:cNvSpPr/>
          <p:nvPr/>
        </p:nvSpPr>
        <p:spPr>
          <a:xfrm>
            <a:off x="767953" y="5239494"/>
            <a:ext cx="3901380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Talking to the deceased, keeping meaningful objects,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asking "what would they have wanted?"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normal and healthy.</a:t>
            </a:r>
            <a:endParaRPr lang="en-US" sz="1350" dirty="0"/>
          </a:p>
        </p:txBody>
      </p:sp>
      <p:sp>
        <p:nvSpPr>
          <p:cNvPr id="20" name="SK-9-text-19"/>
          <p:cNvSpPr/>
          <p:nvPr/>
        </p:nvSpPr>
        <p:spPr>
          <a:xfrm>
            <a:off x="451098" y="6062365"/>
            <a:ext cx="117409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pathologise continuing bonds — they are a sign of healthy adaptation.</a:t>
            </a:r>
            <a:endParaRPr lang="en-US" sz="1425" dirty="0"/>
          </a:p>
        </p:txBody>
      </p:sp>
      <p:sp>
        <p:nvSpPr>
          <p:cNvPr id="21" name="SK-9-text-20"/>
          <p:cNvSpPr/>
          <p:nvPr/>
        </p:nvSpPr>
        <p:spPr>
          <a:xfrm>
            <a:off x="6933605" y="6028134"/>
            <a:ext cx="43109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relationship transforms — it does not end.</a:t>
            </a:r>
            <a:endParaRPr lang="en-US" sz="1650" dirty="0"/>
          </a:p>
        </p:txBody>
      </p:sp>
      <p:sp>
        <p:nvSpPr>
          <p:cNvPr id="22" name="SK-9-text-21"/>
          <p:cNvSpPr/>
          <p:nvPr/>
        </p:nvSpPr>
        <p:spPr>
          <a:xfrm>
            <a:off x="3131790" y="6604248"/>
            <a:ext cx="589165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• Bereavement • www.bradfordvts.co.uk • June 2026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5478</Words>
  <Application>Microsoft Office PowerPoint</Application>
  <PresentationFormat>Widescreen</PresentationFormat>
  <Paragraphs>919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Open Sans</vt:lpstr>
      <vt:lpstr>Roboto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2026-06-26T17:58:54Z</dcterms:created>
  <dcterms:modified xsi:type="dcterms:W3CDTF">2026-06-30T17:15:17Z</dcterms:modified>
</cp:coreProperties>
</file>