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3"/>
  </p:notesMasterIdLst>
  <p:sldIdLst>
    <p:sldId id="267" r:id="rId2"/>
  </p:sldIdLst>
  <p:sldSz cx="12192000" cy="6858000"/>
  <p:notesSz cx="6858000" cy="12192000"/>
  <p:embeddedFontLst>
    <p:embeddedFont>
      <p:font typeface="Roboto" panose="02000000000000000000" pitchFamily="2" charset="0"/>
      <p:regular r:id="rId4"/>
      <p:bold r:id="rId5"/>
      <p:italic r:id="rId6"/>
      <p:boldItalic r:id="rId7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8" d="100"/>
          <a:sy n="88" d="100"/>
        </p:scale>
        <p:origin x="228" y="5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tableStyles" Target="tableStyles.xml"/><Relationship Id="rId5" Type="http://schemas.openxmlformats.org/officeDocument/2006/relationships/font" Target="fonts/font2.fntdata"/><Relationship Id="rId10" Type="http://schemas.openxmlformats.org/officeDocument/2006/relationships/theme" Target="theme/theme1.xml"/><Relationship Id="rId4" Type="http://schemas.openxmlformats.org/officeDocument/2006/relationships/font" Target="fonts/font1.fntdata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96968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2282" y="966936"/>
            <a:ext cx="1219200" cy="75307"/>
          </a:xfrm>
          <a:prstGeom prst="rect">
            <a:avLst/>
          </a:prstGeom>
        </p:spPr>
      </p:pic>
      <p:pic>
        <p:nvPicPr>
          <p:cNvPr id="4" name="SK-1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2282" y="5205115"/>
            <a:ext cx="6205686" cy="685800"/>
          </a:xfrm>
          <a:prstGeom prst="rect">
            <a:avLst/>
          </a:prstGeom>
        </p:spPr>
      </p:pic>
      <p:pic>
        <p:nvPicPr>
          <p:cNvPr id="5" name="SK-1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84769" y="5589240"/>
            <a:ext cx="609600" cy="864096"/>
          </a:xfrm>
          <a:prstGeom prst="rect">
            <a:avLst/>
          </a:prstGeom>
        </p:spPr>
      </p:pic>
      <p:pic>
        <p:nvPicPr>
          <p:cNvPr id="6" name="SK-1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473875"/>
            <a:ext cx="12192000" cy="383977"/>
          </a:xfrm>
          <a:prstGeom prst="rect">
            <a:avLst/>
          </a:prstGeom>
        </p:spPr>
      </p:pic>
      <p:pic>
        <p:nvPicPr>
          <p:cNvPr id="7" name="SK-1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863780" y="383977"/>
            <a:ext cx="3767286" cy="5602932"/>
          </a:xfrm>
          <a:prstGeom prst="rect">
            <a:avLst/>
          </a:prstGeom>
        </p:spPr>
      </p:pic>
      <p:pic>
        <p:nvPicPr>
          <p:cNvPr id="8" name="SK-1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8580" y="5410944"/>
            <a:ext cx="292596" cy="260598"/>
          </a:xfrm>
          <a:prstGeom prst="rect">
            <a:avLst/>
          </a:prstGeom>
        </p:spPr>
      </p:pic>
      <p:pic>
        <p:nvPicPr>
          <p:cNvPr id="9" name="SK-12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14486" y="4608463"/>
            <a:ext cx="316855" cy="301675"/>
          </a:xfrm>
          <a:prstGeom prst="rect">
            <a:avLst/>
          </a:prstGeom>
        </p:spPr>
      </p:pic>
      <p:pic>
        <p:nvPicPr>
          <p:cNvPr id="10" name="SK-12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14486" y="4039344"/>
            <a:ext cx="316855" cy="301675"/>
          </a:xfrm>
          <a:prstGeom prst="rect">
            <a:avLst/>
          </a:prstGeom>
        </p:spPr>
      </p:pic>
      <p:pic>
        <p:nvPicPr>
          <p:cNvPr id="11" name="SK-12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14486" y="3456384"/>
            <a:ext cx="316855" cy="308521"/>
          </a:xfrm>
          <a:prstGeom prst="rect">
            <a:avLst/>
          </a:prstGeom>
        </p:spPr>
      </p:pic>
      <p:pic>
        <p:nvPicPr>
          <p:cNvPr id="12" name="SK-12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14486" y="2887117"/>
            <a:ext cx="316855" cy="294829"/>
          </a:xfrm>
          <a:prstGeom prst="rect">
            <a:avLst/>
          </a:prstGeom>
        </p:spPr>
      </p:pic>
      <p:pic>
        <p:nvPicPr>
          <p:cNvPr id="13" name="SK-12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4486" y="2311003"/>
            <a:ext cx="316855" cy="308521"/>
          </a:xfrm>
          <a:prstGeom prst="rect">
            <a:avLst/>
          </a:prstGeom>
        </p:spPr>
      </p:pic>
      <p:pic>
        <p:nvPicPr>
          <p:cNvPr id="14" name="SK-12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14486" y="1728192"/>
            <a:ext cx="316855" cy="301675"/>
          </a:xfrm>
          <a:prstGeom prst="rect">
            <a:avLst/>
          </a:prstGeom>
        </p:spPr>
      </p:pic>
      <p:sp>
        <p:nvSpPr>
          <p:cNvPr id="15" name="SK-12-text-14"/>
          <p:cNvSpPr/>
          <p:nvPr/>
        </p:nvSpPr>
        <p:spPr>
          <a:xfrm>
            <a:off x="390079" y="191988"/>
            <a:ext cx="4679632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Section 5 — Prescribing</a:t>
            </a:r>
            <a:endParaRPr lang="en-US" sz="1275" dirty="0"/>
          </a:p>
        </p:txBody>
      </p:sp>
      <p:sp>
        <p:nvSpPr>
          <p:cNvPr id="16" name="SK-12-text-15"/>
          <p:cNvSpPr/>
          <p:nvPr/>
        </p:nvSpPr>
        <p:spPr>
          <a:xfrm>
            <a:off x="377875" y="459432"/>
            <a:ext cx="1181412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FP10 Legal Requirements for Schedule 2 CDs</a:t>
            </a:r>
            <a:endParaRPr lang="en-US" sz="2700" dirty="0"/>
          </a:p>
        </p:txBody>
      </p:sp>
      <p:sp>
        <p:nvSpPr>
          <p:cNvPr id="17" name="SK-12-text-16"/>
          <p:cNvSpPr/>
          <p:nvPr/>
        </p:nvSpPr>
        <p:spPr>
          <a:xfrm>
            <a:off x="377875" y="1302990"/>
            <a:ext cx="118141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Schedule 2 CDs — Morphine, Oxycodone, Diamorphine, Fentanyl</a:t>
            </a:r>
            <a:endParaRPr lang="en-US" sz="1650" dirty="0"/>
          </a:p>
        </p:txBody>
      </p:sp>
      <p:sp>
        <p:nvSpPr>
          <p:cNvPr id="18" name="SK-12-text-17"/>
          <p:cNvSpPr/>
          <p:nvPr/>
        </p:nvSpPr>
        <p:spPr>
          <a:xfrm>
            <a:off x="853380" y="1741884"/>
            <a:ext cx="67246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Patient full name and address</a:t>
            </a:r>
            <a:endParaRPr lang="en-US" sz="1500" dirty="0"/>
          </a:p>
        </p:txBody>
      </p:sp>
      <p:sp>
        <p:nvSpPr>
          <p:cNvPr id="19" name="SK-12-text-18"/>
          <p:cNvSpPr/>
          <p:nvPr/>
        </p:nvSpPr>
        <p:spPr>
          <a:xfrm>
            <a:off x="853380" y="1988790"/>
            <a:ext cx="769810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Full address required — not just name</a:t>
            </a:r>
            <a:endParaRPr lang="en-US" sz="1350" dirty="0"/>
          </a:p>
        </p:txBody>
      </p:sp>
      <p:sp>
        <p:nvSpPr>
          <p:cNvPr id="20" name="SK-12-text-19"/>
          <p:cNvSpPr/>
          <p:nvPr/>
        </p:nvSpPr>
        <p:spPr>
          <a:xfrm>
            <a:off x="853380" y="2331690"/>
            <a:ext cx="1133862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Drug name (prescribe by brand where clinically relevant)</a:t>
            </a:r>
            <a:endParaRPr lang="en-US" sz="1500" dirty="0"/>
          </a:p>
        </p:txBody>
      </p:sp>
      <p:sp>
        <p:nvSpPr>
          <p:cNvPr id="21" name="SK-12-text-20"/>
          <p:cNvSpPr/>
          <p:nvPr/>
        </p:nvSpPr>
        <p:spPr>
          <a:xfrm>
            <a:off x="853380" y="2578596"/>
            <a:ext cx="1119568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MST Continus, OxyContin — not just 'morphine MR'</a:t>
            </a:r>
            <a:endParaRPr lang="en-US" sz="1350" dirty="0"/>
          </a:p>
        </p:txBody>
      </p:sp>
      <p:sp>
        <p:nvSpPr>
          <p:cNvPr id="22" name="SK-12-text-21"/>
          <p:cNvSpPr/>
          <p:nvPr/>
        </p:nvSpPr>
        <p:spPr>
          <a:xfrm>
            <a:off x="853380" y="2900809"/>
            <a:ext cx="55816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Formulation and strength</a:t>
            </a:r>
            <a:endParaRPr lang="en-US" sz="1500" dirty="0"/>
          </a:p>
        </p:txBody>
      </p:sp>
      <p:sp>
        <p:nvSpPr>
          <p:cNvPr id="23" name="SK-12-text-22"/>
          <p:cNvSpPr/>
          <p:nvPr/>
        </p:nvSpPr>
        <p:spPr>
          <a:xfrm>
            <a:off x="853380" y="3147715"/>
            <a:ext cx="4269105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Tablets, 30mg</a:t>
            </a:r>
            <a:endParaRPr lang="en-US" sz="1350" dirty="0"/>
          </a:p>
        </p:txBody>
      </p:sp>
      <p:sp>
        <p:nvSpPr>
          <p:cNvPr id="24" name="SK-12-text-23"/>
          <p:cNvSpPr/>
          <p:nvPr/>
        </p:nvSpPr>
        <p:spPr>
          <a:xfrm>
            <a:off x="853380" y="3456384"/>
            <a:ext cx="67246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Quantity in WORDS AND FIGURES</a:t>
            </a:r>
            <a:endParaRPr lang="en-US" sz="1500" dirty="0"/>
          </a:p>
        </p:txBody>
      </p:sp>
      <p:sp>
        <p:nvSpPr>
          <p:cNvPr id="25" name="SK-12-text-24"/>
          <p:cNvSpPr/>
          <p:nvPr/>
        </p:nvSpPr>
        <p:spPr>
          <a:xfrm>
            <a:off x="853380" y="3716982"/>
            <a:ext cx="9824085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'Sixty (60) tablets' — legal requirement</a:t>
            </a:r>
            <a:endParaRPr lang="en-US" sz="1350" dirty="0"/>
          </a:p>
        </p:txBody>
      </p:sp>
      <p:sp>
        <p:nvSpPr>
          <p:cNvPr id="26" name="SK-12-text-25"/>
          <p:cNvSpPr/>
          <p:nvPr/>
        </p:nvSpPr>
        <p:spPr>
          <a:xfrm>
            <a:off x="853380" y="4046190"/>
            <a:ext cx="58102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Clear dosage instructions</a:t>
            </a:r>
            <a:endParaRPr lang="en-US" sz="1500" dirty="0"/>
          </a:p>
        </p:txBody>
      </p:sp>
      <p:sp>
        <p:nvSpPr>
          <p:cNvPr id="27" name="SK-12-text-26"/>
          <p:cNvSpPr/>
          <p:nvPr/>
        </p:nvSpPr>
        <p:spPr>
          <a:xfrm>
            <a:off x="853380" y="4293096"/>
            <a:ext cx="817816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e.g., 'Take ONE tablet every 12 hours'</a:t>
            </a:r>
            <a:endParaRPr lang="en-US" sz="1350" dirty="0"/>
          </a:p>
        </p:txBody>
      </p:sp>
      <p:sp>
        <p:nvSpPr>
          <p:cNvPr id="28" name="SK-12-text-27"/>
          <p:cNvSpPr/>
          <p:nvPr/>
        </p:nvSpPr>
        <p:spPr>
          <a:xfrm>
            <a:off x="853380" y="4622155"/>
            <a:ext cx="8324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Prescriber's signature — handwritten</a:t>
            </a:r>
            <a:endParaRPr lang="en-US" sz="1500" dirty="0"/>
          </a:p>
        </p:txBody>
      </p:sp>
      <p:sp>
        <p:nvSpPr>
          <p:cNvPr id="29" name="SK-12-text-28"/>
          <p:cNvSpPr/>
          <p:nvPr/>
        </p:nvSpPr>
        <p:spPr>
          <a:xfrm>
            <a:off x="853380" y="4862215"/>
            <a:ext cx="113386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Computer-generated body; wet signature required — check local policy</a:t>
            </a:r>
            <a:endParaRPr lang="en-US" sz="1350" dirty="0"/>
          </a:p>
        </p:txBody>
      </p:sp>
      <p:sp>
        <p:nvSpPr>
          <p:cNvPr id="30" name="SK-12-text-29"/>
          <p:cNvSpPr/>
          <p:nvPr/>
        </p:nvSpPr>
        <p:spPr>
          <a:xfrm>
            <a:off x="902196" y="5335488"/>
            <a:ext cx="5510659" cy="42505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Oramorph 10mg/5ml oral solution is NO LONGER Schedule 2 —</a:t>
            </a:r>
            <a:endParaRPr lang="en-US" sz="1425" dirty="0"/>
          </a:p>
          <a:p>
            <a:pPr marL="0" indent="0" algn="l">
              <a:lnSpc>
                <a:spcPts val="1710"/>
              </a:lnSpc>
              <a:buNone/>
            </a:pPr>
            <a:r>
              <a:rPr lang="en-US" sz="1425" b="1" dirty="0">
                <a:solidFill>
                  <a:srgbClr val="002F5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on standard FP10</a:t>
            </a:r>
            <a:endParaRPr lang="en-US" sz="1425" dirty="0"/>
          </a:p>
        </p:txBody>
      </p:sp>
      <p:sp>
        <p:nvSpPr>
          <p:cNvPr id="31" name="SK-12-text-30"/>
          <p:cNvSpPr/>
          <p:nvPr/>
        </p:nvSpPr>
        <p:spPr>
          <a:xfrm>
            <a:off x="365671" y="5973217"/>
            <a:ext cx="4742557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If dose requires two tablet strengths (e.g., 45mg = 15mg + 30mg),</a:t>
            </a:r>
            <a:endParaRPr lang="en-US" sz="1200" dirty="0"/>
          </a:p>
          <a:p>
            <a:pPr marL="0" indent="0" algn="l">
              <a:lnSpc>
                <a:spcPts val="1560"/>
              </a:lnSpc>
              <a:buNone/>
            </a:pPr>
            <a:r>
              <a:rPr lang="en-US" sz="1200" dirty="0">
                <a:solidFill>
                  <a:srgbClr val="4C4C4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prescribe each on a separate line</a:t>
            </a:r>
            <a:endParaRPr lang="en-US" sz="1200" dirty="0"/>
          </a:p>
        </p:txBody>
      </p:sp>
      <p:sp>
        <p:nvSpPr>
          <p:cNvPr id="32" name="SK-12-text-31"/>
          <p:cNvSpPr/>
          <p:nvPr/>
        </p:nvSpPr>
        <p:spPr>
          <a:xfrm>
            <a:off x="7766298" y="6062365"/>
            <a:ext cx="4425702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005EB8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Sample FP10 prescription — note quantity in words and figures</a:t>
            </a:r>
            <a:endParaRPr lang="en-US" sz="1125" dirty="0"/>
          </a:p>
        </p:txBody>
      </p:sp>
      <p:sp>
        <p:nvSpPr>
          <p:cNvPr id="33" name="SK-12-text-32"/>
          <p:cNvSpPr/>
          <p:nvPr/>
        </p:nvSpPr>
        <p:spPr>
          <a:xfrm>
            <a:off x="219373" y="6604248"/>
            <a:ext cx="367665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www.bradfordvts.co.uk</a:t>
            </a:r>
            <a:endParaRPr lang="en-US" sz="1125" dirty="0"/>
          </a:p>
        </p:txBody>
      </p:sp>
      <p:sp>
        <p:nvSpPr>
          <p:cNvPr id="34" name="SK-12-text-33"/>
          <p:cNvSpPr/>
          <p:nvPr/>
        </p:nvSpPr>
        <p:spPr>
          <a:xfrm>
            <a:off x="7424886" y="6597253"/>
            <a:ext cx="4767114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Pain Management &amp; Opioid Conversion | Bradford VTS 2026</a:t>
            </a:r>
            <a:endParaRPr lang="en-US" sz="11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</Words>
  <Application>Microsoft Office PowerPoint</Application>
  <PresentationFormat>Widescreen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Roboto</vt:lpstr>
      <vt:lpstr>Office Theme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Ramesh Mehay</cp:lastModifiedBy>
  <cp:revision>5</cp:revision>
  <dcterms:created xsi:type="dcterms:W3CDTF">2026-06-26T18:04:13Z</dcterms:created>
  <dcterms:modified xsi:type="dcterms:W3CDTF">2026-06-29T20:54:57Z</dcterms:modified>
</cp:coreProperties>
</file>