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embeddedFontLst>
    <p:embeddedFont>
      <p:font typeface="Montserrat" panose="00000500000000000000" pitchFamily="2" charset="0"/>
      <p:regular r:id="rId23"/>
      <p:bold r:id="rId24"/>
      <p:italic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64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3" Type="http://schemas.openxmlformats.org/officeDocument/2006/relationships/image" Target="../media/image1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3" Type="http://schemas.openxmlformats.org/officeDocument/2006/relationships/image" Target="../media/image1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5" Type="http://schemas.openxmlformats.org/officeDocument/2006/relationships/image" Target="../media/image163.png"/><Relationship Id="rId15" Type="http://schemas.openxmlformats.org/officeDocument/2006/relationships/image" Target="../media/image173.png"/><Relationship Id="rId10" Type="http://schemas.openxmlformats.org/officeDocument/2006/relationships/image" Target="../media/image168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3" Type="http://schemas.openxmlformats.org/officeDocument/2006/relationships/image" Target="../media/image1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175.png"/><Relationship Id="rId15" Type="http://schemas.openxmlformats.org/officeDocument/2006/relationships/image" Target="../media/image185.png"/><Relationship Id="rId10" Type="http://schemas.openxmlformats.org/officeDocument/2006/relationships/image" Target="../media/image180.png"/><Relationship Id="rId19" Type="http://schemas.openxmlformats.org/officeDocument/2006/relationships/image" Target="../media/image189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.png"/><Relationship Id="rId7" Type="http://schemas.openxmlformats.org/officeDocument/2006/relationships/image" Target="../media/image19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13" Type="http://schemas.openxmlformats.org/officeDocument/2006/relationships/image" Target="../media/image204.png"/><Relationship Id="rId3" Type="http://schemas.openxmlformats.org/officeDocument/2006/relationships/image" Target="../media/image1.png"/><Relationship Id="rId7" Type="http://schemas.openxmlformats.org/officeDocument/2006/relationships/image" Target="../media/image198.png"/><Relationship Id="rId12" Type="http://schemas.openxmlformats.org/officeDocument/2006/relationships/image" Target="../media/image20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11" Type="http://schemas.openxmlformats.org/officeDocument/2006/relationships/image" Target="../media/image202.png"/><Relationship Id="rId5" Type="http://schemas.openxmlformats.org/officeDocument/2006/relationships/image" Target="../media/image196.png"/><Relationship Id="rId15" Type="http://schemas.openxmlformats.org/officeDocument/2006/relationships/image" Target="../media/image206.png"/><Relationship Id="rId10" Type="http://schemas.openxmlformats.org/officeDocument/2006/relationships/image" Target="../media/image201.png"/><Relationship Id="rId4" Type="http://schemas.openxmlformats.org/officeDocument/2006/relationships/image" Target="../media/image195.png"/><Relationship Id="rId9" Type="http://schemas.openxmlformats.org/officeDocument/2006/relationships/image" Target="../media/image200.png"/><Relationship Id="rId14" Type="http://schemas.openxmlformats.org/officeDocument/2006/relationships/image" Target="../media/image20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3" Type="http://schemas.openxmlformats.org/officeDocument/2006/relationships/image" Target="../media/image1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0.png"/><Relationship Id="rId20" Type="http://schemas.openxmlformats.org/officeDocument/2006/relationships/image" Target="../media/image2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png"/><Relationship Id="rId15" Type="http://schemas.openxmlformats.org/officeDocument/2006/relationships/image" Target="../media/image219.png"/><Relationship Id="rId10" Type="http://schemas.openxmlformats.org/officeDocument/2006/relationships/image" Target="../media/image214.png"/><Relationship Id="rId19" Type="http://schemas.openxmlformats.org/officeDocument/2006/relationships/image" Target="../media/image223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9.png"/><Relationship Id="rId3" Type="http://schemas.openxmlformats.org/officeDocument/2006/relationships/image" Target="../media/image1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23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13" Type="http://schemas.openxmlformats.org/officeDocument/2006/relationships/image" Target="../media/image249.png"/><Relationship Id="rId3" Type="http://schemas.openxmlformats.org/officeDocument/2006/relationships/image" Target="../media/image1.png"/><Relationship Id="rId7" Type="http://schemas.openxmlformats.org/officeDocument/2006/relationships/image" Target="../media/image243.png"/><Relationship Id="rId12" Type="http://schemas.openxmlformats.org/officeDocument/2006/relationships/image" Target="../media/image2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2.png"/><Relationship Id="rId11" Type="http://schemas.openxmlformats.org/officeDocument/2006/relationships/image" Target="../media/image247.png"/><Relationship Id="rId5" Type="http://schemas.openxmlformats.org/officeDocument/2006/relationships/image" Target="../media/image241.png"/><Relationship Id="rId10" Type="http://schemas.openxmlformats.org/officeDocument/2006/relationships/image" Target="../media/image246.png"/><Relationship Id="rId4" Type="http://schemas.openxmlformats.org/officeDocument/2006/relationships/image" Target="../media/image240.png"/><Relationship Id="rId9" Type="http://schemas.openxmlformats.org/officeDocument/2006/relationships/image" Target="../media/image245.png"/><Relationship Id="rId14" Type="http://schemas.openxmlformats.org/officeDocument/2006/relationships/image" Target="../media/image2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3" Type="http://schemas.openxmlformats.org/officeDocument/2006/relationships/image" Target="../media/image251.png"/><Relationship Id="rId7" Type="http://schemas.openxmlformats.org/officeDocument/2006/relationships/image" Target="../media/image2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5" Type="http://schemas.openxmlformats.org/officeDocument/2006/relationships/image" Target="../media/image253.png"/><Relationship Id="rId4" Type="http://schemas.openxmlformats.org/officeDocument/2006/relationships/image" Target="../media/image2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1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14.png"/><Relationship Id="rId21" Type="http://schemas.openxmlformats.org/officeDocument/2006/relationships/image" Target="../media/image132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23" Type="http://schemas.openxmlformats.org/officeDocument/2006/relationships/image" Target="../media/image134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Relationship Id="rId22" Type="http://schemas.openxmlformats.org/officeDocument/2006/relationships/image" Target="../media/image1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80721"/>
            <a:ext cx="12192000" cy="348407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5679" y="534888"/>
            <a:ext cx="5096173" cy="5945832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4015978"/>
            <a:ext cx="1755577" cy="190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9716" y="5609779"/>
            <a:ext cx="9525" cy="6858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1271" y="514350"/>
            <a:ext cx="5120580" cy="4889748"/>
          </a:xfrm>
          <a:prstGeom prst="rect">
            <a:avLst/>
          </a:prstGeom>
        </p:spPr>
      </p:pic>
      <p:sp>
        <p:nvSpPr>
          <p:cNvPr id="11" name="SK-1-text-10"/>
          <p:cNvSpPr/>
          <p:nvPr/>
        </p:nvSpPr>
        <p:spPr>
          <a:xfrm>
            <a:off x="365671" y="191988"/>
            <a:ext cx="71456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8509992" y="205680"/>
            <a:ext cx="36820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650" dirty="0"/>
          </a:p>
        </p:txBody>
      </p:sp>
      <p:sp>
        <p:nvSpPr>
          <p:cNvPr id="13" name="SK-1-text-12"/>
          <p:cNvSpPr/>
          <p:nvPr/>
        </p:nvSpPr>
        <p:spPr>
          <a:xfrm>
            <a:off x="414486" y="1056084"/>
            <a:ext cx="84029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TRAINING | QUALITY IMPROVEMENT</a:t>
            </a:r>
            <a:endParaRPr lang="en-US" sz="1650" dirty="0"/>
          </a:p>
        </p:txBody>
      </p:sp>
      <p:sp>
        <p:nvSpPr>
          <p:cNvPr id="14" name="SK-1-text-13"/>
          <p:cNvSpPr/>
          <p:nvPr/>
        </p:nvSpPr>
        <p:spPr>
          <a:xfrm>
            <a:off x="414486" y="1645890"/>
            <a:ext cx="5010894" cy="21395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445"/>
              </a:lnSpc>
              <a:buNone/>
            </a:pPr>
            <a:r>
              <a:rPr lang="en-US" sz="4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Detection of</a:t>
            </a:r>
            <a:endParaRPr lang="en-US" sz="4950" dirty="0"/>
          </a:p>
          <a:p>
            <a:pPr marL="0" indent="0" algn="l">
              <a:lnSpc>
                <a:spcPts val="5445"/>
              </a:lnSpc>
              <a:buNone/>
            </a:pPr>
            <a:r>
              <a:rPr lang="en-US" sz="4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</a:t>
            </a:r>
            <a:endParaRPr lang="en-US" sz="4950" dirty="0"/>
          </a:p>
          <a:p>
            <a:pPr marL="0" indent="0" algn="l">
              <a:lnSpc>
                <a:spcPts val="5445"/>
              </a:lnSpc>
              <a:buNone/>
            </a:pPr>
            <a:r>
              <a:rPr lang="en-US" sz="4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Primary Care</a:t>
            </a:r>
            <a:endParaRPr lang="en-US" sz="4950" dirty="0"/>
          </a:p>
        </p:txBody>
      </p:sp>
      <p:sp>
        <p:nvSpPr>
          <p:cNvPr id="15" name="SK-1-text-14"/>
          <p:cNvSpPr/>
          <p:nvPr/>
        </p:nvSpPr>
        <p:spPr>
          <a:xfrm>
            <a:off x="414486" y="4389090"/>
            <a:ext cx="11777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Quality Improvement Framework for GP Practice</a:t>
            </a:r>
            <a:endParaRPr lang="en-US" sz="1800" dirty="0"/>
          </a:p>
        </p:txBody>
      </p:sp>
      <p:sp>
        <p:nvSpPr>
          <p:cNvPr id="16" name="SK-1-text-15"/>
          <p:cNvSpPr/>
          <p:nvPr/>
        </p:nvSpPr>
        <p:spPr>
          <a:xfrm>
            <a:off x="402282" y="4951363"/>
            <a:ext cx="117897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RCGP / Cancer Research UK QI Toolkit for Early Diagnosis of Cancer</a:t>
            </a:r>
            <a:endParaRPr lang="en-US" sz="1275" dirty="0"/>
          </a:p>
        </p:txBody>
      </p:sp>
      <p:sp>
        <p:nvSpPr>
          <p:cNvPr id="17" name="SK-1-text-16"/>
          <p:cNvSpPr/>
          <p:nvPr/>
        </p:nvSpPr>
        <p:spPr>
          <a:xfrm>
            <a:off x="438894" y="5211961"/>
            <a:ext cx="117531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(last updated April 2026) | Scottish Referral Guidelines 2025</a:t>
            </a:r>
            <a:endParaRPr lang="en-US" sz="1275" dirty="0"/>
          </a:p>
        </p:txBody>
      </p:sp>
      <p:sp>
        <p:nvSpPr>
          <p:cNvPr id="18" name="SK-1-text-17"/>
          <p:cNvSpPr/>
          <p:nvPr/>
        </p:nvSpPr>
        <p:spPr>
          <a:xfrm>
            <a:off x="7721798" y="5568553"/>
            <a:ext cx="379511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at diagnosis is the</a:t>
            </a:r>
            <a:endParaRPr lang="en-US" sz="2550" dirty="0"/>
          </a:p>
        </p:txBody>
      </p:sp>
      <p:sp>
        <p:nvSpPr>
          <p:cNvPr id="19" name="SK-1-text-18"/>
          <p:cNvSpPr/>
          <p:nvPr/>
        </p:nvSpPr>
        <p:spPr>
          <a:xfrm>
            <a:off x="7843838" y="5980063"/>
            <a:ext cx="356339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#1 predictor of survival</a:t>
            </a:r>
            <a:endParaRPr lang="en-US" sz="2550" dirty="0"/>
          </a:p>
        </p:txBody>
      </p:sp>
      <p:sp>
        <p:nvSpPr>
          <p:cNvPr id="20" name="SK-1-text-19"/>
          <p:cNvSpPr/>
          <p:nvPr/>
        </p:nvSpPr>
        <p:spPr>
          <a:xfrm>
            <a:off x="1388269" y="6576715"/>
            <a:ext cx="937855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Content based on NICE NG12 and RCGP QI Toolkit | Not for clinical decision-making without reference to current guidelines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5053"/>
            <a:ext cx="316855" cy="474568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65" y="1608386"/>
            <a:ext cx="1243459" cy="476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170884"/>
            <a:ext cx="12192000" cy="1220688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5595" y="5335488"/>
            <a:ext cx="28575" cy="89148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5477" y="5335488"/>
            <a:ext cx="28575" cy="89148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82209"/>
            <a:ext cx="12192000" cy="381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86227"/>
            <a:ext cx="12192000" cy="371624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65644" y="123379"/>
            <a:ext cx="19050" cy="17829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2386459"/>
            <a:ext cx="11289655" cy="2585442"/>
          </a:xfrm>
          <a:prstGeom prst="rect">
            <a:avLst/>
          </a:prstGeom>
        </p:spPr>
      </p:pic>
      <p:sp>
        <p:nvSpPr>
          <p:cNvPr id="13" name="SK-10-text-12"/>
          <p:cNvSpPr/>
          <p:nvPr/>
        </p:nvSpPr>
        <p:spPr>
          <a:xfrm>
            <a:off x="511969" y="89148"/>
            <a:ext cx="694467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4" name="SK-10-text-13"/>
          <p:cNvSpPr/>
          <p:nvPr/>
        </p:nvSpPr>
        <p:spPr>
          <a:xfrm>
            <a:off x="8924479" y="109686"/>
            <a:ext cx="326752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5" name="SK-10-text-14"/>
          <p:cNvSpPr/>
          <p:nvPr/>
        </p:nvSpPr>
        <p:spPr>
          <a:xfrm>
            <a:off x="10997059" y="109686"/>
            <a:ext cx="1194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425" dirty="0"/>
          </a:p>
        </p:txBody>
      </p:sp>
      <p:sp>
        <p:nvSpPr>
          <p:cNvPr id="16" name="SK-10-text-15"/>
          <p:cNvSpPr/>
          <p:nvPr/>
        </p:nvSpPr>
        <p:spPr>
          <a:xfrm>
            <a:off x="767953" y="713184"/>
            <a:ext cx="72180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PROCESS MAPPING | SLIDE 10 OF 20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780157" y="1056084"/>
            <a:ext cx="1141184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0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Process Map: Handling Abnormal Blood Results</a:t>
            </a:r>
            <a:endParaRPr lang="en-US" sz="3150" dirty="0"/>
          </a:p>
        </p:txBody>
      </p:sp>
      <p:sp>
        <p:nvSpPr>
          <p:cNvPr id="18" name="SK-10-text-17"/>
          <p:cNvSpPr/>
          <p:nvPr/>
        </p:nvSpPr>
        <p:spPr>
          <a:xfrm>
            <a:off x="767953" y="1878955"/>
            <a:ext cx="114240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Where does the system break down — and how do we fix it?</a:t>
            </a:r>
            <a:endParaRPr lang="en-US" sz="1725" dirty="0"/>
          </a:p>
        </p:txBody>
      </p:sp>
      <p:sp>
        <p:nvSpPr>
          <p:cNvPr id="19" name="SK-10-text-18"/>
          <p:cNvSpPr/>
          <p:nvPr/>
        </p:nvSpPr>
        <p:spPr>
          <a:xfrm>
            <a:off x="1572667" y="5369719"/>
            <a:ext cx="24755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DESIGNATE</a:t>
            </a:r>
            <a:endParaRPr lang="en-US" sz="1725" dirty="0"/>
          </a:p>
        </p:txBody>
      </p:sp>
      <p:sp>
        <p:nvSpPr>
          <p:cNvPr id="20" name="SK-10-text-19"/>
          <p:cNvSpPr/>
          <p:nvPr/>
        </p:nvSpPr>
        <p:spPr>
          <a:xfrm>
            <a:off x="1280071" y="5719465"/>
            <a:ext cx="18165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Named GP reviews all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cancer-related results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5364361" y="5369719"/>
            <a:ext cx="221265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AUTOMATE</a:t>
            </a:r>
            <a:endParaRPr lang="en-US" sz="1725" dirty="0"/>
          </a:p>
        </p:txBody>
      </p:sp>
      <p:sp>
        <p:nvSpPr>
          <p:cNvPr id="22" name="SK-10-text-21"/>
          <p:cNvSpPr/>
          <p:nvPr/>
        </p:nvSpPr>
        <p:spPr>
          <a:xfrm>
            <a:off x="4486573" y="5719465"/>
            <a:ext cx="296257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alerts for coded 'suspected cancer'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with no follow-up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9668173" y="5369719"/>
            <a:ext cx="14239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AUDIT</a:t>
            </a:r>
            <a:endParaRPr lang="en-US" sz="1725" dirty="0"/>
          </a:p>
        </p:txBody>
      </p:sp>
      <p:sp>
        <p:nvSpPr>
          <p:cNvPr id="24" name="SK-10-text-23"/>
          <p:cNvSpPr/>
          <p:nvPr/>
        </p:nvSpPr>
        <p:spPr>
          <a:xfrm>
            <a:off x="8485584" y="5719465"/>
            <a:ext cx="307225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every suspected cancer patient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 a documented outcome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2608957" y="6563023"/>
            <a:ext cx="95830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NCDA / RCGP QI Toolkit | NICE NG12 (April 2026) | Bradford VTS — Educational use only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2596" cy="6185892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228427"/>
            <a:ext cx="1755577" cy="6667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210449"/>
            <a:ext cx="12192000" cy="61853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1631454"/>
            <a:ext cx="4925467" cy="4397276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5294" y="1590973"/>
            <a:ext cx="5778996" cy="912019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5294" y="1627436"/>
            <a:ext cx="1109365" cy="83254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5294" y="2681436"/>
            <a:ext cx="5778996" cy="96009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5294" y="2752130"/>
            <a:ext cx="1109365" cy="83254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5294" y="3847207"/>
            <a:ext cx="5778996" cy="932557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5294" y="3904208"/>
            <a:ext cx="1109365" cy="83939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25294" y="5013127"/>
            <a:ext cx="5778996" cy="93940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5294" y="5090666"/>
            <a:ext cx="1109365" cy="83254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04479" y="3394621"/>
            <a:ext cx="3840361" cy="2557909"/>
          </a:xfrm>
          <a:prstGeom prst="rect">
            <a:avLst/>
          </a:prstGeom>
        </p:spPr>
      </p:pic>
      <p:sp>
        <p:nvSpPr>
          <p:cNvPr id="16" name="SK-11-text-15"/>
          <p:cNvSpPr/>
          <p:nvPr/>
        </p:nvSpPr>
        <p:spPr>
          <a:xfrm>
            <a:off x="694879" y="260598"/>
            <a:ext cx="79000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86E2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IMPROVEMENT METHODOLOGY</a:t>
            </a:r>
            <a:endParaRPr lang="en-US" sz="1650" dirty="0"/>
          </a:p>
        </p:txBody>
      </p:sp>
      <p:sp>
        <p:nvSpPr>
          <p:cNvPr id="17" name="SK-11-text-16"/>
          <p:cNvSpPr/>
          <p:nvPr/>
        </p:nvSpPr>
        <p:spPr>
          <a:xfrm>
            <a:off x="707082" y="582811"/>
            <a:ext cx="1148491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3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PDSA Cycle: Test Changes Before You Commit</a:t>
            </a:r>
            <a:endParaRPr lang="en-US" sz="3600" dirty="0"/>
          </a:p>
        </p:txBody>
      </p:sp>
      <p:sp>
        <p:nvSpPr>
          <p:cNvPr id="18" name="SK-11-text-17"/>
          <p:cNvSpPr/>
          <p:nvPr/>
        </p:nvSpPr>
        <p:spPr>
          <a:xfrm>
            <a:off x="2267694" y="1707505"/>
            <a:ext cx="176778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are we trying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accomplish?</a:t>
            </a:r>
            <a:endParaRPr lang="en-US" sz="1350" dirty="0"/>
          </a:p>
        </p:txBody>
      </p:sp>
      <p:sp>
        <p:nvSpPr>
          <p:cNvPr id="19" name="SK-11-text-18"/>
          <p:cNvSpPr/>
          <p:nvPr/>
        </p:nvSpPr>
        <p:spPr>
          <a:xfrm>
            <a:off x="1877467" y="2283619"/>
            <a:ext cx="25358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will we know that a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 is an improvement?</a:t>
            </a:r>
            <a:endParaRPr lang="en-US" sz="1350" dirty="0"/>
          </a:p>
        </p:txBody>
      </p:sp>
      <p:sp>
        <p:nvSpPr>
          <p:cNvPr id="20" name="SK-11-text-19"/>
          <p:cNvSpPr/>
          <p:nvPr/>
        </p:nvSpPr>
        <p:spPr>
          <a:xfrm>
            <a:off x="1645890" y="2846040"/>
            <a:ext cx="29991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changes can we make that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will result in improvement?</a:t>
            </a:r>
            <a:endParaRPr lang="en-US" sz="1350" dirty="0"/>
          </a:p>
        </p:txBody>
      </p:sp>
      <p:sp>
        <p:nvSpPr>
          <p:cNvPr id="21" name="SK-11-text-20"/>
          <p:cNvSpPr/>
          <p:nvPr/>
        </p:nvSpPr>
        <p:spPr>
          <a:xfrm>
            <a:off x="6144667" y="1913334"/>
            <a:ext cx="1262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</a:t>
            </a:r>
            <a:endParaRPr lang="en-US" sz="1875" dirty="0"/>
          </a:p>
        </p:txBody>
      </p:sp>
      <p:sp>
        <p:nvSpPr>
          <p:cNvPr id="22" name="SK-11-text-21"/>
          <p:cNvSpPr/>
          <p:nvPr/>
        </p:nvSpPr>
        <p:spPr>
          <a:xfrm>
            <a:off x="7254180" y="1707505"/>
            <a:ext cx="49378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Identify: patients not attending follow-up.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7254180" y="1954411"/>
            <a:ext cx="40598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Test: (1) code suspected cancer patients, (2) improve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instructions, (3) verify contact details.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6303169" y="3038029"/>
            <a:ext cx="690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</a:t>
            </a:r>
            <a:endParaRPr lang="en-US" sz="1875" dirty="0"/>
          </a:p>
        </p:txBody>
      </p:sp>
      <p:sp>
        <p:nvSpPr>
          <p:cNvPr id="25" name="SK-11-text-24"/>
          <p:cNvSpPr/>
          <p:nvPr/>
        </p:nvSpPr>
        <p:spPr>
          <a:xfrm>
            <a:off x="7254180" y="2825353"/>
            <a:ext cx="334059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 fortnightly search for coded suspected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patients.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7254180" y="3298627"/>
            <a:ext cx="49378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Trial coding change first — small scale, one GP.</a:t>
            </a:r>
            <a:endParaRPr lang="en-US" sz="1350" dirty="0"/>
          </a:p>
        </p:txBody>
      </p:sp>
      <p:sp>
        <p:nvSpPr>
          <p:cNvPr id="27" name="SK-11-text-26"/>
          <p:cNvSpPr/>
          <p:nvPr/>
        </p:nvSpPr>
        <p:spPr>
          <a:xfrm>
            <a:off x="6071592" y="4190107"/>
            <a:ext cx="15478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STUDY</a:t>
            </a:r>
            <a:endParaRPr lang="en-US" sz="1875" dirty="0"/>
          </a:p>
        </p:txBody>
      </p:sp>
      <p:sp>
        <p:nvSpPr>
          <p:cNvPr id="28" name="SK-11-text-27"/>
          <p:cNvSpPr/>
          <p:nvPr/>
        </p:nvSpPr>
        <p:spPr>
          <a:xfrm>
            <a:off x="7254180" y="3977580"/>
            <a:ext cx="49378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Did coding improve attendance?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7254180" y="4210794"/>
            <a:ext cx="49378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Analyse data + gather team feedback.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7254180" y="4457700"/>
            <a:ext cx="49378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Look for patterns in non-attenders.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6230094" y="5376565"/>
            <a:ext cx="9763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</a:t>
            </a:r>
            <a:endParaRPr lang="en-US" sz="1875" dirty="0"/>
          </a:p>
        </p:txBody>
      </p:sp>
      <p:sp>
        <p:nvSpPr>
          <p:cNvPr id="32" name="SK-11-text-31"/>
          <p:cNvSpPr/>
          <p:nvPr/>
        </p:nvSpPr>
        <p:spPr>
          <a:xfrm>
            <a:off x="7254180" y="5150346"/>
            <a:ext cx="49378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what works. Stop what doesn’t.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7254180" y="5397103"/>
            <a:ext cx="37890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Layer next change.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7254180" y="5630317"/>
            <a:ext cx="49378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Cascade success across the practice.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987475" y="6364188"/>
            <a:ext cx="112045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Each PDSA cycle builds confidence. Small tested changes beat grand plans that never happen.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0557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6343650"/>
            <a:ext cx="11484769" cy="6161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953244"/>
            <a:ext cx="11423898" cy="5445175"/>
          </a:xfrm>
          <a:prstGeom prst="rect">
            <a:avLst/>
          </a:prstGeom>
        </p:spPr>
      </p:pic>
      <p:sp>
        <p:nvSpPr>
          <p:cNvPr id="7" name="SK-12-text-6"/>
          <p:cNvSpPr/>
          <p:nvPr/>
        </p:nvSpPr>
        <p:spPr>
          <a:xfrm>
            <a:off x="402282" y="219373"/>
            <a:ext cx="61712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36C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QI METHODOLOGY | LUNG CANCER</a:t>
            </a:r>
            <a:endParaRPr lang="en-US" sz="1425" dirty="0"/>
          </a:p>
        </p:txBody>
      </p:sp>
      <p:sp>
        <p:nvSpPr>
          <p:cNvPr id="8" name="SK-12-text-7"/>
          <p:cNvSpPr/>
          <p:nvPr/>
        </p:nvSpPr>
        <p:spPr>
          <a:xfrm>
            <a:off x="414486" y="473125"/>
            <a:ext cx="1177751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1A2344"/>
                </a:solidFill>
              </a:rPr>
              <a:t>Driver Diagram: Diagnosing Lung Cancer Earlier</a:t>
            </a:r>
            <a:endParaRPr lang="en-US" sz="3225" dirty="0"/>
          </a:p>
        </p:txBody>
      </p:sp>
      <p:sp>
        <p:nvSpPr>
          <p:cNvPr id="9" name="SK-12-text-8"/>
          <p:cNvSpPr/>
          <p:nvPr/>
        </p:nvSpPr>
        <p:spPr>
          <a:xfrm>
            <a:off x="377875" y="6549330"/>
            <a:ext cx="118141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RCGP/Cancer Research UK QI Toolkit | NICE NG12 (April 2026)</a:t>
            </a:r>
            <a:endParaRPr lang="en-US" sz="1125" dirty="0"/>
          </a:p>
        </p:txBody>
      </p:sp>
      <p:sp>
        <p:nvSpPr>
          <p:cNvPr id="10" name="SK-12-text-9"/>
          <p:cNvSpPr/>
          <p:nvPr/>
        </p:nvSpPr>
        <p:spPr>
          <a:xfrm>
            <a:off x="8360569" y="6542484"/>
            <a:ext cx="36117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www.bradfordvts.co.uk |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2596" cy="41148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984796"/>
            <a:ext cx="1950690" cy="190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13842"/>
            <a:ext cx="3352800" cy="3429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213842"/>
            <a:ext cx="3352800" cy="3429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1213842"/>
            <a:ext cx="3962400" cy="3429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596" y="4110038"/>
            <a:ext cx="11899255" cy="95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3082" y="4114800"/>
            <a:ext cx="5242471" cy="2407146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396" y="4176415"/>
            <a:ext cx="5961757" cy="2235696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63780" y="1611511"/>
            <a:ext cx="3986659" cy="1851571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18384" y="1707505"/>
            <a:ext cx="3230761" cy="1296144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1707505"/>
            <a:ext cx="3169890" cy="1302990"/>
          </a:xfrm>
          <a:prstGeom prst="rect">
            <a:avLst/>
          </a:prstGeom>
        </p:spPr>
      </p:pic>
      <p:sp>
        <p:nvSpPr>
          <p:cNvPr id="15" name="SK-13-text-14"/>
          <p:cNvSpPr/>
          <p:nvPr/>
        </p:nvSpPr>
        <p:spPr>
          <a:xfrm>
            <a:off x="560784" y="185142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QI METHODOLOGY</a:t>
            </a:r>
            <a:endParaRPr lang="en-US" sz="1500" dirty="0"/>
          </a:p>
        </p:txBody>
      </p:sp>
      <p:sp>
        <p:nvSpPr>
          <p:cNvPr id="16" name="SK-13-text-15"/>
          <p:cNvSpPr/>
          <p:nvPr/>
        </p:nvSpPr>
        <p:spPr>
          <a:xfrm>
            <a:off x="560784" y="445740"/>
            <a:ext cx="1163121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 Charts: Tracking Real Improvement Over Time</a:t>
            </a:r>
            <a:endParaRPr lang="en-US" sz="3000" dirty="0"/>
          </a:p>
        </p:txBody>
      </p:sp>
      <p:sp>
        <p:nvSpPr>
          <p:cNvPr id="17" name="SK-13-text-16"/>
          <p:cNvSpPr/>
          <p:nvPr/>
        </p:nvSpPr>
        <p:spPr>
          <a:xfrm>
            <a:off x="1281261" y="1282303"/>
            <a:ext cx="181421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RANDOM VARIATION</a:t>
            </a:r>
            <a:endParaRPr lang="en-US" sz="1500" dirty="0"/>
          </a:p>
        </p:txBody>
      </p:sp>
      <p:sp>
        <p:nvSpPr>
          <p:cNvPr id="18" name="SK-13-text-17"/>
          <p:cNvSpPr/>
          <p:nvPr/>
        </p:nvSpPr>
        <p:spPr>
          <a:xfrm>
            <a:off x="572988" y="3140869"/>
            <a:ext cx="59283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Line crosses median frequently</a:t>
            </a:r>
            <a:endParaRPr lang="en-US" sz="1200" dirty="0"/>
          </a:p>
        </p:txBody>
      </p:sp>
      <p:sp>
        <p:nvSpPr>
          <p:cNvPr id="19" name="SK-13-text-18"/>
          <p:cNvSpPr/>
          <p:nvPr/>
        </p:nvSpPr>
        <p:spPr>
          <a:xfrm>
            <a:off x="572988" y="3380929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consistent pattern — normal noise.</a:t>
            </a:r>
            <a:endParaRPr lang="en-US" sz="1200" dirty="0"/>
          </a:p>
        </p:txBody>
      </p:sp>
      <p:sp>
        <p:nvSpPr>
          <p:cNvPr id="20" name="SK-13-text-19"/>
          <p:cNvSpPr/>
          <p:nvPr/>
        </p:nvSpPr>
        <p:spPr>
          <a:xfrm>
            <a:off x="1341090" y="3668911"/>
            <a:ext cx="33842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action needed.</a:t>
            </a:r>
            <a:endParaRPr lang="en-US" sz="1275" dirty="0"/>
          </a:p>
        </p:txBody>
      </p:sp>
      <p:sp>
        <p:nvSpPr>
          <p:cNvPr id="21" name="SK-13-text-20"/>
          <p:cNvSpPr/>
          <p:nvPr/>
        </p:nvSpPr>
        <p:spPr>
          <a:xfrm>
            <a:off x="4853434" y="1275457"/>
            <a:ext cx="207034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SHIFT = REAL CHANGE</a:t>
            </a:r>
            <a:endParaRPr lang="en-US" sz="1500" dirty="0"/>
          </a:p>
        </p:txBody>
      </p:sp>
      <p:sp>
        <p:nvSpPr>
          <p:cNvPr id="22" name="SK-13-text-21"/>
          <p:cNvSpPr/>
          <p:nvPr/>
        </p:nvSpPr>
        <p:spPr>
          <a:xfrm>
            <a:off x="4230588" y="3140869"/>
            <a:ext cx="79614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6+ consecutive points on one side of median</a:t>
            </a:r>
            <a:endParaRPr lang="en-US" sz="1200" dirty="0"/>
          </a:p>
        </p:txBody>
      </p:sp>
      <p:sp>
        <p:nvSpPr>
          <p:cNvPr id="23" name="SK-13-text-22"/>
          <p:cNvSpPr/>
          <p:nvPr/>
        </p:nvSpPr>
        <p:spPr>
          <a:xfrm>
            <a:off x="4230588" y="3380929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Confirms a genuine, sustained change.</a:t>
            </a:r>
            <a:endParaRPr lang="en-US" sz="1200" dirty="0"/>
          </a:p>
        </p:txBody>
      </p:sp>
      <p:sp>
        <p:nvSpPr>
          <p:cNvPr id="24" name="SK-13-text-23"/>
          <p:cNvSpPr/>
          <p:nvPr/>
        </p:nvSpPr>
        <p:spPr>
          <a:xfrm>
            <a:off x="4376886" y="3668911"/>
            <a:ext cx="68818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— celebrate or correct.</a:t>
            </a:r>
            <a:endParaRPr lang="en-US" sz="1275" dirty="0"/>
          </a:p>
        </p:txBody>
      </p:sp>
      <p:sp>
        <p:nvSpPr>
          <p:cNvPr id="25" name="SK-13-text-24"/>
          <p:cNvSpPr/>
          <p:nvPr/>
        </p:nvSpPr>
        <p:spPr>
          <a:xfrm>
            <a:off x="8949928" y="1275457"/>
            <a:ext cx="182641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TREND = DIRECTION</a:t>
            </a:r>
            <a:endParaRPr lang="en-US" sz="1500" dirty="0"/>
          </a:p>
        </p:txBody>
      </p:sp>
      <p:sp>
        <p:nvSpPr>
          <p:cNvPr id="26" name="SK-13-text-25"/>
          <p:cNvSpPr/>
          <p:nvPr/>
        </p:nvSpPr>
        <p:spPr>
          <a:xfrm>
            <a:off x="7961263" y="3566071"/>
            <a:ext cx="42307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5+ points all moving in same direction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7961263" y="3806130"/>
            <a:ext cx="4230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Real directional improvement underway.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6924973" y="4279255"/>
            <a:ext cx="526702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 Screening Uptake Example</a:t>
            </a:r>
            <a:endParaRPr lang="en-US" sz="1950" dirty="0"/>
          </a:p>
        </p:txBody>
      </p:sp>
      <p:sp>
        <p:nvSpPr>
          <p:cNvPr id="29" name="SK-13-text-28"/>
          <p:cNvSpPr/>
          <p:nvPr/>
        </p:nvSpPr>
        <p:spPr>
          <a:xfrm>
            <a:off x="7302996" y="4766221"/>
            <a:ext cx="4303663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median: 57% per month.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IT alert intervention — all post-intervention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points fell above the median.</a:t>
            </a:r>
            <a:endParaRPr lang="en-US" sz="1650" dirty="0"/>
          </a:p>
        </p:txBody>
      </p:sp>
      <p:sp>
        <p:nvSpPr>
          <p:cNvPr id="30" name="SK-13-text-29"/>
          <p:cNvSpPr/>
          <p:nvPr/>
        </p:nvSpPr>
        <p:spPr>
          <a:xfrm>
            <a:off x="7302996" y="5719465"/>
            <a:ext cx="488900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SHIFT confirmed → Real improvement achieved.</a:t>
            </a:r>
            <a:endParaRPr lang="en-US" sz="1500" dirty="0"/>
          </a:p>
        </p:txBody>
      </p:sp>
      <p:sp>
        <p:nvSpPr>
          <p:cNvPr id="31" name="SK-13-text-30"/>
          <p:cNvSpPr/>
          <p:nvPr/>
        </p:nvSpPr>
        <p:spPr>
          <a:xfrm>
            <a:off x="7327255" y="6144667"/>
            <a:ext cx="48647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IHI Run Chart Excel Template (free at ihi.org)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1351657" y="6604248"/>
            <a:ext cx="94639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Source: RCGP/Cancer Research UK QI Toolkit | NICE NG12 (April 2026) | www.bradfordvts.co.uk | June 2026 | Educational use only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9746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76702"/>
            <a:ext cx="12192000" cy="381149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1530251"/>
            <a:ext cx="1084957" cy="6667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2263080"/>
            <a:ext cx="4059882" cy="1810494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032" y="2228850"/>
            <a:ext cx="38100" cy="184472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4313634"/>
            <a:ext cx="4059882" cy="1831032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032" y="4313634"/>
            <a:ext cx="38100" cy="1851571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600" y="2180034"/>
            <a:ext cx="6498282" cy="611684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81600" y="2893368"/>
            <a:ext cx="6498282" cy="59784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81600" y="3614142"/>
            <a:ext cx="6498282" cy="60349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4340423"/>
            <a:ext cx="6498282" cy="639068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1600" y="5609779"/>
            <a:ext cx="6498282" cy="226219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98455" y="4416475"/>
            <a:ext cx="475357" cy="459432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98455" y="3689598"/>
            <a:ext cx="475357" cy="452586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98455" y="2969419"/>
            <a:ext cx="475357" cy="44574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98455" y="2269927"/>
            <a:ext cx="475357" cy="445740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511969" y="89148"/>
            <a:ext cx="66427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20" name="SK-14-text-19"/>
          <p:cNvSpPr/>
          <p:nvPr/>
        </p:nvSpPr>
        <p:spPr>
          <a:xfrm>
            <a:off x="9144000" y="102840"/>
            <a:ext cx="3048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125" dirty="0"/>
          </a:p>
        </p:txBody>
      </p:sp>
      <p:sp>
        <p:nvSpPr>
          <p:cNvPr id="21" name="SK-14-text-20"/>
          <p:cNvSpPr/>
          <p:nvPr/>
        </p:nvSpPr>
        <p:spPr>
          <a:xfrm>
            <a:off x="707082" y="658267"/>
            <a:ext cx="4892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QI METHODOLOGY · SLIDE 14</a:t>
            </a:r>
            <a:endParaRPr lang="en-US" sz="1200" dirty="0"/>
          </a:p>
        </p:txBody>
      </p:sp>
      <p:sp>
        <p:nvSpPr>
          <p:cNvPr id="22" name="SK-14-text-21"/>
          <p:cNvSpPr/>
          <p:nvPr/>
        </p:nvSpPr>
        <p:spPr>
          <a:xfrm>
            <a:off x="707082" y="918865"/>
            <a:ext cx="1148491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1540"/>
                </a:solidFill>
              </a:rPr>
              <a:t>Care Bundles: All-or-Nothing Quality</a:t>
            </a:r>
            <a:endParaRPr lang="en-US" sz="3675" dirty="0"/>
          </a:p>
        </p:txBody>
      </p:sp>
      <p:sp>
        <p:nvSpPr>
          <p:cNvPr id="23" name="SK-14-text-22"/>
          <p:cNvSpPr/>
          <p:nvPr/>
        </p:nvSpPr>
        <p:spPr>
          <a:xfrm>
            <a:off x="707082" y="1755577"/>
            <a:ext cx="114849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action must be completed — for every patient, every time</a:t>
            </a:r>
            <a:endParaRPr lang="en-US" sz="1650" dirty="0"/>
          </a:p>
        </p:txBody>
      </p:sp>
      <p:sp>
        <p:nvSpPr>
          <p:cNvPr id="24" name="SK-14-text-23"/>
          <p:cNvSpPr/>
          <p:nvPr/>
        </p:nvSpPr>
        <p:spPr>
          <a:xfrm>
            <a:off x="963067" y="2427684"/>
            <a:ext cx="563689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6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A CARE BUNDLE?</a:t>
            </a:r>
            <a:endParaRPr lang="en-US" sz="1650" dirty="0"/>
          </a:p>
        </p:txBody>
      </p:sp>
      <p:sp>
        <p:nvSpPr>
          <p:cNvPr id="25" name="SK-14-text-24"/>
          <p:cNvSpPr/>
          <p:nvPr/>
        </p:nvSpPr>
        <p:spPr>
          <a:xfrm>
            <a:off x="963067" y="2832348"/>
            <a:ext cx="3230761" cy="1076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care bundle is 3–5 evidence-based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actions that must ALL be completed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together to improve outcomes.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Completing 3 out of 4 = incomplete bundle.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963067" y="4505623"/>
            <a:ext cx="488251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6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ALL-OR-NOTHING?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963067" y="4903440"/>
            <a:ext cx="3182094" cy="10492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Individual item rates will always look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than the bundle rate.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bundle rate reveals the true gap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drives real improvement.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6486079" y="1762423"/>
            <a:ext cx="57059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Breast Cancer Referral Bundle</a:t>
            </a:r>
            <a:endParaRPr lang="en-US" sz="1650" dirty="0"/>
          </a:p>
        </p:txBody>
      </p:sp>
      <p:sp>
        <p:nvSpPr>
          <p:cNvPr id="29" name="SK-14-text-28"/>
          <p:cNvSpPr/>
          <p:nvPr/>
        </p:nvSpPr>
        <p:spPr>
          <a:xfrm>
            <a:off x="6303169" y="2256234"/>
            <a:ext cx="42183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Patient with suspicious breast lump seen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48 hours</a:t>
            </a:r>
            <a:endParaRPr lang="en-US" sz="1500" dirty="0"/>
          </a:p>
        </p:txBody>
      </p:sp>
      <p:sp>
        <p:nvSpPr>
          <p:cNvPr id="30" name="SK-14-text-29"/>
          <p:cNvSpPr/>
          <p:nvPr/>
        </p:nvSpPr>
        <p:spPr>
          <a:xfrm>
            <a:off x="6290965" y="3092946"/>
            <a:ext cx="59010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Referral made via USC (2-Week Wait) pathway</a:t>
            </a:r>
            <a:endParaRPr lang="en-US" sz="1650" dirty="0"/>
          </a:p>
        </p:txBody>
      </p:sp>
      <p:sp>
        <p:nvSpPr>
          <p:cNvPr id="31" name="SK-14-text-30"/>
          <p:cNvSpPr/>
          <p:nvPr/>
        </p:nvSpPr>
        <p:spPr>
          <a:xfrm>
            <a:off x="6290965" y="3819823"/>
            <a:ext cx="59010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Referral submitted within 24 hours of decision</a:t>
            </a:r>
            <a:endParaRPr lang="en-US" sz="1650" dirty="0"/>
          </a:p>
        </p:txBody>
      </p:sp>
      <p:sp>
        <p:nvSpPr>
          <p:cNvPr id="32" name="SK-14-text-31"/>
          <p:cNvSpPr/>
          <p:nvPr/>
        </p:nvSpPr>
        <p:spPr>
          <a:xfrm>
            <a:off x="6290965" y="4464546"/>
            <a:ext cx="37062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Patient's up-to-date phone number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included on referral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5181600" y="5266879"/>
            <a:ext cx="40443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0% — Incomplete</a:t>
            </a:r>
            <a:endParaRPr lang="en-US" sz="1650" dirty="0"/>
          </a:p>
        </p:txBody>
      </p:sp>
      <p:sp>
        <p:nvSpPr>
          <p:cNvPr id="34" name="SK-14-text-33"/>
          <p:cNvSpPr/>
          <p:nvPr/>
        </p:nvSpPr>
        <p:spPr>
          <a:xfrm>
            <a:off x="9009757" y="5260032"/>
            <a:ext cx="31822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6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100% — Bundle Complete ✓</a:t>
            </a:r>
            <a:endParaRPr lang="en-US" sz="1650" dirty="0"/>
          </a:p>
        </p:txBody>
      </p:sp>
      <p:sp>
        <p:nvSpPr>
          <p:cNvPr id="35" name="SK-14-text-34"/>
          <p:cNvSpPr/>
          <p:nvPr/>
        </p:nvSpPr>
        <p:spPr>
          <a:xfrm>
            <a:off x="6019205" y="5993755"/>
            <a:ext cx="483512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15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4 must be achieved for the bundle to count.</a:t>
            </a:r>
            <a:endParaRPr lang="en-US" sz="1650" dirty="0"/>
          </a:p>
        </p:txBody>
      </p:sp>
      <p:sp>
        <p:nvSpPr>
          <p:cNvPr id="36" name="SK-14-text-35"/>
          <p:cNvSpPr/>
          <p:nvPr/>
        </p:nvSpPr>
        <p:spPr>
          <a:xfrm>
            <a:off x="1936998" y="6583561"/>
            <a:ext cx="813509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Source: RCGP/Cancer Research UK QI Toolkit | NICE NG12 (April 2026)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5984" cy="639157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631007"/>
            <a:ext cx="2170063" cy="571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99"/>
            <a:ext cx="12192000" cy="44708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4079" y="4848523"/>
            <a:ext cx="2438400" cy="1220688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9498" y="1220688"/>
            <a:ext cx="6315373" cy="4992588"/>
          </a:xfrm>
          <a:prstGeom prst="rect">
            <a:avLst/>
          </a:prstGeom>
        </p:spPr>
      </p:pic>
      <p:sp>
        <p:nvSpPr>
          <p:cNvPr id="8" name="SK-15-text-7"/>
          <p:cNvSpPr/>
          <p:nvPr/>
        </p:nvSpPr>
        <p:spPr>
          <a:xfrm>
            <a:off x="572988" y="226219"/>
            <a:ext cx="60521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IMPROVEMENT FRAMEWORK</a:t>
            </a:r>
            <a:endParaRPr lang="en-US" sz="1350" dirty="0"/>
          </a:p>
        </p:txBody>
      </p:sp>
      <p:sp>
        <p:nvSpPr>
          <p:cNvPr id="9" name="SK-15-text-8"/>
          <p:cNvSpPr/>
          <p:nvPr/>
        </p:nvSpPr>
        <p:spPr>
          <a:xfrm>
            <a:off x="572988" y="603498"/>
            <a:ext cx="910113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Culture and Context:</a:t>
            </a:r>
            <a:endParaRPr lang="en-US" sz="2925" dirty="0"/>
          </a:p>
        </p:txBody>
      </p:sp>
      <p:sp>
        <p:nvSpPr>
          <p:cNvPr id="10" name="SK-15-text-9"/>
          <p:cNvSpPr/>
          <p:nvPr/>
        </p:nvSpPr>
        <p:spPr>
          <a:xfrm>
            <a:off x="597396" y="1056084"/>
            <a:ext cx="910113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Invisible Engine</a:t>
            </a:r>
            <a:endParaRPr lang="en-US" sz="2925" dirty="0"/>
          </a:p>
        </p:txBody>
      </p:sp>
      <p:sp>
        <p:nvSpPr>
          <p:cNvPr id="11" name="SK-15-text-10"/>
          <p:cNvSpPr/>
          <p:nvPr/>
        </p:nvSpPr>
        <p:spPr>
          <a:xfrm>
            <a:off x="572988" y="1968103"/>
            <a:ext cx="2206675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the right culture, no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improvement sticks — no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matter how good the plan.</a:t>
            </a:r>
            <a:endParaRPr lang="en-US" sz="1350" dirty="0"/>
          </a:p>
        </p:txBody>
      </p:sp>
      <p:sp>
        <p:nvSpPr>
          <p:cNvPr id="12" name="SK-15-text-11"/>
          <p:cNvSpPr/>
          <p:nvPr/>
        </p:nvSpPr>
        <p:spPr>
          <a:xfrm>
            <a:off x="9546282" y="4553694"/>
            <a:ext cx="26457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TOOLS</a:t>
            </a:r>
            <a:endParaRPr lang="en-US" sz="1200" dirty="0"/>
          </a:p>
        </p:txBody>
      </p:sp>
      <p:sp>
        <p:nvSpPr>
          <p:cNvPr id="13" name="SK-15-text-12"/>
          <p:cNvSpPr/>
          <p:nvPr/>
        </p:nvSpPr>
        <p:spPr>
          <a:xfrm>
            <a:off x="9595098" y="4951363"/>
            <a:ext cx="25969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Context Checklist</a:t>
            </a:r>
            <a:endParaRPr lang="en-US" sz="1425" dirty="0"/>
          </a:p>
        </p:txBody>
      </p:sp>
      <p:sp>
        <p:nvSpPr>
          <p:cNvPr id="14" name="SK-15-text-13"/>
          <p:cNvSpPr/>
          <p:nvPr/>
        </p:nvSpPr>
        <p:spPr>
          <a:xfrm>
            <a:off x="9595098" y="5225653"/>
            <a:ext cx="25969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Force-Field Analysis</a:t>
            </a:r>
            <a:endParaRPr lang="en-US" sz="1425" dirty="0"/>
          </a:p>
        </p:txBody>
      </p:sp>
      <p:sp>
        <p:nvSpPr>
          <p:cNvPr id="15" name="SK-15-text-14"/>
          <p:cNvSpPr/>
          <p:nvPr/>
        </p:nvSpPr>
        <p:spPr>
          <a:xfrm>
            <a:off x="9595098" y="5500092"/>
            <a:ext cx="25969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SWOT Analysis</a:t>
            </a:r>
            <a:endParaRPr lang="en-US" sz="1425" dirty="0"/>
          </a:p>
        </p:txBody>
      </p:sp>
      <p:sp>
        <p:nvSpPr>
          <p:cNvPr id="16" name="SK-15-text-15"/>
          <p:cNvSpPr/>
          <p:nvPr/>
        </p:nvSpPr>
        <p:spPr>
          <a:xfrm>
            <a:off x="9595098" y="5767536"/>
            <a:ext cx="25969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Staff &amp; Patient Questionnaires</a:t>
            </a:r>
            <a:endParaRPr lang="en-US" sz="1425" dirty="0"/>
          </a:p>
        </p:txBody>
      </p:sp>
      <p:sp>
        <p:nvSpPr>
          <p:cNvPr id="17" name="SK-15-text-16"/>
          <p:cNvSpPr/>
          <p:nvPr/>
        </p:nvSpPr>
        <p:spPr>
          <a:xfrm>
            <a:off x="524173" y="6521946"/>
            <a:ext cx="116678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RCGP/Cancer Research UK QI Toolkit | NICE NG12 (April 2026)</a:t>
            </a:r>
            <a:endParaRPr lang="en-US" sz="1125" dirty="0"/>
          </a:p>
        </p:txBody>
      </p:sp>
      <p:sp>
        <p:nvSpPr>
          <p:cNvPr id="18" name="SK-15-text-17"/>
          <p:cNvSpPr/>
          <p:nvPr/>
        </p:nvSpPr>
        <p:spPr>
          <a:xfrm>
            <a:off x="9384655" y="6521946"/>
            <a:ext cx="2514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454" y="0"/>
            <a:ext cx="5080397" cy="6400502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502"/>
            <a:ext cx="12192000" cy="457349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64455" cy="6400502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288" y="1333202"/>
            <a:ext cx="1278880" cy="57596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288" y="1714500"/>
            <a:ext cx="3073598" cy="110400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763" y="1714500"/>
            <a:ext cx="19050" cy="1314599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5770" y="1713756"/>
            <a:ext cx="3073598" cy="1297484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66245" y="1714500"/>
            <a:ext cx="19050" cy="1314599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1288" y="3174504"/>
            <a:ext cx="3073598" cy="1290638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1763" y="3152477"/>
            <a:ext cx="19050" cy="1305074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5770" y="3152477"/>
            <a:ext cx="3073598" cy="1135559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6245" y="3152477"/>
            <a:ext cx="19050" cy="1305074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288" y="4581079"/>
            <a:ext cx="3073598" cy="130299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763" y="4581079"/>
            <a:ext cx="19050" cy="1314599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5770" y="4581079"/>
            <a:ext cx="3073598" cy="1302990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66245" y="4581079"/>
            <a:ext cx="19050" cy="1314599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5679" y="0"/>
            <a:ext cx="5096173" cy="4958209"/>
          </a:xfrm>
          <a:prstGeom prst="rect">
            <a:avLst/>
          </a:prstGeom>
        </p:spPr>
      </p:pic>
      <p:sp>
        <p:nvSpPr>
          <p:cNvPr id="20" name="SK-16-text-19"/>
          <p:cNvSpPr/>
          <p:nvPr/>
        </p:nvSpPr>
        <p:spPr>
          <a:xfrm>
            <a:off x="511969" y="342900"/>
            <a:ext cx="39947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PARTNERSHIP</a:t>
            </a:r>
            <a:endParaRPr lang="en-US" sz="1350" dirty="0"/>
          </a:p>
        </p:txBody>
      </p:sp>
      <p:sp>
        <p:nvSpPr>
          <p:cNvPr id="21" name="SK-16-text-20"/>
          <p:cNvSpPr/>
          <p:nvPr/>
        </p:nvSpPr>
        <p:spPr>
          <a:xfrm>
            <a:off x="499765" y="726877"/>
            <a:ext cx="116922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“See Your Practice Through Their Eyes”</a:t>
            </a:r>
            <a:endParaRPr lang="en-US" sz="2400" dirty="0"/>
          </a:p>
        </p:txBody>
      </p:sp>
      <p:sp>
        <p:nvSpPr>
          <p:cNvPr id="22" name="SK-16-text-21"/>
          <p:cNvSpPr/>
          <p:nvPr/>
        </p:nvSpPr>
        <p:spPr>
          <a:xfrm>
            <a:off x="670471" y="1796653"/>
            <a:ext cx="10715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875" dirty="0"/>
          </a:p>
        </p:txBody>
      </p:sp>
      <p:sp>
        <p:nvSpPr>
          <p:cNvPr id="23" name="SK-16-text-22"/>
          <p:cNvSpPr/>
          <p:nvPr/>
        </p:nvSpPr>
        <p:spPr>
          <a:xfrm>
            <a:off x="670471" y="2091630"/>
            <a:ext cx="44653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Process Mapping with PPG</a:t>
            </a:r>
            <a:endParaRPr lang="en-US" sz="1200" dirty="0"/>
          </a:p>
        </p:txBody>
      </p:sp>
      <p:sp>
        <p:nvSpPr>
          <p:cNvPr id="24" name="SK-16-text-23"/>
          <p:cNvSpPr/>
          <p:nvPr/>
        </p:nvSpPr>
        <p:spPr>
          <a:xfrm>
            <a:off x="670471" y="2352229"/>
            <a:ext cx="273099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Invite patients to map your referral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journey — they spot what clinicians miss.</a:t>
            </a:r>
            <a:endParaRPr lang="en-US" sz="1050" dirty="0"/>
          </a:p>
        </p:txBody>
      </p:sp>
      <p:sp>
        <p:nvSpPr>
          <p:cNvPr id="25" name="SK-16-text-24"/>
          <p:cNvSpPr/>
          <p:nvPr/>
        </p:nvSpPr>
        <p:spPr>
          <a:xfrm>
            <a:off x="3901380" y="1789807"/>
            <a:ext cx="10715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875" dirty="0"/>
          </a:p>
        </p:txBody>
      </p:sp>
      <p:sp>
        <p:nvSpPr>
          <p:cNvPr id="26" name="SK-16-text-25"/>
          <p:cNvSpPr/>
          <p:nvPr/>
        </p:nvSpPr>
        <p:spPr>
          <a:xfrm>
            <a:off x="3901380" y="2091630"/>
            <a:ext cx="35509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Waiting Room Survey</a:t>
            </a:r>
            <a:endParaRPr lang="en-US" sz="1200" dirty="0"/>
          </a:p>
        </p:txBody>
      </p:sp>
      <p:sp>
        <p:nvSpPr>
          <p:cNvPr id="27" name="SK-16-text-26"/>
          <p:cNvSpPr/>
          <p:nvPr/>
        </p:nvSpPr>
        <p:spPr>
          <a:xfrm>
            <a:off x="3889177" y="2352229"/>
            <a:ext cx="257249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patients: Do you know the warning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signs of cancer? Results reveal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awareness gaps.</a:t>
            </a:r>
            <a:endParaRPr lang="en-US" sz="1050" dirty="0"/>
          </a:p>
        </p:txBody>
      </p:sp>
      <p:sp>
        <p:nvSpPr>
          <p:cNvPr id="28" name="SK-16-text-27"/>
          <p:cNvSpPr/>
          <p:nvPr/>
        </p:nvSpPr>
        <p:spPr>
          <a:xfrm>
            <a:off x="670471" y="3250555"/>
            <a:ext cx="10715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875" dirty="0"/>
          </a:p>
        </p:txBody>
      </p:sp>
      <p:sp>
        <p:nvSpPr>
          <p:cNvPr id="29" name="SK-16-text-28"/>
          <p:cNvSpPr/>
          <p:nvPr/>
        </p:nvSpPr>
        <p:spPr>
          <a:xfrm>
            <a:off x="670471" y="3552379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Stories</a:t>
            </a:r>
            <a:endParaRPr lang="en-US" sz="1200" dirty="0"/>
          </a:p>
        </p:txBody>
      </p:sp>
      <p:sp>
        <p:nvSpPr>
          <p:cNvPr id="30" name="SK-16-text-29"/>
          <p:cNvSpPr/>
          <p:nvPr/>
        </p:nvSpPr>
        <p:spPr>
          <a:xfrm>
            <a:off x="670471" y="3812977"/>
            <a:ext cx="22919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 real early-diagnosis success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stories to motivate others to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attend screening.</a:t>
            </a:r>
            <a:endParaRPr lang="en-US" sz="1050" dirty="0"/>
          </a:p>
        </p:txBody>
      </p:sp>
      <p:sp>
        <p:nvSpPr>
          <p:cNvPr id="31" name="SK-16-text-30"/>
          <p:cNvSpPr/>
          <p:nvPr/>
        </p:nvSpPr>
        <p:spPr>
          <a:xfrm>
            <a:off x="3901380" y="3250555"/>
            <a:ext cx="10715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875" dirty="0"/>
          </a:p>
        </p:txBody>
      </p:sp>
      <p:sp>
        <p:nvSpPr>
          <p:cNvPr id="32" name="SK-16-text-31"/>
          <p:cNvSpPr/>
          <p:nvPr/>
        </p:nvSpPr>
        <p:spPr>
          <a:xfrm>
            <a:off x="3901380" y="3552379"/>
            <a:ext cx="53797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Co-Design Safety Net Leaflets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3889177" y="3812977"/>
            <a:ext cx="23285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Plain language, patient-tested. Ask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PPG to write and review them.</a:t>
            </a:r>
            <a:endParaRPr lang="en-US" sz="1050" dirty="0"/>
          </a:p>
        </p:txBody>
      </p:sp>
      <p:sp>
        <p:nvSpPr>
          <p:cNvPr id="34" name="SK-16-text-33"/>
          <p:cNvSpPr/>
          <p:nvPr/>
        </p:nvSpPr>
        <p:spPr>
          <a:xfrm>
            <a:off x="670471" y="4663380"/>
            <a:ext cx="10715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875" dirty="0"/>
          </a:p>
        </p:txBody>
      </p:sp>
      <p:sp>
        <p:nvSpPr>
          <p:cNvPr id="35" name="SK-16-text-34"/>
          <p:cNvSpPr/>
          <p:nvPr/>
        </p:nvSpPr>
        <p:spPr>
          <a:xfrm>
            <a:off x="670471" y="4951363"/>
            <a:ext cx="4831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Media &amp; Newsletters</a:t>
            </a:r>
            <a:endParaRPr lang="en-US" sz="1200" dirty="0"/>
          </a:p>
        </p:txBody>
      </p:sp>
      <p:sp>
        <p:nvSpPr>
          <p:cNvPr id="36" name="SK-16-text-35"/>
          <p:cNvSpPr/>
          <p:nvPr/>
        </p:nvSpPr>
        <p:spPr>
          <a:xfrm>
            <a:off x="670471" y="5218807"/>
            <a:ext cx="220667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PPG-led cancer awareness posts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reach patients who never attend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surgery.</a:t>
            </a:r>
            <a:endParaRPr lang="en-US" sz="1050" dirty="0"/>
          </a:p>
        </p:txBody>
      </p:sp>
      <p:sp>
        <p:nvSpPr>
          <p:cNvPr id="37" name="SK-16-text-36"/>
          <p:cNvSpPr/>
          <p:nvPr/>
        </p:nvSpPr>
        <p:spPr>
          <a:xfrm>
            <a:off x="3901380" y="4663380"/>
            <a:ext cx="10715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1875" dirty="0"/>
          </a:p>
        </p:txBody>
      </p:sp>
      <p:sp>
        <p:nvSpPr>
          <p:cNvPr id="38" name="SK-16-text-37"/>
          <p:cNvSpPr/>
          <p:nvPr/>
        </p:nvSpPr>
        <p:spPr>
          <a:xfrm>
            <a:off x="3901380" y="4951363"/>
            <a:ext cx="44653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Results Protocols</a:t>
            </a:r>
            <a:endParaRPr lang="en-US" sz="1200" dirty="0"/>
          </a:p>
        </p:txBody>
      </p:sp>
      <p:sp>
        <p:nvSpPr>
          <p:cNvPr id="39" name="SK-16-text-38"/>
          <p:cNvSpPr/>
          <p:nvPr/>
        </p:nvSpPr>
        <p:spPr>
          <a:xfrm>
            <a:off x="3889177" y="5218807"/>
            <a:ext cx="251147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PPG to sense-check your results-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handling process from the patient’s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perspective.</a:t>
            </a:r>
            <a:endParaRPr lang="en-US" sz="1050" dirty="0"/>
          </a:p>
        </p:txBody>
      </p:sp>
      <p:sp>
        <p:nvSpPr>
          <p:cNvPr id="40" name="SK-16-text-39"/>
          <p:cNvSpPr/>
          <p:nvPr/>
        </p:nvSpPr>
        <p:spPr>
          <a:xfrm>
            <a:off x="487561" y="6089898"/>
            <a:ext cx="117044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RCGP Patient Groups: PCPG (England) · P3 (Scotland) · PiP (Northern Ireland) · PPiP (Wales)</a:t>
            </a:r>
            <a:endParaRPr lang="en-US" sz="1050" dirty="0"/>
          </a:p>
        </p:txBody>
      </p:sp>
      <p:sp>
        <p:nvSpPr>
          <p:cNvPr id="41" name="SK-16-text-40"/>
          <p:cNvSpPr/>
          <p:nvPr/>
        </p:nvSpPr>
        <p:spPr>
          <a:xfrm>
            <a:off x="7388275" y="5019973"/>
            <a:ext cx="4267200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“A busy, stressed practice makes patients feel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they’re wasting the doctor’s time — they delay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reporting symptoms.”</a:t>
            </a:r>
            <a:endParaRPr lang="en-US" sz="1350" dirty="0"/>
          </a:p>
        </p:txBody>
      </p:sp>
      <p:sp>
        <p:nvSpPr>
          <p:cNvPr id="42" name="SK-16-text-41"/>
          <p:cNvSpPr/>
          <p:nvPr/>
        </p:nvSpPr>
        <p:spPr>
          <a:xfrm>
            <a:off x="7400479" y="6000750"/>
            <a:ext cx="42824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NCDA Research Finding</a:t>
            </a:r>
            <a:endParaRPr lang="en-US" sz="1200" dirty="0"/>
          </a:p>
        </p:txBody>
      </p:sp>
      <p:sp>
        <p:nvSpPr>
          <p:cNvPr id="43" name="SK-16-text-42"/>
          <p:cNvSpPr/>
          <p:nvPr/>
        </p:nvSpPr>
        <p:spPr>
          <a:xfrm>
            <a:off x="316855" y="6521946"/>
            <a:ext cx="118751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Educational use only | RCGP/Cancer Research UK QI Toolkit | NICE NG12 April 2026</a:t>
            </a:r>
            <a:endParaRPr lang="en-US" sz="1050" dirty="0"/>
          </a:p>
        </p:txBody>
      </p:sp>
      <p:sp>
        <p:nvSpPr>
          <p:cNvPr id="44" name="SK-16-text-43"/>
          <p:cNvSpPr/>
          <p:nvPr/>
        </p:nvSpPr>
        <p:spPr>
          <a:xfrm>
            <a:off x="9262765" y="6521946"/>
            <a:ext cx="250239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5984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6467624"/>
            <a:ext cx="11935867" cy="376386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1743373"/>
            <a:ext cx="2596753" cy="3810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984" y="2388543"/>
            <a:ext cx="11935867" cy="1401663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2388543"/>
            <a:ext cx="2194471" cy="1374279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0282" y="2388543"/>
            <a:ext cx="2279898" cy="1401663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6079" y="2388543"/>
            <a:ext cx="2096988" cy="1374279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53773" y="2925068"/>
            <a:ext cx="329059" cy="47625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53773" y="3117056"/>
            <a:ext cx="329059" cy="47625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41482" y="2491532"/>
            <a:ext cx="2669977" cy="1244054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153" y="4293096"/>
            <a:ext cx="2645569" cy="1858417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294584"/>
            <a:ext cx="2352973" cy="3810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25875" y="4293096"/>
            <a:ext cx="2645569" cy="1851571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72173" y="4294584"/>
            <a:ext cx="2352973" cy="38100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8596" y="4293096"/>
            <a:ext cx="2645569" cy="1858417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34894" y="4294584"/>
            <a:ext cx="2352973" cy="3810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51169" y="4293096"/>
            <a:ext cx="2645569" cy="1858417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97467" y="4294584"/>
            <a:ext cx="2352973" cy="38100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88682" y="2839194"/>
            <a:ext cx="402282" cy="418207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40682" y="2839194"/>
            <a:ext cx="414486" cy="418207"/>
          </a:xfrm>
          <a:prstGeom prst="rect">
            <a:avLst/>
          </a:prstGeom>
        </p:spPr>
      </p:pic>
      <p:sp>
        <p:nvSpPr>
          <p:cNvPr id="24" name="SK-17-text-23"/>
          <p:cNvSpPr/>
          <p:nvPr/>
        </p:nvSpPr>
        <p:spPr>
          <a:xfrm>
            <a:off x="402282" y="95994"/>
            <a:ext cx="42367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25" name="SK-17-text-24"/>
          <p:cNvSpPr/>
          <p:nvPr/>
        </p:nvSpPr>
        <p:spPr>
          <a:xfrm>
            <a:off x="9375577" y="95994"/>
            <a:ext cx="281642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050" dirty="0"/>
          </a:p>
        </p:txBody>
      </p:sp>
      <p:sp>
        <p:nvSpPr>
          <p:cNvPr id="26" name="SK-17-text-25"/>
          <p:cNvSpPr/>
          <p:nvPr/>
        </p:nvSpPr>
        <p:spPr>
          <a:xfrm>
            <a:off x="572988" y="685800"/>
            <a:ext cx="682085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 LEADERSHIP &amp; QI CULTURE</a:t>
            </a:r>
            <a:endParaRPr lang="en-US" sz="1575" dirty="0"/>
          </a:p>
        </p:txBody>
      </p:sp>
      <p:sp>
        <p:nvSpPr>
          <p:cNvPr id="27" name="SK-17-text-26"/>
          <p:cNvSpPr/>
          <p:nvPr/>
        </p:nvSpPr>
        <p:spPr>
          <a:xfrm>
            <a:off x="572988" y="1014859"/>
            <a:ext cx="1161901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F2D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Engagement &amp; Motivation: Getting Buy-In</a:t>
            </a:r>
            <a:endParaRPr lang="en-US" sz="2700" dirty="0"/>
          </a:p>
        </p:txBody>
      </p:sp>
      <p:sp>
        <p:nvSpPr>
          <p:cNvPr id="28" name="SK-17-text-27"/>
          <p:cNvSpPr/>
          <p:nvPr/>
        </p:nvSpPr>
        <p:spPr>
          <a:xfrm>
            <a:off x="853380" y="2674590"/>
            <a:ext cx="25003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EXPECTANCY</a:t>
            </a:r>
            <a:endParaRPr lang="en-US" sz="1575" dirty="0"/>
          </a:p>
        </p:txBody>
      </p:sp>
      <p:sp>
        <p:nvSpPr>
          <p:cNvPr id="29" name="SK-17-text-28"/>
          <p:cNvSpPr/>
          <p:nvPr/>
        </p:nvSpPr>
        <p:spPr>
          <a:xfrm>
            <a:off x="816769" y="3079105"/>
            <a:ext cx="158487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"Will my effort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a difference?"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3572173" y="2674590"/>
            <a:ext cx="37004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INSTRUMENTALITY</a:t>
            </a:r>
            <a:endParaRPr lang="en-US" sz="1575" dirty="0"/>
          </a:p>
        </p:txBody>
      </p:sp>
      <p:sp>
        <p:nvSpPr>
          <p:cNvPr id="31" name="SK-17-text-30"/>
          <p:cNvSpPr/>
          <p:nvPr/>
        </p:nvSpPr>
        <p:spPr>
          <a:xfrm>
            <a:off x="3840361" y="3079105"/>
            <a:ext cx="146298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"Will good work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achieve the goal?"</a:t>
            </a:r>
            <a:endParaRPr lang="en-US" sz="1200" dirty="0"/>
          </a:p>
        </p:txBody>
      </p:sp>
      <p:sp>
        <p:nvSpPr>
          <p:cNvPr id="32" name="SK-17-text-31"/>
          <p:cNvSpPr/>
          <p:nvPr/>
        </p:nvSpPr>
        <p:spPr>
          <a:xfrm>
            <a:off x="6937177" y="2674590"/>
            <a:ext cx="178022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VALENCE</a:t>
            </a:r>
            <a:endParaRPr lang="en-US" sz="1575" dirty="0"/>
          </a:p>
        </p:txBody>
      </p:sp>
      <p:sp>
        <p:nvSpPr>
          <p:cNvPr id="33" name="SK-17-text-32"/>
          <p:cNvSpPr/>
          <p:nvPr/>
        </p:nvSpPr>
        <p:spPr>
          <a:xfrm>
            <a:off x="6839694" y="3079105"/>
            <a:ext cx="12192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"Is the outcome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worth it?"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9631561" y="2777430"/>
            <a:ext cx="25604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F2D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MOTIVATION</a:t>
            </a:r>
            <a:endParaRPr lang="en-US" sz="1875" dirty="0"/>
          </a:p>
        </p:txBody>
      </p:sp>
      <p:sp>
        <p:nvSpPr>
          <p:cNvPr id="35" name="SK-17-text-34"/>
          <p:cNvSpPr/>
          <p:nvPr/>
        </p:nvSpPr>
        <p:spPr>
          <a:xfrm>
            <a:off x="9436596" y="3264396"/>
            <a:ext cx="27554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Vroom's Expectancy Theory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658267" y="4505623"/>
            <a:ext cx="128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2250" dirty="0"/>
          </a:p>
        </p:txBody>
      </p:sp>
      <p:sp>
        <p:nvSpPr>
          <p:cNvPr id="37" name="SK-17-text-36"/>
          <p:cNvSpPr/>
          <p:nvPr/>
        </p:nvSpPr>
        <p:spPr>
          <a:xfrm>
            <a:off x="658267" y="4903440"/>
            <a:ext cx="4895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 a Patient Story</a:t>
            </a:r>
            <a:endParaRPr lang="en-US" sz="1500" dirty="0"/>
          </a:p>
        </p:txBody>
      </p:sp>
      <p:sp>
        <p:nvSpPr>
          <p:cNvPr id="38" name="SK-17-text-37"/>
          <p:cNvSpPr/>
          <p:nvPr/>
        </p:nvSpPr>
        <p:spPr>
          <a:xfrm>
            <a:off x="646063" y="5273725"/>
            <a:ext cx="2267694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 cases where early detection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changed the outcome — nothing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motivates like a human story</a:t>
            </a:r>
            <a:endParaRPr lang="en-US" sz="1050" dirty="0"/>
          </a:p>
        </p:txBody>
      </p:sp>
      <p:sp>
        <p:nvSpPr>
          <p:cNvPr id="39" name="SK-17-text-38"/>
          <p:cNvSpPr/>
          <p:nvPr/>
        </p:nvSpPr>
        <p:spPr>
          <a:xfrm>
            <a:off x="3547765" y="4505623"/>
            <a:ext cx="128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2250" dirty="0"/>
          </a:p>
        </p:txBody>
      </p:sp>
      <p:sp>
        <p:nvSpPr>
          <p:cNvPr id="40" name="SK-17-text-39"/>
          <p:cNvSpPr/>
          <p:nvPr/>
        </p:nvSpPr>
        <p:spPr>
          <a:xfrm>
            <a:off x="3547765" y="4903440"/>
            <a:ext cx="4210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Display Run Charts</a:t>
            </a:r>
            <a:endParaRPr lang="en-US" sz="1500" dirty="0"/>
          </a:p>
        </p:txBody>
      </p:sp>
      <p:sp>
        <p:nvSpPr>
          <p:cNvPr id="41" name="SK-17-text-40"/>
          <p:cNvSpPr/>
          <p:nvPr/>
        </p:nvSpPr>
        <p:spPr>
          <a:xfrm>
            <a:off x="3535561" y="5273725"/>
            <a:ext cx="2316361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Visible data on the wall motivates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whole team — progress seen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progress made</a:t>
            </a:r>
            <a:endParaRPr lang="en-US" sz="1050" dirty="0"/>
          </a:p>
        </p:txBody>
      </p:sp>
      <p:sp>
        <p:nvSpPr>
          <p:cNvPr id="42" name="SK-17-text-41"/>
          <p:cNvSpPr/>
          <p:nvPr/>
        </p:nvSpPr>
        <p:spPr>
          <a:xfrm>
            <a:off x="6449467" y="4505623"/>
            <a:ext cx="128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2250" dirty="0"/>
          </a:p>
        </p:txBody>
      </p:sp>
      <p:sp>
        <p:nvSpPr>
          <p:cNvPr id="43" name="SK-17-text-42"/>
          <p:cNvSpPr/>
          <p:nvPr/>
        </p:nvSpPr>
        <p:spPr>
          <a:xfrm>
            <a:off x="6437263" y="4903440"/>
            <a:ext cx="4667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Celebrate Quick Wins</a:t>
            </a:r>
            <a:endParaRPr lang="en-US" sz="1500" dirty="0"/>
          </a:p>
        </p:txBody>
      </p:sp>
      <p:sp>
        <p:nvSpPr>
          <p:cNvPr id="44" name="SK-17-text-43"/>
          <p:cNvSpPr/>
          <p:nvPr/>
        </p:nvSpPr>
        <p:spPr>
          <a:xfrm>
            <a:off x="6437263" y="5273725"/>
            <a:ext cx="240178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Loudly acknowledge every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improvement — builds momentum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psychological safety</a:t>
            </a:r>
            <a:endParaRPr lang="en-US" sz="1050" dirty="0"/>
          </a:p>
        </p:txBody>
      </p:sp>
      <p:sp>
        <p:nvSpPr>
          <p:cNvPr id="45" name="SK-17-text-44"/>
          <p:cNvSpPr/>
          <p:nvPr/>
        </p:nvSpPr>
        <p:spPr>
          <a:xfrm>
            <a:off x="9351169" y="4505623"/>
            <a:ext cx="128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2250" dirty="0"/>
          </a:p>
        </p:txBody>
      </p:sp>
      <p:sp>
        <p:nvSpPr>
          <p:cNvPr id="46" name="SK-17-text-45"/>
          <p:cNvSpPr/>
          <p:nvPr/>
        </p:nvSpPr>
        <p:spPr>
          <a:xfrm>
            <a:off x="9351169" y="4903440"/>
            <a:ext cx="28408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Belbin Roles</a:t>
            </a:r>
            <a:endParaRPr lang="en-US" sz="1500" dirty="0"/>
          </a:p>
        </p:txBody>
      </p:sp>
      <p:sp>
        <p:nvSpPr>
          <p:cNvPr id="47" name="SK-17-text-46"/>
          <p:cNvSpPr/>
          <p:nvPr/>
        </p:nvSpPr>
        <p:spPr>
          <a:xfrm>
            <a:off x="9338965" y="5273725"/>
            <a:ext cx="2413992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Match QI tasks to team strengths —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pair quieter members in small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groups first</a:t>
            </a:r>
            <a:endParaRPr lang="en-US" sz="1050" dirty="0"/>
          </a:p>
        </p:txBody>
      </p:sp>
      <p:sp>
        <p:nvSpPr>
          <p:cNvPr id="48" name="SK-17-text-47"/>
          <p:cNvSpPr/>
          <p:nvPr/>
        </p:nvSpPr>
        <p:spPr>
          <a:xfrm>
            <a:off x="1718965" y="6563023"/>
            <a:ext cx="104730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Educational use only | Based on RCGP/Cancer Research UK QI Toolkit &amp; NICE NG12 (April 2026) | Not for clinical decision-making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6592"/>
            <a:ext cx="280392" cy="6124129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92" y="6480721"/>
            <a:ext cx="11911459" cy="356592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1817340"/>
            <a:ext cx="1901875" cy="6846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2311003"/>
            <a:ext cx="2072580" cy="1831032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2276773"/>
            <a:ext cx="1999357" cy="3423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11388" y="2276773"/>
            <a:ext cx="2072580" cy="1735038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0" y="2276773"/>
            <a:ext cx="1999357" cy="34230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6879" y="2276773"/>
            <a:ext cx="2072580" cy="1735038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490" y="2276773"/>
            <a:ext cx="1999357" cy="3423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2369" y="2276773"/>
            <a:ext cx="2072580" cy="1741884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8980" y="2276773"/>
            <a:ext cx="1999357" cy="3423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77859" y="2276773"/>
            <a:ext cx="2072580" cy="1721346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14471" y="2276773"/>
            <a:ext cx="1999357" cy="34230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5898" y="4286250"/>
            <a:ext cx="2072580" cy="1748730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4286250"/>
            <a:ext cx="1999357" cy="34230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1388" y="4347865"/>
            <a:ext cx="2072580" cy="1803648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0" y="4286250"/>
            <a:ext cx="1999357" cy="34230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66879" y="4347865"/>
            <a:ext cx="2072580" cy="1803648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490" y="4286250"/>
            <a:ext cx="1999357" cy="34230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22369" y="4347865"/>
            <a:ext cx="2072580" cy="1803648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8980" y="4286250"/>
            <a:ext cx="1999357" cy="34230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77859" y="4334173"/>
            <a:ext cx="2072580" cy="1817340"/>
          </a:xfrm>
          <a:prstGeom prst="rect">
            <a:avLst/>
          </a:prstGeom>
        </p:spPr>
      </p:pic>
      <p:pic>
        <p:nvPicPr>
          <p:cNvPr id="26" name="SK-18-img-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14471" y="4286250"/>
            <a:ext cx="1999357" cy="34230"/>
          </a:xfrm>
          <a:prstGeom prst="rect">
            <a:avLst/>
          </a:prstGeom>
        </p:spPr>
      </p:pic>
      <p:sp>
        <p:nvSpPr>
          <p:cNvPr id="27" name="SK-18-text-26"/>
          <p:cNvSpPr/>
          <p:nvPr/>
        </p:nvSpPr>
        <p:spPr>
          <a:xfrm>
            <a:off x="731490" y="109686"/>
            <a:ext cx="54349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8887569" y="109686"/>
            <a:ext cx="28409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731490" y="610344"/>
            <a:ext cx="35833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PRACTICE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731490" y="891480"/>
            <a:ext cx="6632377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Early Cancer Detection</a:t>
            </a:r>
            <a:endParaRPr lang="en-US" sz="2700" dirty="0"/>
          </a:p>
          <a:p>
            <a:pPr marL="0" indent="0" algn="l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General Practice</a:t>
            </a:r>
            <a:endParaRPr lang="en-US" sz="2700" dirty="0"/>
          </a:p>
        </p:txBody>
      </p:sp>
      <p:sp>
        <p:nvSpPr>
          <p:cNvPr id="31" name="SK-18-text-30"/>
          <p:cNvSpPr/>
          <p:nvPr/>
        </p:nvSpPr>
        <p:spPr>
          <a:xfrm>
            <a:off x="914400" y="2475607"/>
            <a:ext cx="261461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4575" dirty="0"/>
          </a:p>
        </p:txBody>
      </p:sp>
      <p:sp>
        <p:nvSpPr>
          <p:cNvPr id="32" name="SK-18-text-31"/>
          <p:cNvSpPr/>
          <p:nvPr/>
        </p:nvSpPr>
        <p:spPr>
          <a:xfrm>
            <a:off x="914400" y="3147715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 Cancer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902196" y="3470077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doubt, refer.</a:t>
            </a:r>
            <a:endParaRPr lang="en-US" sz="1125" dirty="0"/>
          </a:p>
        </p:txBody>
      </p:sp>
      <p:sp>
        <p:nvSpPr>
          <p:cNvPr id="34" name="SK-18-text-33"/>
          <p:cNvSpPr/>
          <p:nvPr/>
        </p:nvSpPr>
        <p:spPr>
          <a:xfrm>
            <a:off x="914400" y="3648373"/>
            <a:ext cx="168235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won't have cancer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that's expected.</a:t>
            </a:r>
            <a:endParaRPr lang="en-US" sz="1125" dirty="0"/>
          </a:p>
        </p:txBody>
      </p:sp>
      <p:sp>
        <p:nvSpPr>
          <p:cNvPr id="35" name="SK-18-text-34"/>
          <p:cNvSpPr/>
          <p:nvPr/>
        </p:nvSpPr>
        <p:spPr>
          <a:xfrm>
            <a:off x="3108871" y="2475607"/>
            <a:ext cx="261461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4575" dirty="0"/>
          </a:p>
        </p:txBody>
      </p:sp>
      <p:sp>
        <p:nvSpPr>
          <p:cNvPr id="36" name="SK-18-text-35"/>
          <p:cNvSpPr/>
          <p:nvPr/>
        </p:nvSpPr>
        <p:spPr>
          <a:xfrm>
            <a:off x="3096667" y="3147715"/>
            <a:ext cx="33775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= Survival</a:t>
            </a:r>
            <a:endParaRPr lang="en-US" sz="1350" dirty="0"/>
          </a:p>
        </p:txBody>
      </p:sp>
      <p:sp>
        <p:nvSpPr>
          <p:cNvPr id="37" name="SK-18-text-36"/>
          <p:cNvSpPr/>
          <p:nvPr/>
        </p:nvSpPr>
        <p:spPr>
          <a:xfrm>
            <a:off x="3084463" y="3470077"/>
            <a:ext cx="162148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stage advanced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referral may cost a life.</a:t>
            </a:r>
            <a:endParaRPr lang="en-US" sz="1125" dirty="0"/>
          </a:p>
        </p:txBody>
      </p:sp>
      <p:sp>
        <p:nvSpPr>
          <p:cNvPr id="38" name="SK-18-text-37"/>
          <p:cNvSpPr/>
          <p:nvPr/>
        </p:nvSpPr>
        <p:spPr>
          <a:xfrm>
            <a:off x="5327898" y="2475607"/>
            <a:ext cx="261461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4575" dirty="0"/>
          </a:p>
        </p:txBody>
      </p:sp>
      <p:sp>
        <p:nvSpPr>
          <p:cNvPr id="39" name="SK-18-text-38"/>
          <p:cNvSpPr/>
          <p:nvPr/>
        </p:nvSpPr>
        <p:spPr>
          <a:xfrm>
            <a:off x="5315694" y="3147715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Net Every Time</a:t>
            </a:r>
            <a:endParaRPr lang="en-US" sz="1350" dirty="0"/>
          </a:p>
        </p:txBody>
      </p:sp>
      <p:sp>
        <p:nvSpPr>
          <p:cNvPr id="40" name="SK-18-text-39"/>
          <p:cNvSpPr/>
          <p:nvPr/>
        </p:nvSpPr>
        <p:spPr>
          <a:xfrm>
            <a:off x="5315694" y="3470077"/>
            <a:ext cx="135329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it. Code it.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 the follow-up.</a:t>
            </a:r>
            <a:endParaRPr lang="en-US" sz="1125" dirty="0"/>
          </a:p>
        </p:txBody>
      </p:sp>
      <p:sp>
        <p:nvSpPr>
          <p:cNvPr id="41" name="SK-18-text-40"/>
          <p:cNvSpPr/>
          <p:nvPr/>
        </p:nvSpPr>
        <p:spPr>
          <a:xfrm>
            <a:off x="7571184" y="2475607"/>
            <a:ext cx="261461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4575" dirty="0"/>
          </a:p>
        </p:txBody>
      </p:sp>
      <p:sp>
        <p:nvSpPr>
          <p:cNvPr id="42" name="SK-18-text-41"/>
          <p:cNvSpPr/>
          <p:nvPr/>
        </p:nvSpPr>
        <p:spPr>
          <a:xfrm>
            <a:off x="7534573" y="3147715"/>
            <a:ext cx="42691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Your NICE NG12</a:t>
            </a:r>
            <a:endParaRPr lang="en-US" sz="1350" dirty="0"/>
          </a:p>
        </p:txBody>
      </p:sp>
      <p:sp>
        <p:nvSpPr>
          <p:cNvPr id="43" name="SK-18-text-42"/>
          <p:cNvSpPr/>
          <p:nvPr/>
        </p:nvSpPr>
        <p:spPr>
          <a:xfrm>
            <a:off x="7534573" y="3470077"/>
            <a:ext cx="153605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April 2026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it on your desktop.</a:t>
            </a:r>
            <a:endParaRPr lang="en-US" sz="1125" dirty="0"/>
          </a:p>
        </p:txBody>
      </p:sp>
      <p:sp>
        <p:nvSpPr>
          <p:cNvPr id="44" name="SK-18-text-43"/>
          <p:cNvSpPr/>
          <p:nvPr/>
        </p:nvSpPr>
        <p:spPr>
          <a:xfrm>
            <a:off x="9790063" y="2475607"/>
            <a:ext cx="240193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4575" dirty="0"/>
          </a:p>
        </p:txBody>
      </p:sp>
      <p:sp>
        <p:nvSpPr>
          <p:cNvPr id="45" name="SK-18-text-44"/>
          <p:cNvSpPr/>
          <p:nvPr/>
        </p:nvSpPr>
        <p:spPr>
          <a:xfrm>
            <a:off x="9790063" y="3147715"/>
            <a:ext cx="24019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Chase Abnormal Tests</a:t>
            </a:r>
            <a:endParaRPr lang="en-US" sz="1350" dirty="0"/>
          </a:p>
        </p:txBody>
      </p:sp>
      <p:sp>
        <p:nvSpPr>
          <p:cNvPr id="46" name="SK-18-text-45"/>
          <p:cNvSpPr/>
          <p:nvPr/>
        </p:nvSpPr>
        <p:spPr>
          <a:xfrm>
            <a:off x="9777859" y="3470077"/>
            <a:ext cx="158487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wait for the patient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call back.</a:t>
            </a:r>
            <a:endParaRPr lang="en-US" sz="1125" dirty="0"/>
          </a:p>
        </p:txBody>
      </p:sp>
      <p:sp>
        <p:nvSpPr>
          <p:cNvPr id="47" name="SK-18-text-46"/>
          <p:cNvSpPr/>
          <p:nvPr/>
        </p:nvSpPr>
        <p:spPr>
          <a:xfrm>
            <a:off x="914400" y="4491930"/>
            <a:ext cx="261461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4575" dirty="0"/>
          </a:p>
        </p:txBody>
      </p:sp>
      <p:sp>
        <p:nvSpPr>
          <p:cNvPr id="48" name="SK-18-text-47"/>
          <p:cNvSpPr/>
          <p:nvPr/>
        </p:nvSpPr>
        <p:spPr>
          <a:xfrm>
            <a:off x="914400" y="5143500"/>
            <a:ext cx="37890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Your NCDA Data</a:t>
            </a:r>
            <a:endParaRPr lang="en-US" sz="1350" dirty="0"/>
          </a:p>
        </p:txBody>
      </p:sp>
      <p:sp>
        <p:nvSpPr>
          <p:cNvPr id="49" name="SK-18-text-48"/>
          <p:cNvSpPr/>
          <p:nvPr/>
        </p:nvSpPr>
        <p:spPr>
          <a:xfrm>
            <a:off x="902196" y="5486400"/>
            <a:ext cx="165809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blind spots are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already visible in the data.</a:t>
            </a:r>
            <a:endParaRPr lang="en-US" sz="1125" dirty="0"/>
          </a:p>
        </p:txBody>
      </p:sp>
      <p:sp>
        <p:nvSpPr>
          <p:cNvPr id="50" name="SK-18-text-49"/>
          <p:cNvSpPr/>
          <p:nvPr/>
        </p:nvSpPr>
        <p:spPr>
          <a:xfrm>
            <a:off x="3108871" y="4491930"/>
            <a:ext cx="261461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</a:t>
            </a:r>
            <a:endParaRPr lang="en-US" sz="4575" dirty="0"/>
          </a:p>
        </p:txBody>
      </p:sp>
      <p:sp>
        <p:nvSpPr>
          <p:cNvPr id="51" name="SK-18-text-50"/>
          <p:cNvSpPr/>
          <p:nvPr/>
        </p:nvSpPr>
        <p:spPr>
          <a:xfrm>
            <a:off x="3096667" y="5143500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Contact Details</a:t>
            </a:r>
            <a:endParaRPr lang="en-US" sz="1350" dirty="0"/>
          </a:p>
        </p:txBody>
      </p:sp>
      <p:sp>
        <p:nvSpPr>
          <p:cNvPr id="52" name="SK-18-text-51"/>
          <p:cNvSpPr/>
          <p:nvPr/>
        </p:nvSpPr>
        <p:spPr>
          <a:xfrm>
            <a:off x="3084463" y="5479405"/>
            <a:ext cx="12800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referral fails if the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 can't reach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patient.</a:t>
            </a:r>
            <a:endParaRPr lang="en-US" sz="1125" dirty="0"/>
          </a:p>
        </p:txBody>
      </p:sp>
      <p:sp>
        <p:nvSpPr>
          <p:cNvPr id="53" name="SK-18-text-52"/>
          <p:cNvSpPr/>
          <p:nvPr/>
        </p:nvSpPr>
        <p:spPr>
          <a:xfrm>
            <a:off x="5315694" y="4491930"/>
            <a:ext cx="261461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</a:t>
            </a:r>
            <a:endParaRPr lang="en-US" sz="4575" dirty="0"/>
          </a:p>
        </p:txBody>
      </p:sp>
      <p:sp>
        <p:nvSpPr>
          <p:cNvPr id="54" name="SK-18-text-53"/>
          <p:cNvSpPr/>
          <p:nvPr/>
        </p:nvSpPr>
        <p:spPr>
          <a:xfrm>
            <a:off x="5315694" y="5143500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Make Access Easy</a:t>
            </a:r>
            <a:endParaRPr lang="en-US" sz="1350" dirty="0"/>
          </a:p>
        </p:txBody>
      </p:sp>
      <p:sp>
        <p:nvSpPr>
          <p:cNvPr id="55" name="SK-18-text-54"/>
          <p:cNvSpPr/>
          <p:nvPr/>
        </p:nvSpPr>
        <p:spPr>
          <a:xfrm>
            <a:off x="5303490" y="5479405"/>
            <a:ext cx="175557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Hard appointments → A&amp;E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emergency diagnosis →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 survival.</a:t>
            </a:r>
            <a:endParaRPr lang="en-US" sz="1125" dirty="0"/>
          </a:p>
        </p:txBody>
      </p:sp>
      <p:sp>
        <p:nvSpPr>
          <p:cNvPr id="56" name="SK-18-text-55"/>
          <p:cNvSpPr/>
          <p:nvPr/>
        </p:nvSpPr>
        <p:spPr>
          <a:xfrm>
            <a:off x="7571184" y="4491930"/>
            <a:ext cx="261461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09</a:t>
            </a:r>
            <a:endParaRPr lang="en-US" sz="4575" dirty="0"/>
          </a:p>
        </p:txBody>
      </p:sp>
      <p:sp>
        <p:nvSpPr>
          <p:cNvPr id="57" name="SK-18-text-56"/>
          <p:cNvSpPr/>
          <p:nvPr/>
        </p:nvSpPr>
        <p:spPr>
          <a:xfrm>
            <a:off x="7534573" y="5143500"/>
            <a:ext cx="37890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Whole Team</a:t>
            </a:r>
            <a:endParaRPr lang="en-US" sz="1350" dirty="0"/>
          </a:p>
        </p:txBody>
      </p:sp>
      <p:sp>
        <p:nvSpPr>
          <p:cNvPr id="58" name="SK-18-text-57"/>
          <p:cNvSpPr/>
          <p:nvPr/>
        </p:nvSpPr>
        <p:spPr>
          <a:xfrm>
            <a:off x="7534573" y="5486400"/>
            <a:ext cx="164589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Receptionists and nurses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spot cancer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too.</a:t>
            </a:r>
            <a:endParaRPr lang="en-US" sz="1125" dirty="0"/>
          </a:p>
        </p:txBody>
      </p:sp>
      <p:sp>
        <p:nvSpPr>
          <p:cNvPr id="59" name="SK-18-text-58"/>
          <p:cNvSpPr/>
          <p:nvPr/>
        </p:nvSpPr>
        <p:spPr>
          <a:xfrm>
            <a:off x="9790063" y="4491930"/>
            <a:ext cx="240193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479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</a:t>
            </a:r>
            <a:endParaRPr lang="en-US" sz="4575" dirty="0"/>
          </a:p>
        </p:txBody>
      </p:sp>
      <p:sp>
        <p:nvSpPr>
          <p:cNvPr id="60" name="SK-18-text-59"/>
          <p:cNvSpPr/>
          <p:nvPr/>
        </p:nvSpPr>
        <p:spPr>
          <a:xfrm>
            <a:off x="9777859" y="5143500"/>
            <a:ext cx="24141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Blame, All Learn</a:t>
            </a:r>
            <a:endParaRPr lang="en-US" sz="1350" dirty="0"/>
          </a:p>
        </p:txBody>
      </p:sp>
      <p:sp>
        <p:nvSpPr>
          <p:cNvPr id="61" name="SK-18-text-60"/>
          <p:cNvSpPr/>
          <p:nvPr/>
        </p:nvSpPr>
        <p:spPr>
          <a:xfrm>
            <a:off x="9777859" y="5479405"/>
            <a:ext cx="24141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 is powerful.</a:t>
            </a:r>
            <a:endParaRPr lang="en-US" sz="1125" dirty="0"/>
          </a:p>
        </p:txBody>
      </p:sp>
      <p:sp>
        <p:nvSpPr>
          <p:cNvPr id="62" name="SK-18-text-61"/>
          <p:cNvSpPr/>
          <p:nvPr/>
        </p:nvSpPr>
        <p:spPr>
          <a:xfrm>
            <a:off x="9777859" y="5664696"/>
            <a:ext cx="135329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safety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saves lives.</a:t>
            </a:r>
            <a:endParaRPr lang="en-US" sz="1125" dirty="0"/>
          </a:p>
        </p:txBody>
      </p:sp>
      <p:sp>
        <p:nvSpPr>
          <p:cNvPr id="63" name="SK-18-text-62"/>
          <p:cNvSpPr/>
          <p:nvPr/>
        </p:nvSpPr>
        <p:spPr>
          <a:xfrm>
            <a:off x="719286" y="6576715"/>
            <a:ext cx="1147271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Based on RCGP/Cancer Research UK QI Toolkit &amp; NICE NG12 (April 2026) | Not for clinical decision-making without reference to current guidelines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8188" cy="6405265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167259"/>
            <a:ext cx="2852886" cy="3810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535460"/>
            <a:ext cx="5669161" cy="61853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2285702"/>
            <a:ext cx="5669161" cy="3102471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8365" y="1549896"/>
            <a:ext cx="19050" cy="3991273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1528614"/>
            <a:ext cx="5498455" cy="625376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2221855"/>
            <a:ext cx="5498455" cy="3319165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67" y="5719465"/>
            <a:ext cx="11545788" cy="534888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188" y="6390977"/>
            <a:ext cx="11923663" cy="453182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1584" y="1604665"/>
            <a:ext cx="524173" cy="473125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5184" y="1611511"/>
            <a:ext cx="402282" cy="466279"/>
          </a:xfrm>
          <a:prstGeom prst="rect">
            <a:avLst/>
          </a:prstGeom>
        </p:spPr>
      </p:pic>
      <p:sp>
        <p:nvSpPr>
          <p:cNvPr id="14" name="SK-19-text-13"/>
          <p:cNvSpPr/>
          <p:nvPr/>
        </p:nvSpPr>
        <p:spPr>
          <a:xfrm>
            <a:off x="511969" y="164455"/>
            <a:ext cx="3752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PREPARATION</a:t>
            </a:r>
            <a:endParaRPr lang="en-US" sz="1500" dirty="0"/>
          </a:p>
        </p:txBody>
      </p:sp>
      <p:sp>
        <p:nvSpPr>
          <p:cNvPr id="15" name="SK-19-text-14"/>
          <p:cNvSpPr/>
          <p:nvPr/>
        </p:nvSpPr>
        <p:spPr>
          <a:xfrm>
            <a:off x="487561" y="507355"/>
            <a:ext cx="1170443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Exam: AKT &amp; SCA Hints</a:t>
            </a:r>
            <a:endParaRPr lang="en-US" sz="3600" dirty="0"/>
          </a:p>
        </p:txBody>
      </p:sp>
      <p:sp>
        <p:nvSpPr>
          <p:cNvPr id="16" name="SK-19-text-15"/>
          <p:cNvSpPr/>
          <p:nvPr/>
        </p:nvSpPr>
        <p:spPr>
          <a:xfrm>
            <a:off x="2011561" y="1721346"/>
            <a:ext cx="42291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— KNOWLEDGE</a:t>
            </a:r>
            <a:endParaRPr lang="en-US" sz="1800" dirty="0"/>
          </a:p>
        </p:txBody>
      </p:sp>
      <p:sp>
        <p:nvSpPr>
          <p:cNvPr id="17" name="SK-19-text-16"/>
          <p:cNvSpPr/>
          <p:nvPr/>
        </p:nvSpPr>
        <p:spPr>
          <a:xfrm>
            <a:off x="560784" y="2571750"/>
            <a:ext cx="116312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NICE NG12 thresholds — know 2WW criteria by cancer site</a:t>
            </a:r>
            <a:endParaRPr lang="en-US" sz="1350" dirty="0"/>
          </a:p>
        </p:txBody>
      </p:sp>
      <p:sp>
        <p:nvSpPr>
          <p:cNvPr id="18" name="SK-19-text-17"/>
          <p:cNvSpPr/>
          <p:nvPr/>
        </p:nvSpPr>
        <p:spPr>
          <a:xfrm>
            <a:off x="560784" y="3010644"/>
            <a:ext cx="116312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Primary care interval — days from first presentation to referral</a:t>
            </a:r>
            <a:endParaRPr lang="en-US" sz="1350" dirty="0"/>
          </a:p>
        </p:txBody>
      </p:sp>
      <p:sp>
        <p:nvSpPr>
          <p:cNvPr id="19" name="SK-19-text-18"/>
          <p:cNvSpPr/>
          <p:nvPr/>
        </p:nvSpPr>
        <p:spPr>
          <a:xfrm>
            <a:off x="560784" y="3463230"/>
            <a:ext cx="1163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USC vs. non-urgent referral — understand the distinction</a:t>
            </a:r>
            <a:endParaRPr lang="en-US" sz="1350" dirty="0"/>
          </a:p>
        </p:txBody>
      </p:sp>
      <p:sp>
        <p:nvSpPr>
          <p:cNvPr id="20" name="SK-19-text-19"/>
          <p:cNvSpPr/>
          <p:nvPr/>
        </p:nvSpPr>
        <p:spPr>
          <a:xfrm>
            <a:off x="560784" y="3943350"/>
            <a:ext cx="1163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CA125 ≥35 IU/mL — required before ovarian cancer referral</a:t>
            </a:r>
            <a:endParaRPr lang="en-US" sz="1350" dirty="0"/>
          </a:p>
        </p:txBody>
      </p:sp>
      <p:sp>
        <p:nvSpPr>
          <p:cNvPr id="21" name="SK-19-text-20"/>
          <p:cNvSpPr/>
          <p:nvPr/>
        </p:nvSpPr>
        <p:spPr>
          <a:xfrm>
            <a:off x="560784" y="4416475"/>
            <a:ext cx="1163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FIT testing thresholds — colorectal cancer trigger values</a:t>
            </a:r>
            <a:endParaRPr lang="en-US" sz="1350" dirty="0"/>
          </a:p>
        </p:txBody>
      </p:sp>
      <p:sp>
        <p:nvSpPr>
          <p:cNvPr id="22" name="SK-19-text-21"/>
          <p:cNvSpPr/>
          <p:nvPr/>
        </p:nvSpPr>
        <p:spPr>
          <a:xfrm>
            <a:off x="560784" y="4896594"/>
            <a:ext cx="1163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PDSA — Plan, Do, Study, Act (expect QI methodology questions)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7620000" y="1714500"/>
            <a:ext cx="45720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— CONSULTATION SKILLS</a:t>
            </a:r>
            <a:endParaRPr lang="en-US" sz="1800" dirty="0"/>
          </a:p>
        </p:txBody>
      </p:sp>
      <p:sp>
        <p:nvSpPr>
          <p:cNvPr id="24" name="SK-19-text-23"/>
          <p:cNvSpPr/>
          <p:nvPr/>
        </p:nvSpPr>
        <p:spPr>
          <a:xfrm>
            <a:off x="6571357" y="2427684"/>
            <a:ext cx="51205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Safety net every consultation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vague or persistent symptoms always need a documented plan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6571357" y="3058567"/>
            <a:ext cx="48768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Verbalise your thinking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say "I want to make sure we don't miss anything serious..."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6571357" y="3703290"/>
            <a:ext cx="42183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Shared decision-making — explain 2WW benefits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the expected high non-cancer rate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6571357" y="4320480"/>
            <a:ext cx="34014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Code it — document suspected cancer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the medical record for follow-up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6571357" y="4930825"/>
            <a:ext cx="438909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Address anxiety — reassure: "Most people referred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have cancer"</a:t>
            </a:r>
            <a:endParaRPr lang="en-US" sz="1350" dirty="0"/>
          </a:p>
        </p:txBody>
      </p:sp>
      <p:sp>
        <p:nvSpPr>
          <p:cNvPr id="29" name="SK-19-text-28"/>
          <p:cNvSpPr/>
          <p:nvPr/>
        </p:nvSpPr>
        <p:spPr>
          <a:xfrm>
            <a:off x="1125438" y="5842992"/>
            <a:ext cx="1006286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it. Say it. Document it. — Three habits that protect your patients and your exam score.</a:t>
            </a:r>
            <a:endParaRPr lang="en-US" sz="1800" dirty="0"/>
          </a:p>
        </p:txBody>
      </p:sp>
      <p:sp>
        <p:nvSpPr>
          <p:cNvPr id="30" name="SK-19-text-29"/>
          <p:cNvSpPr/>
          <p:nvPr/>
        </p:nvSpPr>
        <p:spPr>
          <a:xfrm>
            <a:off x="463153" y="6542484"/>
            <a:ext cx="11437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NICE NG12 (April 2026) | RCGP/Cancer Research UK QI Toolkit</a:t>
            </a:r>
            <a:endParaRPr lang="en-US" sz="1050" dirty="0"/>
          </a:p>
        </p:txBody>
      </p:sp>
      <p:sp>
        <p:nvSpPr>
          <p:cNvPr id="31" name="SK-19-text-30"/>
          <p:cNvSpPr/>
          <p:nvPr/>
        </p:nvSpPr>
        <p:spPr>
          <a:xfrm>
            <a:off x="6617196" y="6528792"/>
            <a:ext cx="52333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7F8C8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www.bradfordvts.co.uk | June 2026 | Educational use only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2596" cy="682912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352425"/>
            <a:ext cx="4059882" cy="6476702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2479" y="447824"/>
            <a:ext cx="7839373" cy="597604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2479" y="6486971"/>
            <a:ext cx="7839373" cy="330398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388" y="3983236"/>
            <a:ext cx="1536055" cy="5715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2392" y="2110978"/>
            <a:ext cx="1536055" cy="5715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4761" y="5390257"/>
            <a:ext cx="6949380" cy="85025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4761" y="5390257"/>
            <a:ext cx="121890" cy="89148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5780" y="4553694"/>
            <a:ext cx="633859" cy="61034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15780" y="3833515"/>
            <a:ext cx="633859" cy="60349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15780" y="3120330"/>
            <a:ext cx="633859" cy="603498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15780" y="2393305"/>
            <a:ext cx="633859" cy="61719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" y="562273"/>
            <a:ext cx="2206675" cy="1632198"/>
          </a:xfrm>
          <a:prstGeom prst="rect">
            <a:avLst/>
          </a:prstGeom>
        </p:spPr>
      </p:pic>
      <p:sp>
        <p:nvSpPr>
          <p:cNvPr id="17" name="SK-2-text-16"/>
          <p:cNvSpPr/>
          <p:nvPr/>
        </p:nvSpPr>
        <p:spPr>
          <a:xfrm>
            <a:off x="231577" y="102840"/>
            <a:ext cx="45339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18" name="SK-2-text-17"/>
          <p:cNvSpPr/>
          <p:nvPr/>
        </p:nvSpPr>
        <p:spPr>
          <a:xfrm>
            <a:off x="10119271" y="109686"/>
            <a:ext cx="207272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9" name="SK-2-text-18"/>
          <p:cNvSpPr/>
          <p:nvPr/>
        </p:nvSpPr>
        <p:spPr>
          <a:xfrm>
            <a:off x="889992" y="2331690"/>
            <a:ext cx="5389245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~20%</a:t>
            </a:r>
            <a:endParaRPr lang="en-US" sz="6150" dirty="0"/>
          </a:p>
        </p:txBody>
      </p:sp>
      <p:sp>
        <p:nvSpPr>
          <p:cNvPr id="20" name="SK-2-text-19"/>
          <p:cNvSpPr/>
          <p:nvPr/>
        </p:nvSpPr>
        <p:spPr>
          <a:xfrm>
            <a:off x="1036290" y="3298627"/>
            <a:ext cx="24504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5-year survival rate for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IV cancer</a:t>
            </a:r>
            <a:endParaRPr lang="en-US" sz="1725" dirty="0"/>
          </a:p>
        </p:txBody>
      </p:sp>
      <p:sp>
        <p:nvSpPr>
          <p:cNvPr id="21" name="SK-2-text-20"/>
          <p:cNvSpPr/>
          <p:nvPr/>
        </p:nvSpPr>
        <p:spPr>
          <a:xfrm>
            <a:off x="902196" y="4251871"/>
            <a:ext cx="5389245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1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~90%</a:t>
            </a:r>
            <a:endParaRPr lang="en-US" sz="6150" dirty="0"/>
          </a:p>
        </p:txBody>
      </p:sp>
      <p:sp>
        <p:nvSpPr>
          <p:cNvPr id="22" name="SK-2-text-21"/>
          <p:cNvSpPr/>
          <p:nvPr/>
        </p:nvSpPr>
        <p:spPr>
          <a:xfrm>
            <a:off x="1024086" y="5205115"/>
            <a:ext cx="24504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5-year survival rate for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I cancer</a:t>
            </a:r>
            <a:endParaRPr lang="en-US" sz="1725" dirty="0"/>
          </a:p>
        </p:txBody>
      </p:sp>
      <p:sp>
        <p:nvSpPr>
          <p:cNvPr id="23" name="SK-2-text-22"/>
          <p:cNvSpPr/>
          <p:nvPr/>
        </p:nvSpPr>
        <p:spPr>
          <a:xfrm>
            <a:off x="743694" y="6007596"/>
            <a:ext cx="77238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NICE NG12 / Cancer Research UK</a:t>
            </a:r>
            <a:endParaRPr lang="en-US" sz="1275" dirty="0"/>
          </a:p>
        </p:txBody>
      </p:sp>
      <p:sp>
        <p:nvSpPr>
          <p:cNvPr id="24" name="SK-2-text-23"/>
          <p:cNvSpPr/>
          <p:nvPr/>
        </p:nvSpPr>
        <p:spPr>
          <a:xfrm>
            <a:off x="4791373" y="733723"/>
            <a:ext cx="7181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THIS MATTERS TO YOU AS A GP</a:t>
            </a:r>
            <a:endParaRPr lang="en-US" sz="1500" dirty="0"/>
          </a:p>
        </p:txBody>
      </p:sp>
      <p:sp>
        <p:nvSpPr>
          <p:cNvPr id="25" name="SK-2-text-24"/>
          <p:cNvSpPr/>
          <p:nvPr/>
        </p:nvSpPr>
        <p:spPr>
          <a:xfrm>
            <a:off x="4803577" y="1069777"/>
            <a:ext cx="4998690" cy="925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Early Detection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Matters</a:t>
            </a:r>
            <a:endParaRPr lang="en-US" sz="3300" dirty="0"/>
          </a:p>
        </p:txBody>
      </p:sp>
      <p:sp>
        <p:nvSpPr>
          <p:cNvPr id="26" name="SK-2-text-25"/>
          <p:cNvSpPr/>
          <p:nvPr/>
        </p:nvSpPr>
        <p:spPr>
          <a:xfrm>
            <a:off x="5608290" y="2489448"/>
            <a:ext cx="44743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at diagnosis is the single strongest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predictor of cancer survival</a:t>
            </a:r>
            <a:endParaRPr lang="en-US" sz="1650" dirty="0"/>
          </a:p>
        </p:txBody>
      </p:sp>
      <p:sp>
        <p:nvSpPr>
          <p:cNvPr id="27" name="SK-2-text-26"/>
          <p:cNvSpPr/>
          <p:nvPr/>
        </p:nvSpPr>
        <p:spPr>
          <a:xfrm>
            <a:off x="5608290" y="3202632"/>
            <a:ext cx="497428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 cancer outcomes lag behind comparable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countries — earlier detection closes the gap</a:t>
            </a:r>
            <a:endParaRPr lang="en-US" sz="1650" dirty="0"/>
          </a:p>
        </p:txBody>
      </p:sp>
      <p:sp>
        <p:nvSpPr>
          <p:cNvPr id="28" name="SK-2-text-27"/>
          <p:cNvSpPr/>
          <p:nvPr/>
        </p:nvSpPr>
        <p:spPr>
          <a:xfrm>
            <a:off x="5608290" y="3915817"/>
            <a:ext cx="452318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patients present to their GP first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are the gatekeeper</a:t>
            </a:r>
            <a:endParaRPr lang="en-US" sz="1650" dirty="0"/>
          </a:p>
        </p:txBody>
      </p:sp>
      <p:sp>
        <p:nvSpPr>
          <p:cNvPr id="29" name="SK-2-text-28"/>
          <p:cNvSpPr/>
          <p:nvPr/>
        </p:nvSpPr>
        <p:spPr>
          <a:xfrm>
            <a:off x="5608290" y="4649688"/>
            <a:ext cx="48523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cancer diagnosis = worse stage,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 survival, avoidable harm</a:t>
            </a:r>
            <a:endParaRPr lang="en-US" sz="1650" dirty="0"/>
          </a:p>
        </p:txBody>
      </p:sp>
      <p:sp>
        <p:nvSpPr>
          <p:cNvPr id="30" name="SK-2-text-29"/>
          <p:cNvSpPr/>
          <p:nvPr/>
        </p:nvSpPr>
        <p:spPr>
          <a:xfrm>
            <a:off x="4974282" y="5493246"/>
            <a:ext cx="5900886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goal: shift more cancers to Stages 0–II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via the 2-Week Wait pathway</a:t>
            </a:r>
            <a:endParaRPr lang="en-US" sz="2175" dirty="0"/>
          </a:p>
        </p:txBody>
      </p:sp>
      <p:sp>
        <p:nvSpPr>
          <p:cNvPr id="31" name="SK-2-text-30"/>
          <p:cNvSpPr/>
          <p:nvPr/>
        </p:nvSpPr>
        <p:spPr>
          <a:xfrm>
            <a:off x="1877467" y="6563023"/>
            <a:ext cx="103145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Based on NICE NG12 (April 2026) and RCGP/Cancer Research UK QI Toolkit</a:t>
            </a:r>
            <a:endParaRPr lang="en-US" sz="11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482" y="543818"/>
            <a:ext cx="5998369" cy="5701754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8369" y="466279"/>
            <a:ext cx="194965" cy="5856684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289298"/>
            <a:ext cx="926455" cy="4107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7969" y="1366838"/>
            <a:ext cx="926455" cy="41077"/>
          </a:xfrm>
          <a:prstGeom prst="rect">
            <a:avLst/>
          </a:prstGeom>
        </p:spPr>
      </p:pic>
      <p:sp>
        <p:nvSpPr>
          <p:cNvPr id="8" name="SK-20-text-7"/>
          <p:cNvSpPr/>
          <p:nvPr/>
        </p:nvSpPr>
        <p:spPr>
          <a:xfrm>
            <a:off x="365671" y="130225"/>
            <a:ext cx="6038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9" name="SK-20-text-8"/>
          <p:cNvSpPr/>
          <p:nvPr/>
        </p:nvSpPr>
        <p:spPr>
          <a:xfrm>
            <a:off x="8900071" y="130225"/>
            <a:ext cx="32919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10" name="SK-20-text-9"/>
          <p:cNvSpPr/>
          <p:nvPr/>
        </p:nvSpPr>
        <p:spPr>
          <a:xfrm>
            <a:off x="365671" y="836563"/>
            <a:ext cx="39871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27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TAKEAWAYS</a:t>
            </a:r>
            <a:endParaRPr lang="en-US" sz="1950" dirty="0"/>
          </a:p>
        </p:txBody>
      </p:sp>
      <p:sp>
        <p:nvSpPr>
          <p:cNvPr id="11" name="SK-20-text-10"/>
          <p:cNvSpPr/>
          <p:nvPr/>
        </p:nvSpPr>
        <p:spPr>
          <a:xfrm>
            <a:off x="377875" y="1686967"/>
            <a:ext cx="1181412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 at diagnosis is the #1 factor in cancer survival</a:t>
            </a:r>
            <a:endParaRPr lang="en-US" sz="1500" dirty="0"/>
          </a:p>
        </p:txBody>
      </p:sp>
      <p:sp>
        <p:nvSpPr>
          <p:cNvPr id="12" name="SK-20-text-11"/>
          <p:cNvSpPr/>
          <p:nvPr/>
        </p:nvSpPr>
        <p:spPr>
          <a:xfrm>
            <a:off x="365671" y="2324844"/>
            <a:ext cx="1182632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NICE NG12 (April 2026) — your referral bible</a:t>
            </a:r>
            <a:endParaRPr lang="en-US" sz="1500" dirty="0"/>
          </a:p>
        </p:txBody>
      </p:sp>
      <p:sp>
        <p:nvSpPr>
          <p:cNvPr id="13" name="SK-20-text-12"/>
          <p:cNvSpPr/>
          <p:nvPr/>
        </p:nvSpPr>
        <p:spPr>
          <a:xfrm>
            <a:off x="365671" y="2962573"/>
            <a:ext cx="1076325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2WW pathway liberally and without fear</a:t>
            </a:r>
            <a:endParaRPr lang="en-US" sz="1500" dirty="0"/>
          </a:p>
        </p:txBody>
      </p:sp>
      <p:sp>
        <p:nvSpPr>
          <p:cNvPr id="14" name="SK-20-text-13"/>
          <p:cNvSpPr/>
          <p:nvPr/>
        </p:nvSpPr>
        <p:spPr>
          <a:xfrm>
            <a:off x="365671" y="3627834"/>
            <a:ext cx="1083945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net every time — document, code, book it</a:t>
            </a:r>
            <a:endParaRPr lang="en-US" sz="1500" dirty="0"/>
          </a:p>
        </p:txBody>
      </p:sp>
      <p:sp>
        <p:nvSpPr>
          <p:cNvPr id="15" name="SK-20-text-14"/>
          <p:cNvSpPr/>
          <p:nvPr/>
        </p:nvSpPr>
        <p:spPr>
          <a:xfrm>
            <a:off x="365671" y="4286250"/>
            <a:ext cx="1182632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QI is a team sport: small PDSA cycles beat grand plans</a:t>
            </a:r>
            <a:endParaRPr lang="en-US" sz="1500" dirty="0"/>
          </a:p>
        </p:txBody>
      </p:sp>
      <p:sp>
        <p:nvSpPr>
          <p:cNvPr id="16" name="SK-20-text-15"/>
          <p:cNvSpPr/>
          <p:nvPr/>
        </p:nvSpPr>
        <p:spPr>
          <a:xfrm>
            <a:off x="365671" y="4862215"/>
            <a:ext cx="1182632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Patients are your most powerful allies — involve them</a:t>
            </a:r>
            <a:endParaRPr lang="en-US" sz="1500" dirty="0"/>
          </a:p>
        </p:txBody>
      </p:sp>
      <p:sp>
        <p:nvSpPr>
          <p:cNvPr id="17" name="SK-20-text-16"/>
          <p:cNvSpPr/>
          <p:nvPr/>
        </p:nvSpPr>
        <p:spPr>
          <a:xfrm>
            <a:off x="365671" y="5616625"/>
            <a:ext cx="390138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RCGP/Cancer Research UK QI Toolkit |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NG12 (April 2026) | Scottish Referral Guidelines 2025</a:t>
            </a:r>
            <a:endParaRPr lang="en-US" sz="1050" dirty="0"/>
          </a:p>
        </p:txBody>
      </p:sp>
      <p:sp>
        <p:nvSpPr>
          <p:cNvPr id="18" name="SK-20-text-17"/>
          <p:cNvSpPr/>
          <p:nvPr/>
        </p:nvSpPr>
        <p:spPr>
          <a:xfrm>
            <a:off x="6656784" y="829717"/>
            <a:ext cx="517588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NEXT ACTIONS</a:t>
            </a:r>
            <a:endParaRPr lang="en-US" sz="1950" dirty="0"/>
          </a:p>
        </p:txBody>
      </p:sp>
      <p:sp>
        <p:nvSpPr>
          <p:cNvPr id="19" name="SK-20-text-18"/>
          <p:cNvSpPr/>
          <p:nvPr/>
        </p:nvSpPr>
        <p:spPr>
          <a:xfrm>
            <a:off x="6632377" y="1639044"/>
            <a:ext cx="43036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Review your NCDA data with your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Research UK facilitator</a:t>
            </a:r>
            <a:endParaRPr lang="en-US" sz="1575" dirty="0"/>
          </a:p>
        </p:txBody>
      </p:sp>
      <p:sp>
        <p:nvSpPr>
          <p:cNvPr id="20" name="SK-20-text-19"/>
          <p:cNvSpPr/>
          <p:nvPr/>
        </p:nvSpPr>
        <p:spPr>
          <a:xfrm>
            <a:off x="6632377" y="2345382"/>
            <a:ext cx="43768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Map one cancer referral process at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next practice meeting</a:t>
            </a:r>
            <a:endParaRPr lang="en-US" sz="1575" dirty="0"/>
          </a:p>
        </p:txBody>
      </p:sp>
      <p:sp>
        <p:nvSpPr>
          <p:cNvPr id="21" name="SK-20-text-20"/>
          <p:cNvSpPr/>
          <p:nvPr/>
        </p:nvSpPr>
        <p:spPr>
          <a:xfrm>
            <a:off x="6632377" y="3058567"/>
            <a:ext cx="35355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Run one SEA on a recent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diagnosis case</a:t>
            </a:r>
            <a:endParaRPr lang="en-US" sz="1575" dirty="0"/>
          </a:p>
        </p:txBody>
      </p:sp>
      <p:sp>
        <p:nvSpPr>
          <p:cNvPr id="22" name="SK-20-text-21"/>
          <p:cNvSpPr/>
          <p:nvPr/>
        </p:nvSpPr>
        <p:spPr>
          <a:xfrm>
            <a:off x="6632377" y="3758059"/>
            <a:ext cx="38159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Activate QRisk cancer alerts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your IT system</a:t>
            </a:r>
            <a:endParaRPr lang="en-US" sz="1575" dirty="0"/>
          </a:p>
        </p:txBody>
      </p:sp>
      <p:sp>
        <p:nvSpPr>
          <p:cNvPr id="23" name="SK-20-text-22"/>
          <p:cNvSpPr/>
          <p:nvPr/>
        </p:nvSpPr>
        <p:spPr>
          <a:xfrm>
            <a:off x="6632377" y="4478238"/>
            <a:ext cx="440129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Audit 2WW referral documentation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against NICE NG12</a:t>
            </a:r>
            <a:endParaRPr lang="en-US" sz="1575" dirty="0"/>
          </a:p>
        </p:txBody>
      </p:sp>
      <p:sp>
        <p:nvSpPr>
          <p:cNvPr id="24" name="SK-20-text-23"/>
          <p:cNvSpPr/>
          <p:nvPr/>
        </p:nvSpPr>
        <p:spPr>
          <a:xfrm>
            <a:off x="6742063" y="5376565"/>
            <a:ext cx="469389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 changes, tested well, spread widely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that’s how we save lives earlier.</a:t>
            </a:r>
            <a:endParaRPr lang="en-US" sz="1650" dirty="0"/>
          </a:p>
        </p:txBody>
      </p:sp>
      <p:sp>
        <p:nvSpPr>
          <p:cNvPr id="25" name="SK-20-text-24"/>
          <p:cNvSpPr/>
          <p:nvPr/>
        </p:nvSpPr>
        <p:spPr>
          <a:xfrm>
            <a:off x="717798" y="6494413"/>
            <a:ext cx="1071979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Educational use only | Content based on NICE NG12 and RCGP/Cancer Research UK QI Toolkit | Not for clinical decision-making without reference to current guidelines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167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67624"/>
            <a:ext cx="12192000" cy="390227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709142"/>
            <a:ext cx="1718965" cy="381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276773"/>
            <a:ext cx="5181600" cy="1186309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276773"/>
            <a:ext cx="121890" cy="123438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3627834"/>
            <a:ext cx="5181600" cy="1206996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3627834"/>
            <a:ext cx="121890" cy="1241227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4992588"/>
            <a:ext cx="5181600" cy="1227534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4978896"/>
            <a:ext cx="121890" cy="1241227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3169" y="2276773"/>
            <a:ext cx="5181600" cy="120015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2276773"/>
            <a:ext cx="121890" cy="123438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3169" y="3627834"/>
            <a:ext cx="5181600" cy="1206996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3169" y="3627834"/>
            <a:ext cx="121890" cy="1241227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3169" y="4985742"/>
            <a:ext cx="5181600" cy="123438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03169" y="4978896"/>
            <a:ext cx="121890" cy="1241227"/>
          </a:xfrm>
          <a:prstGeom prst="rect">
            <a:avLst/>
          </a:prstGeom>
        </p:spPr>
      </p:pic>
      <p:sp>
        <p:nvSpPr>
          <p:cNvPr id="18" name="SK-3-text-17"/>
          <p:cNvSpPr/>
          <p:nvPr/>
        </p:nvSpPr>
        <p:spPr>
          <a:xfrm>
            <a:off x="438894" y="102840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9" name="SK-3-text-18"/>
          <p:cNvSpPr/>
          <p:nvPr/>
        </p:nvSpPr>
        <p:spPr>
          <a:xfrm>
            <a:off x="9217075" y="102840"/>
            <a:ext cx="29749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0" name="SK-3-text-19"/>
          <p:cNvSpPr/>
          <p:nvPr/>
        </p:nvSpPr>
        <p:spPr>
          <a:xfrm>
            <a:off x="11094690" y="109686"/>
            <a:ext cx="109731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June 2026</a:t>
            </a:r>
            <a:endParaRPr lang="en-US" sz="1125" dirty="0"/>
          </a:p>
        </p:txBody>
      </p:sp>
      <p:sp>
        <p:nvSpPr>
          <p:cNvPr id="21" name="SK-3-text-20"/>
          <p:cNvSpPr/>
          <p:nvPr/>
        </p:nvSpPr>
        <p:spPr>
          <a:xfrm>
            <a:off x="524173" y="685800"/>
            <a:ext cx="66694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6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TRAINING | SESSION OBJECTIVES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548580" y="1021705"/>
            <a:ext cx="99869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F3F"/>
                </a:solidFill>
              </a:rPr>
              <a:t>Learning Objectives</a:t>
            </a:r>
            <a:endParaRPr lang="en-US" sz="3375" dirty="0"/>
          </a:p>
        </p:txBody>
      </p:sp>
      <p:sp>
        <p:nvSpPr>
          <p:cNvPr id="23" name="SK-3-text-22"/>
          <p:cNvSpPr/>
          <p:nvPr/>
        </p:nvSpPr>
        <p:spPr>
          <a:xfrm>
            <a:off x="524173" y="1878955"/>
            <a:ext cx="99612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the end of this session, you will be able to: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1133773" y="2372767"/>
            <a:ext cx="15430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</a:rPr>
              <a:t>01</a:t>
            </a:r>
            <a:endParaRPr lang="en-US" sz="2700" dirty="0"/>
          </a:p>
        </p:txBody>
      </p:sp>
      <p:sp>
        <p:nvSpPr>
          <p:cNvPr id="25" name="SK-3-text-24"/>
          <p:cNvSpPr/>
          <p:nvPr/>
        </p:nvSpPr>
        <p:spPr>
          <a:xfrm>
            <a:off x="1133773" y="2777430"/>
            <a:ext cx="558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 Stage &amp; Survival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1121569" y="3017490"/>
            <a:ext cx="348689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Describe why stage at diagnosis is the key predictor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cancer survival outcomes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1133773" y="3723829"/>
            <a:ext cx="15430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</a:rPr>
              <a:t>02</a:t>
            </a:r>
            <a:endParaRPr lang="en-US" sz="2700" dirty="0"/>
          </a:p>
        </p:txBody>
      </p:sp>
      <p:sp>
        <p:nvSpPr>
          <p:cNvPr id="28" name="SK-3-text-27"/>
          <p:cNvSpPr/>
          <p:nvPr/>
        </p:nvSpPr>
        <p:spPr>
          <a:xfrm>
            <a:off x="1133773" y="4128492"/>
            <a:ext cx="6267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Red Flag Symptoms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1121569" y="4375398"/>
            <a:ext cx="31942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NICE NG12 (April 2026) criteria to identify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2-week wait referral triggers by cancer site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1133773" y="5102275"/>
            <a:ext cx="150018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1F3F"/>
                </a:solidFill>
              </a:rPr>
              <a:t>03</a:t>
            </a:r>
            <a:endParaRPr lang="en-US" sz="2625" dirty="0"/>
          </a:p>
        </p:txBody>
      </p:sp>
      <p:sp>
        <p:nvSpPr>
          <p:cNvPr id="31" name="SK-3-text-30"/>
          <p:cNvSpPr/>
          <p:nvPr/>
        </p:nvSpPr>
        <p:spPr>
          <a:xfrm>
            <a:off x="1133773" y="5500092"/>
            <a:ext cx="6267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the NCDA QI Framework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1121569" y="5746998"/>
            <a:ext cx="318209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audit data to identify and address delays in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diagnosis at practice level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6754267" y="2379613"/>
            <a:ext cx="150018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1F3F"/>
                </a:solidFill>
              </a:rPr>
              <a:t>04</a:t>
            </a:r>
            <a:endParaRPr lang="en-US" sz="2625" dirty="0"/>
          </a:p>
        </p:txBody>
      </p:sp>
      <p:sp>
        <p:nvSpPr>
          <p:cNvPr id="34" name="SK-3-text-33"/>
          <p:cNvSpPr/>
          <p:nvPr/>
        </p:nvSpPr>
        <p:spPr>
          <a:xfrm>
            <a:off x="6754267" y="2777430"/>
            <a:ext cx="3524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PDSA Cycles</a:t>
            </a:r>
            <a:endParaRPr lang="en-US" sz="1500" dirty="0"/>
          </a:p>
        </p:txBody>
      </p:sp>
      <p:sp>
        <p:nvSpPr>
          <p:cNvPr id="35" name="SK-3-text-34"/>
          <p:cNvSpPr/>
          <p:nvPr/>
        </p:nvSpPr>
        <p:spPr>
          <a:xfrm>
            <a:off x="6742063" y="3017490"/>
            <a:ext cx="326737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Design and test small-scale improvements using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process mapping and PDSA methodology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6754267" y="3723829"/>
            <a:ext cx="150018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1F3F"/>
                </a:solidFill>
              </a:rPr>
              <a:t>05</a:t>
            </a:r>
            <a:endParaRPr lang="en-US" sz="2625" dirty="0"/>
          </a:p>
        </p:txBody>
      </p:sp>
      <p:sp>
        <p:nvSpPr>
          <p:cNvPr id="37" name="SK-3-text-36"/>
          <p:cNvSpPr/>
          <p:nvPr/>
        </p:nvSpPr>
        <p:spPr>
          <a:xfrm>
            <a:off x="6754267" y="4128492"/>
            <a:ext cx="54377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 Safety Netting</a:t>
            </a:r>
            <a:endParaRPr lang="en-US" sz="1500" dirty="0"/>
          </a:p>
        </p:txBody>
      </p:sp>
      <p:sp>
        <p:nvSpPr>
          <p:cNvPr id="38" name="SK-3-text-37"/>
          <p:cNvSpPr/>
          <p:nvPr/>
        </p:nvSpPr>
        <p:spPr>
          <a:xfrm>
            <a:off x="6742063" y="4375398"/>
            <a:ext cx="302359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robust, documented safety netting for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with possible cancer symptoms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6754267" y="5102275"/>
            <a:ext cx="150018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1F3F"/>
                </a:solidFill>
              </a:rPr>
              <a:t>06</a:t>
            </a:r>
            <a:endParaRPr lang="en-US" sz="2625" dirty="0"/>
          </a:p>
        </p:txBody>
      </p:sp>
      <p:sp>
        <p:nvSpPr>
          <p:cNvPr id="40" name="SK-3-text-39"/>
          <p:cNvSpPr/>
          <p:nvPr/>
        </p:nvSpPr>
        <p:spPr>
          <a:xfrm>
            <a:off x="6754267" y="5500092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 a Detection Culture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6742063" y="5746998"/>
            <a:ext cx="321855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Engage patients and the whole practice team in</a:t>
            </a:r>
            <a:endParaRPr lang="en-US" sz="1200" dirty="0"/>
          </a:p>
          <a:p>
            <a:pPr marL="0" indent="0" algn="l">
              <a:lnSpc>
                <a:spcPts val="13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culture of early cancer detection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865584" y="6556177"/>
            <a:ext cx="113264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Based on NICE NG12 (April 2026) &amp; RCGP/Cancer Research UK QI Toolkit | Not for clinical decision-making without reference to current guidelines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5984" cy="6453336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2061567"/>
            <a:ext cx="4730353" cy="190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5424636"/>
            <a:ext cx="3950196" cy="699492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5424636"/>
            <a:ext cx="97482" cy="73372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38900"/>
            <a:ext cx="12192000" cy="39022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4275" y="0"/>
            <a:ext cx="6071592" cy="6261348"/>
          </a:xfrm>
          <a:prstGeom prst="rect">
            <a:avLst/>
          </a:prstGeom>
        </p:spPr>
      </p:pic>
      <p:sp>
        <p:nvSpPr>
          <p:cNvPr id="9" name="SK-4-text-8"/>
          <p:cNvSpPr/>
          <p:nvPr/>
        </p:nvSpPr>
        <p:spPr>
          <a:xfrm>
            <a:off x="597396" y="335905"/>
            <a:ext cx="370046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877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QI TOOLKIT</a:t>
            </a:r>
            <a:endParaRPr lang="en-US" sz="1575" dirty="0"/>
          </a:p>
        </p:txBody>
      </p:sp>
      <p:sp>
        <p:nvSpPr>
          <p:cNvPr id="10" name="SK-4-text-9"/>
          <p:cNvSpPr/>
          <p:nvPr/>
        </p:nvSpPr>
        <p:spPr>
          <a:xfrm>
            <a:off x="572988" y="809179"/>
            <a:ext cx="4901059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QI Wheel:</a:t>
            </a:r>
            <a:endParaRPr lang="en-US" sz="3450" dirty="0"/>
          </a:p>
          <a:p>
            <a:pPr marL="0" indent="0" algn="l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Framework for Change</a:t>
            </a:r>
            <a:endParaRPr lang="en-US" sz="3450" dirty="0"/>
          </a:p>
        </p:txBody>
      </p:sp>
      <p:sp>
        <p:nvSpPr>
          <p:cNvPr id="11" name="SK-4-text-10"/>
          <p:cNvSpPr/>
          <p:nvPr/>
        </p:nvSpPr>
        <p:spPr>
          <a:xfrm>
            <a:off x="572988" y="2311003"/>
            <a:ext cx="39379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continuous roadmap for improving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detection — from culture to evidence.</a:t>
            </a:r>
            <a:endParaRPr lang="en-US" sz="1575" dirty="0"/>
          </a:p>
        </p:txBody>
      </p:sp>
      <p:sp>
        <p:nvSpPr>
          <p:cNvPr id="12" name="SK-4-text-11"/>
          <p:cNvSpPr/>
          <p:nvPr/>
        </p:nvSpPr>
        <p:spPr>
          <a:xfrm>
            <a:off x="572988" y="3106638"/>
            <a:ext cx="11619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Centre — Culture &amp; Context • the foundation of all change</a:t>
            </a:r>
            <a:endParaRPr lang="en-US" sz="1500" dirty="0"/>
          </a:p>
        </p:txBody>
      </p:sp>
      <p:sp>
        <p:nvSpPr>
          <p:cNvPr id="13" name="SK-4-text-12"/>
          <p:cNvSpPr/>
          <p:nvPr/>
        </p:nvSpPr>
        <p:spPr>
          <a:xfrm>
            <a:off x="572988" y="3566071"/>
            <a:ext cx="11619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Ring 2 — QI Cycle • Diagnose → Plan → Implement → Sustain</a:t>
            </a:r>
            <a:endParaRPr lang="en-US" sz="1500" dirty="0"/>
          </a:p>
        </p:txBody>
      </p:sp>
      <p:sp>
        <p:nvSpPr>
          <p:cNvPr id="14" name="SK-4-text-13"/>
          <p:cNvSpPr/>
          <p:nvPr/>
        </p:nvSpPr>
        <p:spPr>
          <a:xfrm>
            <a:off x="572988" y="4011811"/>
            <a:ext cx="11619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Ring 3 — Patient Involvement • revealing blind spots</a:t>
            </a:r>
            <a:endParaRPr lang="en-US" sz="1500" dirty="0"/>
          </a:p>
        </p:txBody>
      </p:sp>
      <p:sp>
        <p:nvSpPr>
          <p:cNvPr id="15" name="SK-4-text-14"/>
          <p:cNvSpPr/>
          <p:nvPr/>
        </p:nvSpPr>
        <p:spPr>
          <a:xfrm>
            <a:off x="572988" y="4443859"/>
            <a:ext cx="116190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Ring 4 — Engagement • whole team and stakeholders</a:t>
            </a:r>
            <a:endParaRPr lang="en-US" sz="1500" dirty="0"/>
          </a:p>
        </p:txBody>
      </p:sp>
      <p:sp>
        <p:nvSpPr>
          <p:cNvPr id="16" name="SK-4-text-15"/>
          <p:cNvSpPr/>
          <p:nvPr/>
        </p:nvSpPr>
        <p:spPr>
          <a:xfrm>
            <a:off x="572988" y="4862215"/>
            <a:ext cx="11619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Ring 5 — Improvement Science • evidence-based methodology</a:t>
            </a:r>
            <a:endParaRPr lang="en-US" sz="1500" dirty="0"/>
          </a:p>
        </p:txBody>
      </p:sp>
      <p:sp>
        <p:nvSpPr>
          <p:cNvPr id="17" name="SK-4-text-16"/>
          <p:cNvSpPr/>
          <p:nvPr/>
        </p:nvSpPr>
        <p:spPr>
          <a:xfrm>
            <a:off x="828973" y="5513784"/>
            <a:ext cx="348689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QI is not audit alone — it's a continuous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cycle of small, tested changes.</a:t>
            </a:r>
            <a:endParaRPr lang="en-US" sz="1575" dirty="0"/>
          </a:p>
        </p:txBody>
      </p:sp>
      <p:sp>
        <p:nvSpPr>
          <p:cNvPr id="18" name="SK-4-text-17"/>
          <p:cNvSpPr/>
          <p:nvPr/>
        </p:nvSpPr>
        <p:spPr>
          <a:xfrm>
            <a:off x="597396" y="6542484"/>
            <a:ext cx="115946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RCGP / Cancer Research UK QI Toolkit for Early Diagnosis of Cancer</a:t>
            </a:r>
            <a:endParaRPr lang="en-US" sz="1200" dirty="0"/>
          </a:p>
        </p:txBody>
      </p:sp>
      <p:sp>
        <p:nvSpPr>
          <p:cNvPr id="19" name="SK-4-text-18"/>
          <p:cNvSpPr/>
          <p:nvPr/>
        </p:nvSpPr>
        <p:spPr>
          <a:xfrm>
            <a:off x="7982694" y="6542484"/>
            <a:ext cx="3623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www.bradfordvts.co.uk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18207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157" y="1556742"/>
            <a:ext cx="1097161" cy="6161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139553"/>
            <a:ext cx="2608957" cy="2071092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139553"/>
            <a:ext cx="109686" cy="2125861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6894" y="2035373"/>
            <a:ext cx="2608957" cy="249897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6894" y="2214414"/>
            <a:ext cx="109686" cy="2125861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2139553"/>
            <a:ext cx="2608957" cy="200932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965" y="2139553"/>
            <a:ext cx="109686" cy="212586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95184" y="2139553"/>
            <a:ext cx="2608957" cy="194756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5184" y="2139553"/>
            <a:ext cx="109686" cy="212586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4375398"/>
            <a:ext cx="2608957" cy="2120354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4375398"/>
            <a:ext cx="109686" cy="198879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86894" y="4450110"/>
            <a:ext cx="2608957" cy="192152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86894" y="4450110"/>
            <a:ext cx="109686" cy="198879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90965" y="4375398"/>
            <a:ext cx="2608957" cy="213002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90965" y="4375398"/>
            <a:ext cx="109686" cy="198879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95184" y="4375398"/>
            <a:ext cx="2608957" cy="1899642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95184" y="4375398"/>
            <a:ext cx="109686" cy="198879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38965" y="4526161"/>
            <a:ext cx="572988" cy="54858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34894" y="4533007"/>
            <a:ext cx="621655" cy="534888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791694" y="4526161"/>
            <a:ext cx="390079" cy="54858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50863" y="4526161"/>
            <a:ext cx="524173" cy="54858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338965" y="2311003"/>
            <a:ext cx="707082" cy="562273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95765" y="2290465"/>
            <a:ext cx="475357" cy="603498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742879" y="2290465"/>
            <a:ext cx="597396" cy="534888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38659" y="2311003"/>
            <a:ext cx="560784" cy="562273"/>
          </a:xfrm>
          <a:prstGeom prst="rect">
            <a:avLst/>
          </a:prstGeom>
        </p:spPr>
      </p:pic>
      <p:sp>
        <p:nvSpPr>
          <p:cNvPr id="30" name="SK-5-text-29"/>
          <p:cNvSpPr/>
          <p:nvPr/>
        </p:nvSpPr>
        <p:spPr>
          <a:xfrm>
            <a:off x="463153" y="109686"/>
            <a:ext cx="54349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8692455" y="109686"/>
            <a:ext cx="31337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743694" y="713184"/>
            <a:ext cx="649319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7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NG12 | APRIL 2026 UPDATE</a:t>
            </a:r>
            <a:endParaRPr lang="en-US" sz="1275" dirty="0"/>
          </a:p>
        </p:txBody>
      </p:sp>
      <p:sp>
        <p:nvSpPr>
          <p:cNvPr id="33" name="SK-5-text-32"/>
          <p:cNvSpPr/>
          <p:nvPr/>
        </p:nvSpPr>
        <p:spPr>
          <a:xfrm>
            <a:off x="743694" y="1008013"/>
            <a:ext cx="1144830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Red Flags: Know When to Act</a:t>
            </a:r>
            <a:endParaRPr lang="en-US" sz="3000" dirty="0"/>
          </a:p>
        </p:txBody>
      </p:sp>
      <p:sp>
        <p:nvSpPr>
          <p:cNvPr id="34" name="SK-5-text-33"/>
          <p:cNvSpPr/>
          <p:nvPr/>
        </p:nvSpPr>
        <p:spPr>
          <a:xfrm>
            <a:off x="743694" y="1817340"/>
            <a:ext cx="11448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when risk meets NICE threshold — many 2WW referrals will NOT result in cancer diagnosis. This is expected.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1597075" y="2482453"/>
            <a:ext cx="20240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COLORECTAL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914400" y="2948880"/>
            <a:ext cx="21456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Unexplained rectal bleeding,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 ≥40 + bowel habit change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914400" y="3380929"/>
            <a:ext cx="5745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FIT-positive result (any age)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914400" y="3662065"/>
            <a:ext cx="19628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Age ≥60: weight loss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abdominal pain / diarrhoea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4437757" y="2482453"/>
            <a:ext cx="8582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LUNG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3718471" y="2914650"/>
            <a:ext cx="18288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CXR findings suggestive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lung cancer (any age)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3718471" y="3319165"/>
            <a:ext cx="154825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Age ≥40: unexplained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haemoptysis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3718471" y="3737521"/>
            <a:ext cx="188967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Smoker/ex-smoker: 2+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cough, fatigue, SOB, chest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pain, weight loss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7193161" y="2482453"/>
            <a:ext cx="12468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</a:t>
            </a:r>
            <a:endParaRPr lang="en-US" sz="1275" dirty="0"/>
          </a:p>
        </p:txBody>
      </p:sp>
      <p:sp>
        <p:nvSpPr>
          <p:cNvPr id="44" name="SK-5-text-43"/>
          <p:cNvSpPr/>
          <p:nvPr/>
        </p:nvSpPr>
        <p:spPr>
          <a:xfrm>
            <a:off x="6522690" y="3086100"/>
            <a:ext cx="18408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Unexplained breast lump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(any age)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6522690" y="3586609"/>
            <a:ext cx="19140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Skin changes or nipple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changes / discharge ≥50</a:t>
            </a:r>
            <a:endParaRPr lang="en-US" sz="1200" dirty="0"/>
          </a:p>
        </p:txBody>
      </p:sp>
      <p:sp>
        <p:nvSpPr>
          <p:cNvPr id="46" name="SK-5-text-45"/>
          <p:cNvSpPr/>
          <p:nvPr/>
        </p:nvSpPr>
        <p:spPr>
          <a:xfrm>
            <a:off x="10143679" y="2482453"/>
            <a:ext cx="14411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OVARIAN</a:t>
            </a:r>
            <a:endParaRPr lang="en-US" sz="1275" dirty="0"/>
          </a:p>
        </p:txBody>
      </p:sp>
      <p:sp>
        <p:nvSpPr>
          <p:cNvPr id="47" name="SK-5-text-46"/>
          <p:cNvSpPr/>
          <p:nvPr/>
        </p:nvSpPr>
        <p:spPr>
          <a:xfrm>
            <a:off x="9338965" y="3017490"/>
            <a:ext cx="28530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CA125 ≥35 IU/mL</a:t>
            </a:r>
            <a:endParaRPr lang="en-US" sz="1200" dirty="0"/>
          </a:p>
        </p:txBody>
      </p:sp>
      <p:sp>
        <p:nvSpPr>
          <p:cNvPr id="48" name="SK-5-text-47"/>
          <p:cNvSpPr/>
          <p:nvPr/>
        </p:nvSpPr>
        <p:spPr>
          <a:xfrm>
            <a:off x="9338965" y="3291780"/>
            <a:ext cx="1962894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Persistent: bloating, pelvic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pain, urinary symptoms,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appetite loss</a:t>
            </a:r>
            <a:endParaRPr lang="en-US" sz="1200" dirty="0"/>
          </a:p>
        </p:txBody>
      </p:sp>
      <p:sp>
        <p:nvSpPr>
          <p:cNvPr id="49" name="SK-5-text-48"/>
          <p:cNvSpPr/>
          <p:nvPr/>
        </p:nvSpPr>
        <p:spPr>
          <a:xfrm>
            <a:off x="1584871" y="4704457"/>
            <a:ext cx="16354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PROSTATE</a:t>
            </a:r>
            <a:endParaRPr lang="en-US" sz="1275" dirty="0"/>
          </a:p>
        </p:txBody>
      </p:sp>
      <p:sp>
        <p:nvSpPr>
          <p:cNvPr id="50" name="SK-5-text-49"/>
          <p:cNvSpPr/>
          <p:nvPr/>
        </p:nvSpPr>
        <p:spPr>
          <a:xfrm>
            <a:off x="914400" y="5198269"/>
            <a:ext cx="3733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PSA raised for age</a:t>
            </a:r>
            <a:endParaRPr lang="en-US" sz="1200" dirty="0"/>
          </a:p>
        </p:txBody>
      </p:sp>
      <p:sp>
        <p:nvSpPr>
          <p:cNvPr id="51" name="SK-5-text-50"/>
          <p:cNvSpPr/>
          <p:nvPr/>
        </p:nvSpPr>
        <p:spPr>
          <a:xfrm>
            <a:off x="914400" y="5438329"/>
            <a:ext cx="19384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Hard or irregular prostate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DRE</a:t>
            </a:r>
            <a:endParaRPr lang="en-US" sz="1200" dirty="0"/>
          </a:p>
        </p:txBody>
      </p:sp>
      <p:sp>
        <p:nvSpPr>
          <p:cNvPr id="52" name="SK-5-text-51"/>
          <p:cNvSpPr/>
          <p:nvPr/>
        </p:nvSpPr>
        <p:spPr>
          <a:xfrm>
            <a:off x="4352479" y="4697611"/>
            <a:ext cx="28013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HAEMATOLOGICAL</a:t>
            </a:r>
            <a:endParaRPr lang="en-US" sz="1275" dirty="0"/>
          </a:p>
        </p:txBody>
      </p:sp>
      <p:sp>
        <p:nvSpPr>
          <p:cNvPr id="53" name="SK-5-text-52"/>
          <p:cNvSpPr/>
          <p:nvPr/>
        </p:nvSpPr>
        <p:spPr>
          <a:xfrm>
            <a:off x="3718471" y="5198269"/>
            <a:ext cx="4831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Unexplained splenomegaly</a:t>
            </a:r>
            <a:endParaRPr lang="en-US" sz="1200" dirty="0"/>
          </a:p>
        </p:txBody>
      </p:sp>
      <p:sp>
        <p:nvSpPr>
          <p:cNvPr id="54" name="SK-5-text-53"/>
          <p:cNvSpPr/>
          <p:nvPr/>
        </p:nvSpPr>
        <p:spPr>
          <a:xfrm>
            <a:off x="3718471" y="5458867"/>
            <a:ext cx="180439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Lymphadenopathy &gt;1cm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&gt;6 weeks</a:t>
            </a:r>
            <a:endParaRPr lang="en-US" sz="1200" dirty="0"/>
          </a:p>
        </p:txBody>
      </p:sp>
      <p:sp>
        <p:nvSpPr>
          <p:cNvPr id="55" name="SK-5-text-54"/>
          <p:cNvSpPr/>
          <p:nvPr/>
        </p:nvSpPr>
        <p:spPr>
          <a:xfrm>
            <a:off x="3718471" y="5911453"/>
            <a:ext cx="18896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Unexplained anaemia (Hb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&lt;110 men / &lt;100 women)</a:t>
            </a:r>
            <a:endParaRPr lang="en-US" sz="1200" dirty="0"/>
          </a:p>
        </p:txBody>
      </p:sp>
      <p:sp>
        <p:nvSpPr>
          <p:cNvPr id="56" name="SK-5-text-55"/>
          <p:cNvSpPr/>
          <p:nvPr/>
        </p:nvSpPr>
        <p:spPr>
          <a:xfrm>
            <a:off x="7254180" y="4697611"/>
            <a:ext cx="20240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UROLOGICAL</a:t>
            </a:r>
            <a:endParaRPr lang="en-US" sz="1275" dirty="0"/>
          </a:p>
        </p:txBody>
      </p:sp>
      <p:sp>
        <p:nvSpPr>
          <p:cNvPr id="57" name="SK-5-text-56"/>
          <p:cNvSpPr/>
          <p:nvPr/>
        </p:nvSpPr>
        <p:spPr>
          <a:xfrm>
            <a:off x="6522690" y="5198269"/>
            <a:ext cx="177998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Visible haematuria (any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age, any cause)</a:t>
            </a:r>
            <a:endParaRPr lang="en-US" sz="1200" dirty="0"/>
          </a:p>
        </p:txBody>
      </p:sp>
      <p:sp>
        <p:nvSpPr>
          <p:cNvPr id="58" name="SK-5-text-57"/>
          <p:cNvSpPr/>
          <p:nvPr/>
        </p:nvSpPr>
        <p:spPr>
          <a:xfrm>
            <a:off x="6522690" y="5664696"/>
            <a:ext cx="42824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Renal mass on imaging</a:t>
            </a:r>
            <a:endParaRPr lang="en-US" sz="1200" dirty="0"/>
          </a:p>
        </p:txBody>
      </p:sp>
      <p:sp>
        <p:nvSpPr>
          <p:cNvPr id="59" name="SK-5-text-58"/>
          <p:cNvSpPr/>
          <p:nvPr/>
        </p:nvSpPr>
        <p:spPr>
          <a:xfrm>
            <a:off x="10082659" y="4697611"/>
            <a:ext cx="1635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UPPER GI</a:t>
            </a:r>
            <a:endParaRPr lang="en-US" sz="1275" dirty="0"/>
          </a:p>
        </p:txBody>
      </p:sp>
      <p:sp>
        <p:nvSpPr>
          <p:cNvPr id="60" name="SK-5-text-59"/>
          <p:cNvSpPr/>
          <p:nvPr/>
        </p:nvSpPr>
        <p:spPr>
          <a:xfrm>
            <a:off x="9338965" y="5198269"/>
            <a:ext cx="28530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Dysphagia (any age)</a:t>
            </a:r>
            <a:endParaRPr lang="en-US" sz="1200" dirty="0"/>
          </a:p>
        </p:txBody>
      </p:sp>
      <p:sp>
        <p:nvSpPr>
          <p:cNvPr id="61" name="SK-5-text-60"/>
          <p:cNvSpPr/>
          <p:nvPr/>
        </p:nvSpPr>
        <p:spPr>
          <a:xfrm>
            <a:off x="9338965" y="5479405"/>
            <a:ext cx="176778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Age ≥55: unexplained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upper GI symptoms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weight loss / anaemia</a:t>
            </a:r>
            <a:endParaRPr lang="en-US" sz="1200" dirty="0"/>
          </a:p>
        </p:txBody>
      </p:sp>
      <p:sp>
        <p:nvSpPr>
          <p:cNvPr id="62" name="SK-5-text-61"/>
          <p:cNvSpPr/>
          <p:nvPr/>
        </p:nvSpPr>
        <p:spPr>
          <a:xfrm>
            <a:off x="426690" y="6563023"/>
            <a:ext cx="117653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NICE NG12 (last updated 15 April 2026) | Scottish Referral Guidelines 2025</a:t>
            </a:r>
            <a:endParaRPr lang="en-US" sz="1050" dirty="0"/>
          </a:p>
        </p:txBody>
      </p:sp>
      <p:sp>
        <p:nvSpPr>
          <p:cNvPr id="63" name="SK-5-text-62"/>
          <p:cNvSpPr/>
          <p:nvPr/>
        </p:nvSpPr>
        <p:spPr>
          <a:xfrm>
            <a:off x="9177486" y="6563023"/>
            <a:ext cx="26120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Educational use only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19373" cy="641211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5452021"/>
            <a:ext cx="8570863" cy="829717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1780" y="5616625"/>
            <a:ext cx="1011882" cy="55542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7592" y="5616625"/>
            <a:ext cx="1609279" cy="54858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5630317"/>
            <a:ext cx="1206996" cy="541734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69" y="5623471"/>
            <a:ext cx="1011882" cy="54858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5644009"/>
            <a:ext cx="438894" cy="40451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46369" y="575965"/>
            <a:ext cx="2962573" cy="488275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1673275"/>
            <a:ext cx="8400157" cy="2976265"/>
          </a:xfrm>
          <a:prstGeom prst="rect">
            <a:avLst/>
          </a:prstGeom>
        </p:spPr>
      </p:pic>
      <p:sp>
        <p:nvSpPr>
          <p:cNvPr id="13" name="SK-6-text-12"/>
          <p:cNvSpPr/>
          <p:nvPr/>
        </p:nvSpPr>
        <p:spPr>
          <a:xfrm>
            <a:off x="511969" y="370284"/>
            <a:ext cx="50920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USC PATHWAY | NICE NG12</a:t>
            </a:r>
            <a:endParaRPr lang="en-US" sz="1350" dirty="0"/>
          </a:p>
        </p:txBody>
      </p:sp>
      <p:sp>
        <p:nvSpPr>
          <p:cNvPr id="14" name="SK-6-text-13"/>
          <p:cNvSpPr/>
          <p:nvPr/>
        </p:nvSpPr>
        <p:spPr>
          <a:xfrm>
            <a:off x="499765" y="733723"/>
            <a:ext cx="1169223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2-Week Wait Pathway</a:t>
            </a:r>
            <a:endParaRPr lang="en-US" sz="3300" dirty="0"/>
          </a:p>
        </p:txBody>
      </p:sp>
      <p:sp>
        <p:nvSpPr>
          <p:cNvPr id="15" name="SK-6-text-14"/>
          <p:cNvSpPr/>
          <p:nvPr/>
        </p:nvSpPr>
        <p:spPr>
          <a:xfrm>
            <a:off x="511969" y="1227534"/>
            <a:ext cx="84543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Symptom to Specialist</a:t>
            </a:r>
            <a:endParaRPr lang="en-US" sz="2100" dirty="0"/>
          </a:p>
        </p:txBody>
      </p:sp>
      <p:sp>
        <p:nvSpPr>
          <p:cNvPr id="16" name="SK-6-text-15"/>
          <p:cNvSpPr/>
          <p:nvPr/>
        </p:nvSpPr>
        <p:spPr>
          <a:xfrm>
            <a:off x="1133773" y="5671542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Bottlenecks</a:t>
            </a:r>
            <a:endParaRPr lang="en-US" sz="1200" dirty="0"/>
          </a:p>
        </p:txBody>
      </p:sp>
      <p:sp>
        <p:nvSpPr>
          <p:cNvPr id="17" name="SK-6-text-16"/>
          <p:cNvSpPr/>
          <p:nvPr/>
        </p:nvSpPr>
        <p:spPr>
          <a:xfrm>
            <a:off x="1133773" y="5877223"/>
            <a:ext cx="23488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(NCDA Data)</a:t>
            </a:r>
            <a:endParaRPr lang="en-US" sz="1350" dirty="0"/>
          </a:p>
        </p:txBody>
      </p:sp>
      <p:sp>
        <p:nvSpPr>
          <p:cNvPr id="18" name="SK-6-text-17"/>
          <p:cNvSpPr/>
          <p:nvPr/>
        </p:nvSpPr>
        <p:spPr>
          <a:xfrm>
            <a:off x="3401467" y="5712619"/>
            <a:ext cx="7558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 primary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interval</a:t>
            </a:r>
            <a:endParaRPr lang="en-US" sz="1050" dirty="0"/>
          </a:p>
        </p:txBody>
      </p:sp>
      <p:sp>
        <p:nvSpPr>
          <p:cNvPr id="19" name="SK-6-text-18"/>
          <p:cNvSpPr/>
          <p:nvPr/>
        </p:nvSpPr>
        <p:spPr>
          <a:xfrm>
            <a:off x="4681686" y="5705773"/>
            <a:ext cx="128007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Multiple consultations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referral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6510486" y="5712619"/>
            <a:ext cx="9874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A&amp;E presentation</a:t>
            </a:r>
            <a:endParaRPr lang="en-US" sz="1050" dirty="0"/>
          </a:p>
        </p:txBody>
      </p:sp>
      <p:sp>
        <p:nvSpPr>
          <p:cNvPr id="21" name="SK-6-text-20"/>
          <p:cNvSpPr/>
          <p:nvPr/>
        </p:nvSpPr>
        <p:spPr>
          <a:xfrm>
            <a:off x="7827169" y="5705773"/>
            <a:ext cx="9874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abnormal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E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 follow-up</a:t>
            </a:r>
            <a:endParaRPr lang="en-US" sz="1050" dirty="0"/>
          </a:p>
        </p:txBody>
      </p:sp>
      <p:sp>
        <p:nvSpPr>
          <p:cNvPr id="22" name="SK-6-text-21"/>
          <p:cNvSpPr/>
          <p:nvPr/>
        </p:nvSpPr>
        <p:spPr>
          <a:xfrm>
            <a:off x="2363688" y="6549330"/>
            <a:ext cx="74522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NICE NG12 (April 2026) | Scottish Referral Guidelines 2025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6592"/>
            <a:ext cx="292596" cy="6124129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90" y="2160240"/>
            <a:ext cx="1438573" cy="7530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413992"/>
            <a:ext cx="1755577" cy="209163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1475" y="2413992"/>
            <a:ext cx="1755577" cy="207793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3498" y="2413992"/>
            <a:ext cx="1755577" cy="2098477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5373" y="2413992"/>
            <a:ext cx="1755577" cy="227677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7396" y="2413992"/>
            <a:ext cx="1755577" cy="225623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19271" y="2413992"/>
            <a:ext cx="1755577" cy="2256234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153" y="4903440"/>
            <a:ext cx="11521380" cy="140583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1002" y="5109121"/>
            <a:ext cx="9525" cy="96009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24973" y="5013127"/>
            <a:ext cx="4791373" cy="119315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48574"/>
            <a:ext cx="12192000" cy="38055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59067" y="5177730"/>
            <a:ext cx="707082" cy="77494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99663" y="2585442"/>
            <a:ext cx="1060698" cy="1056084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85584" y="2585442"/>
            <a:ext cx="1036290" cy="994321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59153" y="2605980"/>
            <a:ext cx="1109365" cy="980629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93890" y="2605980"/>
            <a:ext cx="1036290" cy="980629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91867" y="2585442"/>
            <a:ext cx="1072753" cy="1056084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14400" y="2585442"/>
            <a:ext cx="1097161" cy="987475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451098" y="89148"/>
            <a:ext cx="51330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75" dirty="0"/>
          </a:p>
        </p:txBody>
      </p:sp>
      <p:sp>
        <p:nvSpPr>
          <p:cNvPr id="24" name="SK-7-text-23"/>
          <p:cNvSpPr/>
          <p:nvPr/>
        </p:nvSpPr>
        <p:spPr>
          <a:xfrm>
            <a:off x="9002018" y="89148"/>
            <a:ext cx="293384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275" dirty="0"/>
          </a:p>
        </p:txBody>
      </p:sp>
      <p:sp>
        <p:nvSpPr>
          <p:cNvPr id="25" name="SK-7-text-24"/>
          <p:cNvSpPr/>
          <p:nvPr/>
        </p:nvSpPr>
        <p:spPr>
          <a:xfrm>
            <a:off x="707082" y="665113"/>
            <a:ext cx="68751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47B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SAFETY | CLINICAL SYSTEMS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707082" y="1008013"/>
            <a:ext cx="5522863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Netting: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Most Powerful Tool</a:t>
            </a:r>
            <a:endParaRPr lang="en-US" sz="3600" dirty="0"/>
          </a:p>
        </p:txBody>
      </p:sp>
      <p:sp>
        <p:nvSpPr>
          <p:cNvPr id="27" name="SK-7-text-26"/>
          <p:cNvSpPr/>
          <p:nvPr/>
        </p:nvSpPr>
        <p:spPr>
          <a:xfrm>
            <a:off x="917823" y="3812977"/>
            <a:ext cx="110237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Tell &amp; Write</a:t>
            </a:r>
            <a:endParaRPr lang="en-US" sz="1425" dirty="0"/>
          </a:p>
        </p:txBody>
      </p:sp>
      <p:sp>
        <p:nvSpPr>
          <p:cNvPr id="28" name="SK-7-text-27"/>
          <p:cNvSpPr/>
          <p:nvPr/>
        </p:nvSpPr>
        <p:spPr>
          <a:xfrm>
            <a:off x="632371" y="4162723"/>
            <a:ext cx="16610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"Come back if X happens"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2636937" y="3812977"/>
            <a:ext cx="13827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 a Deadline</a:t>
            </a:r>
            <a:endParaRPr lang="en-US" sz="1425" dirty="0"/>
          </a:p>
        </p:txBody>
      </p:sp>
      <p:sp>
        <p:nvSpPr>
          <p:cNvPr id="30" name="SK-7-text-29"/>
          <p:cNvSpPr/>
          <p:nvPr/>
        </p:nvSpPr>
        <p:spPr>
          <a:xfrm>
            <a:off x="2668488" y="4162723"/>
            <a:ext cx="130745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4-week return rule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4453533" y="3812977"/>
            <a:ext cx="150465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 Leaflet</a:t>
            </a:r>
            <a:endParaRPr lang="en-US" sz="1425" dirty="0"/>
          </a:p>
        </p:txBody>
      </p:sp>
      <p:sp>
        <p:nvSpPr>
          <p:cNvPr id="32" name="SK-7-text-31"/>
          <p:cNvSpPr/>
          <p:nvPr/>
        </p:nvSpPr>
        <p:spPr>
          <a:xfrm>
            <a:off x="4497288" y="4162723"/>
            <a:ext cx="141729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takes it home</a:t>
            </a:r>
            <a:endParaRPr lang="en-US" sz="1050" dirty="0"/>
          </a:p>
        </p:txBody>
      </p:sp>
      <p:sp>
        <p:nvSpPr>
          <p:cNvPr id="33" name="SK-7-text-32"/>
          <p:cNvSpPr/>
          <p:nvPr/>
        </p:nvSpPr>
        <p:spPr>
          <a:xfrm>
            <a:off x="6733431" y="3812977"/>
            <a:ext cx="7609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Code It</a:t>
            </a:r>
            <a:endParaRPr lang="en-US" sz="1425" dirty="0"/>
          </a:p>
        </p:txBody>
      </p:sp>
      <p:sp>
        <p:nvSpPr>
          <p:cNvPr id="34" name="SK-7-text-33"/>
          <p:cNvSpPr/>
          <p:nvPr/>
        </p:nvSpPr>
        <p:spPr>
          <a:xfrm>
            <a:off x="6559153" y="4162723"/>
            <a:ext cx="109716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net advice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documented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8269635" y="3812977"/>
            <a:ext cx="14802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 Follow-Up</a:t>
            </a:r>
            <a:endParaRPr lang="en-US" sz="1425" dirty="0"/>
          </a:p>
        </p:txBody>
      </p:sp>
      <p:sp>
        <p:nvSpPr>
          <p:cNvPr id="36" name="SK-7-text-35"/>
          <p:cNvSpPr/>
          <p:nvPr/>
        </p:nvSpPr>
        <p:spPr>
          <a:xfrm>
            <a:off x="8327082" y="4162723"/>
            <a:ext cx="137755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wait for patient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call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10220325" y="3812977"/>
            <a:ext cx="137055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Verify Contact</a:t>
            </a:r>
            <a:endParaRPr lang="en-US" sz="1425" dirty="0"/>
          </a:p>
        </p:txBody>
      </p:sp>
      <p:sp>
        <p:nvSpPr>
          <p:cNvPr id="38" name="SK-7-text-37"/>
          <p:cNvSpPr/>
          <p:nvPr/>
        </p:nvSpPr>
        <p:spPr>
          <a:xfrm>
            <a:off x="10436275" y="4162723"/>
            <a:ext cx="95086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Phone number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confirmed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767953" y="5136505"/>
            <a:ext cx="5535067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NCDA revealed: many practices did NOT document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netting — leaving patients unclear on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re-present.</a:t>
            </a:r>
            <a:endParaRPr lang="en-US" sz="1800" dirty="0"/>
          </a:p>
        </p:txBody>
      </p:sp>
      <p:sp>
        <p:nvSpPr>
          <p:cNvPr id="40" name="SK-7-text-39"/>
          <p:cNvSpPr/>
          <p:nvPr/>
        </p:nvSpPr>
        <p:spPr>
          <a:xfrm>
            <a:off x="7936855" y="5143500"/>
            <a:ext cx="16106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</a:t>
            </a:r>
            <a:endParaRPr lang="en-US" sz="1425" dirty="0"/>
          </a:p>
        </p:txBody>
      </p:sp>
      <p:sp>
        <p:nvSpPr>
          <p:cNvPr id="41" name="SK-7-text-40"/>
          <p:cNvSpPr/>
          <p:nvPr/>
        </p:nvSpPr>
        <p:spPr>
          <a:xfrm>
            <a:off x="7924800" y="5417790"/>
            <a:ext cx="3230761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your PPG to co-design your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net leaflet — plain language,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patient-tested.</a:t>
            </a:r>
            <a:endParaRPr lang="en-US" sz="1425" dirty="0"/>
          </a:p>
        </p:txBody>
      </p:sp>
      <p:sp>
        <p:nvSpPr>
          <p:cNvPr id="42" name="SK-7-text-41"/>
          <p:cNvSpPr/>
          <p:nvPr/>
        </p:nvSpPr>
        <p:spPr>
          <a:xfrm>
            <a:off x="1851571" y="6563023"/>
            <a:ext cx="856178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Based on RCGP/Cancer Research UK QI Toolkit &amp; NICE NG12 (April 2026) | Not for clinical decision-making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384" y="0"/>
            <a:ext cx="4925467" cy="644649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46490"/>
            <a:ext cx="12192000" cy="38263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92" y="0"/>
            <a:ext cx="6985992" cy="639157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80392" cy="644649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973782"/>
            <a:ext cx="1682353" cy="82153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1309836"/>
            <a:ext cx="6486079" cy="1892796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1242566"/>
            <a:ext cx="85279" cy="202718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3353544"/>
            <a:ext cx="6486079" cy="2242542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157" y="5033070"/>
            <a:ext cx="6230094" cy="543074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5759946"/>
            <a:ext cx="2170063" cy="488156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16275" y="5759946"/>
            <a:ext cx="1926282" cy="48131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88855" y="5759946"/>
            <a:ext cx="2011561" cy="488156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90792" y="150763"/>
            <a:ext cx="4779169" cy="4951363"/>
          </a:xfrm>
          <a:prstGeom prst="rect">
            <a:avLst/>
          </a:prstGeom>
        </p:spPr>
      </p:pic>
      <p:sp>
        <p:nvSpPr>
          <p:cNvPr id="16" name="SK-8-text-15"/>
          <p:cNvSpPr/>
          <p:nvPr/>
        </p:nvSpPr>
        <p:spPr>
          <a:xfrm>
            <a:off x="487561" y="219373"/>
            <a:ext cx="50139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IMPROVEMENT · AUDIT</a:t>
            </a:r>
            <a:endParaRPr lang="en-US" sz="1200" dirty="0"/>
          </a:p>
        </p:txBody>
      </p:sp>
      <p:sp>
        <p:nvSpPr>
          <p:cNvPr id="17" name="SK-8-text-16"/>
          <p:cNvSpPr/>
          <p:nvPr/>
        </p:nvSpPr>
        <p:spPr>
          <a:xfrm>
            <a:off x="487561" y="507355"/>
            <a:ext cx="1170443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NCDA Data: Know Your Practice Performance</a:t>
            </a:r>
            <a:endParaRPr lang="en-US" sz="2250" dirty="0"/>
          </a:p>
        </p:txBody>
      </p:sp>
      <p:sp>
        <p:nvSpPr>
          <p:cNvPr id="18" name="SK-8-text-17"/>
          <p:cNvSpPr/>
          <p:nvPr/>
        </p:nvSpPr>
        <p:spPr>
          <a:xfrm>
            <a:off x="743694" y="1440061"/>
            <a:ext cx="6659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NCDA MEASURES AT PRACTICE LEVEL</a:t>
            </a:r>
            <a:endParaRPr lang="en-US" sz="1200" dirty="0"/>
          </a:p>
        </p:txBody>
      </p:sp>
      <p:sp>
        <p:nvSpPr>
          <p:cNvPr id="19" name="SK-8-text-18"/>
          <p:cNvSpPr/>
          <p:nvPr/>
        </p:nvSpPr>
        <p:spPr>
          <a:xfrm>
            <a:off x="780157" y="1810494"/>
            <a:ext cx="74923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at diagnosis for your patients</a:t>
            </a:r>
            <a:endParaRPr lang="en-US" sz="1350" dirty="0"/>
          </a:p>
        </p:txBody>
      </p:sp>
      <p:sp>
        <p:nvSpPr>
          <p:cNvPr id="20" name="SK-8-text-19"/>
          <p:cNvSpPr/>
          <p:nvPr/>
        </p:nvSpPr>
        <p:spPr>
          <a:xfrm>
            <a:off x="780157" y="2132707"/>
            <a:ext cx="24139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interval — days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first symptom to referral</a:t>
            </a:r>
            <a:endParaRPr lang="en-US" sz="1425" dirty="0"/>
          </a:p>
        </p:txBody>
      </p:sp>
      <p:sp>
        <p:nvSpPr>
          <p:cNvPr id="21" name="SK-8-text-20"/>
          <p:cNvSpPr/>
          <p:nvPr/>
        </p:nvSpPr>
        <p:spPr>
          <a:xfrm>
            <a:off x="792361" y="2653903"/>
            <a:ext cx="24261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Route to diagnosis — 2WW /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/ screening / other</a:t>
            </a:r>
            <a:endParaRPr lang="en-US" sz="1425" dirty="0"/>
          </a:p>
        </p:txBody>
      </p:sp>
      <p:sp>
        <p:nvSpPr>
          <p:cNvPr id="22" name="SK-8-text-21"/>
          <p:cNvSpPr/>
          <p:nvPr/>
        </p:nvSpPr>
        <p:spPr>
          <a:xfrm>
            <a:off x="3937992" y="1810494"/>
            <a:ext cx="20969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Number of consultations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referral</a:t>
            </a:r>
            <a:endParaRPr lang="en-US" sz="1425" dirty="0"/>
          </a:p>
        </p:txBody>
      </p:sp>
      <p:sp>
        <p:nvSpPr>
          <p:cNvPr id="23" name="SK-8-text-22"/>
          <p:cNvSpPr/>
          <p:nvPr/>
        </p:nvSpPr>
        <p:spPr>
          <a:xfrm>
            <a:off x="3937992" y="2393305"/>
            <a:ext cx="23163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Avoidable delays — location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reason identified</a:t>
            </a:r>
            <a:endParaRPr lang="en-US" sz="1425" dirty="0"/>
          </a:p>
        </p:txBody>
      </p:sp>
      <p:sp>
        <p:nvSpPr>
          <p:cNvPr id="24" name="SK-8-text-23"/>
          <p:cNvSpPr/>
          <p:nvPr/>
        </p:nvSpPr>
        <p:spPr>
          <a:xfrm>
            <a:off x="743694" y="3449538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TURN DATA INTO ACTION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743694" y="3764905"/>
            <a:ext cx="114483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Compare your data to national and peer-practice benchmarks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743694" y="4080421"/>
            <a:ext cx="114483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Ask: Are we above/below average for emergency presentations?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743694" y="4389090"/>
            <a:ext cx="114483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Ask: Is our primary care interval longer than the median?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743694" y="4697611"/>
            <a:ext cx="114483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Pareto charts to identify most common causes of delay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1048494" y="5109121"/>
            <a:ext cx="444996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Note: NCDA data is typically 12–18 months old at publication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 with real-time practice data.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597396" y="5836146"/>
            <a:ext cx="195069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England: Primary Care Webtool ·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Patient Survey · PHE Fingertips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2913757" y="5836146"/>
            <a:ext cx="148738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Scotland: Scottish Public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Observatory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4937671" y="5836146"/>
            <a:ext cx="185305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Wales: QOF Database ·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Public Health Wales Observatory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7558980" y="5369719"/>
            <a:ext cx="463302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your numbers.</a:t>
            </a:r>
            <a:endParaRPr lang="en-US" sz="2400" dirty="0"/>
          </a:p>
        </p:txBody>
      </p:sp>
      <p:sp>
        <p:nvSpPr>
          <p:cNvPr id="34" name="SK-8-text-33"/>
          <p:cNvSpPr/>
          <p:nvPr/>
        </p:nvSpPr>
        <p:spPr>
          <a:xfrm>
            <a:off x="7558980" y="5890915"/>
            <a:ext cx="46330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England · Scotland · Wales — regional data sources available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377875" y="6563023"/>
            <a:ext cx="118141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Educational use only | RCGP/Cancer Research UK QI Toolkit · NICE NG12 (April 2026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9409063" y="6563023"/>
            <a:ext cx="236815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0225"/>
            <a:ext cx="255984" cy="6727627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76702"/>
            <a:ext cx="12192000" cy="3524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769269"/>
            <a:ext cx="1365498" cy="4107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1838474"/>
            <a:ext cx="1901875" cy="4666804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9584" y="2125861"/>
            <a:ext cx="3023592" cy="4210794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8455" y="2112169"/>
            <a:ext cx="2145655" cy="4155877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54094" y="2249388"/>
            <a:ext cx="2145655" cy="408726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09584" y="2112169"/>
            <a:ext cx="2157859" cy="439310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9365" y="2297311"/>
            <a:ext cx="487561" cy="438894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7600" y="2297311"/>
            <a:ext cx="487561" cy="438894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7577" y="2297311"/>
            <a:ext cx="487561" cy="438894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07475" y="2297311"/>
            <a:ext cx="487561" cy="438894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62965" y="2297311"/>
            <a:ext cx="487561" cy="43889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9365" y="4873228"/>
            <a:ext cx="487561" cy="1905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57600" y="5120134"/>
            <a:ext cx="487561" cy="1905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7577" y="4873228"/>
            <a:ext cx="487561" cy="1905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07475" y="4873228"/>
            <a:ext cx="487561" cy="1905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22843" y="4883263"/>
            <a:ext cx="487561" cy="1905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48479" y="2996803"/>
            <a:ext cx="1036290" cy="1186309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80784" y="2976265"/>
            <a:ext cx="1377553" cy="1165771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71592" y="2962573"/>
            <a:ext cx="1170384" cy="1241227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50455" y="2893963"/>
            <a:ext cx="2865090" cy="1700659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859" y="3010644"/>
            <a:ext cx="1401961" cy="1145232"/>
          </a:xfrm>
          <a:prstGeom prst="rect">
            <a:avLst/>
          </a:prstGeom>
        </p:spPr>
      </p:pic>
      <p:sp>
        <p:nvSpPr>
          <p:cNvPr id="27" name="SK-9-text-26"/>
          <p:cNvSpPr/>
          <p:nvPr/>
        </p:nvSpPr>
        <p:spPr>
          <a:xfrm>
            <a:off x="487561" y="233065"/>
            <a:ext cx="39947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86E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QUALITY IMPROVEMENT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487561" y="596503"/>
            <a:ext cx="7315200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Diagnose Your Improvement Needs</a:t>
            </a:r>
            <a:endParaRPr lang="en-US" sz="3150" dirty="0"/>
          </a:p>
          <a:p>
            <a:pPr marL="0" indent="0" algn="l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Key Tools</a:t>
            </a:r>
            <a:endParaRPr lang="en-US" sz="3150" dirty="0"/>
          </a:p>
        </p:txBody>
      </p:sp>
      <p:sp>
        <p:nvSpPr>
          <p:cNvPr id="29" name="SK-9-text-28"/>
          <p:cNvSpPr/>
          <p:nvPr/>
        </p:nvSpPr>
        <p:spPr>
          <a:xfrm>
            <a:off x="1194792" y="2386459"/>
            <a:ext cx="10287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800" dirty="0"/>
          </a:p>
        </p:txBody>
      </p:sp>
      <p:sp>
        <p:nvSpPr>
          <p:cNvPr id="30" name="SK-9-text-29"/>
          <p:cNvSpPr/>
          <p:nvPr/>
        </p:nvSpPr>
        <p:spPr>
          <a:xfrm>
            <a:off x="609600" y="4485084"/>
            <a:ext cx="31718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Process Mapping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597396" y="5074890"/>
            <a:ext cx="1548259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Visualise every step from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 to specialist.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Reveals bottlenecks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instantly using sticky-note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workshops.</a:t>
            </a:r>
            <a:endParaRPr lang="en-US" sz="1050" dirty="0"/>
          </a:p>
        </p:txBody>
      </p:sp>
      <p:sp>
        <p:nvSpPr>
          <p:cNvPr id="32" name="SK-9-text-31"/>
          <p:cNvSpPr/>
          <p:nvPr/>
        </p:nvSpPr>
        <p:spPr>
          <a:xfrm>
            <a:off x="3730675" y="2386459"/>
            <a:ext cx="10287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800" dirty="0"/>
          </a:p>
        </p:txBody>
      </p:sp>
      <p:sp>
        <p:nvSpPr>
          <p:cNvPr id="33" name="SK-9-text-32"/>
          <p:cNvSpPr/>
          <p:nvPr/>
        </p:nvSpPr>
        <p:spPr>
          <a:xfrm>
            <a:off x="3084106" y="4773141"/>
            <a:ext cx="33775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Fishbone Diagram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2865090" y="5273725"/>
            <a:ext cx="2011561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 root causes of delayed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 across six branches: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People, Process, Environment,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Equipment, Time, Organisation.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6461671" y="2386459"/>
            <a:ext cx="10287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800" dirty="0"/>
          </a:p>
        </p:txBody>
      </p:sp>
      <p:sp>
        <p:nvSpPr>
          <p:cNvPr id="36" name="SK-9-text-35"/>
          <p:cNvSpPr/>
          <p:nvPr/>
        </p:nvSpPr>
        <p:spPr>
          <a:xfrm>
            <a:off x="6010573" y="4485084"/>
            <a:ext cx="29660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Audit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5705773" y="5026819"/>
            <a:ext cx="1767780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 against NICE NG12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standards. Target: 60% via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USC pathway; 80% with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CA125 before ovarian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referral.</a:t>
            </a:r>
            <a:endParaRPr lang="en-US" sz="1050" dirty="0"/>
          </a:p>
        </p:txBody>
      </p:sp>
      <p:sp>
        <p:nvSpPr>
          <p:cNvPr id="38" name="SK-9-text-37"/>
          <p:cNvSpPr/>
          <p:nvPr/>
        </p:nvSpPr>
        <p:spPr>
          <a:xfrm>
            <a:off x="8692753" y="2386459"/>
            <a:ext cx="10287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800" dirty="0"/>
          </a:p>
        </p:txBody>
      </p:sp>
      <p:sp>
        <p:nvSpPr>
          <p:cNvPr id="39" name="SK-9-text-38"/>
          <p:cNvSpPr/>
          <p:nvPr/>
        </p:nvSpPr>
        <p:spPr>
          <a:xfrm>
            <a:off x="8071098" y="4443859"/>
            <a:ext cx="15726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Event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Analysis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7997875" y="5246340"/>
            <a:ext cx="1731169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Review real cases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retrospectively. Six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structured questions. No-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blame culture essential. Use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RCGP Cancer SEA Toolkit.</a:t>
            </a:r>
            <a:endParaRPr lang="en-US" sz="1050" dirty="0"/>
          </a:p>
        </p:txBody>
      </p:sp>
      <p:sp>
        <p:nvSpPr>
          <p:cNvPr id="41" name="SK-9-text-40"/>
          <p:cNvSpPr/>
          <p:nvPr/>
        </p:nvSpPr>
        <p:spPr>
          <a:xfrm>
            <a:off x="10814298" y="2386459"/>
            <a:ext cx="10287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800" dirty="0"/>
          </a:p>
        </p:txBody>
      </p:sp>
      <p:sp>
        <p:nvSpPr>
          <p:cNvPr id="42" name="SK-9-text-41"/>
          <p:cNvSpPr/>
          <p:nvPr/>
        </p:nvSpPr>
        <p:spPr>
          <a:xfrm>
            <a:off x="10155882" y="4491930"/>
            <a:ext cx="20361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Diagnostic Survey</a:t>
            </a:r>
            <a:endParaRPr lang="en-US" sz="1350" dirty="0"/>
          </a:p>
        </p:txBody>
      </p:sp>
      <p:sp>
        <p:nvSpPr>
          <p:cNvPr id="43" name="SK-9-text-42"/>
          <p:cNvSpPr/>
          <p:nvPr/>
        </p:nvSpPr>
        <p:spPr>
          <a:xfrm>
            <a:off x="10192494" y="5074890"/>
            <a:ext cx="1450777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Survey your team and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patients: Do staff know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2WW criteria? Do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patients recognise red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flag symptoms?</a:t>
            </a:r>
            <a:endParaRPr lang="en-US" sz="1050" dirty="0"/>
          </a:p>
        </p:txBody>
      </p:sp>
      <p:sp>
        <p:nvSpPr>
          <p:cNvPr id="44" name="SK-9-text-43"/>
          <p:cNvSpPr/>
          <p:nvPr/>
        </p:nvSpPr>
        <p:spPr>
          <a:xfrm>
            <a:off x="402282" y="6590407"/>
            <a:ext cx="1178971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RCGP/Cancer Research UK QI Toolkit for Early Diagnosis of Cancer | NICE NG12 (April 2026)</a:t>
            </a:r>
            <a:endParaRPr lang="en-US" sz="975" dirty="0"/>
          </a:p>
        </p:txBody>
      </p:sp>
      <p:sp>
        <p:nvSpPr>
          <p:cNvPr id="45" name="SK-9-text-44"/>
          <p:cNvSpPr/>
          <p:nvPr/>
        </p:nvSpPr>
        <p:spPr>
          <a:xfrm>
            <a:off x="8311753" y="6590407"/>
            <a:ext cx="317286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www.bradfordvts.co.uk | June 2026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3008</Words>
  <Application>Microsoft Office PowerPoint</Application>
  <PresentationFormat>Widescreen</PresentationFormat>
  <Paragraphs>537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Roboto</vt:lpstr>
      <vt:lpstr>Montserrat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2026-06-29T22:17:02Z</dcterms:created>
  <dcterms:modified xsi:type="dcterms:W3CDTF">2026-06-30T15:10:16Z</dcterms:modified>
</cp:coreProperties>
</file>