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6858000" cy="12192000"/>
  <p:embeddedFontLst>
    <p:embeddedFont>
      <p:font typeface="Inter" panose="020B0604020202020204" charset="0"/>
      <p:regular r:id="rId32"/>
      <p:bold r:id="rId33"/>
    </p:embeddedFont>
    <p:embeddedFont>
      <p:font typeface="Montserrat" panose="00000500000000000000" pitchFamily="2" charset="0"/>
      <p:regular r:id="rId34"/>
      <p:bold r:id="rId35"/>
      <p:italic r:id="rId36"/>
      <p:boldItalic r:id="rId37"/>
    </p:embeddedFont>
    <p:embeddedFont>
      <p:font typeface="Open Sans" panose="020B0606030504020204" pitchFamily="34" charset="0"/>
      <p:regular r:id="rId38"/>
      <p:bold r:id="rId39"/>
      <p:italic r:id="rId40"/>
      <p:boldItalic r:id="rId41"/>
    </p:embeddedFont>
    <p:embeddedFont>
      <p:font typeface="Roboto" panose="02000000000000000000" pitchFamily="2" charset="0"/>
      <p:regular r:id="rId42"/>
      <p:bold r:id="rId43"/>
      <p:italic r:id="rId44"/>
      <p:boldItalic r:id="rId45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7888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3" Type="http://schemas.openxmlformats.org/officeDocument/2006/relationships/image" Target="../media/image1.pn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17" Type="http://schemas.openxmlformats.org/officeDocument/2006/relationships/image" Target="../media/image79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7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67.png"/><Relationship Id="rId15" Type="http://schemas.openxmlformats.org/officeDocument/2006/relationships/image" Target="../media/image77.pn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Relationship Id="rId14" Type="http://schemas.openxmlformats.org/officeDocument/2006/relationships/image" Target="../media/image7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9.png"/><Relationship Id="rId3" Type="http://schemas.openxmlformats.org/officeDocument/2006/relationships/image" Target="../media/image1.png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5" Type="http://schemas.openxmlformats.org/officeDocument/2006/relationships/image" Target="../media/image81.png"/><Relationship Id="rId10" Type="http://schemas.openxmlformats.org/officeDocument/2006/relationships/image" Target="../media/image86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png"/><Relationship Id="rId18" Type="http://schemas.openxmlformats.org/officeDocument/2006/relationships/image" Target="../media/image104.png"/><Relationship Id="rId3" Type="http://schemas.openxmlformats.org/officeDocument/2006/relationships/image" Target="../media/image1.png"/><Relationship Id="rId7" Type="http://schemas.openxmlformats.org/officeDocument/2006/relationships/image" Target="../media/image93.png"/><Relationship Id="rId12" Type="http://schemas.openxmlformats.org/officeDocument/2006/relationships/image" Target="../media/image98.png"/><Relationship Id="rId17" Type="http://schemas.openxmlformats.org/officeDocument/2006/relationships/image" Target="../media/image103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02.png"/><Relationship Id="rId20" Type="http://schemas.openxmlformats.org/officeDocument/2006/relationships/image" Target="../media/image10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5" Type="http://schemas.openxmlformats.org/officeDocument/2006/relationships/image" Target="../media/image91.png"/><Relationship Id="rId15" Type="http://schemas.openxmlformats.org/officeDocument/2006/relationships/image" Target="../media/image101.png"/><Relationship Id="rId10" Type="http://schemas.openxmlformats.org/officeDocument/2006/relationships/image" Target="../media/image96.png"/><Relationship Id="rId19" Type="http://schemas.openxmlformats.org/officeDocument/2006/relationships/image" Target="../media/image105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Relationship Id="rId14" Type="http://schemas.openxmlformats.org/officeDocument/2006/relationships/image" Target="../media/image10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13" Type="http://schemas.openxmlformats.org/officeDocument/2006/relationships/image" Target="../media/image116.png"/><Relationship Id="rId18" Type="http://schemas.openxmlformats.org/officeDocument/2006/relationships/image" Target="../media/image121.png"/><Relationship Id="rId26" Type="http://schemas.openxmlformats.org/officeDocument/2006/relationships/image" Target="../media/image129.png"/><Relationship Id="rId3" Type="http://schemas.openxmlformats.org/officeDocument/2006/relationships/image" Target="../media/image1.png"/><Relationship Id="rId21" Type="http://schemas.openxmlformats.org/officeDocument/2006/relationships/image" Target="../media/image124.png"/><Relationship Id="rId7" Type="http://schemas.openxmlformats.org/officeDocument/2006/relationships/image" Target="../media/image110.png"/><Relationship Id="rId12" Type="http://schemas.openxmlformats.org/officeDocument/2006/relationships/image" Target="../media/image115.png"/><Relationship Id="rId17" Type="http://schemas.openxmlformats.org/officeDocument/2006/relationships/image" Target="../media/image120.png"/><Relationship Id="rId25" Type="http://schemas.openxmlformats.org/officeDocument/2006/relationships/image" Target="../media/image128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19.png"/><Relationship Id="rId20" Type="http://schemas.openxmlformats.org/officeDocument/2006/relationships/image" Target="../media/image1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9.png"/><Relationship Id="rId11" Type="http://schemas.openxmlformats.org/officeDocument/2006/relationships/image" Target="../media/image114.png"/><Relationship Id="rId24" Type="http://schemas.openxmlformats.org/officeDocument/2006/relationships/image" Target="../media/image127.png"/><Relationship Id="rId5" Type="http://schemas.openxmlformats.org/officeDocument/2006/relationships/image" Target="../media/image108.png"/><Relationship Id="rId15" Type="http://schemas.openxmlformats.org/officeDocument/2006/relationships/image" Target="../media/image118.png"/><Relationship Id="rId23" Type="http://schemas.openxmlformats.org/officeDocument/2006/relationships/image" Target="../media/image126.png"/><Relationship Id="rId10" Type="http://schemas.openxmlformats.org/officeDocument/2006/relationships/image" Target="../media/image113.png"/><Relationship Id="rId19" Type="http://schemas.openxmlformats.org/officeDocument/2006/relationships/image" Target="../media/image122.png"/><Relationship Id="rId4" Type="http://schemas.openxmlformats.org/officeDocument/2006/relationships/image" Target="../media/image107.png"/><Relationship Id="rId9" Type="http://schemas.openxmlformats.org/officeDocument/2006/relationships/image" Target="../media/image112.png"/><Relationship Id="rId14" Type="http://schemas.openxmlformats.org/officeDocument/2006/relationships/image" Target="../media/image117.png"/><Relationship Id="rId22" Type="http://schemas.openxmlformats.org/officeDocument/2006/relationships/image" Target="../media/image125.png"/><Relationship Id="rId27" Type="http://schemas.openxmlformats.org/officeDocument/2006/relationships/image" Target="../media/image1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13" Type="http://schemas.openxmlformats.org/officeDocument/2006/relationships/image" Target="../media/image140.png"/><Relationship Id="rId3" Type="http://schemas.openxmlformats.org/officeDocument/2006/relationships/image" Target="../media/image1.png"/><Relationship Id="rId7" Type="http://schemas.openxmlformats.org/officeDocument/2006/relationships/image" Target="../media/image134.png"/><Relationship Id="rId12" Type="http://schemas.openxmlformats.org/officeDocument/2006/relationships/image" Target="../media/image13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3.png"/><Relationship Id="rId11" Type="http://schemas.openxmlformats.org/officeDocument/2006/relationships/image" Target="../media/image138.png"/><Relationship Id="rId5" Type="http://schemas.openxmlformats.org/officeDocument/2006/relationships/image" Target="../media/image132.png"/><Relationship Id="rId10" Type="http://schemas.openxmlformats.org/officeDocument/2006/relationships/image" Target="../media/image137.png"/><Relationship Id="rId4" Type="http://schemas.openxmlformats.org/officeDocument/2006/relationships/image" Target="../media/image131.png"/><Relationship Id="rId9" Type="http://schemas.openxmlformats.org/officeDocument/2006/relationships/image" Target="../media/image136.png"/><Relationship Id="rId14" Type="http://schemas.openxmlformats.org/officeDocument/2006/relationships/image" Target="../media/image14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13" Type="http://schemas.openxmlformats.org/officeDocument/2006/relationships/image" Target="../media/image151.png"/><Relationship Id="rId3" Type="http://schemas.openxmlformats.org/officeDocument/2006/relationships/image" Target="../media/image1.png"/><Relationship Id="rId7" Type="http://schemas.openxmlformats.org/officeDocument/2006/relationships/image" Target="../media/image145.png"/><Relationship Id="rId12" Type="http://schemas.openxmlformats.org/officeDocument/2006/relationships/image" Target="../media/image15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4.png"/><Relationship Id="rId11" Type="http://schemas.openxmlformats.org/officeDocument/2006/relationships/image" Target="../media/image149.png"/><Relationship Id="rId5" Type="http://schemas.openxmlformats.org/officeDocument/2006/relationships/image" Target="../media/image143.png"/><Relationship Id="rId10" Type="http://schemas.openxmlformats.org/officeDocument/2006/relationships/image" Target="../media/image148.png"/><Relationship Id="rId4" Type="http://schemas.openxmlformats.org/officeDocument/2006/relationships/image" Target="../media/image142.png"/><Relationship Id="rId9" Type="http://schemas.openxmlformats.org/officeDocument/2006/relationships/image" Target="../media/image14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png"/><Relationship Id="rId3" Type="http://schemas.openxmlformats.org/officeDocument/2006/relationships/image" Target="../media/image1.png"/><Relationship Id="rId7" Type="http://schemas.openxmlformats.org/officeDocument/2006/relationships/image" Target="../media/image155.png"/><Relationship Id="rId12" Type="http://schemas.openxmlformats.org/officeDocument/2006/relationships/image" Target="../media/image16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4.png"/><Relationship Id="rId11" Type="http://schemas.openxmlformats.org/officeDocument/2006/relationships/image" Target="../media/image159.png"/><Relationship Id="rId5" Type="http://schemas.openxmlformats.org/officeDocument/2006/relationships/image" Target="../media/image153.png"/><Relationship Id="rId10" Type="http://schemas.openxmlformats.org/officeDocument/2006/relationships/image" Target="../media/image158.png"/><Relationship Id="rId4" Type="http://schemas.openxmlformats.org/officeDocument/2006/relationships/image" Target="../media/image152.png"/><Relationship Id="rId9" Type="http://schemas.openxmlformats.org/officeDocument/2006/relationships/image" Target="../media/image15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png"/><Relationship Id="rId13" Type="http://schemas.openxmlformats.org/officeDocument/2006/relationships/image" Target="../media/image170.png"/><Relationship Id="rId3" Type="http://schemas.openxmlformats.org/officeDocument/2006/relationships/image" Target="../media/image1.png"/><Relationship Id="rId7" Type="http://schemas.openxmlformats.org/officeDocument/2006/relationships/image" Target="../media/image164.png"/><Relationship Id="rId12" Type="http://schemas.openxmlformats.org/officeDocument/2006/relationships/image" Target="../media/image16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3.png"/><Relationship Id="rId11" Type="http://schemas.openxmlformats.org/officeDocument/2006/relationships/image" Target="../media/image168.png"/><Relationship Id="rId5" Type="http://schemas.openxmlformats.org/officeDocument/2006/relationships/image" Target="../media/image162.png"/><Relationship Id="rId10" Type="http://schemas.openxmlformats.org/officeDocument/2006/relationships/image" Target="../media/image167.png"/><Relationship Id="rId4" Type="http://schemas.openxmlformats.org/officeDocument/2006/relationships/image" Target="../media/image161.png"/><Relationship Id="rId9" Type="http://schemas.openxmlformats.org/officeDocument/2006/relationships/image" Target="../media/image166.png"/><Relationship Id="rId14" Type="http://schemas.openxmlformats.org/officeDocument/2006/relationships/image" Target="../media/image17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6.png"/><Relationship Id="rId13" Type="http://schemas.openxmlformats.org/officeDocument/2006/relationships/image" Target="../media/image181.png"/><Relationship Id="rId3" Type="http://schemas.openxmlformats.org/officeDocument/2006/relationships/image" Target="../media/image1.png"/><Relationship Id="rId7" Type="http://schemas.openxmlformats.org/officeDocument/2006/relationships/image" Target="../media/image175.png"/><Relationship Id="rId12" Type="http://schemas.openxmlformats.org/officeDocument/2006/relationships/image" Target="../media/image180.png"/><Relationship Id="rId17" Type="http://schemas.openxmlformats.org/officeDocument/2006/relationships/image" Target="../media/image185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18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4.png"/><Relationship Id="rId11" Type="http://schemas.openxmlformats.org/officeDocument/2006/relationships/image" Target="../media/image179.png"/><Relationship Id="rId5" Type="http://schemas.openxmlformats.org/officeDocument/2006/relationships/image" Target="../media/image173.png"/><Relationship Id="rId15" Type="http://schemas.openxmlformats.org/officeDocument/2006/relationships/image" Target="../media/image183.png"/><Relationship Id="rId10" Type="http://schemas.openxmlformats.org/officeDocument/2006/relationships/image" Target="../media/image178.png"/><Relationship Id="rId4" Type="http://schemas.openxmlformats.org/officeDocument/2006/relationships/image" Target="../media/image172.png"/><Relationship Id="rId9" Type="http://schemas.openxmlformats.org/officeDocument/2006/relationships/image" Target="../media/image177.png"/><Relationship Id="rId14" Type="http://schemas.openxmlformats.org/officeDocument/2006/relationships/image" Target="../media/image18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png"/><Relationship Id="rId13" Type="http://schemas.openxmlformats.org/officeDocument/2006/relationships/image" Target="../media/image195.png"/><Relationship Id="rId18" Type="http://schemas.openxmlformats.org/officeDocument/2006/relationships/image" Target="../media/image200.png"/><Relationship Id="rId3" Type="http://schemas.openxmlformats.org/officeDocument/2006/relationships/image" Target="../media/image1.png"/><Relationship Id="rId21" Type="http://schemas.openxmlformats.org/officeDocument/2006/relationships/image" Target="../media/image203.png"/><Relationship Id="rId7" Type="http://schemas.openxmlformats.org/officeDocument/2006/relationships/image" Target="../media/image189.png"/><Relationship Id="rId12" Type="http://schemas.openxmlformats.org/officeDocument/2006/relationships/image" Target="../media/image194.png"/><Relationship Id="rId17" Type="http://schemas.openxmlformats.org/officeDocument/2006/relationships/image" Target="../media/image199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198.png"/><Relationship Id="rId20" Type="http://schemas.openxmlformats.org/officeDocument/2006/relationships/image" Target="../media/image20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8.png"/><Relationship Id="rId11" Type="http://schemas.openxmlformats.org/officeDocument/2006/relationships/image" Target="../media/image193.png"/><Relationship Id="rId5" Type="http://schemas.openxmlformats.org/officeDocument/2006/relationships/image" Target="../media/image187.png"/><Relationship Id="rId15" Type="http://schemas.openxmlformats.org/officeDocument/2006/relationships/image" Target="../media/image197.png"/><Relationship Id="rId10" Type="http://schemas.openxmlformats.org/officeDocument/2006/relationships/image" Target="../media/image192.png"/><Relationship Id="rId19" Type="http://schemas.openxmlformats.org/officeDocument/2006/relationships/image" Target="../media/image201.png"/><Relationship Id="rId4" Type="http://schemas.openxmlformats.org/officeDocument/2006/relationships/image" Target="../media/image186.png"/><Relationship Id="rId9" Type="http://schemas.openxmlformats.org/officeDocument/2006/relationships/image" Target="../media/image191.png"/><Relationship Id="rId14" Type="http://schemas.openxmlformats.org/officeDocument/2006/relationships/image" Target="../media/image196.png"/><Relationship Id="rId22" Type="http://schemas.openxmlformats.org/officeDocument/2006/relationships/image" Target="../media/image20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9.png"/><Relationship Id="rId13" Type="http://schemas.openxmlformats.org/officeDocument/2006/relationships/image" Target="../media/image214.png"/><Relationship Id="rId18" Type="http://schemas.openxmlformats.org/officeDocument/2006/relationships/image" Target="../media/image219.png"/><Relationship Id="rId26" Type="http://schemas.openxmlformats.org/officeDocument/2006/relationships/image" Target="../media/image227.png"/><Relationship Id="rId3" Type="http://schemas.openxmlformats.org/officeDocument/2006/relationships/image" Target="../media/image1.png"/><Relationship Id="rId21" Type="http://schemas.openxmlformats.org/officeDocument/2006/relationships/image" Target="../media/image222.png"/><Relationship Id="rId7" Type="http://schemas.openxmlformats.org/officeDocument/2006/relationships/image" Target="../media/image208.png"/><Relationship Id="rId12" Type="http://schemas.openxmlformats.org/officeDocument/2006/relationships/image" Target="../media/image213.png"/><Relationship Id="rId17" Type="http://schemas.openxmlformats.org/officeDocument/2006/relationships/image" Target="../media/image218.png"/><Relationship Id="rId25" Type="http://schemas.openxmlformats.org/officeDocument/2006/relationships/image" Target="../media/image226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217.png"/><Relationship Id="rId20" Type="http://schemas.openxmlformats.org/officeDocument/2006/relationships/image" Target="../media/image2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7.png"/><Relationship Id="rId11" Type="http://schemas.openxmlformats.org/officeDocument/2006/relationships/image" Target="../media/image212.png"/><Relationship Id="rId24" Type="http://schemas.openxmlformats.org/officeDocument/2006/relationships/image" Target="../media/image225.png"/><Relationship Id="rId5" Type="http://schemas.openxmlformats.org/officeDocument/2006/relationships/image" Target="../media/image206.png"/><Relationship Id="rId15" Type="http://schemas.openxmlformats.org/officeDocument/2006/relationships/image" Target="../media/image216.png"/><Relationship Id="rId23" Type="http://schemas.openxmlformats.org/officeDocument/2006/relationships/image" Target="../media/image224.png"/><Relationship Id="rId10" Type="http://schemas.openxmlformats.org/officeDocument/2006/relationships/image" Target="../media/image211.png"/><Relationship Id="rId19" Type="http://schemas.openxmlformats.org/officeDocument/2006/relationships/image" Target="../media/image220.png"/><Relationship Id="rId4" Type="http://schemas.openxmlformats.org/officeDocument/2006/relationships/image" Target="../media/image205.png"/><Relationship Id="rId9" Type="http://schemas.openxmlformats.org/officeDocument/2006/relationships/image" Target="../media/image210.png"/><Relationship Id="rId14" Type="http://schemas.openxmlformats.org/officeDocument/2006/relationships/image" Target="../media/image215.png"/><Relationship Id="rId22" Type="http://schemas.openxmlformats.org/officeDocument/2006/relationships/image" Target="../media/image22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2.png"/><Relationship Id="rId3" Type="http://schemas.openxmlformats.org/officeDocument/2006/relationships/image" Target="../media/image1.png"/><Relationship Id="rId7" Type="http://schemas.openxmlformats.org/officeDocument/2006/relationships/image" Target="../media/image23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0.png"/><Relationship Id="rId11" Type="http://schemas.openxmlformats.org/officeDocument/2006/relationships/image" Target="../media/image235.png"/><Relationship Id="rId5" Type="http://schemas.openxmlformats.org/officeDocument/2006/relationships/image" Target="../media/image229.png"/><Relationship Id="rId10" Type="http://schemas.openxmlformats.org/officeDocument/2006/relationships/image" Target="../media/image234.png"/><Relationship Id="rId4" Type="http://schemas.openxmlformats.org/officeDocument/2006/relationships/image" Target="../media/image228.png"/><Relationship Id="rId9" Type="http://schemas.openxmlformats.org/officeDocument/2006/relationships/image" Target="../media/image23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0.png"/><Relationship Id="rId13" Type="http://schemas.openxmlformats.org/officeDocument/2006/relationships/image" Target="../media/image245.png"/><Relationship Id="rId3" Type="http://schemas.openxmlformats.org/officeDocument/2006/relationships/image" Target="../media/image1.png"/><Relationship Id="rId7" Type="http://schemas.openxmlformats.org/officeDocument/2006/relationships/image" Target="../media/image239.png"/><Relationship Id="rId12" Type="http://schemas.openxmlformats.org/officeDocument/2006/relationships/image" Target="../media/image24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8.png"/><Relationship Id="rId11" Type="http://schemas.openxmlformats.org/officeDocument/2006/relationships/image" Target="../media/image243.png"/><Relationship Id="rId5" Type="http://schemas.openxmlformats.org/officeDocument/2006/relationships/image" Target="../media/image237.png"/><Relationship Id="rId15" Type="http://schemas.openxmlformats.org/officeDocument/2006/relationships/image" Target="../media/image247.png"/><Relationship Id="rId10" Type="http://schemas.openxmlformats.org/officeDocument/2006/relationships/image" Target="../media/image242.png"/><Relationship Id="rId4" Type="http://schemas.openxmlformats.org/officeDocument/2006/relationships/image" Target="../media/image236.png"/><Relationship Id="rId9" Type="http://schemas.openxmlformats.org/officeDocument/2006/relationships/image" Target="../media/image241.png"/><Relationship Id="rId14" Type="http://schemas.openxmlformats.org/officeDocument/2006/relationships/image" Target="../media/image24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2.png"/><Relationship Id="rId13" Type="http://schemas.openxmlformats.org/officeDocument/2006/relationships/image" Target="../media/image257.png"/><Relationship Id="rId3" Type="http://schemas.openxmlformats.org/officeDocument/2006/relationships/image" Target="../media/image1.png"/><Relationship Id="rId7" Type="http://schemas.openxmlformats.org/officeDocument/2006/relationships/image" Target="../media/image251.png"/><Relationship Id="rId12" Type="http://schemas.openxmlformats.org/officeDocument/2006/relationships/image" Target="../media/image25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0.png"/><Relationship Id="rId11" Type="http://schemas.openxmlformats.org/officeDocument/2006/relationships/image" Target="../media/image255.png"/><Relationship Id="rId5" Type="http://schemas.openxmlformats.org/officeDocument/2006/relationships/image" Target="../media/image249.png"/><Relationship Id="rId10" Type="http://schemas.openxmlformats.org/officeDocument/2006/relationships/image" Target="../media/image254.png"/><Relationship Id="rId4" Type="http://schemas.openxmlformats.org/officeDocument/2006/relationships/image" Target="../media/image248.png"/><Relationship Id="rId9" Type="http://schemas.openxmlformats.org/officeDocument/2006/relationships/image" Target="../media/image253.png"/><Relationship Id="rId14" Type="http://schemas.openxmlformats.org/officeDocument/2006/relationships/image" Target="../media/image25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3.png"/><Relationship Id="rId3" Type="http://schemas.openxmlformats.org/officeDocument/2006/relationships/image" Target="../media/image1.png"/><Relationship Id="rId7" Type="http://schemas.openxmlformats.org/officeDocument/2006/relationships/image" Target="../media/image26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1.png"/><Relationship Id="rId5" Type="http://schemas.openxmlformats.org/officeDocument/2006/relationships/image" Target="../media/image260.png"/><Relationship Id="rId4" Type="http://schemas.openxmlformats.org/officeDocument/2006/relationships/image" Target="../media/image259.png"/><Relationship Id="rId9" Type="http://schemas.openxmlformats.org/officeDocument/2006/relationships/image" Target="../media/image26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png"/><Relationship Id="rId13" Type="http://schemas.openxmlformats.org/officeDocument/2006/relationships/image" Target="../media/image275.png"/><Relationship Id="rId3" Type="http://schemas.openxmlformats.org/officeDocument/2006/relationships/image" Target="../media/image265.png"/><Relationship Id="rId7" Type="http://schemas.openxmlformats.org/officeDocument/2006/relationships/image" Target="../media/image269.png"/><Relationship Id="rId12" Type="http://schemas.openxmlformats.org/officeDocument/2006/relationships/image" Target="../media/image274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27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8.png"/><Relationship Id="rId11" Type="http://schemas.openxmlformats.org/officeDocument/2006/relationships/image" Target="../media/image273.png"/><Relationship Id="rId5" Type="http://schemas.openxmlformats.org/officeDocument/2006/relationships/image" Target="../media/image267.png"/><Relationship Id="rId15" Type="http://schemas.openxmlformats.org/officeDocument/2006/relationships/image" Target="../media/image277.png"/><Relationship Id="rId10" Type="http://schemas.openxmlformats.org/officeDocument/2006/relationships/image" Target="../media/image272.png"/><Relationship Id="rId4" Type="http://schemas.openxmlformats.org/officeDocument/2006/relationships/image" Target="../media/image266.png"/><Relationship Id="rId9" Type="http://schemas.openxmlformats.org/officeDocument/2006/relationships/image" Target="../media/image271.png"/><Relationship Id="rId14" Type="http://schemas.openxmlformats.org/officeDocument/2006/relationships/image" Target="../media/image27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3.png"/><Relationship Id="rId13" Type="http://schemas.openxmlformats.org/officeDocument/2006/relationships/image" Target="../media/image288.png"/><Relationship Id="rId18" Type="http://schemas.openxmlformats.org/officeDocument/2006/relationships/image" Target="../media/image293.png"/><Relationship Id="rId26" Type="http://schemas.openxmlformats.org/officeDocument/2006/relationships/image" Target="../media/image301.png"/><Relationship Id="rId3" Type="http://schemas.openxmlformats.org/officeDocument/2006/relationships/image" Target="../media/image1.png"/><Relationship Id="rId21" Type="http://schemas.openxmlformats.org/officeDocument/2006/relationships/image" Target="../media/image296.png"/><Relationship Id="rId7" Type="http://schemas.openxmlformats.org/officeDocument/2006/relationships/image" Target="../media/image282.png"/><Relationship Id="rId12" Type="http://schemas.openxmlformats.org/officeDocument/2006/relationships/image" Target="../media/image287.png"/><Relationship Id="rId17" Type="http://schemas.openxmlformats.org/officeDocument/2006/relationships/image" Target="../media/image292.png"/><Relationship Id="rId25" Type="http://schemas.openxmlformats.org/officeDocument/2006/relationships/image" Target="../media/image300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291.png"/><Relationship Id="rId20" Type="http://schemas.openxmlformats.org/officeDocument/2006/relationships/image" Target="../media/image295.png"/><Relationship Id="rId29" Type="http://schemas.openxmlformats.org/officeDocument/2006/relationships/image" Target="../media/image30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1.png"/><Relationship Id="rId11" Type="http://schemas.openxmlformats.org/officeDocument/2006/relationships/image" Target="../media/image286.png"/><Relationship Id="rId24" Type="http://schemas.openxmlformats.org/officeDocument/2006/relationships/image" Target="../media/image299.png"/><Relationship Id="rId5" Type="http://schemas.openxmlformats.org/officeDocument/2006/relationships/image" Target="../media/image280.png"/><Relationship Id="rId15" Type="http://schemas.openxmlformats.org/officeDocument/2006/relationships/image" Target="../media/image290.png"/><Relationship Id="rId23" Type="http://schemas.openxmlformats.org/officeDocument/2006/relationships/image" Target="../media/image298.png"/><Relationship Id="rId28" Type="http://schemas.openxmlformats.org/officeDocument/2006/relationships/image" Target="../media/image303.png"/><Relationship Id="rId10" Type="http://schemas.openxmlformats.org/officeDocument/2006/relationships/image" Target="../media/image285.png"/><Relationship Id="rId19" Type="http://schemas.openxmlformats.org/officeDocument/2006/relationships/image" Target="../media/image294.png"/><Relationship Id="rId4" Type="http://schemas.openxmlformats.org/officeDocument/2006/relationships/image" Target="../media/image279.png"/><Relationship Id="rId9" Type="http://schemas.openxmlformats.org/officeDocument/2006/relationships/image" Target="../media/image284.png"/><Relationship Id="rId14" Type="http://schemas.openxmlformats.org/officeDocument/2006/relationships/image" Target="../media/image289.png"/><Relationship Id="rId22" Type="http://schemas.openxmlformats.org/officeDocument/2006/relationships/image" Target="../media/image297.png"/><Relationship Id="rId27" Type="http://schemas.openxmlformats.org/officeDocument/2006/relationships/image" Target="../media/image30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9.png"/><Relationship Id="rId13" Type="http://schemas.openxmlformats.org/officeDocument/2006/relationships/image" Target="../media/image314.png"/><Relationship Id="rId18" Type="http://schemas.openxmlformats.org/officeDocument/2006/relationships/image" Target="../media/image319.png"/><Relationship Id="rId3" Type="http://schemas.openxmlformats.org/officeDocument/2006/relationships/image" Target="../media/image1.png"/><Relationship Id="rId21" Type="http://schemas.openxmlformats.org/officeDocument/2006/relationships/image" Target="../media/image322.png"/><Relationship Id="rId7" Type="http://schemas.openxmlformats.org/officeDocument/2006/relationships/image" Target="../media/image308.png"/><Relationship Id="rId12" Type="http://schemas.openxmlformats.org/officeDocument/2006/relationships/image" Target="../media/image313.png"/><Relationship Id="rId17" Type="http://schemas.openxmlformats.org/officeDocument/2006/relationships/image" Target="../media/image318.pn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317.png"/><Relationship Id="rId20" Type="http://schemas.openxmlformats.org/officeDocument/2006/relationships/image" Target="../media/image3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7.png"/><Relationship Id="rId11" Type="http://schemas.openxmlformats.org/officeDocument/2006/relationships/image" Target="../media/image312.png"/><Relationship Id="rId5" Type="http://schemas.openxmlformats.org/officeDocument/2006/relationships/image" Target="../media/image306.png"/><Relationship Id="rId15" Type="http://schemas.openxmlformats.org/officeDocument/2006/relationships/image" Target="../media/image316.png"/><Relationship Id="rId23" Type="http://schemas.openxmlformats.org/officeDocument/2006/relationships/image" Target="../media/image324.png"/><Relationship Id="rId10" Type="http://schemas.openxmlformats.org/officeDocument/2006/relationships/image" Target="../media/image311.png"/><Relationship Id="rId19" Type="http://schemas.openxmlformats.org/officeDocument/2006/relationships/image" Target="../media/image320.png"/><Relationship Id="rId4" Type="http://schemas.openxmlformats.org/officeDocument/2006/relationships/image" Target="../media/image305.png"/><Relationship Id="rId9" Type="http://schemas.openxmlformats.org/officeDocument/2006/relationships/image" Target="../media/image310.png"/><Relationship Id="rId14" Type="http://schemas.openxmlformats.org/officeDocument/2006/relationships/image" Target="../media/image315.png"/><Relationship Id="rId22" Type="http://schemas.openxmlformats.org/officeDocument/2006/relationships/image" Target="../media/image323.png"/></Relationships>
</file>

<file path=ppt/slides/_rels/slide2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34.png"/><Relationship Id="rId18" Type="http://schemas.openxmlformats.org/officeDocument/2006/relationships/image" Target="../media/image339.png"/><Relationship Id="rId26" Type="http://schemas.openxmlformats.org/officeDocument/2006/relationships/image" Target="../media/image347.png"/><Relationship Id="rId3" Type="http://schemas.openxmlformats.org/officeDocument/2006/relationships/image" Target="../media/image1.png"/><Relationship Id="rId21" Type="http://schemas.openxmlformats.org/officeDocument/2006/relationships/image" Target="../media/image342.png"/><Relationship Id="rId34" Type="http://schemas.openxmlformats.org/officeDocument/2006/relationships/image" Target="../media/image355.png"/><Relationship Id="rId7" Type="http://schemas.openxmlformats.org/officeDocument/2006/relationships/image" Target="../media/image328.png"/><Relationship Id="rId12" Type="http://schemas.openxmlformats.org/officeDocument/2006/relationships/image" Target="../media/image333.png"/><Relationship Id="rId17" Type="http://schemas.openxmlformats.org/officeDocument/2006/relationships/image" Target="../media/image338.png"/><Relationship Id="rId25" Type="http://schemas.openxmlformats.org/officeDocument/2006/relationships/image" Target="../media/image346.png"/><Relationship Id="rId33" Type="http://schemas.openxmlformats.org/officeDocument/2006/relationships/image" Target="../media/image354.pn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337.png"/><Relationship Id="rId20" Type="http://schemas.openxmlformats.org/officeDocument/2006/relationships/image" Target="../media/image341.png"/><Relationship Id="rId29" Type="http://schemas.openxmlformats.org/officeDocument/2006/relationships/image" Target="../media/image3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7.png"/><Relationship Id="rId11" Type="http://schemas.openxmlformats.org/officeDocument/2006/relationships/image" Target="../media/image332.png"/><Relationship Id="rId24" Type="http://schemas.openxmlformats.org/officeDocument/2006/relationships/image" Target="../media/image345.png"/><Relationship Id="rId32" Type="http://schemas.openxmlformats.org/officeDocument/2006/relationships/image" Target="../media/image353.png"/><Relationship Id="rId5" Type="http://schemas.openxmlformats.org/officeDocument/2006/relationships/image" Target="../media/image326.png"/><Relationship Id="rId15" Type="http://schemas.openxmlformats.org/officeDocument/2006/relationships/image" Target="../media/image336.png"/><Relationship Id="rId23" Type="http://schemas.openxmlformats.org/officeDocument/2006/relationships/image" Target="../media/image344.png"/><Relationship Id="rId28" Type="http://schemas.openxmlformats.org/officeDocument/2006/relationships/image" Target="../media/image349.png"/><Relationship Id="rId10" Type="http://schemas.openxmlformats.org/officeDocument/2006/relationships/image" Target="../media/image331.png"/><Relationship Id="rId19" Type="http://schemas.openxmlformats.org/officeDocument/2006/relationships/image" Target="../media/image340.png"/><Relationship Id="rId31" Type="http://schemas.openxmlformats.org/officeDocument/2006/relationships/image" Target="../media/image352.png"/><Relationship Id="rId4" Type="http://schemas.openxmlformats.org/officeDocument/2006/relationships/image" Target="../media/image325.png"/><Relationship Id="rId9" Type="http://schemas.openxmlformats.org/officeDocument/2006/relationships/image" Target="../media/image330.png"/><Relationship Id="rId14" Type="http://schemas.openxmlformats.org/officeDocument/2006/relationships/image" Target="../media/image335.png"/><Relationship Id="rId22" Type="http://schemas.openxmlformats.org/officeDocument/2006/relationships/image" Target="../media/image343.png"/><Relationship Id="rId27" Type="http://schemas.openxmlformats.org/officeDocument/2006/relationships/image" Target="../media/image348.png"/><Relationship Id="rId30" Type="http://schemas.openxmlformats.org/officeDocument/2006/relationships/image" Target="../media/image351.png"/><Relationship Id="rId35" Type="http://schemas.openxmlformats.org/officeDocument/2006/relationships/image" Target="../media/image356.png"/><Relationship Id="rId8" Type="http://schemas.openxmlformats.org/officeDocument/2006/relationships/image" Target="../media/image32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1.png"/><Relationship Id="rId3" Type="http://schemas.openxmlformats.org/officeDocument/2006/relationships/image" Target="../media/image1.png"/><Relationship Id="rId7" Type="http://schemas.openxmlformats.org/officeDocument/2006/relationships/image" Target="../media/image36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9.png"/><Relationship Id="rId5" Type="http://schemas.openxmlformats.org/officeDocument/2006/relationships/image" Target="../media/image358.png"/><Relationship Id="rId4" Type="http://schemas.openxmlformats.org/officeDocument/2006/relationships/image" Target="../media/image357.png"/><Relationship Id="rId9" Type="http://schemas.openxmlformats.org/officeDocument/2006/relationships/image" Target="../media/image36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1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3" Type="http://schemas.openxmlformats.org/officeDocument/2006/relationships/image" Target="../media/image1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5" Type="http://schemas.openxmlformats.org/officeDocument/2006/relationships/image" Target="../media/image5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Relationship Id="rId14" Type="http://schemas.openxmlformats.org/officeDocument/2006/relationships/image" Target="../media/image5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1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2071092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377" y="4057204"/>
            <a:ext cx="5620494" cy="19050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71" y="6203156"/>
            <a:ext cx="12192000" cy="740569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75255" y="6377880"/>
            <a:ext cx="292596" cy="301675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3153" y="6377880"/>
            <a:ext cx="304800" cy="301675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42063" y="2201317"/>
            <a:ext cx="5291286" cy="4011811"/>
          </a:xfrm>
          <a:prstGeom prst="rect">
            <a:avLst/>
          </a:prstGeom>
        </p:spPr>
      </p:pic>
      <p:sp>
        <p:nvSpPr>
          <p:cNvPr id="9" name="SK-1-text-8"/>
          <p:cNvSpPr/>
          <p:nvPr/>
        </p:nvSpPr>
        <p:spPr>
          <a:xfrm>
            <a:off x="499765" y="473125"/>
            <a:ext cx="11692235" cy="7131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51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Everything in Cancer Care</a:t>
            </a:r>
            <a:endParaRPr lang="en-US" sz="5175" dirty="0"/>
          </a:p>
        </p:txBody>
      </p:sp>
      <p:sp>
        <p:nvSpPr>
          <p:cNvPr id="10" name="SK-1-text-9"/>
          <p:cNvSpPr/>
          <p:nvPr/>
        </p:nvSpPr>
        <p:spPr>
          <a:xfrm>
            <a:off x="524173" y="1344067"/>
            <a:ext cx="11667827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From Detection to End of Life</a:t>
            </a:r>
            <a:endParaRPr lang="en-US" sz="2775" dirty="0"/>
          </a:p>
        </p:txBody>
      </p:sp>
      <p:sp>
        <p:nvSpPr>
          <p:cNvPr id="11" name="SK-1-text-10"/>
          <p:cNvSpPr/>
          <p:nvPr/>
        </p:nvSpPr>
        <p:spPr>
          <a:xfrm>
            <a:off x="499765" y="3010644"/>
            <a:ext cx="1169223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Recognition · Referral · Coordination · Compassionate Care</a:t>
            </a:r>
            <a:endParaRPr lang="en-US" sz="1650" dirty="0"/>
          </a:p>
        </p:txBody>
      </p:sp>
      <p:sp>
        <p:nvSpPr>
          <p:cNvPr id="12" name="SK-1-text-11"/>
          <p:cNvSpPr/>
          <p:nvPr/>
        </p:nvSpPr>
        <p:spPr>
          <a:xfrm>
            <a:off x="511969" y="3449538"/>
            <a:ext cx="11680031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GP's Complete Guide — Updated to NICE NG12 (2026)</a:t>
            </a:r>
            <a:endParaRPr lang="en-US" sz="1800" dirty="0"/>
          </a:p>
        </p:txBody>
      </p:sp>
      <p:sp>
        <p:nvSpPr>
          <p:cNvPr id="13" name="SK-1-text-12"/>
          <p:cNvSpPr/>
          <p:nvPr/>
        </p:nvSpPr>
        <p:spPr>
          <a:xfrm>
            <a:off x="511969" y="4402782"/>
            <a:ext cx="724662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800" dirty="0"/>
          </a:p>
        </p:txBody>
      </p:sp>
      <p:sp>
        <p:nvSpPr>
          <p:cNvPr id="14" name="SK-1-text-13"/>
          <p:cNvSpPr/>
          <p:nvPr/>
        </p:nvSpPr>
        <p:spPr>
          <a:xfrm>
            <a:off x="524173" y="4738836"/>
            <a:ext cx="550926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Created June 2026</a:t>
            </a:r>
            <a:endParaRPr lang="en-US" sz="1800" dirty="0"/>
          </a:p>
        </p:txBody>
      </p:sp>
      <p:sp>
        <p:nvSpPr>
          <p:cNvPr id="15" name="SK-1-text-14"/>
          <p:cNvSpPr/>
          <p:nvPr/>
        </p:nvSpPr>
        <p:spPr>
          <a:xfrm>
            <a:off x="499765" y="5486400"/>
            <a:ext cx="4572000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educational purposes only. All clinical decisions should be based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 individual patient assessment and current national guidelines.</a:t>
            </a:r>
            <a:endParaRPr lang="en-US" sz="1200" dirty="0"/>
          </a:p>
        </p:txBody>
      </p:sp>
      <p:sp>
        <p:nvSpPr>
          <p:cNvPr id="16" name="SK-1-text-15"/>
          <p:cNvSpPr/>
          <p:nvPr/>
        </p:nvSpPr>
        <p:spPr>
          <a:xfrm>
            <a:off x="828973" y="6432798"/>
            <a:ext cx="440626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17" name="SK-1-text-16"/>
          <p:cNvSpPr/>
          <p:nvPr/>
        </p:nvSpPr>
        <p:spPr>
          <a:xfrm>
            <a:off x="4541193" y="6425803"/>
            <a:ext cx="347498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Improving Cancer Care</a:t>
            </a:r>
            <a:endParaRPr lang="en-US" sz="1350" dirty="0"/>
          </a:p>
        </p:txBody>
      </p:sp>
      <p:sp>
        <p:nvSpPr>
          <p:cNvPr id="18" name="SK-1-text-17"/>
          <p:cNvSpPr/>
          <p:nvPr/>
        </p:nvSpPr>
        <p:spPr>
          <a:xfrm>
            <a:off x="10630942" y="6432798"/>
            <a:ext cx="10121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June 2026</a:t>
            </a:r>
            <a:endParaRPr lang="en-US" sz="13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63200" y="0"/>
            <a:ext cx="1828800" cy="102870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784" y="397669"/>
            <a:ext cx="73075" cy="1138386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8973" y="1467594"/>
            <a:ext cx="1926282" cy="41077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6377" y="1865263"/>
            <a:ext cx="11106894" cy="973782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6377" y="1865263"/>
            <a:ext cx="97482" cy="1056084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6377" y="3105894"/>
            <a:ext cx="11106894" cy="940743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6377" y="3105894"/>
            <a:ext cx="97482" cy="1056084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6377" y="4312890"/>
            <a:ext cx="11106894" cy="927050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6377" y="4312890"/>
            <a:ext cx="97482" cy="1056084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6377" y="5519886"/>
            <a:ext cx="11106894" cy="536228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275040"/>
            <a:ext cx="12192000" cy="582811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01294" y="6384727"/>
            <a:ext cx="390079" cy="363438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55984" y="6425803"/>
            <a:ext cx="304800" cy="274290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54675" y="5596086"/>
            <a:ext cx="316855" cy="363438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3694" y="5596086"/>
            <a:ext cx="365671" cy="342900"/>
          </a:xfrm>
          <a:prstGeom prst="rect">
            <a:avLst/>
          </a:prstGeom>
        </p:spPr>
      </p:pic>
      <p:pic>
        <p:nvPicPr>
          <p:cNvPr id="18" name="SK-10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899898" y="363438"/>
            <a:ext cx="1438573" cy="1248073"/>
          </a:xfrm>
          <a:prstGeom prst="rect">
            <a:avLst/>
          </a:prstGeom>
        </p:spPr>
      </p:pic>
      <p:sp>
        <p:nvSpPr>
          <p:cNvPr id="19" name="SK-10-text-18"/>
          <p:cNvSpPr/>
          <p:nvPr/>
        </p:nvSpPr>
        <p:spPr>
          <a:xfrm>
            <a:off x="743694" y="383977"/>
            <a:ext cx="11448306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4D4D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Gold Standards Framework (GSF)</a:t>
            </a:r>
            <a:endParaRPr lang="en-US" sz="3750" dirty="0"/>
          </a:p>
        </p:txBody>
      </p:sp>
      <p:sp>
        <p:nvSpPr>
          <p:cNvPr id="20" name="SK-10-text-19"/>
          <p:cNvSpPr/>
          <p:nvPr/>
        </p:nvSpPr>
        <p:spPr>
          <a:xfrm>
            <a:off x="743694" y="1008013"/>
            <a:ext cx="11448306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4D4D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systematic approach to quality cancer care in primary care</a:t>
            </a:r>
            <a:endParaRPr lang="en-US" sz="1950" dirty="0"/>
          </a:p>
        </p:txBody>
      </p:sp>
      <p:sp>
        <p:nvSpPr>
          <p:cNvPr id="21" name="SK-10-text-20"/>
          <p:cNvSpPr/>
          <p:nvPr/>
        </p:nvSpPr>
        <p:spPr>
          <a:xfrm>
            <a:off x="1158180" y="1968103"/>
            <a:ext cx="2576959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IDENTIFY</a:t>
            </a:r>
            <a:endParaRPr lang="en-US" sz="1800" dirty="0"/>
          </a:p>
        </p:txBody>
      </p:sp>
      <p:sp>
        <p:nvSpPr>
          <p:cNvPr id="22" name="SK-10-text-21"/>
          <p:cNvSpPr/>
          <p:nvPr/>
        </p:nvSpPr>
        <p:spPr>
          <a:xfrm>
            <a:off x="2267694" y="2276773"/>
            <a:ext cx="5717977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4D4D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Place all advanced cancer patients on the Palliative Care Register.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4D4D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Ask the Surprise Question.</a:t>
            </a:r>
            <a:endParaRPr lang="en-US" sz="1425" dirty="0"/>
          </a:p>
        </p:txBody>
      </p:sp>
      <p:sp>
        <p:nvSpPr>
          <p:cNvPr id="23" name="SK-10-text-22"/>
          <p:cNvSpPr/>
          <p:nvPr/>
        </p:nvSpPr>
        <p:spPr>
          <a:xfrm>
            <a:off x="1133773" y="3182094"/>
            <a:ext cx="2381994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ASSESS</a:t>
            </a:r>
            <a:endParaRPr lang="en-US" sz="1800" dirty="0"/>
          </a:p>
        </p:txBody>
      </p:sp>
      <p:sp>
        <p:nvSpPr>
          <p:cNvPr id="24" name="SK-10-text-23"/>
          <p:cNvSpPr/>
          <p:nvPr/>
        </p:nvSpPr>
        <p:spPr>
          <a:xfrm>
            <a:off x="2267694" y="3490615"/>
            <a:ext cx="4181773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4D4D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Holistic needs assessment using PEPSI-COLA.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4D4D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Include carer needs. Review regularly.</a:t>
            </a:r>
            <a:endParaRPr lang="en-US" sz="1425" dirty="0"/>
          </a:p>
        </p:txBody>
      </p:sp>
      <p:sp>
        <p:nvSpPr>
          <p:cNvPr id="25" name="SK-10-text-24"/>
          <p:cNvSpPr/>
          <p:nvPr/>
        </p:nvSpPr>
        <p:spPr>
          <a:xfrm>
            <a:off x="1133773" y="4389090"/>
            <a:ext cx="2028379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PLAN</a:t>
            </a:r>
            <a:endParaRPr lang="en-US" sz="1800" dirty="0"/>
          </a:p>
        </p:txBody>
      </p:sp>
      <p:sp>
        <p:nvSpPr>
          <p:cNvPr id="26" name="SK-10-text-25"/>
          <p:cNvSpPr/>
          <p:nvPr/>
        </p:nvSpPr>
        <p:spPr>
          <a:xfrm>
            <a:off x="2267694" y="4704457"/>
            <a:ext cx="5717977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4D4D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Proactive, coordinated care across the Primary Health Care Team.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4D4D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Anticipate, don't react.</a:t>
            </a:r>
            <a:endParaRPr lang="en-US" sz="1425" dirty="0"/>
          </a:p>
        </p:txBody>
      </p:sp>
      <p:sp>
        <p:nvSpPr>
          <p:cNvPr id="27" name="SK-10-text-26"/>
          <p:cNvSpPr/>
          <p:nvPr/>
        </p:nvSpPr>
        <p:spPr>
          <a:xfrm>
            <a:off x="1182588" y="5596086"/>
            <a:ext cx="2840682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4D4D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Developed by Dr Keri Thomas —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4D4D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widely adopted across UK primary care</a:t>
            </a:r>
            <a:endParaRPr lang="en-US" sz="1275" dirty="0"/>
          </a:p>
        </p:txBody>
      </p:sp>
      <p:sp>
        <p:nvSpPr>
          <p:cNvPr id="28" name="SK-10-text-27"/>
          <p:cNvSpPr/>
          <p:nvPr/>
        </p:nvSpPr>
        <p:spPr>
          <a:xfrm>
            <a:off x="5669161" y="5692080"/>
            <a:ext cx="6522839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4D4D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Reduces crisis admissions · Improves preferred place of death · Supports carers</a:t>
            </a:r>
            <a:endParaRPr lang="en-US" sz="1275" dirty="0"/>
          </a:p>
        </p:txBody>
      </p:sp>
      <p:sp>
        <p:nvSpPr>
          <p:cNvPr id="29" name="SK-10-text-28"/>
          <p:cNvSpPr/>
          <p:nvPr/>
        </p:nvSpPr>
        <p:spPr>
          <a:xfrm>
            <a:off x="609600" y="6473875"/>
            <a:ext cx="416147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30" name="SK-10-text-29"/>
          <p:cNvSpPr/>
          <p:nvPr/>
        </p:nvSpPr>
        <p:spPr>
          <a:xfrm>
            <a:off x="4836319" y="6467029"/>
            <a:ext cx="301912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Improving Cancer Care</a:t>
            </a:r>
            <a:endParaRPr lang="en-US" sz="1275" dirty="0"/>
          </a:p>
        </p:txBody>
      </p:sp>
      <p:sp>
        <p:nvSpPr>
          <p:cNvPr id="31" name="SK-10-text-30"/>
          <p:cNvSpPr/>
          <p:nvPr/>
        </p:nvSpPr>
        <p:spPr>
          <a:xfrm>
            <a:off x="10452795" y="6467029"/>
            <a:ext cx="114166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10 of 29</a:t>
            </a:r>
            <a:endParaRPr lang="en-US" sz="127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263" y="294829"/>
            <a:ext cx="121890" cy="761107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6853" y="1318766"/>
            <a:ext cx="11545792" cy="15570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580" y="1639044"/>
            <a:ext cx="2535882" cy="1776115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1467" y="1639044"/>
            <a:ext cx="2535882" cy="1762423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0094" y="1639044"/>
            <a:ext cx="2535882" cy="1762423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95184" y="1639044"/>
            <a:ext cx="2535882" cy="1762423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53059" y="3634680"/>
            <a:ext cx="2535882" cy="1686967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66965" y="3634680"/>
            <a:ext cx="2645569" cy="1686967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02761" y="3634680"/>
            <a:ext cx="2877294" cy="1686967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6455" y="5540573"/>
            <a:ext cx="10302180" cy="543074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302425"/>
            <a:ext cx="12192000" cy="555427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55577" y="5616625"/>
            <a:ext cx="390079" cy="390823"/>
          </a:xfrm>
          <a:prstGeom prst="rect">
            <a:avLst/>
          </a:prstGeom>
        </p:spPr>
      </p:pic>
      <p:sp>
        <p:nvSpPr>
          <p:cNvPr id="15" name="SK-11-text-14"/>
          <p:cNvSpPr/>
          <p:nvPr/>
        </p:nvSpPr>
        <p:spPr>
          <a:xfrm>
            <a:off x="670471" y="301675"/>
            <a:ext cx="11521529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GSF — The 7 C's Applied to Cancer Care</a:t>
            </a:r>
            <a:endParaRPr lang="en-US" sz="3450" dirty="0"/>
          </a:p>
        </p:txBody>
      </p:sp>
      <p:sp>
        <p:nvSpPr>
          <p:cNvPr id="16" name="SK-11-text-15"/>
          <p:cNvSpPr/>
          <p:nvPr/>
        </p:nvSpPr>
        <p:spPr>
          <a:xfrm>
            <a:off x="670471" y="843409"/>
            <a:ext cx="11521529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systematic framework for proactive cancer care in primary care</a:t>
            </a:r>
            <a:endParaRPr lang="en-US" sz="1650" dirty="0"/>
          </a:p>
        </p:txBody>
      </p:sp>
      <p:sp>
        <p:nvSpPr>
          <p:cNvPr id="17" name="SK-11-text-16"/>
          <p:cNvSpPr/>
          <p:nvPr/>
        </p:nvSpPr>
        <p:spPr>
          <a:xfrm>
            <a:off x="743694" y="1831032"/>
            <a:ext cx="144494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75" b="1" dirty="0">
                <a:solidFill>
                  <a:srgbClr val="F5822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C1</a:t>
            </a:r>
            <a:endParaRPr lang="en-US" sz="3075" dirty="0"/>
          </a:p>
        </p:txBody>
      </p:sp>
      <p:sp>
        <p:nvSpPr>
          <p:cNvPr id="18" name="SK-11-text-17"/>
          <p:cNvSpPr/>
          <p:nvPr/>
        </p:nvSpPr>
        <p:spPr>
          <a:xfrm>
            <a:off x="743694" y="2400300"/>
            <a:ext cx="337375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Communication</a:t>
            </a:r>
            <a:endParaRPr lang="en-US" sz="1650" dirty="0"/>
          </a:p>
        </p:txBody>
      </p:sp>
      <p:sp>
        <p:nvSpPr>
          <p:cNvPr id="19" name="SK-11-text-18"/>
          <p:cNvSpPr/>
          <p:nvPr/>
        </p:nvSpPr>
        <p:spPr>
          <a:xfrm>
            <a:off x="743694" y="2777430"/>
            <a:ext cx="513302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Supportive Care Register ·</a:t>
            </a:r>
            <a:endParaRPr lang="en-US" sz="1275" dirty="0"/>
          </a:p>
        </p:txBody>
      </p:sp>
      <p:sp>
        <p:nvSpPr>
          <p:cNvPr id="20" name="SK-11-text-19"/>
          <p:cNvSpPr/>
          <p:nvPr/>
        </p:nvSpPr>
        <p:spPr>
          <a:xfrm>
            <a:off x="743694" y="3017490"/>
            <a:ext cx="396716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Monthly PHCT meeting</a:t>
            </a:r>
            <a:endParaRPr lang="en-US" sz="1275" dirty="0"/>
          </a:p>
        </p:txBody>
      </p:sp>
      <p:sp>
        <p:nvSpPr>
          <p:cNvPr id="21" name="SK-11-text-20"/>
          <p:cNvSpPr/>
          <p:nvPr/>
        </p:nvSpPr>
        <p:spPr>
          <a:xfrm>
            <a:off x="3620988" y="1831032"/>
            <a:ext cx="144494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75" b="1" dirty="0">
                <a:solidFill>
                  <a:srgbClr val="F5822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C2</a:t>
            </a:r>
            <a:endParaRPr lang="en-US" sz="3075" dirty="0"/>
          </a:p>
        </p:txBody>
      </p:sp>
      <p:sp>
        <p:nvSpPr>
          <p:cNvPr id="22" name="SK-11-text-21"/>
          <p:cNvSpPr/>
          <p:nvPr/>
        </p:nvSpPr>
        <p:spPr>
          <a:xfrm>
            <a:off x="3608784" y="2400300"/>
            <a:ext cx="312229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Coordination</a:t>
            </a:r>
            <a:endParaRPr lang="en-US" sz="1650" dirty="0"/>
          </a:p>
        </p:txBody>
      </p:sp>
      <p:sp>
        <p:nvSpPr>
          <p:cNvPr id="23" name="SK-11-text-22"/>
          <p:cNvSpPr/>
          <p:nvPr/>
        </p:nvSpPr>
        <p:spPr>
          <a:xfrm>
            <a:off x="3608784" y="2777430"/>
            <a:ext cx="474440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Named GP · Coordinator ·</a:t>
            </a:r>
            <a:endParaRPr lang="en-US" sz="1275" dirty="0"/>
          </a:p>
        </p:txBody>
      </p:sp>
      <p:sp>
        <p:nvSpPr>
          <p:cNvPr id="24" name="SK-11-text-23"/>
          <p:cNvSpPr/>
          <p:nvPr/>
        </p:nvSpPr>
        <p:spPr>
          <a:xfrm>
            <a:off x="3608784" y="3017490"/>
            <a:ext cx="513302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District Nurse per patient</a:t>
            </a:r>
            <a:endParaRPr lang="en-US" sz="1275" dirty="0"/>
          </a:p>
        </p:txBody>
      </p:sp>
      <p:sp>
        <p:nvSpPr>
          <p:cNvPr id="25" name="SK-11-text-24"/>
          <p:cNvSpPr/>
          <p:nvPr/>
        </p:nvSpPr>
        <p:spPr>
          <a:xfrm>
            <a:off x="6376392" y="1831032"/>
            <a:ext cx="144494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75" b="1" dirty="0">
                <a:solidFill>
                  <a:srgbClr val="F5822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C3</a:t>
            </a:r>
            <a:endParaRPr lang="en-US" sz="3075" dirty="0"/>
          </a:p>
        </p:txBody>
      </p:sp>
      <p:sp>
        <p:nvSpPr>
          <p:cNvPr id="26" name="SK-11-text-25"/>
          <p:cNvSpPr/>
          <p:nvPr/>
        </p:nvSpPr>
        <p:spPr>
          <a:xfrm>
            <a:off x="6376392" y="2400300"/>
            <a:ext cx="488251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Control of Symptoms</a:t>
            </a:r>
            <a:endParaRPr lang="en-US" sz="1650" dirty="0"/>
          </a:p>
        </p:txBody>
      </p:sp>
      <p:sp>
        <p:nvSpPr>
          <p:cNvPr id="27" name="SK-11-text-26"/>
          <p:cNvSpPr/>
          <p:nvPr/>
        </p:nvSpPr>
        <p:spPr>
          <a:xfrm>
            <a:off x="6376392" y="2777430"/>
            <a:ext cx="416147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Holistic assessment ·</a:t>
            </a:r>
            <a:endParaRPr lang="en-US" sz="1275" dirty="0"/>
          </a:p>
        </p:txBody>
      </p:sp>
      <p:sp>
        <p:nvSpPr>
          <p:cNvPr id="28" name="SK-11-text-27"/>
          <p:cNvSpPr/>
          <p:nvPr/>
        </p:nvSpPr>
        <p:spPr>
          <a:xfrm>
            <a:off x="6376392" y="3017490"/>
            <a:ext cx="532733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PEPSI-COLA · Symptom scores</a:t>
            </a:r>
            <a:endParaRPr lang="en-US" sz="1275" dirty="0"/>
          </a:p>
        </p:txBody>
      </p:sp>
      <p:sp>
        <p:nvSpPr>
          <p:cNvPr id="29" name="SK-11-text-28"/>
          <p:cNvSpPr/>
          <p:nvPr/>
        </p:nvSpPr>
        <p:spPr>
          <a:xfrm>
            <a:off x="9314557" y="1831032"/>
            <a:ext cx="144494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75" b="1" dirty="0">
                <a:solidFill>
                  <a:srgbClr val="F5822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C4</a:t>
            </a:r>
            <a:endParaRPr lang="en-US" sz="3075" dirty="0"/>
          </a:p>
        </p:txBody>
      </p:sp>
      <p:sp>
        <p:nvSpPr>
          <p:cNvPr id="30" name="SK-11-text-29"/>
          <p:cNvSpPr/>
          <p:nvPr/>
        </p:nvSpPr>
        <p:spPr>
          <a:xfrm>
            <a:off x="9314557" y="2400300"/>
            <a:ext cx="261937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Continuity</a:t>
            </a:r>
            <a:endParaRPr lang="en-US" sz="1650" dirty="0"/>
          </a:p>
        </p:txBody>
      </p:sp>
      <p:sp>
        <p:nvSpPr>
          <p:cNvPr id="31" name="SK-11-text-30"/>
          <p:cNvSpPr/>
          <p:nvPr/>
        </p:nvSpPr>
        <p:spPr>
          <a:xfrm>
            <a:off x="9314557" y="2777430"/>
            <a:ext cx="287744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OOH handover · EPaCCS ·</a:t>
            </a:r>
            <a:endParaRPr lang="en-US" sz="1275" dirty="0"/>
          </a:p>
        </p:txBody>
      </p:sp>
      <p:sp>
        <p:nvSpPr>
          <p:cNvPr id="32" name="SK-11-text-31"/>
          <p:cNvSpPr/>
          <p:nvPr/>
        </p:nvSpPr>
        <p:spPr>
          <a:xfrm>
            <a:off x="9314557" y="3017490"/>
            <a:ext cx="280130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Home care pack</a:t>
            </a:r>
            <a:endParaRPr lang="en-US" sz="1275" dirty="0"/>
          </a:p>
        </p:txBody>
      </p:sp>
      <p:sp>
        <p:nvSpPr>
          <p:cNvPr id="33" name="SK-11-text-32"/>
          <p:cNvSpPr/>
          <p:nvPr/>
        </p:nvSpPr>
        <p:spPr>
          <a:xfrm>
            <a:off x="2060377" y="3819823"/>
            <a:ext cx="1444943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75" b="1" dirty="0">
                <a:solidFill>
                  <a:srgbClr val="F5822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C5</a:t>
            </a:r>
            <a:endParaRPr lang="en-US" sz="3075" dirty="0"/>
          </a:p>
        </p:txBody>
      </p:sp>
      <p:sp>
        <p:nvSpPr>
          <p:cNvPr id="34" name="SK-11-text-33"/>
          <p:cNvSpPr/>
          <p:nvPr/>
        </p:nvSpPr>
        <p:spPr>
          <a:xfrm>
            <a:off x="2048173" y="4354711"/>
            <a:ext cx="463105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Continued Learning</a:t>
            </a:r>
            <a:endParaRPr lang="en-US" sz="1650" dirty="0"/>
          </a:p>
        </p:txBody>
      </p:sp>
      <p:sp>
        <p:nvSpPr>
          <p:cNvPr id="35" name="SK-11-text-34"/>
          <p:cNvSpPr/>
          <p:nvPr/>
        </p:nvSpPr>
        <p:spPr>
          <a:xfrm>
            <a:off x="2048173" y="4718298"/>
            <a:ext cx="493871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SEA · Audit · Education ·</a:t>
            </a:r>
            <a:endParaRPr lang="en-US" sz="1275" dirty="0"/>
          </a:p>
        </p:txBody>
      </p:sp>
      <p:sp>
        <p:nvSpPr>
          <p:cNvPr id="36" name="SK-11-text-35"/>
          <p:cNvSpPr/>
          <p:nvPr/>
        </p:nvSpPr>
        <p:spPr>
          <a:xfrm>
            <a:off x="2060377" y="4965055"/>
            <a:ext cx="338423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GSF accreditation</a:t>
            </a:r>
            <a:endParaRPr lang="en-US" sz="1275" dirty="0"/>
          </a:p>
        </p:txBody>
      </p:sp>
      <p:sp>
        <p:nvSpPr>
          <p:cNvPr id="37" name="SK-11-text-36"/>
          <p:cNvSpPr/>
          <p:nvPr/>
        </p:nvSpPr>
        <p:spPr>
          <a:xfrm>
            <a:off x="4974282" y="3819823"/>
            <a:ext cx="1444943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75" b="1" dirty="0">
                <a:solidFill>
                  <a:srgbClr val="F5822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C6</a:t>
            </a:r>
            <a:endParaRPr lang="en-US" sz="3075" dirty="0"/>
          </a:p>
        </p:txBody>
      </p:sp>
      <p:sp>
        <p:nvSpPr>
          <p:cNvPr id="38" name="SK-11-text-37"/>
          <p:cNvSpPr/>
          <p:nvPr/>
        </p:nvSpPr>
        <p:spPr>
          <a:xfrm>
            <a:off x="4962079" y="4354711"/>
            <a:ext cx="337375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Carer Support</a:t>
            </a:r>
            <a:endParaRPr lang="en-US" sz="1650" dirty="0"/>
          </a:p>
        </p:txBody>
      </p:sp>
      <p:sp>
        <p:nvSpPr>
          <p:cNvPr id="39" name="SK-11-text-38"/>
          <p:cNvSpPr/>
          <p:nvPr/>
        </p:nvSpPr>
        <p:spPr>
          <a:xfrm>
            <a:off x="4949875" y="4725144"/>
            <a:ext cx="474440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Carer needs assessment ·</a:t>
            </a:r>
            <a:endParaRPr lang="en-US" sz="1275" dirty="0"/>
          </a:p>
        </p:txBody>
      </p:sp>
      <p:sp>
        <p:nvSpPr>
          <p:cNvPr id="40" name="SK-11-text-39"/>
          <p:cNvSpPr/>
          <p:nvPr/>
        </p:nvSpPr>
        <p:spPr>
          <a:xfrm>
            <a:off x="4962079" y="4965055"/>
            <a:ext cx="435578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Benefits · Marie Curie</a:t>
            </a:r>
            <a:endParaRPr lang="en-US" sz="1275" dirty="0"/>
          </a:p>
        </p:txBody>
      </p:sp>
      <p:sp>
        <p:nvSpPr>
          <p:cNvPr id="41" name="SK-11-text-40"/>
          <p:cNvSpPr/>
          <p:nvPr/>
        </p:nvSpPr>
        <p:spPr>
          <a:xfrm>
            <a:off x="7985671" y="3819823"/>
            <a:ext cx="1444943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75" b="1" dirty="0">
                <a:solidFill>
                  <a:srgbClr val="F5822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C7</a:t>
            </a:r>
            <a:endParaRPr lang="en-US" sz="3075" dirty="0"/>
          </a:p>
        </p:txBody>
      </p:sp>
      <p:sp>
        <p:nvSpPr>
          <p:cNvPr id="42" name="SK-11-text-41"/>
          <p:cNvSpPr/>
          <p:nvPr/>
        </p:nvSpPr>
        <p:spPr>
          <a:xfrm>
            <a:off x="7985671" y="4354711"/>
            <a:ext cx="4206329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Care of the Dying Phase</a:t>
            </a:r>
            <a:endParaRPr lang="en-US" sz="1650" dirty="0"/>
          </a:p>
        </p:txBody>
      </p:sp>
      <p:sp>
        <p:nvSpPr>
          <p:cNvPr id="43" name="SK-11-text-42"/>
          <p:cNvSpPr/>
          <p:nvPr/>
        </p:nvSpPr>
        <p:spPr>
          <a:xfrm>
            <a:off x="7985671" y="4725144"/>
            <a:ext cx="4206329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Terminal care protocol ·</a:t>
            </a:r>
            <a:endParaRPr lang="en-US" sz="1275" dirty="0"/>
          </a:p>
        </p:txBody>
      </p:sp>
      <p:sp>
        <p:nvSpPr>
          <p:cNvPr id="44" name="SK-11-text-43"/>
          <p:cNvSpPr/>
          <p:nvPr/>
        </p:nvSpPr>
        <p:spPr>
          <a:xfrm>
            <a:off x="7985671" y="4965055"/>
            <a:ext cx="420632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SR1 form · Gold Standards</a:t>
            </a:r>
            <a:endParaRPr lang="en-US" sz="1275" dirty="0"/>
          </a:p>
        </p:txBody>
      </p:sp>
      <p:sp>
        <p:nvSpPr>
          <p:cNvPr id="45" name="SK-11-text-44"/>
          <p:cNvSpPr/>
          <p:nvPr/>
        </p:nvSpPr>
        <p:spPr>
          <a:xfrm>
            <a:off x="2316361" y="5712619"/>
            <a:ext cx="9875639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DS1500 replaced by SR1 form (August 2021) — SR1 does not require a 6-month prognosis</a:t>
            </a:r>
            <a:endParaRPr lang="en-US" sz="1350" dirty="0"/>
          </a:p>
        </p:txBody>
      </p:sp>
      <p:sp>
        <p:nvSpPr>
          <p:cNvPr id="46" name="SK-11-text-45"/>
          <p:cNvSpPr/>
          <p:nvPr/>
        </p:nvSpPr>
        <p:spPr>
          <a:xfrm>
            <a:off x="316855" y="6494413"/>
            <a:ext cx="416147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47" name="SK-11-text-46"/>
          <p:cNvSpPr/>
          <p:nvPr/>
        </p:nvSpPr>
        <p:spPr>
          <a:xfrm>
            <a:off x="4431506" y="6480721"/>
            <a:ext cx="331648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| Improving Cancer Care</a:t>
            </a:r>
            <a:endParaRPr lang="en-US" sz="1350" dirty="0"/>
          </a:p>
        </p:txBody>
      </p:sp>
      <p:sp>
        <p:nvSpPr>
          <p:cNvPr id="48" name="SK-11-text-47"/>
          <p:cNvSpPr/>
          <p:nvPr/>
        </p:nvSpPr>
        <p:spPr>
          <a:xfrm>
            <a:off x="10611296" y="6480721"/>
            <a:ext cx="117812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7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Slide 11 of 29</a:t>
            </a:r>
            <a:endParaRPr lang="en-US" sz="127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059" y="260598"/>
            <a:ext cx="97482" cy="1440061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063" y="1330375"/>
            <a:ext cx="2913757" cy="47923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192" y="1919436"/>
            <a:ext cx="1877467" cy="419546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192" y="3860304"/>
            <a:ext cx="2974777" cy="371624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784" y="5883473"/>
            <a:ext cx="6651002" cy="440234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0784" y="5883473"/>
            <a:ext cx="85279" cy="377130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453336"/>
            <a:ext cx="12192000" cy="404515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180290" y="0"/>
            <a:ext cx="2011561" cy="2317998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07796" y="1412677"/>
            <a:ext cx="3255169" cy="4574232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063" y="5959525"/>
            <a:ext cx="316855" cy="287982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3859" y="5513784"/>
            <a:ext cx="243780" cy="239911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3859" y="5211961"/>
            <a:ext cx="243780" cy="226219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3859" y="4917132"/>
            <a:ext cx="243780" cy="219373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3859" y="4601617"/>
            <a:ext cx="243780" cy="226219"/>
          </a:xfrm>
          <a:prstGeom prst="rect">
            <a:avLst/>
          </a:prstGeom>
        </p:spPr>
      </p:pic>
      <p:pic>
        <p:nvPicPr>
          <p:cNvPr id="17" name="SK-12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3859" y="4306788"/>
            <a:ext cx="255984" cy="219373"/>
          </a:xfrm>
          <a:prstGeom prst="rect">
            <a:avLst/>
          </a:prstGeom>
        </p:spPr>
      </p:pic>
      <p:pic>
        <p:nvPicPr>
          <p:cNvPr id="18" name="SK-12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3859" y="3936355"/>
            <a:ext cx="255984" cy="219373"/>
          </a:xfrm>
          <a:prstGeom prst="rect">
            <a:avLst/>
          </a:prstGeom>
        </p:spPr>
      </p:pic>
      <p:pic>
        <p:nvPicPr>
          <p:cNvPr id="19" name="SK-12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3859" y="1995636"/>
            <a:ext cx="255984" cy="267444"/>
          </a:xfrm>
          <a:prstGeom prst="rect">
            <a:avLst/>
          </a:prstGeom>
        </p:spPr>
      </p:pic>
      <p:sp>
        <p:nvSpPr>
          <p:cNvPr id="20" name="SK-12-text-19"/>
          <p:cNvSpPr/>
          <p:nvPr/>
        </p:nvSpPr>
        <p:spPr>
          <a:xfrm>
            <a:off x="621655" y="246757"/>
            <a:ext cx="11570345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52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Supportive Care Register</a:t>
            </a:r>
            <a:endParaRPr lang="en-US" sz="3525" dirty="0"/>
          </a:p>
        </p:txBody>
      </p:sp>
      <p:sp>
        <p:nvSpPr>
          <p:cNvPr id="21" name="SK-12-text-20"/>
          <p:cNvSpPr/>
          <p:nvPr/>
        </p:nvSpPr>
        <p:spPr>
          <a:xfrm>
            <a:off x="646063" y="809179"/>
            <a:ext cx="528637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Cancer Patients</a:t>
            </a:r>
            <a:endParaRPr lang="en-US" sz="2250" dirty="0"/>
          </a:p>
        </p:txBody>
      </p:sp>
      <p:sp>
        <p:nvSpPr>
          <p:cNvPr id="22" name="SK-12-text-21"/>
          <p:cNvSpPr/>
          <p:nvPr/>
        </p:nvSpPr>
        <p:spPr>
          <a:xfrm>
            <a:off x="621655" y="1501825"/>
            <a:ext cx="1157034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Who belongs on the register — and why it matters</a:t>
            </a:r>
            <a:endParaRPr lang="en-US" sz="1650" dirty="0"/>
          </a:p>
        </p:txBody>
      </p:sp>
      <p:sp>
        <p:nvSpPr>
          <p:cNvPr id="23" name="SK-12-text-22"/>
          <p:cNvSpPr/>
          <p:nvPr/>
        </p:nvSpPr>
        <p:spPr>
          <a:xfrm>
            <a:off x="926455" y="2029867"/>
            <a:ext cx="296608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WHO TO INCLUDE</a:t>
            </a:r>
            <a:endParaRPr lang="en-US" sz="1350" dirty="0"/>
          </a:p>
        </p:txBody>
      </p:sp>
      <p:sp>
        <p:nvSpPr>
          <p:cNvPr id="24" name="SK-12-text-23"/>
          <p:cNvSpPr/>
          <p:nvPr/>
        </p:nvSpPr>
        <p:spPr>
          <a:xfrm>
            <a:off x="621655" y="2393305"/>
            <a:ext cx="975550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 patients with metastatic or advanced cancer</a:t>
            </a:r>
            <a:endParaRPr lang="en-US" sz="1350" dirty="0"/>
          </a:p>
        </p:txBody>
      </p:sp>
      <p:sp>
        <p:nvSpPr>
          <p:cNvPr id="25" name="SK-12-text-24"/>
          <p:cNvSpPr/>
          <p:nvPr/>
        </p:nvSpPr>
        <p:spPr>
          <a:xfrm>
            <a:off x="609600" y="2695129"/>
            <a:ext cx="5010894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Any cancer patient triggering a positive “Surprise Question”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(Would you be surprised if this patient died in the next 12 months?)</a:t>
            </a:r>
            <a:endParaRPr lang="en-US" sz="1350" dirty="0"/>
          </a:p>
        </p:txBody>
      </p:sp>
      <p:sp>
        <p:nvSpPr>
          <p:cNvPr id="26" name="SK-12-text-25"/>
          <p:cNvSpPr/>
          <p:nvPr/>
        </p:nvSpPr>
        <p:spPr>
          <a:xfrm>
            <a:off x="609600" y="3161407"/>
            <a:ext cx="1158240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Patients completing active treatment with significant symptom burden</a:t>
            </a:r>
            <a:endParaRPr lang="en-US" sz="1350" dirty="0"/>
          </a:p>
        </p:txBody>
      </p:sp>
      <p:sp>
        <p:nvSpPr>
          <p:cNvPr id="27" name="SK-12-text-26"/>
          <p:cNvSpPr/>
          <p:nvPr/>
        </p:nvSpPr>
        <p:spPr>
          <a:xfrm>
            <a:off x="609600" y="3463230"/>
            <a:ext cx="975550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Patients told the cancer is “no longer curable”</a:t>
            </a:r>
            <a:endParaRPr lang="en-US" sz="1350" dirty="0"/>
          </a:p>
        </p:txBody>
      </p:sp>
      <p:sp>
        <p:nvSpPr>
          <p:cNvPr id="28" name="SK-12-text-27"/>
          <p:cNvSpPr/>
          <p:nvPr/>
        </p:nvSpPr>
        <p:spPr>
          <a:xfrm>
            <a:off x="926455" y="3943350"/>
            <a:ext cx="522922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GSF PROGNOSTIC INDICATORS</a:t>
            </a:r>
            <a:endParaRPr lang="en-US" sz="1350" dirty="0"/>
          </a:p>
        </p:txBody>
      </p:sp>
      <p:sp>
        <p:nvSpPr>
          <p:cNvPr id="29" name="SK-12-text-28"/>
          <p:cNvSpPr/>
          <p:nvPr/>
        </p:nvSpPr>
        <p:spPr>
          <a:xfrm>
            <a:off x="1024086" y="4320480"/>
            <a:ext cx="810958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Metastatic disease confirmed on staging</a:t>
            </a:r>
            <a:endParaRPr lang="en-US" sz="1350" dirty="0"/>
          </a:p>
        </p:txBody>
      </p:sp>
      <p:sp>
        <p:nvSpPr>
          <p:cNvPr id="30" name="SK-12-text-29"/>
          <p:cNvSpPr/>
          <p:nvPr/>
        </p:nvSpPr>
        <p:spPr>
          <a:xfrm>
            <a:off x="1024086" y="4629150"/>
            <a:ext cx="81781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Karnofsky Performance Status below 50%</a:t>
            </a:r>
            <a:endParaRPr lang="en-US" sz="1350" dirty="0"/>
          </a:p>
        </p:txBody>
      </p:sp>
      <p:sp>
        <p:nvSpPr>
          <p:cNvPr id="31" name="SK-12-text-30"/>
          <p:cNvSpPr/>
          <p:nvPr/>
        </p:nvSpPr>
        <p:spPr>
          <a:xfrm>
            <a:off x="1024086" y="4930825"/>
            <a:ext cx="1057846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Weight loss greater than 10% in the last 6 months</a:t>
            </a:r>
            <a:endParaRPr lang="en-US" sz="1350" dirty="0"/>
          </a:p>
        </p:txBody>
      </p:sp>
      <p:sp>
        <p:nvSpPr>
          <p:cNvPr id="32" name="SK-12-text-31"/>
          <p:cNvSpPr/>
          <p:nvPr/>
        </p:nvSpPr>
        <p:spPr>
          <a:xfrm>
            <a:off x="1024086" y="5232648"/>
            <a:ext cx="93440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 has declined further active treatment</a:t>
            </a:r>
            <a:endParaRPr lang="en-US" sz="1350" dirty="0"/>
          </a:p>
        </p:txBody>
      </p:sp>
      <p:sp>
        <p:nvSpPr>
          <p:cNvPr id="33" name="SK-12-text-32"/>
          <p:cNvSpPr/>
          <p:nvPr/>
        </p:nvSpPr>
        <p:spPr>
          <a:xfrm>
            <a:off x="1024086" y="5541169"/>
            <a:ext cx="1030414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Repeated hospital admissions in the last 3 months</a:t>
            </a:r>
            <a:endParaRPr lang="en-US" sz="1350" dirty="0"/>
          </a:p>
        </p:txBody>
      </p:sp>
      <p:sp>
        <p:nvSpPr>
          <p:cNvPr id="34" name="SK-12-text-33"/>
          <p:cNvSpPr/>
          <p:nvPr/>
        </p:nvSpPr>
        <p:spPr>
          <a:xfrm>
            <a:off x="1024086" y="6014442"/>
            <a:ext cx="11167914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Add SNOMED/Read codes · Link to care plan · Share with Out-of-Hours service</a:t>
            </a:r>
            <a:endParaRPr lang="en-US" sz="1350" dirty="0"/>
          </a:p>
        </p:txBody>
      </p:sp>
      <p:sp>
        <p:nvSpPr>
          <p:cNvPr id="35" name="SK-12-text-34"/>
          <p:cNvSpPr/>
          <p:nvPr/>
        </p:nvSpPr>
        <p:spPr>
          <a:xfrm>
            <a:off x="560784" y="6576715"/>
            <a:ext cx="391668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36" name="SK-12-text-35"/>
          <p:cNvSpPr/>
          <p:nvPr/>
        </p:nvSpPr>
        <p:spPr>
          <a:xfrm>
            <a:off x="4742557" y="6563023"/>
            <a:ext cx="66598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Improving Cancer Care</a:t>
            </a:r>
            <a:endParaRPr lang="en-US" sz="1200" dirty="0"/>
          </a:p>
        </p:txBody>
      </p:sp>
      <p:sp>
        <p:nvSpPr>
          <p:cNvPr id="37" name="SK-12-text-36"/>
          <p:cNvSpPr/>
          <p:nvPr/>
        </p:nvSpPr>
        <p:spPr>
          <a:xfrm>
            <a:off x="10619184" y="6563023"/>
            <a:ext cx="1572816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12 of 29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188" y="973782"/>
            <a:ext cx="2901553" cy="109686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6855" y="1933873"/>
            <a:ext cx="3291780" cy="1110853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855" y="2009329"/>
            <a:ext cx="48667" cy="1083469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40361" y="1920180"/>
            <a:ext cx="3291780" cy="1124694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40361" y="1995636"/>
            <a:ext cx="48667" cy="1083469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63867" y="1878955"/>
            <a:ext cx="3291780" cy="1165771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63867" y="1954411"/>
            <a:ext cx="48667" cy="1083469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6855" y="3291780"/>
            <a:ext cx="3291780" cy="1158925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6855" y="3367236"/>
            <a:ext cx="48667" cy="1083469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40361" y="3216325"/>
            <a:ext cx="3291780" cy="1165771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40361" y="3291780"/>
            <a:ext cx="48667" cy="1083469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63867" y="3264396"/>
            <a:ext cx="3291780" cy="1186309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63867" y="3339703"/>
            <a:ext cx="48667" cy="1083469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6855" y="4635996"/>
            <a:ext cx="3291780" cy="1220688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6855" y="4711303"/>
            <a:ext cx="48667" cy="1083469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40361" y="4635996"/>
            <a:ext cx="3291780" cy="1220688"/>
          </a:xfrm>
          <a:prstGeom prst="rect">
            <a:avLst/>
          </a:prstGeom>
        </p:spPr>
      </p:pic>
      <p:pic>
        <p:nvPicPr>
          <p:cNvPr id="19" name="SK-13-img-1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40361" y="4711303"/>
            <a:ext cx="48667" cy="1083469"/>
          </a:xfrm>
          <a:prstGeom prst="rect">
            <a:avLst/>
          </a:prstGeom>
        </p:spPr>
      </p:pic>
      <p:pic>
        <p:nvPicPr>
          <p:cNvPr id="20" name="SK-13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63867" y="4635996"/>
            <a:ext cx="3291780" cy="1220688"/>
          </a:xfrm>
          <a:prstGeom prst="rect">
            <a:avLst/>
          </a:prstGeom>
        </p:spPr>
      </p:pic>
      <p:pic>
        <p:nvPicPr>
          <p:cNvPr id="21" name="SK-13-img-2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63867" y="4711303"/>
            <a:ext cx="48667" cy="1083469"/>
          </a:xfrm>
          <a:prstGeom prst="rect">
            <a:avLst/>
          </a:prstGeom>
        </p:spPr>
      </p:pic>
      <p:pic>
        <p:nvPicPr>
          <p:cNvPr id="22" name="SK-13-img-2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254353"/>
            <a:ext cx="12192000" cy="603498"/>
          </a:xfrm>
          <a:prstGeom prst="rect">
            <a:avLst/>
          </a:prstGeom>
        </p:spPr>
      </p:pic>
      <p:pic>
        <p:nvPicPr>
          <p:cNvPr id="23" name="SK-13-img-22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411867" y="4656534"/>
            <a:ext cx="1621482" cy="1385292"/>
          </a:xfrm>
          <a:prstGeom prst="rect">
            <a:avLst/>
          </a:prstGeom>
        </p:spPr>
      </p:pic>
      <p:pic>
        <p:nvPicPr>
          <p:cNvPr id="24" name="SK-13-img-23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558980" y="4896594"/>
            <a:ext cx="548580" cy="630882"/>
          </a:xfrm>
          <a:prstGeom prst="rect">
            <a:avLst/>
          </a:prstGeom>
        </p:spPr>
      </p:pic>
      <p:pic>
        <p:nvPicPr>
          <p:cNvPr id="25" name="SK-13-img-24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120753" y="4896594"/>
            <a:ext cx="438894" cy="630882"/>
          </a:xfrm>
          <a:prstGeom prst="rect">
            <a:avLst/>
          </a:prstGeom>
        </p:spPr>
      </p:pic>
      <p:pic>
        <p:nvPicPr>
          <p:cNvPr id="26" name="SK-13-img-25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09600" y="4896594"/>
            <a:ext cx="536377" cy="630882"/>
          </a:xfrm>
          <a:prstGeom prst="rect">
            <a:avLst/>
          </a:prstGeom>
        </p:spPr>
      </p:pic>
      <p:pic>
        <p:nvPicPr>
          <p:cNvPr id="27" name="SK-13-img-26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595592" y="3504307"/>
            <a:ext cx="511969" cy="630882"/>
          </a:xfrm>
          <a:prstGeom prst="rect">
            <a:avLst/>
          </a:prstGeom>
        </p:spPr>
      </p:pic>
      <p:pic>
        <p:nvPicPr>
          <p:cNvPr id="28" name="SK-13-img-27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132957" y="3483769"/>
            <a:ext cx="219373" cy="644575"/>
          </a:xfrm>
          <a:prstGeom prst="rect">
            <a:avLst/>
          </a:prstGeom>
        </p:spPr>
      </p:pic>
      <p:pic>
        <p:nvPicPr>
          <p:cNvPr id="29" name="SK-13-img-28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21655" y="3483769"/>
            <a:ext cx="487561" cy="644575"/>
          </a:xfrm>
          <a:prstGeom prst="rect">
            <a:avLst/>
          </a:prstGeom>
        </p:spPr>
      </p:pic>
      <p:pic>
        <p:nvPicPr>
          <p:cNvPr id="30" name="SK-13-img-29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607796" y="2098477"/>
            <a:ext cx="499765" cy="630882"/>
          </a:xfrm>
          <a:prstGeom prst="rect">
            <a:avLst/>
          </a:prstGeom>
        </p:spPr>
      </p:pic>
      <p:pic>
        <p:nvPicPr>
          <p:cNvPr id="31" name="SK-13-img-30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132957" y="2064246"/>
            <a:ext cx="451098" cy="658267"/>
          </a:xfrm>
          <a:prstGeom prst="rect">
            <a:avLst/>
          </a:prstGeom>
        </p:spPr>
      </p:pic>
      <p:pic>
        <p:nvPicPr>
          <p:cNvPr id="32" name="SK-13-img-31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46063" y="2064246"/>
            <a:ext cx="487561" cy="658267"/>
          </a:xfrm>
          <a:prstGeom prst="rect">
            <a:avLst/>
          </a:prstGeom>
        </p:spPr>
      </p:pic>
      <p:sp>
        <p:nvSpPr>
          <p:cNvPr id="33" name="SK-13-text-32"/>
          <p:cNvSpPr/>
          <p:nvPr/>
        </p:nvSpPr>
        <p:spPr>
          <a:xfrm>
            <a:off x="243780" y="219373"/>
            <a:ext cx="11948220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Holistic Assessment in Cancer Care</a:t>
            </a:r>
            <a:endParaRPr lang="en-US" sz="2475" dirty="0"/>
          </a:p>
        </p:txBody>
      </p:sp>
      <p:sp>
        <p:nvSpPr>
          <p:cNvPr id="34" name="SK-13-text-33"/>
          <p:cNvSpPr/>
          <p:nvPr/>
        </p:nvSpPr>
        <p:spPr>
          <a:xfrm>
            <a:off x="255984" y="665113"/>
            <a:ext cx="669798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PEPSI-COLA Framework</a:t>
            </a:r>
            <a:endParaRPr lang="en-US" sz="1800" dirty="0"/>
          </a:p>
        </p:txBody>
      </p:sp>
      <p:sp>
        <p:nvSpPr>
          <p:cNvPr id="35" name="SK-13-text-34"/>
          <p:cNvSpPr/>
          <p:nvPr/>
        </p:nvSpPr>
        <p:spPr>
          <a:xfrm>
            <a:off x="255984" y="1330375"/>
            <a:ext cx="11936016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Cancer patients have needs across every domain — not just physical.</a:t>
            </a:r>
            <a:endParaRPr lang="en-US" sz="1650" dirty="0"/>
          </a:p>
        </p:txBody>
      </p:sp>
      <p:sp>
        <p:nvSpPr>
          <p:cNvPr id="36" name="SK-13-text-35"/>
          <p:cNvSpPr/>
          <p:nvPr/>
        </p:nvSpPr>
        <p:spPr>
          <a:xfrm>
            <a:off x="1255663" y="2029867"/>
            <a:ext cx="19240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Physical</a:t>
            </a:r>
            <a:endParaRPr lang="en-US" sz="1500" dirty="0"/>
          </a:p>
        </p:txBody>
      </p:sp>
      <p:sp>
        <p:nvSpPr>
          <p:cNvPr id="37" name="SK-13-text-36"/>
          <p:cNvSpPr/>
          <p:nvPr/>
        </p:nvSpPr>
        <p:spPr>
          <a:xfrm>
            <a:off x="1243459" y="2345382"/>
            <a:ext cx="2096988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Pain, nausea, fatigue,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breathlessness, constipation,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lymphoedema</a:t>
            </a:r>
            <a:endParaRPr lang="en-US" sz="1200" dirty="0"/>
          </a:p>
        </p:txBody>
      </p:sp>
      <p:sp>
        <p:nvSpPr>
          <p:cNvPr id="38" name="SK-13-text-37"/>
          <p:cNvSpPr/>
          <p:nvPr/>
        </p:nvSpPr>
        <p:spPr>
          <a:xfrm>
            <a:off x="4718298" y="2029867"/>
            <a:ext cx="21526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Emotional</a:t>
            </a:r>
            <a:endParaRPr lang="en-US" sz="1500" dirty="0"/>
          </a:p>
        </p:txBody>
      </p:sp>
      <p:sp>
        <p:nvSpPr>
          <p:cNvPr id="39" name="SK-13-text-38"/>
          <p:cNvSpPr/>
          <p:nvPr/>
        </p:nvSpPr>
        <p:spPr>
          <a:xfrm>
            <a:off x="4706094" y="2345382"/>
            <a:ext cx="1731169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Anxiety, depression,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fear of dying, existential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distress</a:t>
            </a:r>
            <a:endParaRPr lang="en-US" sz="1200" dirty="0"/>
          </a:p>
        </p:txBody>
      </p:sp>
      <p:sp>
        <p:nvSpPr>
          <p:cNvPr id="40" name="SK-13-text-39"/>
          <p:cNvSpPr/>
          <p:nvPr/>
        </p:nvSpPr>
        <p:spPr>
          <a:xfrm>
            <a:off x="8229600" y="2105323"/>
            <a:ext cx="396240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Personal / Spiritual</a:t>
            </a:r>
            <a:endParaRPr lang="en-US" sz="1500" dirty="0"/>
          </a:p>
        </p:txBody>
      </p:sp>
      <p:sp>
        <p:nvSpPr>
          <p:cNvPr id="41" name="SK-13-text-40"/>
          <p:cNvSpPr/>
          <p:nvPr/>
        </p:nvSpPr>
        <p:spPr>
          <a:xfrm>
            <a:off x="8229600" y="2427684"/>
            <a:ext cx="1816596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Meaning, faith, life review,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sense of purpose</a:t>
            </a:r>
            <a:endParaRPr lang="en-US" sz="1200" dirty="0"/>
          </a:p>
        </p:txBody>
      </p:sp>
      <p:sp>
        <p:nvSpPr>
          <p:cNvPr id="42" name="SK-13-text-41"/>
          <p:cNvSpPr/>
          <p:nvPr/>
        </p:nvSpPr>
        <p:spPr>
          <a:xfrm>
            <a:off x="1255663" y="3415159"/>
            <a:ext cx="14668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Social</a:t>
            </a:r>
            <a:endParaRPr lang="en-US" sz="1500" dirty="0"/>
          </a:p>
        </p:txBody>
      </p:sp>
      <p:sp>
        <p:nvSpPr>
          <p:cNvPr id="43" name="SK-13-text-42"/>
          <p:cNvSpPr/>
          <p:nvPr/>
        </p:nvSpPr>
        <p:spPr>
          <a:xfrm>
            <a:off x="1243459" y="3744367"/>
            <a:ext cx="1609279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Financial concerns,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carer burden, housing,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isolation</a:t>
            </a:r>
            <a:endParaRPr lang="en-US" sz="1200" dirty="0"/>
          </a:p>
        </p:txBody>
      </p:sp>
      <p:sp>
        <p:nvSpPr>
          <p:cNvPr id="44" name="SK-13-text-43"/>
          <p:cNvSpPr/>
          <p:nvPr/>
        </p:nvSpPr>
        <p:spPr>
          <a:xfrm>
            <a:off x="4718298" y="3442692"/>
            <a:ext cx="26098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Information</a:t>
            </a:r>
            <a:endParaRPr lang="en-US" sz="1500" dirty="0"/>
          </a:p>
        </p:txBody>
      </p:sp>
      <p:sp>
        <p:nvSpPr>
          <p:cNvPr id="45" name="SK-13-text-44"/>
          <p:cNvSpPr/>
          <p:nvPr/>
        </p:nvSpPr>
        <p:spPr>
          <a:xfrm>
            <a:off x="4706094" y="3758059"/>
            <a:ext cx="2060377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they know · What they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want to know · Family needs</a:t>
            </a:r>
            <a:endParaRPr lang="en-US" sz="1200" dirty="0"/>
          </a:p>
        </p:txBody>
      </p:sp>
      <p:sp>
        <p:nvSpPr>
          <p:cNvPr id="46" name="SK-13-text-45"/>
          <p:cNvSpPr/>
          <p:nvPr/>
        </p:nvSpPr>
        <p:spPr>
          <a:xfrm>
            <a:off x="8229600" y="3511153"/>
            <a:ext cx="30670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Control / ACP</a:t>
            </a:r>
            <a:endParaRPr lang="en-US" sz="1500" dirty="0"/>
          </a:p>
        </p:txBody>
      </p:sp>
      <p:sp>
        <p:nvSpPr>
          <p:cNvPr id="47" name="SK-13-text-46"/>
          <p:cNvSpPr/>
          <p:nvPr/>
        </p:nvSpPr>
        <p:spPr>
          <a:xfrm>
            <a:off x="8229600" y="3826669"/>
            <a:ext cx="2035969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Preferred place of care and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death · DNACPR · ADRT · LPA</a:t>
            </a:r>
            <a:endParaRPr lang="en-US" sz="1200" dirty="0"/>
          </a:p>
        </p:txBody>
      </p:sp>
      <p:sp>
        <p:nvSpPr>
          <p:cNvPr id="48" name="SK-13-text-47"/>
          <p:cNvSpPr/>
          <p:nvPr/>
        </p:nvSpPr>
        <p:spPr>
          <a:xfrm>
            <a:off x="1255663" y="4882753"/>
            <a:ext cx="28384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Out-of-Hours</a:t>
            </a:r>
            <a:endParaRPr lang="en-US" sz="1500" dirty="0"/>
          </a:p>
        </p:txBody>
      </p:sp>
      <p:sp>
        <p:nvSpPr>
          <p:cNvPr id="49" name="SK-13-text-48"/>
          <p:cNvSpPr/>
          <p:nvPr/>
        </p:nvSpPr>
        <p:spPr>
          <a:xfrm>
            <a:off x="1243459" y="5211961"/>
            <a:ext cx="1938486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Emergency contacts · Crisis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medication availability</a:t>
            </a:r>
            <a:endParaRPr lang="en-US" sz="1200" dirty="0"/>
          </a:p>
        </p:txBody>
      </p:sp>
      <p:sp>
        <p:nvSpPr>
          <p:cNvPr id="50" name="SK-13-text-49"/>
          <p:cNvSpPr/>
          <p:nvPr/>
        </p:nvSpPr>
        <p:spPr>
          <a:xfrm>
            <a:off x="4706094" y="4882753"/>
            <a:ext cx="42100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Late / Dying Phase</a:t>
            </a:r>
            <a:endParaRPr lang="en-US" sz="1500" dirty="0"/>
          </a:p>
        </p:txBody>
      </p:sp>
      <p:sp>
        <p:nvSpPr>
          <p:cNvPr id="51" name="SK-13-text-50"/>
          <p:cNvSpPr/>
          <p:nvPr/>
        </p:nvSpPr>
        <p:spPr>
          <a:xfrm>
            <a:off x="4706094" y="5211961"/>
            <a:ext cx="1682353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Terminal care planning ·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Family preparation</a:t>
            </a:r>
            <a:endParaRPr lang="en-US" sz="1200" dirty="0"/>
          </a:p>
        </p:txBody>
      </p:sp>
      <p:sp>
        <p:nvSpPr>
          <p:cNvPr id="52" name="SK-13-text-51"/>
          <p:cNvSpPr/>
          <p:nvPr/>
        </p:nvSpPr>
        <p:spPr>
          <a:xfrm>
            <a:off x="8229600" y="4882753"/>
            <a:ext cx="396240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Afterlife / Bereavement</a:t>
            </a:r>
            <a:endParaRPr lang="en-US" sz="1500" dirty="0"/>
          </a:p>
        </p:txBody>
      </p:sp>
      <p:sp>
        <p:nvSpPr>
          <p:cNvPr id="53" name="SK-13-text-52"/>
          <p:cNvSpPr/>
          <p:nvPr/>
        </p:nvSpPr>
        <p:spPr>
          <a:xfrm>
            <a:off x="8229600" y="5211961"/>
            <a:ext cx="1828800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Carer support post-death ·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Follow-up plan</a:t>
            </a:r>
            <a:endParaRPr lang="en-US" sz="1200" dirty="0"/>
          </a:p>
        </p:txBody>
      </p:sp>
      <p:sp>
        <p:nvSpPr>
          <p:cNvPr id="54" name="SK-13-text-53"/>
          <p:cNvSpPr/>
          <p:nvPr/>
        </p:nvSpPr>
        <p:spPr>
          <a:xfrm>
            <a:off x="255984" y="6432798"/>
            <a:ext cx="465105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425" dirty="0"/>
          </a:p>
        </p:txBody>
      </p:sp>
      <p:sp>
        <p:nvSpPr>
          <p:cNvPr id="55" name="SK-13-text-54"/>
          <p:cNvSpPr/>
          <p:nvPr/>
        </p:nvSpPr>
        <p:spPr>
          <a:xfrm>
            <a:off x="4364682" y="6432798"/>
            <a:ext cx="782731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Improving Cancer Care</a:t>
            </a:r>
            <a:endParaRPr lang="en-US" sz="1500" dirty="0"/>
          </a:p>
        </p:txBody>
      </p:sp>
      <p:sp>
        <p:nvSpPr>
          <p:cNvPr id="56" name="SK-13-text-55"/>
          <p:cNvSpPr/>
          <p:nvPr/>
        </p:nvSpPr>
        <p:spPr>
          <a:xfrm>
            <a:off x="10838557" y="6432798"/>
            <a:ext cx="135344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13 of 29</a:t>
            </a:r>
            <a:endParaRPr lang="en-US" sz="142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059" y="294829"/>
            <a:ext cx="121890" cy="781794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305074"/>
            <a:ext cx="12192000" cy="9525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855" y="1819424"/>
            <a:ext cx="4998690" cy="3282851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486" y="1819424"/>
            <a:ext cx="4803577" cy="41077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56957" y="1819424"/>
            <a:ext cx="4998690" cy="3282851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54588" y="1819424"/>
            <a:ext cx="4803577" cy="41077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2510" y="5681886"/>
            <a:ext cx="10338792" cy="459432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414" y="6388299"/>
            <a:ext cx="12192000" cy="994321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59067" y="5801767"/>
            <a:ext cx="268188" cy="239911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60698" y="5801767"/>
            <a:ext cx="268188" cy="239911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411867" y="178296"/>
            <a:ext cx="1133773" cy="1254919"/>
          </a:xfrm>
          <a:prstGeom prst="rect">
            <a:avLst/>
          </a:prstGeom>
        </p:spPr>
      </p:pic>
      <p:sp>
        <p:nvSpPr>
          <p:cNvPr id="14" name="SK-14-text-13"/>
          <p:cNvSpPr/>
          <p:nvPr/>
        </p:nvSpPr>
        <p:spPr>
          <a:xfrm>
            <a:off x="658267" y="342900"/>
            <a:ext cx="11533733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Cancer-Related Fatigue</a:t>
            </a:r>
            <a:endParaRPr lang="en-US" sz="3750" dirty="0"/>
          </a:p>
        </p:txBody>
      </p:sp>
      <p:sp>
        <p:nvSpPr>
          <p:cNvPr id="15" name="SK-14-text-14"/>
          <p:cNvSpPr/>
          <p:nvPr/>
        </p:nvSpPr>
        <p:spPr>
          <a:xfrm>
            <a:off x="658267" y="946398"/>
            <a:ext cx="1153373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most common symptom in cancer patients — affects over 75% | NICE NG214 (2023)</a:t>
            </a:r>
            <a:endParaRPr lang="en-US" sz="1500" dirty="0"/>
          </a:p>
        </p:txBody>
      </p:sp>
      <p:sp>
        <p:nvSpPr>
          <p:cNvPr id="16" name="SK-14-text-15"/>
          <p:cNvSpPr/>
          <p:nvPr/>
        </p:nvSpPr>
        <p:spPr>
          <a:xfrm>
            <a:off x="646063" y="2029867"/>
            <a:ext cx="23812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Assessment</a:t>
            </a:r>
            <a:endParaRPr lang="en-US" sz="1500" dirty="0"/>
          </a:p>
        </p:txBody>
      </p:sp>
      <p:sp>
        <p:nvSpPr>
          <p:cNvPr id="17" name="SK-14-text-16"/>
          <p:cNvSpPr/>
          <p:nvPr/>
        </p:nvSpPr>
        <p:spPr>
          <a:xfrm>
            <a:off x="621655" y="2482453"/>
            <a:ext cx="1157034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Multifactorial causes — disease, treatment, comorbidities</a:t>
            </a:r>
            <a:endParaRPr lang="en-US" sz="1350" dirty="0"/>
          </a:p>
        </p:txBody>
      </p:sp>
      <p:sp>
        <p:nvSpPr>
          <p:cNvPr id="18" name="SK-14-text-17"/>
          <p:cNvSpPr/>
          <p:nvPr/>
        </p:nvSpPr>
        <p:spPr>
          <a:xfrm>
            <a:off x="633859" y="2893963"/>
            <a:ext cx="1098994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Disease-related: cytokines, anaemia, hypercalcaemia</a:t>
            </a:r>
            <a:endParaRPr lang="en-US" sz="1350" dirty="0"/>
          </a:p>
        </p:txBody>
      </p:sp>
      <p:sp>
        <p:nvSpPr>
          <p:cNvPr id="19" name="SK-14-text-18"/>
          <p:cNvSpPr/>
          <p:nvPr/>
        </p:nvSpPr>
        <p:spPr>
          <a:xfrm>
            <a:off x="633859" y="3298627"/>
            <a:ext cx="1155814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Treatment-related: chemotherapy, radiotherapy, surgery</a:t>
            </a:r>
            <a:endParaRPr lang="en-US" sz="1350" dirty="0"/>
          </a:p>
        </p:txBody>
      </p:sp>
      <p:sp>
        <p:nvSpPr>
          <p:cNvPr id="20" name="SK-14-text-19"/>
          <p:cNvSpPr/>
          <p:nvPr/>
        </p:nvSpPr>
        <p:spPr>
          <a:xfrm>
            <a:off x="621655" y="3730675"/>
            <a:ext cx="4023271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Use ESAS (Edmonton Symptom Assessment System)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physical component</a:t>
            </a:r>
            <a:endParaRPr lang="en-US" sz="1350" dirty="0"/>
          </a:p>
        </p:txBody>
      </p:sp>
      <p:sp>
        <p:nvSpPr>
          <p:cNvPr id="21" name="SK-14-text-20"/>
          <p:cNvSpPr/>
          <p:nvPr/>
        </p:nvSpPr>
        <p:spPr>
          <a:xfrm>
            <a:off x="633859" y="4389090"/>
            <a:ext cx="109213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Use PHQ-9 for psychological / depression component</a:t>
            </a:r>
            <a:endParaRPr lang="en-US" sz="1350" dirty="0"/>
          </a:p>
        </p:txBody>
      </p:sp>
      <p:sp>
        <p:nvSpPr>
          <p:cNvPr id="22" name="SK-14-text-21"/>
          <p:cNvSpPr/>
          <p:nvPr/>
        </p:nvSpPr>
        <p:spPr>
          <a:xfrm>
            <a:off x="853380" y="4923979"/>
            <a:ext cx="3328392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screen for treatable underlying causes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before escalating management.</a:t>
            </a:r>
            <a:endParaRPr lang="en-US" sz="1275" dirty="0"/>
          </a:p>
        </p:txBody>
      </p:sp>
      <p:sp>
        <p:nvSpPr>
          <p:cNvPr id="23" name="SK-14-text-22"/>
          <p:cNvSpPr/>
          <p:nvPr/>
        </p:nvSpPr>
        <p:spPr>
          <a:xfrm>
            <a:off x="6010573" y="1988790"/>
            <a:ext cx="618142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 (NICE NG214, 2023)</a:t>
            </a:r>
            <a:endParaRPr lang="en-US" sz="1650" dirty="0"/>
          </a:p>
        </p:txBody>
      </p:sp>
      <p:sp>
        <p:nvSpPr>
          <p:cNvPr id="24" name="SK-14-text-23"/>
          <p:cNvSpPr/>
          <p:nvPr/>
        </p:nvSpPr>
        <p:spPr>
          <a:xfrm>
            <a:off x="6010573" y="2359075"/>
            <a:ext cx="4364682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 reversible causes first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Anaemia, hypothyroidism, depression, sleep disturbance</a:t>
            </a:r>
            <a:endParaRPr lang="en-US" sz="1350" dirty="0"/>
          </a:p>
        </p:txBody>
      </p:sp>
      <p:sp>
        <p:nvSpPr>
          <p:cNvPr id="25" name="SK-14-text-24"/>
          <p:cNvSpPr/>
          <p:nvPr/>
        </p:nvSpPr>
        <p:spPr>
          <a:xfrm>
            <a:off x="6010573" y="2852886"/>
            <a:ext cx="5144988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Graded activity &amp; rehabilitation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Evidence-based; refer to physiotherapy or cancer rehab programme</a:t>
            </a:r>
            <a:endParaRPr lang="en-US" sz="1350" dirty="0"/>
          </a:p>
        </p:txBody>
      </p:sp>
      <p:sp>
        <p:nvSpPr>
          <p:cNvPr id="26" name="SK-14-text-25"/>
          <p:cNvSpPr/>
          <p:nvPr/>
        </p:nvSpPr>
        <p:spPr>
          <a:xfrm>
            <a:off x="6010573" y="3367236"/>
            <a:ext cx="3596580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Sleep hygiene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Consistent routine; address insomnia directly</a:t>
            </a:r>
            <a:endParaRPr lang="en-US" sz="1350" dirty="0"/>
          </a:p>
        </p:txBody>
      </p:sp>
      <p:sp>
        <p:nvSpPr>
          <p:cNvPr id="27" name="SK-14-text-26"/>
          <p:cNvSpPr/>
          <p:nvPr/>
        </p:nvSpPr>
        <p:spPr>
          <a:xfrm>
            <a:off x="6010573" y="3874740"/>
            <a:ext cx="3815953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Energy conservation / pacing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Prioritise activities; avoid boom-and-bust cycles</a:t>
            </a:r>
            <a:endParaRPr lang="en-US" sz="1350" dirty="0"/>
          </a:p>
        </p:txBody>
      </p:sp>
      <p:sp>
        <p:nvSpPr>
          <p:cNvPr id="28" name="SK-14-text-27"/>
          <p:cNvSpPr/>
          <p:nvPr/>
        </p:nvSpPr>
        <p:spPr>
          <a:xfrm>
            <a:off x="6010573" y="4382244"/>
            <a:ext cx="3852565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Psychological support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CBT-based fatigue management; refer if needed</a:t>
            </a:r>
            <a:endParaRPr lang="en-US" sz="1350" dirty="0"/>
          </a:p>
        </p:txBody>
      </p:sp>
      <p:sp>
        <p:nvSpPr>
          <p:cNvPr id="29" name="SK-14-text-28"/>
          <p:cNvSpPr/>
          <p:nvPr/>
        </p:nvSpPr>
        <p:spPr>
          <a:xfrm>
            <a:off x="6010573" y="4882753"/>
            <a:ext cx="3803898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Medication review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Review oncology drugs for fatigue as side effect</a:t>
            </a:r>
            <a:endParaRPr lang="en-US" sz="1350" dirty="0"/>
          </a:p>
        </p:txBody>
      </p:sp>
      <p:sp>
        <p:nvSpPr>
          <p:cNvPr id="30" name="SK-14-text-29"/>
          <p:cNvSpPr/>
          <p:nvPr/>
        </p:nvSpPr>
        <p:spPr>
          <a:xfrm>
            <a:off x="1426369" y="5829300"/>
            <a:ext cx="1076563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recommended: Methylphenidate — insufficient evidence</a:t>
            </a:r>
            <a:endParaRPr lang="en-US" sz="1350" dirty="0"/>
          </a:p>
        </p:txBody>
      </p:sp>
      <p:sp>
        <p:nvSpPr>
          <p:cNvPr id="31" name="SK-14-text-30"/>
          <p:cNvSpPr/>
          <p:nvPr/>
        </p:nvSpPr>
        <p:spPr>
          <a:xfrm>
            <a:off x="7437090" y="5829300"/>
            <a:ext cx="475491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Avoid: Opioids prescribed for fatigue alone</a:t>
            </a:r>
            <a:endParaRPr lang="en-US" sz="1350" dirty="0"/>
          </a:p>
        </p:txBody>
      </p:sp>
      <p:sp>
        <p:nvSpPr>
          <p:cNvPr id="32" name="SK-14-text-31"/>
          <p:cNvSpPr/>
          <p:nvPr/>
        </p:nvSpPr>
        <p:spPr>
          <a:xfrm>
            <a:off x="377875" y="6521946"/>
            <a:ext cx="39166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33" name="SK-14-text-32"/>
          <p:cNvSpPr/>
          <p:nvPr/>
        </p:nvSpPr>
        <p:spPr>
          <a:xfrm>
            <a:off x="4657279" y="6515100"/>
            <a:ext cx="66598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Improving Cancer Care</a:t>
            </a:r>
            <a:endParaRPr lang="en-US" sz="1200" dirty="0"/>
          </a:p>
        </p:txBody>
      </p:sp>
      <p:sp>
        <p:nvSpPr>
          <p:cNvPr id="34" name="SK-14-text-33"/>
          <p:cNvSpPr/>
          <p:nvPr/>
        </p:nvSpPr>
        <p:spPr>
          <a:xfrm>
            <a:off x="10643592" y="6515100"/>
            <a:ext cx="1548408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14 of 29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18882"/>
            <a:ext cx="12192000" cy="562273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91573"/>
            <a:ext cx="12192000" cy="466279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8188" y="879277"/>
            <a:ext cx="2755255" cy="38100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05279" y="864096"/>
            <a:ext cx="4096494" cy="4677073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10079" y="1467296"/>
            <a:ext cx="3462486" cy="14288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10079" y="1666429"/>
            <a:ext cx="73075" cy="953244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10079" y="2660898"/>
            <a:ext cx="73075" cy="953244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10079" y="3833515"/>
            <a:ext cx="73075" cy="651421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10079" y="4697611"/>
            <a:ext cx="73075" cy="651421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0079" y="1584127"/>
            <a:ext cx="6827490" cy="4053036"/>
          </a:xfrm>
          <a:prstGeom prst="rect">
            <a:avLst/>
          </a:prstGeom>
        </p:spPr>
      </p:pic>
      <p:sp>
        <p:nvSpPr>
          <p:cNvPr id="13" name="SK-15-text-12"/>
          <p:cNvSpPr/>
          <p:nvPr/>
        </p:nvSpPr>
        <p:spPr>
          <a:xfrm>
            <a:off x="304800" y="260598"/>
            <a:ext cx="11887200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1A1C1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Cancer-Related Pain Management</a:t>
            </a:r>
            <a:endParaRPr lang="en-US" sz="3300" dirty="0"/>
          </a:p>
        </p:txBody>
      </p:sp>
      <p:sp>
        <p:nvSpPr>
          <p:cNvPr id="14" name="SK-15-text-13"/>
          <p:cNvSpPr/>
          <p:nvPr/>
        </p:nvSpPr>
        <p:spPr>
          <a:xfrm>
            <a:off x="292596" y="1083469"/>
            <a:ext cx="11899404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447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WHO Analgesic Ladder · Updated BNF/NICE Guidance 2024–2026</a:t>
            </a:r>
            <a:endParaRPr lang="en-US" sz="1350" dirty="0"/>
          </a:p>
        </p:txBody>
      </p:sp>
      <p:sp>
        <p:nvSpPr>
          <p:cNvPr id="15" name="SK-15-text-14"/>
          <p:cNvSpPr/>
          <p:nvPr/>
        </p:nvSpPr>
        <p:spPr>
          <a:xfrm>
            <a:off x="536377" y="6000750"/>
            <a:ext cx="757428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A1C1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Always prescribe laxatives with opioids</a:t>
            </a:r>
            <a:endParaRPr lang="en-US" sz="1200" dirty="0"/>
          </a:p>
        </p:txBody>
      </p:sp>
      <p:sp>
        <p:nvSpPr>
          <p:cNvPr id="16" name="SK-15-text-15"/>
          <p:cNvSpPr/>
          <p:nvPr/>
        </p:nvSpPr>
        <p:spPr>
          <a:xfrm>
            <a:off x="4096494" y="6000750"/>
            <a:ext cx="8095506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A1C1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Review for nausea and respiratory depression</a:t>
            </a:r>
            <a:endParaRPr lang="en-US" sz="1200" dirty="0"/>
          </a:p>
        </p:txBody>
      </p:sp>
      <p:sp>
        <p:nvSpPr>
          <p:cNvPr id="17" name="SK-15-text-16"/>
          <p:cNvSpPr/>
          <p:nvPr/>
        </p:nvSpPr>
        <p:spPr>
          <a:xfrm>
            <a:off x="7973467" y="1124694"/>
            <a:ext cx="4218533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A1C1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Adjuvant Therapies</a:t>
            </a:r>
            <a:endParaRPr lang="en-US" sz="1800" dirty="0"/>
          </a:p>
        </p:txBody>
      </p:sp>
      <p:sp>
        <p:nvSpPr>
          <p:cNvPr id="18" name="SK-15-text-17"/>
          <p:cNvSpPr/>
          <p:nvPr/>
        </p:nvSpPr>
        <p:spPr>
          <a:xfrm>
            <a:off x="8180784" y="1721346"/>
            <a:ext cx="21526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A1C1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Bone Pain</a:t>
            </a:r>
            <a:endParaRPr lang="en-US" sz="1500" dirty="0"/>
          </a:p>
        </p:txBody>
      </p:sp>
      <p:sp>
        <p:nvSpPr>
          <p:cNvPr id="19" name="SK-15-text-18"/>
          <p:cNvSpPr/>
          <p:nvPr/>
        </p:nvSpPr>
        <p:spPr>
          <a:xfrm>
            <a:off x="8180784" y="2002482"/>
            <a:ext cx="401121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447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NSAID + strong opioid · Bisphosphonates ·</a:t>
            </a:r>
            <a:endParaRPr lang="en-US" sz="1350" dirty="0"/>
          </a:p>
        </p:txBody>
      </p:sp>
      <p:sp>
        <p:nvSpPr>
          <p:cNvPr id="20" name="SK-15-text-19"/>
          <p:cNvSpPr/>
          <p:nvPr/>
        </p:nvSpPr>
        <p:spPr>
          <a:xfrm>
            <a:off x="8180784" y="2235696"/>
            <a:ext cx="378904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447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Orthopaedic review</a:t>
            </a:r>
            <a:endParaRPr lang="en-US" sz="1350" dirty="0"/>
          </a:p>
        </p:txBody>
      </p:sp>
      <p:sp>
        <p:nvSpPr>
          <p:cNvPr id="21" name="SK-15-text-20"/>
          <p:cNvSpPr/>
          <p:nvPr/>
        </p:nvSpPr>
        <p:spPr>
          <a:xfrm>
            <a:off x="8180784" y="2695129"/>
            <a:ext cx="37528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A1C1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Neuropathic Pain</a:t>
            </a:r>
            <a:endParaRPr lang="en-US" sz="1500" dirty="0"/>
          </a:p>
        </p:txBody>
      </p:sp>
      <p:sp>
        <p:nvSpPr>
          <p:cNvPr id="22" name="SK-15-text-21"/>
          <p:cNvSpPr/>
          <p:nvPr/>
        </p:nvSpPr>
        <p:spPr>
          <a:xfrm>
            <a:off x="8180784" y="2983111"/>
            <a:ext cx="4011216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447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Amitriptyline · Duloxetine ·</a:t>
            </a:r>
            <a:endParaRPr lang="en-US" sz="1350" dirty="0"/>
          </a:p>
        </p:txBody>
      </p:sp>
      <p:sp>
        <p:nvSpPr>
          <p:cNvPr id="23" name="SK-15-text-22"/>
          <p:cNvSpPr/>
          <p:nvPr/>
        </p:nvSpPr>
        <p:spPr>
          <a:xfrm>
            <a:off x="8180784" y="3209479"/>
            <a:ext cx="401121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447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Gabapentin / Pregabalin</a:t>
            </a:r>
            <a:endParaRPr lang="en-US" sz="1350" dirty="0"/>
          </a:p>
        </p:txBody>
      </p:sp>
      <p:sp>
        <p:nvSpPr>
          <p:cNvPr id="24" name="SK-15-text-23"/>
          <p:cNvSpPr/>
          <p:nvPr/>
        </p:nvSpPr>
        <p:spPr>
          <a:xfrm>
            <a:off x="8180784" y="3435846"/>
            <a:ext cx="4011216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74777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(Gabapentinoids: controlled drug status 2024)</a:t>
            </a:r>
            <a:endParaRPr lang="en-US" sz="1050" dirty="0"/>
          </a:p>
        </p:txBody>
      </p:sp>
      <p:sp>
        <p:nvSpPr>
          <p:cNvPr id="25" name="SK-15-text-24"/>
          <p:cNvSpPr/>
          <p:nvPr/>
        </p:nvSpPr>
        <p:spPr>
          <a:xfrm>
            <a:off x="8180784" y="3922663"/>
            <a:ext cx="4011216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A1C1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Liver Capsule Pain</a:t>
            </a:r>
            <a:endParaRPr lang="en-US" sz="1500" dirty="0"/>
          </a:p>
        </p:txBody>
      </p:sp>
      <p:sp>
        <p:nvSpPr>
          <p:cNvPr id="26" name="SK-15-text-25"/>
          <p:cNvSpPr/>
          <p:nvPr/>
        </p:nvSpPr>
        <p:spPr>
          <a:xfrm>
            <a:off x="8180784" y="4210794"/>
            <a:ext cx="401121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447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Dexamethasone 4–8 mg daily</a:t>
            </a:r>
            <a:endParaRPr lang="en-US" sz="1350" dirty="0"/>
          </a:p>
        </p:txBody>
      </p:sp>
      <p:sp>
        <p:nvSpPr>
          <p:cNvPr id="27" name="SK-15-text-26"/>
          <p:cNvSpPr/>
          <p:nvPr/>
        </p:nvSpPr>
        <p:spPr>
          <a:xfrm>
            <a:off x="8180784" y="4786759"/>
            <a:ext cx="4011216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A1C1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Raised ICP / Headache</a:t>
            </a:r>
            <a:endParaRPr lang="en-US" sz="1500" dirty="0"/>
          </a:p>
        </p:txBody>
      </p:sp>
      <p:sp>
        <p:nvSpPr>
          <p:cNvPr id="28" name="SK-15-text-27"/>
          <p:cNvSpPr/>
          <p:nvPr/>
        </p:nvSpPr>
        <p:spPr>
          <a:xfrm>
            <a:off x="8180784" y="5074890"/>
            <a:ext cx="401121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447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Dexamethasone 16 mg daily (initial dose)</a:t>
            </a:r>
            <a:endParaRPr lang="en-US" sz="1350" dirty="0"/>
          </a:p>
        </p:txBody>
      </p:sp>
      <p:sp>
        <p:nvSpPr>
          <p:cNvPr id="29" name="SK-15-text-28"/>
          <p:cNvSpPr/>
          <p:nvPr/>
        </p:nvSpPr>
        <p:spPr>
          <a:xfrm>
            <a:off x="7973467" y="6000750"/>
            <a:ext cx="421853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A1C1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Anticipatory prescribing — consider syringe driver early</a:t>
            </a:r>
            <a:endParaRPr lang="en-US" sz="1200" dirty="0"/>
          </a:p>
        </p:txBody>
      </p:sp>
      <p:sp>
        <p:nvSpPr>
          <p:cNvPr id="30" name="SK-15-text-29"/>
          <p:cNvSpPr/>
          <p:nvPr/>
        </p:nvSpPr>
        <p:spPr>
          <a:xfrm>
            <a:off x="316855" y="6521946"/>
            <a:ext cx="39166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31" name="SK-15-text-30"/>
          <p:cNvSpPr/>
          <p:nvPr/>
        </p:nvSpPr>
        <p:spPr>
          <a:xfrm>
            <a:off x="4791373" y="6508105"/>
            <a:ext cx="66598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Improving Cancer Care</a:t>
            </a:r>
            <a:endParaRPr lang="en-US" sz="1200" dirty="0"/>
          </a:p>
        </p:txBody>
      </p:sp>
      <p:sp>
        <p:nvSpPr>
          <p:cNvPr id="32" name="SK-15-text-31"/>
          <p:cNvSpPr/>
          <p:nvPr/>
        </p:nvSpPr>
        <p:spPr>
          <a:xfrm>
            <a:off x="11326267" y="6515100"/>
            <a:ext cx="865733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15 / 29</a:t>
            </a:r>
            <a:endParaRPr 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875" y="239316"/>
            <a:ext cx="134094" cy="981968"/>
          </a:xfrm>
          <a:prstGeom prst="rect">
            <a:avLst/>
          </a:prstGeom>
        </p:spPr>
      </p:pic>
      <p:pic>
        <p:nvPicPr>
          <p:cNvPr id="4" name="SK-1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75" y="1352996"/>
            <a:ext cx="11435953" cy="9525"/>
          </a:xfrm>
          <a:prstGeom prst="rect">
            <a:avLst/>
          </a:prstGeom>
        </p:spPr>
      </p:pic>
      <p:pic>
        <p:nvPicPr>
          <p:cNvPr id="5" name="SK-1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75" y="1536055"/>
            <a:ext cx="4559796" cy="3648373"/>
          </a:xfrm>
          <a:prstGeom prst="rect">
            <a:avLst/>
          </a:prstGeom>
        </p:spPr>
      </p:pic>
      <p:pic>
        <p:nvPicPr>
          <p:cNvPr id="6" name="SK-1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96173" y="1529209"/>
            <a:ext cx="6717655" cy="3655219"/>
          </a:xfrm>
          <a:prstGeom prst="rect">
            <a:avLst/>
          </a:prstGeom>
        </p:spPr>
      </p:pic>
      <p:pic>
        <p:nvPicPr>
          <p:cNvPr id="7" name="SK-1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875" y="5321052"/>
            <a:ext cx="11435953" cy="988814"/>
          </a:xfrm>
          <a:prstGeom prst="rect">
            <a:avLst/>
          </a:prstGeom>
        </p:spPr>
      </p:pic>
      <p:pic>
        <p:nvPicPr>
          <p:cNvPr id="8" name="SK-1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7875" y="5321796"/>
            <a:ext cx="134094" cy="973782"/>
          </a:xfrm>
          <a:prstGeom prst="rect">
            <a:avLst/>
          </a:prstGeom>
        </p:spPr>
      </p:pic>
      <p:pic>
        <p:nvPicPr>
          <p:cNvPr id="9" name="SK-1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412111"/>
            <a:ext cx="12192000" cy="445740"/>
          </a:xfrm>
          <a:prstGeom prst="rect">
            <a:avLst/>
          </a:prstGeom>
        </p:spPr>
      </p:pic>
      <p:pic>
        <p:nvPicPr>
          <p:cNvPr id="10" name="SK-1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8973" y="5397103"/>
            <a:ext cx="633859" cy="294829"/>
          </a:xfrm>
          <a:prstGeom prst="rect">
            <a:avLst/>
          </a:prstGeom>
        </p:spPr>
      </p:pic>
      <p:pic>
        <p:nvPicPr>
          <p:cNvPr id="11" name="SK-1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41161" y="335905"/>
            <a:ext cx="1511796" cy="898327"/>
          </a:xfrm>
          <a:prstGeom prst="rect">
            <a:avLst/>
          </a:prstGeom>
        </p:spPr>
      </p:pic>
      <p:sp>
        <p:nvSpPr>
          <p:cNvPr id="12" name="SK-16-text-11"/>
          <p:cNvSpPr/>
          <p:nvPr/>
        </p:nvSpPr>
        <p:spPr>
          <a:xfrm>
            <a:off x="694879" y="315367"/>
            <a:ext cx="11497121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Cancer-Related Breathlessness</a:t>
            </a:r>
            <a:endParaRPr lang="en-US" sz="3450" dirty="0"/>
          </a:p>
        </p:txBody>
      </p:sp>
      <p:sp>
        <p:nvSpPr>
          <p:cNvPr id="13" name="SK-16-text-12"/>
          <p:cNvSpPr/>
          <p:nvPr/>
        </p:nvSpPr>
        <p:spPr>
          <a:xfrm>
            <a:off x="694879" y="891480"/>
            <a:ext cx="11497121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in lung cancer, mesothelioma, lymphoma, and advanced cancer — often undertreated</a:t>
            </a:r>
            <a:endParaRPr lang="en-US" sz="1650" dirty="0"/>
          </a:p>
        </p:txBody>
      </p:sp>
      <p:sp>
        <p:nvSpPr>
          <p:cNvPr id="14" name="SK-16-text-13"/>
          <p:cNvSpPr/>
          <p:nvPr/>
        </p:nvSpPr>
        <p:spPr>
          <a:xfrm>
            <a:off x="767953" y="1645890"/>
            <a:ext cx="183356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D97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ASSESS</a:t>
            </a:r>
            <a:endParaRPr lang="en-US" sz="1875" dirty="0"/>
          </a:p>
        </p:txBody>
      </p:sp>
      <p:sp>
        <p:nvSpPr>
          <p:cNvPr id="15" name="SK-16-text-14"/>
          <p:cNvSpPr/>
          <p:nvPr/>
        </p:nvSpPr>
        <p:spPr>
          <a:xfrm>
            <a:off x="767953" y="2084784"/>
            <a:ext cx="3182094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ESAS breathlessness score —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quantify and track over time</a:t>
            </a:r>
            <a:endParaRPr lang="en-US" sz="1725" dirty="0"/>
          </a:p>
        </p:txBody>
      </p:sp>
      <p:sp>
        <p:nvSpPr>
          <p:cNvPr id="16" name="SK-16-text-15"/>
          <p:cNvSpPr/>
          <p:nvPr/>
        </p:nvSpPr>
        <p:spPr>
          <a:xfrm>
            <a:off x="792361" y="2743200"/>
            <a:ext cx="3011388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SpO₂ and respiratory rate —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baseline observations</a:t>
            </a:r>
            <a:endParaRPr lang="en-US" sz="1725" dirty="0"/>
          </a:p>
        </p:txBody>
      </p:sp>
      <p:sp>
        <p:nvSpPr>
          <p:cNvPr id="17" name="SK-16-text-16"/>
          <p:cNvSpPr/>
          <p:nvPr/>
        </p:nvSpPr>
        <p:spPr>
          <a:xfrm>
            <a:off x="792361" y="3394621"/>
            <a:ext cx="3060055" cy="7954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Exclude reversible causes —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 (Wells score + CTPA),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pleural effusion (ultrasound)</a:t>
            </a:r>
            <a:endParaRPr lang="en-US" sz="1725" dirty="0"/>
          </a:p>
        </p:txBody>
      </p:sp>
      <p:sp>
        <p:nvSpPr>
          <p:cNvPr id="18" name="SK-16-text-17"/>
          <p:cNvSpPr/>
          <p:nvPr/>
        </p:nvSpPr>
        <p:spPr>
          <a:xfrm>
            <a:off x="792361" y="4306788"/>
            <a:ext cx="3242965" cy="7679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Anxiety component —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breathlessness and panic are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closely linked; assess together</a:t>
            </a:r>
            <a:endParaRPr lang="en-US" sz="1725" dirty="0"/>
          </a:p>
        </p:txBody>
      </p:sp>
      <p:sp>
        <p:nvSpPr>
          <p:cNvPr id="19" name="SK-16-text-18"/>
          <p:cNvSpPr/>
          <p:nvPr/>
        </p:nvSpPr>
        <p:spPr>
          <a:xfrm>
            <a:off x="5449788" y="1645890"/>
            <a:ext cx="183356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D97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</a:t>
            </a:r>
            <a:endParaRPr lang="en-US" sz="1875" dirty="0"/>
          </a:p>
        </p:txBody>
      </p:sp>
      <p:sp>
        <p:nvSpPr>
          <p:cNvPr id="20" name="SK-16-text-19"/>
          <p:cNvSpPr/>
          <p:nvPr/>
        </p:nvSpPr>
        <p:spPr>
          <a:xfrm>
            <a:off x="5449788" y="2084784"/>
            <a:ext cx="5205859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Low-dose oral/SC morphine — 2.5–5 mg 4-hourly;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evidence-based even without hypoxia</a:t>
            </a:r>
            <a:endParaRPr lang="en-US" sz="1725" dirty="0"/>
          </a:p>
        </p:txBody>
      </p:sp>
      <p:sp>
        <p:nvSpPr>
          <p:cNvPr id="21" name="SK-16-text-20"/>
          <p:cNvSpPr/>
          <p:nvPr/>
        </p:nvSpPr>
        <p:spPr>
          <a:xfrm>
            <a:off x="5449788" y="2708821"/>
            <a:ext cx="5364361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Benzodiazepines — lorazepam 0.5–1 mg sublingual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SC midazolam for anxiety component</a:t>
            </a:r>
            <a:endParaRPr lang="en-US" sz="1725" dirty="0"/>
          </a:p>
        </p:txBody>
      </p:sp>
      <p:sp>
        <p:nvSpPr>
          <p:cNvPr id="22" name="SK-16-text-21"/>
          <p:cNvSpPr/>
          <p:nvPr/>
        </p:nvSpPr>
        <p:spPr>
          <a:xfrm>
            <a:off x="5449788" y="3326011"/>
            <a:ext cx="4193977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Fan therapy — cool air directed to face;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proven effective, simple, and free</a:t>
            </a:r>
            <a:endParaRPr lang="en-US" sz="1725" dirty="0"/>
          </a:p>
        </p:txBody>
      </p:sp>
      <p:sp>
        <p:nvSpPr>
          <p:cNvPr id="23" name="SK-16-text-22"/>
          <p:cNvSpPr/>
          <p:nvPr/>
        </p:nvSpPr>
        <p:spPr>
          <a:xfrm>
            <a:off x="5449788" y="3936355"/>
            <a:ext cx="5023098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Treat reversible causes — drain effusion, correct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anaemia, relieve bronchospasm</a:t>
            </a:r>
            <a:endParaRPr lang="en-US" sz="1725" dirty="0"/>
          </a:p>
        </p:txBody>
      </p:sp>
      <p:sp>
        <p:nvSpPr>
          <p:cNvPr id="24" name="SK-16-text-23"/>
          <p:cNvSpPr/>
          <p:nvPr/>
        </p:nvSpPr>
        <p:spPr>
          <a:xfrm>
            <a:off x="5449788" y="4553694"/>
            <a:ext cx="5059561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Physiotherapy — breathing retraining techniques;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pacing and positioning advice</a:t>
            </a:r>
            <a:endParaRPr lang="en-US" sz="1725" dirty="0"/>
          </a:p>
        </p:txBody>
      </p:sp>
      <p:sp>
        <p:nvSpPr>
          <p:cNvPr id="25" name="SK-16-text-24"/>
          <p:cNvSpPr/>
          <p:nvPr/>
        </p:nvSpPr>
        <p:spPr>
          <a:xfrm>
            <a:off x="1694557" y="5417790"/>
            <a:ext cx="368998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Oxygen rule:</a:t>
            </a:r>
            <a:endParaRPr lang="en-US" sz="1950" dirty="0"/>
          </a:p>
        </p:txBody>
      </p:sp>
      <p:sp>
        <p:nvSpPr>
          <p:cNvPr id="26" name="SK-16-text-25"/>
          <p:cNvSpPr/>
          <p:nvPr/>
        </p:nvSpPr>
        <p:spPr>
          <a:xfrm>
            <a:off x="1670298" y="5698927"/>
            <a:ext cx="8314879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Oxygen is only indicated if SpO₂ is below 92%. It does NOT relieve breathlessness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normoxic cancer patients — fan therapy is more effective and less distressing.</a:t>
            </a:r>
            <a:endParaRPr lang="en-US" sz="1725" dirty="0"/>
          </a:p>
        </p:txBody>
      </p:sp>
      <p:sp>
        <p:nvSpPr>
          <p:cNvPr id="27" name="SK-16-text-26"/>
          <p:cNvSpPr/>
          <p:nvPr/>
        </p:nvSpPr>
        <p:spPr>
          <a:xfrm>
            <a:off x="402282" y="6508105"/>
            <a:ext cx="48958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500" dirty="0"/>
          </a:p>
        </p:txBody>
      </p:sp>
      <p:sp>
        <p:nvSpPr>
          <p:cNvPr id="28" name="SK-16-text-27"/>
          <p:cNvSpPr/>
          <p:nvPr/>
        </p:nvSpPr>
        <p:spPr>
          <a:xfrm>
            <a:off x="4486573" y="6508105"/>
            <a:ext cx="770542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Improving Cancer Care</a:t>
            </a:r>
            <a:endParaRPr lang="en-US" sz="1500" dirty="0"/>
          </a:p>
        </p:txBody>
      </p:sp>
      <p:sp>
        <p:nvSpPr>
          <p:cNvPr id="29" name="SK-16-text-28"/>
          <p:cNvSpPr/>
          <p:nvPr/>
        </p:nvSpPr>
        <p:spPr>
          <a:xfrm>
            <a:off x="10545961" y="6508105"/>
            <a:ext cx="1646039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Page 16 of 29</a:t>
            </a:r>
            <a:endParaRPr lang="en-US" sz="15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282" y="1474440"/>
            <a:ext cx="1292275" cy="130225"/>
          </a:xfrm>
          <a:prstGeom prst="rect">
            <a:avLst/>
          </a:prstGeom>
        </p:spPr>
      </p:pic>
      <p:pic>
        <p:nvPicPr>
          <p:cNvPr id="4" name="SK-1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51490" y="0"/>
            <a:ext cx="3840361" cy="2297311"/>
          </a:xfrm>
          <a:prstGeom prst="rect">
            <a:avLst/>
          </a:prstGeom>
        </p:spPr>
      </p:pic>
      <p:pic>
        <p:nvPicPr>
          <p:cNvPr id="5" name="SK-1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855" y="2317998"/>
            <a:ext cx="3718471" cy="3668911"/>
          </a:xfrm>
          <a:prstGeom prst="rect">
            <a:avLst/>
          </a:prstGeom>
        </p:spPr>
      </p:pic>
      <p:pic>
        <p:nvPicPr>
          <p:cNvPr id="6" name="SK-1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42792" y="2317254"/>
            <a:ext cx="3718471" cy="3683943"/>
          </a:xfrm>
          <a:prstGeom prst="rect">
            <a:avLst/>
          </a:prstGeom>
        </p:spPr>
      </p:pic>
      <p:pic>
        <p:nvPicPr>
          <p:cNvPr id="7" name="SK-1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68580" y="2317998"/>
            <a:ext cx="3718471" cy="3744367"/>
          </a:xfrm>
          <a:prstGeom prst="rect">
            <a:avLst/>
          </a:prstGeom>
        </p:spPr>
      </p:pic>
      <p:pic>
        <p:nvPicPr>
          <p:cNvPr id="8" name="SK-1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288732"/>
            <a:ext cx="12192000" cy="75307"/>
          </a:xfrm>
          <a:prstGeom prst="rect">
            <a:avLst/>
          </a:prstGeom>
        </p:spPr>
      </p:pic>
      <p:pic>
        <p:nvPicPr>
          <p:cNvPr id="9" name="SK-1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364188"/>
            <a:ext cx="12192000" cy="493663"/>
          </a:xfrm>
          <a:prstGeom prst="rect">
            <a:avLst/>
          </a:prstGeom>
        </p:spPr>
      </p:pic>
      <p:pic>
        <p:nvPicPr>
          <p:cNvPr id="10" name="SK-1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82894" y="2400300"/>
            <a:ext cx="731490" cy="836563"/>
          </a:xfrm>
          <a:prstGeom prst="rect">
            <a:avLst/>
          </a:prstGeom>
        </p:spPr>
      </p:pic>
      <p:pic>
        <p:nvPicPr>
          <p:cNvPr id="11" name="SK-1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00157" y="356592"/>
            <a:ext cx="3413671" cy="1906488"/>
          </a:xfrm>
          <a:prstGeom prst="rect">
            <a:avLst/>
          </a:prstGeom>
        </p:spPr>
      </p:pic>
      <p:pic>
        <p:nvPicPr>
          <p:cNvPr id="12" name="SK-1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56957" y="2393305"/>
            <a:ext cx="841177" cy="795486"/>
          </a:xfrm>
          <a:prstGeom prst="rect">
            <a:avLst/>
          </a:prstGeom>
        </p:spPr>
      </p:pic>
      <p:pic>
        <p:nvPicPr>
          <p:cNvPr id="13" name="SK-1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94557" y="2448223"/>
            <a:ext cx="975271" cy="651421"/>
          </a:xfrm>
          <a:prstGeom prst="rect">
            <a:avLst/>
          </a:prstGeom>
        </p:spPr>
      </p:pic>
      <p:sp>
        <p:nvSpPr>
          <p:cNvPr id="14" name="SK-17-text-13"/>
          <p:cNvSpPr/>
          <p:nvPr/>
        </p:nvSpPr>
        <p:spPr>
          <a:xfrm>
            <a:off x="390079" y="370284"/>
            <a:ext cx="11801921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Coordinating Cancer Care</a:t>
            </a:r>
            <a:endParaRPr lang="en-US" sz="3300" dirty="0"/>
          </a:p>
        </p:txBody>
      </p:sp>
      <p:sp>
        <p:nvSpPr>
          <p:cNvPr id="15" name="SK-17-text-14"/>
          <p:cNvSpPr/>
          <p:nvPr/>
        </p:nvSpPr>
        <p:spPr>
          <a:xfrm>
            <a:off x="390079" y="946398"/>
            <a:ext cx="9662160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GP as Care Coordinator</a:t>
            </a:r>
            <a:endParaRPr lang="en-US" sz="2400" dirty="0"/>
          </a:p>
        </p:txBody>
      </p:sp>
      <p:sp>
        <p:nvSpPr>
          <p:cNvPr id="16" name="SK-17-text-15"/>
          <p:cNvSpPr/>
          <p:nvPr/>
        </p:nvSpPr>
        <p:spPr>
          <a:xfrm>
            <a:off x="390079" y="1782961"/>
            <a:ext cx="11801921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77777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Cancer care spans many teams — the GP holds the thread.</a:t>
            </a:r>
            <a:endParaRPr lang="en-US" sz="1650" dirty="0"/>
          </a:p>
        </p:txBody>
      </p:sp>
      <p:sp>
        <p:nvSpPr>
          <p:cNvPr id="17" name="SK-17-text-16"/>
          <p:cNvSpPr/>
          <p:nvPr/>
        </p:nvSpPr>
        <p:spPr>
          <a:xfrm>
            <a:off x="853380" y="3291780"/>
            <a:ext cx="564070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Primary–Secondary Interface</a:t>
            </a:r>
            <a:endParaRPr lang="en-US" sz="1350" dirty="0"/>
          </a:p>
        </p:txBody>
      </p:sp>
      <p:sp>
        <p:nvSpPr>
          <p:cNvPr id="18" name="SK-17-text-17"/>
          <p:cNvSpPr/>
          <p:nvPr/>
        </p:nvSpPr>
        <p:spPr>
          <a:xfrm>
            <a:off x="572988" y="3682603"/>
            <a:ext cx="2389584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Keep GP record updated with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oncology decisions</a:t>
            </a:r>
            <a:endParaRPr lang="en-US" sz="1200" dirty="0"/>
          </a:p>
        </p:txBody>
      </p:sp>
      <p:sp>
        <p:nvSpPr>
          <p:cNvPr id="19" name="SK-17-text-18"/>
          <p:cNvSpPr/>
          <p:nvPr/>
        </p:nvSpPr>
        <p:spPr>
          <a:xfrm>
            <a:off x="572988" y="4245025"/>
            <a:ext cx="702564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Review MDT outcomes where accessible</a:t>
            </a:r>
            <a:endParaRPr lang="en-US" sz="1200" dirty="0"/>
          </a:p>
        </p:txBody>
      </p:sp>
      <p:sp>
        <p:nvSpPr>
          <p:cNvPr id="20" name="SK-17-text-19"/>
          <p:cNvSpPr/>
          <p:nvPr/>
        </p:nvSpPr>
        <p:spPr>
          <a:xfrm>
            <a:off x="572988" y="4567386"/>
            <a:ext cx="2706588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Shared care protocols: tamoxifen,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bisphosphonates, steroids</a:t>
            </a:r>
            <a:endParaRPr lang="en-US" sz="1200" dirty="0"/>
          </a:p>
        </p:txBody>
      </p:sp>
      <p:sp>
        <p:nvSpPr>
          <p:cNvPr id="21" name="SK-17-text-20"/>
          <p:cNvSpPr/>
          <p:nvPr/>
        </p:nvSpPr>
        <p:spPr>
          <a:xfrm>
            <a:off x="572988" y="5177730"/>
            <a:ext cx="3084463" cy="6788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Cancer Care Review: QOF requirement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at 12 months post-diagnosis and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annually thereafter</a:t>
            </a:r>
            <a:endParaRPr lang="en-US" sz="1200" dirty="0"/>
          </a:p>
        </p:txBody>
      </p:sp>
      <p:sp>
        <p:nvSpPr>
          <p:cNvPr id="22" name="SK-17-text-21"/>
          <p:cNvSpPr/>
          <p:nvPr/>
        </p:nvSpPr>
        <p:spPr>
          <a:xfrm>
            <a:off x="5071765" y="3298627"/>
            <a:ext cx="399478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Communication Tools</a:t>
            </a:r>
            <a:endParaRPr lang="en-US" sz="1350" dirty="0"/>
          </a:p>
        </p:txBody>
      </p:sp>
      <p:sp>
        <p:nvSpPr>
          <p:cNvPr id="23" name="SK-17-text-22"/>
          <p:cNvSpPr/>
          <p:nvPr/>
        </p:nvSpPr>
        <p:spPr>
          <a:xfrm>
            <a:off x="4474369" y="3682603"/>
            <a:ext cx="2718792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EPaCCS — share care preferences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electronically across teams</a:t>
            </a:r>
            <a:endParaRPr lang="en-US" sz="1200" dirty="0"/>
          </a:p>
        </p:txBody>
      </p:sp>
      <p:sp>
        <p:nvSpPr>
          <p:cNvPr id="24" name="SK-17-text-23"/>
          <p:cNvSpPr/>
          <p:nvPr/>
        </p:nvSpPr>
        <p:spPr>
          <a:xfrm>
            <a:off x="4474369" y="4217640"/>
            <a:ext cx="2657773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OOH handover form — updated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whenever clinical status changes</a:t>
            </a:r>
            <a:endParaRPr lang="en-US" sz="1200" dirty="0"/>
          </a:p>
        </p:txBody>
      </p:sp>
      <p:sp>
        <p:nvSpPr>
          <p:cNvPr id="25" name="SK-17-text-24"/>
          <p:cNvSpPr/>
          <p:nvPr/>
        </p:nvSpPr>
        <p:spPr>
          <a:xfrm>
            <a:off x="4474369" y="4731990"/>
            <a:ext cx="3048000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Anticipatory prescribing — community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pharmacy supply</a:t>
            </a:r>
            <a:endParaRPr lang="en-US" sz="1200" dirty="0"/>
          </a:p>
        </p:txBody>
      </p:sp>
      <p:sp>
        <p:nvSpPr>
          <p:cNvPr id="26" name="SK-17-text-25"/>
          <p:cNvSpPr/>
          <p:nvPr/>
        </p:nvSpPr>
        <p:spPr>
          <a:xfrm>
            <a:off x="4474369" y="5260032"/>
            <a:ext cx="2974777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Macmillan Care Coordinator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information prescriptions; Living with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and Beyond Cancer programme</a:t>
            </a:r>
            <a:endParaRPr lang="en-US" sz="1200" dirty="0"/>
          </a:p>
        </p:txBody>
      </p:sp>
      <p:sp>
        <p:nvSpPr>
          <p:cNvPr id="27" name="SK-17-text-26"/>
          <p:cNvSpPr/>
          <p:nvPr/>
        </p:nvSpPr>
        <p:spPr>
          <a:xfrm>
            <a:off x="9034165" y="3298627"/>
            <a:ext cx="315783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Cancer Care Review</a:t>
            </a:r>
            <a:endParaRPr lang="en-US" sz="1350" dirty="0"/>
          </a:p>
        </p:txBody>
      </p:sp>
      <p:sp>
        <p:nvSpPr>
          <p:cNvPr id="28" name="SK-17-text-27"/>
          <p:cNvSpPr/>
          <p:nvPr/>
        </p:nvSpPr>
        <p:spPr>
          <a:xfrm>
            <a:off x="8363694" y="3682603"/>
            <a:ext cx="2804071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Offer within 12 months of diagnosis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(QOF indicator)</a:t>
            </a:r>
            <a:endParaRPr lang="en-US" sz="1200" dirty="0"/>
          </a:p>
        </p:txBody>
      </p:sp>
      <p:sp>
        <p:nvSpPr>
          <p:cNvPr id="29" name="SK-17-text-28"/>
          <p:cNvSpPr/>
          <p:nvPr/>
        </p:nvSpPr>
        <p:spPr>
          <a:xfrm>
            <a:off x="8363694" y="4217640"/>
            <a:ext cx="3316188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Cover: symptoms, psychological wellbeing,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benefits, ACP, return to work</a:t>
            </a:r>
            <a:endParaRPr lang="en-US" sz="1200" dirty="0"/>
          </a:p>
        </p:txBody>
      </p:sp>
      <p:sp>
        <p:nvSpPr>
          <p:cNvPr id="30" name="SK-17-text-29"/>
          <p:cNvSpPr/>
          <p:nvPr/>
        </p:nvSpPr>
        <p:spPr>
          <a:xfrm>
            <a:off x="8363694" y="4731990"/>
            <a:ext cx="382830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Record in structured template</a:t>
            </a:r>
            <a:endParaRPr lang="en-US" sz="1200" dirty="0"/>
          </a:p>
        </p:txBody>
      </p:sp>
      <p:sp>
        <p:nvSpPr>
          <p:cNvPr id="31" name="SK-17-text-30"/>
          <p:cNvSpPr/>
          <p:nvPr/>
        </p:nvSpPr>
        <p:spPr>
          <a:xfrm>
            <a:off x="8363694" y="5033665"/>
            <a:ext cx="2743200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Refer to Macmillan or local cancer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support as needed</a:t>
            </a:r>
            <a:endParaRPr lang="en-US" sz="1200" dirty="0"/>
          </a:p>
        </p:txBody>
      </p:sp>
      <p:sp>
        <p:nvSpPr>
          <p:cNvPr id="32" name="SK-17-text-31"/>
          <p:cNvSpPr/>
          <p:nvPr/>
        </p:nvSpPr>
        <p:spPr>
          <a:xfrm>
            <a:off x="8363694" y="5548015"/>
            <a:ext cx="2499271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Repeat annually for all patients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living with cancer</a:t>
            </a:r>
            <a:endParaRPr lang="en-US" sz="1200" dirty="0"/>
          </a:p>
        </p:txBody>
      </p:sp>
      <p:sp>
        <p:nvSpPr>
          <p:cNvPr id="33" name="SK-17-text-32"/>
          <p:cNvSpPr/>
          <p:nvPr/>
        </p:nvSpPr>
        <p:spPr>
          <a:xfrm>
            <a:off x="402282" y="6521946"/>
            <a:ext cx="39166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34" name="SK-17-text-33"/>
          <p:cNvSpPr/>
          <p:nvPr/>
        </p:nvSpPr>
        <p:spPr>
          <a:xfrm>
            <a:off x="4425553" y="6494413"/>
            <a:ext cx="749236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| Improving Cancer Care</a:t>
            </a:r>
            <a:endParaRPr lang="en-US" sz="1350" dirty="0"/>
          </a:p>
        </p:txBody>
      </p:sp>
      <p:sp>
        <p:nvSpPr>
          <p:cNvPr id="35" name="SK-17-text-34"/>
          <p:cNvSpPr/>
          <p:nvPr/>
        </p:nvSpPr>
        <p:spPr>
          <a:xfrm>
            <a:off x="10668000" y="6515100"/>
            <a:ext cx="15240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Slide 17 of 29</a:t>
            </a:r>
            <a:endParaRPr 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875" y="1028700"/>
            <a:ext cx="1231255" cy="61615"/>
          </a:xfrm>
          <a:prstGeom prst="rect">
            <a:avLst/>
          </a:prstGeom>
        </p:spPr>
      </p:pic>
      <p:pic>
        <p:nvPicPr>
          <p:cNvPr id="4" name="SK-1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19271" y="0"/>
            <a:ext cx="2072580" cy="1234380"/>
          </a:xfrm>
          <a:prstGeom prst="rect">
            <a:avLst/>
          </a:prstGeom>
        </p:spPr>
      </p:pic>
      <p:pic>
        <p:nvPicPr>
          <p:cNvPr id="5" name="SK-1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211961"/>
            <a:ext cx="1584871" cy="548580"/>
          </a:xfrm>
          <a:prstGeom prst="rect">
            <a:avLst/>
          </a:prstGeom>
        </p:spPr>
      </p:pic>
      <p:pic>
        <p:nvPicPr>
          <p:cNvPr id="6" name="SK-1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0392" y="1920180"/>
            <a:ext cx="3718471" cy="3346698"/>
          </a:xfrm>
          <a:prstGeom prst="rect">
            <a:avLst/>
          </a:prstGeom>
        </p:spPr>
      </p:pic>
      <p:pic>
        <p:nvPicPr>
          <p:cNvPr id="7" name="SK-1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0392" y="1837879"/>
            <a:ext cx="3718471" cy="116532"/>
          </a:xfrm>
          <a:prstGeom prst="rect">
            <a:avLst/>
          </a:prstGeom>
        </p:spPr>
      </p:pic>
      <p:pic>
        <p:nvPicPr>
          <p:cNvPr id="8" name="SK-1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30588" y="1975098"/>
            <a:ext cx="3718471" cy="3442692"/>
          </a:xfrm>
          <a:prstGeom prst="rect">
            <a:avLst/>
          </a:prstGeom>
        </p:spPr>
      </p:pic>
      <p:pic>
        <p:nvPicPr>
          <p:cNvPr id="9" name="SK-1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30588" y="1837879"/>
            <a:ext cx="3718471" cy="116532"/>
          </a:xfrm>
          <a:prstGeom prst="rect">
            <a:avLst/>
          </a:prstGeom>
        </p:spPr>
      </p:pic>
      <p:pic>
        <p:nvPicPr>
          <p:cNvPr id="10" name="SK-1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80784" y="1988790"/>
            <a:ext cx="3718471" cy="3429000"/>
          </a:xfrm>
          <a:prstGeom prst="rect">
            <a:avLst/>
          </a:prstGeom>
        </p:spPr>
      </p:pic>
      <p:pic>
        <p:nvPicPr>
          <p:cNvPr id="11" name="SK-1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80784" y="1837879"/>
            <a:ext cx="3718471" cy="116532"/>
          </a:xfrm>
          <a:prstGeom prst="rect">
            <a:avLst/>
          </a:prstGeom>
        </p:spPr>
      </p:pic>
      <p:pic>
        <p:nvPicPr>
          <p:cNvPr id="12" name="SK-1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80392" y="5592663"/>
            <a:ext cx="11618863" cy="617190"/>
          </a:xfrm>
          <a:prstGeom prst="rect">
            <a:avLst/>
          </a:prstGeom>
        </p:spPr>
      </p:pic>
      <p:pic>
        <p:nvPicPr>
          <p:cNvPr id="13" name="SK-1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412111"/>
            <a:ext cx="12192000" cy="445740"/>
          </a:xfrm>
          <a:prstGeom prst="rect">
            <a:avLst/>
          </a:prstGeom>
        </p:spPr>
      </p:pic>
      <p:pic>
        <p:nvPicPr>
          <p:cNvPr id="14" name="SK-1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314557" y="2098477"/>
            <a:ext cx="707082" cy="617190"/>
          </a:xfrm>
          <a:prstGeom prst="rect">
            <a:avLst/>
          </a:prstGeom>
        </p:spPr>
      </p:pic>
      <p:pic>
        <p:nvPicPr>
          <p:cNvPr id="15" name="SK-1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656957" y="2084784"/>
            <a:ext cx="572988" cy="630882"/>
          </a:xfrm>
          <a:prstGeom prst="rect">
            <a:avLst/>
          </a:prstGeom>
        </p:spPr>
      </p:pic>
      <p:pic>
        <p:nvPicPr>
          <p:cNvPr id="16" name="SK-18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853059" y="2084784"/>
            <a:ext cx="633859" cy="630882"/>
          </a:xfrm>
          <a:prstGeom prst="rect">
            <a:avLst/>
          </a:prstGeom>
        </p:spPr>
      </p:pic>
      <p:sp>
        <p:nvSpPr>
          <p:cNvPr id="17" name="SK-18-text-16"/>
          <p:cNvSpPr/>
          <p:nvPr/>
        </p:nvSpPr>
        <p:spPr>
          <a:xfrm>
            <a:off x="353467" y="397669"/>
            <a:ext cx="11838533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Cancer Survivorship</a:t>
            </a:r>
            <a:endParaRPr lang="en-US" sz="4200" dirty="0"/>
          </a:p>
        </p:txBody>
      </p:sp>
      <p:sp>
        <p:nvSpPr>
          <p:cNvPr id="18" name="SK-18-text-17"/>
          <p:cNvSpPr/>
          <p:nvPr/>
        </p:nvSpPr>
        <p:spPr>
          <a:xfrm>
            <a:off x="353467" y="1289298"/>
            <a:ext cx="11838533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Living with and beyond cancer — the GP's role continues</a:t>
            </a:r>
            <a:endParaRPr lang="en-US" sz="1800" dirty="0"/>
          </a:p>
        </p:txBody>
      </p:sp>
      <p:sp>
        <p:nvSpPr>
          <p:cNvPr id="19" name="SK-18-text-18"/>
          <p:cNvSpPr/>
          <p:nvPr/>
        </p:nvSpPr>
        <p:spPr>
          <a:xfrm>
            <a:off x="886569" y="2818507"/>
            <a:ext cx="246935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02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Cancer Care Review</a:t>
            </a:r>
            <a:endParaRPr lang="en-US" sz="2025" dirty="0"/>
          </a:p>
        </p:txBody>
      </p:sp>
      <p:sp>
        <p:nvSpPr>
          <p:cNvPr id="20" name="SK-18-text-19"/>
          <p:cNvSpPr/>
          <p:nvPr/>
        </p:nvSpPr>
        <p:spPr>
          <a:xfrm>
            <a:off x="1334691" y="3161407"/>
            <a:ext cx="158531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D488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QOF Requirement</a:t>
            </a:r>
            <a:endParaRPr lang="en-US" sz="1350" dirty="0"/>
          </a:p>
        </p:txBody>
      </p:sp>
      <p:sp>
        <p:nvSpPr>
          <p:cNvPr id="21" name="SK-18-text-20"/>
          <p:cNvSpPr/>
          <p:nvPr/>
        </p:nvSpPr>
        <p:spPr>
          <a:xfrm>
            <a:off x="572988" y="3538686"/>
            <a:ext cx="797242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Offer within 12 months of diagnosis</a:t>
            </a:r>
            <a:endParaRPr lang="en-US" sz="1350" dirty="0"/>
          </a:p>
        </p:txBody>
      </p:sp>
      <p:sp>
        <p:nvSpPr>
          <p:cNvPr id="22" name="SK-18-text-21"/>
          <p:cNvSpPr/>
          <p:nvPr/>
        </p:nvSpPr>
        <p:spPr>
          <a:xfrm>
            <a:off x="572988" y="3867894"/>
            <a:ext cx="3060055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Cover: symptoms, psychological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wellbeing, benefits, ACP, return to work</a:t>
            </a:r>
            <a:endParaRPr lang="en-US" sz="1350" dirty="0"/>
          </a:p>
        </p:txBody>
      </p:sp>
      <p:sp>
        <p:nvSpPr>
          <p:cNvPr id="23" name="SK-18-text-22"/>
          <p:cNvSpPr/>
          <p:nvPr/>
        </p:nvSpPr>
        <p:spPr>
          <a:xfrm>
            <a:off x="572988" y="4389090"/>
            <a:ext cx="2072580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Refer to Macmillan / local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cancer support</a:t>
            </a:r>
            <a:endParaRPr lang="en-US" sz="1350" dirty="0"/>
          </a:p>
        </p:txBody>
      </p:sp>
      <p:sp>
        <p:nvSpPr>
          <p:cNvPr id="24" name="SK-18-text-23"/>
          <p:cNvSpPr/>
          <p:nvPr/>
        </p:nvSpPr>
        <p:spPr>
          <a:xfrm>
            <a:off x="572988" y="4896594"/>
            <a:ext cx="769810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Record in template; repeat annually</a:t>
            </a:r>
            <a:endParaRPr lang="en-US" sz="1350" dirty="0"/>
          </a:p>
        </p:txBody>
      </p:sp>
      <p:sp>
        <p:nvSpPr>
          <p:cNvPr id="25" name="SK-18-text-24"/>
          <p:cNvSpPr/>
          <p:nvPr/>
        </p:nvSpPr>
        <p:spPr>
          <a:xfrm>
            <a:off x="4690467" y="2811661"/>
            <a:ext cx="2335262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02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Long-Term Effects</a:t>
            </a:r>
            <a:endParaRPr lang="en-US" sz="2025" dirty="0"/>
          </a:p>
        </p:txBody>
      </p:sp>
      <p:sp>
        <p:nvSpPr>
          <p:cNvPr id="26" name="SK-18-text-25"/>
          <p:cNvSpPr/>
          <p:nvPr/>
        </p:nvSpPr>
        <p:spPr>
          <a:xfrm>
            <a:off x="4785122" y="3161407"/>
            <a:ext cx="213389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38919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Know What to Watch For</a:t>
            </a:r>
            <a:endParaRPr lang="en-US" sz="1350" dirty="0"/>
          </a:p>
        </p:txBody>
      </p:sp>
      <p:sp>
        <p:nvSpPr>
          <p:cNvPr id="27" name="SK-18-text-26"/>
          <p:cNvSpPr/>
          <p:nvPr/>
        </p:nvSpPr>
        <p:spPr>
          <a:xfrm>
            <a:off x="4364682" y="3538686"/>
            <a:ext cx="2767459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Chemo: neuropathy, cardiac toxicity,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premature menopause</a:t>
            </a:r>
            <a:endParaRPr lang="en-US" sz="1350" dirty="0"/>
          </a:p>
        </p:txBody>
      </p:sp>
      <p:sp>
        <p:nvSpPr>
          <p:cNvPr id="28" name="SK-18-text-27"/>
          <p:cNvSpPr/>
          <p:nvPr/>
        </p:nvSpPr>
        <p:spPr>
          <a:xfrm>
            <a:off x="4364682" y="3977580"/>
            <a:ext cx="2950369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Radiotherapy: fibrosis, lymphoedema,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bowel/bladder symptoms</a:t>
            </a:r>
            <a:endParaRPr lang="en-US" sz="1350" dirty="0"/>
          </a:p>
        </p:txBody>
      </p:sp>
      <p:sp>
        <p:nvSpPr>
          <p:cNvPr id="29" name="SK-18-text-28"/>
          <p:cNvSpPr/>
          <p:nvPr/>
        </p:nvSpPr>
        <p:spPr>
          <a:xfrm>
            <a:off x="4364682" y="4437013"/>
            <a:ext cx="2950369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Surgery: body image, sexual function,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stoma care</a:t>
            </a:r>
            <a:endParaRPr lang="en-US" sz="1350" dirty="0"/>
          </a:p>
        </p:txBody>
      </p:sp>
      <p:sp>
        <p:nvSpPr>
          <p:cNvPr id="30" name="SK-18-text-29"/>
          <p:cNvSpPr/>
          <p:nvPr/>
        </p:nvSpPr>
        <p:spPr>
          <a:xfrm>
            <a:off x="4364682" y="4896594"/>
            <a:ext cx="2804071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Endocrine therapy: bone density →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DEXA scanning</a:t>
            </a:r>
            <a:endParaRPr lang="en-US" sz="1350" dirty="0"/>
          </a:p>
        </p:txBody>
      </p:sp>
      <p:sp>
        <p:nvSpPr>
          <p:cNvPr id="31" name="SK-18-text-30"/>
          <p:cNvSpPr/>
          <p:nvPr/>
        </p:nvSpPr>
        <p:spPr>
          <a:xfrm>
            <a:off x="8189565" y="2811661"/>
            <a:ext cx="3018086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02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Psychological Wellbeing</a:t>
            </a:r>
            <a:endParaRPr lang="en-US" sz="2025" dirty="0"/>
          </a:p>
        </p:txBody>
      </p:sp>
      <p:sp>
        <p:nvSpPr>
          <p:cNvPr id="32" name="SK-18-text-31"/>
          <p:cNvSpPr/>
          <p:nvPr/>
        </p:nvSpPr>
        <p:spPr>
          <a:xfrm>
            <a:off x="8381702" y="3161407"/>
            <a:ext cx="264601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4A6E9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Fear of Recurrence is Universal</a:t>
            </a:r>
            <a:endParaRPr lang="en-US" sz="1350" dirty="0"/>
          </a:p>
        </p:txBody>
      </p:sp>
      <p:sp>
        <p:nvSpPr>
          <p:cNvPr id="33" name="SK-18-text-32"/>
          <p:cNvSpPr/>
          <p:nvPr/>
        </p:nvSpPr>
        <p:spPr>
          <a:xfrm>
            <a:off x="8034486" y="3545532"/>
            <a:ext cx="3023592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Fear of recurrence (FoR) — normalise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provide information</a:t>
            </a:r>
            <a:endParaRPr lang="en-US" sz="1350" dirty="0"/>
          </a:p>
        </p:txBody>
      </p:sp>
      <p:sp>
        <p:nvSpPr>
          <p:cNvPr id="34" name="SK-18-text-33"/>
          <p:cNvSpPr/>
          <p:nvPr/>
        </p:nvSpPr>
        <p:spPr>
          <a:xfrm>
            <a:off x="8034486" y="3991273"/>
            <a:ext cx="2938165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Anxiety and depression: screen with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PHQ-9 / GAD-7</a:t>
            </a:r>
            <a:endParaRPr lang="en-US" sz="1350" dirty="0"/>
          </a:p>
        </p:txBody>
      </p:sp>
      <p:sp>
        <p:nvSpPr>
          <p:cNvPr id="35" name="SK-18-text-34"/>
          <p:cNvSpPr/>
          <p:nvPr/>
        </p:nvSpPr>
        <p:spPr>
          <a:xfrm>
            <a:off x="8034486" y="4450705"/>
            <a:ext cx="2938165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Refer to cancer psychology if severe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persistent</a:t>
            </a:r>
            <a:endParaRPr lang="en-US" sz="1350" dirty="0"/>
          </a:p>
        </p:txBody>
      </p:sp>
      <p:sp>
        <p:nvSpPr>
          <p:cNvPr id="36" name="SK-18-text-35"/>
          <p:cNvSpPr/>
          <p:nvPr/>
        </p:nvSpPr>
        <p:spPr>
          <a:xfrm>
            <a:off x="8034486" y="4896594"/>
            <a:ext cx="3303984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Social reintegration: work, relationships,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identity</a:t>
            </a:r>
            <a:endParaRPr lang="en-US" sz="1350" dirty="0"/>
          </a:p>
        </p:txBody>
      </p:sp>
      <p:sp>
        <p:nvSpPr>
          <p:cNvPr id="37" name="SK-18-text-36"/>
          <p:cNvSpPr/>
          <p:nvPr/>
        </p:nvSpPr>
        <p:spPr>
          <a:xfrm>
            <a:off x="1532483" y="5774382"/>
            <a:ext cx="9126736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More patients are living with and beyond cancer — survivorship is now a core GP competency.</a:t>
            </a:r>
            <a:endParaRPr lang="en-US" sz="1650" dirty="0"/>
          </a:p>
        </p:txBody>
      </p:sp>
      <p:sp>
        <p:nvSpPr>
          <p:cNvPr id="38" name="SK-18-text-37"/>
          <p:cNvSpPr/>
          <p:nvPr/>
        </p:nvSpPr>
        <p:spPr>
          <a:xfrm>
            <a:off x="377875" y="6542484"/>
            <a:ext cx="440626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39" name="SK-18-text-38"/>
          <p:cNvSpPr/>
          <p:nvPr/>
        </p:nvSpPr>
        <p:spPr>
          <a:xfrm>
            <a:off x="4407098" y="6528792"/>
            <a:ext cx="2889796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Improving Cancer Care</a:t>
            </a:r>
            <a:endParaRPr lang="en-US" sz="1350" dirty="0"/>
          </a:p>
        </p:txBody>
      </p:sp>
      <p:sp>
        <p:nvSpPr>
          <p:cNvPr id="40" name="SK-18-text-39"/>
          <p:cNvSpPr/>
          <p:nvPr/>
        </p:nvSpPr>
        <p:spPr>
          <a:xfrm>
            <a:off x="9545836" y="6528792"/>
            <a:ext cx="201200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18 of 29 | June 2026</a:t>
            </a:r>
            <a:endParaRPr lang="en-US" sz="13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175" y="315367"/>
            <a:ext cx="95250" cy="767953"/>
          </a:xfrm>
          <a:prstGeom prst="rect">
            <a:avLst/>
          </a:prstGeom>
        </p:spPr>
      </p:pic>
      <p:pic>
        <p:nvPicPr>
          <p:cNvPr id="4" name="SK-1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969" y="1241673"/>
            <a:ext cx="926455" cy="95250"/>
          </a:xfrm>
          <a:prstGeom prst="rect">
            <a:avLst/>
          </a:prstGeom>
        </p:spPr>
      </p:pic>
      <p:pic>
        <p:nvPicPr>
          <p:cNvPr id="5" name="SK-1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765" y="1881187"/>
            <a:ext cx="2645569" cy="3438525"/>
          </a:xfrm>
          <a:prstGeom prst="rect">
            <a:avLst/>
          </a:prstGeom>
        </p:spPr>
      </p:pic>
      <p:pic>
        <p:nvPicPr>
          <p:cNvPr id="6" name="SK-1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765" y="1865263"/>
            <a:ext cx="2645569" cy="68461"/>
          </a:xfrm>
          <a:prstGeom prst="rect">
            <a:avLst/>
          </a:prstGeom>
        </p:spPr>
      </p:pic>
      <p:pic>
        <p:nvPicPr>
          <p:cNvPr id="7" name="SK-1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28392" y="1988790"/>
            <a:ext cx="2645569" cy="3332857"/>
          </a:xfrm>
          <a:prstGeom prst="rect">
            <a:avLst/>
          </a:prstGeom>
        </p:spPr>
      </p:pic>
      <p:pic>
        <p:nvPicPr>
          <p:cNvPr id="8" name="SK-1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28392" y="1865263"/>
            <a:ext cx="2645569" cy="68461"/>
          </a:xfrm>
          <a:prstGeom prst="rect">
            <a:avLst/>
          </a:prstGeom>
        </p:spPr>
      </p:pic>
      <p:pic>
        <p:nvPicPr>
          <p:cNvPr id="9" name="SK-1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56871" y="1865263"/>
            <a:ext cx="2645569" cy="3435846"/>
          </a:xfrm>
          <a:prstGeom prst="rect">
            <a:avLst/>
          </a:prstGeom>
        </p:spPr>
      </p:pic>
      <p:pic>
        <p:nvPicPr>
          <p:cNvPr id="10" name="SK-1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56871" y="1865263"/>
            <a:ext cx="2645569" cy="68461"/>
          </a:xfrm>
          <a:prstGeom prst="rect">
            <a:avLst/>
          </a:prstGeom>
        </p:spPr>
      </p:pic>
      <p:pic>
        <p:nvPicPr>
          <p:cNvPr id="11" name="SK-1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85498" y="1988790"/>
            <a:ext cx="2645569" cy="3332857"/>
          </a:xfrm>
          <a:prstGeom prst="rect">
            <a:avLst/>
          </a:prstGeom>
        </p:spPr>
      </p:pic>
      <p:pic>
        <p:nvPicPr>
          <p:cNvPr id="12" name="SK-1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985498" y="1865263"/>
            <a:ext cx="2645569" cy="68461"/>
          </a:xfrm>
          <a:prstGeom prst="rect">
            <a:avLst/>
          </a:prstGeom>
        </p:spPr>
      </p:pic>
      <p:pic>
        <p:nvPicPr>
          <p:cNvPr id="13" name="SK-1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9765" y="5520630"/>
            <a:ext cx="11131153" cy="624036"/>
          </a:xfrm>
          <a:prstGeom prst="rect">
            <a:avLst/>
          </a:prstGeom>
        </p:spPr>
      </p:pic>
      <p:pic>
        <p:nvPicPr>
          <p:cNvPr id="14" name="SK-1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928640" y="5719465"/>
            <a:ext cx="19050" cy="253603"/>
          </a:xfrm>
          <a:prstGeom prst="rect">
            <a:avLst/>
          </a:prstGeom>
        </p:spPr>
      </p:pic>
      <p:pic>
        <p:nvPicPr>
          <p:cNvPr id="15" name="SK-19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85671" y="5846415"/>
            <a:ext cx="85279" cy="47923"/>
          </a:xfrm>
          <a:prstGeom prst="rect">
            <a:avLst/>
          </a:prstGeom>
        </p:spPr>
      </p:pic>
      <p:pic>
        <p:nvPicPr>
          <p:cNvPr id="16" name="SK-19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364188"/>
            <a:ext cx="12192000" cy="493663"/>
          </a:xfrm>
          <a:prstGeom prst="rect">
            <a:avLst/>
          </a:prstGeom>
        </p:spPr>
      </p:pic>
      <p:pic>
        <p:nvPicPr>
          <p:cNvPr id="17" name="SK-19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43694" y="5589240"/>
            <a:ext cx="499765" cy="486817"/>
          </a:xfrm>
          <a:prstGeom prst="rect">
            <a:avLst/>
          </a:prstGeom>
        </p:spPr>
      </p:pic>
      <p:pic>
        <p:nvPicPr>
          <p:cNvPr id="18" name="SK-19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875490" y="2098477"/>
            <a:ext cx="853380" cy="767953"/>
          </a:xfrm>
          <a:prstGeom prst="rect">
            <a:avLst/>
          </a:prstGeom>
        </p:spPr>
      </p:pic>
      <p:pic>
        <p:nvPicPr>
          <p:cNvPr id="19" name="SK-19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046863" y="2112169"/>
            <a:ext cx="792361" cy="754261"/>
          </a:xfrm>
          <a:prstGeom prst="rect">
            <a:avLst/>
          </a:prstGeom>
        </p:spPr>
      </p:pic>
      <p:pic>
        <p:nvPicPr>
          <p:cNvPr id="20" name="SK-19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340275" y="2098477"/>
            <a:ext cx="560784" cy="781794"/>
          </a:xfrm>
          <a:prstGeom prst="rect">
            <a:avLst/>
          </a:prstGeom>
        </p:spPr>
      </p:pic>
      <p:pic>
        <p:nvPicPr>
          <p:cNvPr id="21" name="SK-19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365498" y="2167086"/>
            <a:ext cx="877788" cy="692646"/>
          </a:xfrm>
          <a:prstGeom prst="rect">
            <a:avLst/>
          </a:prstGeom>
        </p:spPr>
      </p:pic>
      <p:sp>
        <p:nvSpPr>
          <p:cNvPr id="22" name="SK-19-text-21"/>
          <p:cNvSpPr/>
          <p:nvPr/>
        </p:nvSpPr>
        <p:spPr>
          <a:xfrm>
            <a:off x="499765" y="301675"/>
            <a:ext cx="8631555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Cancer Screening</a:t>
            </a:r>
            <a:endParaRPr lang="en-US" sz="3450" dirty="0"/>
          </a:p>
        </p:txBody>
      </p:sp>
      <p:sp>
        <p:nvSpPr>
          <p:cNvPr id="23" name="SK-19-text-22"/>
          <p:cNvSpPr/>
          <p:nvPr/>
        </p:nvSpPr>
        <p:spPr>
          <a:xfrm>
            <a:off x="499765" y="843409"/>
            <a:ext cx="577024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GP Responsibilities</a:t>
            </a:r>
            <a:endParaRPr lang="en-US" sz="1950" dirty="0"/>
          </a:p>
        </p:txBody>
      </p:sp>
      <p:sp>
        <p:nvSpPr>
          <p:cNvPr id="24" name="SK-19-text-23"/>
          <p:cNvSpPr/>
          <p:nvPr/>
        </p:nvSpPr>
        <p:spPr>
          <a:xfrm>
            <a:off x="11286679" y="294829"/>
            <a:ext cx="6247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125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19 / 29</a:t>
            </a:r>
            <a:endParaRPr lang="en-US" sz="1125" dirty="0"/>
          </a:p>
        </p:txBody>
      </p:sp>
      <p:sp>
        <p:nvSpPr>
          <p:cNvPr id="25" name="SK-19-text-24"/>
          <p:cNvSpPr/>
          <p:nvPr/>
        </p:nvSpPr>
        <p:spPr>
          <a:xfrm>
            <a:off x="475357" y="1467594"/>
            <a:ext cx="1171664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Know the programmes. Recall your patients. Close the gap.</a:t>
            </a:r>
            <a:endParaRPr lang="en-US" sz="1350" dirty="0"/>
          </a:p>
        </p:txBody>
      </p:sp>
      <p:sp>
        <p:nvSpPr>
          <p:cNvPr id="26" name="SK-19-text-25"/>
          <p:cNvSpPr/>
          <p:nvPr/>
        </p:nvSpPr>
        <p:spPr>
          <a:xfrm>
            <a:off x="842367" y="3092946"/>
            <a:ext cx="189964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Cervical Screening</a:t>
            </a:r>
            <a:endParaRPr lang="en-US" sz="1500" dirty="0"/>
          </a:p>
        </p:txBody>
      </p:sp>
      <p:sp>
        <p:nvSpPr>
          <p:cNvPr id="27" name="SK-19-text-26"/>
          <p:cNvSpPr/>
          <p:nvPr/>
        </p:nvSpPr>
        <p:spPr>
          <a:xfrm>
            <a:off x="658267" y="3538686"/>
            <a:ext cx="39166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HPV primary testing</a:t>
            </a:r>
            <a:endParaRPr lang="en-US" sz="1200" dirty="0"/>
          </a:p>
        </p:txBody>
      </p:sp>
      <p:sp>
        <p:nvSpPr>
          <p:cNvPr id="28" name="SK-19-text-27"/>
          <p:cNvSpPr/>
          <p:nvPr/>
        </p:nvSpPr>
        <p:spPr>
          <a:xfrm>
            <a:off x="658267" y="3819823"/>
            <a:ext cx="27584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Ages 25–64</a:t>
            </a:r>
            <a:endParaRPr lang="en-US" sz="1200" dirty="0"/>
          </a:p>
        </p:txBody>
      </p:sp>
      <p:sp>
        <p:nvSpPr>
          <p:cNvPr id="29" name="SK-19-text-28"/>
          <p:cNvSpPr/>
          <p:nvPr/>
        </p:nvSpPr>
        <p:spPr>
          <a:xfrm>
            <a:off x="658267" y="4100959"/>
            <a:ext cx="58064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Every 3 years (ages 25–49)</a:t>
            </a:r>
            <a:endParaRPr lang="en-US" sz="1200" dirty="0"/>
          </a:p>
        </p:txBody>
      </p:sp>
      <p:sp>
        <p:nvSpPr>
          <p:cNvPr id="30" name="SK-19-text-29"/>
          <p:cNvSpPr/>
          <p:nvPr/>
        </p:nvSpPr>
        <p:spPr>
          <a:xfrm>
            <a:off x="658267" y="4375398"/>
            <a:ext cx="58064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Every 5 years (ages 50–64)</a:t>
            </a:r>
            <a:endParaRPr lang="en-US" sz="1200" dirty="0"/>
          </a:p>
        </p:txBody>
      </p:sp>
      <p:sp>
        <p:nvSpPr>
          <p:cNvPr id="31" name="SK-19-text-30"/>
          <p:cNvSpPr/>
          <p:nvPr/>
        </p:nvSpPr>
        <p:spPr>
          <a:xfrm>
            <a:off x="705594" y="4869061"/>
            <a:ext cx="2197596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GP role: re-invite non-attenders</a:t>
            </a:r>
            <a:endParaRPr lang="en-US" sz="1125" dirty="0"/>
          </a:p>
        </p:txBody>
      </p:sp>
      <p:sp>
        <p:nvSpPr>
          <p:cNvPr id="32" name="SK-19-text-31"/>
          <p:cNvSpPr/>
          <p:nvPr/>
        </p:nvSpPr>
        <p:spPr>
          <a:xfrm>
            <a:off x="3719661" y="3092946"/>
            <a:ext cx="174114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Breast Screening</a:t>
            </a:r>
            <a:endParaRPr lang="en-US" sz="1500" dirty="0"/>
          </a:p>
        </p:txBody>
      </p:sp>
      <p:sp>
        <p:nvSpPr>
          <p:cNvPr id="33" name="SK-19-text-32"/>
          <p:cNvSpPr/>
          <p:nvPr/>
        </p:nvSpPr>
        <p:spPr>
          <a:xfrm>
            <a:off x="3413671" y="3538686"/>
            <a:ext cx="245364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Mammography</a:t>
            </a:r>
            <a:endParaRPr lang="en-US" sz="1200" dirty="0"/>
          </a:p>
        </p:txBody>
      </p:sp>
      <p:sp>
        <p:nvSpPr>
          <p:cNvPr id="34" name="SK-19-text-33"/>
          <p:cNvSpPr/>
          <p:nvPr/>
        </p:nvSpPr>
        <p:spPr>
          <a:xfrm>
            <a:off x="3413671" y="3819823"/>
            <a:ext cx="27584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Ages 50–71</a:t>
            </a:r>
            <a:endParaRPr lang="en-US" sz="1200" dirty="0"/>
          </a:p>
        </p:txBody>
      </p:sp>
      <p:sp>
        <p:nvSpPr>
          <p:cNvPr id="35" name="SK-19-text-34"/>
          <p:cNvSpPr/>
          <p:nvPr/>
        </p:nvSpPr>
        <p:spPr>
          <a:xfrm>
            <a:off x="3413671" y="4100959"/>
            <a:ext cx="539115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Automatic national invitation</a:t>
            </a:r>
            <a:endParaRPr lang="en-US" sz="1125" dirty="0"/>
          </a:p>
        </p:txBody>
      </p:sp>
      <p:sp>
        <p:nvSpPr>
          <p:cNvPr id="36" name="SK-19-text-35"/>
          <p:cNvSpPr/>
          <p:nvPr/>
        </p:nvSpPr>
        <p:spPr>
          <a:xfrm>
            <a:off x="3413671" y="4375398"/>
            <a:ext cx="59055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GP role: re-invite non-attenders</a:t>
            </a:r>
            <a:endParaRPr lang="en-US" sz="1125" dirty="0"/>
          </a:p>
        </p:txBody>
      </p:sp>
      <p:sp>
        <p:nvSpPr>
          <p:cNvPr id="37" name="SK-19-text-36"/>
          <p:cNvSpPr/>
          <p:nvPr/>
        </p:nvSpPr>
        <p:spPr>
          <a:xfrm>
            <a:off x="3633192" y="4827984"/>
            <a:ext cx="1926282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Address screening hesitancy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sensitively</a:t>
            </a:r>
            <a:endParaRPr lang="en-US" sz="1050" dirty="0"/>
          </a:p>
        </p:txBody>
      </p:sp>
      <p:sp>
        <p:nvSpPr>
          <p:cNvPr id="38" name="SK-19-text-37"/>
          <p:cNvSpPr/>
          <p:nvPr/>
        </p:nvSpPr>
        <p:spPr>
          <a:xfrm>
            <a:off x="6560344" y="3092946"/>
            <a:ext cx="171673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Bowel Screening</a:t>
            </a:r>
            <a:endParaRPr lang="en-US" sz="1500" dirty="0"/>
          </a:p>
        </p:txBody>
      </p:sp>
      <p:sp>
        <p:nvSpPr>
          <p:cNvPr id="39" name="SK-19-text-38"/>
          <p:cNvSpPr/>
          <p:nvPr/>
        </p:nvSpPr>
        <p:spPr>
          <a:xfrm>
            <a:off x="6217890" y="3538686"/>
            <a:ext cx="47701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FIT test (ages 50–75)</a:t>
            </a:r>
            <a:endParaRPr lang="en-US" sz="1200" dirty="0"/>
          </a:p>
        </p:txBody>
      </p:sp>
      <p:sp>
        <p:nvSpPr>
          <p:cNvPr id="40" name="SK-19-text-39"/>
          <p:cNvSpPr/>
          <p:nvPr/>
        </p:nvSpPr>
        <p:spPr>
          <a:xfrm>
            <a:off x="6217890" y="3819823"/>
            <a:ext cx="504825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Colonoscopy if FIT positive</a:t>
            </a:r>
            <a:endParaRPr lang="en-US" sz="1125" dirty="0"/>
          </a:p>
        </p:txBody>
      </p:sp>
      <p:sp>
        <p:nvSpPr>
          <p:cNvPr id="41" name="SK-19-text-40"/>
          <p:cNvSpPr/>
          <p:nvPr/>
        </p:nvSpPr>
        <p:spPr>
          <a:xfrm>
            <a:off x="6217890" y="4100959"/>
            <a:ext cx="44653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Home self-sampling kit</a:t>
            </a:r>
            <a:endParaRPr lang="en-US" sz="1200" dirty="0"/>
          </a:p>
        </p:txBody>
      </p:sp>
      <p:sp>
        <p:nvSpPr>
          <p:cNvPr id="42" name="SK-19-text-41"/>
          <p:cNvSpPr/>
          <p:nvPr/>
        </p:nvSpPr>
        <p:spPr>
          <a:xfrm>
            <a:off x="6217890" y="4375398"/>
            <a:ext cx="539115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Results communicated directly</a:t>
            </a:r>
            <a:endParaRPr lang="en-US" sz="1125" dirty="0"/>
          </a:p>
        </p:txBody>
      </p:sp>
      <p:sp>
        <p:nvSpPr>
          <p:cNvPr id="43" name="SK-19-text-42"/>
          <p:cNvSpPr/>
          <p:nvPr/>
        </p:nvSpPr>
        <p:spPr>
          <a:xfrm>
            <a:off x="6326088" y="4869061"/>
            <a:ext cx="2234059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FIT ≥10 µg/g Hb → urgent 2WW</a:t>
            </a:r>
            <a:endParaRPr lang="en-US" sz="1125" dirty="0"/>
          </a:p>
        </p:txBody>
      </p:sp>
      <p:sp>
        <p:nvSpPr>
          <p:cNvPr id="44" name="SK-19-text-43"/>
          <p:cNvSpPr/>
          <p:nvPr/>
        </p:nvSpPr>
        <p:spPr>
          <a:xfrm>
            <a:off x="9474250" y="3092946"/>
            <a:ext cx="1607046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Lung Screening</a:t>
            </a:r>
            <a:endParaRPr lang="en-US" sz="1500" dirty="0"/>
          </a:p>
        </p:txBody>
      </p:sp>
      <p:sp>
        <p:nvSpPr>
          <p:cNvPr id="45" name="SK-19-text-44"/>
          <p:cNvSpPr/>
          <p:nvPr/>
        </p:nvSpPr>
        <p:spPr>
          <a:xfrm>
            <a:off x="9070777" y="3538686"/>
            <a:ext cx="312122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Low-dose CT (LDCT)</a:t>
            </a:r>
            <a:endParaRPr lang="en-US" sz="1200" dirty="0"/>
          </a:p>
        </p:txBody>
      </p:sp>
      <p:sp>
        <p:nvSpPr>
          <p:cNvPr id="46" name="SK-19-text-45"/>
          <p:cNvSpPr/>
          <p:nvPr/>
        </p:nvSpPr>
        <p:spPr>
          <a:xfrm>
            <a:off x="9070777" y="3819823"/>
            <a:ext cx="312122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Ages 55–74 with smoking history</a:t>
            </a:r>
            <a:endParaRPr lang="en-US" sz="1200" dirty="0"/>
          </a:p>
        </p:txBody>
      </p:sp>
      <p:sp>
        <p:nvSpPr>
          <p:cNvPr id="47" name="SK-19-text-46"/>
          <p:cNvSpPr/>
          <p:nvPr/>
        </p:nvSpPr>
        <p:spPr>
          <a:xfrm>
            <a:off x="9070777" y="4100959"/>
            <a:ext cx="312122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NHS Targeted Lung Health Check</a:t>
            </a:r>
            <a:endParaRPr lang="en-US" sz="1200" dirty="0"/>
          </a:p>
        </p:txBody>
      </p:sp>
      <p:sp>
        <p:nvSpPr>
          <p:cNvPr id="48" name="SK-19-text-47"/>
          <p:cNvSpPr/>
          <p:nvPr/>
        </p:nvSpPr>
        <p:spPr>
          <a:xfrm>
            <a:off x="9070777" y="4375398"/>
            <a:ext cx="312122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Eligible patients actively invited</a:t>
            </a:r>
            <a:endParaRPr lang="en-US" sz="1200" dirty="0"/>
          </a:p>
        </p:txBody>
      </p:sp>
      <p:sp>
        <p:nvSpPr>
          <p:cNvPr id="49" name="SK-19-text-48"/>
          <p:cNvSpPr/>
          <p:nvPr/>
        </p:nvSpPr>
        <p:spPr>
          <a:xfrm>
            <a:off x="9619357" y="4841677"/>
            <a:ext cx="1389757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GP role: identify and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encourage uptake</a:t>
            </a:r>
            <a:endParaRPr lang="en-US" sz="1050" dirty="0"/>
          </a:p>
        </p:txBody>
      </p:sp>
      <p:sp>
        <p:nvSpPr>
          <p:cNvPr id="50" name="SK-19-text-49"/>
          <p:cNvSpPr/>
          <p:nvPr/>
        </p:nvSpPr>
        <p:spPr>
          <a:xfrm>
            <a:off x="1426369" y="5719465"/>
            <a:ext cx="250031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39C1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GP Actions</a:t>
            </a:r>
            <a:endParaRPr lang="en-US" sz="1575" dirty="0"/>
          </a:p>
        </p:txBody>
      </p:sp>
      <p:sp>
        <p:nvSpPr>
          <p:cNvPr id="51" name="SK-19-text-50"/>
          <p:cNvSpPr/>
          <p:nvPr/>
        </p:nvSpPr>
        <p:spPr>
          <a:xfrm>
            <a:off x="3218557" y="5746998"/>
            <a:ext cx="897344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Review non-attenders • Address hesitancy sensitively</a:t>
            </a:r>
            <a:endParaRPr lang="en-US" sz="1200" dirty="0"/>
          </a:p>
        </p:txBody>
      </p:sp>
      <p:sp>
        <p:nvSpPr>
          <p:cNvPr id="52" name="SK-19-text-51"/>
          <p:cNvSpPr/>
          <p:nvPr/>
        </p:nvSpPr>
        <p:spPr>
          <a:xfrm>
            <a:off x="8327082" y="5746998"/>
            <a:ext cx="386491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Document and code results appropriately</a:t>
            </a:r>
            <a:endParaRPr lang="en-US" sz="1200" dirty="0"/>
          </a:p>
        </p:txBody>
      </p:sp>
      <p:sp>
        <p:nvSpPr>
          <p:cNvPr id="53" name="SK-19-text-52"/>
          <p:cNvSpPr/>
          <p:nvPr/>
        </p:nvSpPr>
        <p:spPr>
          <a:xfrm>
            <a:off x="475357" y="6528792"/>
            <a:ext cx="367665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125" dirty="0"/>
          </a:p>
        </p:txBody>
      </p:sp>
      <p:sp>
        <p:nvSpPr>
          <p:cNvPr id="54" name="SK-19-text-53"/>
          <p:cNvSpPr/>
          <p:nvPr/>
        </p:nvSpPr>
        <p:spPr>
          <a:xfrm>
            <a:off x="4619179" y="6528792"/>
            <a:ext cx="294129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| Improving Cancer Care</a:t>
            </a:r>
            <a:endParaRPr lang="en-US" sz="1200" dirty="0"/>
          </a:p>
        </p:txBody>
      </p:sp>
      <p:sp>
        <p:nvSpPr>
          <p:cNvPr id="55" name="SK-19-text-54"/>
          <p:cNvSpPr/>
          <p:nvPr/>
        </p:nvSpPr>
        <p:spPr>
          <a:xfrm>
            <a:off x="10835580" y="6528792"/>
            <a:ext cx="856357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12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June 2026</a:t>
            </a:r>
            <a:endParaRPr lang="en-US" sz="112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192" y="1261765"/>
            <a:ext cx="1804392" cy="10284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380" y="2704058"/>
            <a:ext cx="6888361" cy="9525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3380" y="3300710"/>
            <a:ext cx="6888361" cy="9525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380" y="3897362"/>
            <a:ext cx="6888361" cy="9525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380" y="4494014"/>
            <a:ext cx="6888361" cy="9525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3380" y="5090666"/>
            <a:ext cx="6888361" cy="9525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24800" y="308521"/>
            <a:ext cx="4267200" cy="5973217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281886"/>
            <a:ext cx="12192000" cy="575965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63694" y="740569"/>
            <a:ext cx="3389263" cy="5246340"/>
          </a:xfrm>
          <a:prstGeom prst="rect">
            <a:avLst/>
          </a:prstGeom>
        </p:spPr>
      </p:pic>
      <p:sp>
        <p:nvSpPr>
          <p:cNvPr id="12" name="SK-2-text-11"/>
          <p:cNvSpPr/>
          <p:nvPr/>
        </p:nvSpPr>
        <p:spPr>
          <a:xfrm>
            <a:off x="572988" y="438894"/>
            <a:ext cx="11540490" cy="637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Learning Objectives</a:t>
            </a:r>
            <a:endParaRPr lang="en-US" sz="3900" dirty="0"/>
          </a:p>
        </p:txBody>
      </p:sp>
      <p:sp>
        <p:nvSpPr>
          <p:cNvPr id="13" name="SK-2-text-12"/>
          <p:cNvSpPr/>
          <p:nvPr/>
        </p:nvSpPr>
        <p:spPr>
          <a:xfrm>
            <a:off x="548580" y="1693813"/>
            <a:ext cx="1106805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77777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By the end of this session, you will be able to:</a:t>
            </a:r>
            <a:endParaRPr lang="en-US" sz="1500" dirty="0"/>
          </a:p>
        </p:txBody>
      </p:sp>
      <p:sp>
        <p:nvSpPr>
          <p:cNvPr id="14" name="SK-2-text-13"/>
          <p:cNvSpPr/>
          <p:nvPr/>
        </p:nvSpPr>
        <p:spPr>
          <a:xfrm>
            <a:off x="548580" y="2249388"/>
            <a:ext cx="1164342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Recognise the key features that trigger urgent cancer referral – NICE NG12 (2026)</a:t>
            </a:r>
            <a:endParaRPr lang="en-US" sz="1500" dirty="0"/>
          </a:p>
        </p:txBody>
      </p:sp>
      <p:sp>
        <p:nvSpPr>
          <p:cNvPr id="15" name="SK-2-text-14"/>
          <p:cNvSpPr/>
          <p:nvPr/>
        </p:nvSpPr>
        <p:spPr>
          <a:xfrm>
            <a:off x="548580" y="2839194"/>
            <a:ext cx="1164342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Understand the 2-week wait (2WW) / urgent suspected cancer pathway</a:t>
            </a:r>
            <a:endParaRPr lang="en-US" sz="1500" dirty="0"/>
          </a:p>
        </p:txBody>
      </p:sp>
      <p:sp>
        <p:nvSpPr>
          <p:cNvPr id="16" name="SK-2-text-15"/>
          <p:cNvSpPr/>
          <p:nvPr/>
        </p:nvSpPr>
        <p:spPr>
          <a:xfrm>
            <a:off x="548580" y="3429000"/>
            <a:ext cx="1164342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Apply the Gold Standards Framework (GSF) to improve cancer care in primary care</a:t>
            </a:r>
            <a:endParaRPr lang="en-US" sz="1500" dirty="0"/>
          </a:p>
        </p:txBody>
      </p:sp>
      <p:sp>
        <p:nvSpPr>
          <p:cNvPr id="17" name="SK-2-text-16"/>
          <p:cNvSpPr/>
          <p:nvPr/>
        </p:nvSpPr>
        <p:spPr>
          <a:xfrm>
            <a:off x="548580" y="4018657"/>
            <a:ext cx="1164342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Coordinate cancer care across the primary–secondary interface</a:t>
            </a:r>
            <a:endParaRPr lang="en-US" sz="1500" dirty="0"/>
          </a:p>
        </p:txBody>
      </p:sp>
      <p:sp>
        <p:nvSpPr>
          <p:cNvPr id="18" name="SK-2-text-17"/>
          <p:cNvSpPr/>
          <p:nvPr/>
        </p:nvSpPr>
        <p:spPr>
          <a:xfrm>
            <a:off x="548580" y="4615309"/>
            <a:ext cx="1164342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Support patients and carers through diagnosis, treatment, and end of life</a:t>
            </a:r>
            <a:endParaRPr lang="en-US" sz="1500" dirty="0"/>
          </a:p>
        </p:txBody>
      </p:sp>
      <p:sp>
        <p:nvSpPr>
          <p:cNvPr id="19" name="SK-2-text-18"/>
          <p:cNvSpPr/>
          <p:nvPr/>
        </p:nvSpPr>
        <p:spPr>
          <a:xfrm>
            <a:off x="548580" y="5218807"/>
            <a:ext cx="1164342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Recognise the survivorship needs of patients living beyond cancer treatment</a:t>
            </a:r>
            <a:endParaRPr lang="en-US" sz="1500" dirty="0"/>
          </a:p>
        </p:txBody>
      </p:sp>
      <p:sp>
        <p:nvSpPr>
          <p:cNvPr id="20" name="SK-2-text-19"/>
          <p:cNvSpPr/>
          <p:nvPr/>
        </p:nvSpPr>
        <p:spPr>
          <a:xfrm>
            <a:off x="438894" y="6467029"/>
            <a:ext cx="440626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21" name="SK-2-text-20"/>
          <p:cNvSpPr/>
          <p:nvPr/>
        </p:nvSpPr>
        <p:spPr>
          <a:xfrm>
            <a:off x="4529138" y="6460182"/>
            <a:ext cx="317018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| Improving Cancer Care</a:t>
            </a:r>
            <a:endParaRPr lang="en-US" sz="1350" dirty="0"/>
          </a:p>
        </p:txBody>
      </p:sp>
      <p:sp>
        <p:nvSpPr>
          <p:cNvPr id="22" name="SK-2-text-21"/>
          <p:cNvSpPr/>
          <p:nvPr/>
        </p:nvSpPr>
        <p:spPr>
          <a:xfrm>
            <a:off x="10630942" y="6460182"/>
            <a:ext cx="112201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Slide 2 of 29</a:t>
            </a:r>
            <a:endParaRPr lang="en-US" sz="13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0761" y="0"/>
            <a:ext cx="1341090" cy="973782"/>
          </a:xfrm>
          <a:prstGeom prst="rect">
            <a:avLst/>
          </a:prstGeom>
        </p:spPr>
      </p:pic>
      <p:pic>
        <p:nvPicPr>
          <p:cNvPr id="4" name="SK-2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006280"/>
            <a:ext cx="1280071" cy="1268611"/>
          </a:xfrm>
          <a:prstGeom prst="rect">
            <a:avLst/>
          </a:prstGeom>
        </p:spPr>
      </p:pic>
      <p:pic>
        <p:nvPicPr>
          <p:cNvPr id="5" name="SK-2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263" y="267444"/>
            <a:ext cx="121890" cy="912019"/>
          </a:xfrm>
          <a:prstGeom prst="rect">
            <a:avLst/>
          </a:prstGeom>
        </p:spPr>
      </p:pic>
      <p:pic>
        <p:nvPicPr>
          <p:cNvPr id="6" name="SK-2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675" y="945803"/>
            <a:ext cx="3352800" cy="28575"/>
          </a:xfrm>
          <a:prstGeom prst="rect">
            <a:avLst/>
          </a:prstGeom>
        </p:spPr>
      </p:pic>
      <p:pic>
        <p:nvPicPr>
          <p:cNvPr id="7" name="SK-2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4565" y="1789807"/>
            <a:ext cx="3230761" cy="1947565"/>
          </a:xfrm>
          <a:prstGeom prst="rect">
            <a:avLst/>
          </a:prstGeom>
        </p:spPr>
      </p:pic>
      <p:pic>
        <p:nvPicPr>
          <p:cNvPr id="8" name="SK-2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4565" y="1604665"/>
            <a:ext cx="3230761" cy="116532"/>
          </a:xfrm>
          <a:prstGeom prst="rect">
            <a:avLst/>
          </a:prstGeom>
        </p:spPr>
      </p:pic>
      <p:pic>
        <p:nvPicPr>
          <p:cNvPr id="9" name="SK-2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76886" y="1754981"/>
            <a:ext cx="3230761" cy="1983284"/>
          </a:xfrm>
          <a:prstGeom prst="rect">
            <a:avLst/>
          </a:prstGeom>
        </p:spPr>
      </p:pic>
      <p:pic>
        <p:nvPicPr>
          <p:cNvPr id="10" name="SK-2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10980" y="1663750"/>
            <a:ext cx="2962573" cy="19050"/>
          </a:xfrm>
          <a:prstGeom prst="rect">
            <a:avLst/>
          </a:prstGeom>
        </p:spPr>
      </p:pic>
      <p:pic>
        <p:nvPicPr>
          <p:cNvPr id="11" name="SK-2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36855" y="1686967"/>
            <a:ext cx="3230761" cy="2050405"/>
          </a:xfrm>
          <a:prstGeom prst="rect">
            <a:avLst/>
          </a:prstGeom>
        </p:spPr>
      </p:pic>
      <p:pic>
        <p:nvPicPr>
          <p:cNvPr id="12" name="SK-2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71098" y="1663750"/>
            <a:ext cx="2962573" cy="19050"/>
          </a:xfrm>
          <a:prstGeom prst="rect">
            <a:avLst/>
          </a:prstGeom>
        </p:spPr>
      </p:pic>
      <p:pic>
        <p:nvPicPr>
          <p:cNvPr id="13" name="SK-2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4565" y="3998119"/>
            <a:ext cx="3230761" cy="2084784"/>
          </a:xfrm>
          <a:prstGeom prst="rect">
            <a:avLst/>
          </a:prstGeom>
        </p:spPr>
      </p:pic>
      <p:pic>
        <p:nvPicPr>
          <p:cNvPr id="14" name="SK-2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38659" y="4009132"/>
            <a:ext cx="2962573" cy="19050"/>
          </a:xfrm>
          <a:prstGeom prst="rect">
            <a:avLst/>
          </a:prstGeom>
        </p:spPr>
      </p:pic>
      <p:pic>
        <p:nvPicPr>
          <p:cNvPr id="15" name="SK-20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376886" y="4052292"/>
            <a:ext cx="3230761" cy="2058591"/>
          </a:xfrm>
          <a:prstGeom prst="rect">
            <a:avLst/>
          </a:prstGeom>
        </p:spPr>
      </p:pic>
      <p:pic>
        <p:nvPicPr>
          <p:cNvPr id="16" name="SK-20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10980" y="4009132"/>
            <a:ext cx="2962573" cy="19050"/>
          </a:xfrm>
          <a:prstGeom prst="rect">
            <a:avLst/>
          </a:prstGeom>
        </p:spPr>
      </p:pic>
      <p:pic>
        <p:nvPicPr>
          <p:cNvPr id="17" name="SK-20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936855" y="4039344"/>
            <a:ext cx="3230761" cy="2050405"/>
          </a:xfrm>
          <a:prstGeom prst="rect">
            <a:avLst/>
          </a:prstGeom>
        </p:spPr>
      </p:pic>
      <p:pic>
        <p:nvPicPr>
          <p:cNvPr id="18" name="SK-20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071098" y="4009132"/>
            <a:ext cx="2962573" cy="19050"/>
          </a:xfrm>
          <a:prstGeom prst="rect">
            <a:avLst/>
          </a:prstGeom>
        </p:spPr>
      </p:pic>
      <p:pic>
        <p:nvPicPr>
          <p:cNvPr id="19" name="SK-20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41263" y="6313438"/>
            <a:ext cx="11509177" cy="19050"/>
          </a:xfrm>
          <a:prstGeom prst="rect">
            <a:avLst/>
          </a:prstGeom>
        </p:spPr>
      </p:pic>
      <p:pic>
        <p:nvPicPr>
          <p:cNvPr id="20" name="SK-20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6391573"/>
            <a:ext cx="12192000" cy="466279"/>
          </a:xfrm>
          <a:prstGeom prst="rect">
            <a:avLst/>
          </a:prstGeom>
        </p:spPr>
      </p:pic>
      <p:pic>
        <p:nvPicPr>
          <p:cNvPr id="21" name="SK-20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119592" y="4128492"/>
            <a:ext cx="902196" cy="788640"/>
          </a:xfrm>
          <a:prstGeom prst="rect">
            <a:avLst/>
          </a:prstGeom>
        </p:spPr>
      </p:pic>
      <p:pic>
        <p:nvPicPr>
          <p:cNvPr id="22" name="SK-20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474196" y="4128492"/>
            <a:ext cx="987475" cy="864096"/>
          </a:xfrm>
          <a:prstGeom prst="rect">
            <a:avLst/>
          </a:prstGeom>
        </p:spPr>
      </p:pic>
      <p:pic>
        <p:nvPicPr>
          <p:cNvPr id="23" name="SK-20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060377" y="4128492"/>
            <a:ext cx="707082" cy="788640"/>
          </a:xfrm>
          <a:prstGeom prst="rect">
            <a:avLst/>
          </a:prstGeom>
        </p:spPr>
      </p:pic>
      <p:pic>
        <p:nvPicPr>
          <p:cNvPr id="24" name="SK-20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144000" y="1831032"/>
            <a:ext cx="841177" cy="816025"/>
          </a:xfrm>
          <a:prstGeom prst="rect">
            <a:avLst/>
          </a:prstGeom>
        </p:spPr>
      </p:pic>
      <p:pic>
        <p:nvPicPr>
          <p:cNvPr id="25" name="SK-20-img-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388769" y="1831032"/>
            <a:ext cx="1133773" cy="809179"/>
          </a:xfrm>
          <a:prstGeom prst="rect">
            <a:avLst/>
          </a:prstGeom>
        </p:spPr>
      </p:pic>
      <p:pic>
        <p:nvPicPr>
          <p:cNvPr id="26" name="SK-20-img-25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901875" y="1940719"/>
            <a:ext cx="1048494" cy="720030"/>
          </a:xfrm>
          <a:prstGeom prst="rect">
            <a:avLst/>
          </a:prstGeom>
        </p:spPr>
      </p:pic>
      <p:sp>
        <p:nvSpPr>
          <p:cNvPr id="27" name="SK-20-text-26"/>
          <p:cNvSpPr/>
          <p:nvPr/>
        </p:nvSpPr>
        <p:spPr>
          <a:xfrm>
            <a:off x="646063" y="315367"/>
            <a:ext cx="11545937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2D374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Cancer Prevention in Primary Care</a:t>
            </a:r>
            <a:endParaRPr lang="en-US" sz="3750" dirty="0"/>
          </a:p>
        </p:txBody>
      </p:sp>
      <p:sp>
        <p:nvSpPr>
          <p:cNvPr id="28" name="SK-20-text-27"/>
          <p:cNvSpPr/>
          <p:nvPr/>
        </p:nvSpPr>
        <p:spPr>
          <a:xfrm>
            <a:off x="621655" y="1131540"/>
            <a:ext cx="1157034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7180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modifiable risk factors — evidence-based GP actions</a:t>
            </a:r>
            <a:endParaRPr lang="en-US" sz="1500" dirty="0"/>
          </a:p>
        </p:txBody>
      </p:sp>
      <p:sp>
        <p:nvSpPr>
          <p:cNvPr id="29" name="SK-20-text-28"/>
          <p:cNvSpPr/>
          <p:nvPr/>
        </p:nvSpPr>
        <p:spPr>
          <a:xfrm>
            <a:off x="1900684" y="2750046"/>
            <a:ext cx="103867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2D374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Tobacco</a:t>
            </a:r>
            <a:endParaRPr lang="en-US" sz="1575" dirty="0"/>
          </a:p>
        </p:txBody>
      </p:sp>
      <p:sp>
        <p:nvSpPr>
          <p:cNvPr id="30" name="SK-20-text-29"/>
          <p:cNvSpPr/>
          <p:nvPr/>
        </p:nvSpPr>
        <p:spPr>
          <a:xfrm>
            <a:off x="1078706" y="3086100"/>
            <a:ext cx="269468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4A55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 to NHS Stop Smoking services</a:t>
            </a:r>
            <a:endParaRPr lang="en-US" sz="1350" dirty="0"/>
          </a:p>
        </p:txBody>
      </p:sp>
      <p:sp>
        <p:nvSpPr>
          <p:cNvPr id="31" name="SK-20-text-30"/>
          <p:cNvSpPr/>
          <p:nvPr/>
        </p:nvSpPr>
        <p:spPr>
          <a:xfrm>
            <a:off x="1644253" y="3415159"/>
            <a:ext cx="157579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dirty="0">
                <a:solidFill>
                  <a:srgbClr val="7180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NG209 (Feb 2025)</a:t>
            </a:r>
            <a:endParaRPr lang="en-US" sz="1125" dirty="0"/>
          </a:p>
        </p:txBody>
      </p:sp>
      <p:sp>
        <p:nvSpPr>
          <p:cNvPr id="32" name="SK-20-text-31"/>
          <p:cNvSpPr/>
          <p:nvPr/>
        </p:nvSpPr>
        <p:spPr>
          <a:xfrm>
            <a:off x="5460653" y="2729359"/>
            <a:ext cx="99000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2D374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Obesity</a:t>
            </a:r>
            <a:endParaRPr lang="en-US" sz="1575" dirty="0"/>
          </a:p>
        </p:txBody>
      </p:sp>
      <p:sp>
        <p:nvSpPr>
          <p:cNvPr id="33" name="SK-20-text-32"/>
          <p:cNvSpPr/>
          <p:nvPr/>
        </p:nvSpPr>
        <p:spPr>
          <a:xfrm>
            <a:off x="4803577" y="3038029"/>
            <a:ext cx="2279898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Weight management referral —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linked to 13 cancer types</a:t>
            </a:r>
            <a:endParaRPr lang="en-US" sz="1275" dirty="0"/>
          </a:p>
        </p:txBody>
      </p:sp>
      <p:sp>
        <p:nvSpPr>
          <p:cNvPr id="34" name="SK-20-text-33"/>
          <p:cNvSpPr/>
          <p:nvPr/>
        </p:nvSpPr>
        <p:spPr>
          <a:xfrm>
            <a:off x="5509171" y="3511153"/>
            <a:ext cx="880765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dirty="0">
                <a:solidFill>
                  <a:srgbClr val="7180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NG246</a:t>
            </a:r>
            <a:endParaRPr lang="en-US" sz="1125" dirty="0"/>
          </a:p>
        </p:txBody>
      </p:sp>
      <p:sp>
        <p:nvSpPr>
          <p:cNvPr id="35" name="SK-20-text-34"/>
          <p:cNvSpPr/>
          <p:nvPr/>
        </p:nvSpPr>
        <p:spPr>
          <a:xfrm>
            <a:off x="9093994" y="2743200"/>
            <a:ext cx="941189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2D374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Alcohol</a:t>
            </a:r>
            <a:endParaRPr lang="en-US" sz="1575" dirty="0"/>
          </a:p>
        </p:txBody>
      </p:sp>
      <p:sp>
        <p:nvSpPr>
          <p:cNvPr id="36" name="SK-20-text-35"/>
          <p:cNvSpPr/>
          <p:nvPr/>
        </p:nvSpPr>
        <p:spPr>
          <a:xfrm>
            <a:off x="8186738" y="3086100"/>
            <a:ext cx="268247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4A55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AUDIT screening + brief intervention</a:t>
            </a:r>
            <a:endParaRPr lang="en-US" sz="1350" dirty="0"/>
          </a:p>
        </p:txBody>
      </p:sp>
      <p:sp>
        <p:nvSpPr>
          <p:cNvPr id="37" name="SK-20-text-36"/>
          <p:cNvSpPr/>
          <p:nvPr/>
        </p:nvSpPr>
        <p:spPr>
          <a:xfrm>
            <a:off x="8276779" y="3415159"/>
            <a:ext cx="25146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dirty="0">
                <a:solidFill>
                  <a:srgbClr val="7180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CG115 — linked to 7 cancer types</a:t>
            </a:r>
            <a:endParaRPr lang="en-US" sz="1125" dirty="0"/>
          </a:p>
        </p:txBody>
      </p:sp>
      <p:sp>
        <p:nvSpPr>
          <p:cNvPr id="38" name="SK-20-text-37"/>
          <p:cNvSpPr/>
          <p:nvPr/>
        </p:nvSpPr>
        <p:spPr>
          <a:xfrm>
            <a:off x="1376363" y="4965055"/>
            <a:ext cx="200188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2D374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HPV Vaccination</a:t>
            </a:r>
            <a:endParaRPr lang="en-US" sz="1575" dirty="0"/>
          </a:p>
        </p:txBody>
      </p:sp>
      <p:sp>
        <p:nvSpPr>
          <p:cNvPr id="39" name="SK-20-text-38"/>
          <p:cNvSpPr/>
          <p:nvPr/>
        </p:nvSpPr>
        <p:spPr>
          <a:xfrm>
            <a:off x="1280071" y="5280571"/>
            <a:ext cx="2206675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NHS programme: ages 12–13;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catch-up to 25</a:t>
            </a:r>
            <a:endParaRPr lang="en-US" sz="1275" dirty="0"/>
          </a:p>
        </p:txBody>
      </p:sp>
      <p:sp>
        <p:nvSpPr>
          <p:cNvPr id="40" name="SK-20-text-39"/>
          <p:cNvSpPr/>
          <p:nvPr/>
        </p:nvSpPr>
        <p:spPr>
          <a:xfrm>
            <a:off x="839688" y="5781229"/>
            <a:ext cx="31242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dirty="0">
                <a:solidFill>
                  <a:srgbClr val="7180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Prevents cervical, oropharyngeal &amp; anal cancers</a:t>
            </a:r>
            <a:endParaRPr lang="en-US" sz="1125" dirty="0"/>
          </a:p>
        </p:txBody>
      </p:sp>
      <p:sp>
        <p:nvSpPr>
          <p:cNvPr id="41" name="SK-20-text-40"/>
          <p:cNvSpPr/>
          <p:nvPr/>
        </p:nvSpPr>
        <p:spPr>
          <a:xfrm>
            <a:off x="5192464" y="5081736"/>
            <a:ext cx="153858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2D374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UV Exposure</a:t>
            </a:r>
            <a:endParaRPr lang="en-US" sz="1575" dirty="0"/>
          </a:p>
        </p:txBody>
      </p:sp>
      <p:sp>
        <p:nvSpPr>
          <p:cNvPr id="42" name="SK-20-text-41"/>
          <p:cNvSpPr/>
          <p:nvPr/>
        </p:nvSpPr>
        <p:spPr>
          <a:xfrm>
            <a:off x="5096173" y="5390257"/>
            <a:ext cx="1731169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Skin awareness advice;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promote sunscreen use</a:t>
            </a:r>
            <a:endParaRPr lang="en-US" sz="1275" dirty="0"/>
          </a:p>
        </p:txBody>
      </p:sp>
      <p:sp>
        <p:nvSpPr>
          <p:cNvPr id="43" name="SK-20-text-42"/>
          <p:cNvSpPr/>
          <p:nvPr/>
        </p:nvSpPr>
        <p:spPr>
          <a:xfrm>
            <a:off x="5228779" y="5870377"/>
            <a:ext cx="1465957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dirty="0">
                <a:solidFill>
                  <a:srgbClr val="7180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Melanoma prevention</a:t>
            </a:r>
            <a:endParaRPr lang="en-US" sz="1125" dirty="0"/>
          </a:p>
        </p:txBody>
      </p:sp>
      <p:sp>
        <p:nvSpPr>
          <p:cNvPr id="44" name="SK-20-text-43"/>
          <p:cNvSpPr/>
          <p:nvPr/>
        </p:nvSpPr>
        <p:spPr>
          <a:xfrm>
            <a:off x="8898880" y="5040511"/>
            <a:ext cx="131921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2D374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Radon Gas</a:t>
            </a:r>
            <a:endParaRPr lang="en-US" sz="1575" dirty="0"/>
          </a:p>
        </p:txBody>
      </p:sp>
      <p:sp>
        <p:nvSpPr>
          <p:cNvPr id="45" name="SK-20-text-44"/>
          <p:cNvSpPr/>
          <p:nvPr/>
        </p:nvSpPr>
        <p:spPr>
          <a:xfrm>
            <a:off x="8473380" y="5349180"/>
            <a:ext cx="2157859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High-risk areas: SW England,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Derbyshire, parts of Yorkshire</a:t>
            </a:r>
            <a:endParaRPr lang="en-US" sz="1275" dirty="0"/>
          </a:p>
        </p:txBody>
      </p:sp>
      <p:sp>
        <p:nvSpPr>
          <p:cNvPr id="46" name="SK-20-text-45"/>
          <p:cNvSpPr/>
          <p:nvPr/>
        </p:nvSpPr>
        <p:spPr>
          <a:xfrm>
            <a:off x="8301186" y="5829300"/>
            <a:ext cx="25146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dirty="0">
                <a:solidFill>
                  <a:srgbClr val="7180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PHE radon mapping — lung cancer risk</a:t>
            </a:r>
            <a:endParaRPr lang="en-US" sz="1125" dirty="0"/>
          </a:p>
        </p:txBody>
      </p:sp>
      <p:sp>
        <p:nvSpPr>
          <p:cNvPr id="47" name="SK-20-text-46"/>
          <p:cNvSpPr/>
          <p:nvPr/>
        </p:nvSpPr>
        <p:spPr>
          <a:xfrm>
            <a:off x="511969" y="6521946"/>
            <a:ext cx="44062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48" name="SK-20-text-47"/>
          <p:cNvSpPr/>
          <p:nvPr/>
        </p:nvSpPr>
        <p:spPr>
          <a:xfrm>
            <a:off x="4390132" y="6515100"/>
            <a:ext cx="3277344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Improving Cancer Care</a:t>
            </a:r>
            <a:endParaRPr lang="en-US" sz="1500" dirty="0"/>
          </a:p>
        </p:txBody>
      </p:sp>
      <p:sp>
        <p:nvSpPr>
          <p:cNvPr id="49" name="SK-20-text-48"/>
          <p:cNvSpPr/>
          <p:nvPr/>
        </p:nvSpPr>
        <p:spPr>
          <a:xfrm>
            <a:off x="9460557" y="6521946"/>
            <a:ext cx="210949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20 of 29 | June 2026</a:t>
            </a:r>
            <a:endParaRPr lang="en-US" sz="13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713184"/>
            <a:ext cx="3962400" cy="41077"/>
          </a:xfrm>
          <a:prstGeom prst="rect">
            <a:avLst/>
          </a:prstGeom>
        </p:spPr>
      </p:pic>
      <p:pic>
        <p:nvPicPr>
          <p:cNvPr id="4" name="SK-2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059" y="1344067"/>
            <a:ext cx="85279" cy="219373"/>
          </a:xfrm>
          <a:prstGeom prst="rect">
            <a:avLst/>
          </a:prstGeom>
        </p:spPr>
      </p:pic>
      <p:pic>
        <p:nvPicPr>
          <p:cNvPr id="5" name="SK-21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059" y="2626519"/>
            <a:ext cx="85279" cy="219373"/>
          </a:xfrm>
          <a:prstGeom prst="rect">
            <a:avLst/>
          </a:prstGeom>
        </p:spPr>
      </p:pic>
      <p:pic>
        <p:nvPicPr>
          <p:cNvPr id="6" name="SK-21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059" y="4279255"/>
            <a:ext cx="85279" cy="219373"/>
          </a:xfrm>
          <a:prstGeom prst="rect">
            <a:avLst/>
          </a:prstGeom>
        </p:spPr>
      </p:pic>
      <p:pic>
        <p:nvPicPr>
          <p:cNvPr id="7" name="SK-21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784" y="2907060"/>
            <a:ext cx="6412855" cy="1173956"/>
          </a:xfrm>
          <a:prstGeom prst="rect">
            <a:avLst/>
          </a:prstGeom>
        </p:spPr>
      </p:pic>
      <p:pic>
        <p:nvPicPr>
          <p:cNvPr id="8" name="SK-21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97961" y="0"/>
            <a:ext cx="4693890" cy="6858000"/>
          </a:xfrm>
          <a:prstGeom prst="rect">
            <a:avLst/>
          </a:prstGeom>
        </p:spPr>
      </p:pic>
      <p:pic>
        <p:nvPicPr>
          <p:cNvPr id="9" name="SK-21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405265"/>
            <a:ext cx="12192000" cy="452586"/>
          </a:xfrm>
          <a:prstGeom prst="rect">
            <a:avLst/>
          </a:prstGeom>
        </p:spPr>
      </p:pic>
      <p:pic>
        <p:nvPicPr>
          <p:cNvPr id="10" name="SK-21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63867" y="0"/>
            <a:ext cx="4827984" cy="6480721"/>
          </a:xfrm>
          <a:prstGeom prst="rect">
            <a:avLst/>
          </a:prstGeom>
        </p:spPr>
      </p:pic>
      <p:pic>
        <p:nvPicPr>
          <p:cNvPr id="11" name="SK-21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8267" y="2983111"/>
            <a:ext cx="280392" cy="253603"/>
          </a:xfrm>
          <a:prstGeom prst="rect">
            <a:avLst/>
          </a:prstGeom>
        </p:spPr>
      </p:pic>
      <p:sp>
        <p:nvSpPr>
          <p:cNvPr id="12" name="SK-21-text-11"/>
          <p:cNvSpPr/>
          <p:nvPr/>
        </p:nvSpPr>
        <p:spPr>
          <a:xfrm>
            <a:off x="341263" y="191988"/>
            <a:ext cx="11850737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Breaking a Cancer Diagnosis — The GP Approach</a:t>
            </a:r>
            <a:endParaRPr lang="en-US" sz="2250" dirty="0"/>
          </a:p>
        </p:txBody>
      </p:sp>
      <p:sp>
        <p:nvSpPr>
          <p:cNvPr id="13" name="SK-21-text-12"/>
          <p:cNvSpPr/>
          <p:nvPr/>
        </p:nvSpPr>
        <p:spPr>
          <a:xfrm>
            <a:off x="341263" y="932557"/>
            <a:ext cx="1185073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Most diagnoses are delivered in secondary care — but the GP's role begins immediately after</a:t>
            </a:r>
            <a:endParaRPr lang="en-US" sz="1050" dirty="0"/>
          </a:p>
        </p:txBody>
      </p:sp>
      <p:sp>
        <p:nvSpPr>
          <p:cNvPr id="14" name="SK-21-text-13"/>
          <p:cNvSpPr/>
          <p:nvPr/>
        </p:nvSpPr>
        <p:spPr>
          <a:xfrm>
            <a:off x="524173" y="1385292"/>
            <a:ext cx="519684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GP's Role in This Moment</a:t>
            </a:r>
            <a:endParaRPr lang="en-US" sz="1200" dirty="0"/>
          </a:p>
        </p:txBody>
      </p:sp>
      <p:sp>
        <p:nvSpPr>
          <p:cNvPr id="15" name="SK-21-text-14"/>
          <p:cNvSpPr/>
          <p:nvPr/>
        </p:nvSpPr>
        <p:spPr>
          <a:xfrm>
            <a:off x="536377" y="1707505"/>
            <a:ext cx="5998369" cy="7063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GP often has the first conversation about worrying features before referral</a:t>
            </a:r>
            <a:endParaRPr lang="en-US" sz="1050" dirty="0"/>
          </a:p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After secondary care breaks the news, the GP becomes the anchor of continuity</a:t>
            </a:r>
            <a:endParaRPr lang="en-US" sz="1050" dirty="0"/>
          </a:p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Patients frequently return to their GP to re-process, clarify, and seek emotional support</a:t>
            </a:r>
            <a:endParaRPr lang="en-US" sz="1050" dirty="0"/>
          </a:p>
        </p:txBody>
      </p:sp>
      <p:sp>
        <p:nvSpPr>
          <p:cNvPr id="16" name="SK-21-text-15"/>
          <p:cNvSpPr/>
          <p:nvPr/>
        </p:nvSpPr>
        <p:spPr>
          <a:xfrm>
            <a:off x="524173" y="2633365"/>
            <a:ext cx="665988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Proactive GP Contact After Diagnosis</a:t>
            </a:r>
            <a:endParaRPr lang="en-US" sz="1200" dirty="0"/>
          </a:p>
        </p:txBody>
      </p:sp>
      <p:sp>
        <p:nvSpPr>
          <p:cNvPr id="17" name="SK-21-text-16"/>
          <p:cNvSpPr/>
          <p:nvPr/>
        </p:nvSpPr>
        <p:spPr>
          <a:xfrm>
            <a:off x="975271" y="3010644"/>
            <a:ext cx="11216729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Proactive telephone call or appointment invitation within 2–4 weeks of diagnosis</a:t>
            </a:r>
            <a:endParaRPr lang="en-US" sz="1050" dirty="0"/>
          </a:p>
        </p:txBody>
      </p:sp>
      <p:sp>
        <p:nvSpPr>
          <p:cNvPr id="18" name="SK-21-text-17"/>
          <p:cNvSpPr/>
          <p:nvPr/>
        </p:nvSpPr>
        <p:spPr>
          <a:xfrm>
            <a:off x="975271" y="3326011"/>
            <a:ext cx="4303663" cy="6788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Check understanding of what secondary care communicated</a:t>
            </a:r>
            <a:endParaRPr lang="en-US" sz="1050" dirty="0"/>
          </a:p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Assess emotional response and immediate support needs</a:t>
            </a:r>
            <a:endParaRPr lang="en-US" sz="1050" dirty="0"/>
          </a:p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Clarify the GP's ongoing role and who to contact with concerns</a:t>
            </a:r>
            <a:endParaRPr lang="en-US" sz="1050" dirty="0"/>
          </a:p>
        </p:txBody>
      </p:sp>
      <p:sp>
        <p:nvSpPr>
          <p:cNvPr id="19" name="SK-21-text-18"/>
          <p:cNvSpPr/>
          <p:nvPr/>
        </p:nvSpPr>
        <p:spPr>
          <a:xfrm>
            <a:off x="524173" y="4306788"/>
            <a:ext cx="739140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SPIKES Framework — A Structured Approach</a:t>
            </a:r>
            <a:endParaRPr lang="en-US" sz="1200" dirty="0"/>
          </a:p>
        </p:txBody>
      </p:sp>
      <p:sp>
        <p:nvSpPr>
          <p:cNvPr id="20" name="SK-21-text-19"/>
          <p:cNvSpPr/>
          <p:nvPr/>
        </p:nvSpPr>
        <p:spPr>
          <a:xfrm>
            <a:off x="572988" y="4615309"/>
            <a:ext cx="1104900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 Setting · Private, seated, unhurried — never in a corridor</a:t>
            </a:r>
            <a:endParaRPr lang="en-US" sz="1200" dirty="0"/>
          </a:p>
        </p:txBody>
      </p:sp>
      <p:sp>
        <p:nvSpPr>
          <p:cNvPr id="21" name="SK-21-text-20"/>
          <p:cNvSpPr/>
          <p:nvPr/>
        </p:nvSpPr>
        <p:spPr>
          <a:xfrm>
            <a:off x="572988" y="4917132"/>
            <a:ext cx="885444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 Perception · "What have you been told so far?"</a:t>
            </a:r>
            <a:endParaRPr lang="en-US" sz="1200" dirty="0"/>
          </a:p>
        </p:txBody>
      </p:sp>
      <p:sp>
        <p:nvSpPr>
          <p:cNvPr id="22" name="SK-21-text-21"/>
          <p:cNvSpPr/>
          <p:nvPr/>
        </p:nvSpPr>
        <p:spPr>
          <a:xfrm>
            <a:off x="572988" y="5198269"/>
            <a:ext cx="1068324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 Invitation · "How much detail would you like right now?"</a:t>
            </a:r>
            <a:endParaRPr lang="en-US" sz="1200" dirty="0"/>
          </a:p>
        </p:txBody>
      </p:sp>
      <p:sp>
        <p:nvSpPr>
          <p:cNvPr id="23" name="SK-21-text-22"/>
          <p:cNvSpPr/>
          <p:nvPr/>
        </p:nvSpPr>
        <p:spPr>
          <a:xfrm>
            <a:off x="572988" y="5486400"/>
            <a:ext cx="1161901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 Knowledge · Give information honestly, in plain language, in chunks</a:t>
            </a:r>
            <a:endParaRPr lang="en-US" sz="1200" dirty="0"/>
          </a:p>
        </p:txBody>
      </p:sp>
      <p:sp>
        <p:nvSpPr>
          <p:cNvPr id="24" name="SK-21-text-23"/>
          <p:cNvSpPr/>
          <p:nvPr/>
        </p:nvSpPr>
        <p:spPr>
          <a:xfrm>
            <a:off x="572988" y="5774382"/>
            <a:ext cx="1104900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 Emotions · Acknowledge and sit with the emotional response</a:t>
            </a:r>
            <a:endParaRPr lang="en-US" sz="1200" dirty="0"/>
          </a:p>
        </p:txBody>
      </p:sp>
      <p:sp>
        <p:nvSpPr>
          <p:cNvPr id="25" name="SK-21-text-24"/>
          <p:cNvSpPr/>
          <p:nvPr/>
        </p:nvSpPr>
        <p:spPr>
          <a:xfrm>
            <a:off x="572988" y="6062365"/>
            <a:ext cx="1161901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 Strategy &amp; Summary · Agree next steps; confirm who is doing what</a:t>
            </a:r>
            <a:endParaRPr lang="en-US" sz="1200" dirty="0"/>
          </a:p>
        </p:txBody>
      </p:sp>
      <p:sp>
        <p:nvSpPr>
          <p:cNvPr id="26" name="SK-21-text-25"/>
          <p:cNvSpPr/>
          <p:nvPr/>
        </p:nvSpPr>
        <p:spPr>
          <a:xfrm>
            <a:off x="353467" y="6576715"/>
            <a:ext cx="343662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27" name="SK-21-text-26"/>
          <p:cNvSpPr/>
          <p:nvPr/>
        </p:nvSpPr>
        <p:spPr>
          <a:xfrm>
            <a:off x="4876800" y="6563023"/>
            <a:ext cx="58369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| Improving Cancer Care</a:t>
            </a:r>
            <a:endParaRPr lang="en-US" sz="1050" dirty="0"/>
          </a:p>
        </p:txBody>
      </p:sp>
      <p:sp>
        <p:nvSpPr>
          <p:cNvPr id="28" name="SK-21-text-27"/>
          <p:cNvSpPr/>
          <p:nvPr/>
        </p:nvSpPr>
        <p:spPr>
          <a:xfrm>
            <a:off x="10936188" y="6563023"/>
            <a:ext cx="125581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Page 21 of 29</a:t>
            </a:r>
            <a:endParaRPr lang="en-US" sz="10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596" y="850255"/>
            <a:ext cx="7510165" cy="61615"/>
          </a:xfrm>
          <a:prstGeom prst="rect">
            <a:avLst/>
          </a:prstGeom>
        </p:spPr>
      </p:pic>
      <p:pic>
        <p:nvPicPr>
          <p:cNvPr id="4" name="SK-2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596" y="1487388"/>
            <a:ext cx="4876800" cy="1057424"/>
          </a:xfrm>
          <a:prstGeom prst="rect">
            <a:avLst/>
          </a:prstGeom>
        </p:spPr>
      </p:pic>
      <p:pic>
        <p:nvPicPr>
          <p:cNvPr id="5" name="SK-2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596" y="1460748"/>
            <a:ext cx="146298" cy="1083469"/>
          </a:xfrm>
          <a:prstGeom prst="rect">
            <a:avLst/>
          </a:prstGeom>
        </p:spPr>
      </p:pic>
      <p:pic>
        <p:nvPicPr>
          <p:cNvPr id="6" name="SK-2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2596" y="2626519"/>
            <a:ext cx="4876800" cy="1508671"/>
          </a:xfrm>
          <a:prstGeom prst="rect">
            <a:avLst/>
          </a:prstGeom>
        </p:spPr>
      </p:pic>
      <p:pic>
        <p:nvPicPr>
          <p:cNvPr id="7" name="SK-2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2596" y="2626519"/>
            <a:ext cx="146298" cy="1515517"/>
          </a:xfrm>
          <a:prstGeom prst="rect">
            <a:avLst/>
          </a:prstGeom>
        </p:spPr>
      </p:pic>
      <p:pic>
        <p:nvPicPr>
          <p:cNvPr id="8" name="SK-2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2596" y="4210050"/>
            <a:ext cx="4876800" cy="968276"/>
          </a:xfrm>
          <a:prstGeom prst="rect">
            <a:avLst/>
          </a:prstGeom>
        </p:spPr>
      </p:pic>
      <p:pic>
        <p:nvPicPr>
          <p:cNvPr id="9" name="SK-2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2596" y="4217640"/>
            <a:ext cx="146298" cy="973782"/>
          </a:xfrm>
          <a:prstGeom prst="rect">
            <a:avLst/>
          </a:prstGeom>
        </p:spPr>
      </p:pic>
      <p:pic>
        <p:nvPicPr>
          <p:cNvPr id="10" name="SK-2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2596" y="5300514"/>
            <a:ext cx="4876800" cy="995660"/>
          </a:xfrm>
          <a:prstGeom prst="rect">
            <a:avLst/>
          </a:prstGeom>
        </p:spPr>
      </p:pic>
      <p:pic>
        <p:nvPicPr>
          <p:cNvPr id="11" name="SK-2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2596" y="5266879"/>
            <a:ext cx="146298" cy="973782"/>
          </a:xfrm>
          <a:prstGeom prst="rect">
            <a:avLst/>
          </a:prstGeom>
        </p:spPr>
      </p:pic>
      <p:pic>
        <p:nvPicPr>
          <p:cNvPr id="12" name="SK-2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036028" y="1549896"/>
            <a:ext cx="19050" cy="4711303"/>
          </a:xfrm>
          <a:prstGeom prst="rect">
            <a:avLst/>
          </a:prstGeom>
        </p:spPr>
      </p:pic>
      <p:pic>
        <p:nvPicPr>
          <p:cNvPr id="13" name="SK-2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429375"/>
            <a:ext cx="12192000" cy="399752"/>
          </a:xfrm>
          <a:prstGeom prst="rect">
            <a:avLst/>
          </a:prstGeom>
        </p:spPr>
      </p:pic>
      <p:pic>
        <p:nvPicPr>
          <p:cNvPr id="14" name="SK-2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27898" y="1467594"/>
            <a:ext cx="6705600" cy="4841677"/>
          </a:xfrm>
          <a:prstGeom prst="rect">
            <a:avLst/>
          </a:prstGeom>
        </p:spPr>
      </p:pic>
      <p:sp>
        <p:nvSpPr>
          <p:cNvPr id="15" name="SK-22-text-14"/>
          <p:cNvSpPr/>
          <p:nvPr/>
        </p:nvSpPr>
        <p:spPr>
          <a:xfrm>
            <a:off x="304800" y="239911"/>
            <a:ext cx="11887200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Supporting Carers of Cancer Patients</a:t>
            </a:r>
            <a:endParaRPr lang="en-US" sz="3450" dirty="0"/>
          </a:p>
        </p:txBody>
      </p:sp>
      <p:sp>
        <p:nvSpPr>
          <p:cNvPr id="16" name="SK-22-text-15"/>
          <p:cNvSpPr/>
          <p:nvPr/>
        </p:nvSpPr>
        <p:spPr>
          <a:xfrm>
            <a:off x="304800" y="994321"/>
            <a:ext cx="1188720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Carers carry an enormous burden — often unrecognised. The GP's role is to see them too.</a:t>
            </a:r>
            <a:endParaRPr lang="en-US" sz="1650" dirty="0"/>
          </a:p>
        </p:txBody>
      </p:sp>
      <p:sp>
        <p:nvSpPr>
          <p:cNvPr id="17" name="SK-22-text-16"/>
          <p:cNvSpPr/>
          <p:nvPr/>
        </p:nvSpPr>
        <p:spPr>
          <a:xfrm>
            <a:off x="548580" y="1563588"/>
            <a:ext cx="51244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Carer Needs Assessment</a:t>
            </a:r>
            <a:endParaRPr lang="en-US" sz="1500" dirty="0"/>
          </a:p>
        </p:txBody>
      </p:sp>
      <p:sp>
        <p:nvSpPr>
          <p:cNvPr id="18" name="SK-22-text-17"/>
          <p:cNvSpPr/>
          <p:nvPr/>
        </p:nvSpPr>
        <p:spPr>
          <a:xfrm>
            <a:off x="536377" y="1899642"/>
            <a:ext cx="4145161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Offer under the Care Act 2014 — carers have a legal right to</a:t>
            </a:r>
            <a:endParaRPr lang="en-US" sz="1125" dirty="0"/>
          </a:p>
          <a:p>
            <a:pPr marL="0" indent="0" algn="l">
              <a:lnSpc>
                <a:spcPts val="1463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assessment. Ask: 'How are YOU coping?' — the most</a:t>
            </a:r>
            <a:endParaRPr lang="en-US" sz="1125" dirty="0"/>
          </a:p>
          <a:p>
            <a:pPr marL="0" indent="0" algn="l">
              <a:lnSpc>
                <a:spcPts val="1463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important question in any carer consultation.</a:t>
            </a:r>
            <a:endParaRPr lang="en-US" sz="1125" dirty="0"/>
          </a:p>
        </p:txBody>
      </p:sp>
      <p:sp>
        <p:nvSpPr>
          <p:cNvPr id="19" name="SK-22-text-18"/>
          <p:cNvSpPr/>
          <p:nvPr/>
        </p:nvSpPr>
        <p:spPr>
          <a:xfrm>
            <a:off x="548580" y="2729359"/>
            <a:ext cx="58102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Benefits &amp; Practical Help</a:t>
            </a:r>
            <a:endParaRPr lang="en-US" sz="1500" dirty="0"/>
          </a:p>
        </p:txBody>
      </p:sp>
      <p:sp>
        <p:nvSpPr>
          <p:cNvPr id="20" name="SK-22-text-19"/>
          <p:cNvSpPr/>
          <p:nvPr/>
        </p:nvSpPr>
        <p:spPr>
          <a:xfrm>
            <a:off x="548580" y="3038029"/>
            <a:ext cx="72085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Carer's Allowance for eligible carers</a:t>
            </a:r>
            <a:endParaRPr lang="en-US" sz="1200" dirty="0"/>
          </a:p>
        </p:txBody>
      </p:sp>
      <p:sp>
        <p:nvSpPr>
          <p:cNvPr id="21" name="SK-22-text-20"/>
          <p:cNvSpPr/>
          <p:nvPr/>
        </p:nvSpPr>
        <p:spPr>
          <a:xfrm>
            <a:off x="548580" y="3250555"/>
            <a:ext cx="101955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PIP for the patient; Attendance Allowance (aged 65+)</a:t>
            </a:r>
            <a:endParaRPr lang="en-US" sz="1200" dirty="0"/>
          </a:p>
        </p:txBody>
      </p:sp>
      <p:sp>
        <p:nvSpPr>
          <p:cNvPr id="22" name="SK-22-text-21"/>
          <p:cNvSpPr/>
          <p:nvPr/>
        </p:nvSpPr>
        <p:spPr>
          <a:xfrm>
            <a:off x="548580" y="3470077"/>
            <a:ext cx="3828157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SR1 form — fast-track DWP benefits; does not require</a:t>
            </a:r>
            <a:endParaRPr lang="en-US" sz="1125" dirty="0"/>
          </a:p>
          <a:p>
            <a:pPr marL="0" indent="0" algn="l">
              <a:lnSpc>
                <a:spcPts val="1463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6-month prognosis</a:t>
            </a:r>
            <a:endParaRPr lang="en-US" sz="1125" dirty="0"/>
          </a:p>
        </p:txBody>
      </p:sp>
      <p:sp>
        <p:nvSpPr>
          <p:cNvPr id="23" name="SK-22-text-22"/>
          <p:cNvSpPr/>
          <p:nvPr/>
        </p:nvSpPr>
        <p:spPr>
          <a:xfrm>
            <a:off x="548580" y="3854053"/>
            <a:ext cx="106832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Marie Curie nursing — overnight and weekend home support</a:t>
            </a:r>
            <a:endParaRPr lang="en-US" sz="1200" dirty="0"/>
          </a:p>
        </p:txBody>
      </p:sp>
      <p:sp>
        <p:nvSpPr>
          <p:cNvPr id="24" name="SK-22-text-23"/>
          <p:cNvSpPr/>
          <p:nvPr/>
        </p:nvSpPr>
        <p:spPr>
          <a:xfrm>
            <a:off x="548580" y="4286250"/>
            <a:ext cx="39814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Community Support</a:t>
            </a:r>
            <a:endParaRPr lang="en-US" sz="1500" dirty="0"/>
          </a:p>
        </p:txBody>
      </p:sp>
      <p:sp>
        <p:nvSpPr>
          <p:cNvPr id="25" name="SK-22-text-24"/>
          <p:cNvSpPr/>
          <p:nvPr/>
        </p:nvSpPr>
        <p:spPr>
          <a:xfrm>
            <a:off x="536377" y="4560540"/>
            <a:ext cx="4132957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Macmillan carer support — online and telephone resources.</a:t>
            </a:r>
            <a:endParaRPr lang="en-US" sz="1125" dirty="0"/>
          </a:p>
          <a:p>
            <a:pPr marL="0" indent="0" algn="l">
              <a:lnSpc>
                <a:spcPts val="1463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HEAL programme where locally available. Signpost early —</a:t>
            </a:r>
            <a:endParaRPr lang="en-US" sz="1125" dirty="0"/>
          </a:p>
          <a:p>
            <a:pPr marL="0" indent="0" algn="l">
              <a:lnSpc>
                <a:spcPts val="1463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don't wait for crisis.</a:t>
            </a:r>
            <a:endParaRPr lang="en-US" sz="1125" dirty="0"/>
          </a:p>
        </p:txBody>
      </p:sp>
      <p:sp>
        <p:nvSpPr>
          <p:cNvPr id="26" name="SK-22-text-25"/>
          <p:cNvSpPr/>
          <p:nvPr/>
        </p:nvSpPr>
        <p:spPr>
          <a:xfrm>
            <a:off x="548580" y="5376565"/>
            <a:ext cx="58102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Preparing for Bereavement</a:t>
            </a:r>
            <a:endParaRPr lang="en-US" sz="1500" dirty="0"/>
          </a:p>
        </p:txBody>
      </p:sp>
      <p:sp>
        <p:nvSpPr>
          <p:cNvPr id="27" name="SK-22-text-26"/>
          <p:cNvSpPr/>
          <p:nvPr/>
        </p:nvSpPr>
        <p:spPr>
          <a:xfrm>
            <a:off x="536377" y="5671542"/>
            <a:ext cx="4328071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Prepare carers for what happens after death — practical steps,</a:t>
            </a:r>
            <a:endParaRPr lang="en-US" sz="1125" dirty="0"/>
          </a:p>
          <a:p>
            <a:pPr marL="0" indent="0" algn="l">
              <a:lnSpc>
                <a:spcPts val="1463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who to call, what to expect. Schedule a follow-up bereavement</a:t>
            </a:r>
            <a:endParaRPr lang="en-US" sz="1125" dirty="0"/>
          </a:p>
          <a:p>
            <a:pPr marL="0" indent="0" algn="l">
              <a:lnSpc>
                <a:spcPts val="1463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visit before the patient dies.</a:t>
            </a:r>
            <a:endParaRPr lang="en-US" sz="1125" dirty="0"/>
          </a:p>
        </p:txBody>
      </p:sp>
      <p:sp>
        <p:nvSpPr>
          <p:cNvPr id="28" name="SK-22-text-27"/>
          <p:cNvSpPr/>
          <p:nvPr/>
        </p:nvSpPr>
        <p:spPr>
          <a:xfrm>
            <a:off x="316855" y="6528792"/>
            <a:ext cx="391668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29" name="SK-22-text-28"/>
          <p:cNvSpPr/>
          <p:nvPr/>
        </p:nvSpPr>
        <p:spPr>
          <a:xfrm>
            <a:off x="4596259" y="6528792"/>
            <a:ext cx="66598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Improving Cancer Care</a:t>
            </a:r>
            <a:endParaRPr lang="en-US" sz="1200" dirty="0"/>
          </a:p>
        </p:txBody>
      </p:sp>
      <p:sp>
        <p:nvSpPr>
          <p:cNvPr id="30" name="SK-22-text-29"/>
          <p:cNvSpPr/>
          <p:nvPr/>
        </p:nvSpPr>
        <p:spPr>
          <a:xfrm>
            <a:off x="10643592" y="6528792"/>
            <a:ext cx="1548408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22 of 29</a:t>
            </a:r>
            <a:endParaRPr lang="en-US" sz="1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377875" cy="6377880"/>
          </a:xfrm>
          <a:prstGeom prst="rect">
            <a:avLst/>
          </a:prstGeom>
        </p:spPr>
      </p:pic>
      <p:pic>
        <p:nvPicPr>
          <p:cNvPr id="4" name="SK-2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082" y="931515"/>
            <a:ext cx="1024086" cy="57150"/>
          </a:xfrm>
          <a:prstGeom prst="rect">
            <a:avLst/>
          </a:prstGeom>
        </p:spPr>
      </p:pic>
      <p:pic>
        <p:nvPicPr>
          <p:cNvPr id="5" name="SK-2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7082" y="1686967"/>
            <a:ext cx="5279082" cy="1021705"/>
          </a:xfrm>
          <a:prstGeom prst="rect">
            <a:avLst/>
          </a:prstGeom>
        </p:spPr>
      </p:pic>
      <p:pic>
        <p:nvPicPr>
          <p:cNvPr id="6" name="SK-2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7082" y="2825353"/>
            <a:ext cx="5279082" cy="1008013"/>
          </a:xfrm>
          <a:prstGeom prst="rect">
            <a:avLst/>
          </a:prstGeom>
        </p:spPr>
      </p:pic>
      <p:pic>
        <p:nvPicPr>
          <p:cNvPr id="7" name="SK-2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7082" y="4039344"/>
            <a:ext cx="5279082" cy="1083469"/>
          </a:xfrm>
          <a:prstGeom prst="rect">
            <a:avLst/>
          </a:prstGeom>
        </p:spPr>
      </p:pic>
      <p:pic>
        <p:nvPicPr>
          <p:cNvPr id="8" name="SK-2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7082" y="5314950"/>
            <a:ext cx="5279082" cy="905173"/>
          </a:xfrm>
          <a:prstGeom prst="rect">
            <a:avLst/>
          </a:prstGeom>
        </p:spPr>
      </p:pic>
      <p:pic>
        <p:nvPicPr>
          <p:cNvPr id="9" name="SK-2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3482" y="1789212"/>
            <a:ext cx="5279082" cy="981968"/>
          </a:xfrm>
          <a:prstGeom prst="rect">
            <a:avLst/>
          </a:prstGeom>
        </p:spPr>
      </p:pic>
      <p:pic>
        <p:nvPicPr>
          <p:cNvPr id="10" name="SK-2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3482" y="2880271"/>
            <a:ext cx="5279082" cy="1035546"/>
          </a:xfrm>
          <a:prstGeom prst="rect">
            <a:avLst/>
          </a:prstGeom>
        </p:spPr>
      </p:pic>
      <p:pic>
        <p:nvPicPr>
          <p:cNvPr id="11" name="SK-2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3482" y="4032498"/>
            <a:ext cx="5279082" cy="1076623"/>
          </a:xfrm>
          <a:prstGeom prst="rect">
            <a:avLst/>
          </a:prstGeom>
        </p:spPr>
      </p:pic>
      <p:pic>
        <p:nvPicPr>
          <p:cNvPr id="12" name="SK-2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3482" y="5239494"/>
            <a:ext cx="5279082" cy="905173"/>
          </a:xfrm>
          <a:prstGeom prst="rect">
            <a:avLst/>
          </a:prstGeom>
        </p:spPr>
      </p:pic>
      <p:pic>
        <p:nvPicPr>
          <p:cNvPr id="13" name="SK-2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377880"/>
            <a:ext cx="12192000" cy="479971"/>
          </a:xfrm>
          <a:prstGeom prst="rect">
            <a:avLst/>
          </a:prstGeom>
        </p:spPr>
      </p:pic>
      <p:sp>
        <p:nvSpPr>
          <p:cNvPr id="19" name="SK-23-text-18"/>
          <p:cNvSpPr/>
          <p:nvPr/>
        </p:nvSpPr>
        <p:spPr>
          <a:xfrm>
            <a:off x="658267" y="370284"/>
            <a:ext cx="11533733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Top Tips — Improving Cancer Care</a:t>
            </a:r>
            <a:endParaRPr lang="en-US" sz="3150" dirty="0"/>
          </a:p>
        </p:txBody>
      </p:sp>
      <p:sp>
        <p:nvSpPr>
          <p:cNvPr id="20" name="SK-23-text-19"/>
          <p:cNvSpPr/>
          <p:nvPr/>
        </p:nvSpPr>
        <p:spPr>
          <a:xfrm>
            <a:off x="658267" y="1179463"/>
            <a:ext cx="101536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Practical pearls for everyday GP cancer care</a:t>
            </a:r>
            <a:endParaRPr lang="en-US" sz="1500" dirty="0"/>
          </a:p>
        </p:txBody>
      </p:sp>
      <p:sp>
        <p:nvSpPr>
          <p:cNvPr id="21" name="SK-23-text-20"/>
          <p:cNvSpPr/>
          <p:nvPr/>
        </p:nvSpPr>
        <p:spPr>
          <a:xfrm>
            <a:off x="1024086" y="1844725"/>
            <a:ext cx="915733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FIT ≥10 μg/g → Urgent 2WW Referral</a:t>
            </a:r>
            <a:endParaRPr lang="en-US" sz="1650" dirty="0"/>
          </a:p>
        </p:txBody>
      </p:sp>
      <p:sp>
        <p:nvSpPr>
          <p:cNvPr id="22" name="SK-23-text-21"/>
          <p:cNvSpPr/>
          <p:nvPr/>
        </p:nvSpPr>
        <p:spPr>
          <a:xfrm>
            <a:off x="1743373" y="2132707"/>
            <a:ext cx="3230761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But FIT negative does NOT exclude cancer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if clinical concern is high</a:t>
            </a:r>
            <a:endParaRPr lang="en-US" sz="1200" dirty="0"/>
          </a:p>
        </p:txBody>
      </p:sp>
      <p:sp>
        <p:nvSpPr>
          <p:cNvPr id="23" name="SK-23-text-22"/>
          <p:cNvSpPr/>
          <p:nvPr/>
        </p:nvSpPr>
        <p:spPr>
          <a:xfrm>
            <a:off x="1024086" y="3079105"/>
            <a:ext cx="991171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Cancer Care Review is a QOF requirement</a:t>
            </a:r>
            <a:endParaRPr lang="en-US" sz="1650" dirty="0"/>
          </a:p>
        </p:txBody>
      </p:sp>
      <p:sp>
        <p:nvSpPr>
          <p:cNvPr id="24" name="SK-23-text-23"/>
          <p:cNvSpPr/>
          <p:nvPr/>
        </p:nvSpPr>
        <p:spPr>
          <a:xfrm>
            <a:off x="1755577" y="3374082"/>
            <a:ext cx="946404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Schedule proactively within 12 months of diagnosis</a:t>
            </a:r>
            <a:endParaRPr lang="en-US" sz="1200" dirty="0"/>
          </a:p>
        </p:txBody>
      </p:sp>
      <p:sp>
        <p:nvSpPr>
          <p:cNvPr id="25" name="SK-23-text-24"/>
          <p:cNvSpPr/>
          <p:nvPr/>
        </p:nvSpPr>
        <p:spPr>
          <a:xfrm>
            <a:off x="1036290" y="4210794"/>
            <a:ext cx="2413992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990"/>
              </a:lnSpc>
              <a:buNone/>
            </a:pPr>
            <a:r>
              <a:rPr lang="en-US" sz="16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Low-dose morphine is evidence-based</a:t>
            </a:r>
          </a:p>
          <a:p>
            <a:pPr marL="0" indent="0" algn="l">
              <a:lnSpc>
                <a:spcPts val="990"/>
              </a:lnSpc>
              <a:buNone/>
            </a:pPr>
            <a:endParaRPr lang="en-US" sz="1600" dirty="0"/>
          </a:p>
          <a:p>
            <a:pPr marL="0" indent="0" algn="l">
              <a:lnSpc>
                <a:spcPts val="990"/>
              </a:lnSpc>
              <a:buNone/>
            </a:pPr>
            <a:r>
              <a:rPr lang="en-US" sz="16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breathlessness</a:t>
            </a:r>
            <a:endParaRPr lang="en-US" sz="1600" dirty="0"/>
          </a:p>
        </p:txBody>
      </p:sp>
      <p:sp>
        <p:nvSpPr>
          <p:cNvPr id="26" name="SK-23-text-25"/>
          <p:cNvSpPr/>
          <p:nvPr/>
        </p:nvSpPr>
        <p:spPr>
          <a:xfrm>
            <a:off x="1755577" y="4533007"/>
            <a:ext cx="2535882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Effective even without hypoxia —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start 2.5–5mg orally</a:t>
            </a:r>
            <a:endParaRPr lang="en-US" sz="1200" dirty="0"/>
          </a:p>
        </p:txBody>
      </p:sp>
      <p:sp>
        <p:nvSpPr>
          <p:cNvPr id="27" name="SK-23-text-26"/>
          <p:cNvSpPr/>
          <p:nvPr/>
        </p:nvSpPr>
        <p:spPr>
          <a:xfrm>
            <a:off x="1048494" y="5397103"/>
            <a:ext cx="214565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990"/>
              </a:lnSpc>
              <a:buNone/>
            </a:pPr>
            <a:r>
              <a:rPr lang="en-US" sz="16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Fan therapy works for breathlessness —</a:t>
            </a:r>
          </a:p>
          <a:p>
            <a:pPr marL="0" indent="0" algn="l">
              <a:lnSpc>
                <a:spcPts val="990"/>
              </a:lnSpc>
              <a:buNone/>
            </a:pPr>
            <a:endParaRPr lang="en-US" sz="1600" dirty="0"/>
          </a:p>
          <a:p>
            <a:pPr marL="0" indent="0" algn="l">
              <a:lnSpc>
                <a:spcPts val="990"/>
              </a:lnSpc>
              <a:buNone/>
            </a:pPr>
            <a:r>
              <a:rPr lang="en-US" sz="16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simple and free</a:t>
            </a:r>
            <a:endParaRPr lang="en-US" sz="1600" dirty="0"/>
          </a:p>
        </p:txBody>
      </p:sp>
      <p:sp>
        <p:nvSpPr>
          <p:cNvPr id="28" name="SK-23-text-27"/>
          <p:cNvSpPr/>
          <p:nvPr/>
        </p:nvSpPr>
        <p:spPr>
          <a:xfrm>
            <a:off x="1755577" y="5726311"/>
            <a:ext cx="2877294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Cool air to the face; proven effective;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recommend to all patients</a:t>
            </a:r>
            <a:endParaRPr lang="en-US" sz="1200" dirty="0"/>
          </a:p>
        </p:txBody>
      </p:sp>
      <p:sp>
        <p:nvSpPr>
          <p:cNvPr id="29" name="SK-23-text-28"/>
          <p:cNvSpPr/>
          <p:nvPr/>
        </p:nvSpPr>
        <p:spPr>
          <a:xfrm>
            <a:off x="6522690" y="1865263"/>
            <a:ext cx="4782124" cy="8297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Safety-Netting in Writing</a:t>
            </a:r>
            <a:endParaRPr lang="en-US" sz="1125" dirty="0"/>
          </a:p>
          <a:p>
            <a:pPr marL="0" indent="0" algn="l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Document your safety-net advice every time</a:t>
            </a:r>
            <a:endParaRPr lang="en-US" sz="1125" dirty="0"/>
          </a:p>
          <a:p>
            <a:pPr marL="0" indent="0" algn="l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missed cancer is the 2nd most common</a:t>
            </a:r>
            <a:r>
              <a:rPr lang="en-US" sz="1125" dirty="0"/>
              <a:t> </a:t>
            </a:r>
            <a:r>
              <a:rPr lang="en-US" sz="1125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GP negligence claim</a:t>
            </a:r>
            <a:endParaRPr lang="en-US" sz="1125" dirty="0"/>
          </a:p>
        </p:txBody>
      </p:sp>
      <p:sp>
        <p:nvSpPr>
          <p:cNvPr id="30" name="SK-23-text-29"/>
          <p:cNvSpPr/>
          <p:nvPr/>
        </p:nvSpPr>
        <p:spPr>
          <a:xfrm>
            <a:off x="6522690" y="3072259"/>
            <a:ext cx="4782124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DS1500 is gone — use the SR1 form</a:t>
            </a:r>
            <a:endParaRPr lang="en-US" sz="1125" dirty="0"/>
          </a:p>
          <a:p>
            <a:pPr marL="0" indent="0" algn="l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6-month prognosis needed; fast-tracks</a:t>
            </a:r>
            <a:endParaRPr lang="en-US" sz="1125" dirty="0"/>
          </a:p>
          <a:p>
            <a:pPr marL="0" indent="0" algn="l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patient benefits (since Aug 2021)</a:t>
            </a:r>
            <a:endParaRPr lang="en-US" sz="1125" dirty="0"/>
          </a:p>
        </p:txBody>
      </p:sp>
      <p:sp>
        <p:nvSpPr>
          <p:cNvPr id="31" name="SK-23-text-30"/>
          <p:cNvSpPr/>
          <p:nvPr/>
        </p:nvSpPr>
        <p:spPr>
          <a:xfrm>
            <a:off x="6534894" y="4210794"/>
            <a:ext cx="4846120" cy="7200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Discuss every cancer patient at</a:t>
            </a:r>
            <a:r>
              <a:rPr lang="en-US" sz="1125" dirty="0"/>
              <a:t> </a:t>
            </a:r>
            <a:r>
              <a:rPr lang="en-US" sz="1125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monthly PHCT meeting</a:t>
            </a:r>
            <a:endParaRPr lang="en-US" sz="1125" dirty="0"/>
          </a:p>
          <a:p>
            <a:pPr marL="0" indent="0" algn="l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GSF register + proactive review</a:t>
            </a:r>
            <a:endParaRPr lang="en-US" sz="1125" dirty="0"/>
          </a:p>
          <a:p>
            <a:pPr marL="0" indent="0" algn="l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reduces crisis admissions</a:t>
            </a:r>
            <a:endParaRPr lang="en-US" sz="1125" dirty="0"/>
          </a:p>
        </p:txBody>
      </p:sp>
      <p:sp>
        <p:nvSpPr>
          <p:cNvPr id="32" name="SK-23-text-31"/>
          <p:cNvSpPr/>
          <p:nvPr/>
        </p:nvSpPr>
        <p:spPr>
          <a:xfrm>
            <a:off x="6534894" y="5397103"/>
            <a:ext cx="4684782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Oxygen only if SpO2 &lt;92%</a:t>
            </a:r>
            <a:endParaRPr lang="en-US" sz="1125" dirty="0"/>
          </a:p>
          <a:p>
            <a:pPr marL="0" indent="0" algn="l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Does NOT relieve breathlessness</a:t>
            </a:r>
            <a:r>
              <a:rPr lang="en-US" sz="1125" dirty="0"/>
              <a:t> </a:t>
            </a:r>
            <a:r>
              <a:rPr lang="en-US" sz="1125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normoxic cancer patients</a:t>
            </a:r>
            <a:endParaRPr lang="en-US" sz="1125" dirty="0"/>
          </a:p>
        </p:txBody>
      </p:sp>
      <p:sp>
        <p:nvSpPr>
          <p:cNvPr id="33" name="SK-23-text-32"/>
          <p:cNvSpPr/>
          <p:nvPr/>
        </p:nvSpPr>
        <p:spPr>
          <a:xfrm>
            <a:off x="438894" y="6521946"/>
            <a:ext cx="39166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34" name="SK-23-text-33"/>
          <p:cNvSpPr/>
          <p:nvPr/>
        </p:nvSpPr>
        <p:spPr>
          <a:xfrm>
            <a:off x="4559796" y="6521946"/>
            <a:ext cx="66598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| Improving Cancer Care</a:t>
            </a:r>
            <a:endParaRPr lang="en-US" sz="1200" dirty="0"/>
          </a:p>
        </p:txBody>
      </p:sp>
      <p:sp>
        <p:nvSpPr>
          <p:cNvPr id="35" name="SK-23-text-34"/>
          <p:cNvSpPr/>
          <p:nvPr/>
        </p:nvSpPr>
        <p:spPr>
          <a:xfrm>
            <a:off x="10582573" y="6515100"/>
            <a:ext cx="160942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Slide 23 of 29</a:t>
            </a:r>
            <a:endParaRPr lang="en-US" sz="1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875" y="850255"/>
            <a:ext cx="1792188" cy="82153"/>
          </a:xfrm>
          <a:prstGeom prst="rect">
            <a:avLst/>
          </a:prstGeom>
        </p:spPr>
      </p:pic>
      <p:pic>
        <p:nvPicPr>
          <p:cNvPr id="4" name="SK-2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60596" y="226219"/>
            <a:ext cx="938659" cy="479971"/>
          </a:xfrm>
          <a:prstGeom prst="rect">
            <a:avLst/>
          </a:prstGeom>
        </p:spPr>
      </p:pic>
      <p:pic>
        <p:nvPicPr>
          <p:cNvPr id="5" name="SK-2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3780" y="1556742"/>
            <a:ext cx="11704290" cy="4711303"/>
          </a:xfrm>
          <a:prstGeom prst="rect">
            <a:avLst/>
          </a:prstGeom>
        </p:spPr>
      </p:pic>
      <p:pic>
        <p:nvPicPr>
          <p:cNvPr id="6" name="SK-2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03663" y="1865263"/>
            <a:ext cx="6815286" cy="3538686"/>
          </a:xfrm>
          <a:prstGeom prst="rect">
            <a:avLst/>
          </a:prstGeom>
        </p:spPr>
      </p:pic>
      <p:pic>
        <p:nvPicPr>
          <p:cNvPr id="7" name="SK-2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5742236"/>
            <a:ext cx="10972800" cy="9525"/>
          </a:xfrm>
          <a:prstGeom prst="rect">
            <a:avLst/>
          </a:prstGeom>
        </p:spPr>
      </p:pic>
      <p:pic>
        <p:nvPicPr>
          <p:cNvPr id="8" name="SK-2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398419"/>
            <a:ext cx="12192000" cy="459432"/>
          </a:xfrm>
          <a:prstGeom prst="rect">
            <a:avLst/>
          </a:prstGeom>
        </p:spPr>
      </p:pic>
      <p:sp>
        <p:nvSpPr>
          <p:cNvPr id="9" name="SK-24-text-8"/>
          <p:cNvSpPr/>
          <p:nvPr/>
        </p:nvSpPr>
        <p:spPr>
          <a:xfrm>
            <a:off x="353467" y="281136"/>
            <a:ext cx="7048500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AKT Exam Pearls</a:t>
            </a:r>
            <a:endParaRPr lang="en-US" sz="3000" dirty="0"/>
          </a:p>
        </p:txBody>
      </p:sp>
      <p:sp>
        <p:nvSpPr>
          <p:cNvPr id="10" name="SK-24-text-9"/>
          <p:cNvSpPr/>
          <p:nvPr/>
        </p:nvSpPr>
        <p:spPr>
          <a:xfrm>
            <a:off x="11057186" y="329059"/>
            <a:ext cx="769888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AKT</a:t>
            </a:r>
            <a:endParaRPr lang="en-US" sz="1950" dirty="0"/>
          </a:p>
        </p:txBody>
      </p:sp>
      <p:sp>
        <p:nvSpPr>
          <p:cNvPr id="11" name="SK-24-text-10"/>
          <p:cNvSpPr/>
          <p:nvPr/>
        </p:nvSpPr>
        <p:spPr>
          <a:xfrm>
            <a:off x="365671" y="1042392"/>
            <a:ext cx="1038225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facts, thresholds, and rules to know cold</a:t>
            </a:r>
            <a:endParaRPr lang="en-US" sz="1500" dirty="0"/>
          </a:p>
        </p:txBody>
      </p:sp>
      <p:sp>
        <p:nvSpPr>
          <p:cNvPr id="12" name="SK-24-text-11"/>
          <p:cNvSpPr/>
          <p:nvPr/>
        </p:nvSpPr>
        <p:spPr>
          <a:xfrm>
            <a:off x="572988" y="1940719"/>
            <a:ext cx="11619012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♦ NICE NG12 (2026): FIT ≥ 10 μg/g → 2WW referral</a:t>
            </a:r>
            <a:endParaRPr lang="en-US" sz="1500" dirty="0"/>
          </a:p>
        </p:txBody>
      </p:sp>
      <p:sp>
        <p:nvSpPr>
          <p:cNvPr id="13" name="SK-24-text-12"/>
          <p:cNvSpPr/>
          <p:nvPr/>
        </p:nvSpPr>
        <p:spPr>
          <a:xfrm>
            <a:off x="572988" y="2571750"/>
            <a:ext cx="1129665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♦ 2WW threshold: Positive predictive value ≥ 3%</a:t>
            </a:r>
            <a:endParaRPr lang="en-US" sz="1500" dirty="0"/>
          </a:p>
        </p:txBody>
      </p:sp>
      <p:sp>
        <p:nvSpPr>
          <p:cNvPr id="14" name="SK-24-text-13"/>
          <p:cNvSpPr/>
          <p:nvPr/>
        </p:nvSpPr>
        <p:spPr>
          <a:xfrm>
            <a:off x="572988" y="3195786"/>
            <a:ext cx="4157365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♦ 2WW pathway: Patient seen by specialist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within 14 days</a:t>
            </a:r>
            <a:endParaRPr lang="en-US" sz="1500" dirty="0"/>
          </a:p>
        </p:txBody>
      </p:sp>
      <p:sp>
        <p:nvSpPr>
          <p:cNvPr id="15" name="SK-24-text-14"/>
          <p:cNvSpPr/>
          <p:nvPr/>
        </p:nvSpPr>
        <p:spPr>
          <a:xfrm>
            <a:off x="572988" y="4073575"/>
            <a:ext cx="3584377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♦ DS1500: Withdrawn August 2021 →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replaced by SR1 form</a:t>
            </a:r>
            <a:endParaRPr lang="en-US" sz="1500" dirty="0"/>
          </a:p>
        </p:txBody>
      </p:sp>
      <p:sp>
        <p:nvSpPr>
          <p:cNvPr id="16" name="SK-24-text-15"/>
          <p:cNvSpPr/>
          <p:nvPr/>
        </p:nvSpPr>
        <p:spPr>
          <a:xfrm>
            <a:off x="572988" y="4937671"/>
            <a:ext cx="11619012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♦ GSF 3 steps: Identify → Assess (PEPSI-COLA) → Plan</a:t>
            </a:r>
            <a:endParaRPr lang="en-US" sz="1500" dirty="0"/>
          </a:p>
        </p:txBody>
      </p:sp>
      <p:sp>
        <p:nvSpPr>
          <p:cNvPr id="17" name="SK-24-text-16"/>
          <p:cNvSpPr/>
          <p:nvPr/>
        </p:nvSpPr>
        <p:spPr>
          <a:xfrm>
            <a:off x="6290965" y="1693813"/>
            <a:ext cx="4364682" cy="8297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♦ GSF 7 C's: Communication, Coordination,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Control of symptoms, Continuity, Continued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learning, Carer support, Care of dying</a:t>
            </a:r>
            <a:endParaRPr lang="en-US" sz="1500" dirty="0"/>
          </a:p>
        </p:txBody>
      </p:sp>
      <p:sp>
        <p:nvSpPr>
          <p:cNvPr id="18" name="SK-24-text-17"/>
          <p:cNvSpPr/>
          <p:nvPr/>
        </p:nvSpPr>
        <p:spPr>
          <a:xfrm>
            <a:off x="6290965" y="2571750"/>
            <a:ext cx="4620667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♦ First-line strong opioid: Morphine (oral MR) —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NICE CG140</a:t>
            </a:r>
            <a:endParaRPr lang="en-US" sz="1500" dirty="0"/>
          </a:p>
        </p:txBody>
      </p:sp>
      <p:sp>
        <p:nvSpPr>
          <p:cNvPr id="19" name="SK-24-text-18"/>
          <p:cNvSpPr/>
          <p:nvPr/>
        </p:nvSpPr>
        <p:spPr>
          <a:xfrm>
            <a:off x="6303169" y="3175248"/>
            <a:ext cx="4620667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♦ Morphine for breathlessness: Evidence-based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even without hypoxia</a:t>
            </a:r>
            <a:endParaRPr lang="en-US" sz="1500" dirty="0"/>
          </a:p>
        </p:txBody>
      </p:sp>
      <p:sp>
        <p:nvSpPr>
          <p:cNvPr id="20" name="SK-24-text-19"/>
          <p:cNvSpPr/>
          <p:nvPr/>
        </p:nvSpPr>
        <p:spPr>
          <a:xfrm>
            <a:off x="6303169" y="3764905"/>
            <a:ext cx="4803577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♦ Oxygen in breathlessness: Only if SpO2 &lt; 92% —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 for normoxic patients</a:t>
            </a:r>
            <a:endParaRPr lang="en-US" sz="1500" dirty="0"/>
          </a:p>
        </p:txBody>
      </p:sp>
      <p:sp>
        <p:nvSpPr>
          <p:cNvPr id="21" name="SK-24-text-20"/>
          <p:cNvSpPr/>
          <p:nvPr/>
        </p:nvSpPr>
        <p:spPr>
          <a:xfrm>
            <a:off x="6303169" y="4361557"/>
            <a:ext cx="4876800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♦ Cancer Care Review: QOF indicator — due within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12 months of diagnosis</a:t>
            </a:r>
            <a:endParaRPr lang="en-US" sz="1500" dirty="0"/>
          </a:p>
        </p:txBody>
      </p:sp>
      <p:sp>
        <p:nvSpPr>
          <p:cNvPr id="22" name="SK-24-text-21"/>
          <p:cNvSpPr/>
          <p:nvPr/>
        </p:nvSpPr>
        <p:spPr>
          <a:xfrm>
            <a:off x="6303169" y="4951363"/>
            <a:ext cx="4754761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♦ HPV vaccine: Prevents cervical, oropharyngeal,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and anal cancers</a:t>
            </a:r>
            <a:endParaRPr lang="en-US" sz="1500" dirty="0"/>
          </a:p>
        </p:txBody>
      </p:sp>
      <p:sp>
        <p:nvSpPr>
          <p:cNvPr id="23" name="SK-24-text-22"/>
          <p:cNvSpPr/>
          <p:nvPr/>
        </p:nvSpPr>
        <p:spPr>
          <a:xfrm>
            <a:off x="2732038" y="5877223"/>
            <a:ext cx="6703219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CCCCC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All thresholds based on NICE NG12 (2026) and current BNF/NICE guidance</a:t>
            </a:r>
            <a:endParaRPr lang="en-US" sz="1500" dirty="0"/>
          </a:p>
        </p:txBody>
      </p:sp>
      <p:sp>
        <p:nvSpPr>
          <p:cNvPr id="24" name="SK-24-text-23"/>
          <p:cNvSpPr/>
          <p:nvPr/>
        </p:nvSpPr>
        <p:spPr>
          <a:xfrm>
            <a:off x="377875" y="6501259"/>
            <a:ext cx="440626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25" name="SK-24-text-24"/>
          <p:cNvSpPr/>
          <p:nvPr/>
        </p:nvSpPr>
        <p:spPr>
          <a:xfrm>
            <a:off x="3675608" y="6501259"/>
            <a:ext cx="482828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| Improving Cancer Care — Slide 24 of 29</a:t>
            </a:r>
            <a:endParaRPr lang="en-US" sz="1350" dirty="0"/>
          </a:p>
        </p:txBody>
      </p:sp>
      <p:sp>
        <p:nvSpPr>
          <p:cNvPr id="26" name="SK-24-text-25"/>
          <p:cNvSpPr/>
          <p:nvPr/>
        </p:nvSpPr>
        <p:spPr>
          <a:xfrm>
            <a:off x="10752832" y="6501259"/>
            <a:ext cx="101218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June 2026</a:t>
            </a:r>
            <a:endParaRPr lang="en-US" sz="13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186309"/>
          </a:xfrm>
          <a:prstGeom prst="rect">
            <a:avLst/>
          </a:prstGeom>
        </p:spPr>
      </p:pic>
      <p:pic>
        <p:nvPicPr>
          <p:cNvPr id="4" name="SK-2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463153" cy="6364188"/>
          </a:xfrm>
          <a:prstGeom prst="rect">
            <a:avLst/>
          </a:prstGeom>
        </p:spPr>
      </p:pic>
      <p:pic>
        <p:nvPicPr>
          <p:cNvPr id="5" name="SK-2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364188"/>
            <a:ext cx="12192000" cy="493663"/>
          </a:xfrm>
          <a:prstGeom prst="rect">
            <a:avLst/>
          </a:prstGeom>
        </p:spPr>
      </p:pic>
      <p:pic>
        <p:nvPicPr>
          <p:cNvPr id="6" name="SK-2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75255" y="185142"/>
            <a:ext cx="1584871" cy="809179"/>
          </a:xfrm>
          <a:prstGeom prst="rect">
            <a:avLst/>
          </a:prstGeom>
        </p:spPr>
      </p:pic>
      <p:pic>
        <p:nvPicPr>
          <p:cNvPr id="7" name="SK-2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7788" y="1385292"/>
            <a:ext cx="5279082" cy="1179463"/>
          </a:xfrm>
          <a:prstGeom prst="rect">
            <a:avLst/>
          </a:prstGeom>
        </p:spPr>
      </p:pic>
      <p:pic>
        <p:nvPicPr>
          <p:cNvPr id="8" name="SK-2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7788" y="1385292"/>
            <a:ext cx="146298" cy="1206996"/>
          </a:xfrm>
          <a:prstGeom prst="rect">
            <a:avLst/>
          </a:prstGeom>
        </p:spPr>
      </p:pic>
      <p:pic>
        <p:nvPicPr>
          <p:cNvPr id="9" name="SK-2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98282" y="1385292"/>
            <a:ext cx="5279082" cy="1186309"/>
          </a:xfrm>
          <a:prstGeom prst="rect">
            <a:avLst/>
          </a:prstGeom>
        </p:spPr>
      </p:pic>
      <p:pic>
        <p:nvPicPr>
          <p:cNvPr id="10" name="SK-25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98282" y="1385292"/>
            <a:ext cx="146298" cy="1206996"/>
          </a:xfrm>
          <a:prstGeom prst="rect">
            <a:avLst/>
          </a:prstGeom>
        </p:spPr>
      </p:pic>
      <p:pic>
        <p:nvPicPr>
          <p:cNvPr id="11" name="SK-25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7788" y="2722513"/>
            <a:ext cx="5279082" cy="1145232"/>
          </a:xfrm>
          <a:prstGeom prst="rect">
            <a:avLst/>
          </a:prstGeom>
        </p:spPr>
      </p:pic>
      <p:pic>
        <p:nvPicPr>
          <p:cNvPr id="12" name="SK-25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7788" y="2722513"/>
            <a:ext cx="146298" cy="1206996"/>
          </a:xfrm>
          <a:prstGeom prst="rect">
            <a:avLst/>
          </a:prstGeom>
        </p:spPr>
      </p:pic>
      <p:pic>
        <p:nvPicPr>
          <p:cNvPr id="13" name="SK-25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98282" y="2722513"/>
            <a:ext cx="5279082" cy="1152079"/>
          </a:xfrm>
          <a:prstGeom prst="rect">
            <a:avLst/>
          </a:prstGeom>
        </p:spPr>
      </p:pic>
      <p:pic>
        <p:nvPicPr>
          <p:cNvPr id="14" name="SK-25-img-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98282" y="2722513"/>
            <a:ext cx="146298" cy="1206996"/>
          </a:xfrm>
          <a:prstGeom prst="rect">
            <a:avLst/>
          </a:prstGeom>
        </p:spPr>
      </p:pic>
      <p:pic>
        <p:nvPicPr>
          <p:cNvPr id="15" name="SK-25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77788" y="4045446"/>
            <a:ext cx="5279082" cy="1242566"/>
          </a:xfrm>
          <a:prstGeom prst="rect">
            <a:avLst/>
          </a:prstGeom>
        </p:spPr>
      </p:pic>
      <p:pic>
        <p:nvPicPr>
          <p:cNvPr id="16" name="SK-25-img-1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7788" y="4059882"/>
            <a:ext cx="146298" cy="1206996"/>
          </a:xfrm>
          <a:prstGeom prst="rect">
            <a:avLst/>
          </a:prstGeom>
        </p:spPr>
      </p:pic>
      <p:pic>
        <p:nvPicPr>
          <p:cNvPr id="17" name="SK-25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98282" y="4094113"/>
            <a:ext cx="5279082" cy="1172617"/>
          </a:xfrm>
          <a:prstGeom prst="rect">
            <a:avLst/>
          </a:prstGeom>
        </p:spPr>
      </p:pic>
      <p:pic>
        <p:nvPicPr>
          <p:cNvPr id="18" name="SK-25-img-1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98282" y="4059882"/>
            <a:ext cx="146298" cy="1206996"/>
          </a:xfrm>
          <a:prstGeom prst="rect">
            <a:avLst/>
          </a:prstGeom>
        </p:spPr>
      </p:pic>
      <p:pic>
        <p:nvPicPr>
          <p:cNvPr id="19" name="SK-25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77788" y="5458867"/>
            <a:ext cx="10899577" cy="788640"/>
          </a:xfrm>
          <a:prstGeom prst="rect">
            <a:avLst/>
          </a:prstGeom>
        </p:spPr>
      </p:pic>
      <p:pic>
        <p:nvPicPr>
          <p:cNvPr id="20" name="SK-25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50863" y="5541169"/>
            <a:ext cx="816769" cy="624036"/>
          </a:xfrm>
          <a:prstGeom prst="rect">
            <a:avLst/>
          </a:prstGeom>
        </p:spPr>
      </p:pic>
      <p:sp>
        <p:nvSpPr>
          <p:cNvPr id="21" name="SK-25-text-20"/>
          <p:cNvSpPr/>
          <p:nvPr/>
        </p:nvSpPr>
        <p:spPr>
          <a:xfrm>
            <a:off x="828973" y="226219"/>
            <a:ext cx="7753350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SCA Exam Pearls</a:t>
            </a:r>
            <a:endParaRPr lang="en-US" sz="3300" dirty="0"/>
          </a:p>
        </p:txBody>
      </p:sp>
      <p:sp>
        <p:nvSpPr>
          <p:cNvPr id="22" name="SK-25-text-21"/>
          <p:cNvSpPr/>
          <p:nvPr/>
        </p:nvSpPr>
        <p:spPr>
          <a:xfrm>
            <a:off x="853380" y="802332"/>
            <a:ext cx="1133862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Communication · Clinical Scenarios · Consulting Skills</a:t>
            </a:r>
            <a:endParaRPr lang="en-US" sz="1650" dirty="0"/>
          </a:p>
        </p:txBody>
      </p:sp>
      <p:sp>
        <p:nvSpPr>
          <p:cNvPr id="23" name="SK-25-text-22"/>
          <p:cNvSpPr/>
          <p:nvPr/>
        </p:nvSpPr>
        <p:spPr>
          <a:xfrm>
            <a:off x="10548342" y="377130"/>
            <a:ext cx="1190179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SCA</a:t>
            </a:r>
            <a:endParaRPr lang="en-US" sz="3000" dirty="0"/>
          </a:p>
        </p:txBody>
      </p:sp>
      <p:sp>
        <p:nvSpPr>
          <p:cNvPr id="24" name="SK-25-text-23"/>
          <p:cNvSpPr/>
          <p:nvPr/>
        </p:nvSpPr>
        <p:spPr>
          <a:xfrm>
            <a:off x="1231255" y="1536055"/>
            <a:ext cx="32956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5E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ACP DISCUSSION</a:t>
            </a:r>
            <a:endParaRPr lang="en-US" sz="1500" dirty="0"/>
          </a:p>
        </p:txBody>
      </p:sp>
      <p:sp>
        <p:nvSpPr>
          <p:cNvPr id="25" name="SK-25-text-24"/>
          <p:cNvSpPr/>
          <p:nvPr/>
        </p:nvSpPr>
        <p:spPr>
          <a:xfrm>
            <a:off x="1219200" y="1865263"/>
            <a:ext cx="3669655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Opening line: 'I'd like to make sure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we're thinking ahead together...'</a:t>
            </a:r>
            <a:endParaRPr lang="en-US" sz="1650" dirty="0"/>
          </a:p>
        </p:txBody>
      </p:sp>
      <p:sp>
        <p:nvSpPr>
          <p:cNvPr id="26" name="SK-25-text-25"/>
          <p:cNvSpPr/>
          <p:nvPr/>
        </p:nvSpPr>
        <p:spPr>
          <a:xfrm>
            <a:off x="1231255" y="2852886"/>
            <a:ext cx="32956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5E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CANCER FATIGUE</a:t>
            </a:r>
            <a:endParaRPr lang="en-US" sz="1500" dirty="0"/>
          </a:p>
        </p:txBody>
      </p:sp>
      <p:sp>
        <p:nvSpPr>
          <p:cNvPr id="27" name="SK-25-text-26"/>
          <p:cNvSpPr/>
          <p:nvPr/>
        </p:nvSpPr>
        <p:spPr>
          <a:xfrm>
            <a:off x="1219200" y="3175248"/>
            <a:ext cx="4681686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Validate it as real. Explore PHQ-9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depression. Refer to rehab and exercise.</a:t>
            </a:r>
            <a:endParaRPr lang="en-US" sz="1650" dirty="0"/>
          </a:p>
        </p:txBody>
      </p:sp>
      <p:sp>
        <p:nvSpPr>
          <p:cNvPr id="28" name="SK-25-text-27"/>
          <p:cNvSpPr/>
          <p:nvPr/>
        </p:nvSpPr>
        <p:spPr>
          <a:xfrm>
            <a:off x="1231255" y="4121646"/>
            <a:ext cx="20764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5E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SR1 FORM</a:t>
            </a:r>
            <a:endParaRPr lang="en-US" sz="1500" dirty="0"/>
          </a:p>
        </p:txBody>
      </p:sp>
      <p:sp>
        <p:nvSpPr>
          <p:cNvPr id="29" name="SK-25-text-28"/>
          <p:cNvSpPr/>
          <p:nvPr/>
        </p:nvSpPr>
        <p:spPr>
          <a:xfrm>
            <a:off x="1219200" y="4389090"/>
            <a:ext cx="3876973" cy="8228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'This form helps you access benefits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more quickly — you don't need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6-month prognosis.'</a:t>
            </a:r>
            <a:endParaRPr lang="en-US" sz="1650" dirty="0"/>
          </a:p>
        </p:txBody>
      </p:sp>
      <p:sp>
        <p:nvSpPr>
          <p:cNvPr id="30" name="SK-25-text-29"/>
          <p:cNvSpPr/>
          <p:nvPr/>
        </p:nvSpPr>
        <p:spPr>
          <a:xfrm>
            <a:off x="6839694" y="1536055"/>
            <a:ext cx="39814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5E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BREAKING BAD NEWS</a:t>
            </a:r>
            <a:endParaRPr lang="en-US" sz="1500" dirty="0"/>
          </a:p>
        </p:txBody>
      </p:sp>
      <p:sp>
        <p:nvSpPr>
          <p:cNvPr id="31" name="SK-25-text-30"/>
          <p:cNvSpPr/>
          <p:nvPr/>
        </p:nvSpPr>
        <p:spPr>
          <a:xfrm>
            <a:off x="6839694" y="1865263"/>
            <a:ext cx="4267200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Never standing. Never in a corridor.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Never by letter without a follow-up plan.</a:t>
            </a:r>
            <a:endParaRPr lang="en-US" sz="1650" dirty="0"/>
          </a:p>
        </p:txBody>
      </p:sp>
      <p:sp>
        <p:nvSpPr>
          <p:cNvPr id="32" name="SK-25-text-31"/>
          <p:cNvSpPr/>
          <p:nvPr/>
        </p:nvSpPr>
        <p:spPr>
          <a:xfrm>
            <a:off x="6851898" y="2852886"/>
            <a:ext cx="42100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5E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CARER CONSULTATION</a:t>
            </a:r>
            <a:endParaRPr lang="en-US" sz="1500" dirty="0"/>
          </a:p>
        </p:txBody>
      </p:sp>
      <p:sp>
        <p:nvSpPr>
          <p:cNvPr id="33" name="SK-25-text-32"/>
          <p:cNvSpPr/>
          <p:nvPr/>
        </p:nvSpPr>
        <p:spPr>
          <a:xfrm>
            <a:off x="6851898" y="3175248"/>
            <a:ext cx="3815953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opening: 'How are YOU coping?'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not just 'How is the patient?'</a:t>
            </a:r>
            <a:endParaRPr lang="en-US" sz="1650" dirty="0"/>
          </a:p>
        </p:txBody>
      </p:sp>
      <p:sp>
        <p:nvSpPr>
          <p:cNvPr id="34" name="SK-25-text-33"/>
          <p:cNvSpPr/>
          <p:nvPr/>
        </p:nvSpPr>
        <p:spPr>
          <a:xfrm>
            <a:off x="6851898" y="4238179"/>
            <a:ext cx="44386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5E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SURVIVORSHIP REVIEW</a:t>
            </a:r>
            <a:endParaRPr lang="en-US" sz="1500" dirty="0"/>
          </a:p>
        </p:txBody>
      </p:sp>
      <p:sp>
        <p:nvSpPr>
          <p:cNvPr id="35" name="SK-25-text-34"/>
          <p:cNvSpPr/>
          <p:nvPr/>
        </p:nvSpPr>
        <p:spPr>
          <a:xfrm>
            <a:off x="6839694" y="4567386"/>
            <a:ext cx="4437757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Cover: symptoms · wellbeing · lifestyle ·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ACP · return to work · follow-up schedule</a:t>
            </a:r>
            <a:endParaRPr lang="en-US" sz="1650" dirty="0"/>
          </a:p>
        </p:txBody>
      </p:sp>
      <p:sp>
        <p:nvSpPr>
          <p:cNvPr id="36" name="SK-25-text-35"/>
          <p:cNvSpPr/>
          <p:nvPr/>
        </p:nvSpPr>
        <p:spPr>
          <a:xfrm>
            <a:off x="1938486" y="5575548"/>
            <a:ext cx="9619357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45"/>
              </a:lnSpc>
              <a:buNone/>
            </a:pPr>
            <a:r>
              <a:rPr lang="en-US" sz="1650" b="1" dirty="0">
                <a:solidFill>
                  <a:srgbClr val="1F5E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When a patient asks: 'Am I going to die from this?' — acknowledge, check how much</a:t>
            </a:r>
            <a:endParaRPr lang="en-US" sz="16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650" b="1" dirty="0">
                <a:solidFill>
                  <a:srgbClr val="1F5E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they want to know, then give an honest, compassionate answer.</a:t>
            </a:r>
            <a:endParaRPr lang="en-US" sz="1650" dirty="0"/>
          </a:p>
        </p:txBody>
      </p:sp>
      <p:sp>
        <p:nvSpPr>
          <p:cNvPr id="37" name="SK-25-text-36"/>
          <p:cNvSpPr/>
          <p:nvPr/>
        </p:nvSpPr>
        <p:spPr>
          <a:xfrm>
            <a:off x="841177" y="6521946"/>
            <a:ext cx="39166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38" name="SK-25-text-37"/>
          <p:cNvSpPr/>
          <p:nvPr/>
        </p:nvSpPr>
        <p:spPr>
          <a:xfrm>
            <a:off x="4529138" y="6515100"/>
            <a:ext cx="318239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| Improving Cancer Care</a:t>
            </a:r>
            <a:endParaRPr lang="en-US" sz="1350" dirty="0"/>
          </a:p>
        </p:txBody>
      </p:sp>
      <p:sp>
        <p:nvSpPr>
          <p:cNvPr id="39" name="SK-25-text-38"/>
          <p:cNvSpPr/>
          <p:nvPr/>
        </p:nvSpPr>
        <p:spPr>
          <a:xfrm>
            <a:off x="10765036" y="6515100"/>
            <a:ext cx="69532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25 / 29</a:t>
            </a:r>
            <a:endParaRPr lang="en-US" sz="13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95152"/>
            <a:ext cx="12192000" cy="4609802"/>
          </a:xfrm>
          <a:prstGeom prst="rect">
            <a:avLst/>
          </a:prstGeom>
        </p:spPr>
      </p:pic>
      <p:pic>
        <p:nvPicPr>
          <p:cNvPr id="4" name="SK-2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05252"/>
            <a:ext cx="12192000" cy="552599"/>
          </a:xfrm>
          <a:prstGeom prst="rect">
            <a:avLst/>
          </a:prstGeom>
        </p:spPr>
      </p:pic>
      <p:pic>
        <p:nvPicPr>
          <p:cNvPr id="5" name="SK-2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059" y="671959"/>
            <a:ext cx="97482" cy="466279"/>
          </a:xfrm>
          <a:prstGeom prst="rect">
            <a:avLst/>
          </a:prstGeom>
        </p:spPr>
      </p:pic>
      <p:pic>
        <p:nvPicPr>
          <p:cNvPr id="6" name="SK-2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9056" y="1407914"/>
            <a:ext cx="11533588" cy="15564"/>
          </a:xfrm>
          <a:prstGeom prst="rect">
            <a:avLst/>
          </a:prstGeom>
        </p:spPr>
      </p:pic>
      <p:pic>
        <p:nvPicPr>
          <p:cNvPr id="7" name="SK-2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5192" y="1618357"/>
            <a:ext cx="5364361" cy="953244"/>
          </a:xfrm>
          <a:prstGeom prst="rect">
            <a:avLst/>
          </a:prstGeom>
        </p:spPr>
      </p:pic>
      <p:pic>
        <p:nvPicPr>
          <p:cNvPr id="8" name="SK-2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5192" y="1618357"/>
            <a:ext cx="97482" cy="1042392"/>
          </a:xfrm>
          <a:prstGeom prst="rect">
            <a:avLst/>
          </a:prstGeom>
        </p:spPr>
      </p:pic>
      <p:pic>
        <p:nvPicPr>
          <p:cNvPr id="9" name="SK-2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5192" y="2777430"/>
            <a:ext cx="5364361" cy="953244"/>
          </a:xfrm>
          <a:prstGeom prst="rect">
            <a:avLst/>
          </a:prstGeom>
        </p:spPr>
      </p:pic>
      <p:pic>
        <p:nvPicPr>
          <p:cNvPr id="10" name="SK-2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5192" y="2777430"/>
            <a:ext cx="97482" cy="1042392"/>
          </a:xfrm>
          <a:prstGeom prst="rect">
            <a:avLst/>
          </a:prstGeom>
        </p:spPr>
      </p:pic>
      <p:pic>
        <p:nvPicPr>
          <p:cNvPr id="11" name="SK-2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5192" y="3904952"/>
            <a:ext cx="5364361" cy="1019621"/>
          </a:xfrm>
          <a:prstGeom prst="rect">
            <a:avLst/>
          </a:prstGeom>
        </p:spPr>
      </p:pic>
      <p:pic>
        <p:nvPicPr>
          <p:cNvPr id="12" name="SK-2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5192" y="3936355"/>
            <a:ext cx="97482" cy="1042392"/>
          </a:xfrm>
          <a:prstGeom prst="rect">
            <a:avLst/>
          </a:prstGeom>
        </p:spPr>
      </p:pic>
      <p:pic>
        <p:nvPicPr>
          <p:cNvPr id="13" name="SK-2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5192" y="5095429"/>
            <a:ext cx="5364361" cy="966936"/>
          </a:xfrm>
          <a:prstGeom prst="rect">
            <a:avLst/>
          </a:prstGeom>
        </p:spPr>
      </p:pic>
      <p:pic>
        <p:nvPicPr>
          <p:cNvPr id="14" name="SK-2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85192" y="5095429"/>
            <a:ext cx="97482" cy="966936"/>
          </a:xfrm>
          <a:prstGeom prst="rect">
            <a:avLst/>
          </a:prstGeom>
        </p:spPr>
      </p:pic>
      <p:pic>
        <p:nvPicPr>
          <p:cNvPr id="15" name="SK-26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42298" y="1707505"/>
            <a:ext cx="5364361" cy="953244"/>
          </a:xfrm>
          <a:prstGeom prst="rect">
            <a:avLst/>
          </a:prstGeom>
        </p:spPr>
      </p:pic>
      <p:pic>
        <p:nvPicPr>
          <p:cNvPr id="16" name="SK-26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42298" y="1618357"/>
            <a:ext cx="97482" cy="1042392"/>
          </a:xfrm>
          <a:prstGeom prst="rect">
            <a:avLst/>
          </a:prstGeom>
        </p:spPr>
      </p:pic>
      <p:pic>
        <p:nvPicPr>
          <p:cNvPr id="17" name="SK-26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42298" y="2852886"/>
            <a:ext cx="5364361" cy="966936"/>
          </a:xfrm>
          <a:prstGeom prst="rect">
            <a:avLst/>
          </a:prstGeom>
        </p:spPr>
      </p:pic>
      <p:pic>
        <p:nvPicPr>
          <p:cNvPr id="18" name="SK-26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42298" y="2777430"/>
            <a:ext cx="97482" cy="946398"/>
          </a:xfrm>
          <a:prstGeom prst="rect">
            <a:avLst/>
          </a:prstGeom>
        </p:spPr>
      </p:pic>
      <p:pic>
        <p:nvPicPr>
          <p:cNvPr id="19" name="SK-26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42298" y="3924002"/>
            <a:ext cx="5364361" cy="1000571"/>
          </a:xfrm>
          <a:prstGeom prst="rect">
            <a:avLst/>
          </a:prstGeom>
        </p:spPr>
      </p:pic>
      <p:pic>
        <p:nvPicPr>
          <p:cNvPr id="20" name="SK-26-img-19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42298" y="3936355"/>
            <a:ext cx="97482" cy="1042392"/>
          </a:xfrm>
          <a:prstGeom prst="rect">
            <a:avLst/>
          </a:prstGeom>
        </p:spPr>
      </p:pic>
      <p:pic>
        <p:nvPicPr>
          <p:cNvPr id="21" name="SK-26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42298" y="5095429"/>
            <a:ext cx="5364361" cy="960090"/>
          </a:xfrm>
          <a:prstGeom prst="rect">
            <a:avLst/>
          </a:prstGeom>
        </p:spPr>
      </p:pic>
      <p:pic>
        <p:nvPicPr>
          <p:cNvPr id="22" name="SK-26-img-21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42298" y="5095429"/>
            <a:ext cx="97482" cy="966936"/>
          </a:xfrm>
          <a:prstGeom prst="rect">
            <a:avLst/>
          </a:prstGeom>
        </p:spPr>
      </p:pic>
      <p:pic>
        <p:nvPicPr>
          <p:cNvPr id="23" name="SK-26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59153" y="5280571"/>
            <a:ext cx="609600" cy="596503"/>
          </a:xfrm>
          <a:prstGeom prst="rect">
            <a:avLst/>
          </a:prstGeom>
        </p:spPr>
      </p:pic>
      <p:pic>
        <p:nvPicPr>
          <p:cNvPr id="24" name="SK-26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559153" y="4149030"/>
            <a:ext cx="609600" cy="596503"/>
          </a:xfrm>
          <a:prstGeom prst="rect">
            <a:avLst/>
          </a:prstGeom>
        </p:spPr>
      </p:pic>
      <p:pic>
        <p:nvPicPr>
          <p:cNvPr id="25" name="SK-26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595765" y="2955727"/>
            <a:ext cx="560784" cy="589657"/>
          </a:xfrm>
          <a:prstGeom prst="rect">
            <a:avLst/>
          </a:prstGeom>
        </p:spPr>
      </p:pic>
      <p:pic>
        <p:nvPicPr>
          <p:cNvPr id="26" name="SK-26-img-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595765" y="1803648"/>
            <a:ext cx="560784" cy="582811"/>
          </a:xfrm>
          <a:prstGeom prst="rect">
            <a:avLst/>
          </a:prstGeom>
        </p:spPr>
      </p:pic>
      <p:pic>
        <p:nvPicPr>
          <p:cNvPr id="27" name="SK-26-img-26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53380" y="5280571"/>
            <a:ext cx="597396" cy="596503"/>
          </a:xfrm>
          <a:prstGeom prst="rect">
            <a:avLst/>
          </a:prstGeom>
        </p:spPr>
      </p:pic>
      <p:pic>
        <p:nvPicPr>
          <p:cNvPr id="28" name="SK-26-img-27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53380" y="4142184"/>
            <a:ext cx="597396" cy="603498"/>
          </a:xfrm>
          <a:prstGeom prst="rect">
            <a:avLst/>
          </a:prstGeom>
        </p:spPr>
      </p:pic>
      <p:pic>
        <p:nvPicPr>
          <p:cNvPr id="29" name="SK-26-img-28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865584" y="2962573"/>
            <a:ext cx="572988" cy="582811"/>
          </a:xfrm>
          <a:prstGeom prst="rect">
            <a:avLst/>
          </a:prstGeom>
        </p:spPr>
      </p:pic>
      <p:pic>
        <p:nvPicPr>
          <p:cNvPr id="30" name="SK-26-img-29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865584" y="1803648"/>
            <a:ext cx="572988" cy="582811"/>
          </a:xfrm>
          <a:prstGeom prst="rect">
            <a:avLst/>
          </a:prstGeom>
        </p:spPr>
      </p:pic>
      <p:sp>
        <p:nvSpPr>
          <p:cNvPr id="31" name="SK-26-text-30"/>
          <p:cNvSpPr/>
          <p:nvPr/>
        </p:nvSpPr>
        <p:spPr>
          <a:xfrm>
            <a:off x="609600" y="226219"/>
            <a:ext cx="6888480" cy="6788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800" b="1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 Flags</a:t>
            </a:r>
            <a:endParaRPr lang="en-US" sz="4800" dirty="0"/>
          </a:p>
        </p:txBody>
      </p:sp>
      <p:sp>
        <p:nvSpPr>
          <p:cNvPr id="32" name="SK-26-text-31"/>
          <p:cNvSpPr/>
          <p:nvPr/>
        </p:nvSpPr>
        <p:spPr>
          <a:xfrm>
            <a:off x="597396" y="932557"/>
            <a:ext cx="11594604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5555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Symptoms and scenarios demanding immediate action</a:t>
            </a:r>
            <a:endParaRPr lang="en-US" sz="1650" dirty="0"/>
          </a:p>
        </p:txBody>
      </p:sp>
      <p:sp>
        <p:nvSpPr>
          <p:cNvPr id="33" name="SK-26-text-32"/>
          <p:cNvSpPr/>
          <p:nvPr/>
        </p:nvSpPr>
        <p:spPr>
          <a:xfrm>
            <a:off x="1682353" y="1878955"/>
            <a:ext cx="48958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Haemoptysis — Any Age</a:t>
            </a:r>
            <a:endParaRPr lang="en-US" sz="1500" dirty="0"/>
          </a:p>
        </p:txBody>
      </p:sp>
      <p:sp>
        <p:nvSpPr>
          <p:cNvPr id="34" name="SK-26-text-33"/>
          <p:cNvSpPr/>
          <p:nvPr/>
        </p:nvSpPr>
        <p:spPr>
          <a:xfrm>
            <a:off x="1682353" y="2173932"/>
            <a:ext cx="1050964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5555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 chest X-ray plus 2WW consideration immediately</a:t>
            </a:r>
            <a:endParaRPr lang="en-US" sz="1425" dirty="0"/>
          </a:p>
        </p:txBody>
      </p:sp>
      <p:sp>
        <p:nvSpPr>
          <p:cNvPr id="35" name="SK-26-text-34"/>
          <p:cNvSpPr/>
          <p:nvPr/>
        </p:nvSpPr>
        <p:spPr>
          <a:xfrm>
            <a:off x="1682353" y="3051721"/>
            <a:ext cx="1050964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Unexplained Iron-Deficiency Anaemia — Age ≥60</a:t>
            </a:r>
            <a:endParaRPr lang="en-US" sz="1500" dirty="0"/>
          </a:p>
        </p:txBody>
      </p:sp>
      <p:sp>
        <p:nvSpPr>
          <p:cNvPr id="36" name="SK-26-text-35"/>
          <p:cNvSpPr/>
          <p:nvPr/>
        </p:nvSpPr>
        <p:spPr>
          <a:xfrm>
            <a:off x="1682353" y="3339703"/>
            <a:ext cx="827055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5555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2WW colorectal referral without delay</a:t>
            </a:r>
            <a:endParaRPr lang="en-US" sz="1425" dirty="0"/>
          </a:p>
        </p:txBody>
      </p:sp>
      <p:sp>
        <p:nvSpPr>
          <p:cNvPr id="37" name="SK-26-text-36"/>
          <p:cNvSpPr/>
          <p:nvPr/>
        </p:nvSpPr>
        <p:spPr>
          <a:xfrm>
            <a:off x="1682353" y="4087267"/>
            <a:ext cx="84772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Unexplained Lymphadenopathy ≥6 Weeks</a:t>
            </a:r>
            <a:endParaRPr lang="en-US" sz="1500" dirty="0"/>
          </a:p>
        </p:txBody>
      </p:sp>
      <p:sp>
        <p:nvSpPr>
          <p:cNvPr id="38" name="SK-26-text-37"/>
          <p:cNvSpPr/>
          <p:nvPr/>
        </p:nvSpPr>
        <p:spPr>
          <a:xfrm>
            <a:off x="1682353" y="4402782"/>
            <a:ext cx="3108871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5555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Consider haematological malignancy —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5555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 FBC and haematology review</a:t>
            </a:r>
            <a:endParaRPr lang="en-US" sz="1275" dirty="0"/>
          </a:p>
        </p:txBody>
      </p:sp>
      <p:sp>
        <p:nvSpPr>
          <p:cNvPr id="39" name="SK-26-text-38"/>
          <p:cNvSpPr/>
          <p:nvPr/>
        </p:nvSpPr>
        <p:spPr>
          <a:xfrm>
            <a:off x="1682353" y="5205115"/>
            <a:ext cx="83248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Opioids Prescribed Without Laxatives</a:t>
            </a:r>
            <a:endParaRPr lang="en-US" sz="1500" dirty="0"/>
          </a:p>
        </p:txBody>
      </p:sp>
      <p:sp>
        <p:nvSpPr>
          <p:cNvPr id="40" name="SK-26-text-39"/>
          <p:cNvSpPr/>
          <p:nvPr/>
        </p:nvSpPr>
        <p:spPr>
          <a:xfrm>
            <a:off x="1682353" y="5527477"/>
            <a:ext cx="3108871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5555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Constipation is universal with opioids —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5555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always co-prescribe a laxative</a:t>
            </a:r>
            <a:endParaRPr lang="en-US" sz="1275" dirty="0"/>
          </a:p>
        </p:txBody>
      </p:sp>
      <p:sp>
        <p:nvSpPr>
          <p:cNvPr id="41" name="SK-26-text-40"/>
          <p:cNvSpPr/>
          <p:nvPr/>
        </p:nvSpPr>
        <p:spPr>
          <a:xfrm>
            <a:off x="7400479" y="1817340"/>
            <a:ext cx="443865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Dysphagia — Any Age</a:t>
            </a:r>
            <a:endParaRPr lang="en-US" sz="1500" dirty="0"/>
          </a:p>
        </p:txBody>
      </p:sp>
      <p:sp>
        <p:nvSpPr>
          <p:cNvPr id="42" name="SK-26-text-41"/>
          <p:cNvSpPr/>
          <p:nvPr/>
        </p:nvSpPr>
        <p:spPr>
          <a:xfrm>
            <a:off x="7400479" y="2132707"/>
            <a:ext cx="3389263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5555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2WW referral immediately — upper GI cancer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5555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until proven otherwise</a:t>
            </a:r>
            <a:endParaRPr lang="en-US" sz="1275" dirty="0"/>
          </a:p>
        </p:txBody>
      </p:sp>
      <p:sp>
        <p:nvSpPr>
          <p:cNvPr id="43" name="SK-26-text-42"/>
          <p:cNvSpPr/>
          <p:nvPr/>
        </p:nvSpPr>
        <p:spPr>
          <a:xfrm>
            <a:off x="7412682" y="2969419"/>
            <a:ext cx="47434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FIT Result ≥10 μg/g</a:t>
            </a:r>
            <a:endParaRPr lang="en-US" sz="1500" dirty="0"/>
          </a:p>
        </p:txBody>
      </p:sp>
      <p:sp>
        <p:nvSpPr>
          <p:cNvPr id="44" name="SK-26-text-43"/>
          <p:cNvSpPr/>
          <p:nvPr/>
        </p:nvSpPr>
        <p:spPr>
          <a:xfrm>
            <a:off x="7400479" y="3278088"/>
            <a:ext cx="2706588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5555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 referral regardless of bowel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5555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symptom severity</a:t>
            </a:r>
            <a:endParaRPr lang="en-US" sz="1275" dirty="0"/>
          </a:p>
        </p:txBody>
      </p:sp>
      <p:sp>
        <p:nvSpPr>
          <p:cNvPr id="45" name="SK-26-text-44"/>
          <p:cNvSpPr/>
          <p:nvPr/>
        </p:nvSpPr>
        <p:spPr>
          <a:xfrm>
            <a:off x="7412682" y="4087267"/>
            <a:ext cx="477931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Patient Declines 2WW Appointment</a:t>
            </a:r>
            <a:endParaRPr lang="en-US" sz="1500" dirty="0"/>
          </a:p>
        </p:txBody>
      </p:sp>
      <p:sp>
        <p:nvSpPr>
          <p:cNvPr id="46" name="SK-26-text-45"/>
          <p:cNvSpPr/>
          <p:nvPr/>
        </p:nvSpPr>
        <p:spPr>
          <a:xfrm>
            <a:off x="7400479" y="4402782"/>
            <a:ext cx="3035796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5555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Safety-net in writing, document clearly,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5555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consider safeguarding implications</a:t>
            </a:r>
            <a:endParaRPr lang="en-US" sz="1275" dirty="0"/>
          </a:p>
        </p:txBody>
      </p:sp>
      <p:sp>
        <p:nvSpPr>
          <p:cNvPr id="47" name="SK-26-text-46"/>
          <p:cNvSpPr/>
          <p:nvPr/>
        </p:nvSpPr>
        <p:spPr>
          <a:xfrm>
            <a:off x="7412682" y="5198269"/>
            <a:ext cx="477931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 Clinical Suspicion + FIT Negative</a:t>
            </a:r>
            <a:endParaRPr lang="en-US" sz="1500" dirty="0"/>
          </a:p>
        </p:txBody>
      </p:sp>
      <p:sp>
        <p:nvSpPr>
          <p:cNvPr id="48" name="SK-26-text-47"/>
          <p:cNvSpPr/>
          <p:nvPr/>
        </p:nvSpPr>
        <p:spPr>
          <a:xfrm>
            <a:off x="7400479" y="5520630"/>
            <a:ext cx="3182094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5555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FIT does NOT exclude cancer — refer on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5555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grounds regardless</a:t>
            </a:r>
            <a:endParaRPr lang="en-US" sz="1275" dirty="0"/>
          </a:p>
        </p:txBody>
      </p:sp>
      <p:sp>
        <p:nvSpPr>
          <p:cNvPr id="49" name="SK-26-text-48"/>
          <p:cNvSpPr/>
          <p:nvPr/>
        </p:nvSpPr>
        <p:spPr>
          <a:xfrm>
            <a:off x="377875" y="6480721"/>
            <a:ext cx="465105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425" dirty="0"/>
          </a:p>
        </p:txBody>
      </p:sp>
      <p:sp>
        <p:nvSpPr>
          <p:cNvPr id="50" name="SK-26-text-49"/>
          <p:cNvSpPr/>
          <p:nvPr/>
        </p:nvSpPr>
        <p:spPr>
          <a:xfrm>
            <a:off x="4486573" y="6473875"/>
            <a:ext cx="770542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Improving Cancer Care</a:t>
            </a:r>
            <a:endParaRPr lang="en-US" sz="1425" dirty="0"/>
          </a:p>
        </p:txBody>
      </p:sp>
      <p:sp>
        <p:nvSpPr>
          <p:cNvPr id="51" name="SK-26-text-50"/>
          <p:cNvSpPr/>
          <p:nvPr/>
        </p:nvSpPr>
        <p:spPr>
          <a:xfrm>
            <a:off x="11131153" y="6480721"/>
            <a:ext cx="106084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26 / 29</a:t>
            </a:r>
            <a:endParaRPr lang="en-US" sz="1425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0"/>
            <a:ext cx="316855" cy="1618357"/>
          </a:xfrm>
          <a:prstGeom prst="rect">
            <a:avLst/>
          </a:prstGeom>
        </p:spPr>
      </p:pic>
      <p:pic>
        <p:nvPicPr>
          <p:cNvPr id="4" name="SK-2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655" y="1608832"/>
            <a:ext cx="8887867" cy="19050"/>
          </a:xfrm>
          <a:prstGeom prst="rect">
            <a:avLst/>
          </a:prstGeom>
        </p:spPr>
      </p:pic>
      <p:pic>
        <p:nvPicPr>
          <p:cNvPr id="5" name="SK-2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97380" y="0"/>
            <a:ext cx="2194471" cy="1618357"/>
          </a:xfrm>
          <a:prstGeom prst="rect">
            <a:avLst/>
          </a:prstGeom>
        </p:spPr>
      </p:pic>
      <p:pic>
        <p:nvPicPr>
          <p:cNvPr id="6" name="SK-2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765" y="1899642"/>
            <a:ext cx="5474196" cy="946398"/>
          </a:xfrm>
          <a:prstGeom prst="rect">
            <a:avLst/>
          </a:prstGeom>
        </p:spPr>
      </p:pic>
      <p:pic>
        <p:nvPicPr>
          <p:cNvPr id="7" name="SK-2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9765" y="2921496"/>
            <a:ext cx="5474196" cy="994321"/>
          </a:xfrm>
          <a:prstGeom prst="rect">
            <a:avLst/>
          </a:prstGeom>
        </p:spPr>
      </p:pic>
      <p:pic>
        <p:nvPicPr>
          <p:cNvPr id="8" name="SK-2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9765" y="4004965"/>
            <a:ext cx="5474196" cy="973782"/>
          </a:xfrm>
          <a:prstGeom prst="rect">
            <a:avLst/>
          </a:prstGeom>
        </p:spPr>
      </p:pic>
      <p:pic>
        <p:nvPicPr>
          <p:cNvPr id="9" name="SK-2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7890" y="1899642"/>
            <a:ext cx="5474196" cy="946398"/>
          </a:xfrm>
          <a:prstGeom prst="rect">
            <a:avLst/>
          </a:prstGeom>
        </p:spPr>
      </p:pic>
      <p:pic>
        <p:nvPicPr>
          <p:cNvPr id="10" name="SK-2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7890" y="2921496"/>
            <a:ext cx="5474196" cy="994321"/>
          </a:xfrm>
          <a:prstGeom prst="rect">
            <a:avLst/>
          </a:prstGeom>
        </p:spPr>
      </p:pic>
      <p:pic>
        <p:nvPicPr>
          <p:cNvPr id="11" name="SK-2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7890" y="4004965"/>
            <a:ext cx="5474196" cy="973782"/>
          </a:xfrm>
          <a:prstGeom prst="rect">
            <a:avLst/>
          </a:prstGeom>
        </p:spPr>
      </p:pic>
      <p:pic>
        <p:nvPicPr>
          <p:cNvPr id="12" name="SK-2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9765" y="5157192"/>
            <a:ext cx="11192173" cy="1028700"/>
          </a:xfrm>
          <a:prstGeom prst="rect">
            <a:avLst/>
          </a:prstGeom>
        </p:spPr>
      </p:pic>
      <p:pic>
        <p:nvPicPr>
          <p:cNvPr id="13" name="SK-2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364188"/>
            <a:ext cx="12192000" cy="493663"/>
          </a:xfrm>
          <a:prstGeom prst="rect">
            <a:avLst/>
          </a:prstGeom>
        </p:spPr>
      </p:pic>
      <p:pic>
        <p:nvPicPr>
          <p:cNvPr id="14" name="SK-2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92596" y="6425803"/>
            <a:ext cx="341263" cy="329059"/>
          </a:xfrm>
          <a:prstGeom prst="rect">
            <a:avLst/>
          </a:prstGeom>
        </p:spPr>
      </p:pic>
      <p:pic>
        <p:nvPicPr>
          <p:cNvPr id="15" name="SK-2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7953" y="5356027"/>
            <a:ext cx="524173" cy="507355"/>
          </a:xfrm>
          <a:prstGeom prst="rect">
            <a:avLst/>
          </a:prstGeom>
        </p:spPr>
      </p:pic>
      <p:pic>
        <p:nvPicPr>
          <p:cNvPr id="16" name="SK-2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49467" y="4258717"/>
            <a:ext cx="463153" cy="425053"/>
          </a:xfrm>
          <a:prstGeom prst="rect">
            <a:avLst/>
          </a:prstGeom>
        </p:spPr>
      </p:pic>
      <p:pic>
        <p:nvPicPr>
          <p:cNvPr id="17" name="SK-27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49467" y="3182094"/>
            <a:ext cx="463153" cy="438894"/>
          </a:xfrm>
          <a:prstGeom prst="rect">
            <a:avLst/>
          </a:prstGeom>
        </p:spPr>
      </p:pic>
      <p:pic>
        <p:nvPicPr>
          <p:cNvPr id="18" name="SK-27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49467" y="2112169"/>
            <a:ext cx="463153" cy="445740"/>
          </a:xfrm>
          <a:prstGeom prst="rect">
            <a:avLst/>
          </a:prstGeom>
        </p:spPr>
      </p:pic>
      <p:pic>
        <p:nvPicPr>
          <p:cNvPr id="19" name="SK-27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67953" y="4251871"/>
            <a:ext cx="463153" cy="432048"/>
          </a:xfrm>
          <a:prstGeom prst="rect">
            <a:avLst/>
          </a:prstGeom>
        </p:spPr>
      </p:pic>
      <p:pic>
        <p:nvPicPr>
          <p:cNvPr id="20" name="SK-27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67953" y="3182094"/>
            <a:ext cx="463153" cy="438894"/>
          </a:xfrm>
          <a:prstGeom prst="rect">
            <a:avLst/>
          </a:prstGeom>
        </p:spPr>
      </p:pic>
      <p:pic>
        <p:nvPicPr>
          <p:cNvPr id="21" name="SK-27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67953" y="2098477"/>
            <a:ext cx="463153" cy="459432"/>
          </a:xfrm>
          <a:prstGeom prst="rect">
            <a:avLst/>
          </a:prstGeom>
        </p:spPr>
      </p:pic>
      <p:pic>
        <p:nvPicPr>
          <p:cNvPr id="22" name="SK-27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168086" y="150763"/>
            <a:ext cx="1292275" cy="1460748"/>
          </a:xfrm>
          <a:prstGeom prst="rect">
            <a:avLst/>
          </a:prstGeom>
        </p:spPr>
      </p:pic>
      <p:sp>
        <p:nvSpPr>
          <p:cNvPr id="23" name="SK-27-text-22"/>
          <p:cNvSpPr/>
          <p:nvPr/>
        </p:nvSpPr>
        <p:spPr>
          <a:xfrm>
            <a:off x="877788" y="322213"/>
            <a:ext cx="10220325" cy="5965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350" b="1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Common Pitfalls</a:t>
            </a:r>
            <a:endParaRPr lang="en-US" sz="4350" dirty="0"/>
          </a:p>
        </p:txBody>
      </p:sp>
      <p:sp>
        <p:nvSpPr>
          <p:cNvPr id="24" name="SK-27-text-23"/>
          <p:cNvSpPr/>
          <p:nvPr/>
        </p:nvSpPr>
        <p:spPr>
          <a:xfrm>
            <a:off x="877788" y="1124694"/>
            <a:ext cx="11314212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Errors that affect patient safety — know them, avoid them</a:t>
            </a:r>
            <a:endParaRPr lang="en-US" sz="1800" dirty="0"/>
          </a:p>
        </p:txBody>
      </p:sp>
      <p:sp>
        <p:nvSpPr>
          <p:cNvPr id="25" name="SK-27-text-24"/>
          <p:cNvSpPr/>
          <p:nvPr/>
        </p:nvSpPr>
        <p:spPr>
          <a:xfrm>
            <a:off x="1462980" y="2029867"/>
            <a:ext cx="922115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Misinterpreting FIT as a rule-out test</a:t>
            </a:r>
            <a:endParaRPr lang="en-US" sz="1575" dirty="0"/>
          </a:p>
        </p:txBody>
      </p:sp>
      <p:sp>
        <p:nvSpPr>
          <p:cNvPr id="26" name="SK-27-text-25"/>
          <p:cNvSpPr/>
          <p:nvPr/>
        </p:nvSpPr>
        <p:spPr>
          <a:xfrm>
            <a:off x="1462980" y="2311003"/>
            <a:ext cx="3962400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FIT negative does not exclude cancer when clinical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suspicion is high — always apply clinical judgement</a:t>
            </a:r>
            <a:endParaRPr lang="en-US" sz="1200" dirty="0"/>
          </a:p>
        </p:txBody>
      </p:sp>
      <p:sp>
        <p:nvSpPr>
          <p:cNvPr id="27" name="SK-27-text-26"/>
          <p:cNvSpPr/>
          <p:nvPr/>
        </p:nvSpPr>
        <p:spPr>
          <a:xfrm>
            <a:off x="1462980" y="3072259"/>
            <a:ext cx="610076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Opioids without laxatives</a:t>
            </a:r>
            <a:endParaRPr lang="en-US" sz="1575" dirty="0"/>
          </a:p>
        </p:txBody>
      </p:sp>
      <p:sp>
        <p:nvSpPr>
          <p:cNvPr id="28" name="SK-27-text-27"/>
          <p:cNvSpPr/>
          <p:nvPr/>
        </p:nvSpPr>
        <p:spPr>
          <a:xfrm>
            <a:off x="1462980" y="3353544"/>
            <a:ext cx="4181773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Constipation is universal with opioids —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always co-prescribe a stimulant laxative from day one</a:t>
            </a:r>
            <a:endParaRPr lang="en-US" sz="1200" dirty="0"/>
          </a:p>
        </p:txBody>
      </p:sp>
      <p:sp>
        <p:nvSpPr>
          <p:cNvPr id="29" name="SK-27-text-28"/>
          <p:cNvSpPr/>
          <p:nvPr/>
        </p:nvSpPr>
        <p:spPr>
          <a:xfrm>
            <a:off x="1462980" y="4142184"/>
            <a:ext cx="826103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Oxygen for normoxic breathlessness</a:t>
            </a:r>
            <a:endParaRPr lang="en-US" sz="1575" dirty="0"/>
          </a:p>
        </p:txBody>
      </p:sp>
      <p:sp>
        <p:nvSpPr>
          <p:cNvPr id="30" name="SK-27-text-29"/>
          <p:cNvSpPr/>
          <p:nvPr/>
        </p:nvSpPr>
        <p:spPr>
          <a:xfrm>
            <a:off x="1462980" y="4437013"/>
            <a:ext cx="3974455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Oxygen does not relieve breathlessness unless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SpO₂ is below 92% — fan therapy is better evidence</a:t>
            </a:r>
            <a:endParaRPr lang="en-US" sz="1200" dirty="0"/>
          </a:p>
        </p:txBody>
      </p:sp>
      <p:sp>
        <p:nvSpPr>
          <p:cNvPr id="31" name="SK-27-text-30"/>
          <p:cNvSpPr/>
          <p:nvPr/>
        </p:nvSpPr>
        <p:spPr>
          <a:xfrm>
            <a:off x="7144494" y="2029867"/>
            <a:ext cx="5047506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Delaying the SR1 form</a:t>
            </a:r>
            <a:endParaRPr lang="en-US" sz="1575" dirty="0"/>
          </a:p>
        </p:txBody>
      </p:sp>
      <p:sp>
        <p:nvSpPr>
          <p:cNvPr id="32" name="SK-27-text-31"/>
          <p:cNvSpPr/>
          <p:nvPr/>
        </p:nvSpPr>
        <p:spPr>
          <a:xfrm>
            <a:off x="7144494" y="2311003"/>
            <a:ext cx="3913584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SR1 unlocks fast-track financial support —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delay causes real hardship for patients and families</a:t>
            </a:r>
            <a:endParaRPr lang="en-US" sz="1200" dirty="0"/>
          </a:p>
        </p:txBody>
      </p:sp>
      <p:sp>
        <p:nvSpPr>
          <p:cNvPr id="33" name="SK-27-text-32"/>
          <p:cNvSpPr/>
          <p:nvPr/>
        </p:nvSpPr>
        <p:spPr>
          <a:xfrm>
            <a:off x="7144494" y="3072259"/>
            <a:ext cx="5047506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Skipping the Cancer Care Review</a:t>
            </a:r>
            <a:endParaRPr lang="en-US" sz="1575" dirty="0"/>
          </a:p>
        </p:txBody>
      </p:sp>
      <p:sp>
        <p:nvSpPr>
          <p:cNvPr id="34" name="SK-27-text-33"/>
          <p:cNvSpPr/>
          <p:nvPr/>
        </p:nvSpPr>
        <p:spPr>
          <a:xfrm>
            <a:off x="7144494" y="3353544"/>
            <a:ext cx="3962400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Missed QOF points and — more importantly —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missed opportunity to support the whole patient</a:t>
            </a:r>
            <a:endParaRPr lang="en-US" sz="1200" dirty="0"/>
          </a:p>
        </p:txBody>
      </p:sp>
      <p:sp>
        <p:nvSpPr>
          <p:cNvPr id="35" name="SK-27-text-34"/>
          <p:cNvSpPr/>
          <p:nvPr/>
        </p:nvSpPr>
        <p:spPr>
          <a:xfrm>
            <a:off x="7144494" y="4142184"/>
            <a:ext cx="5047506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Assessing patient but not carer</a:t>
            </a:r>
            <a:endParaRPr lang="en-US" sz="1575" dirty="0"/>
          </a:p>
        </p:txBody>
      </p:sp>
      <p:sp>
        <p:nvSpPr>
          <p:cNvPr id="36" name="SK-27-text-35"/>
          <p:cNvSpPr/>
          <p:nvPr/>
        </p:nvSpPr>
        <p:spPr>
          <a:xfrm>
            <a:off x="7144494" y="4437013"/>
            <a:ext cx="4218384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Carer burnout is common and serious — every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palliative review must include “How are YOU coping?”</a:t>
            </a:r>
            <a:endParaRPr lang="en-US" sz="1200" dirty="0"/>
          </a:p>
        </p:txBody>
      </p:sp>
      <p:sp>
        <p:nvSpPr>
          <p:cNvPr id="37" name="SK-27-text-36"/>
          <p:cNvSpPr/>
          <p:nvPr/>
        </p:nvSpPr>
        <p:spPr>
          <a:xfrm>
            <a:off x="1572667" y="5266879"/>
            <a:ext cx="10619333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Reassuring a FIT-positive patient without urgent referral</a:t>
            </a:r>
            <a:endParaRPr lang="en-US" sz="1800" dirty="0"/>
          </a:p>
        </p:txBody>
      </p:sp>
      <p:sp>
        <p:nvSpPr>
          <p:cNvPr id="38" name="SK-27-text-37"/>
          <p:cNvSpPr/>
          <p:nvPr/>
        </p:nvSpPr>
        <p:spPr>
          <a:xfrm>
            <a:off x="1572667" y="5616625"/>
            <a:ext cx="8485584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NG12 is unambiguous: FIT ≥ 10 µg/g → urgent 2WW referral regardless of symptom severity.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Reassurance without referral is a patient safety failure.</a:t>
            </a:r>
            <a:endParaRPr lang="en-US" sz="1425" dirty="0"/>
          </a:p>
        </p:txBody>
      </p:sp>
      <p:sp>
        <p:nvSpPr>
          <p:cNvPr id="39" name="SK-27-text-38"/>
          <p:cNvSpPr/>
          <p:nvPr/>
        </p:nvSpPr>
        <p:spPr>
          <a:xfrm>
            <a:off x="694879" y="6515100"/>
            <a:ext cx="416147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40" name="SK-27-text-39"/>
          <p:cNvSpPr/>
          <p:nvPr/>
        </p:nvSpPr>
        <p:spPr>
          <a:xfrm>
            <a:off x="4339084" y="6494413"/>
            <a:ext cx="352588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Improving Cancer Care</a:t>
            </a:r>
            <a:endParaRPr lang="en-US" sz="1575" dirty="0"/>
          </a:p>
        </p:txBody>
      </p:sp>
      <p:sp>
        <p:nvSpPr>
          <p:cNvPr id="41" name="SK-27-text-40"/>
          <p:cNvSpPr/>
          <p:nvPr/>
        </p:nvSpPr>
        <p:spPr>
          <a:xfrm>
            <a:off x="10970270" y="6487567"/>
            <a:ext cx="84370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57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27 / 29</a:t>
            </a:r>
            <a:endParaRPr lang="en-US" sz="1575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255" y="1217265"/>
            <a:ext cx="4608463" cy="95994"/>
          </a:xfrm>
          <a:prstGeom prst="rect">
            <a:avLst/>
          </a:prstGeom>
        </p:spPr>
      </p:pic>
      <p:pic>
        <p:nvPicPr>
          <p:cNvPr id="4" name="SK-2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6761" y="0"/>
            <a:ext cx="2865090" cy="1200150"/>
          </a:xfrm>
          <a:prstGeom prst="rect">
            <a:avLst/>
          </a:prstGeom>
        </p:spPr>
      </p:pic>
      <p:pic>
        <p:nvPicPr>
          <p:cNvPr id="5" name="SK-2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165" y="5924550"/>
            <a:ext cx="10911780" cy="371624"/>
          </a:xfrm>
          <a:prstGeom prst="rect">
            <a:avLst/>
          </a:prstGeom>
        </p:spPr>
      </p:pic>
      <p:pic>
        <p:nvPicPr>
          <p:cNvPr id="6" name="SK-2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371034"/>
            <a:ext cx="12192000" cy="486817"/>
          </a:xfrm>
          <a:prstGeom prst="rect">
            <a:avLst/>
          </a:prstGeom>
        </p:spPr>
      </p:pic>
      <p:pic>
        <p:nvPicPr>
          <p:cNvPr id="7" name="SK-2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3859" y="1769269"/>
            <a:ext cx="10948415" cy="3945315"/>
          </a:xfrm>
          <a:prstGeom prst="rect">
            <a:avLst/>
          </a:prstGeom>
        </p:spPr>
      </p:pic>
      <p:pic>
        <p:nvPicPr>
          <p:cNvPr id="8" name="SK-2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3859" y="1769269"/>
            <a:ext cx="3284495" cy="430828"/>
          </a:xfrm>
          <a:prstGeom prst="rect">
            <a:avLst/>
          </a:prstGeom>
        </p:spPr>
      </p:pic>
      <p:pic>
        <p:nvPicPr>
          <p:cNvPr id="9" name="SK-2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18354" y="1769269"/>
            <a:ext cx="7663921" cy="430828"/>
          </a:xfrm>
          <a:prstGeom prst="rect">
            <a:avLst/>
          </a:prstGeom>
        </p:spPr>
      </p:pic>
      <p:pic>
        <p:nvPicPr>
          <p:cNvPr id="10" name="SK-2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3859" y="2200097"/>
            <a:ext cx="10948415" cy="365903"/>
          </a:xfrm>
          <a:prstGeom prst="rect">
            <a:avLst/>
          </a:prstGeom>
        </p:spPr>
      </p:pic>
      <p:pic>
        <p:nvPicPr>
          <p:cNvPr id="11" name="SK-2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3859" y="2200097"/>
            <a:ext cx="3284495" cy="365903"/>
          </a:xfrm>
          <a:prstGeom prst="rect">
            <a:avLst/>
          </a:prstGeom>
        </p:spPr>
      </p:pic>
      <p:pic>
        <p:nvPicPr>
          <p:cNvPr id="12" name="SK-2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18354" y="2200097"/>
            <a:ext cx="7663921" cy="365903"/>
          </a:xfrm>
          <a:prstGeom prst="rect">
            <a:avLst/>
          </a:prstGeom>
        </p:spPr>
      </p:pic>
      <p:pic>
        <p:nvPicPr>
          <p:cNvPr id="13" name="SK-2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3859" y="2566000"/>
            <a:ext cx="10948415" cy="365903"/>
          </a:xfrm>
          <a:prstGeom prst="rect">
            <a:avLst/>
          </a:prstGeom>
        </p:spPr>
      </p:pic>
      <p:pic>
        <p:nvPicPr>
          <p:cNvPr id="14" name="SK-28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3859" y="2566000"/>
            <a:ext cx="3284495" cy="365903"/>
          </a:xfrm>
          <a:prstGeom prst="rect">
            <a:avLst/>
          </a:prstGeom>
        </p:spPr>
      </p:pic>
      <p:pic>
        <p:nvPicPr>
          <p:cNvPr id="15" name="SK-28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18354" y="2566000"/>
            <a:ext cx="7663921" cy="365903"/>
          </a:xfrm>
          <a:prstGeom prst="rect">
            <a:avLst/>
          </a:prstGeom>
        </p:spPr>
      </p:pic>
      <p:pic>
        <p:nvPicPr>
          <p:cNvPr id="16" name="SK-28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3859" y="2931903"/>
            <a:ext cx="10948415" cy="365903"/>
          </a:xfrm>
          <a:prstGeom prst="rect">
            <a:avLst/>
          </a:prstGeom>
        </p:spPr>
      </p:pic>
      <p:pic>
        <p:nvPicPr>
          <p:cNvPr id="17" name="SK-28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3859" y="2931903"/>
            <a:ext cx="3284495" cy="365903"/>
          </a:xfrm>
          <a:prstGeom prst="rect">
            <a:avLst/>
          </a:prstGeom>
        </p:spPr>
      </p:pic>
      <p:pic>
        <p:nvPicPr>
          <p:cNvPr id="18" name="SK-28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918354" y="2931903"/>
            <a:ext cx="7663921" cy="365903"/>
          </a:xfrm>
          <a:prstGeom prst="rect">
            <a:avLst/>
          </a:prstGeom>
        </p:spPr>
      </p:pic>
      <p:pic>
        <p:nvPicPr>
          <p:cNvPr id="19" name="SK-28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3859" y="3297806"/>
            <a:ext cx="10948415" cy="365903"/>
          </a:xfrm>
          <a:prstGeom prst="rect">
            <a:avLst/>
          </a:prstGeom>
        </p:spPr>
      </p:pic>
      <p:pic>
        <p:nvPicPr>
          <p:cNvPr id="20" name="SK-28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3859" y="3297806"/>
            <a:ext cx="3284495" cy="365903"/>
          </a:xfrm>
          <a:prstGeom prst="rect">
            <a:avLst/>
          </a:prstGeom>
        </p:spPr>
      </p:pic>
      <p:pic>
        <p:nvPicPr>
          <p:cNvPr id="21" name="SK-28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918354" y="3297806"/>
            <a:ext cx="7663921" cy="365903"/>
          </a:xfrm>
          <a:prstGeom prst="rect">
            <a:avLst/>
          </a:prstGeom>
        </p:spPr>
      </p:pic>
      <p:pic>
        <p:nvPicPr>
          <p:cNvPr id="22" name="SK-28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3859" y="3663709"/>
            <a:ext cx="10948415" cy="560811"/>
          </a:xfrm>
          <a:prstGeom prst="rect">
            <a:avLst/>
          </a:prstGeom>
        </p:spPr>
      </p:pic>
      <p:pic>
        <p:nvPicPr>
          <p:cNvPr id="23" name="SK-28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33859" y="3663709"/>
            <a:ext cx="3284495" cy="560811"/>
          </a:xfrm>
          <a:prstGeom prst="rect">
            <a:avLst/>
          </a:prstGeom>
        </p:spPr>
      </p:pic>
      <p:pic>
        <p:nvPicPr>
          <p:cNvPr id="24" name="SK-28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918354" y="3663709"/>
            <a:ext cx="7663921" cy="560811"/>
          </a:xfrm>
          <a:prstGeom prst="rect">
            <a:avLst/>
          </a:prstGeom>
        </p:spPr>
      </p:pic>
      <p:pic>
        <p:nvPicPr>
          <p:cNvPr id="25" name="SK-28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33859" y="4224520"/>
            <a:ext cx="10948415" cy="392354"/>
          </a:xfrm>
          <a:prstGeom prst="rect">
            <a:avLst/>
          </a:prstGeom>
        </p:spPr>
      </p:pic>
      <p:pic>
        <p:nvPicPr>
          <p:cNvPr id="26" name="SK-28-img-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33859" y="4224520"/>
            <a:ext cx="3284495" cy="392354"/>
          </a:xfrm>
          <a:prstGeom prst="rect">
            <a:avLst/>
          </a:prstGeom>
        </p:spPr>
      </p:pic>
      <p:pic>
        <p:nvPicPr>
          <p:cNvPr id="27" name="SK-28-img-26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918354" y="4224520"/>
            <a:ext cx="7663921" cy="392354"/>
          </a:xfrm>
          <a:prstGeom prst="rect">
            <a:avLst/>
          </a:prstGeom>
        </p:spPr>
      </p:pic>
      <p:pic>
        <p:nvPicPr>
          <p:cNvPr id="28" name="SK-28-img-27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33859" y="4616874"/>
            <a:ext cx="10948415" cy="365903"/>
          </a:xfrm>
          <a:prstGeom prst="rect">
            <a:avLst/>
          </a:prstGeom>
        </p:spPr>
      </p:pic>
      <p:pic>
        <p:nvPicPr>
          <p:cNvPr id="29" name="SK-28-img-28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33859" y="4616874"/>
            <a:ext cx="3284495" cy="365903"/>
          </a:xfrm>
          <a:prstGeom prst="rect">
            <a:avLst/>
          </a:prstGeom>
        </p:spPr>
      </p:pic>
      <p:pic>
        <p:nvPicPr>
          <p:cNvPr id="30" name="SK-28-img-29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3918354" y="4616874"/>
            <a:ext cx="7663921" cy="365903"/>
          </a:xfrm>
          <a:prstGeom prst="rect">
            <a:avLst/>
          </a:prstGeom>
        </p:spPr>
      </p:pic>
      <p:pic>
        <p:nvPicPr>
          <p:cNvPr id="31" name="SK-28-img-30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33859" y="4982777"/>
            <a:ext cx="10948415" cy="365903"/>
          </a:xfrm>
          <a:prstGeom prst="rect">
            <a:avLst/>
          </a:prstGeom>
        </p:spPr>
      </p:pic>
      <p:pic>
        <p:nvPicPr>
          <p:cNvPr id="32" name="SK-28-img-31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33859" y="4982777"/>
            <a:ext cx="3284495" cy="365903"/>
          </a:xfrm>
          <a:prstGeom prst="rect">
            <a:avLst/>
          </a:prstGeom>
        </p:spPr>
      </p:pic>
      <p:pic>
        <p:nvPicPr>
          <p:cNvPr id="33" name="SK-28-img-32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3918354" y="4982777"/>
            <a:ext cx="7663921" cy="365903"/>
          </a:xfrm>
          <a:prstGeom prst="rect">
            <a:avLst/>
          </a:prstGeom>
        </p:spPr>
      </p:pic>
      <p:pic>
        <p:nvPicPr>
          <p:cNvPr id="34" name="SK-28-img-33" descr="preencoded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633859" y="5348680"/>
            <a:ext cx="10948415" cy="365903"/>
          </a:xfrm>
          <a:prstGeom prst="rect">
            <a:avLst/>
          </a:prstGeom>
        </p:spPr>
      </p:pic>
      <p:pic>
        <p:nvPicPr>
          <p:cNvPr id="35" name="SK-28-img-34" descr="preencoded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633859" y="5348680"/>
            <a:ext cx="3284495" cy="365903"/>
          </a:xfrm>
          <a:prstGeom prst="rect">
            <a:avLst/>
          </a:prstGeom>
        </p:spPr>
      </p:pic>
      <p:pic>
        <p:nvPicPr>
          <p:cNvPr id="36" name="SK-28-img-35" descr="preencoded.png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3918354" y="5348680"/>
            <a:ext cx="7663921" cy="365903"/>
          </a:xfrm>
          <a:prstGeom prst="rect">
            <a:avLst/>
          </a:prstGeom>
        </p:spPr>
      </p:pic>
      <p:sp>
        <p:nvSpPr>
          <p:cNvPr id="37" name="SK-28-text-36"/>
          <p:cNvSpPr/>
          <p:nvPr/>
        </p:nvSpPr>
        <p:spPr>
          <a:xfrm>
            <a:off x="581471" y="1769269"/>
            <a:ext cx="2913020" cy="43082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FFFFFF"/>
                </a:solidFill>
              </a:rPr>
              <a:t>Topic</a:t>
            </a:r>
            <a:endParaRPr lang="en-US" sz="1650" dirty="0"/>
          </a:p>
        </p:txBody>
      </p:sp>
      <p:sp>
        <p:nvSpPr>
          <p:cNvPr id="38" name="SK-28-text-37"/>
          <p:cNvSpPr/>
          <p:nvPr/>
        </p:nvSpPr>
        <p:spPr>
          <a:xfrm>
            <a:off x="3865966" y="1769269"/>
            <a:ext cx="7292446" cy="43082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FFFFFF"/>
                </a:solidFill>
              </a:rPr>
              <a:t>Key Fact</a:t>
            </a:r>
            <a:endParaRPr lang="en-US" sz="1650" dirty="0"/>
          </a:p>
        </p:txBody>
      </p:sp>
      <p:sp>
        <p:nvSpPr>
          <p:cNvPr id="39" name="SK-28-text-38"/>
          <p:cNvSpPr/>
          <p:nvPr/>
        </p:nvSpPr>
        <p:spPr>
          <a:xfrm>
            <a:off x="871984" y="2200097"/>
            <a:ext cx="2898732" cy="36590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333333"/>
                </a:solidFill>
              </a:rPr>
              <a:t>2WW Threshold</a:t>
            </a:r>
            <a:endParaRPr lang="en-US" sz="1425" dirty="0"/>
          </a:p>
        </p:txBody>
      </p:sp>
      <p:sp>
        <p:nvSpPr>
          <p:cNvPr id="40" name="SK-28-text-39"/>
          <p:cNvSpPr/>
          <p:nvPr/>
        </p:nvSpPr>
        <p:spPr>
          <a:xfrm>
            <a:off x="4156479" y="2200097"/>
            <a:ext cx="8035521" cy="36590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</a:rPr>
              <a:t>PPV </a:t>
            </a:r>
            <a:r>
              <a:rPr lang="en-US" sz="1425" b="1" dirty="0">
                <a:solidFill>
                  <a:srgbClr val="F26522"/>
                </a:solidFill>
              </a:rPr>
              <a:t>≥3%</a:t>
            </a:r>
            <a:r>
              <a:rPr lang="en-US" sz="1425" dirty="0">
                <a:solidFill>
                  <a:srgbClr val="333333"/>
                </a:solidFill>
              </a:rPr>
              <a:t> — patient seen by specialist within </a:t>
            </a:r>
            <a:r>
              <a:rPr lang="en-US" sz="1425" b="1" dirty="0">
                <a:solidFill>
                  <a:srgbClr val="F26522"/>
                </a:solidFill>
              </a:rPr>
              <a:t>14 days</a:t>
            </a:r>
            <a:endParaRPr lang="en-US" sz="1425" dirty="0"/>
          </a:p>
        </p:txBody>
      </p:sp>
      <p:sp>
        <p:nvSpPr>
          <p:cNvPr id="41" name="SK-28-text-40"/>
          <p:cNvSpPr/>
          <p:nvPr/>
        </p:nvSpPr>
        <p:spPr>
          <a:xfrm>
            <a:off x="871984" y="2566000"/>
            <a:ext cx="2898732" cy="36590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333333"/>
                </a:solidFill>
              </a:rPr>
              <a:t>FIT Threshold</a:t>
            </a:r>
            <a:endParaRPr lang="en-US" sz="1425" dirty="0"/>
          </a:p>
        </p:txBody>
      </p:sp>
      <p:sp>
        <p:nvSpPr>
          <p:cNvPr id="42" name="SK-28-text-41"/>
          <p:cNvSpPr/>
          <p:nvPr/>
        </p:nvSpPr>
        <p:spPr>
          <a:xfrm>
            <a:off x="4156479" y="2566000"/>
            <a:ext cx="7187671" cy="36590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F26522"/>
                </a:solidFill>
              </a:rPr>
              <a:t>≥10 μg/g</a:t>
            </a:r>
            <a:r>
              <a:rPr lang="en-US" sz="1425" dirty="0">
                <a:solidFill>
                  <a:srgbClr val="333333"/>
                </a:solidFill>
              </a:rPr>
              <a:t> Hb → urgent 2WW referral</a:t>
            </a:r>
            <a:endParaRPr lang="en-US" sz="1425" dirty="0"/>
          </a:p>
        </p:txBody>
      </p:sp>
      <p:sp>
        <p:nvSpPr>
          <p:cNvPr id="43" name="SK-28-text-42"/>
          <p:cNvSpPr/>
          <p:nvPr/>
        </p:nvSpPr>
        <p:spPr>
          <a:xfrm>
            <a:off x="871984" y="2931903"/>
            <a:ext cx="2898732" cy="36590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333333"/>
                </a:solidFill>
              </a:rPr>
              <a:t>DS1500</a:t>
            </a:r>
            <a:endParaRPr lang="en-US" sz="1425" dirty="0"/>
          </a:p>
        </p:txBody>
      </p:sp>
      <p:sp>
        <p:nvSpPr>
          <p:cNvPr id="44" name="SK-28-text-43"/>
          <p:cNvSpPr/>
          <p:nvPr/>
        </p:nvSpPr>
        <p:spPr>
          <a:xfrm>
            <a:off x="4156479" y="2931903"/>
            <a:ext cx="8035521" cy="36590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</a:rPr>
              <a:t>Withdrawn August 2021 → replaced by </a:t>
            </a:r>
            <a:r>
              <a:rPr lang="en-US" sz="1425" b="1" dirty="0">
                <a:solidFill>
                  <a:srgbClr val="F26522"/>
                </a:solidFill>
              </a:rPr>
              <a:t>SR1</a:t>
            </a:r>
            <a:r>
              <a:rPr lang="en-US" sz="1425" dirty="0">
                <a:solidFill>
                  <a:srgbClr val="333333"/>
                </a:solidFill>
              </a:rPr>
              <a:t> form</a:t>
            </a:r>
            <a:endParaRPr lang="en-US" sz="1425" dirty="0"/>
          </a:p>
        </p:txBody>
      </p:sp>
      <p:sp>
        <p:nvSpPr>
          <p:cNvPr id="45" name="SK-28-text-44"/>
          <p:cNvSpPr/>
          <p:nvPr/>
        </p:nvSpPr>
        <p:spPr>
          <a:xfrm>
            <a:off x="871984" y="3297806"/>
            <a:ext cx="2898732" cy="36590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333333"/>
                </a:solidFill>
              </a:rPr>
              <a:t>GSF Steps</a:t>
            </a:r>
            <a:endParaRPr lang="en-US" sz="1425" dirty="0"/>
          </a:p>
        </p:txBody>
      </p:sp>
      <p:sp>
        <p:nvSpPr>
          <p:cNvPr id="46" name="SK-28-text-45"/>
          <p:cNvSpPr/>
          <p:nvPr/>
        </p:nvSpPr>
        <p:spPr>
          <a:xfrm>
            <a:off x="4156479" y="3297806"/>
            <a:ext cx="7278158" cy="36590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</a:rPr>
              <a:t>Identify → Assess → Plan</a:t>
            </a:r>
            <a:endParaRPr lang="en-US" sz="1425" dirty="0"/>
          </a:p>
        </p:txBody>
      </p:sp>
      <p:sp>
        <p:nvSpPr>
          <p:cNvPr id="47" name="SK-28-text-46"/>
          <p:cNvSpPr/>
          <p:nvPr/>
        </p:nvSpPr>
        <p:spPr>
          <a:xfrm>
            <a:off x="871984" y="3663709"/>
            <a:ext cx="2898732" cy="5608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333333"/>
                </a:solidFill>
              </a:rPr>
              <a:t>GSF 7 C's</a:t>
            </a:r>
            <a:endParaRPr lang="en-US" sz="1425" dirty="0"/>
          </a:p>
        </p:txBody>
      </p:sp>
      <p:sp>
        <p:nvSpPr>
          <p:cNvPr id="48" name="SK-28-text-47"/>
          <p:cNvSpPr/>
          <p:nvPr/>
        </p:nvSpPr>
        <p:spPr>
          <a:xfrm>
            <a:off x="4156479" y="3663709"/>
            <a:ext cx="7187671" cy="5608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</a:rPr>
              <a:t>Communication, Coordination, Control of symptoms, Continuity, Continued learning, Carer support, Care of dying</a:t>
            </a:r>
            <a:endParaRPr lang="en-US" sz="1425" dirty="0"/>
          </a:p>
        </p:txBody>
      </p:sp>
      <p:sp>
        <p:nvSpPr>
          <p:cNvPr id="49" name="SK-28-text-48"/>
          <p:cNvSpPr/>
          <p:nvPr/>
        </p:nvSpPr>
        <p:spPr>
          <a:xfrm>
            <a:off x="871984" y="4224520"/>
            <a:ext cx="3989777" cy="39235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333333"/>
                </a:solidFill>
              </a:rPr>
              <a:t>Cancer Breathlessness</a:t>
            </a:r>
            <a:endParaRPr lang="en-US" sz="1425" dirty="0"/>
          </a:p>
        </p:txBody>
      </p:sp>
      <p:sp>
        <p:nvSpPr>
          <p:cNvPr id="50" name="SK-28-text-49"/>
          <p:cNvSpPr/>
          <p:nvPr/>
        </p:nvSpPr>
        <p:spPr>
          <a:xfrm>
            <a:off x="4156479" y="4224520"/>
            <a:ext cx="8035521" cy="39235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</a:rPr>
              <a:t>Low-dose morphine + fan therapy; oxygen only if </a:t>
            </a:r>
            <a:r>
              <a:rPr lang="en-US" sz="1425" b="1" dirty="0">
                <a:solidFill>
                  <a:srgbClr val="F26522"/>
                </a:solidFill>
              </a:rPr>
              <a:t>SpO2 &lt;92%</a:t>
            </a:r>
            <a:endParaRPr lang="en-US" sz="1425" dirty="0"/>
          </a:p>
        </p:txBody>
      </p:sp>
      <p:sp>
        <p:nvSpPr>
          <p:cNvPr id="51" name="SK-28-text-50"/>
          <p:cNvSpPr/>
          <p:nvPr/>
        </p:nvSpPr>
        <p:spPr>
          <a:xfrm>
            <a:off x="871984" y="4616874"/>
            <a:ext cx="2898732" cy="36590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333333"/>
                </a:solidFill>
              </a:rPr>
              <a:t>Cancer Fatigue</a:t>
            </a:r>
            <a:endParaRPr lang="en-US" sz="1425" dirty="0"/>
          </a:p>
        </p:txBody>
      </p:sp>
      <p:sp>
        <p:nvSpPr>
          <p:cNvPr id="52" name="SK-28-text-51"/>
          <p:cNvSpPr/>
          <p:nvPr/>
        </p:nvSpPr>
        <p:spPr>
          <a:xfrm>
            <a:off x="4156479" y="4616874"/>
            <a:ext cx="8035521" cy="36590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</a:rPr>
              <a:t>Graded activity; treat reversible causes; </a:t>
            </a:r>
            <a:r>
              <a:rPr lang="en-US" sz="1425" b="1" dirty="0">
                <a:solidFill>
                  <a:srgbClr val="F26522"/>
                </a:solidFill>
              </a:rPr>
              <a:t>NOT</a:t>
            </a:r>
            <a:r>
              <a:rPr lang="en-US" sz="1425" dirty="0">
                <a:solidFill>
                  <a:srgbClr val="333333"/>
                </a:solidFill>
              </a:rPr>
              <a:t> methylphenidate</a:t>
            </a:r>
            <a:endParaRPr lang="en-US" sz="1425" dirty="0"/>
          </a:p>
        </p:txBody>
      </p:sp>
      <p:sp>
        <p:nvSpPr>
          <p:cNvPr id="53" name="SK-28-text-52"/>
          <p:cNvSpPr/>
          <p:nvPr/>
        </p:nvSpPr>
        <p:spPr>
          <a:xfrm>
            <a:off x="871984" y="4982777"/>
            <a:ext cx="3432736" cy="36590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333333"/>
                </a:solidFill>
              </a:rPr>
              <a:t>Cancer Care Review</a:t>
            </a:r>
            <a:endParaRPr lang="en-US" sz="1425" dirty="0"/>
          </a:p>
        </p:txBody>
      </p:sp>
      <p:sp>
        <p:nvSpPr>
          <p:cNvPr id="54" name="SK-28-text-53"/>
          <p:cNvSpPr/>
          <p:nvPr/>
        </p:nvSpPr>
        <p:spPr>
          <a:xfrm>
            <a:off x="4156479" y="4982777"/>
            <a:ext cx="8035521" cy="36590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</a:rPr>
              <a:t>QOF indicator — due within </a:t>
            </a:r>
            <a:r>
              <a:rPr lang="en-US" sz="1425" b="1" dirty="0">
                <a:solidFill>
                  <a:srgbClr val="F26522"/>
                </a:solidFill>
              </a:rPr>
              <a:t>12 months</a:t>
            </a:r>
            <a:r>
              <a:rPr lang="en-US" sz="1425" dirty="0">
                <a:solidFill>
                  <a:srgbClr val="333333"/>
                </a:solidFill>
              </a:rPr>
              <a:t> of diagnosis</a:t>
            </a:r>
            <a:endParaRPr lang="en-US" sz="1425" dirty="0"/>
          </a:p>
        </p:txBody>
      </p:sp>
      <p:sp>
        <p:nvSpPr>
          <p:cNvPr id="55" name="SK-28-text-54"/>
          <p:cNvSpPr/>
          <p:nvPr/>
        </p:nvSpPr>
        <p:spPr>
          <a:xfrm>
            <a:off x="871984" y="5348680"/>
            <a:ext cx="2898732" cy="36590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333333"/>
                </a:solidFill>
              </a:rPr>
              <a:t>Key Guideline</a:t>
            </a:r>
            <a:endParaRPr lang="en-US" sz="1425" dirty="0"/>
          </a:p>
        </p:txBody>
      </p:sp>
      <p:sp>
        <p:nvSpPr>
          <p:cNvPr id="56" name="SK-28-text-55"/>
          <p:cNvSpPr/>
          <p:nvPr/>
        </p:nvSpPr>
        <p:spPr>
          <a:xfrm>
            <a:off x="4156479" y="5348680"/>
            <a:ext cx="8035521" cy="36590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</a:rPr>
              <a:t>NICE </a:t>
            </a:r>
            <a:r>
              <a:rPr lang="en-US" sz="1425" b="1" dirty="0">
                <a:solidFill>
                  <a:srgbClr val="F26522"/>
                </a:solidFill>
              </a:rPr>
              <a:t>NG12 (2026)</a:t>
            </a:r>
            <a:r>
              <a:rPr lang="en-US" sz="1425" dirty="0">
                <a:solidFill>
                  <a:srgbClr val="333333"/>
                </a:solidFill>
              </a:rPr>
              <a:t> — Suspected Cancer: Recognition and Referral</a:t>
            </a:r>
            <a:endParaRPr lang="en-US" sz="1425" dirty="0"/>
          </a:p>
        </p:txBody>
      </p:sp>
      <p:sp>
        <p:nvSpPr>
          <p:cNvPr id="57" name="SK-28-text-56"/>
          <p:cNvSpPr/>
          <p:nvPr/>
        </p:nvSpPr>
        <p:spPr>
          <a:xfrm>
            <a:off x="463153" y="260598"/>
            <a:ext cx="6244590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Quick Recall</a:t>
            </a:r>
            <a:endParaRPr lang="en-US" sz="3300" dirty="0"/>
          </a:p>
        </p:txBody>
      </p:sp>
      <p:sp>
        <p:nvSpPr>
          <p:cNvPr id="58" name="SK-28-text-57"/>
          <p:cNvSpPr/>
          <p:nvPr/>
        </p:nvSpPr>
        <p:spPr>
          <a:xfrm>
            <a:off x="463153" y="761107"/>
            <a:ext cx="877443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E85C1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Cancer Care in Primary Care</a:t>
            </a:r>
            <a:endParaRPr lang="en-US" sz="2100" dirty="0"/>
          </a:p>
        </p:txBody>
      </p:sp>
      <p:sp>
        <p:nvSpPr>
          <p:cNvPr id="59" name="SK-28-text-58"/>
          <p:cNvSpPr/>
          <p:nvPr/>
        </p:nvSpPr>
        <p:spPr>
          <a:xfrm>
            <a:off x="438894" y="1426369"/>
            <a:ext cx="1016698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facts, thresholds, and guidelines at a glance</a:t>
            </a:r>
            <a:endParaRPr lang="en-US" sz="1350" dirty="0"/>
          </a:p>
        </p:txBody>
      </p:sp>
      <p:sp>
        <p:nvSpPr>
          <p:cNvPr id="60" name="SK-28-text-59"/>
          <p:cNvSpPr/>
          <p:nvPr/>
        </p:nvSpPr>
        <p:spPr>
          <a:xfrm>
            <a:off x="2902744" y="6000750"/>
            <a:ext cx="636180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 thresholds based on NICE NG12 (2026) and current BNF/NICE guidance</a:t>
            </a:r>
            <a:endParaRPr lang="en-US" sz="1500" dirty="0"/>
          </a:p>
        </p:txBody>
      </p:sp>
      <p:sp>
        <p:nvSpPr>
          <p:cNvPr id="61" name="SK-28-text-60"/>
          <p:cNvSpPr/>
          <p:nvPr/>
        </p:nvSpPr>
        <p:spPr>
          <a:xfrm>
            <a:off x="451098" y="6515100"/>
            <a:ext cx="4651058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425" dirty="0"/>
          </a:p>
        </p:txBody>
      </p:sp>
      <p:sp>
        <p:nvSpPr>
          <p:cNvPr id="62" name="SK-28-text-61"/>
          <p:cNvSpPr/>
          <p:nvPr/>
        </p:nvSpPr>
        <p:spPr>
          <a:xfrm>
            <a:off x="4353669" y="6508105"/>
            <a:ext cx="325293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Improving Cancer Care</a:t>
            </a:r>
            <a:endParaRPr lang="en-US" sz="1500" dirty="0"/>
          </a:p>
        </p:txBody>
      </p:sp>
      <p:sp>
        <p:nvSpPr>
          <p:cNvPr id="63" name="SK-28-text-62"/>
          <p:cNvSpPr/>
          <p:nvPr/>
        </p:nvSpPr>
        <p:spPr>
          <a:xfrm>
            <a:off x="10967591" y="6515100"/>
            <a:ext cx="700088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28 / 29</a:t>
            </a:r>
            <a:endParaRPr lang="en-US" sz="1425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282" y="1016496"/>
            <a:ext cx="1365498" cy="38100"/>
          </a:xfrm>
          <a:prstGeom prst="rect">
            <a:avLst/>
          </a:prstGeom>
        </p:spPr>
      </p:pic>
      <p:pic>
        <p:nvPicPr>
          <p:cNvPr id="4" name="SK-2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561" y="1412677"/>
            <a:ext cx="11289655" cy="1323529"/>
          </a:xfrm>
          <a:prstGeom prst="rect">
            <a:avLst/>
          </a:prstGeom>
        </p:spPr>
      </p:pic>
      <p:pic>
        <p:nvPicPr>
          <p:cNvPr id="5" name="SK-2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079" y="1302990"/>
            <a:ext cx="109686" cy="1433215"/>
          </a:xfrm>
          <a:prstGeom prst="rect">
            <a:avLst/>
          </a:prstGeom>
        </p:spPr>
      </p:pic>
      <p:pic>
        <p:nvPicPr>
          <p:cNvPr id="6" name="SK-2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2282" y="2980432"/>
            <a:ext cx="11375082" cy="19050"/>
          </a:xfrm>
          <a:prstGeom prst="rect">
            <a:avLst/>
          </a:prstGeom>
        </p:spPr>
      </p:pic>
      <p:pic>
        <p:nvPicPr>
          <p:cNvPr id="7" name="SK-2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144667"/>
            <a:ext cx="12192000" cy="713184"/>
          </a:xfrm>
          <a:prstGeom prst="rect">
            <a:avLst/>
          </a:prstGeom>
        </p:spPr>
      </p:pic>
      <p:pic>
        <p:nvPicPr>
          <p:cNvPr id="8" name="SK-2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77859" y="4457700"/>
            <a:ext cx="2194471" cy="1460748"/>
          </a:xfrm>
          <a:prstGeom prst="rect">
            <a:avLst/>
          </a:prstGeom>
        </p:spPr>
      </p:pic>
      <p:sp>
        <p:nvSpPr>
          <p:cNvPr id="9" name="SK-29-text-8"/>
          <p:cNvSpPr/>
          <p:nvPr/>
        </p:nvSpPr>
        <p:spPr>
          <a:xfrm>
            <a:off x="377875" y="356592"/>
            <a:ext cx="11814125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Disclaimer &amp; Key Resources</a:t>
            </a:r>
            <a:endParaRPr lang="en-US" sz="3450" dirty="0"/>
          </a:p>
        </p:txBody>
      </p:sp>
      <p:sp>
        <p:nvSpPr>
          <p:cNvPr id="10" name="SK-29-text-9"/>
          <p:cNvSpPr/>
          <p:nvPr/>
        </p:nvSpPr>
        <p:spPr>
          <a:xfrm>
            <a:off x="938659" y="1590973"/>
            <a:ext cx="9070777" cy="9669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2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This teaching deck is for educational purposes only. All clinical decisions should be</a:t>
            </a:r>
            <a:endParaRPr lang="en-US" sz="1800" dirty="0"/>
          </a:p>
          <a:p>
            <a:pPr marL="0" indent="0" algn="l">
              <a:lnSpc>
                <a:spcPts val="252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based on individual patient assessment and current national guidelines. Content is</a:t>
            </a:r>
            <a:endParaRPr lang="en-US" sz="1800" dirty="0"/>
          </a:p>
          <a:p>
            <a:pPr marL="0" indent="0" algn="l">
              <a:lnSpc>
                <a:spcPts val="252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correct at time of publication — June 2026.</a:t>
            </a:r>
            <a:endParaRPr lang="en-US" sz="1800" dirty="0"/>
          </a:p>
        </p:txBody>
      </p:sp>
      <p:sp>
        <p:nvSpPr>
          <p:cNvPr id="11" name="SK-29-text-10"/>
          <p:cNvSpPr/>
          <p:nvPr/>
        </p:nvSpPr>
        <p:spPr>
          <a:xfrm>
            <a:off x="353467" y="3236863"/>
            <a:ext cx="368046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Resources</a:t>
            </a:r>
            <a:endParaRPr lang="en-US" sz="1800" dirty="0"/>
          </a:p>
        </p:txBody>
      </p:sp>
      <p:sp>
        <p:nvSpPr>
          <p:cNvPr id="12" name="SK-29-text-11"/>
          <p:cNvSpPr/>
          <p:nvPr/>
        </p:nvSpPr>
        <p:spPr>
          <a:xfrm>
            <a:off x="438894" y="3723829"/>
            <a:ext cx="5218063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■ NICE NG12 (2026) — Suspected Cancer: Recognition and Referral</a:t>
            </a:r>
            <a:endParaRPr lang="en-US" sz="1350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www.nice.org.uk/ng12</a:t>
            </a:r>
            <a:endParaRPr lang="en-US" sz="1350" dirty="0"/>
          </a:p>
        </p:txBody>
      </p:sp>
      <p:sp>
        <p:nvSpPr>
          <p:cNvPr id="13" name="SK-29-text-12"/>
          <p:cNvSpPr/>
          <p:nvPr/>
        </p:nvSpPr>
        <p:spPr>
          <a:xfrm>
            <a:off x="426690" y="4464546"/>
            <a:ext cx="3559969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■ NICE CG140 — Opioids in Palliative Care</a:t>
            </a:r>
            <a:endParaRPr lang="en-US" sz="1350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www.nice.org.uk/cg140</a:t>
            </a:r>
            <a:endParaRPr lang="en-US" sz="1350" dirty="0"/>
          </a:p>
        </p:txBody>
      </p:sp>
      <p:sp>
        <p:nvSpPr>
          <p:cNvPr id="14" name="SK-29-text-13"/>
          <p:cNvSpPr/>
          <p:nvPr/>
        </p:nvSpPr>
        <p:spPr>
          <a:xfrm>
            <a:off x="426690" y="5205115"/>
            <a:ext cx="4815780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■ NICE NG31 — Care of Dying Adults in the Last Days of Life</a:t>
            </a:r>
            <a:endParaRPr lang="en-US" sz="1350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www.nice.org.uk/ng31</a:t>
            </a:r>
            <a:endParaRPr lang="en-US" sz="1350" dirty="0"/>
          </a:p>
        </p:txBody>
      </p:sp>
      <p:sp>
        <p:nvSpPr>
          <p:cNvPr id="15" name="SK-29-text-14"/>
          <p:cNvSpPr/>
          <p:nvPr/>
        </p:nvSpPr>
        <p:spPr>
          <a:xfrm>
            <a:off x="6242298" y="3723829"/>
            <a:ext cx="2438400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■ Cancer Research UK</a:t>
            </a:r>
            <a:endParaRPr lang="en-US" sz="1350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www.cancerresearchuk.org</a:t>
            </a:r>
            <a:endParaRPr lang="en-US" sz="1350" dirty="0"/>
          </a:p>
        </p:txBody>
      </p:sp>
      <p:sp>
        <p:nvSpPr>
          <p:cNvPr id="16" name="SK-29-text-15"/>
          <p:cNvSpPr/>
          <p:nvPr/>
        </p:nvSpPr>
        <p:spPr>
          <a:xfrm>
            <a:off x="6242298" y="4464546"/>
            <a:ext cx="2462659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■ Macmillan Cancer Support</a:t>
            </a:r>
            <a:endParaRPr lang="en-US" sz="1350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www.macmillan.org.uk</a:t>
            </a:r>
            <a:endParaRPr lang="en-US" sz="1350" dirty="0"/>
          </a:p>
        </p:txBody>
      </p:sp>
      <p:sp>
        <p:nvSpPr>
          <p:cNvPr id="17" name="SK-29-text-16"/>
          <p:cNvSpPr/>
          <p:nvPr/>
        </p:nvSpPr>
        <p:spPr>
          <a:xfrm>
            <a:off x="6242298" y="5205115"/>
            <a:ext cx="3182094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■ Gold Standards Framework</a:t>
            </a:r>
            <a:endParaRPr lang="en-US" sz="1350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www.goldstandardsframework.org.uk</a:t>
            </a:r>
            <a:endParaRPr lang="en-US" sz="1350" dirty="0"/>
          </a:p>
        </p:txBody>
      </p:sp>
      <p:sp>
        <p:nvSpPr>
          <p:cNvPr id="18" name="SK-29-text-17"/>
          <p:cNvSpPr/>
          <p:nvPr/>
        </p:nvSpPr>
        <p:spPr>
          <a:xfrm>
            <a:off x="377875" y="6384727"/>
            <a:ext cx="440626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19" name="SK-29-text-18"/>
          <p:cNvSpPr/>
          <p:nvPr/>
        </p:nvSpPr>
        <p:spPr>
          <a:xfrm>
            <a:off x="4035475" y="6377880"/>
            <a:ext cx="815652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| Improving Cancer Care — Deck 6</a:t>
            </a:r>
            <a:endParaRPr lang="en-US" sz="1350" dirty="0"/>
          </a:p>
        </p:txBody>
      </p:sp>
      <p:sp>
        <p:nvSpPr>
          <p:cNvPr id="20" name="SK-29-text-19"/>
          <p:cNvSpPr/>
          <p:nvPr/>
        </p:nvSpPr>
        <p:spPr>
          <a:xfrm>
            <a:off x="10155882" y="6384727"/>
            <a:ext cx="203611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Created June 2026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K-3-text-2"/>
          <p:cNvSpPr/>
          <p:nvPr/>
        </p:nvSpPr>
        <p:spPr>
          <a:xfrm>
            <a:off x="353467" y="329059"/>
            <a:ext cx="11838533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2D313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Scale of Cancer in Primary Care</a:t>
            </a:r>
            <a:endParaRPr lang="en-US" sz="3300" dirty="0"/>
          </a:p>
        </p:txBody>
      </p:sp>
      <p:sp>
        <p:nvSpPr>
          <p:cNvPr id="4" name="SK-3-text-3"/>
          <p:cNvSpPr/>
          <p:nvPr/>
        </p:nvSpPr>
        <p:spPr>
          <a:xfrm>
            <a:off x="353467" y="1213842"/>
            <a:ext cx="1183853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6666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Why early recognition matters — the numbers behind your daily practice</a:t>
            </a:r>
            <a:endParaRPr lang="en-US" sz="1350" dirty="0"/>
          </a:p>
        </p:txBody>
      </p:sp>
      <p:sp>
        <p:nvSpPr>
          <p:cNvPr id="5" name="SK-3-text-4"/>
          <p:cNvSpPr/>
          <p:nvPr/>
        </p:nvSpPr>
        <p:spPr>
          <a:xfrm>
            <a:off x="1024086" y="1913334"/>
            <a:ext cx="10308908" cy="7817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5925" b="1" dirty="0">
                <a:solidFill>
                  <a:srgbClr val="E68A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375,000</a:t>
            </a:r>
            <a:endParaRPr lang="en-US" sz="5925" dirty="0"/>
          </a:p>
        </p:txBody>
      </p:sp>
      <p:sp>
        <p:nvSpPr>
          <p:cNvPr id="6" name="SK-3-text-5"/>
          <p:cNvSpPr/>
          <p:nvPr/>
        </p:nvSpPr>
        <p:spPr>
          <a:xfrm>
            <a:off x="1036290" y="2750046"/>
            <a:ext cx="901065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D313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new cancer diagnoses in the UK per year</a:t>
            </a:r>
            <a:endParaRPr lang="en-US" sz="1500" dirty="0"/>
          </a:p>
        </p:txBody>
      </p:sp>
      <p:sp>
        <p:nvSpPr>
          <p:cNvPr id="7" name="SK-3-text-6"/>
          <p:cNvSpPr/>
          <p:nvPr/>
        </p:nvSpPr>
        <p:spPr>
          <a:xfrm>
            <a:off x="1048494" y="3058567"/>
            <a:ext cx="526256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6666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Cancer Research UK, 2024</a:t>
            </a:r>
            <a:endParaRPr lang="en-US" sz="1275" dirty="0"/>
          </a:p>
        </p:txBody>
      </p:sp>
      <p:sp>
        <p:nvSpPr>
          <p:cNvPr id="8" name="SK-3-text-7"/>
          <p:cNvSpPr/>
          <p:nvPr/>
        </p:nvSpPr>
        <p:spPr>
          <a:xfrm>
            <a:off x="1036290" y="3648373"/>
            <a:ext cx="4289108" cy="6719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5925" b="1" dirty="0">
                <a:solidFill>
                  <a:srgbClr val="E68A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80%</a:t>
            </a:r>
            <a:endParaRPr lang="en-US" sz="5925" dirty="0"/>
          </a:p>
        </p:txBody>
      </p:sp>
      <p:sp>
        <p:nvSpPr>
          <p:cNvPr id="9" name="SK-3-text-8"/>
          <p:cNvSpPr/>
          <p:nvPr/>
        </p:nvSpPr>
        <p:spPr>
          <a:xfrm>
            <a:off x="1036290" y="4409629"/>
            <a:ext cx="2852886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2D313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of cancer diagnoses originate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2D313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from a GP consultation</a:t>
            </a:r>
            <a:endParaRPr lang="en-US" sz="1500" dirty="0"/>
          </a:p>
        </p:txBody>
      </p:sp>
      <p:sp>
        <p:nvSpPr>
          <p:cNvPr id="10" name="SK-3-text-9"/>
          <p:cNvSpPr/>
          <p:nvPr/>
        </p:nvSpPr>
        <p:spPr>
          <a:xfrm>
            <a:off x="6534894" y="1913334"/>
            <a:ext cx="5657106" cy="6994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5925" b="1" dirty="0">
                <a:solidFill>
                  <a:srgbClr val="2D313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25–30</a:t>
            </a:r>
            <a:endParaRPr lang="en-US" sz="5925" dirty="0"/>
          </a:p>
        </p:txBody>
      </p:sp>
      <p:sp>
        <p:nvSpPr>
          <p:cNvPr id="11" name="SK-3-text-10"/>
          <p:cNvSpPr/>
          <p:nvPr/>
        </p:nvSpPr>
        <p:spPr>
          <a:xfrm>
            <a:off x="6510486" y="2750046"/>
            <a:ext cx="3572173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2D313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new cancers expected per year on an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2D313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average GP list of 2,000 patients</a:t>
            </a:r>
            <a:endParaRPr lang="en-US" sz="1500" dirty="0"/>
          </a:p>
        </p:txBody>
      </p:sp>
      <p:sp>
        <p:nvSpPr>
          <p:cNvPr id="12" name="SK-3-text-11"/>
          <p:cNvSpPr/>
          <p:nvPr/>
        </p:nvSpPr>
        <p:spPr>
          <a:xfrm>
            <a:off x="6534894" y="3655219"/>
            <a:ext cx="4289108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5925" b="1" dirty="0">
                <a:solidFill>
                  <a:srgbClr val="2D313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50%</a:t>
            </a:r>
            <a:endParaRPr lang="en-US" sz="5925" dirty="0"/>
          </a:p>
        </p:txBody>
      </p:sp>
      <p:sp>
        <p:nvSpPr>
          <p:cNvPr id="13" name="SK-3-text-12"/>
          <p:cNvSpPr/>
          <p:nvPr/>
        </p:nvSpPr>
        <p:spPr>
          <a:xfrm>
            <a:off x="6510486" y="4368403"/>
            <a:ext cx="3133279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2D313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of people diagnosed with cancer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2D313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now survive 10 years or more</a:t>
            </a:r>
            <a:endParaRPr lang="en-US" sz="1500" dirty="0"/>
          </a:p>
        </p:txBody>
      </p:sp>
      <p:sp>
        <p:nvSpPr>
          <p:cNvPr id="14" name="SK-3-text-13"/>
          <p:cNvSpPr/>
          <p:nvPr/>
        </p:nvSpPr>
        <p:spPr>
          <a:xfrm>
            <a:off x="6522690" y="4944517"/>
            <a:ext cx="215360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6666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UK, 2024</a:t>
            </a:r>
            <a:endParaRPr lang="en-US" sz="1275" dirty="0"/>
          </a:p>
        </p:txBody>
      </p:sp>
      <p:sp>
        <p:nvSpPr>
          <p:cNvPr id="15" name="SK-3-text-14"/>
          <p:cNvSpPr/>
          <p:nvPr/>
        </p:nvSpPr>
        <p:spPr>
          <a:xfrm>
            <a:off x="1499592" y="5554861"/>
            <a:ext cx="8558659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242"/>
              </a:lnSpc>
              <a:buNone/>
            </a:pPr>
            <a:r>
              <a:rPr lang="en-US" sz="1725" b="1" dirty="0">
                <a:solidFill>
                  <a:srgbClr val="2D313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Cancer is the second most common cause of death in the UK — but late-stage</a:t>
            </a:r>
            <a:endParaRPr lang="en-US" sz="1725" dirty="0"/>
          </a:p>
          <a:p>
            <a:pPr marL="0" indent="0" algn="ctr">
              <a:lnSpc>
                <a:spcPts val="2242"/>
              </a:lnSpc>
              <a:buNone/>
            </a:pPr>
            <a:r>
              <a:rPr lang="en-US" sz="1725" b="1" dirty="0">
                <a:solidFill>
                  <a:srgbClr val="2D313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diagnosis remains the key driver of poor outcomes. GPs are the gateway.</a:t>
            </a:r>
            <a:endParaRPr lang="en-US" sz="1725" dirty="0"/>
          </a:p>
        </p:txBody>
      </p:sp>
      <p:sp>
        <p:nvSpPr>
          <p:cNvPr id="16" name="SK-3-text-15"/>
          <p:cNvSpPr/>
          <p:nvPr/>
        </p:nvSpPr>
        <p:spPr>
          <a:xfrm>
            <a:off x="377875" y="6521946"/>
            <a:ext cx="440626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17" name="SK-3-text-16"/>
          <p:cNvSpPr/>
          <p:nvPr/>
        </p:nvSpPr>
        <p:spPr>
          <a:xfrm>
            <a:off x="4309616" y="6515100"/>
            <a:ext cx="304829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| Improving Cancer Care</a:t>
            </a:r>
            <a:endParaRPr lang="en-US" sz="1350" dirty="0"/>
          </a:p>
        </p:txBody>
      </p:sp>
      <p:sp>
        <p:nvSpPr>
          <p:cNvPr id="18" name="SK-3-text-17"/>
          <p:cNvSpPr/>
          <p:nvPr/>
        </p:nvSpPr>
        <p:spPr>
          <a:xfrm>
            <a:off x="10740628" y="6515100"/>
            <a:ext cx="951309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June 2026</a:t>
            </a:r>
            <a:endParaRPr lang="en-US" sz="13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173" y="1631007"/>
            <a:ext cx="2657773" cy="57150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594771"/>
            <a:ext cx="3779490" cy="1645890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46455" y="4821138"/>
            <a:ext cx="3267373" cy="1097161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240661"/>
            <a:ext cx="12192000" cy="617190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7169" y="2194471"/>
            <a:ext cx="11777365" cy="2331690"/>
          </a:xfrm>
          <a:prstGeom prst="rect">
            <a:avLst/>
          </a:prstGeom>
        </p:spPr>
      </p:pic>
      <p:sp>
        <p:nvSpPr>
          <p:cNvPr id="8" name="SK-4-text-7"/>
          <p:cNvSpPr/>
          <p:nvPr/>
        </p:nvSpPr>
        <p:spPr>
          <a:xfrm>
            <a:off x="499765" y="370284"/>
            <a:ext cx="11692235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2D2D2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GP's Role in Cancer Care</a:t>
            </a:r>
            <a:endParaRPr lang="en-US" sz="3750" dirty="0"/>
          </a:p>
        </p:txBody>
      </p:sp>
      <p:sp>
        <p:nvSpPr>
          <p:cNvPr id="9" name="SK-4-text-8"/>
          <p:cNvSpPr/>
          <p:nvPr/>
        </p:nvSpPr>
        <p:spPr>
          <a:xfrm>
            <a:off x="499765" y="1028700"/>
            <a:ext cx="7157085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dirty="0">
                <a:solidFill>
                  <a:srgbClr val="2D2D2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Across the Pathway</a:t>
            </a:r>
            <a:endParaRPr lang="en-US" sz="2550" dirty="0"/>
          </a:p>
        </p:txBody>
      </p:sp>
      <p:sp>
        <p:nvSpPr>
          <p:cNvPr id="10" name="SK-4-text-9"/>
          <p:cNvSpPr/>
          <p:nvPr/>
        </p:nvSpPr>
        <p:spPr>
          <a:xfrm>
            <a:off x="8753773" y="4978896"/>
            <a:ext cx="2852886" cy="7817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2D2D2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GPs are involved at every stage —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2D2D2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from the first consultation to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2D2D2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bereavement support.</a:t>
            </a:r>
            <a:endParaRPr lang="en-US" sz="1350" dirty="0"/>
          </a:p>
        </p:txBody>
      </p:sp>
      <p:sp>
        <p:nvSpPr>
          <p:cNvPr id="11" name="SK-4-text-10"/>
          <p:cNvSpPr/>
          <p:nvPr/>
        </p:nvSpPr>
        <p:spPr>
          <a:xfrm>
            <a:off x="353467" y="6453336"/>
            <a:ext cx="39166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12" name="SK-4-text-11"/>
          <p:cNvSpPr/>
          <p:nvPr/>
        </p:nvSpPr>
        <p:spPr>
          <a:xfrm>
            <a:off x="4582567" y="6446490"/>
            <a:ext cx="296569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| Improving Cancer Care</a:t>
            </a:r>
            <a:endParaRPr lang="en-US" sz="1200" dirty="0"/>
          </a:p>
        </p:txBody>
      </p:sp>
      <p:sp>
        <p:nvSpPr>
          <p:cNvPr id="13" name="SK-4-text-12"/>
          <p:cNvSpPr/>
          <p:nvPr/>
        </p:nvSpPr>
        <p:spPr>
          <a:xfrm>
            <a:off x="10701486" y="6446490"/>
            <a:ext cx="105147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Page 4 of 29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467" y="301675"/>
            <a:ext cx="146298" cy="843409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694" y="1348234"/>
            <a:ext cx="5852071" cy="19050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671" y="2016175"/>
            <a:ext cx="3608784" cy="2750046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5671" y="2016175"/>
            <a:ext cx="3608784" cy="82153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18384" y="2077938"/>
            <a:ext cx="3608784" cy="3010644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18384" y="2077938"/>
            <a:ext cx="3608784" cy="82153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58894" y="2112169"/>
            <a:ext cx="3608784" cy="2976265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58894" y="2112169"/>
            <a:ext cx="3608784" cy="82153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5671" y="5249763"/>
            <a:ext cx="11301859" cy="740569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288732"/>
            <a:ext cx="12192000" cy="569119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28871" y="4485084"/>
            <a:ext cx="1462980" cy="1803648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50863" y="5390257"/>
            <a:ext cx="402282" cy="459432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41655" y="2290465"/>
            <a:ext cx="341263" cy="342900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401294" y="2290465"/>
            <a:ext cx="353467" cy="342900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36377" y="2290465"/>
            <a:ext cx="353467" cy="342900"/>
          </a:xfrm>
          <a:prstGeom prst="rect">
            <a:avLst/>
          </a:prstGeom>
        </p:spPr>
      </p:pic>
      <p:sp>
        <p:nvSpPr>
          <p:cNvPr id="18" name="SK-5-text-17"/>
          <p:cNvSpPr/>
          <p:nvPr/>
        </p:nvSpPr>
        <p:spPr>
          <a:xfrm>
            <a:off x="719286" y="260598"/>
            <a:ext cx="11472714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125" b="1" dirty="0">
                <a:solidFill>
                  <a:srgbClr val="2D343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NG12 (2026)</a:t>
            </a:r>
            <a:endParaRPr lang="en-US" sz="4125" dirty="0"/>
          </a:p>
        </p:txBody>
      </p:sp>
      <p:sp>
        <p:nvSpPr>
          <p:cNvPr id="19" name="SK-5-text-18"/>
          <p:cNvSpPr/>
          <p:nvPr/>
        </p:nvSpPr>
        <p:spPr>
          <a:xfrm>
            <a:off x="743694" y="857250"/>
            <a:ext cx="11448306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2D343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Suspected Cancer: Key Principles</a:t>
            </a:r>
            <a:endParaRPr lang="en-US" sz="2400" dirty="0"/>
          </a:p>
        </p:txBody>
      </p:sp>
      <p:sp>
        <p:nvSpPr>
          <p:cNvPr id="20" name="SK-5-text-19"/>
          <p:cNvSpPr/>
          <p:nvPr/>
        </p:nvSpPr>
        <p:spPr>
          <a:xfrm>
            <a:off x="707082" y="1570434"/>
            <a:ext cx="1148491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636E7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Primary guidance for GP referral decisions — updated 2026</a:t>
            </a:r>
            <a:endParaRPr lang="en-US" sz="1500" dirty="0"/>
          </a:p>
        </p:txBody>
      </p:sp>
      <p:sp>
        <p:nvSpPr>
          <p:cNvPr id="21" name="SK-5-text-20"/>
          <p:cNvSpPr/>
          <p:nvPr/>
        </p:nvSpPr>
        <p:spPr>
          <a:xfrm>
            <a:off x="1060698" y="2359075"/>
            <a:ext cx="1840855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2D343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Urgent Suspected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2D343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Cancer (2WW)</a:t>
            </a:r>
            <a:endParaRPr lang="en-US" sz="1500" dirty="0"/>
          </a:p>
        </p:txBody>
      </p:sp>
      <p:sp>
        <p:nvSpPr>
          <p:cNvPr id="22" name="SK-5-text-21"/>
          <p:cNvSpPr/>
          <p:nvPr/>
        </p:nvSpPr>
        <p:spPr>
          <a:xfrm>
            <a:off x="572988" y="3072259"/>
            <a:ext cx="869537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2D343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Patient seen by specialist within 14 days</a:t>
            </a:r>
            <a:endParaRPr lang="en-US" sz="1275" dirty="0"/>
          </a:p>
        </p:txBody>
      </p:sp>
      <p:sp>
        <p:nvSpPr>
          <p:cNvPr id="23" name="SK-5-text-22"/>
          <p:cNvSpPr/>
          <p:nvPr/>
        </p:nvSpPr>
        <p:spPr>
          <a:xfrm>
            <a:off x="572988" y="3415159"/>
            <a:ext cx="7659052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2D343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Features that strongly suggest cancer</a:t>
            </a:r>
            <a:endParaRPr lang="en-US" sz="1275" dirty="0"/>
          </a:p>
        </p:txBody>
      </p:sp>
      <p:sp>
        <p:nvSpPr>
          <p:cNvPr id="24" name="SK-5-text-23"/>
          <p:cNvSpPr/>
          <p:nvPr/>
        </p:nvSpPr>
        <p:spPr>
          <a:xfrm>
            <a:off x="572988" y="3751213"/>
            <a:ext cx="8565832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2D343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Positive Predictive Value threshold: ≥ 3%</a:t>
            </a:r>
            <a:endParaRPr lang="en-US" sz="1275" dirty="0"/>
          </a:p>
        </p:txBody>
      </p:sp>
      <p:sp>
        <p:nvSpPr>
          <p:cNvPr id="25" name="SK-5-text-24"/>
          <p:cNvSpPr/>
          <p:nvPr/>
        </p:nvSpPr>
        <p:spPr>
          <a:xfrm>
            <a:off x="572988" y="4100959"/>
            <a:ext cx="2401788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D343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Triggered by specific symptom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D343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combinations per cancer site</a:t>
            </a:r>
            <a:endParaRPr lang="en-US" sz="1275" dirty="0"/>
          </a:p>
        </p:txBody>
      </p:sp>
      <p:sp>
        <p:nvSpPr>
          <p:cNvPr id="26" name="SK-5-text-25"/>
          <p:cNvSpPr/>
          <p:nvPr/>
        </p:nvSpPr>
        <p:spPr>
          <a:xfrm>
            <a:off x="4913263" y="2311003"/>
            <a:ext cx="1572667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2D343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Urgent Routine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2D343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Referral</a:t>
            </a:r>
            <a:endParaRPr lang="en-US" sz="1500" dirty="0"/>
          </a:p>
        </p:txBody>
      </p:sp>
      <p:sp>
        <p:nvSpPr>
          <p:cNvPr id="27" name="SK-5-text-26"/>
          <p:cNvSpPr/>
          <p:nvPr/>
        </p:nvSpPr>
        <p:spPr>
          <a:xfrm>
            <a:off x="4413498" y="2962573"/>
            <a:ext cx="2938165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D343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Features could indicate cancer but less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D343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immediately suspicious</a:t>
            </a:r>
            <a:endParaRPr lang="en-US" sz="1275" dirty="0"/>
          </a:p>
        </p:txBody>
      </p:sp>
      <p:sp>
        <p:nvSpPr>
          <p:cNvPr id="28" name="SK-5-text-27"/>
          <p:cNvSpPr/>
          <p:nvPr/>
        </p:nvSpPr>
        <p:spPr>
          <a:xfrm>
            <a:off x="4413498" y="3476923"/>
            <a:ext cx="2596753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D343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Not a 2WW — seen within weeks,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D343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14 days</a:t>
            </a:r>
            <a:endParaRPr lang="en-US" sz="1275" dirty="0"/>
          </a:p>
        </p:txBody>
      </p:sp>
      <p:sp>
        <p:nvSpPr>
          <p:cNvPr id="29" name="SK-5-text-28"/>
          <p:cNvSpPr/>
          <p:nvPr/>
        </p:nvSpPr>
        <p:spPr>
          <a:xfrm>
            <a:off x="4413498" y="3977580"/>
            <a:ext cx="2865090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D343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Requires clinical judgement alongside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D343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investigation results</a:t>
            </a:r>
            <a:endParaRPr lang="en-US" sz="1275" dirty="0"/>
          </a:p>
        </p:txBody>
      </p:sp>
      <p:sp>
        <p:nvSpPr>
          <p:cNvPr id="30" name="SK-5-text-29"/>
          <p:cNvSpPr/>
          <p:nvPr/>
        </p:nvSpPr>
        <p:spPr>
          <a:xfrm>
            <a:off x="4413498" y="4491930"/>
            <a:ext cx="2377380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D343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May follow initial investigation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D343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(e.g., FIT result)</a:t>
            </a:r>
            <a:endParaRPr lang="en-US" sz="1275" dirty="0"/>
          </a:p>
        </p:txBody>
      </p:sp>
      <p:sp>
        <p:nvSpPr>
          <p:cNvPr id="31" name="SK-5-text-30"/>
          <p:cNvSpPr/>
          <p:nvPr/>
        </p:nvSpPr>
        <p:spPr>
          <a:xfrm>
            <a:off x="8729365" y="2359075"/>
            <a:ext cx="346263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2D343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What's New in 2026</a:t>
            </a:r>
            <a:endParaRPr lang="en-US" sz="1575" dirty="0"/>
          </a:p>
        </p:txBody>
      </p:sp>
      <p:sp>
        <p:nvSpPr>
          <p:cNvPr id="32" name="SK-5-text-31"/>
          <p:cNvSpPr/>
          <p:nvPr/>
        </p:nvSpPr>
        <p:spPr>
          <a:xfrm>
            <a:off x="8266063" y="2955727"/>
            <a:ext cx="2877294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D343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FIT now central to colorectal referral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D343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decisions</a:t>
            </a:r>
            <a:endParaRPr lang="en-US" sz="1275" dirty="0"/>
          </a:p>
        </p:txBody>
      </p:sp>
      <p:sp>
        <p:nvSpPr>
          <p:cNvPr id="33" name="SK-5-text-32"/>
          <p:cNvSpPr/>
          <p:nvPr/>
        </p:nvSpPr>
        <p:spPr>
          <a:xfrm>
            <a:off x="8266063" y="3476923"/>
            <a:ext cx="2560290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D343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Low-dose CT recommended for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D343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high-risk lung cancer patients</a:t>
            </a:r>
            <a:endParaRPr lang="en-US" sz="1275" dirty="0"/>
          </a:p>
        </p:txBody>
      </p:sp>
      <p:sp>
        <p:nvSpPr>
          <p:cNvPr id="34" name="SK-5-text-33"/>
          <p:cNvSpPr/>
          <p:nvPr/>
        </p:nvSpPr>
        <p:spPr>
          <a:xfrm>
            <a:off x="8266063" y="3998119"/>
            <a:ext cx="2767459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D343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PPV ≥ 3% threshold clarified across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D343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cancer types</a:t>
            </a:r>
            <a:endParaRPr lang="en-US" sz="1275" dirty="0"/>
          </a:p>
        </p:txBody>
      </p:sp>
      <p:sp>
        <p:nvSpPr>
          <p:cNvPr id="35" name="SK-5-text-34"/>
          <p:cNvSpPr/>
          <p:nvPr/>
        </p:nvSpPr>
        <p:spPr>
          <a:xfrm>
            <a:off x="8266063" y="4533007"/>
            <a:ext cx="2548086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D343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Expanded FIT indications; lower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D343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referral threshold</a:t>
            </a:r>
            <a:endParaRPr lang="en-US" sz="1275" dirty="0"/>
          </a:p>
        </p:txBody>
      </p:sp>
      <p:sp>
        <p:nvSpPr>
          <p:cNvPr id="36" name="SK-5-text-35"/>
          <p:cNvSpPr/>
          <p:nvPr/>
        </p:nvSpPr>
        <p:spPr>
          <a:xfrm>
            <a:off x="1658094" y="5513784"/>
            <a:ext cx="10533906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D343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judgement always applies — a negative test does not exclude cancer if suspicion remains high.</a:t>
            </a:r>
            <a:endParaRPr lang="en-US" sz="1650" dirty="0"/>
          </a:p>
        </p:txBody>
      </p:sp>
      <p:sp>
        <p:nvSpPr>
          <p:cNvPr id="37" name="SK-5-text-36"/>
          <p:cNvSpPr/>
          <p:nvPr/>
        </p:nvSpPr>
        <p:spPr>
          <a:xfrm>
            <a:off x="341263" y="6487567"/>
            <a:ext cx="416147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38" name="SK-5-text-37"/>
          <p:cNvSpPr/>
          <p:nvPr/>
        </p:nvSpPr>
        <p:spPr>
          <a:xfrm>
            <a:off x="4498777" y="6473875"/>
            <a:ext cx="707612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Improving Cancer Care</a:t>
            </a:r>
            <a:endParaRPr lang="en-US" sz="1275" dirty="0"/>
          </a:p>
        </p:txBody>
      </p:sp>
      <p:sp>
        <p:nvSpPr>
          <p:cNvPr id="39" name="SK-5-text-38"/>
          <p:cNvSpPr/>
          <p:nvPr/>
        </p:nvSpPr>
        <p:spPr>
          <a:xfrm>
            <a:off x="10655796" y="6473875"/>
            <a:ext cx="1536204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5 of 29</a:t>
            </a:r>
            <a:endParaRPr lang="en-US" sz="127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1370409"/>
            <a:ext cx="3657600" cy="5715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2249388"/>
            <a:ext cx="5303490" cy="3792438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2249388"/>
            <a:ext cx="219373" cy="4256038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5271" y="3835598"/>
            <a:ext cx="4693890" cy="9525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5271" y="4473476"/>
            <a:ext cx="4693890" cy="9525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5271" y="5378648"/>
            <a:ext cx="4693890" cy="9525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90965" y="2324844"/>
            <a:ext cx="5291286" cy="3881586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90965" y="2249388"/>
            <a:ext cx="219373" cy="3957042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42874" y="5428222"/>
            <a:ext cx="174086" cy="630613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515100"/>
            <a:ext cx="12192000" cy="342900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17655" y="2880271"/>
            <a:ext cx="4645075" cy="2407146"/>
          </a:xfrm>
          <a:prstGeom prst="rect">
            <a:avLst/>
          </a:prstGeom>
        </p:spPr>
      </p:pic>
      <p:sp>
        <p:nvSpPr>
          <p:cNvPr id="14" name="SK-6-text-13"/>
          <p:cNvSpPr/>
          <p:nvPr/>
        </p:nvSpPr>
        <p:spPr>
          <a:xfrm>
            <a:off x="572988" y="658267"/>
            <a:ext cx="11619012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2D374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NG12 — Colorectal Cancer Referrals (2026)</a:t>
            </a:r>
            <a:endParaRPr lang="en-US" sz="3750" dirty="0"/>
          </a:p>
        </p:txBody>
      </p:sp>
      <p:sp>
        <p:nvSpPr>
          <p:cNvPr id="15" name="SK-6-text-14"/>
          <p:cNvSpPr/>
          <p:nvPr/>
        </p:nvSpPr>
        <p:spPr>
          <a:xfrm>
            <a:off x="572988" y="1625203"/>
            <a:ext cx="11619012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7180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Urgent 2-Week Wait criteria and the central role of FIT testing</a:t>
            </a:r>
            <a:endParaRPr lang="en-US" sz="2250" dirty="0"/>
          </a:p>
        </p:txBody>
      </p:sp>
      <p:sp>
        <p:nvSpPr>
          <p:cNvPr id="16" name="SK-6-text-15"/>
          <p:cNvSpPr/>
          <p:nvPr/>
        </p:nvSpPr>
        <p:spPr>
          <a:xfrm>
            <a:off x="938659" y="2455069"/>
            <a:ext cx="8667750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 Urgently (2WW) if...</a:t>
            </a:r>
            <a:endParaRPr lang="en-US" sz="2100" dirty="0"/>
          </a:p>
        </p:txBody>
      </p:sp>
      <p:sp>
        <p:nvSpPr>
          <p:cNvPr id="17" name="SK-6-text-16"/>
          <p:cNvSpPr/>
          <p:nvPr/>
        </p:nvSpPr>
        <p:spPr>
          <a:xfrm>
            <a:off x="938659" y="3092946"/>
            <a:ext cx="4218384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1A20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➔ Age ≥40 — unexplained weight loss +</a:t>
            </a:r>
            <a:endParaRPr lang="en-US" sz="1875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1A20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abdominal pain</a:t>
            </a:r>
            <a:endParaRPr lang="en-US" sz="1875" dirty="0"/>
          </a:p>
        </p:txBody>
      </p:sp>
      <p:sp>
        <p:nvSpPr>
          <p:cNvPr id="18" name="SK-6-text-17"/>
          <p:cNvSpPr/>
          <p:nvPr/>
        </p:nvSpPr>
        <p:spPr>
          <a:xfrm>
            <a:off x="938659" y="4004965"/>
            <a:ext cx="11253341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dirty="0">
                <a:solidFill>
                  <a:srgbClr val="1A20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➔ Age ≥50 — unexplained rectal bleeding</a:t>
            </a:r>
            <a:endParaRPr lang="en-US" sz="1875" dirty="0"/>
          </a:p>
        </p:txBody>
      </p:sp>
      <p:sp>
        <p:nvSpPr>
          <p:cNvPr id="19" name="SK-6-text-18"/>
          <p:cNvSpPr/>
          <p:nvPr/>
        </p:nvSpPr>
        <p:spPr>
          <a:xfrm>
            <a:off x="938659" y="4635996"/>
            <a:ext cx="4376886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1A20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➔ Age ≥60 — iron deficiency anaemia OR</a:t>
            </a:r>
            <a:endParaRPr lang="en-US" sz="1875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1A20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change in bowel habit</a:t>
            </a:r>
            <a:endParaRPr lang="en-US" sz="1875" dirty="0"/>
          </a:p>
        </p:txBody>
      </p:sp>
      <p:sp>
        <p:nvSpPr>
          <p:cNvPr id="20" name="SK-6-text-19"/>
          <p:cNvSpPr/>
          <p:nvPr/>
        </p:nvSpPr>
        <p:spPr>
          <a:xfrm>
            <a:off x="938659" y="5541169"/>
            <a:ext cx="11253341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dirty="0">
                <a:solidFill>
                  <a:srgbClr val="1A20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➔ Any age — tests suggest bowel obstruction</a:t>
            </a:r>
            <a:endParaRPr lang="en-US" sz="1875" dirty="0"/>
          </a:p>
        </p:txBody>
      </p:sp>
      <p:sp>
        <p:nvSpPr>
          <p:cNvPr id="21" name="SK-6-text-20"/>
          <p:cNvSpPr/>
          <p:nvPr/>
        </p:nvSpPr>
        <p:spPr>
          <a:xfrm>
            <a:off x="6565702" y="2455069"/>
            <a:ext cx="4888111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05B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FIT Test (Faecal Immunochemical Test)</a:t>
            </a:r>
            <a:endParaRPr lang="en-US" sz="2100" dirty="0"/>
          </a:p>
        </p:txBody>
      </p:sp>
      <p:sp>
        <p:nvSpPr>
          <p:cNvPr id="22" name="SK-6-text-21"/>
          <p:cNvSpPr/>
          <p:nvPr/>
        </p:nvSpPr>
        <p:spPr>
          <a:xfrm>
            <a:off x="6803082" y="5404098"/>
            <a:ext cx="4681686" cy="6719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1A20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2026 update: Expanded FIT indications; lower referral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1A20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threshold based on FIT result. FIT negative does NOT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1A20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exclude cancer if clinical concern remains.</a:t>
            </a:r>
            <a:endParaRPr lang="en-US" sz="1500" dirty="0"/>
          </a:p>
        </p:txBody>
      </p:sp>
      <p:sp>
        <p:nvSpPr>
          <p:cNvPr id="23" name="SK-6-text-22"/>
          <p:cNvSpPr/>
          <p:nvPr/>
        </p:nvSpPr>
        <p:spPr>
          <a:xfrm>
            <a:off x="572988" y="6617940"/>
            <a:ext cx="39166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24" name="SK-6-text-23"/>
          <p:cNvSpPr/>
          <p:nvPr/>
        </p:nvSpPr>
        <p:spPr>
          <a:xfrm>
            <a:off x="4716661" y="6617940"/>
            <a:ext cx="274617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Improving Cancer Care</a:t>
            </a:r>
            <a:endParaRPr lang="en-US" sz="1200" dirty="0"/>
          </a:p>
        </p:txBody>
      </p:sp>
      <p:sp>
        <p:nvSpPr>
          <p:cNvPr id="25" name="SK-6-text-24"/>
          <p:cNvSpPr/>
          <p:nvPr/>
        </p:nvSpPr>
        <p:spPr>
          <a:xfrm>
            <a:off x="10616059" y="6617940"/>
            <a:ext cx="96619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6 of 29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5500092"/>
            <a:ext cx="707082" cy="637729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28957" y="335905"/>
            <a:ext cx="1462980" cy="1467594"/>
          </a:xfrm>
          <a:prstGeom prst="rect">
            <a:avLst/>
          </a:prstGeom>
        </p:spPr>
      </p:pic>
      <p:sp>
        <p:nvSpPr>
          <p:cNvPr id="5" name="SK-7-text-4"/>
          <p:cNvSpPr/>
          <p:nvPr/>
        </p:nvSpPr>
        <p:spPr>
          <a:xfrm>
            <a:off x="694879" y="500509"/>
            <a:ext cx="11497121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NG12 — Lung Cancer Referrals</a:t>
            </a:r>
            <a:endParaRPr lang="en-US" sz="3750" dirty="0"/>
          </a:p>
        </p:txBody>
      </p:sp>
      <p:sp>
        <p:nvSpPr>
          <p:cNvPr id="6" name="SK-7-text-5"/>
          <p:cNvSpPr/>
          <p:nvPr/>
        </p:nvSpPr>
        <p:spPr>
          <a:xfrm>
            <a:off x="804565" y="1440061"/>
            <a:ext cx="109156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49505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Urgent Suspected Cancer (2WW) | Updated 2026</a:t>
            </a:r>
            <a:endParaRPr lang="en-US" sz="1500" dirty="0"/>
          </a:p>
        </p:txBody>
      </p:sp>
      <p:sp>
        <p:nvSpPr>
          <p:cNvPr id="7" name="SK-7-text-6"/>
          <p:cNvSpPr/>
          <p:nvPr/>
        </p:nvSpPr>
        <p:spPr>
          <a:xfrm>
            <a:off x="682675" y="2304157"/>
            <a:ext cx="722947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 Urgently (2WW)</a:t>
            </a:r>
            <a:endParaRPr lang="en-US" sz="2250" dirty="0"/>
          </a:p>
        </p:txBody>
      </p:sp>
      <p:sp>
        <p:nvSpPr>
          <p:cNvPr id="8" name="SK-7-text-7"/>
          <p:cNvSpPr/>
          <p:nvPr/>
        </p:nvSpPr>
        <p:spPr>
          <a:xfrm>
            <a:off x="694879" y="2811661"/>
            <a:ext cx="3840361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Chest X-ray findings suggestive of lung</a:t>
            </a:r>
            <a:endParaRPr lang="en-US" sz="16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cancer (any age)</a:t>
            </a:r>
            <a:endParaRPr lang="en-US" sz="1650" dirty="0"/>
          </a:p>
        </p:txBody>
      </p:sp>
      <p:sp>
        <p:nvSpPr>
          <p:cNvPr id="9" name="SK-7-text-8"/>
          <p:cNvSpPr/>
          <p:nvPr/>
        </p:nvSpPr>
        <p:spPr>
          <a:xfrm>
            <a:off x="694879" y="3490615"/>
            <a:ext cx="4389090" cy="8228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Aged ≥40 with two or more of: persistent</a:t>
            </a:r>
            <a:endParaRPr lang="en-US" sz="16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cough · fatigue · weight loss · breathlessness ·</a:t>
            </a:r>
            <a:endParaRPr lang="en-US" sz="16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chest pain · haemoptysis · anorexia</a:t>
            </a:r>
            <a:endParaRPr lang="en-US" sz="1650" dirty="0"/>
          </a:p>
        </p:txBody>
      </p:sp>
      <p:sp>
        <p:nvSpPr>
          <p:cNvPr id="10" name="SK-7-text-9"/>
          <p:cNvSpPr/>
          <p:nvPr/>
        </p:nvSpPr>
        <p:spPr>
          <a:xfrm>
            <a:off x="694879" y="4457700"/>
            <a:ext cx="3669655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Aged ≥40 with persistent or recurrent</a:t>
            </a:r>
            <a:endParaRPr lang="en-US" sz="16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chest infection</a:t>
            </a:r>
            <a:endParaRPr lang="en-US" sz="1650" dirty="0"/>
          </a:p>
        </p:txBody>
      </p:sp>
      <p:sp>
        <p:nvSpPr>
          <p:cNvPr id="11" name="SK-7-text-10"/>
          <p:cNvSpPr/>
          <p:nvPr/>
        </p:nvSpPr>
        <p:spPr>
          <a:xfrm>
            <a:off x="5852071" y="2311003"/>
            <a:ext cx="2706588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Consider Urgent Referral</a:t>
            </a:r>
            <a:endParaRPr lang="en-US" sz="195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(2WW)</a:t>
            </a:r>
            <a:endParaRPr lang="en-US" sz="1950" dirty="0"/>
          </a:p>
        </p:txBody>
      </p:sp>
      <p:sp>
        <p:nvSpPr>
          <p:cNvPr id="12" name="SK-7-text-11"/>
          <p:cNvSpPr/>
          <p:nvPr/>
        </p:nvSpPr>
        <p:spPr>
          <a:xfrm>
            <a:off x="5876479" y="3182094"/>
            <a:ext cx="6156008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Haemoptysis (any age)</a:t>
            </a:r>
            <a:endParaRPr lang="en-US" sz="1725" dirty="0"/>
          </a:p>
        </p:txBody>
      </p:sp>
      <p:sp>
        <p:nvSpPr>
          <p:cNvPr id="13" name="SK-7-text-12"/>
          <p:cNvSpPr/>
          <p:nvPr/>
        </p:nvSpPr>
        <p:spPr>
          <a:xfrm>
            <a:off x="5876479" y="3586609"/>
            <a:ext cx="5367338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New-onset clubbing</a:t>
            </a:r>
            <a:endParaRPr lang="en-US" sz="1725" dirty="0"/>
          </a:p>
        </p:txBody>
      </p:sp>
      <p:sp>
        <p:nvSpPr>
          <p:cNvPr id="14" name="SK-7-text-13"/>
          <p:cNvSpPr/>
          <p:nvPr/>
        </p:nvSpPr>
        <p:spPr>
          <a:xfrm>
            <a:off x="5876479" y="3998119"/>
            <a:ext cx="2048173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Superior vena cava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obstruction (SVCO)</a:t>
            </a:r>
            <a:endParaRPr lang="en-US" sz="1725" dirty="0"/>
          </a:p>
        </p:txBody>
      </p:sp>
      <p:sp>
        <p:nvSpPr>
          <p:cNvPr id="15" name="SK-7-text-14"/>
          <p:cNvSpPr/>
          <p:nvPr/>
        </p:nvSpPr>
        <p:spPr>
          <a:xfrm>
            <a:off x="9217075" y="2379613"/>
            <a:ext cx="297492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PPV THRESHOLD</a:t>
            </a:r>
            <a:endParaRPr lang="en-US" sz="1650" dirty="0"/>
          </a:p>
        </p:txBody>
      </p:sp>
      <p:sp>
        <p:nvSpPr>
          <p:cNvPr id="16" name="SK-7-text-15"/>
          <p:cNvSpPr/>
          <p:nvPr/>
        </p:nvSpPr>
        <p:spPr>
          <a:xfrm>
            <a:off x="9217075" y="2880271"/>
            <a:ext cx="2401788" cy="7679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Positive predictive value</a:t>
            </a:r>
            <a:endParaRPr lang="en-US" sz="1575" dirty="0"/>
          </a:p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≥ 3% triggers direct</a:t>
            </a:r>
            <a:endParaRPr lang="en-US" sz="1575" dirty="0"/>
          </a:p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2WW referral</a:t>
            </a:r>
            <a:endParaRPr lang="en-US" sz="1575" dirty="0"/>
          </a:p>
        </p:txBody>
      </p:sp>
      <p:sp>
        <p:nvSpPr>
          <p:cNvPr id="17" name="SK-7-text-16"/>
          <p:cNvSpPr/>
          <p:nvPr/>
        </p:nvSpPr>
        <p:spPr>
          <a:xfrm>
            <a:off x="9217075" y="3888432"/>
            <a:ext cx="2499271" cy="7749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Clinical judgement always</a:t>
            </a:r>
            <a:endParaRPr lang="en-US" sz="1575" dirty="0"/>
          </a:p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applies alongside</a:t>
            </a:r>
            <a:endParaRPr lang="en-US" sz="1575" dirty="0"/>
          </a:p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thresholds</a:t>
            </a:r>
            <a:endParaRPr lang="en-US" sz="1575" dirty="0"/>
          </a:p>
        </p:txBody>
      </p:sp>
      <p:sp>
        <p:nvSpPr>
          <p:cNvPr id="18" name="SK-7-text-17"/>
          <p:cNvSpPr/>
          <p:nvPr/>
        </p:nvSpPr>
        <p:spPr>
          <a:xfrm>
            <a:off x="1499592" y="5506938"/>
            <a:ext cx="8875663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35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NG12 (2026): Chest X-ray alone is NOT sufficient to rule out lung cancer</a:t>
            </a:r>
            <a:endParaRPr lang="en-US" sz="1950" dirty="0"/>
          </a:p>
          <a:p>
            <a:pPr marL="0" indent="0" algn="l">
              <a:lnSpc>
                <a:spcPts val="2535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clinical suspicion is high — CT chest is preferred.</a:t>
            </a:r>
            <a:endParaRPr lang="en-US" sz="1950" dirty="0"/>
          </a:p>
        </p:txBody>
      </p:sp>
      <p:sp>
        <p:nvSpPr>
          <p:cNvPr id="19" name="SK-7-text-18"/>
          <p:cNvSpPr/>
          <p:nvPr/>
        </p:nvSpPr>
        <p:spPr>
          <a:xfrm>
            <a:off x="341263" y="6521946"/>
            <a:ext cx="48958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500" dirty="0"/>
          </a:p>
        </p:txBody>
      </p:sp>
      <p:sp>
        <p:nvSpPr>
          <p:cNvPr id="20" name="SK-7-text-19"/>
          <p:cNvSpPr/>
          <p:nvPr/>
        </p:nvSpPr>
        <p:spPr>
          <a:xfrm>
            <a:off x="4376886" y="6521946"/>
            <a:ext cx="7815114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Improving Cancer Care</a:t>
            </a:r>
            <a:endParaRPr lang="en-US" sz="1650" dirty="0"/>
          </a:p>
        </p:txBody>
      </p:sp>
      <p:sp>
        <p:nvSpPr>
          <p:cNvPr id="21" name="SK-7-text-20"/>
          <p:cNvSpPr/>
          <p:nvPr/>
        </p:nvSpPr>
        <p:spPr>
          <a:xfrm>
            <a:off x="10521553" y="6521946"/>
            <a:ext cx="167044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7 of 29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855" y="988963"/>
            <a:ext cx="3316188" cy="38100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6855" y="1865263"/>
            <a:ext cx="3657600" cy="3504307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855" y="1837879"/>
            <a:ext cx="3657600" cy="54769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42792" y="1865263"/>
            <a:ext cx="3584377" cy="3716982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42792" y="1837879"/>
            <a:ext cx="3584377" cy="54769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95357" y="1865263"/>
            <a:ext cx="3633192" cy="3703290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95357" y="1837879"/>
            <a:ext cx="3633192" cy="54769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5858024"/>
            <a:ext cx="12192000" cy="523875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391573"/>
            <a:ext cx="12192000" cy="466279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570690" y="2043559"/>
            <a:ext cx="682675" cy="857250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56957" y="2043559"/>
            <a:ext cx="780157" cy="850255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682353" y="2036713"/>
            <a:ext cx="938659" cy="857250"/>
          </a:xfrm>
          <a:prstGeom prst="rect">
            <a:avLst/>
          </a:prstGeom>
        </p:spPr>
      </p:pic>
      <p:sp>
        <p:nvSpPr>
          <p:cNvPr id="15" name="SK-8-text-14"/>
          <p:cNvSpPr/>
          <p:nvPr/>
        </p:nvSpPr>
        <p:spPr>
          <a:xfrm>
            <a:off x="292596" y="274290"/>
            <a:ext cx="11899404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NG12 — Upper GI, Breast &amp; Haematological Cancers</a:t>
            </a:r>
            <a:endParaRPr lang="en-US" sz="3000" dirty="0"/>
          </a:p>
        </p:txBody>
      </p:sp>
      <p:sp>
        <p:nvSpPr>
          <p:cNvPr id="16" name="SK-8-text-15"/>
          <p:cNvSpPr/>
          <p:nvPr/>
        </p:nvSpPr>
        <p:spPr>
          <a:xfrm>
            <a:off x="292596" y="1172617"/>
            <a:ext cx="11899404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2WW urgent referral criteria — NICE NG12 (2026)</a:t>
            </a:r>
            <a:endParaRPr lang="en-US" sz="1500" dirty="0"/>
          </a:p>
        </p:txBody>
      </p:sp>
      <p:sp>
        <p:nvSpPr>
          <p:cNvPr id="17" name="SK-8-text-16"/>
          <p:cNvSpPr/>
          <p:nvPr/>
        </p:nvSpPr>
        <p:spPr>
          <a:xfrm>
            <a:off x="1121569" y="3065413"/>
            <a:ext cx="493395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Upper GI Cancer</a:t>
            </a:r>
            <a:endParaRPr lang="en-US" sz="2100" dirty="0"/>
          </a:p>
        </p:txBody>
      </p:sp>
      <p:sp>
        <p:nvSpPr>
          <p:cNvPr id="18" name="SK-8-text-17"/>
          <p:cNvSpPr/>
          <p:nvPr/>
        </p:nvSpPr>
        <p:spPr>
          <a:xfrm>
            <a:off x="572988" y="3538686"/>
            <a:ext cx="3169890" cy="7679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Age ≥55 with weight loss + upper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abdominal pain, reflux, or dyspepsia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2WW</a:t>
            </a:r>
            <a:endParaRPr lang="en-US" sz="1500" dirty="0"/>
          </a:p>
        </p:txBody>
      </p:sp>
      <p:sp>
        <p:nvSpPr>
          <p:cNvPr id="19" name="SK-8-text-18"/>
          <p:cNvSpPr/>
          <p:nvPr/>
        </p:nvSpPr>
        <p:spPr>
          <a:xfrm>
            <a:off x="572988" y="4519315"/>
            <a:ext cx="66484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Dysphagia at any age → 2WW</a:t>
            </a:r>
            <a:endParaRPr lang="en-US" sz="1500" dirty="0"/>
          </a:p>
        </p:txBody>
      </p:sp>
      <p:sp>
        <p:nvSpPr>
          <p:cNvPr id="20" name="SK-8-text-19"/>
          <p:cNvSpPr/>
          <p:nvPr/>
        </p:nvSpPr>
        <p:spPr>
          <a:xfrm>
            <a:off x="572988" y="4972050"/>
            <a:ext cx="73342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Haematemesis at any age → 2WW</a:t>
            </a:r>
            <a:endParaRPr lang="en-US" sz="1500" dirty="0"/>
          </a:p>
        </p:txBody>
      </p:sp>
      <p:sp>
        <p:nvSpPr>
          <p:cNvPr id="21" name="SK-8-text-20"/>
          <p:cNvSpPr/>
          <p:nvPr/>
        </p:nvSpPr>
        <p:spPr>
          <a:xfrm>
            <a:off x="5144988" y="3065413"/>
            <a:ext cx="429387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Breast Cancer</a:t>
            </a:r>
            <a:endParaRPr lang="en-US" sz="2100" dirty="0"/>
          </a:p>
        </p:txBody>
      </p:sp>
      <p:sp>
        <p:nvSpPr>
          <p:cNvPr id="22" name="SK-8-text-21"/>
          <p:cNvSpPr/>
          <p:nvPr/>
        </p:nvSpPr>
        <p:spPr>
          <a:xfrm>
            <a:off x="4474369" y="3538686"/>
            <a:ext cx="2840682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Unexplained breast lump at any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age → 2WW</a:t>
            </a:r>
            <a:endParaRPr lang="en-US" sz="1500" dirty="0"/>
          </a:p>
        </p:txBody>
      </p:sp>
      <p:sp>
        <p:nvSpPr>
          <p:cNvPr id="23" name="SK-8-text-22"/>
          <p:cNvSpPr/>
          <p:nvPr/>
        </p:nvSpPr>
        <p:spPr>
          <a:xfrm>
            <a:off x="4474369" y="4231332"/>
            <a:ext cx="2877294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Skin tethering, nipple retraction,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bloody discharge → 2WW</a:t>
            </a:r>
            <a:endParaRPr lang="en-US" sz="1500" dirty="0"/>
          </a:p>
        </p:txBody>
      </p:sp>
      <p:sp>
        <p:nvSpPr>
          <p:cNvPr id="24" name="SK-8-text-23"/>
          <p:cNvSpPr/>
          <p:nvPr/>
        </p:nvSpPr>
        <p:spPr>
          <a:xfrm>
            <a:off x="4474369" y="4923979"/>
            <a:ext cx="3182094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Unilateral axillary lymphadenopathy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consider referral</a:t>
            </a:r>
            <a:endParaRPr lang="en-US" sz="1500" dirty="0"/>
          </a:p>
        </p:txBody>
      </p:sp>
      <p:sp>
        <p:nvSpPr>
          <p:cNvPr id="25" name="SK-8-text-24"/>
          <p:cNvSpPr/>
          <p:nvPr/>
        </p:nvSpPr>
        <p:spPr>
          <a:xfrm>
            <a:off x="8436769" y="3065413"/>
            <a:ext cx="3755231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Haematological Cancer</a:t>
            </a:r>
            <a:endParaRPr lang="en-US" sz="2100" dirty="0"/>
          </a:p>
        </p:txBody>
      </p:sp>
      <p:sp>
        <p:nvSpPr>
          <p:cNvPr id="26" name="SK-8-text-25"/>
          <p:cNvSpPr/>
          <p:nvPr/>
        </p:nvSpPr>
        <p:spPr>
          <a:xfrm>
            <a:off x="8266063" y="3538686"/>
            <a:ext cx="392593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Unexplained lymphadenopathy ≥ 6 weeks</a:t>
            </a:r>
            <a:endParaRPr lang="en-US" sz="1500" dirty="0"/>
          </a:p>
        </p:txBody>
      </p:sp>
      <p:sp>
        <p:nvSpPr>
          <p:cNvPr id="27" name="SK-8-text-26"/>
          <p:cNvSpPr/>
          <p:nvPr/>
        </p:nvSpPr>
        <p:spPr>
          <a:xfrm>
            <a:off x="8278267" y="3874740"/>
            <a:ext cx="391373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Splenomegaly (unexplained)</a:t>
            </a:r>
            <a:endParaRPr lang="en-US" sz="1500" dirty="0"/>
          </a:p>
        </p:txBody>
      </p:sp>
      <p:sp>
        <p:nvSpPr>
          <p:cNvPr id="28" name="SK-8-text-27"/>
          <p:cNvSpPr/>
          <p:nvPr/>
        </p:nvSpPr>
        <p:spPr>
          <a:xfrm>
            <a:off x="8278267" y="4251871"/>
            <a:ext cx="2852886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 symptoms: fever, night sweats,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weight loss &gt;10% in 6 months</a:t>
            </a:r>
            <a:endParaRPr lang="en-US" sz="1500" dirty="0"/>
          </a:p>
        </p:txBody>
      </p:sp>
      <p:sp>
        <p:nvSpPr>
          <p:cNvPr id="29" name="SK-8-text-28"/>
          <p:cNvSpPr/>
          <p:nvPr/>
        </p:nvSpPr>
        <p:spPr>
          <a:xfrm>
            <a:off x="8278267" y="4903440"/>
            <a:ext cx="3206353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Unexplained blood count abnormality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urgent FBC + haematology review</a:t>
            </a:r>
            <a:endParaRPr lang="en-US" sz="1500" dirty="0"/>
          </a:p>
        </p:txBody>
      </p:sp>
      <p:sp>
        <p:nvSpPr>
          <p:cNvPr id="30" name="SK-8-text-29"/>
          <p:cNvSpPr/>
          <p:nvPr/>
        </p:nvSpPr>
        <p:spPr>
          <a:xfrm>
            <a:off x="2682180" y="6014442"/>
            <a:ext cx="950982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judgement always applies — these criteria are triggers, not limits.</a:t>
            </a:r>
            <a:endParaRPr lang="en-US" sz="1650" dirty="0"/>
          </a:p>
        </p:txBody>
      </p:sp>
      <p:sp>
        <p:nvSpPr>
          <p:cNvPr id="31" name="SK-8-text-30"/>
          <p:cNvSpPr/>
          <p:nvPr/>
        </p:nvSpPr>
        <p:spPr>
          <a:xfrm>
            <a:off x="316855" y="6521946"/>
            <a:ext cx="465105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425" dirty="0"/>
          </a:p>
        </p:txBody>
      </p:sp>
      <p:sp>
        <p:nvSpPr>
          <p:cNvPr id="32" name="SK-8-text-31"/>
          <p:cNvSpPr/>
          <p:nvPr/>
        </p:nvSpPr>
        <p:spPr>
          <a:xfrm>
            <a:off x="4547592" y="6515100"/>
            <a:ext cx="764440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Improving Cancer Care</a:t>
            </a:r>
            <a:endParaRPr lang="en-US" sz="1425" dirty="0"/>
          </a:p>
        </p:txBody>
      </p:sp>
      <p:sp>
        <p:nvSpPr>
          <p:cNvPr id="33" name="SK-8-text-32"/>
          <p:cNvSpPr/>
          <p:nvPr/>
        </p:nvSpPr>
        <p:spPr>
          <a:xfrm>
            <a:off x="9851082" y="6515100"/>
            <a:ext cx="234091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8 of 29 | June 2026</a:t>
            </a:r>
            <a:endParaRPr lang="en-US" sz="142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932111"/>
            <a:ext cx="6461671" cy="28575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1789807"/>
            <a:ext cx="5571679" cy="3202632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2298" y="1686967"/>
            <a:ext cx="5583882" cy="3305473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" y="5157192"/>
            <a:ext cx="158353" cy="1172617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2282" y="5198269"/>
            <a:ext cx="11423898" cy="1131540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460182"/>
            <a:ext cx="12192000" cy="397669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9286" y="5314950"/>
            <a:ext cx="694879" cy="610344"/>
          </a:xfrm>
          <a:prstGeom prst="rect">
            <a:avLst/>
          </a:prstGeom>
        </p:spPr>
      </p:pic>
      <p:sp>
        <p:nvSpPr>
          <p:cNvPr id="10" name="SK-9-text-9"/>
          <p:cNvSpPr/>
          <p:nvPr/>
        </p:nvSpPr>
        <p:spPr>
          <a:xfrm>
            <a:off x="365671" y="301675"/>
            <a:ext cx="11826329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Safety-netting in Cancer Presentations</a:t>
            </a:r>
            <a:endParaRPr lang="en-US" sz="3450" dirty="0"/>
          </a:p>
        </p:txBody>
      </p:sp>
      <p:sp>
        <p:nvSpPr>
          <p:cNvPr id="11" name="SK-9-text-10"/>
          <p:cNvSpPr/>
          <p:nvPr/>
        </p:nvSpPr>
        <p:spPr>
          <a:xfrm>
            <a:off x="353467" y="1200150"/>
            <a:ext cx="11838533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49505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Non-specific presentations need clear plans — document everything.</a:t>
            </a:r>
            <a:endParaRPr lang="en-US" sz="1500" dirty="0"/>
          </a:p>
        </p:txBody>
      </p:sp>
      <p:sp>
        <p:nvSpPr>
          <p:cNvPr id="12" name="SK-9-text-11"/>
          <p:cNvSpPr/>
          <p:nvPr/>
        </p:nvSpPr>
        <p:spPr>
          <a:xfrm>
            <a:off x="658267" y="1885950"/>
            <a:ext cx="5602605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When You Refer</a:t>
            </a:r>
            <a:endParaRPr lang="en-US" sz="2550" dirty="0"/>
          </a:p>
        </p:txBody>
      </p:sp>
      <p:sp>
        <p:nvSpPr>
          <p:cNvPr id="13" name="SK-9-text-12"/>
          <p:cNvSpPr/>
          <p:nvPr/>
        </p:nvSpPr>
        <p:spPr>
          <a:xfrm>
            <a:off x="670471" y="2441377"/>
            <a:ext cx="4096494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Explain what you're concerned about and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why you're referring</a:t>
            </a:r>
            <a:endParaRPr lang="en-US" sz="1650" dirty="0"/>
          </a:p>
        </p:txBody>
      </p:sp>
      <p:sp>
        <p:nvSpPr>
          <p:cNvPr id="14" name="SK-9-text-13"/>
          <p:cNvSpPr/>
          <p:nvPr/>
        </p:nvSpPr>
        <p:spPr>
          <a:xfrm>
            <a:off x="670471" y="3079105"/>
            <a:ext cx="3840361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Give the patient a clear timeframe for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referral acceptance</a:t>
            </a:r>
            <a:endParaRPr lang="en-US" sz="1650" dirty="0"/>
          </a:p>
        </p:txBody>
      </p:sp>
      <p:sp>
        <p:nvSpPr>
          <p:cNvPr id="15" name="SK-9-text-14"/>
          <p:cNvSpPr/>
          <p:nvPr/>
        </p:nvSpPr>
        <p:spPr>
          <a:xfrm>
            <a:off x="670471" y="3703290"/>
            <a:ext cx="4352479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Provide a return instruction: “If you haven't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heard within X days, contact the practice”</a:t>
            </a:r>
            <a:endParaRPr lang="en-US" sz="1650" dirty="0"/>
          </a:p>
        </p:txBody>
      </p:sp>
      <p:sp>
        <p:nvSpPr>
          <p:cNvPr id="16" name="SK-9-text-15"/>
          <p:cNvSpPr/>
          <p:nvPr/>
        </p:nvSpPr>
        <p:spPr>
          <a:xfrm>
            <a:off x="670471" y="4347865"/>
            <a:ext cx="4449961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Document clearly in the notes: “Referred for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2WW — possible colorectal cancer”</a:t>
            </a:r>
            <a:endParaRPr lang="en-US" sz="1650" dirty="0"/>
          </a:p>
        </p:txBody>
      </p:sp>
      <p:sp>
        <p:nvSpPr>
          <p:cNvPr id="17" name="SK-9-text-16"/>
          <p:cNvSpPr/>
          <p:nvPr/>
        </p:nvSpPr>
        <p:spPr>
          <a:xfrm>
            <a:off x="6486079" y="1885950"/>
            <a:ext cx="5705921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When You Don't Refer</a:t>
            </a:r>
            <a:endParaRPr lang="en-US" sz="2550" dirty="0"/>
          </a:p>
        </p:txBody>
      </p:sp>
      <p:sp>
        <p:nvSpPr>
          <p:cNvPr id="18" name="SK-9-text-17"/>
          <p:cNvSpPr/>
          <p:nvPr/>
        </p:nvSpPr>
        <p:spPr>
          <a:xfrm>
            <a:off x="6486079" y="2441377"/>
            <a:ext cx="4510980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“If symptoms persist beyond X weeks, please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come back” — give a specific timeframe</a:t>
            </a:r>
            <a:endParaRPr lang="en-US" sz="1650" dirty="0"/>
          </a:p>
        </p:txBody>
      </p:sp>
      <p:sp>
        <p:nvSpPr>
          <p:cNvPr id="19" name="SK-9-text-18"/>
          <p:cNvSpPr/>
          <p:nvPr/>
        </p:nvSpPr>
        <p:spPr>
          <a:xfrm>
            <a:off x="6486079" y="3099792"/>
            <a:ext cx="4523184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Document your clinical reasoning AND your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safety-net advice in full</a:t>
            </a:r>
            <a:endParaRPr lang="en-US" sz="1650" dirty="0"/>
          </a:p>
        </p:txBody>
      </p:sp>
      <p:sp>
        <p:nvSpPr>
          <p:cNvPr id="20" name="SK-9-text-19"/>
          <p:cNvSpPr/>
          <p:nvPr/>
        </p:nvSpPr>
        <p:spPr>
          <a:xfrm>
            <a:off x="6486079" y="3771900"/>
            <a:ext cx="4462165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Revisit at next consultation: “How are those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1252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symptoms I was monitoring?”</a:t>
            </a:r>
            <a:endParaRPr lang="en-US" sz="1650" dirty="0"/>
          </a:p>
        </p:txBody>
      </p:sp>
      <p:sp>
        <p:nvSpPr>
          <p:cNvPr id="21" name="SK-9-text-20"/>
          <p:cNvSpPr/>
          <p:nvPr/>
        </p:nvSpPr>
        <p:spPr>
          <a:xfrm>
            <a:off x="1572667" y="5314950"/>
            <a:ext cx="4581525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Legal Principle</a:t>
            </a:r>
            <a:endParaRPr lang="en-US" sz="1950" dirty="0"/>
          </a:p>
        </p:txBody>
      </p:sp>
      <p:sp>
        <p:nvSpPr>
          <p:cNvPr id="22" name="SK-9-text-21"/>
          <p:cNvSpPr/>
          <p:nvPr/>
        </p:nvSpPr>
        <p:spPr>
          <a:xfrm>
            <a:off x="1572667" y="5685234"/>
            <a:ext cx="9168259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Missed cancer diagnosis is the second most common cause of clinical negligence</a:t>
            </a:r>
            <a:endParaRPr lang="en-US" sz="1575" dirty="0"/>
          </a:p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claims in UK general practice. Clear documentation of your safety-netting is your best protection.</a:t>
            </a:r>
            <a:endParaRPr lang="en-US" sz="1575" dirty="0"/>
          </a:p>
        </p:txBody>
      </p:sp>
      <p:sp>
        <p:nvSpPr>
          <p:cNvPr id="23" name="SK-9-text-22"/>
          <p:cNvSpPr/>
          <p:nvPr/>
        </p:nvSpPr>
        <p:spPr>
          <a:xfrm>
            <a:off x="377875" y="6563023"/>
            <a:ext cx="44062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24" name="SK-9-text-23"/>
          <p:cNvSpPr/>
          <p:nvPr/>
        </p:nvSpPr>
        <p:spPr>
          <a:xfrm>
            <a:off x="4504730" y="6542484"/>
            <a:ext cx="3157984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| Improving Cancer Care</a:t>
            </a:r>
            <a:endParaRPr lang="en-US" sz="1350" dirty="0"/>
          </a:p>
        </p:txBody>
      </p:sp>
      <p:sp>
        <p:nvSpPr>
          <p:cNvPr id="25" name="SK-9-text-24"/>
          <p:cNvSpPr/>
          <p:nvPr/>
        </p:nvSpPr>
        <p:spPr>
          <a:xfrm>
            <a:off x="10460236" y="6542484"/>
            <a:ext cx="112201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Slide 9 of 29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4322</Words>
  <Application>Microsoft Office PowerPoint</Application>
  <PresentationFormat>Widescreen</PresentationFormat>
  <Paragraphs>752</Paragraphs>
  <Slides>29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Open Sans</vt:lpstr>
      <vt:lpstr>Roboto</vt:lpstr>
      <vt:lpstr>Arial</vt:lpstr>
      <vt:lpstr>Inter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2026-06-26T17:59:04Z</dcterms:created>
  <dcterms:modified xsi:type="dcterms:W3CDTF">2026-06-30T16:27:20Z</dcterms:modified>
</cp:coreProperties>
</file>