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embeddedFontLst>
    <p:embeddedFont>
      <p:font typeface="Noto Sans JP" panose="020B0604020202020204" charset="-128"/>
      <p:regular r:id="rId38"/>
    </p:embeddedFont>
    <p:embeddedFont>
      <p:font typeface="Inter" panose="020B0604020202020204" charset="0"/>
      <p:regular r:id="rId39"/>
      <p:bold r:id="rId40"/>
    </p:embeddedFont>
    <p:embeddedFont>
      <p:font typeface="Montserrat" panose="00000500000000000000" pitchFamily="2" charset="0"/>
      <p:regular r:id="rId41"/>
      <p:bold r:id="rId42"/>
      <p:italic r:id="rId43"/>
      <p:boldItalic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Roboto" panose="02000000000000000000" pitchFamily="2" charset="0"/>
      <p:regular r:id="rId49"/>
      <p:bold r:id="rId50"/>
      <p:italic r:id="rId51"/>
      <p:boldItalic r:id="rId5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53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18" Type="http://schemas.openxmlformats.org/officeDocument/2006/relationships/image" Target="../media/image150.png"/><Relationship Id="rId3" Type="http://schemas.openxmlformats.org/officeDocument/2006/relationships/image" Target="../media/image1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17" Type="http://schemas.openxmlformats.org/officeDocument/2006/relationships/image" Target="../media/image14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5" Type="http://schemas.openxmlformats.org/officeDocument/2006/relationships/image" Target="../media/image14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3" Type="http://schemas.openxmlformats.org/officeDocument/2006/relationships/image" Target="../media/image1.png"/><Relationship Id="rId21" Type="http://schemas.openxmlformats.org/officeDocument/2006/relationships/image" Target="../media/image168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24" Type="http://schemas.openxmlformats.org/officeDocument/2006/relationships/image" Target="../media/image171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23" Type="http://schemas.openxmlformats.org/officeDocument/2006/relationships/image" Target="../media/image170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Relationship Id="rId22" Type="http://schemas.openxmlformats.org/officeDocument/2006/relationships/image" Target="../media/image1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18" Type="http://schemas.openxmlformats.org/officeDocument/2006/relationships/image" Target="../media/image186.png"/><Relationship Id="rId3" Type="http://schemas.openxmlformats.org/officeDocument/2006/relationships/image" Target="../media/image1.png"/><Relationship Id="rId21" Type="http://schemas.openxmlformats.org/officeDocument/2006/relationships/image" Target="../media/image189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10" Type="http://schemas.openxmlformats.org/officeDocument/2006/relationships/image" Target="../media/image178.png"/><Relationship Id="rId19" Type="http://schemas.openxmlformats.org/officeDocument/2006/relationships/image" Target="../media/image187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9.png"/><Relationship Id="rId18" Type="http://schemas.openxmlformats.org/officeDocument/2006/relationships/image" Target="../media/image204.png"/><Relationship Id="rId3" Type="http://schemas.openxmlformats.org/officeDocument/2006/relationships/image" Target="../media/image1.png"/><Relationship Id="rId21" Type="http://schemas.openxmlformats.org/officeDocument/2006/relationships/image" Target="../media/image207.png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17" Type="http://schemas.openxmlformats.org/officeDocument/2006/relationships/image" Target="../media/image20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2.png"/><Relationship Id="rId20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197.png"/><Relationship Id="rId5" Type="http://schemas.openxmlformats.org/officeDocument/2006/relationships/image" Target="../media/image191.png"/><Relationship Id="rId15" Type="http://schemas.openxmlformats.org/officeDocument/2006/relationships/image" Target="../media/image201.png"/><Relationship Id="rId10" Type="http://schemas.openxmlformats.org/officeDocument/2006/relationships/image" Target="../media/image196.png"/><Relationship Id="rId19" Type="http://schemas.openxmlformats.org/officeDocument/2006/relationships/image" Target="../media/image205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Relationship Id="rId14" Type="http://schemas.openxmlformats.org/officeDocument/2006/relationships/image" Target="../media/image200.png"/><Relationship Id="rId22" Type="http://schemas.openxmlformats.org/officeDocument/2006/relationships/image" Target="../media/image2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" Type="http://schemas.openxmlformats.org/officeDocument/2006/relationships/image" Target="../media/image1.png"/><Relationship Id="rId21" Type="http://schemas.openxmlformats.org/officeDocument/2006/relationships/image" Target="../media/image226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29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10" Type="http://schemas.openxmlformats.org/officeDocument/2006/relationships/image" Target="../media/image215.png"/><Relationship Id="rId19" Type="http://schemas.openxmlformats.org/officeDocument/2006/relationships/image" Target="../media/image224.png"/><Relationship Id="rId31" Type="http://schemas.openxmlformats.org/officeDocument/2006/relationships/image" Target="../media/image236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246.png"/><Relationship Id="rId3" Type="http://schemas.openxmlformats.org/officeDocument/2006/relationships/image" Target="../media/image1.png"/><Relationship Id="rId7" Type="http://schemas.openxmlformats.org/officeDocument/2006/relationships/image" Target="../media/image240.png"/><Relationship Id="rId12" Type="http://schemas.openxmlformats.org/officeDocument/2006/relationships/image" Target="../media/image245.png"/><Relationship Id="rId17" Type="http://schemas.openxmlformats.org/officeDocument/2006/relationships/image" Target="../media/image25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5" Type="http://schemas.openxmlformats.org/officeDocument/2006/relationships/image" Target="../media/image24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Relationship Id="rId14" Type="http://schemas.openxmlformats.org/officeDocument/2006/relationships/image" Target="../media/image2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13" Type="http://schemas.openxmlformats.org/officeDocument/2006/relationships/image" Target="../media/image260.png"/><Relationship Id="rId18" Type="http://schemas.openxmlformats.org/officeDocument/2006/relationships/image" Target="../media/image265.png"/><Relationship Id="rId3" Type="http://schemas.openxmlformats.org/officeDocument/2006/relationships/image" Target="../media/image1.png"/><Relationship Id="rId7" Type="http://schemas.openxmlformats.org/officeDocument/2006/relationships/image" Target="../media/image254.png"/><Relationship Id="rId12" Type="http://schemas.openxmlformats.org/officeDocument/2006/relationships/image" Target="../media/image259.png"/><Relationship Id="rId17" Type="http://schemas.openxmlformats.org/officeDocument/2006/relationships/image" Target="../media/image26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3.png"/><Relationship Id="rId20" Type="http://schemas.openxmlformats.org/officeDocument/2006/relationships/image" Target="../media/image2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3.png"/><Relationship Id="rId11" Type="http://schemas.openxmlformats.org/officeDocument/2006/relationships/image" Target="../media/image258.png"/><Relationship Id="rId5" Type="http://schemas.openxmlformats.org/officeDocument/2006/relationships/image" Target="../media/image252.png"/><Relationship Id="rId15" Type="http://schemas.openxmlformats.org/officeDocument/2006/relationships/image" Target="../media/image262.png"/><Relationship Id="rId10" Type="http://schemas.openxmlformats.org/officeDocument/2006/relationships/image" Target="../media/image257.png"/><Relationship Id="rId19" Type="http://schemas.openxmlformats.org/officeDocument/2006/relationships/image" Target="../media/image266.png"/><Relationship Id="rId4" Type="http://schemas.openxmlformats.org/officeDocument/2006/relationships/image" Target="../media/image251.png"/><Relationship Id="rId9" Type="http://schemas.openxmlformats.org/officeDocument/2006/relationships/image" Target="../media/image256.png"/><Relationship Id="rId14" Type="http://schemas.openxmlformats.org/officeDocument/2006/relationships/image" Target="../media/image2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13" Type="http://schemas.openxmlformats.org/officeDocument/2006/relationships/image" Target="../media/image277.png"/><Relationship Id="rId18" Type="http://schemas.openxmlformats.org/officeDocument/2006/relationships/image" Target="../media/image282.png"/><Relationship Id="rId26" Type="http://schemas.openxmlformats.org/officeDocument/2006/relationships/image" Target="../media/image290.png"/><Relationship Id="rId3" Type="http://schemas.openxmlformats.org/officeDocument/2006/relationships/image" Target="../media/image1.png"/><Relationship Id="rId21" Type="http://schemas.openxmlformats.org/officeDocument/2006/relationships/image" Target="../media/image285.png"/><Relationship Id="rId7" Type="http://schemas.openxmlformats.org/officeDocument/2006/relationships/image" Target="../media/image271.png"/><Relationship Id="rId12" Type="http://schemas.openxmlformats.org/officeDocument/2006/relationships/image" Target="../media/image276.png"/><Relationship Id="rId17" Type="http://schemas.openxmlformats.org/officeDocument/2006/relationships/image" Target="../media/image281.png"/><Relationship Id="rId25" Type="http://schemas.openxmlformats.org/officeDocument/2006/relationships/image" Target="../media/image28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80.png"/><Relationship Id="rId20" Type="http://schemas.openxmlformats.org/officeDocument/2006/relationships/image" Target="../media/image2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0.png"/><Relationship Id="rId11" Type="http://schemas.openxmlformats.org/officeDocument/2006/relationships/image" Target="../media/image275.png"/><Relationship Id="rId24" Type="http://schemas.openxmlformats.org/officeDocument/2006/relationships/image" Target="../media/image288.png"/><Relationship Id="rId5" Type="http://schemas.openxmlformats.org/officeDocument/2006/relationships/image" Target="../media/image269.png"/><Relationship Id="rId15" Type="http://schemas.openxmlformats.org/officeDocument/2006/relationships/image" Target="../media/image279.png"/><Relationship Id="rId23" Type="http://schemas.openxmlformats.org/officeDocument/2006/relationships/image" Target="../media/image287.png"/><Relationship Id="rId28" Type="http://schemas.openxmlformats.org/officeDocument/2006/relationships/image" Target="../media/image292.png"/><Relationship Id="rId10" Type="http://schemas.openxmlformats.org/officeDocument/2006/relationships/image" Target="../media/image274.png"/><Relationship Id="rId19" Type="http://schemas.openxmlformats.org/officeDocument/2006/relationships/image" Target="../media/image283.png"/><Relationship Id="rId4" Type="http://schemas.openxmlformats.org/officeDocument/2006/relationships/image" Target="../media/image268.png"/><Relationship Id="rId9" Type="http://schemas.openxmlformats.org/officeDocument/2006/relationships/image" Target="../media/image273.png"/><Relationship Id="rId14" Type="http://schemas.openxmlformats.org/officeDocument/2006/relationships/image" Target="../media/image278.png"/><Relationship Id="rId22" Type="http://schemas.openxmlformats.org/officeDocument/2006/relationships/image" Target="../media/image286.png"/><Relationship Id="rId27" Type="http://schemas.openxmlformats.org/officeDocument/2006/relationships/image" Target="../media/image29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3" Type="http://schemas.openxmlformats.org/officeDocument/2006/relationships/image" Target="../media/image293.png"/><Relationship Id="rId7" Type="http://schemas.openxmlformats.org/officeDocument/2006/relationships/image" Target="../media/image29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png"/><Relationship Id="rId5" Type="http://schemas.openxmlformats.org/officeDocument/2006/relationships/image" Target="../media/image295.png"/><Relationship Id="rId4" Type="http://schemas.openxmlformats.org/officeDocument/2006/relationships/image" Target="../media/image294.png"/><Relationship Id="rId9" Type="http://schemas.openxmlformats.org/officeDocument/2006/relationships/image" Target="../media/image29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png"/><Relationship Id="rId13" Type="http://schemas.openxmlformats.org/officeDocument/2006/relationships/image" Target="../media/image309.png"/><Relationship Id="rId18" Type="http://schemas.openxmlformats.org/officeDocument/2006/relationships/image" Target="../media/image314.png"/><Relationship Id="rId3" Type="http://schemas.openxmlformats.org/officeDocument/2006/relationships/image" Target="../media/image1.png"/><Relationship Id="rId7" Type="http://schemas.openxmlformats.org/officeDocument/2006/relationships/image" Target="../media/image303.png"/><Relationship Id="rId12" Type="http://schemas.openxmlformats.org/officeDocument/2006/relationships/image" Target="../media/image308.png"/><Relationship Id="rId17" Type="http://schemas.openxmlformats.org/officeDocument/2006/relationships/image" Target="../media/image31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12.png"/><Relationship Id="rId20" Type="http://schemas.openxmlformats.org/officeDocument/2006/relationships/image" Target="../media/image3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2.png"/><Relationship Id="rId11" Type="http://schemas.openxmlformats.org/officeDocument/2006/relationships/image" Target="../media/image307.png"/><Relationship Id="rId5" Type="http://schemas.openxmlformats.org/officeDocument/2006/relationships/image" Target="../media/image301.png"/><Relationship Id="rId15" Type="http://schemas.openxmlformats.org/officeDocument/2006/relationships/image" Target="../media/image311.png"/><Relationship Id="rId10" Type="http://schemas.openxmlformats.org/officeDocument/2006/relationships/image" Target="../media/image306.png"/><Relationship Id="rId19" Type="http://schemas.openxmlformats.org/officeDocument/2006/relationships/image" Target="../media/image315.png"/><Relationship Id="rId4" Type="http://schemas.openxmlformats.org/officeDocument/2006/relationships/image" Target="../media/image300.png"/><Relationship Id="rId9" Type="http://schemas.openxmlformats.org/officeDocument/2006/relationships/image" Target="../media/image305.png"/><Relationship Id="rId14" Type="http://schemas.openxmlformats.org/officeDocument/2006/relationships/image" Target="../media/image3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27.png"/><Relationship Id="rId3" Type="http://schemas.openxmlformats.org/officeDocument/2006/relationships/image" Target="../media/image317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5" Type="http://schemas.openxmlformats.org/officeDocument/2006/relationships/image" Target="../media/image319.png"/><Relationship Id="rId10" Type="http://schemas.openxmlformats.org/officeDocument/2006/relationships/image" Target="../media/image324.png"/><Relationship Id="rId4" Type="http://schemas.openxmlformats.org/officeDocument/2006/relationships/image" Target="../media/image318.png"/><Relationship Id="rId9" Type="http://schemas.openxmlformats.org/officeDocument/2006/relationships/image" Target="../media/image3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png"/><Relationship Id="rId13" Type="http://schemas.openxmlformats.org/officeDocument/2006/relationships/image" Target="../media/image337.png"/><Relationship Id="rId18" Type="http://schemas.openxmlformats.org/officeDocument/2006/relationships/image" Target="../media/image342.png"/><Relationship Id="rId3" Type="http://schemas.openxmlformats.org/officeDocument/2006/relationships/image" Target="../media/image1.png"/><Relationship Id="rId21" Type="http://schemas.openxmlformats.org/officeDocument/2006/relationships/image" Target="../media/image345.png"/><Relationship Id="rId7" Type="http://schemas.openxmlformats.org/officeDocument/2006/relationships/image" Target="../media/image331.png"/><Relationship Id="rId12" Type="http://schemas.openxmlformats.org/officeDocument/2006/relationships/image" Target="../media/image336.png"/><Relationship Id="rId17" Type="http://schemas.openxmlformats.org/officeDocument/2006/relationships/image" Target="../media/image34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40.png"/><Relationship Id="rId20" Type="http://schemas.openxmlformats.org/officeDocument/2006/relationships/image" Target="../media/image3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0.png"/><Relationship Id="rId11" Type="http://schemas.openxmlformats.org/officeDocument/2006/relationships/image" Target="../media/image335.png"/><Relationship Id="rId5" Type="http://schemas.openxmlformats.org/officeDocument/2006/relationships/image" Target="../media/image329.png"/><Relationship Id="rId15" Type="http://schemas.openxmlformats.org/officeDocument/2006/relationships/image" Target="../media/image339.png"/><Relationship Id="rId23" Type="http://schemas.openxmlformats.org/officeDocument/2006/relationships/image" Target="../media/image347.png"/><Relationship Id="rId10" Type="http://schemas.openxmlformats.org/officeDocument/2006/relationships/image" Target="../media/image334.png"/><Relationship Id="rId19" Type="http://schemas.openxmlformats.org/officeDocument/2006/relationships/image" Target="../media/image343.png"/><Relationship Id="rId4" Type="http://schemas.openxmlformats.org/officeDocument/2006/relationships/image" Target="../media/image328.png"/><Relationship Id="rId9" Type="http://schemas.openxmlformats.org/officeDocument/2006/relationships/image" Target="../media/image333.png"/><Relationship Id="rId14" Type="http://schemas.openxmlformats.org/officeDocument/2006/relationships/image" Target="../media/image338.png"/><Relationship Id="rId22" Type="http://schemas.openxmlformats.org/officeDocument/2006/relationships/image" Target="../media/image3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png"/><Relationship Id="rId13" Type="http://schemas.openxmlformats.org/officeDocument/2006/relationships/image" Target="../media/image357.png"/><Relationship Id="rId18" Type="http://schemas.openxmlformats.org/officeDocument/2006/relationships/image" Target="../media/image362.png"/><Relationship Id="rId3" Type="http://schemas.openxmlformats.org/officeDocument/2006/relationships/image" Target="../media/image1.png"/><Relationship Id="rId21" Type="http://schemas.openxmlformats.org/officeDocument/2006/relationships/image" Target="../media/image365.png"/><Relationship Id="rId7" Type="http://schemas.openxmlformats.org/officeDocument/2006/relationships/image" Target="../media/image351.png"/><Relationship Id="rId12" Type="http://schemas.openxmlformats.org/officeDocument/2006/relationships/image" Target="../media/image356.png"/><Relationship Id="rId17" Type="http://schemas.openxmlformats.org/officeDocument/2006/relationships/image" Target="../media/image361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60.png"/><Relationship Id="rId20" Type="http://schemas.openxmlformats.org/officeDocument/2006/relationships/image" Target="../media/image3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0.png"/><Relationship Id="rId11" Type="http://schemas.openxmlformats.org/officeDocument/2006/relationships/image" Target="../media/image355.png"/><Relationship Id="rId5" Type="http://schemas.openxmlformats.org/officeDocument/2006/relationships/image" Target="../media/image349.png"/><Relationship Id="rId15" Type="http://schemas.openxmlformats.org/officeDocument/2006/relationships/image" Target="../media/image359.png"/><Relationship Id="rId10" Type="http://schemas.openxmlformats.org/officeDocument/2006/relationships/image" Target="../media/image354.png"/><Relationship Id="rId19" Type="http://schemas.openxmlformats.org/officeDocument/2006/relationships/image" Target="../media/image363.png"/><Relationship Id="rId4" Type="http://schemas.openxmlformats.org/officeDocument/2006/relationships/image" Target="../media/image348.png"/><Relationship Id="rId9" Type="http://schemas.openxmlformats.org/officeDocument/2006/relationships/image" Target="../media/image353.png"/><Relationship Id="rId14" Type="http://schemas.openxmlformats.org/officeDocument/2006/relationships/image" Target="../media/image3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13" Type="http://schemas.openxmlformats.org/officeDocument/2006/relationships/image" Target="../media/image376.png"/><Relationship Id="rId18" Type="http://schemas.openxmlformats.org/officeDocument/2006/relationships/image" Target="../media/image381.png"/><Relationship Id="rId3" Type="http://schemas.openxmlformats.org/officeDocument/2006/relationships/image" Target="../media/image366.png"/><Relationship Id="rId7" Type="http://schemas.openxmlformats.org/officeDocument/2006/relationships/image" Target="../media/image370.png"/><Relationship Id="rId12" Type="http://schemas.openxmlformats.org/officeDocument/2006/relationships/image" Target="../media/image375.png"/><Relationship Id="rId17" Type="http://schemas.openxmlformats.org/officeDocument/2006/relationships/image" Target="../media/image380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9.png"/><Relationship Id="rId11" Type="http://schemas.openxmlformats.org/officeDocument/2006/relationships/image" Target="../media/image374.png"/><Relationship Id="rId5" Type="http://schemas.openxmlformats.org/officeDocument/2006/relationships/image" Target="../media/image368.png"/><Relationship Id="rId15" Type="http://schemas.openxmlformats.org/officeDocument/2006/relationships/image" Target="../media/image378.png"/><Relationship Id="rId10" Type="http://schemas.openxmlformats.org/officeDocument/2006/relationships/image" Target="../media/image373.png"/><Relationship Id="rId19" Type="http://schemas.openxmlformats.org/officeDocument/2006/relationships/image" Target="../media/image382.png"/><Relationship Id="rId4" Type="http://schemas.openxmlformats.org/officeDocument/2006/relationships/image" Target="../media/image367.png"/><Relationship Id="rId9" Type="http://schemas.openxmlformats.org/officeDocument/2006/relationships/image" Target="../media/image372.png"/><Relationship Id="rId14" Type="http://schemas.openxmlformats.org/officeDocument/2006/relationships/image" Target="../media/image37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png"/><Relationship Id="rId13" Type="http://schemas.openxmlformats.org/officeDocument/2006/relationships/image" Target="../media/image392.png"/><Relationship Id="rId18" Type="http://schemas.openxmlformats.org/officeDocument/2006/relationships/image" Target="../media/image397.png"/><Relationship Id="rId3" Type="http://schemas.openxmlformats.org/officeDocument/2006/relationships/image" Target="../media/image1.png"/><Relationship Id="rId7" Type="http://schemas.openxmlformats.org/officeDocument/2006/relationships/image" Target="../media/image386.png"/><Relationship Id="rId12" Type="http://schemas.openxmlformats.org/officeDocument/2006/relationships/image" Target="../media/image391.png"/><Relationship Id="rId17" Type="http://schemas.openxmlformats.org/officeDocument/2006/relationships/image" Target="../media/image396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5.png"/><Relationship Id="rId11" Type="http://schemas.openxmlformats.org/officeDocument/2006/relationships/image" Target="../media/image390.png"/><Relationship Id="rId5" Type="http://schemas.openxmlformats.org/officeDocument/2006/relationships/image" Target="../media/image384.png"/><Relationship Id="rId15" Type="http://schemas.openxmlformats.org/officeDocument/2006/relationships/image" Target="../media/image394.png"/><Relationship Id="rId10" Type="http://schemas.openxmlformats.org/officeDocument/2006/relationships/image" Target="../media/image389.png"/><Relationship Id="rId4" Type="http://schemas.openxmlformats.org/officeDocument/2006/relationships/image" Target="../media/image383.png"/><Relationship Id="rId9" Type="http://schemas.openxmlformats.org/officeDocument/2006/relationships/image" Target="../media/image388.png"/><Relationship Id="rId14" Type="http://schemas.openxmlformats.org/officeDocument/2006/relationships/image" Target="../media/image39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3.png"/><Relationship Id="rId13" Type="http://schemas.openxmlformats.org/officeDocument/2006/relationships/image" Target="../media/image408.png"/><Relationship Id="rId18" Type="http://schemas.openxmlformats.org/officeDocument/2006/relationships/image" Target="../media/image413.png"/><Relationship Id="rId3" Type="http://schemas.openxmlformats.org/officeDocument/2006/relationships/image" Target="../media/image398.png"/><Relationship Id="rId7" Type="http://schemas.openxmlformats.org/officeDocument/2006/relationships/image" Target="../media/image402.png"/><Relationship Id="rId12" Type="http://schemas.openxmlformats.org/officeDocument/2006/relationships/image" Target="../media/image407.png"/><Relationship Id="rId17" Type="http://schemas.openxmlformats.org/officeDocument/2006/relationships/image" Target="../media/image412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11.png"/><Relationship Id="rId20" Type="http://schemas.openxmlformats.org/officeDocument/2006/relationships/image" Target="../media/image4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1.png"/><Relationship Id="rId11" Type="http://schemas.openxmlformats.org/officeDocument/2006/relationships/image" Target="../media/image406.png"/><Relationship Id="rId5" Type="http://schemas.openxmlformats.org/officeDocument/2006/relationships/image" Target="../media/image400.png"/><Relationship Id="rId15" Type="http://schemas.openxmlformats.org/officeDocument/2006/relationships/image" Target="../media/image410.png"/><Relationship Id="rId10" Type="http://schemas.openxmlformats.org/officeDocument/2006/relationships/image" Target="../media/image405.png"/><Relationship Id="rId19" Type="http://schemas.openxmlformats.org/officeDocument/2006/relationships/image" Target="../media/image414.png"/><Relationship Id="rId4" Type="http://schemas.openxmlformats.org/officeDocument/2006/relationships/image" Target="../media/image399.png"/><Relationship Id="rId9" Type="http://schemas.openxmlformats.org/officeDocument/2006/relationships/image" Target="../media/image404.png"/><Relationship Id="rId14" Type="http://schemas.openxmlformats.org/officeDocument/2006/relationships/image" Target="../media/image40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425.png"/><Relationship Id="rId3" Type="http://schemas.openxmlformats.org/officeDocument/2006/relationships/image" Target="../media/image1.png"/><Relationship Id="rId7" Type="http://schemas.openxmlformats.org/officeDocument/2006/relationships/image" Target="../media/image419.png"/><Relationship Id="rId12" Type="http://schemas.openxmlformats.org/officeDocument/2006/relationships/image" Target="../media/image4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8.png"/><Relationship Id="rId11" Type="http://schemas.openxmlformats.org/officeDocument/2006/relationships/image" Target="../media/image423.png"/><Relationship Id="rId5" Type="http://schemas.openxmlformats.org/officeDocument/2006/relationships/image" Target="../media/image417.png"/><Relationship Id="rId15" Type="http://schemas.openxmlformats.org/officeDocument/2006/relationships/image" Target="../media/image427.png"/><Relationship Id="rId10" Type="http://schemas.openxmlformats.org/officeDocument/2006/relationships/image" Target="../media/image422.png"/><Relationship Id="rId4" Type="http://schemas.openxmlformats.org/officeDocument/2006/relationships/image" Target="../media/image416.png"/><Relationship Id="rId9" Type="http://schemas.openxmlformats.org/officeDocument/2006/relationships/image" Target="../media/image421.png"/><Relationship Id="rId14" Type="http://schemas.openxmlformats.org/officeDocument/2006/relationships/image" Target="../media/image4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3.png"/><Relationship Id="rId13" Type="http://schemas.openxmlformats.org/officeDocument/2006/relationships/image" Target="../media/image438.png"/><Relationship Id="rId18" Type="http://schemas.openxmlformats.org/officeDocument/2006/relationships/image" Target="../media/image443.png"/><Relationship Id="rId3" Type="http://schemas.openxmlformats.org/officeDocument/2006/relationships/image" Target="../media/image428.png"/><Relationship Id="rId7" Type="http://schemas.openxmlformats.org/officeDocument/2006/relationships/image" Target="../media/image432.png"/><Relationship Id="rId12" Type="http://schemas.openxmlformats.org/officeDocument/2006/relationships/image" Target="../media/image437.png"/><Relationship Id="rId17" Type="http://schemas.openxmlformats.org/officeDocument/2006/relationships/image" Target="../media/image442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41.png"/><Relationship Id="rId20" Type="http://schemas.openxmlformats.org/officeDocument/2006/relationships/image" Target="../media/image4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1.png"/><Relationship Id="rId11" Type="http://schemas.openxmlformats.org/officeDocument/2006/relationships/image" Target="../media/image436.png"/><Relationship Id="rId5" Type="http://schemas.openxmlformats.org/officeDocument/2006/relationships/image" Target="../media/image430.png"/><Relationship Id="rId15" Type="http://schemas.openxmlformats.org/officeDocument/2006/relationships/image" Target="../media/image440.png"/><Relationship Id="rId10" Type="http://schemas.openxmlformats.org/officeDocument/2006/relationships/image" Target="../media/image435.png"/><Relationship Id="rId19" Type="http://schemas.openxmlformats.org/officeDocument/2006/relationships/image" Target="../media/image444.png"/><Relationship Id="rId4" Type="http://schemas.openxmlformats.org/officeDocument/2006/relationships/image" Target="../media/image429.png"/><Relationship Id="rId9" Type="http://schemas.openxmlformats.org/officeDocument/2006/relationships/image" Target="../media/image434.png"/><Relationship Id="rId14" Type="http://schemas.openxmlformats.org/officeDocument/2006/relationships/image" Target="../media/image4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455.png"/><Relationship Id="rId18" Type="http://schemas.openxmlformats.org/officeDocument/2006/relationships/image" Target="../media/image460.png"/><Relationship Id="rId3" Type="http://schemas.openxmlformats.org/officeDocument/2006/relationships/image" Target="../media/image1.png"/><Relationship Id="rId7" Type="http://schemas.openxmlformats.org/officeDocument/2006/relationships/image" Target="../media/image449.png"/><Relationship Id="rId12" Type="http://schemas.openxmlformats.org/officeDocument/2006/relationships/image" Target="../media/image454.png"/><Relationship Id="rId17" Type="http://schemas.openxmlformats.org/officeDocument/2006/relationships/image" Target="../media/image459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8.png"/><Relationship Id="rId11" Type="http://schemas.openxmlformats.org/officeDocument/2006/relationships/image" Target="../media/image453.png"/><Relationship Id="rId5" Type="http://schemas.openxmlformats.org/officeDocument/2006/relationships/image" Target="../media/image447.png"/><Relationship Id="rId15" Type="http://schemas.openxmlformats.org/officeDocument/2006/relationships/image" Target="../media/image457.png"/><Relationship Id="rId10" Type="http://schemas.openxmlformats.org/officeDocument/2006/relationships/image" Target="../media/image452.png"/><Relationship Id="rId4" Type="http://schemas.openxmlformats.org/officeDocument/2006/relationships/image" Target="../media/image446.png"/><Relationship Id="rId9" Type="http://schemas.openxmlformats.org/officeDocument/2006/relationships/image" Target="../media/image451.png"/><Relationship Id="rId14" Type="http://schemas.openxmlformats.org/officeDocument/2006/relationships/image" Target="../media/image4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5.png"/><Relationship Id="rId13" Type="http://schemas.openxmlformats.org/officeDocument/2006/relationships/image" Target="../media/image470.png"/><Relationship Id="rId18" Type="http://schemas.openxmlformats.org/officeDocument/2006/relationships/image" Target="../media/image475.png"/><Relationship Id="rId3" Type="http://schemas.openxmlformats.org/officeDocument/2006/relationships/image" Target="../media/image1.png"/><Relationship Id="rId21" Type="http://schemas.openxmlformats.org/officeDocument/2006/relationships/image" Target="../media/image478.png"/><Relationship Id="rId7" Type="http://schemas.openxmlformats.org/officeDocument/2006/relationships/image" Target="../media/image464.png"/><Relationship Id="rId12" Type="http://schemas.openxmlformats.org/officeDocument/2006/relationships/image" Target="../media/image469.png"/><Relationship Id="rId17" Type="http://schemas.openxmlformats.org/officeDocument/2006/relationships/image" Target="../media/image474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73.png"/><Relationship Id="rId20" Type="http://schemas.openxmlformats.org/officeDocument/2006/relationships/image" Target="../media/image4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3.png"/><Relationship Id="rId11" Type="http://schemas.openxmlformats.org/officeDocument/2006/relationships/image" Target="../media/image468.png"/><Relationship Id="rId5" Type="http://schemas.openxmlformats.org/officeDocument/2006/relationships/image" Target="../media/image462.png"/><Relationship Id="rId15" Type="http://schemas.openxmlformats.org/officeDocument/2006/relationships/image" Target="../media/image472.png"/><Relationship Id="rId23" Type="http://schemas.openxmlformats.org/officeDocument/2006/relationships/image" Target="../media/image480.png"/><Relationship Id="rId10" Type="http://schemas.openxmlformats.org/officeDocument/2006/relationships/image" Target="../media/image467.png"/><Relationship Id="rId19" Type="http://schemas.openxmlformats.org/officeDocument/2006/relationships/image" Target="../media/image476.png"/><Relationship Id="rId4" Type="http://schemas.openxmlformats.org/officeDocument/2006/relationships/image" Target="../media/image461.png"/><Relationship Id="rId9" Type="http://schemas.openxmlformats.org/officeDocument/2006/relationships/image" Target="../media/image466.png"/><Relationship Id="rId14" Type="http://schemas.openxmlformats.org/officeDocument/2006/relationships/image" Target="../media/image471.png"/><Relationship Id="rId22" Type="http://schemas.openxmlformats.org/officeDocument/2006/relationships/image" Target="../media/image47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6.png"/><Relationship Id="rId3" Type="http://schemas.openxmlformats.org/officeDocument/2006/relationships/image" Target="../media/image481.png"/><Relationship Id="rId7" Type="http://schemas.openxmlformats.org/officeDocument/2006/relationships/image" Target="../media/image48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4.png"/><Relationship Id="rId5" Type="http://schemas.openxmlformats.org/officeDocument/2006/relationships/image" Target="../media/image483.png"/><Relationship Id="rId4" Type="http://schemas.openxmlformats.org/officeDocument/2006/relationships/image" Target="../media/image48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1.png"/><Relationship Id="rId13" Type="http://schemas.openxmlformats.org/officeDocument/2006/relationships/image" Target="../media/image496.png"/><Relationship Id="rId18" Type="http://schemas.openxmlformats.org/officeDocument/2006/relationships/image" Target="../media/image501.png"/><Relationship Id="rId26" Type="http://schemas.openxmlformats.org/officeDocument/2006/relationships/image" Target="../media/image509.png"/><Relationship Id="rId3" Type="http://schemas.openxmlformats.org/officeDocument/2006/relationships/image" Target="../media/image1.png"/><Relationship Id="rId21" Type="http://schemas.openxmlformats.org/officeDocument/2006/relationships/image" Target="../media/image504.png"/><Relationship Id="rId7" Type="http://schemas.openxmlformats.org/officeDocument/2006/relationships/image" Target="../media/image490.png"/><Relationship Id="rId12" Type="http://schemas.openxmlformats.org/officeDocument/2006/relationships/image" Target="../media/image495.png"/><Relationship Id="rId17" Type="http://schemas.openxmlformats.org/officeDocument/2006/relationships/image" Target="../media/image500.png"/><Relationship Id="rId25" Type="http://schemas.openxmlformats.org/officeDocument/2006/relationships/image" Target="../media/image508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99.png"/><Relationship Id="rId20" Type="http://schemas.openxmlformats.org/officeDocument/2006/relationships/image" Target="../media/image5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9.png"/><Relationship Id="rId11" Type="http://schemas.openxmlformats.org/officeDocument/2006/relationships/image" Target="../media/image494.png"/><Relationship Id="rId24" Type="http://schemas.openxmlformats.org/officeDocument/2006/relationships/image" Target="../media/image507.png"/><Relationship Id="rId5" Type="http://schemas.openxmlformats.org/officeDocument/2006/relationships/image" Target="../media/image488.png"/><Relationship Id="rId15" Type="http://schemas.openxmlformats.org/officeDocument/2006/relationships/image" Target="../media/image498.png"/><Relationship Id="rId23" Type="http://schemas.openxmlformats.org/officeDocument/2006/relationships/image" Target="../media/image506.png"/><Relationship Id="rId10" Type="http://schemas.openxmlformats.org/officeDocument/2006/relationships/image" Target="../media/image493.png"/><Relationship Id="rId19" Type="http://schemas.openxmlformats.org/officeDocument/2006/relationships/image" Target="../media/image502.png"/><Relationship Id="rId4" Type="http://schemas.openxmlformats.org/officeDocument/2006/relationships/image" Target="../media/image487.png"/><Relationship Id="rId9" Type="http://schemas.openxmlformats.org/officeDocument/2006/relationships/image" Target="../media/image492.png"/><Relationship Id="rId14" Type="http://schemas.openxmlformats.org/officeDocument/2006/relationships/image" Target="../media/image497.png"/><Relationship Id="rId22" Type="http://schemas.openxmlformats.org/officeDocument/2006/relationships/image" Target="../media/image505.png"/><Relationship Id="rId27" Type="http://schemas.openxmlformats.org/officeDocument/2006/relationships/image" Target="../media/image5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5.png"/><Relationship Id="rId13" Type="http://schemas.openxmlformats.org/officeDocument/2006/relationships/image" Target="../media/image520.png"/><Relationship Id="rId18" Type="http://schemas.openxmlformats.org/officeDocument/2006/relationships/image" Target="../media/image525.png"/><Relationship Id="rId3" Type="http://schemas.openxmlformats.org/officeDocument/2006/relationships/image" Target="../media/image317.png"/><Relationship Id="rId21" Type="http://schemas.openxmlformats.org/officeDocument/2006/relationships/image" Target="../media/image528.png"/><Relationship Id="rId7" Type="http://schemas.openxmlformats.org/officeDocument/2006/relationships/image" Target="../media/image514.png"/><Relationship Id="rId12" Type="http://schemas.openxmlformats.org/officeDocument/2006/relationships/image" Target="../media/image519.png"/><Relationship Id="rId17" Type="http://schemas.openxmlformats.org/officeDocument/2006/relationships/image" Target="../media/image524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523.png"/><Relationship Id="rId20" Type="http://schemas.openxmlformats.org/officeDocument/2006/relationships/image" Target="../media/image5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3.png"/><Relationship Id="rId11" Type="http://schemas.openxmlformats.org/officeDocument/2006/relationships/image" Target="../media/image518.png"/><Relationship Id="rId5" Type="http://schemas.openxmlformats.org/officeDocument/2006/relationships/image" Target="../media/image512.png"/><Relationship Id="rId15" Type="http://schemas.openxmlformats.org/officeDocument/2006/relationships/image" Target="../media/image522.png"/><Relationship Id="rId23" Type="http://schemas.openxmlformats.org/officeDocument/2006/relationships/image" Target="../media/image530.png"/><Relationship Id="rId10" Type="http://schemas.openxmlformats.org/officeDocument/2006/relationships/image" Target="../media/image517.png"/><Relationship Id="rId19" Type="http://schemas.openxmlformats.org/officeDocument/2006/relationships/image" Target="../media/image526.png"/><Relationship Id="rId4" Type="http://schemas.openxmlformats.org/officeDocument/2006/relationships/image" Target="../media/image511.png"/><Relationship Id="rId9" Type="http://schemas.openxmlformats.org/officeDocument/2006/relationships/image" Target="../media/image516.png"/><Relationship Id="rId14" Type="http://schemas.openxmlformats.org/officeDocument/2006/relationships/image" Target="../media/image521.png"/><Relationship Id="rId22" Type="http://schemas.openxmlformats.org/officeDocument/2006/relationships/image" Target="../media/image52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5.png"/><Relationship Id="rId13" Type="http://schemas.openxmlformats.org/officeDocument/2006/relationships/image" Target="../media/image540.png"/><Relationship Id="rId18" Type="http://schemas.openxmlformats.org/officeDocument/2006/relationships/image" Target="../media/image545.png"/><Relationship Id="rId3" Type="http://schemas.openxmlformats.org/officeDocument/2006/relationships/image" Target="../media/image1.png"/><Relationship Id="rId7" Type="http://schemas.openxmlformats.org/officeDocument/2006/relationships/image" Target="../media/image534.png"/><Relationship Id="rId12" Type="http://schemas.openxmlformats.org/officeDocument/2006/relationships/image" Target="../media/image539.png"/><Relationship Id="rId17" Type="http://schemas.openxmlformats.org/officeDocument/2006/relationships/image" Target="../media/image544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3.png"/><Relationship Id="rId11" Type="http://schemas.openxmlformats.org/officeDocument/2006/relationships/image" Target="../media/image538.png"/><Relationship Id="rId5" Type="http://schemas.openxmlformats.org/officeDocument/2006/relationships/image" Target="../media/image532.png"/><Relationship Id="rId15" Type="http://schemas.openxmlformats.org/officeDocument/2006/relationships/image" Target="../media/image542.png"/><Relationship Id="rId10" Type="http://schemas.openxmlformats.org/officeDocument/2006/relationships/image" Target="../media/image537.png"/><Relationship Id="rId19" Type="http://schemas.openxmlformats.org/officeDocument/2006/relationships/image" Target="../media/image546.png"/><Relationship Id="rId4" Type="http://schemas.openxmlformats.org/officeDocument/2006/relationships/image" Target="../media/image531.png"/><Relationship Id="rId9" Type="http://schemas.openxmlformats.org/officeDocument/2006/relationships/image" Target="../media/image536.png"/><Relationship Id="rId14" Type="http://schemas.openxmlformats.org/officeDocument/2006/relationships/image" Target="../media/image5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1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1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1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281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0661"/>
            <a:ext cx="12192000" cy="61719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817340"/>
            <a:ext cx="1926282" cy="6846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5161" y="582811"/>
            <a:ext cx="8046690" cy="56578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965" y="6384727"/>
            <a:ext cx="377875" cy="370284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157" y="603498"/>
            <a:ext cx="5315694" cy="5705773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438894" y="164455"/>
            <a:ext cx="66427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0" name="SK-1-text-9"/>
          <p:cNvSpPr/>
          <p:nvPr/>
        </p:nvSpPr>
        <p:spPr>
          <a:xfrm>
            <a:off x="9748391" y="191988"/>
            <a:ext cx="200456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11" name="SK-1-text-10"/>
          <p:cNvSpPr/>
          <p:nvPr/>
        </p:nvSpPr>
        <p:spPr>
          <a:xfrm>
            <a:off x="463153" y="1433215"/>
            <a:ext cx="79962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PALLIATIVE CARE SERIES</a:t>
            </a:r>
            <a:endParaRPr lang="en-US" sz="1725" dirty="0"/>
          </a:p>
        </p:txBody>
      </p:sp>
      <p:sp>
        <p:nvSpPr>
          <p:cNvPr id="12" name="SK-1-text-11"/>
          <p:cNvSpPr/>
          <p:nvPr/>
        </p:nvSpPr>
        <p:spPr>
          <a:xfrm>
            <a:off x="475357" y="2359075"/>
            <a:ext cx="5559475" cy="1316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750" b="1" dirty="0">
                <a:solidFill>
                  <a:srgbClr val="1A2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– The UK Primary </a:t>
            </a:r>
          </a:p>
          <a:p>
            <a:pPr marL="0" indent="0" algn="l">
              <a:lnSpc>
                <a:spcPts val="4500"/>
              </a:lnSpc>
              <a:buNone/>
            </a:pPr>
            <a:r>
              <a:rPr lang="en-US" sz="3750" b="1" dirty="0">
                <a:solidFill>
                  <a:srgbClr val="1A2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Model</a:t>
            </a:r>
            <a:endParaRPr lang="en-US" sz="3750" dirty="0"/>
          </a:p>
        </p:txBody>
      </p:sp>
      <p:sp>
        <p:nvSpPr>
          <p:cNvPr id="13" name="SK-1-text-12"/>
          <p:cNvSpPr/>
          <p:nvPr/>
        </p:nvSpPr>
        <p:spPr>
          <a:xfrm>
            <a:off x="475357" y="4128492"/>
            <a:ext cx="488885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GPs &amp; Trainees 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Vocational Training Scheme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475357" y="5150346"/>
            <a:ext cx="117166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Created: June 2026 • Updated to NICE NG142 (2019) Standards • Bradford VTS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475357" y="5568553"/>
            <a:ext cx="117166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Sources: NICE NG142 · Gold Standards Framework · RCGP Daffodil Standards 2019 · NICE QS13</a:t>
            </a:r>
            <a:endParaRPr lang="en-US" sz="1050" dirty="0"/>
          </a:p>
        </p:txBody>
      </p:sp>
      <p:sp>
        <p:nvSpPr>
          <p:cNvPr id="16" name="SK-1-text-15"/>
          <p:cNvSpPr/>
          <p:nvPr/>
        </p:nvSpPr>
        <p:spPr>
          <a:xfrm>
            <a:off x="3246537" y="6473875"/>
            <a:ext cx="55768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 | June 2026</a:t>
            </a:r>
            <a:endParaRPr lang="en-US" sz="14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05252"/>
            <a:ext cx="12192000" cy="55259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311325"/>
            <a:ext cx="2621161" cy="381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2057400"/>
            <a:ext cx="5596086" cy="205040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213" y="2057400"/>
            <a:ext cx="38100" cy="20574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561" y="1440061"/>
            <a:ext cx="5120580" cy="363468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41161" y="0"/>
            <a:ext cx="1950690" cy="10287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467" y="6473875"/>
            <a:ext cx="243780" cy="219373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7655" y="1392138"/>
            <a:ext cx="4827984" cy="3620988"/>
          </a:xfrm>
          <a:prstGeom prst="rect">
            <a:avLst/>
          </a:prstGeom>
        </p:spPr>
      </p:pic>
      <p:sp>
        <p:nvSpPr>
          <p:cNvPr id="11" name="SK-10-text-10"/>
          <p:cNvSpPr/>
          <p:nvPr/>
        </p:nvSpPr>
        <p:spPr>
          <a:xfrm>
            <a:off x="329059" y="342900"/>
            <a:ext cx="47539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2743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STEP 1 — IDENTIFY</a:t>
            </a:r>
            <a:endParaRPr lang="en-US" sz="1725" dirty="0"/>
          </a:p>
        </p:txBody>
      </p:sp>
      <p:sp>
        <p:nvSpPr>
          <p:cNvPr id="12" name="SK-10-text-11"/>
          <p:cNvSpPr/>
          <p:nvPr/>
        </p:nvSpPr>
        <p:spPr>
          <a:xfrm>
            <a:off x="329059" y="671959"/>
            <a:ext cx="1186294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B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Triggers for Register Inclusion</a:t>
            </a:r>
            <a:endParaRPr lang="en-US" sz="3150" dirty="0"/>
          </a:p>
        </p:txBody>
      </p:sp>
      <p:sp>
        <p:nvSpPr>
          <p:cNvPr id="13" name="SK-10-text-12"/>
          <p:cNvSpPr/>
          <p:nvPr/>
        </p:nvSpPr>
        <p:spPr>
          <a:xfrm>
            <a:off x="329059" y="1577280"/>
            <a:ext cx="118629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A90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Who belongs on the Palliative Care Register — and how do you know?</a:t>
            </a:r>
            <a:endParaRPr lang="en-US" sz="1350" dirty="0"/>
          </a:p>
        </p:txBody>
      </p:sp>
      <p:sp>
        <p:nvSpPr>
          <p:cNvPr id="14" name="SK-10-text-13"/>
          <p:cNvSpPr/>
          <p:nvPr/>
        </p:nvSpPr>
        <p:spPr>
          <a:xfrm>
            <a:off x="621655" y="2221855"/>
            <a:ext cx="489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2743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SURPRISE QUESTION</a:t>
            </a:r>
            <a:endParaRPr lang="en-US" sz="1500" dirty="0"/>
          </a:p>
        </p:txBody>
      </p:sp>
      <p:sp>
        <p:nvSpPr>
          <p:cNvPr id="15" name="SK-10-text-14"/>
          <p:cNvSpPr/>
          <p:nvPr/>
        </p:nvSpPr>
        <p:spPr>
          <a:xfrm>
            <a:off x="609600" y="2551063"/>
            <a:ext cx="4986486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B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“Would I be surprised if this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B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 died in the next 12 months?”</a:t>
            </a:r>
            <a:endParaRPr lang="en-US" sz="2100" dirty="0"/>
          </a:p>
        </p:txBody>
      </p:sp>
      <p:sp>
        <p:nvSpPr>
          <p:cNvPr id="16" name="SK-10-text-15"/>
          <p:cNvSpPr/>
          <p:nvPr/>
        </p:nvSpPr>
        <p:spPr>
          <a:xfrm>
            <a:off x="609600" y="3415159"/>
            <a:ext cx="4523184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the answer is NO → add to the register and start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proactive planning</a:t>
            </a:r>
            <a:endParaRPr lang="en-US" sz="1500" dirty="0"/>
          </a:p>
        </p:txBody>
      </p:sp>
      <p:sp>
        <p:nvSpPr>
          <p:cNvPr id="17" name="SK-10-text-16"/>
          <p:cNvSpPr/>
          <p:nvPr/>
        </p:nvSpPr>
        <p:spPr>
          <a:xfrm>
            <a:off x="414486" y="4402782"/>
            <a:ext cx="54349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Progressive cancer (any)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3157686" y="4402782"/>
            <a:ext cx="39947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Advanced dementia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438894" y="4773067"/>
            <a:ext cx="50234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Advanced heart failure</a:t>
            </a:r>
            <a:endParaRPr lang="en-US" sz="1350" dirty="0"/>
          </a:p>
        </p:txBody>
      </p:sp>
      <p:sp>
        <p:nvSpPr>
          <p:cNvPr id="20" name="SK-10-text-19"/>
          <p:cNvSpPr/>
          <p:nvPr/>
        </p:nvSpPr>
        <p:spPr>
          <a:xfrm>
            <a:off x="3157686" y="4766221"/>
            <a:ext cx="72866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Chronic kidney disease (advanced)</a:t>
            </a:r>
            <a:endParaRPr lang="en-US" sz="1350" dirty="0"/>
          </a:p>
        </p:txBody>
      </p:sp>
      <p:sp>
        <p:nvSpPr>
          <p:cNvPr id="21" name="SK-10-text-20"/>
          <p:cNvSpPr/>
          <p:nvPr/>
        </p:nvSpPr>
        <p:spPr>
          <a:xfrm>
            <a:off x="426690" y="5150346"/>
            <a:ext cx="27603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Severe COPD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3157686" y="5150346"/>
            <a:ext cx="48177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Motor neurone disease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597396" y="5685234"/>
            <a:ext cx="45720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Also: advanced liver failure, frailty with predictable decline,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any serious illness with a foreseeable trajectory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6852940" y="5417790"/>
            <a:ext cx="44843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90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Life-limiting conditions — think beyond cancer</a:t>
            </a:r>
            <a:endParaRPr lang="en-US" sz="1500" dirty="0"/>
          </a:p>
        </p:txBody>
      </p:sp>
      <p:sp>
        <p:nvSpPr>
          <p:cNvPr id="25" name="SK-10-text-24"/>
          <p:cNvSpPr/>
          <p:nvPr/>
        </p:nvSpPr>
        <p:spPr>
          <a:xfrm>
            <a:off x="621655" y="6494413"/>
            <a:ext cx="7391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Bradford VTS | Primary Palliative Care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10538222" y="6494413"/>
            <a:ext cx="12025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10 of 35</a:t>
            </a:r>
            <a:endParaRPr lang="en-US" sz="12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79" y="349746"/>
            <a:ext cx="146298" cy="106293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5169" y="233065"/>
            <a:ext cx="926455" cy="795486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734294"/>
            <a:ext cx="4901059" cy="3649712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1734294"/>
            <a:ext cx="4901059" cy="645914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992" y="4951363"/>
            <a:ext cx="3462486" cy="418207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938986"/>
            <a:ext cx="12192000" cy="42505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09757" y="3758059"/>
            <a:ext cx="2621161" cy="2071092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086" y="5013127"/>
            <a:ext cx="292596" cy="294829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0157" y="1810494"/>
            <a:ext cx="560784" cy="493663"/>
          </a:xfrm>
          <a:prstGeom prst="rect">
            <a:avLst/>
          </a:prstGeom>
        </p:spPr>
      </p:pic>
      <p:sp>
        <p:nvSpPr>
          <p:cNvPr id="13" name="SK-11-text-12"/>
          <p:cNvSpPr/>
          <p:nvPr/>
        </p:nvSpPr>
        <p:spPr>
          <a:xfrm>
            <a:off x="719286" y="322213"/>
            <a:ext cx="69675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IDENTIFY — THE REGISTER</a:t>
            </a:r>
            <a:endParaRPr lang="en-US" sz="1425" dirty="0"/>
          </a:p>
        </p:txBody>
      </p:sp>
      <p:sp>
        <p:nvSpPr>
          <p:cNvPr id="14" name="SK-11-text-13"/>
          <p:cNvSpPr/>
          <p:nvPr/>
        </p:nvSpPr>
        <p:spPr>
          <a:xfrm>
            <a:off x="719286" y="610344"/>
            <a:ext cx="702849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SR1 Form</a:t>
            </a:r>
            <a:endParaRPr lang="en-US" sz="3525" dirty="0"/>
          </a:p>
        </p:txBody>
      </p:sp>
      <p:sp>
        <p:nvSpPr>
          <p:cNvPr id="15" name="SK-11-text-14"/>
          <p:cNvSpPr/>
          <p:nvPr/>
        </p:nvSpPr>
        <p:spPr>
          <a:xfrm>
            <a:off x="719286" y="1193155"/>
            <a:ext cx="114727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Replacing the DS1500 — what GPs need to know</a:t>
            </a:r>
            <a:endParaRPr lang="en-US" sz="1725" dirty="0"/>
          </a:p>
        </p:txBody>
      </p:sp>
      <p:sp>
        <p:nvSpPr>
          <p:cNvPr id="16" name="SK-11-text-15"/>
          <p:cNvSpPr/>
          <p:nvPr/>
        </p:nvSpPr>
        <p:spPr>
          <a:xfrm>
            <a:off x="1401961" y="1913334"/>
            <a:ext cx="68570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CHANGE — 2021</a:t>
            </a:r>
            <a:endParaRPr lang="en-US" sz="1725" dirty="0"/>
          </a:p>
        </p:txBody>
      </p:sp>
      <p:sp>
        <p:nvSpPr>
          <p:cNvPr id="17" name="SK-11-text-16"/>
          <p:cNvSpPr/>
          <p:nvPr/>
        </p:nvSpPr>
        <p:spPr>
          <a:xfrm>
            <a:off x="865584" y="2633365"/>
            <a:ext cx="4401294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DS1500 was replaced</a:t>
            </a:r>
            <a:endParaRPr lang="en-US" sz="3150" dirty="0"/>
          </a:p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the SR1 form in 2021</a:t>
            </a:r>
            <a:endParaRPr lang="en-US" sz="3150" dirty="0"/>
          </a:p>
        </p:txBody>
      </p:sp>
      <p:sp>
        <p:nvSpPr>
          <p:cNvPr id="18" name="SK-11-text-17"/>
          <p:cNvSpPr/>
          <p:nvPr/>
        </p:nvSpPr>
        <p:spPr>
          <a:xfrm>
            <a:off x="853380" y="3867894"/>
            <a:ext cx="384036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references to DS1500 in older guidance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now outdated.</a:t>
            </a:r>
            <a:endParaRPr lang="en-US" sz="1575" dirty="0"/>
          </a:p>
        </p:txBody>
      </p:sp>
      <p:sp>
        <p:nvSpPr>
          <p:cNvPr id="19" name="SK-11-text-18"/>
          <p:cNvSpPr/>
          <p:nvPr/>
        </p:nvSpPr>
        <p:spPr>
          <a:xfrm>
            <a:off x="853380" y="4512469"/>
            <a:ext cx="113386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SR1 in clinical practice and in exam answers.</a:t>
            </a:r>
            <a:endParaRPr lang="en-US" sz="1650" dirty="0"/>
          </a:p>
        </p:txBody>
      </p:sp>
      <p:sp>
        <p:nvSpPr>
          <p:cNvPr id="20" name="SK-11-text-19"/>
          <p:cNvSpPr/>
          <p:nvPr/>
        </p:nvSpPr>
        <p:spPr>
          <a:xfrm>
            <a:off x="1353294" y="5047357"/>
            <a:ext cx="8324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DS1500 → SR1 (2021)</a:t>
            </a:r>
            <a:endParaRPr lang="en-US" sz="1500" dirty="0"/>
          </a:p>
        </p:txBody>
      </p:sp>
      <p:sp>
        <p:nvSpPr>
          <p:cNvPr id="21" name="SK-11-text-20"/>
          <p:cNvSpPr/>
          <p:nvPr/>
        </p:nvSpPr>
        <p:spPr>
          <a:xfrm>
            <a:off x="5839867" y="1590973"/>
            <a:ext cx="24793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IT?</a:t>
            </a:r>
            <a:endParaRPr lang="en-US" sz="1425" dirty="0"/>
          </a:p>
        </p:txBody>
      </p:sp>
      <p:sp>
        <p:nvSpPr>
          <p:cNvPr id="22" name="SK-11-text-21"/>
          <p:cNvSpPr/>
          <p:nvPr/>
        </p:nvSpPr>
        <p:spPr>
          <a:xfrm>
            <a:off x="5839867" y="1851571"/>
            <a:ext cx="4072086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Replaces the DS1500 as the fast-track benefits form for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people with a life-limiting illness</a:t>
            </a:r>
            <a:endParaRPr lang="en-US" sz="1125" dirty="0"/>
          </a:p>
        </p:txBody>
      </p:sp>
      <p:sp>
        <p:nvSpPr>
          <p:cNvPr id="23" name="SK-11-text-22"/>
          <p:cNvSpPr/>
          <p:nvPr/>
        </p:nvSpPr>
        <p:spPr>
          <a:xfrm>
            <a:off x="5839867" y="2311003"/>
            <a:ext cx="409649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Completed by a GP or specialist — confirms the patient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 a progressive life-limiting condition with a prognosis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likely less than 12 months</a:t>
            </a:r>
            <a:endParaRPr lang="en-US" sz="1125" dirty="0"/>
          </a:p>
        </p:txBody>
      </p:sp>
      <p:sp>
        <p:nvSpPr>
          <p:cNvPr id="24" name="SK-11-text-23"/>
          <p:cNvSpPr/>
          <p:nvPr/>
        </p:nvSpPr>
        <p:spPr>
          <a:xfrm>
            <a:off x="5839867" y="2969419"/>
            <a:ext cx="40110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Enables fast-track access to Universal Credit, PIP, and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ESA without the usual waiting period</a:t>
            </a:r>
            <a:endParaRPr lang="en-US" sz="1125" dirty="0"/>
          </a:p>
        </p:txBody>
      </p:sp>
      <p:sp>
        <p:nvSpPr>
          <p:cNvPr id="25" name="SK-11-text-24"/>
          <p:cNvSpPr/>
          <p:nvPr/>
        </p:nvSpPr>
        <p:spPr>
          <a:xfrm>
            <a:off x="5839867" y="3668911"/>
            <a:ext cx="29136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 LINK</a:t>
            </a:r>
            <a:endParaRPr lang="en-US" sz="1425" dirty="0"/>
          </a:p>
        </p:txBody>
      </p:sp>
      <p:sp>
        <p:nvSpPr>
          <p:cNvPr id="26" name="SK-11-text-25"/>
          <p:cNvSpPr/>
          <p:nvPr/>
        </p:nvSpPr>
        <p:spPr>
          <a:xfrm>
            <a:off x="5839867" y="3970734"/>
            <a:ext cx="303579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Completing an SR1 form is a key trigger for adding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patient to the Palliative Care Register</a:t>
            </a:r>
            <a:endParaRPr lang="en-US" sz="1125" dirty="0"/>
          </a:p>
        </p:txBody>
      </p:sp>
      <p:sp>
        <p:nvSpPr>
          <p:cNvPr id="27" name="SK-11-text-26"/>
          <p:cNvSpPr/>
          <p:nvPr/>
        </p:nvSpPr>
        <p:spPr>
          <a:xfrm>
            <a:off x="5839867" y="4471392"/>
            <a:ext cx="306005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If you are writing an SR1, the patient almost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certainly meets the "Surprise Question" threshold</a:t>
            </a:r>
            <a:endParaRPr lang="en-US" sz="1125" dirty="0"/>
          </a:p>
        </p:txBody>
      </p:sp>
      <p:sp>
        <p:nvSpPr>
          <p:cNvPr id="28" name="SK-11-text-27"/>
          <p:cNvSpPr/>
          <p:nvPr/>
        </p:nvSpPr>
        <p:spPr>
          <a:xfrm>
            <a:off x="5839867" y="4978896"/>
            <a:ext cx="31332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Prompt SR1 completion → prompt register entry →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care begins</a:t>
            </a:r>
            <a:endParaRPr lang="en-US" sz="1125" dirty="0"/>
          </a:p>
        </p:txBody>
      </p:sp>
      <p:sp>
        <p:nvSpPr>
          <p:cNvPr id="29" name="SK-11-text-28"/>
          <p:cNvSpPr/>
          <p:nvPr/>
        </p:nvSpPr>
        <p:spPr>
          <a:xfrm>
            <a:off x="2035969" y="6028134"/>
            <a:ext cx="101560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SR1 = fast-track benefits trigger AND a prompt to start proactive palliative care planning</a:t>
            </a:r>
            <a:endParaRPr lang="en-US" sz="1500" dirty="0"/>
          </a:p>
        </p:txBody>
      </p:sp>
      <p:sp>
        <p:nvSpPr>
          <p:cNvPr id="30" name="SK-11-text-29"/>
          <p:cNvSpPr/>
          <p:nvPr/>
        </p:nvSpPr>
        <p:spPr>
          <a:xfrm>
            <a:off x="316855" y="6501259"/>
            <a:ext cx="29557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609600" y="6515100"/>
            <a:ext cx="70256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5559475" y="6515100"/>
            <a:ext cx="3124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11 of 35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10155882" y="6521946"/>
            <a:ext cx="203611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563761"/>
            <a:ext cx="536377" cy="381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6503" y="486817"/>
            <a:ext cx="38100" cy="2180779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1610916"/>
            <a:ext cx="8131969" cy="113288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" y="1892796"/>
            <a:ext cx="438894" cy="51435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059" y="2769840"/>
            <a:ext cx="8131969" cy="1105346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3869234"/>
            <a:ext cx="8131969" cy="1341388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5124152"/>
            <a:ext cx="8131969" cy="1197322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53773" y="4786759"/>
            <a:ext cx="3438079" cy="157728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984" y="6501259"/>
            <a:ext cx="243780" cy="212527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51255" y="2352229"/>
            <a:ext cx="3048000" cy="2379613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5253186"/>
            <a:ext cx="987475" cy="939403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879" y="3998119"/>
            <a:ext cx="975271" cy="932557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2675" y="2846040"/>
            <a:ext cx="987475" cy="939403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4879" y="1686967"/>
            <a:ext cx="902196" cy="966936"/>
          </a:xfrm>
          <a:prstGeom prst="rect">
            <a:avLst/>
          </a:prstGeom>
        </p:spPr>
      </p:pic>
      <p:sp>
        <p:nvSpPr>
          <p:cNvPr id="18" name="SK-12-text-17"/>
          <p:cNvSpPr/>
          <p:nvPr/>
        </p:nvSpPr>
        <p:spPr>
          <a:xfrm>
            <a:off x="329059" y="287982"/>
            <a:ext cx="3905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370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IDENTIFY</a:t>
            </a:r>
            <a:endParaRPr lang="en-US" sz="1500" dirty="0"/>
          </a:p>
        </p:txBody>
      </p:sp>
      <p:sp>
        <p:nvSpPr>
          <p:cNvPr id="19" name="SK-12-text-18"/>
          <p:cNvSpPr/>
          <p:nvPr/>
        </p:nvSpPr>
        <p:spPr>
          <a:xfrm>
            <a:off x="329059" y="692646"/>
            <a:ext cx="1186294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the Electronic Register</a:t>
            </a:r>
            <a:endParaRPr lang="en-US" sz="3300" dirty="0"/>
          </a:p>
        </p:txBody>
      </p:sp>
      <p:sp>
        <p:nvSpPr>
          <p:cNvPr id="20" name="SK-12-text-19"/>
          <p:cNvSpPr/>
          <p:nvPr/>
        </p:nvSpPr>
        <p:spPr>
          <a:xfrm>
            <a:off x="329059" y="1193155"/>
            <a:ext cx="118629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8B9B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Coding, care plan linkage, and cross-service record sharing</a:t>
            </a:r>
            <a:endParaRPr lang="en-US" sz="1800" dirty="0"/>
          </a:p>
        </p:txBody>
      </p:sp>
      <p:sp>
        <p:nvSpPr>
          <p:cNvPr id="21" name="SK-12-text-20"/>
          <p:cNvSpPr/>
          <p:nvPr/>
        </p:nvSpPr>
        <p:spPr>
          <a:xfrm>
            <a:off x="1950690" y="1755577"/>
            <a:ext cx="56368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System Coding</a:t>
            </a:r>
            <a:endParaRPr lang="en-US" sz="1650" dirty="0"/>
          </a:p>
        </p:txBody>
      </p:sp>
      <p:sp>
        <p:nvSpPr>
          <p:cNvPr id="22" name="SK-12-text-21"/>
          <p:cNvSpPr/>
          <p:nvPr/>
        </p:nvSpPr>
        <p:spPr>
          <a:xfrm>
            <a:off x="1950690" y="2029867"/>
            <a:ext cx="5254675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Maintained on EMIS Web or SystmOne · Coded using CTV3 or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SNOMED palliative care codes · Enables automatic identification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flagging across the practice system</a:t>
            </a:r>
            <a:endParaRPr lang="en-US" sz="1275" dirty="0"/>
          </a:p>
        </p:txBody>
      </p:sp>
      <p:sp>
        <p:nvSpPr>
          <p:cNvPr id="23" name="SK-12-text-22"/>
          <p:cNvSpPr/>
          <p:nvPr/>
        </p:nvSpPr>
        <p:spPr>
          <a:xfrm>
            <a:off x="1950690" y="2900809"/>
            <a:ext cx="714565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Linked Electronic Care Plans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1950690" y="3168253"/>
            <a:ext cx="5693569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patient on the register is linked to their ACP and ReSPECT form ·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DNACPR status visible directly from the patient record · Anticipatory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notes and preferred place of death documented in-system</a:t>
            </a:r>
            <a:endParaRPr lang="en-US" sz="1275" dirty="0"/>
          </a:p>
        </p:txBody>
      </p:sp>
      <p:sp>
        <p:nvSpPr>
          <p:cNvPr id="25" name="SK-12-text-24"/>
          <p:cNvSpPr/>
          <p:nvPr/>
        </p:nvSpPr>
        <p:spPr>
          <a:xfrm>
            <a:off x="1950690" y="4039344"/>
            <a:ext cx="102413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with Community and Emergency Services</a:t>
            </a:r>
            <a:endParaRPr lang="en-US" sz="1650" dirty="0"/>
          </a:p>
        </p:txBody>
      </p:sp>
      <p:sp>
        <p:nvSpPr>
          <p:cNvPr id="26" name="SK-12-text-25"/>
          <p:cNvSpPr/>
          <p:nvPr/>
        </p:nvSpPr>
        <p:spPr>
          <a:xfrm>
            <a:off x="1950690" y="4299942"/>
            <a:ext cx="6266557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Record shared digitally with District Nurses, OOH provider, and ambulance service ·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EPaCCS (Electronic Palliative Care Coordination Systems) — also known as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 My Care in some regions · Enables any clinician at any hour to access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patient’s end-of-life preferences</a:t>
            </a:r>
            <a:endParaRPr lang="en-US" sz="1275" dirty="0"/>
          </a:p>
        </p:txBody>
      </p:sp>
      <p:sp>
        <p:nvSpPr>
          <p:cNvPr id="27" name="SK-12-text-26"/>
          <p:cNvSpPr/>
          <p:nvPr/>
        </p:nvSpPr>
        <p:spPr>
          <a:xfrm>
            <a:off x="1950690" y="5328642"/>
            <a:ext cx="68941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Register Maintenance</a:t>
            </a:r>
            <a:endParaRPr lang="en-US" sz="1650" dirty="0"/>
          </a:p>
        </p:txBody>
      </p:sp>
      <p:sp>
        <p:nvSpPr>
          <p:cNvPr id="28" name="SK-12-text-27"/>
          <p:cNvSpPr/>
          <p:nvPr/>
        </p:nvSpPr>
        <p:spPr>
          <a:xfrm>
            <a:off x="1950690" y="5596086"/>
            <a:ext cx="5913090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Reviewed at every monthly MDT meeting · Patients moved between active and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inactive sections as condition changes · “Poorlies and Pendings” — a holding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for patients not yet confirmed but being monitored</a:t>
            </a:r>
            <a:endParaRPr lang="en-US" sz="1275" dirty="0"/>
          </a:p>
        </p:txBody>
      </p:sp>
      <p:sp>
        <p:nvSpPr>
          <p:cNvPr id="29" name="SK-12-text-28"/>
          <p:cNvSpPr/>
          <p:nvPr/>
        </p:nvSpPr>
        <p:spPr>
          <a:xfrm>
            <a:off x="548580" y="6521946"/>
            <a:ext cx="9951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10708928" y="6515100"/>
            <a:ext cx="12269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F370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12 of 35</a:t>
            </a:r>
            <a:endParaRPr lang="en-US" sz="12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287982"/>
            <a:ext cx="134094" cy="905173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368921"/>
            <a:ext cx="11155561" cy="190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" y="1549152"/>
            <a:ext cx="3279577" cy="4225826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1561" y="2811066"/>
            <a:ext cx="755898" cy="2857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698" y="5198269"/>
            <a:ext cx="2682180" cy="582811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1555998"/>
            <a:ext cx="3328392" cy="428059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5067" y="2811066"/>
            <a:ext cx="767953" cy="2857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0" y="4978152"/>
            <a:ext cx="2706588" cy="344091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0" y="5321052"/>
            <a:ext cx="2706588" cy="515541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39373" y="1555998"/>
            <a:ext cx="3340596" cy="4205288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19592" y="2811066"/>
            <a:ext cx="755898" cy="28575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44173" y="5184577"/>
            <a:ext cx="2718792" cy="596503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75" y="6006852"/>
            <a:ext cx="11265396" cy="351086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1577" y="6542484"/>
            <a:ext cx="219373" cy="212527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80463" y="2955727"/>
            <a:ext cx="743694" cy="610344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44000" y="1632198"/>
            <a:ext cx="804565" cy="781794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20494" y="2955727"/>
            <a:ext cx="743694" cy="624036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583882" y="1632198"/>
            <a:ext cx="804565" cy="781794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96988" y="2955727"/>
            <a:ext cx="682675" cy="692646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99357" y="1625203"/>
            <a:ext cx="816769" cy="788640"/>
          </a:xfrm>
          <a:prstGeom prst="rect">
            <a:avLst/>
          </a:prstGeom>
        </p:spPr>
      </p:pic>
      <p:sp>
        <p:nvSpPr>
          <p:cNvPr id="24" name="SK-13-text-23"/>
          <p:cNvSpPr/>
          <p:nvPr/>
        </p:nvSpPr>
        <p:spPr>
          <a:xfrm>
            <a:off x="707082" y="267444"/>
            <a:ext cx="2941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 · ASSESS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707082" y="528042"/>
            <a:ext cx="1148491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PEPSI-COLA: Holistic Assessment</a:t>
            </a:r>
            <a:endParaRPr lang="en-US" sz="2625" dirty="0"/>
          </a:p>
        </p:txBody>
      </p:sp>
      <p:sp>
        <p:nvSpPr>
          <p:cNvPr id="26" name="SK-13-text-25"/>
          <p:cNvSpPr/>
          <p:nvPr/>
        </p:nvSpPr>
        <p:spPr>
          <a:xfrm>
            <a:off x="707082" y="973782"/>
            <a:ext cx="114849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BC9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1 of 3 — Physical · Emotional · Personal</a:t>
            </a:r>
            <a:endParaRPr lang="en-US" sz="1650" dirty="0"/>
          </a:p>
        </p:txBody>
      </p:sp>
      <p:sp>
        <p:nvSpPr>
          <p:cNvPr id="27" name="SK-13-text-26"/>
          <p:cNvSpPr/>
          <p:nvPr/>
        </p:nvSpPr>
        <p:spPr>
          <a:xfrm>
            <a:off x="8704957" y="987475"/>
            <a:ext cx="34870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 · E · P | S · I · C · O · L · A</a:t>
            </a:r>
            <a:endParaRPr lang="en-US" sz="1500" dirty="0"/>
          </a:p>
        </p:txBody>
      </p:sp>
      <p:sp>
        <p:nvSpPr>
          <p:cNvPr id="28" name="SK-13-text-27"/>
          <p:cNvSpPr/>
          <p:nvPr/>
        </p:nvSpPr>
        <p:spPr>
          <a:xfrm>
            <a:off x="1292275" y="2489448"/>
            <a:ext cx="43795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Physical Symptoms</a:t>
            </a:r>
            <a:endParaRPr lang="en-US" sz="1650" dirty="0"/>
          </a:p>
        </p:txBody>
      </p:sp>
      <p:sp>
        <p:nvSpPr>
          <p:cNvPr id="29" name="SK-13-text-28"/>
          <p:cNvSpPr/>
          <p:nvPr/>
        </p:nvSpPr>
        <p:spPr>
          <a:xfrm>
            <a:off x="1121569" y="3682603"/>
            <a:ext cx="1173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Pain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1121569" y="3957042"/>
            <a:ext cx="3002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Breathlessness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1121569" y="4217640"/>
            <a:ext cx="35509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Nausea &amp; vomiting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1121569" y="4485084"/>
            <a:ext cx="2636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Constipation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1121569" y="4752529"/>
            <a:ext cx="1722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Fatigue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1243459" y="5280571"/>
            <a:ext cx="225549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symptoms are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troubling you most right now?”</a:t>
            </a:r>
            <a:endParaRPr lang="en-US" sz="1050" dirty="0"/>
          </a:p>
        </p:txBody>
      </p:sp>
      <p:sp>
        <p:nvSpPr>
          <p:cNvPr id="35" name="SK-13-text-34"/>
          <p:cNvSpPr/>
          <p:nvPr/>
        </p:nvSpPr>
        <p:spPr>
          <a:xfrm>
            <a:off x="4498777" y="2489448"/>
            <a:ext cx="63912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 &amp; Psychological</a:t>
            </a:r>
            <a:endParaRPr lang="en-US" sz="1650" dirty="0"/>
          </a:p>
        </p:txBody>
      </p:sp>
      <p:sp>
        <p:nvSpPr>
          <p:cNvPr id="36" name="SK-13-text-35"/>
          <p:cNvSpPr/>
          <p:nvPr/>
        </p:nvSpPr>
        <p:spPr>
          <a:xfrm>
            <a:off x="4620667" y="3634680"/>
            <a:ext cx="2270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Depression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4620667" y="3908971"/>
            <a:ext cx="1722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Anxiety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4620667" y="4169569"/>
            <a:ext cx="42824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Adjustment to illness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4620667" y="4430167"/>
            <a:ext cx="2819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Fear of dying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4620667" y="4690765"/>
            <a:ext cx="3368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Mood &amp; wellbeing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4803577" y="5054203"/>
            <a:ext cx="5135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PHQ-2/PHQ-9 · GAD-2/GAD-7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5242471" y="5397103"/>
            <a:ext cx="13654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“How have you been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feeling in yourself?”</a:t>
            </a:r>
            <a:endParaRPr lang="en-US" sz="1050" dirty="0"/>
          </a:p>
        </p:txBody>
      </p:sp>
      <p:sp>
        <p:nvSpPr>
          <p:cNvPr id="43" name="SK-13-text-42"/>
          <p:cNvSpPr/>
          <p:nvPr/>
        </p:nvSpPr>
        <p:spPr>
          <a:xfrm>
            <a:off x="8473380" y="2489448"/>
            <a:ext cx="3718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 &amp; Spiritual</a:t>
            </a:r>
            <a:endParaRPr lang="en-US" sz="1650" dirty="0"/>
          </a:p>
        </p:txBody>
      </p:sp>
      <p:sp>
        <p:nvSpPr>
          <p:cNvPr id="44" name="SK-13-text-43"/>
          <p:cNvSpPr/>
          <p:nvPr/>
        </p:nvSpPr>
        <p:spPr>
          <a:xfrm>
            <a:off x="8253859" y="3682603"/>
            <a:ext cx="39381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Spiritual &amp; existential needs</a:t>
            </a:r>
            <a:endParaRPr lang="en-US" sz="1200" dirty="0"/>
          </a:p>
        </p:txBody>
      </p:sp>
      <p:sp>
        <p:nvSpPr>
          <p:cNvPr id="45" name="SK-13-text-44"/>
          <p:cNvSpPr/>
          <p:nvPr/>
        </p:nvSpPr>
        <p:spPr>
          <a:xfrm>
            <a:off x="8253859" y="3957042"/>
            <a:ext cx="39381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Sense of meaning &amp; purpose</a:t>
            </a:r>
            <a:endParaRPr lang="en-US" sz="1200" dirty="0"/>
          </a:p>
        </p:txBody>
      </p:sp>
      <p:sp>
        <p:nvSpPr>
          <p:cNvPr id="46" name="SK-13-text-45"/>
          <p:cNvSpPr/>
          <p:nvPr/>
        </p:nvSpPr>
        <p:spPr>
          <a:xfrm>
            <a:off x="8253859" y="4210794"/>
            <a:ext cx="39381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Religious beliefs &amp; practices</a:t>
            </a:r>
            <a:endParaRPr lang="en-US" sz="1200" dirty="0"/>
          </a:p>
        </p:txBody>
      </p:sp>
      <p:sp>
        <p:nvSpPr>
          <p:cNvPr id="47" name="SK-13-text-46"/>
          <p:cNvSpPr/>
          <p:nvPr/>
        </p:nvSpPr>
        <p:spPr>
          <a:xfrm>
            <a:off x="8253859" y="4478238"/>
            <a:ext cx="39381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Cultural needs &amp; values</a:t>
            </a:r>
            <a:endParaRPr lang="en-US" sz="1200" dirty="0"/>
          </a:p>
        </p:txBody>
      </p:sp>
      <p:sp>
        <p:nvSpPr>
          <p:cNvPr id="48" name="SK-13-text-47"/>
          <p:cNvSpPr/>
          <p:nvPr/>
        </p:nvSpPr>
        <p:spPr>
          <a:xfrm>
            <a:off x="8253859" y="4745682"/>
            <a:ext cx="39381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What matters most to them</a:t>
            </a:r>
            <a:endParaRPr lang="en-US" sz="1200" dirty="0"/>
          </a:p>
        </p:txBody>
      </p:sp>
      <p:sp>
        <p:nvSpPr>
          <p:cNvPr id="49" name="SK-13-text-48"/>
          <p:cNvSpPr/>
          <p:nvPr/>
        </p:nvSpPr>
        <p:spPr>
          <a:xfrm>
            <a:off x="8546455" y="5280571"/>
            <a:ext cx="20115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gives you strength or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comfort at difficult times?”</a:t>
            </a:r>
            <a:endParaRPr lang="en-US" sz="1050" dirty="0"/>
          </a:p>
        </p:txBody>
      </p:sp>
      <p:sp>
        <p:nvSpPr>
          <p:cNvPr id="50" name="SK-13-text-49"/>
          <p:cNvSpPr/>
          <p:nvPr/>
        </p:nvSpPr>
        <p:spPr>
          <a:xfrm>
            <a:off x="1792188" y="6082903"/>
            <a:ext cx="103998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PEPSI-COLA is used at monthly MDT meetings to review every patient on the palliative care register holistically</a:t>
            </a:r>
            <a:endParaRPr lang="en-US" sz="1200" dirty="0"/>
          </a:p>
        </p:txBody>
      </p:sp>
      <p:sp>
        <p:nvSpPr>
          <p:cNvPr id="51" name="SK-13-text-50"/>
          <p:cNvSpPr/>
          <p:nvPr/>
        </p:nvSpPr>
        <p:spPr>
          <a:xfrm>
            <a:off x="609600" y="6556177"/>
            <a:ext cx="11582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Primary Palliative Care Teaching Series · Slide 13 of 35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486817"/>
            <a:ext cx="121890" cy="953244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975098"/>
            <a:ext cx="3474690" cy="4039344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975098"/>
            <a:ext cx="3474690" cy="82153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0298" y="2966740"/>
            <a:ext cx="463153" cy="1905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5280571"/>
            <a:ext cx="3072259" cy="60349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1975098"/>
            <a:ext cx="3474690" cy="404619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1975098"/>
            <a:ext cx="3474690" cy="8215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7898" y="2966740"/>
            <a:ext cx="463153" cy="1905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6573" y="5280571"/>
            <a:ext cx="3072259" cy="603498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61263" y="1975098"/>
            <a:ext cx="3572173" cy="4053036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1263" y="1975098"/>
            <a:ext cx="3572173" cy="82153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5498" y="2946202"/>
            <a:ext cx="463153" cy="1905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92988" y="5283994"/>
            <a:ext cx="3121075" cy="603498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0361" y="4149030"/>
            <a:ext cx="731490" cy="96009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329809"/>
            <a:ext cx="12192000" cy="528042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75" y="6515100"/>
            <a:ext cx="134094" cy="137071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53859" y="5397103"/>
            <a:ext cx="316855" cy="294829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96259" y="5397103"/>
            <a:ext cx="304800" cy="294829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8659" y="5397103"/>
            <a:ext cx="304800" cy="294829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58400" y="226219"/>
            <a:ext cx="1645890" cy="1474440"/>
          </a:xfrm>
          <a:prstGeom prst="rect">
            <a:avLst/>
          </a:prstGeom>
        </p:spPr>
      </p:pic>
      <p:sp>
        <p:nvSpPr>
          <p:cNvPr id="23" name="SK-14-text-22"/>
          <p:cNvSpPr/>
          <p:nvPr/>
        </p:nvSpPr>
        <p:spPr>
          <a:xfrm>
            <a:off x="597396" y="438894"/>
            <a:ext cx="57778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28E5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2: ASSESS — PEPSI-COLA</a:t>
            </a:r>
            <a:endParaRPr lang="en-US" sz="1350" dirty="0"/>
          </a:p>
        </p:txBody>
      </p:sp>
      <p:sp>
        <p:nvSpPr>
          <p:cNvPr id="24" name="SK-14-text-23"/>
          <p:cNvSpPr/>
          <p:nvPr/>
        </p:nvSpPr>
        <p:spPr>
          <a:xfrm>
            <a:off x="597396" y="747415"/>
            <a:ext cx="1159460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· Information · Control</a:t>
            </a:r>
            <a:endParaRPr lang="en-US" sz="2775" dirty="0"/>
          </a:p>
        </p:txBody>
      </p:sp>
      <p:sp>
        <p:nvSpPr>
          <p:cNvPr id="25" name="SK-14-text-24"/>
          <p:cNvSpPr/>
          <p:nvPr/>
        </p:nvSpPr>
        <p:spPr>
          <a:xfrm>
            <a:off x="609600" y="1241227"/>
            <a:ext cx="1158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Domains S, I, and C — holistic needs beyond the physical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7106394" y="822871"/>
            <a:ext cx="274617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dirty="0">
                <a:solidFill>
                  <a:srgbClr val="CBD5E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 E P S I C O L A</a:t>
            </a:r>
            <a:endParaRPr lang="en-US" sz="975" dirty="0"/>
          </a:p>
        </p:txBody>
      </p:sp>
      <p:sp>
        <p:nvSpPr>
          <p:cNvPr id="27" name="SK-14-text-26"/>
          <p:cNvSpPr/>
          <p:nvPr/>
        </p:nvSpPr>
        <p:spPr>
          <a:xfrm>
            <a:off x="865584" y="2221855"/>
            <a:ext cx="1672828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endParaRPr lang="en-US" sz="4650" dirty="0"/>
          </a:p>
        </p:txBody>
      </p:sp>
      <p:sp>
        <p:nvSpPr>
          <p:cNvPr id="28" name="SK-14-text-27"/>
          <p:cNvSpPr/>
          <p:nvPr/>
        </p:nvSpPr>
        <p:spPr>
          <a:xfrm>
            <a:off x="841177" y="3182094"/>
            <a:ext cx="67970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Family support network — who is at home?</a:t>
            </a:r>
            <a:endParaRPr lang="en-US" sz="1050" dirty="0"/>
          </a:p>
        </p:txBody>
      </p:sp>
      <p:sp>
        <p:nvSpPr>
          <p:cNvPr id="29" name="SK-14-text-28"/>
          <p:cNvSpPr/>
          <p:nvPr/>
        </p:nvSpPr>
        <p:spPr>
          <a:xfrm>
            <a:off x="841177" y="3490615"/>
            <a:ext cx="6797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Caring responsibilities and carer burden</a:t>
            </a:r>
            <a:endParaRPr lang="en-US" sz="1050" dirty="0"/>
          </a:p>
        </p:txBody>
      </p:sp>
      <p:sp>
        <p:nvSpPr>
          <p:cNvPr id="30" name="SK-14-text-29"/>
          <p:cNvSpPr/>
          <p:nvPr/>
        </p:nvSpPr>
        <p:spPr>
          <a:xfrm>
            <a:off x="841177" y="3792438"/>
            <a:ext cx="51968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Social isolation or loneliness</a:t>
            </a:r>
            <a:endParaRPr lang="en-US" sz="1050" dirty="0"/>
          </a:p>
        </p:txBody>
      </p:sp>
      <p:sp>
        <p:nvSpPr>
          <p:cNvPr id="31" name="SK-14-text-30"/>
          <p:cNvSpPr/>
          <p:nvPr/>
        </p:nvSpPr>
        <p:spPr>
          <a:xfrm>
            <a:off x="841177" y="4094113"/>
            <a:ext cx="47167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Housing and practical needs</a:t>
            </a:r>
            <a:endParaRPr lang="en-US" sz="1050" dirty="0"/>
          </a:p>
        </p:txBody>
      </p:sp>
      <p:sp>
        <p:nvSpPr>
          <p:cNvPr id="32" name="SK-14-text-31"/>
          <p:cNvSpPr/>
          <p:nvPr/>
        </p:nvSpPr>
        <p:spPr>
          <a:xfrm>
            <a:off x="841177" y="4382244"/>
            <a:ext cx="7437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Financial pressures and welfare entitlements</a:t>
            </a:r>
            <a:endParaRPr lang="en-US" sz="1050" dirty="0"/>
          </a:p>
        </p:txBody>
      </p:sp>
      <p:sp>
        <p:nvSpPr>
          <p:cNvPr id="33" name="SK-14-text-32"/>
          <p:cNvSpPr/>
          <p:nvPr/>
        </p:nvSpPr>
        <p:spPr>
          <a:xfrm>
            <a:off x="1316682" y="5404098"/>
            <a:ext cx="221887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“Who is looking after this patient –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who is looking after the carer?”</a:t>
            </a:r>
            <a:endParaRPr lang="en-US" sz="900" dirty="0"/>
          </a:p>
        </p:txBody>
      </p:sp>
      <p:sp>
        <p:nvSpPr>
          <p:cNvPr id="34" name="SK-14-text-33"/>
          <p:cNvSpPr/>
          <p:nvPr/>
        </p:nvSpPr>
        <p:spPr>
          <a:xfrm>
            <a:off x="4596259" y="2228850"/>
            <a:ext cx="244093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</a:t>
            </a:r>
            <a:endParaRPr lang="en-US" sz="4650" dirty="0"/>
          </a:p>
        </p:txBody>
      </p:sp>
      <p:sp>
        <p:nvSpPr>
          <p:cNvPr id="35" name="SK-14-text-34"/>
          <p:cNvSpPr/>
          <p:nvPr/>
        </p:nvSpPr>
        <p:spPr>
          <a:xfrm>
            <a:off x="4523184" y="3182094"/>
            <a:ext cx="24261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What does the patient understand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about their illness?</a:t>
            </a:r>
            <a:endParaRPr lang="en-US" sz="1050" dirty="0"/>
          </a:p>
        </p:txBody>
      </p:sp>
      <p:sp>
        <p:nvSpPr>
          <p:cNvPr id="36" name="SK-14-text-35"/>
          <p:cNvSpPr/>
          <p:nvPr/>
        </p:nvSpPr>
        <p:spPr>
          <a:xfrm>
            <a:off x="4523184" y="3641527"/>
            <a:ext cx="242619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What do they want to know — 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much?</a:t>
            </a:r>
            <a:endParaRPr lang="en-US" sz="1050" dirty="0"/>
          </a:p>
        </p:txBody>
      </p:sp>
      <p:sp>
        <p:nvSpPr>
          <p:cNvPr id="37" name="SK-14-text-36"/>
          <p:cNvSpPr/>
          <p:nvPr/>
        </p:nvSpPr>
        <p:spPr>
          <a:xfrm>
            <a:off x="4535388" y="4094113"/>
            <a:ext cx="51968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What has the family been told?</a:t>
            </a:r>
            <a:endParaRPr lang="en-US" sz="1050" dirty="0"/>
          </a:p>
        </p:txBody>
      </p:sp>
      <p:sp>
        <p:nvSpPr>
          <p:cNvPr id="38" name="SK-14-text-37"/>
          <p:cNvSpPr/>
          <p:nvPr/>
        </p:nvSpPr>
        <p:spPr>
          <a:xfrm>
            <a:off x="4535388" y="4375398"/>
            <a:ext cx="6797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Is there a language or literacy barrier?</a:t>
            </a:r>
            <a:endParaRPr lang="en-US" sz="1050" dirty="0"/>
          </a:p>
        </p:txBody>
      </p:sp>
      <p:sp>
        <p:nvSpPr>
          <p:cNvPr id="39" name="SK-14-text-38"/>
          <p:cNvSpPr/>
          <p:nvPr/>
        </p:nvSpPr>
        <p:spPr>
          <a:xfrm>
            <a:off x="4535388" y="4649688"/>
            <a:ext cx="259675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Are written resources available in the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right format?</a:t>
            </a:r>
            <a:endParaRPr lang="en-US" sz="1050" dirty="0"/>
          </a:p>
        </p:txBody>
      </p:sp>
      <p:sp>
        <p:nvSpPr>
          <p:cNvPr id="40" name="SK-14-text-39"/>
          <p:cNvSpPr/>
          <p:nvPr/>
        </p:nvSpPr>
        <p:spPr>
          <a:xfrm>
            <a:off x="4974282" y="5410944"/>
            <a:ext cx="23285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“Never assume — ask what they know,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then ask what they want to know.”</a:t>
            </a:r>
            <a:endParaRPr lang="en-US" sz="900" dirty="0"/>
          </a:p>
        </p:txBody>
      </p:sp>
      <p:sp>
        <p:nvSpPr>
          <p:cNvPr id="41" name="SK-14-text-40"/>
          <p:cNvSpPr/>
          <p:nvPr/>
        </p:nvSpPr>
        <p:spPr>
          <a:xfrm>
            <a:off x="8144173" y="2228850"/>
            <a:ext cx="2172742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</a:t>
            </a:r>
            <a:endParaRPr lang="en-US" sz="4650" dirty="0"/>
          </a:p>
        </p:txBody>
      </p:sp>
      <p:sp>
        <p:nvSpPr>
          <p:cNvPr id="42" name="SK-14-text-41"/>
          <p:cNvSpPr/>
          <p:nvPr/>
        </p:nvSpPr>
        <p:spPr>
          <a:xfrm>
            <a:off x="8180784" y="3182094"/>
            <a:ext cx="247486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Preferred place of care and death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discussed?</a:t>
            </a:r>
            <a:endParaRPr lang="en-US" sz="1050" dirty="0"/>
          </a:p>
        </p:txBody>
      </p:sp>
      <p:sp>
        <p:nvSpPr>
          <p:cNvPr id="43" name="SK-14-text-42"/>
          <p:cNvSpPr/>
          <p:nvPr/>
        </p:nvSpPr>
        <p:spPr>
          <a:xfrm>
            <a:off x="8180784" y="3682603"/>
            <a:ext cx="256029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Advance Care Plan (ACP) or ReSPECT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 completed?</a:t>
            </a:r>
            <a:endParaRPr lang="en-US" sz="1050" dirty="0"/>
          </a:p>
        </p:txBody>
      </p:sp>
      <p:sp>
        <p:nvSpPr>
          <p:cNvPr id="44" name="SK-14-text-43"/>
          <p:cNvSpPr/>
          <p:nvPr/>
        </p:nvSpPr>
        <p:spPr>
          <a:xfrm>
            <a:off x="8180784" y="4183261"/>
            <a:ext cx="40112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DNACPR decision documented?</a:t>
            </a:r>
            <a:endParaRPr lang="en-US" sz="1050" dirty="0"/>
          </a:p>
        </p:txBody>
      </p:sp>
      <p:sp>
        <p:nvSpPr>
          <p:cNvPr id="45" name="SK-14-text-44"/>
          <p:cNvSpPr/>
          <p:nvPr/>
        </p:nvSpPr>
        <p:spPr>
          <a:xfrm>
            <a:off x="8180784" y="4471392"/>
            <a:ext cx="40112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Lasting Power of Attorney (LPA) in place?</a:t>
            </a:r>
            <a:endParaRPr lang="en-US" sz="1050" dirty="0"/>
          </a:p>
        </p:txBody>
      </p:sp>
      <p:sp>
        <p:nvSpPr>
          <p:cNvPr id="46" name="SK-14-text-45"/>
          <p:cNvSpPr/>
          <p:nvPr/>
        </p:nvSpPr>
        <p:spPr>
          <a:xfrm>
            <a:off x="8180784" y="4759375"/>
            <a:ext cx="401121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Patient’s wishes known to family and OOH?</a:t>
            </a:r>
            <a:endParaRPr lang="en-US" sz="1050" dirty="0"/>
          </a:p>
        </p:txBody>
      </p:sp>
      <p:sp>
        <p:nvSpPr>
          <p:cNvPr id="47" name="SK-14-text-46"/>
          <p:cNvSpPr/>
          <p:nvPr/>
        </p:nvSpPr>
        <p:spPr>
          <a:xfrm>
            <a:off x="8668494" y="5410944"/>
            <a:ext cx="219447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“ACP is not a single conversation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an ongoing, evolving dialogue.”</a:t>
            </a:r>
            <a:endParaRPr lang="en-US" sz="900" dirty="0"/>
          </a:p>
        </p:txBody>
      </p:sp>
      <p:sp>
        <p:nvSpPr>
          <p:cNvPr id="48" name="SK-14-text-47"/>
          <p:cNvSpPr/>
          <p:nvPr/>
        </p:nvSpPr>
        <p:spPr>
          <a:xfrm>
            <a:off x="597396" y="6515100"/>
            <a:ext cx="81000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</a:t>
            </a:r>
            <a:endParaRPr lang="en-US" sz="975" dirty="0"/>
          </a:p>
        </p:txBody>
      </p:sp>
      <p:sp>
        <p:nvSpPr>
          <p:cNvPr id="49" name="SK-14-text-48"/>
          <p:cNvSpPr/>
          <p:nvPr/>
        </p:nvSpPr>
        <p:spPr>
          <a:xfrm>
            <a:off x="10774561" y="6515100"/>
            <a:ext cx="966192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14 of 35</a:t>
            </a:r>
            <a:endParaRPr lang="en-US" sz="9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700980"/>
            <a:ext cx="1219200" cy="381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49648"/>
            <a:ext cx="10972800" cy="952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433786"/>
            <a:ext cx="3511153" cy="360164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12169"/>
            <a:ext cx="3511153" cy="219373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8071" y="2352229"/>
            <a:ext cx="3511153" cy="3682603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8071" y="2112169"/>
            <a:ext cx="3511153" cy="219373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6690" y="2427684"/>
            <a:ext cx="3511153" cy="3607296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6690" y="2112169"/>
            <a:ext cx="3511153" cy="219373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28800" y="6286054"/>
            <a:ext cx="9729192" cy="1905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89006" y="6255168"/>
            <a:ext cx="80823" cy="80822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667" y="6543824"/>
            <a:ext cx="11533584" cy="314027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800" y="6707088"/>
            <a:ext cx="97482" cy="54769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90298" y="2509986"/>
            <a:ext cx="1292275" cy="870942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53859" y="2523679"/>
            <a:ext cx="853380" cy="870942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7977" y="2434530"/>
            <a:ext cx="731490" cy="1042392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84055" y="2509986"/>
            <a:ext cx="633859" cy="884634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38486" y="2509986"/>
            <a:ext cx="841177" cy="877788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5584" y="2509986"/>
            <a:ext cx="804565" cy="884634"/>
          </a:xfrm>
          <a:prstGeom prst="rect">
            <a:avLst/>
          </a:prstGeom>
        </p:spPr>
      </p:pic>
      <p:sp>
        <p:nvSpPr>
          <p:cNvPr id="22" name="SK-15-text-21"/>
          <p:cNvSpPr/>
          <p:nvPr/>
        </p:nvSpPr>
        <p:spPr>
          <a:xfrm>
            <a:off x="597396" y="377130"/>
            <a:ext cx="37928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68A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ASSESS</a:t>
            </a:r>
            <a:endParaRPr lang="en-US" sz="1650" dirty="0"/>
          </a:p>
        </p:txBody>
      </p:sp>
      <p:sp>
        <p:nvSpPr>
          <p:cNvPr id="23" name="SK-15-text-22"/>
          <p:cNvSpPr/>
          <p:nvPr/>
        </p:nvSpPr>
        <p:spPr>
          <a:xfrm>
            <a:off x="10643592" y="397669"/>
            <a:ext cx="15484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3 of 3</a:t>
            </a:r>
            <a:endParaRPr lang="en-US" sz="1500" dirty="0"/>
          </a:p>
        </p:txBody>
      </p:sp>
      <p:sp>
        <p:nvSpPr>
          <p:cNvPr id="24" name="SK-15-text-23"/>
          <p:cNvSpPr/>
          <p:nvPr/>
        </p:nvSpPr>
        <p:spPr>
          <a:xfrm>
            <a:off x="621655" y="891480"/>
            <a:ext cx="1150524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PEPSI-COLA: O • L • A</a:t>
            </a:r>
            <a:endParaRPr lang="en-US" sz="3525" dirty="0"/>
          </a:p>
        </p:txBody>
      </p:sp>
      <p:sp>
        <p:nvSpPr>
          <p:cNvPr id="25" name="SK-15-text-24"/>
          <p:cNvSpPr/>
          <p:nvPr/>
        </p:nvSpPr>
        <p:spPr>
          <a:xfrm>
            <a:off x="609600" y="1467594"/>
            <a:ext cx="115824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E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Out-of-hours • Late/dying phase • Afterlife/bereavement</a:t>
            </a:r>
            <a:endParaRPr lang="en-US" sz="2400" dirty="0"/>
          </a:p>
        </p:txBody>
      </p:sp>
      <p:sp>
        <p:nvSpPr>
          <p:cNvPr id="26" name="SK-15-text-25"/>
          <p:cNvSpPr/>
          <p:nvPr/>
        </p:nvSpPr>
        <p:spPr>
          <a:xfrm>
            <a:off x="804565" y="3607296"/>
            <a:ext cx="42576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Out-of-Hours</a:t>
            </a:r>
            <a:endParaRPr lang="en-US" sz="2250" dirty="0"/>
          </a:p>
        </p:txBody>
      </p:sp>
      <p:sp>
        <p:nvSpPr>
          <p:cNvPr id="27" name="SK-15-text-26"/>
          <p:cNvSpPr/>
          <p:nvPr/>
        </p:nvSpPr>
        <p:spPr>
          <a:xfrm>
            <a:off x="804565" y="3943350"/>
            <a:ext cx="43795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E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Crisis Prevention</a:t>
            </a:r>
            <a:endParaRPr lang="en-US" sz="1650" dirty="0"/>
          </a:p>
        </p:txBody>
      </p:sp>
      <p:sp>
        <p:nvSpPr>
          <p:cNvPr id="28" name="SK-15-text-27"/>
          <p:cNvSpPr/>
          <p:nvPr/>
        </p:nvSpPr>
        <p:spPr>
          <a:xfrm>
            <a:off x="804565" y="4265563"/>
            <a:ext cx="302359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OOH handover form completed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804565" y="4711303"/>
            <a:ext cx="8324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Anticipatory medicines in the home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804565" y="4944517"/>
            <a:ext cx="5581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Crisis plan documented</a:t>
            </a:r>
            <a:endParaRPr lang="en-US" sz="1500" dirty="0"/>
          </a:p>
        </p:txBody>
      </p:sp>
      <p:sp>
        <p:nvSpPr>
          <p:cNvPr id="31" name="SK-15-text-30"/>
          <p:cNvSpPr/>
          <p:nvPr/>
        </p:nvSpPr>
        <p:spPr>
          <a:xfrm>
            <a:off x="804565" y="5177730"/>
            <a:ext cx="7639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Named contacts for OOH provider</a:t>
            </a:r>
            <a:endParaRPr lang="en-US" sz="1500" dirty="0"/>
          </a:p>
        </p:txBody>
      </p:sp>
      <p:sp>
        <p:nvSpPr>
          <p:cNvPr id="32" name="SK-15-text-31"/>
          <p:cNvSpPr/>
          <p:nvPr/>
        </p:nvSpPr>
        <p:spPr>
          <a:xfrm>
            <a:off x="804565" y="5410944"/>
            <a:ext cx="5353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EPaCCS record updated</a:t>
            </a:r>
            <a:endParaRPr lang="en-US" sz="1500" dirty="0"/>
          </a:p>
        </p:txBody>
      </p:sp>
      <p:sp>
        <p:nvSpPr>
          <p:cNvPr id="33" name="SK-15-text-32"/>
          <p:cNvSpPr/>
          <p:nvPr/>
        </p:nvSpPr>
        <p:spPr>
          <a:xfrm>
            <a:off x="1682353" y="5760690"/>
            <a:ext cx="36728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68A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C4 — Continuity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4535388" y="3607296"/>
            <a:ext cx="63150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 / Dying Phase</a:t>
            </a:r>
            <a:endParaRPr lang="en-US" sz="2250" dirty="0"/>
          </a:p>
        </p:txBody>
      </p:sp>
      <p:sp>
        <p:nvSpPr>
          <p:cNvPr id="35" name="SK-15-text-34"/>
          <p:cNvSpPr/>
          <p:nvPr/>
        </p:nvSpPr>
        <p:spPr>
          <a:xfrm>
            <a:off x="4547592" y="3943350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E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Terminal Care Planning</a:t>
            </a:r>
            <a:endParaRPr lang="en-US" sz="1650" dirty="0"/>
          </a:p>
        </p:txBody>
      </p:sp>
      <p:sp>
        <p:nvSpPr>
          <p:cNvPr id="36" name="SK-15-text-35"/>
          <p:cNvSpPr/>
          <p:nvPr/>
        </p:nvSpPr>
        <p:spPr>
          <a:xfrm>
            <a:off x="4523184" y="4265563"/>
            <a:ext cx="76688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Preferred place of death recorded</a:t>
            </a:r>
            <a:endParaRPr lang="en-US" sz="1500" dirty="0"/>
          </a:p>
        </p:txBody>
      </p:sp>
      <p:sp>
        <p:nvSpPr>
          <p:cNvPr id="37" name="SK-15-text-36"/>
          <p:cNvSpPr/>
          <p:nvPr/>
        </p:nvSpPr>
        <p:spPr>
          <a:xfrm>
            <a:off x="4535388" y="4512469"/>
            <a:ext cx="5810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ACP / ReSPECT completed</a:t>
            </a:r>
            <a:endParaRPr lang="en-US" sz="1500" dirty="0"/>
          </a:p>
        </p:txBody>
      </p:sp>
      <p:sp>
        <p:nvSpPr>
          <p:cNvPr id="38" name="SK-15-text-37"/>
          <p:cNvSpPr/>
          <p:nvPr/>
        </p:nvSpPr>
        <p:spPr>
          <a:xfrm>
            <a:off x="4535388" y="4752529"/>
            <a:ext cx="76390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DNACPR discussed and documented</a:t>
            </a:r>
            <a:endParaRPr lang="en-US" sz="1500" dirty="0"/>
          </a:p>
        </p:txBody>
      </p:sp>
      <p:sp>
        <p:nvSpPr>
          <p:cNvPr id="39" name="SK-15-text-38"/>
          <p:cNvSpPr/>
          <p:nvPr/>
        </p:nvSpPr>
        <p:spPr>
          <a:xfrm>
            <a:off x="4535388" y="4992588"/>
            <a:ext cx="7410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Syringe driver protocol agreed</a:t>
            </a:r>
            <a:endParaRPr lang="en-US" sz="1500" dirty="0"/>
          </a:p>
        </p:txBody>
      </p:sp>
      <p:sp>
        <p:nvSpPr>
          <p:cNvPr id="40" name="SK-15-text-39"/>
          <p:cNvSpPr/>
          <p:nvPr/>
        </p:nvSpPr>
        <p:spPr>
          <a:xfrm>
            <a:off x="4535388" y="5232648"/>
            <a:ext cx="7656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Family prepared for dying process</a:t>
            </a:r>
            <a:endParaRPr lang="en-US" sz="1500" dirty="0"/>
          </a:p>
        </p:txBody>
      </p:sp>
      <p:sp>
        <p:nvSpPr>
          <p:cNvPr id="41" name="SK-15-text-40"/>
          <p:cNvSpPr/>
          <p:nvPr/>
        </p:nvSpPr>
        <p:spPr>
          <a:xfrm>
            <a:off x="5083969" y="5760690"/>
            <a:ext cx="5318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E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C7 — Care in Dying Phase</a:t>
            </a:r>
            <a:endParaRPr lang="en-US" sz="1200" dirty="0"/>
          </a:p>
        </p:txBody>
      </p:sp>
      <p:sp>
        <p:nvSpPr>
          <p:cNvPr id="42" name="SK-15-text-41"/>
          <p:cNvSpPr/>
          <p:nvPr/>
        </p:nvSpPr>
        <p:spPr>
          <a:xfrm>
            <a:off x="8241655" y="3600450"/>
            <a:ext cx="39503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Afterlife / Bereavement</a:t>
            </a:r>
            <a:endParaRPr lang="en-US" sz="2250" dirty="0"/>
          </a:p>
        </p:txBody>
      </p:sp>
      <p:sp>
        <p:nvSpPr>
          <p:cNvPr id="43" name="SK-15-text-42"/>
          <p:cNvSpPr/>
          <p:nvPr/>
        </p:nvSpPr>
        <p:spPr>
          <a:xfrm>
            <a:off x="8266063" y="3943350"/>
            <a:ext cx="39259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E7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&amp; Family Support</a:t>
            </a:r>
            <a:endParaRPr lang="en-US" sz="1650" dirty="0"/>
          </a:p>
        </p:txBody>
      </p:sp>
      <p:sp>
        <p:nvSpPr>
          <p:cNvPr id="44" name="SK-15-text-43"/>
          <p:cNvSpPr/>
          <p:nvPr/>
        </p:nvSpPr>
        <p:spPr>
          <a:xfrm>
            <a:off x="8253859" y="4265563"/>
            <a:ext cx="39381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Carer needs assessed separately</a:t>
            </a:r>
            <a:endParaRPr lang="en-US" sz="1500" dirty="0"/>
          </a:p>
        </p:txBody>
      </p:sp>
      <p:sp>
        <p:nvSpPr>
          <p:cNvPr id="45" name="SK-15-text-44"/>
          <p:cNvSpPr/>
          <p:nvPr/>
        </p:nvSpPr>
        <p:spPr>
          <a:xfrm>
            <a:off x="8253859" y="4505623"/>
            <a:ext cx="280407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Bereavement support planned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</a:t>
            </a:r>
            <a:endParaRPr lang="en-US" sz="1350" dirty="0"/>
          </a:p>
        </p:txBody>
      </p:sp>
      <p:sp>
        <p:nvSpPr>
          <p:cNvPr id="46" name="SK-15-text-45"/>
          <p:cNvSpPr/>
          <p:nvPr/>
        </p:nvSpPr>
        <p:spPr>
          <a:xfrm>
            <a:off x="8253859" y="4937671"/>
            <a:ext cx="39381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GP follow-up after death arranged</a:t>
            </a:r>
            <a:endParaRPr lang="en-US" sz="1500" dirty="0"/>
          </a:p>
        </p:txBody>
      </p:sp>
      <p:sp>
        <p:nvSpPr>
          <p:cNvPr id="47" name="SK-15-text-46"/>
          <p:cNvSpPr/>
          <p:nvPr/>
        </p:nvSpPr>
        <p:spPr>
          <a:xfrm>
            <a:off x="8253859" y="5184577"/>
            <a:ext cx="39381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Signpost to bereavement services</a:t>
            </a:r>
            <a:endParaRPr lang="en-US" sz="1500" dirty="0"/>
          </a:p>
        </p:txBody>
      </p:sp>
      <p:sp>
        <p:nvSpPr>
          <p:cNvPr id="48" name="SK-15-text-47"/>
          <p:cNvSpPr/>
          <p:nvPr/>
        </p:nvSpPr>
        <p:spPr>
          <a:xfrm>
            <a:off x="8253859" y="5410944"/>
            <a:ext cx="39381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Death certificate and admin support</a:t>
            </a:r>
            <a:endParaRPr lang="en-US" sz="1500" dirty="0"/>
          </a:p>
        </p:txBody>
      </p:sp>
      <p:sp>
        <p:nvSpPr>
          <p:cNvPr id="49" name="SK-15-text-48"/>
          <p:cNvSpPr/>
          <p:nvPr/>
        </p:nvSpPr>
        <p:spPr>
          <a:xfrm>
            <a:off x="9009757" y="5760690"/>
            <a:ext cx="31822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8E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C6 — Carer Support</a:t>
            </a:r>
            <a:endParaRPr lang="en-US" sz="1200" dirty="0"/>
          </a:p>
        </p:txBody>
      </p:sp>
      <p:sp>
        <p:nvSpPr>
          <p:cNvPr id="50" name="SK-15-text-49"/>
          <p:cNvSpPr/>
          <p:nvPr/>
        </p:nvSpPr>
        <p:spPr>
          <a:xfrm>
            <a:off x="597396" y="6192738"/>
            <a:ext cx="22621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68A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PEPSI-COLA</a:t>
            </a:r>
            <a:endParaRPr lang="en-US" sz="1425" dirty="0"/>
          </a:p>
        </p:txBody>
      </p:sp>
      <p:sp>
        <p:nvSpPr>
          <p:cNvPr id="51" name="SK-15-text-50"/>
          <p:cNvSpPr/>
          <p:nvPr/>
        </p:nvSpPr>
        <p:spPr>
          <a:xfrm>
            <a:off x="3829943" y="6130975"/>
            <a:ext cx="443433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E P S I C O L A</a:t>
            </a:r>
            <a:endParaRPr lang="en-US" sz="2250" dirty="0"/>
          </a:p>
        </p:txBody>
      </p:sp>
      <p:sp>
        <p:nvSpPr>
          <p:cNvPr id="52" name="SK-15-text-51"/>
          <p:cNvSpPr/>
          <p:nvPr/>
        </p:nvSpPr>
        <p:spPr>
          <a:xfrm>
            <a:off x="4143673" y="6624786"/>
            <a:ext cx="38800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 | June 2026</a:t>
            </a:r>
            <a:endParaRPr lang="en-US" sz="1050" dirty="0"/>
          </a:p>
        </p:txBody>
      </p:sp>
      <p:sp>
        <p:nvSpPr>
          <p:cNvPr id="53" name="SK-15-text-52"/>
          <p:cNvSpPr/>
          <p:nvPr/>
        </p:nvSpPr>
        <p:spPr>
          <a:xfrm>
            <a:off x="11874996" y="6645325"/>
            <a:ext cx="317004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5800"/>
            <a:ext cx="12192000" cy="58293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9644"/>
            <a:ext cx="12192000" cy="418207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035546"/>
            <a:ext cx="3316188" cy="54769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196" y="1611511"/>
            <a:ext cx="5083969" cy="1872109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1611511"/>
            <a:ext cx="5059561" cy="54769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1625203"/>
            <a:ext cx="5083969" cy="1933873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1625203"/>
            <a:ext cx="5059561" cy="54769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196" y="3785592"/>
            <a:ext cx="5083969" cy="2125861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3785592"/>
            <a:ext cx="5059561" cy="54769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0094" y="3792438"/>
            <a:ext cx="5083969" cy="2119015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3792438"/>
            <a:ext cx="5059561" cy="54769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70384" y="2866579"/>
            <a:ext cx="877788" cy="486817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09192" y="2866579"/>
            <a:ext cx="877788" cy="479971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48000" y="2858988"/>
            <a:ext cx="877788" cy="522536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86659" y="2866579"/>
            <a:ext cx="877788" cy="473125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5467" y="2866579"/>
            <a:ext cx="877788" cy="473125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80071" y="3458468"/>
            <a:ext cx="4413498" cy="9525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47578" y="3436290"/>
            <a:ext cx="53882" cy="53882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70384" y="4933652"/>
            <a:ext cx="4547592" cy="619274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86079" y="4917132"/>
            <a:ext cx="4547592" cy="651421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2196" y="6004173"/>
            <a:ext cx="10411867" cy="329059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21961" y="6082903"/>
            <a:ext cx="2060377" cy="157609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545961" y="3908971"/>
            <a:ext cx="524173" cy="500509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692259" y="1789807"/>
            <a:ext cx="316855" cy="658267"/>
          </a:xfrm>
          <a:prstGeom prst="rect">
            <a:avLst/>
          </a:prstGeom>
        </p:spPr>
      </p:pic>
      <p:pic>
        <p:nvPicPr>
          <p:cNvPr id="27" name="SK-16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765655" y="1803648"/>
            <a:ext cx="719286" cy="1590973"/>
          </a:xfrm>
          <a:prstGeom prst="rect">
            <a:avLst/>
          </a:prstGeom>
        </p:spPr>
      </p:pic>
      <p:pic>
        <p:nvPicPr>
          <p:cNvPr id="28" name="SK-16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802588" y="1803648"/>
            <a:ext cx="719286" cy="1590973"/>
          </a:xfrm>
          <a:prstGeom prst="rect">
            <a:avLst/>
          </a:prstGeom>
        </p:spPr>
      </p:pic>
      <p:pic>
        <p:nvPicPr>
          <p:cNvPr id="29" name="SK-16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144988" y="3902125"/>
            <a:ext cx="536377" cy="493663"/>
          </a:xfrm>
          <a:prstGeom prst="rect">
            <a:avLst/>
          </a:prstGeom>
        </p:spPr>
      </p:pic>
      <p:pic>
        <p:nvPicPr>
          <p:cNvPr id="30" name="SK-16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144988" y="1789807"/>
            <a:ext cx="487561" cy="514350"/>
          </a:xfrm>
          <a:prstGeom prst="rect">
            <a:avLst/>
          </a:prstGeom>
        </p:spPr>
      </p:pic>
      <p:sp>
        <p:nvSpPr>
          <p:cNvPr id="31" name="SK-16-text-30"/>
          <p:cNvSpPr/>
          <p:nvPr/>
        </p:nvSpPr>
        <p:spPr>
          <a:xfrm>
            <a:off x="475357" y="239911"/>
            <a:ext cx="386048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39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 — ASSESS</a:t>
            </a:r>
            <a:endParaRPr lang="en-US" sz="1575" dirty="0"/>
          </a:p>
        </p:txBody>
      </p:sp>
      <p:sp>
        <p:nvSpPr>
          <p:cNvPr id="32" name="SK-16-text-31"/>
          <p:cNvSpPr/>
          <p:nvPr/>
        </p:nvSpPr>
        <p:spPr>
          <a:xfrm>
            <a:off x="487561" y="541734"/>
            <a:ext cx="1086993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Assessment Tools</a:t>
            </a:r>
            <a:endParaRPr lang="en-US" sz="2700" dirty="0"/>
          </a:p>
        </p:txBody>
      </p:sp>
      <p:sp>
        <p:nvSpPr>
          <p:cNvPr id="33" name="SK-16-text-32"/>
          <p:cNvSpPr/>
          <p:nvPr/>
        </p:nvSpPr>
        <p:spPr>
          <a:xfrm>
            <a:off x="475357" y="1248073"/>
            <a:ext cx="111956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99A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Four tools used in holistic palliative care assessment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1158180" y="1831032"/>
            <a:ext cx="25003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PACA Scale</a:t>
            </a:r>
            <a:endParaRPr lang="en-US" sz="1575" dirty="0"/>
          </a:p>
        </p:txBody>
      </p:sp>
      <p:sp>
        <p:nvSpPr>
          <p:cNvPr id="35" name="SK-16-text-34"/>
          <p:cNvSpPr/>
          <p:nvPr/>
        </p:nvSpPr>
        <p:spPr>
          <a:xfrm>
            <a:off x="1158180" y="2167086"/>
            <a:ext cx="44653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 Assessment Scale</a:t>
            </a:r>
            <a:endParaRPr lang="en-US" sz="900" dirty="0"/>
          </a:p>
        </p:txBody>
      </p:sp>
      <p:sp>
        <p:nvSpPr>
          <p:cNvPr id="36" name="SK-16-text-35"/>
          <p:cNvSpPr/>
          <p:nvPr/>
        </p:nvSpPr>
        <p:spPr>
          <a:xfrm>
            <a:off x="1158180" y="2407146"/>
            <a:ext cx="221887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Rates functional status — how well is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patient coping day-to-day?</a:t>
            </a:r>
            <a:endParaRPr lang="en-US" sz="900" dirty="0"/>
          </a:p>
        </p:txBody>
      </p:sp>
      <p:sp>
        <p:nvSpPr>
          <p:cNvPr id="37" name="SK-16-text-36"/>
          <p:cNvSpPr/>
          <p:nvPr/>
        </p:nvSpPr>
        <p:spPr>
          <a:xfrm>
            <a:off x="1241971" y="3038029"/>
            <a:ext cx="746671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Independent</a:t>
            </a:r>
            <a:endParaRPr lang="en-US" sz="900" dirty="0"/>
          </a:p>
        </p:txBody>
      </p:sp>
      <p:sp>
        <p:nvSpPr>
          <p:cNvPr id="38" name="SK-16-text-37"/>
          <p:cNvSpPr/>
          <p:nvPr/>
        </p:nvSpPr>
        <p:spPr>
          <a:xfrm>
            <a:off x="2267694" y="2976265"/>
            <a:ext cx="5485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Needs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 help</a:t>
            </a:r>
            <a:endParaRPr lang="en-US" sz="900" dirty="0"/>
          </a:p>
        </p:txBody>
      </p:sp>
      <p:sp>
        <p:nvSpPr>
          <p:cNvPr id="39" name="SK-16-text-38"/>
          <p:cNvSpPr/>
          <p:nvPr/>
        </p:nvSpPr>
        <p:spPr>
          <a:xfrm>
            <a:off x="3145482" y="2935188"/>
            <a:ext cx="5729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Needs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help</a:t>
            </a:r>
            <a:endParaRPr lang="en-US" sz="900" dirty="0"/>
          </a:p>
        </p:txBody>
      </p:sp>
      <p:sp>
        <p:nvSpPr>
          <p:cNvPr id="40" name="SK-16-text-39"/>
          <p:cNvSpPr/>
          <p:nvPr/>
        </p:nvSpPr>
        <p:spPr>
          <a:xfrm>
            <a:off x="4047679" y="2969419"/>
            <a:ext cx="59739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Mostly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dependent</a:t>
            </a:r>
            <a:endParaRPr lang="en-US" sz="900" dirty="0"/>
          </a:p>
        </p:txBody>
      </p:sp>
      <p:sp>
        <p:nvSpPr>
          <p:cNvPr id="41" name="SK-16-text-40"/>
          <p:cNvSpPr/>
          <p:nvPr/>
        </p:nvSpPr>
        <p:spPr>
          <a:xfrm>
            <a:off x="4962079" y="2969419"/>
            <a:ext cx="6096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Fully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dependent</a:t>
            </a:r>
            <a:endParaRPr lang="en-US" sz="900" dirty="0"/>
          </a:p>
        </p:txBody>
      </p:sp>
      <p:sp>
        <p:nvSpPr>
          <p:cNvPr id="42" name="SK-16-text-41"/>
          <p:cNvSpPr/>
          <p:nvPr/>
        </p:nvSpPr>
        <p:spPr>
          <a:xfrm>
            <a:off x="1158180" y="3908971"/>
            <a:ext cx="35404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PHQ-2 / PHQ-9</a:t>
            </a:r>
            <a:endParaRPr lang="en-US" sz="1575" dirty="0"/>
          </a:p>
        </p:txBody>
      </p:sp>
      <p:sp>
        <p:nvSpPr>
          <p:cNvPr id="43" name="SK-16-text-42"/>
          <p:cNvSpPr/>
          <p:nvPr/>
        </p:nvSpPr>
        <p:spPr>
          <a:xfrm>
            <a:off x="1158180" y="4183261"/>
            <a:ext cx="41910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Health Questionnaire —</a:t>
            </a:r>
            <a:endParaRPr lang="en-US" sz="900" dirty="0"/>
          </a:p>
        </p:txBody>
      </p:sp>
      <p:sp>
        <p:nvSpPr>
          <p:cNvPr id="44" name="SK-16-text-43"/>
          <p:cNvSpPr/>
          <p:nvPr/>
        </p:nvSpPr>
        <p:spPr>
          <a:xfrm>
            <a:off x="1158180" y="4361557"/>
            <a:ext cx="28194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Depression Screening</a:t>
            </a:r>
            <a:endParaRPr lang="en-US" sz="900" dirty="0"/>
          </a:p>
        </p:txBody>
      </p:sp>
      <p:sp>
        <p:nvSpPr>
          <p:cNvPr id="45" name="SK-16-text-44"/>
          <p:cNvSpPr/>
          <p:nvPr/>
        </p:nvSpPr>
        <p:spPr>
          <a:xfrm>
            <a:off x="1158180" y="4546848"/>
            <a:ext cx="49225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PHQ-2 as initial screen; PHQ-9 for</a:t>
            </a:r>
            <a:endParaRPr lang="en-US" sz="900" dirty="0"/>
          </a:p>
        </p:txBody>
      </p:sp>
      <p:sp>
        <p:nvSpPr>
          <p:cNvPr id="46" name="SK-16-text-45"/>
          <p:cNvSpPr/>
          <p:nvPr/>
        </p:nvSpPr>
        <p:spPr>
          <a:xfrm>
            <a:off x="1158180" y="4718298"/>
            <a:ext cx="5562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fuller assessment of depressive symptoms</a:t>
            </a:r>
            <a:endParaRPr lang="en-US" sz="900" dirty="0"/>
          </a:p>
        </p:txBody>
      </p:sp>
      <p:sp>
        <p:nvSpPr>
          <p:cNvPr id="47" name="SK-16-text-46"/>
          <p:cNvSpPr/>
          <p:nvPr/>
        </p:nvSpPr>
        <p:spPr>
          <a:xfrm>
            <a:off x="1755577" y="5006280"/>
            <a:ext cx="6385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“Little interest or pleasure in doing things?”</a:t>
            </a:r>
            <a:endParaRPr lang="en-US" sz="900" dirty="0"/>
          </a:p>
        </p:txBody>
      </p:sp>
      <p:sp>
        <p:nvSpPr>
          <p:cNvPr id="48" name="SK-16-text-47"/>
          <p:cNvSpPr/>
          <p:nvPr/>
        </p:nvSpPr>
        <p:spPr>
          <a:xfrm>
            <a:off x="1755577" y="5301109"/>
            <a:ext cx="5425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“Feeling down, depressed, or hopeless?”</a:t>
            </a:r>
            <a:endParaRPr lang="en-US" sz="900" dirty="0"/>
          </a:p>
        </p:txBody>
      </p:sp>
      <p:sp>
        <p:nvSpPr>
          <p:cNvPr id="49" name="SK-16-text-48"/>
          <p:cNvSpPr/>
          <p:nvPr/>
        </p:nvSpPr>
        <p:spPr>
          <a:xfrm>
            <a:off x="1853059" y="5630317"/>
            <a:ext cx="7650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Score 0–3 each · PHQ-2 ≥3 → proceed to PHQ-9</a:t>
            </a:r>
            <a:endParaRPr lang="en-US" sz="1050" dirty="0"/>
          </a:p>
        </p:txBody>
      </p:sp>
      <p:sp>
        <p:nvSpPr>
          <p:cNvPr id="50" name="SK-16-text-49"/>
          <p:cNvSpPr/>
          <p:nvPr/>
        </p:nvSpPr>
        <p:spPr>
          <a:xfrm>
            <a:off x="6473875" y="1824186"/>
            <a:ext cx="370046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Body Chart</a:t>
            </a:r>
            <a:endParaRPr lang="en-US" sz="1575" dirty="0"/>
          </a:p>
        </p:txBody>
      </p:sp>
      <p:sp>
        <p:nvSpPr>
          <p:cNvPr id="51" name="SK-16-text-50"/>
          <p:cNvSpPr/>
          <p:nvPr/>
        </p:nvSpPr>
        <p:spPr>
          <a:xfrm>
            <a:off x="6473875" y="2173932"/>
            <a:ext cx="4191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Location and Character of Pain</a:t>
            </a:r>
            <a:endParaRPr lang="en-US" sz="900" dirty="0"/>
          </a:p>
        </p:txBody>
      </p:sp>
      <p:sp>
        <p:nvSpPr>
          <p:cNvPr id="52" name="SK-16-text-51"/>
          <p:cNvSpPr/>
          <p:nvPr/>
        </p:nvSpPr>
        <p:spPr>
          <a:xfrm>
            <a:off x="6473875" y="2413992"/>
            <a:ext cx="206037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marks pain sites on a body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diagram — type, severity, radiation</a:t>
            </a:r>
            <a:endParaRPr lang="en-US" sz="900" dirty="0"/>
          </a:p>
        </p:txBody>
      </p:sp>
      <p:sp>
        <p:nvSpPr>
          <p:cNvPr id="53" name="SK-16-text-52"/>
          <p:cNvSpPr/>
          <p:nvPr/>
        </p:nvSpPr>
        <p:spPr>
          <a:xfrm>
            <a:off x="6486079" y="3908971"/>
            <a:ext cx="35404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GAD-2 / GAD-7</a:t>
            </a:r>
            <a:endParaRPr lang="en-US" sz="1575" dirty="0"/>
          </a:p>
        </p:txBody>
      </p:sp>
      <p:sp>
        <p:nvSpPr>
          <p:cNvPr id="54" name="SK-16-text-53"/>
          <p:cNvSpPr/>
          <p:nvPr/>
        </p:nvSpPr>
        <p:spPr>
          <a:xfrm>
            <a:off x="6473875" y="4251871"/>
            <a:ext cx="47396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Generalised Anxiety Disorder Scale</a:t>
            </a:r>
            <a:endParaRPr lang="en-US" sz="900" dirty="0"/>
          </a:p>
        </p:txBody>
      </p:sp>
      <p:sp>
        <p:nvSpPr>
          <p:cNvPr id="55" name="SK-16-text-54"/>
          <p:cNvSpPr/>
          <p:nvPr/>
        </p:nvSpPr>
        <p:spPr>
          <a:xfrm>
            <a:off x="6473875" y="4539853"/>
            <a:ext cx="49225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GAD-2 as initial screen; GAD-7 for</a:t>
            </a:r>
            <a:endParaRPr lang="en-US" sz="900" dirty="0"/>
          </a:p>
        </p:txBody>
      </p:sp>
      <p:sp>
        <p:nvSpPr>
          <p:cNvPr id="56" name="SK-16-text-55"/>
          <p:cNvSpPr/>
          <p:nvPr/>
        </p:nvSpPr>
        <p:spPr>
          <a:xfrm>
            <a:off x="6473875" y="4718298"/>
            <a:ext cx="35052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fuller anxiety assessment</a:t>
            </a:r>
            <a:endParaRPr lang="en-US" sz="900" dirty="0"/>
          </a:p>
        </p:txBody>
      </p:sp>
      <p:sp>
        <p:nvSpPr>
          <p:cNvPr id="57" name="SK-16-text-56"/>
          <p:cNvSpPr/>
          <p:nvPr/>
        </p:nvSpPr>
        <p:spPr>
          <a:xfrm>
            <a:off x="7046863" y="5013127"/>
            <a:ext cx="51451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“Feeling nervous, anxious, or on edge?”</a:t>
            </a:r>
            <a:endParaRPr lang="en-US" sz="900" dirty="0"/>
          </a:p>
        </p:txBody>
      </p:sp>
      <p:sp>
        <p:nvSpPr>
          <p:cNvPr id="58" name="SK-16-text-57"/>
          <p:cNvSpPr/>
          <p:nvPr/>
        </p:nvSpPr>
        <p:spPr>
          <a:xfrm>
            <a:off x="7059067" y="5301109"/>
            <a:ext cx="51329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“Not being able to stop or control worrying?”</a:t>
            </a:r>
            <a:endParaRPr lang="en-US" sz="900" dirty="0"/>
          </a:p>
        </p:txBody>
      </p:sp>
      <p:sp>
        <p:nvSpPr>
          <p:cNvPr id="59" name="SK-16-text-58"/>
          <p:cNvSpPr/>
          <p:nvPr/>
        </p:nvSpPr>
        <p:spPr>
          <a:xfrm>
            <a:off x="7120086" y="5630317"/>
            <a:ext cx="507191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Score 0–3 each · GAD-2 ≥3 → proceed to GAD-7</a:t>
            </a:r>
            <a:endParaRPr lang="en-US" sz="1050" dirty="0"/>
          </a:p>
        </p:txBody>
      </p:sp>
      <p:sp>
        <p:nvSpPr>
          <p:cNvPr id="60" name="SK-16-text-59"/>
          <p:cNvSpPr/>
          <p:nvPr/>
        </p:nvSpPr>
        <p:spPr>
          <a:xfrm>
            <a:off x="1133773" y="6082903"/>
            <a:ext cx="110582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Visual Analogue Scales (VAS) — also used for symptom intensity (pain, breathlessness, nausea) · Simple 0–10 patient-rated scale</a:t>
            </a:r>
            <a:endParaRPr lang="en-US" sz="900" dirty="0"/>
          </a:p>
        </p:txBody>
      </p:sp>
      <p:sp>
        <p:nvSpPr>
          <p:cNvPr id="61" name="SK-16-text-60"/>
          <p:cNvSpPr/>
          <p:nvPr/>
        </p:nvSpPr>
        <p:spPr>
          <a:xfrm>
            <a:off x="475357" y="6563023"/>
            <a:ext cx="52882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</a:t>
            </a:r>
            <a:endParaRPr lang="en-US" sz="900" dirty="0"/>
          </a:p>
        </p:txBody>
      </p:sp>
      <p:sp>
        <p:nvSpPr>
          <p:cNvPr id="62" name="SK-16-text-61"/>
          <p:cNvSpPr/>
          <p:nvPr/>
        </p:nvSpPr>
        <p:spPr>
          <a:xfrm>
            <a:off x="5656957" y="6563023"/>
            <a:ext cx="23622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16 of 35</a:t>
            </a:r>
            <a:endParaRPr lang="en-US" sz="900" dirty="0"/>
          </a:p>
        </p:txBody>
      </p:sp>
      <p:sp>
        <p:nvSpPr>
          <p:cNvPr id="63" name="SK-16-text-62"/>
          <p:cNvSpPr/>
          <p:nvPr/>
        </p:nvSpPr>
        <p:spPr>
          <a:xfrm>
            <a:off x="8704957" y="6563023"/>
            <a:ext cx="348704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39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NG142 · GSF · Daffodil Standards 2019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246757"/>
            <a:ext cx="121890" cy="822871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65" y="1680121"/>
            <a:ext cx="3048000" cy="380613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2165" y="1686967"/>
            <a:ext cx="3048000" cy="3799284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9765" y="1680121"/>
            <a:ext cx="3048000" cy="380613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494" y="3858369"/>
            <a:ext cx="2560290" cy="1905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6094" y="3858369"/>
            <a:ext cx="2560290" cy="1905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3694" y="3858369"/>
            <a:ext cx="2560290" cy="1905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3271" y="3369320"/>
            <a:ext cx="268188" cy="9525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3971" y="3340407"/>
            <a:ext cx="67352" cy="67352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0871" y="3369320"/>
            <a:ext cx="268188" cy="9525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1571" y="3340407"/>
            <a:ext cx="67352" cy="67352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3365" y="2235696"/>
            <a:ext cx="268188" cy="27429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486" y="5767536"/>
            <a:ext cx="11045875" cy="363438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169" y="6501259"/>
            <a:ext cx="194965" cy="185142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56055" y="1789807"/>
            <a:ext cx="1182588" cy="1138386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61992" y="1789807"/>
            <a:ext cx="1158180" cy="1138386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5577" y="1789807"/>
            <a:ext cx="1145977" cy="1124694"/>
          </a:xfrm>
          <a:prstGeom prst="rect">
            <a:avLst/>
          </a:prstGeom>
        </p:spPr>
      </p:pic>
      <p:sp>
        <p:nvSpPr>
          <p:cNvPr id="21" name="SK-17-text-20"/>
          <p:cNvSpPr/>
          <p:nvPr/>
        </p:nvSpPr>
        <p:spPr>
          <a:xfrm>
            <a:off x="743694" y="260598"/>
            <a:ext cx="1144830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B4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Traffic Light RAG Rating System</a:t>
            </a:r>
            <a:endParaRPr lang="en-US" sz="3750" dirty="0"/>
          </a:p>
        </p:txBody>
      </p:sp>
      <p:sp>
        <p:nvSpPr>
          <p:cNvPr id="22" name="SK-17-text-21"/>
          <p:cNvSpPr/>
          <p:nvPr/>
        </p:nvSpPr>
        <p:spPr>
          <a:xfrm>
            <a:off x="780157" y="857250"/>
            <a:ext cx="1141184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4A7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Categorising patients by stability to prioritise proactive care</a:t>
            </a:r>
            <a:endParaRPr lang="en-US" sz="1725" dirty="0"/>
          </a:p>
        </p:txBody>
      </p:sp>
      <p:sp>
        <p:nvSpPr>
          <p:cNvPr id="23" name="SK-17-text-22"/>
          <p:cNvSpPr/>
          <p:nvPr/>
        </p:nvSpPr>
        <p:spPr>
          <a:xfrm>
            <a:off x="780157" y="1186309"/>
            <a:ext cx="99517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GOLD STANDARDS FRAMEWORK · PATIENT RISK STRATIFICATION</a:t>
            </a:r>
            <a:endParaRPr lang="en-US" sz="1200" dirty="0"/>
          </a:p>
        </p:txBody>
      </p:sp>
      <p:sp>
        <p:nvSpPr>
          <p:cNvPr id="24" name="SK-17-text-23"/>
          <p:cNvSpPr/>
          <p:nvPr/>
        </p:nvSpPr>
        <p:spPr>
          <a:xfrm>
            <a:off x="1727895" y="3113484"/>
            <a:ext cx="123795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1E6B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GREEN</a:t>
            </a:r>
            <a:endParaRPr lang="en-US" sz="2025" dirty="0"/>
          </a:p>
        </p:txBody>
      </p:sp>
      <p:sp>
        <p:nvSpPr>
          <p:cNvPr id="25" name="SK-17-text-24"/>
          <p:cNvSpPr/>
          <p:nvPr/>
        </p:nvSpPr>
        <p:spPr>
          <a:xfrm>
            <a:off x="1963936" y="3538686"/>
            <a:ext cx="75351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E6B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Stable</a:t>
            </a:r>
            <a:endParaRPr lang="en-US" sz="1500" dirty="0"/>
          </a:p>
        </p:txBody>
      </p:sp>
      <p:sp>
        <p:nvSpPr>
          <p:cNvPr id="26" name="SK-17-text-25"/>
          <p:cNvSpPr/>
          <p:nvPr/>
        </p:nvSpPr>
        <p:spPr>
          <a:xfrm>
            <a:off x="1273820" y="4100959"/>
            <a:ext cx="21338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E6B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Well-managed symptoms</a:t>
            </a:r>
            <a:endParaRPr lang="en-US" sz="1350" dirty="0"/>
          </a:p>
        </p:txBody>
      </p:sp>
      <p:sp>
        <p:nvSpPr>
          <p:cNvPr id="27" name="SK-17-text-26"/>
          <p:cNvSpPr/>
          <p:nvPr/>
        </p:nvSpPr>
        <p:spPr>
          <a:xfrm>
            <a:off x="1334691" y="4389090"/>
            <a:ext cx="202421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E6B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immediate concerns</a:t>
            </a:r>
            <a:endParaRPr lang="en-US" sz="1350" dirty="0"/>
          </a:p>
        </p:txBody>
      </p:sp>
      <p:sp>
        <p:nvSpPr>
          <p:cNvPr id="28" name="SK-17-text-27"/>
          <p:cNvSpPr/>
          <p:nvPr/>
        </p:nvSpPr>
        <p:spPr>
          <a:xfrm>
            <a:off x="1395710" y="4683919"/>
            <a:ext cx="19023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E6B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 review at MDT</a:t>
            </a:r>
            <a:endParaRPr lang="en-US" sz="1350" dirty="0"/>
          </a:p>
        </p:txBody>
      </p:sp>
      <p:sp>
        <p:nvSpPr>
          <p:cNvPr id="29" name="SK-17-text-28"/>
          <p:cNvSpPr/>
          <p:nvPr/>
        </p:nvSpPr>
        <p:spPr>
          <a:xfrm>
            <a:off x="1456730" y="5184577"/>
            <a:ext cx="17680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E6B2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current plan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5373291" y="3106638"/>
            <a:ext cx="132338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D68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AMBER</a:t>
            </a:r>
            <a:endParaRPr lang="en-US" sz="2025" dirty="0"/>
          </a:p>
        </p:txBody>
      </p:sp>
      <p:sp>
        <p:nvSpPr>
          <p:cNvPr id="31" name="SK-17-text-30"/>
          <p:cNvSpPr/>
          <p:nvPr/>
        </p:nvSpPr>
        <p:spPr>
          <a:xfrm>
            <a:off x="4987528" y="3538686"/>
            <a:ext cx="208240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68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Unstable / Declining</a:t>
            </a:r>
            <a:endParaRPr lang="en-US" sz="1500" dirty="0"/>
          </a:p>
        </p:txBody>
      </p:sp>
      <p:sp>
        <p:nvSpPr>
          <p:cNvPr id="32" name="SK-17-text-31"/>
          <p:cNvSpPr/>
          <p:nvPr/>
        </p:nvSpPr>
        <p:spPr>
          <a:xfrm>
            <a:off x="5016698" y="4100959"/>
            <a:ext cx="197539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D68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Deteriorating condition</a:t>
            </a:r>
            <a:endParaRPr lang="en-US" sz="1350" dirty="0"/>
          </a:p>
        </p:txBody>
      </p:sp>
      <p:sp>
        <p:nvSpPr>
          <p:cNvPr id="33" name="SK-17-text-32"/>
          <p:cNvSpPr/>
          <p:nvPr/>
        </p:nvSpPr>
        <p:spPr>
          <a:xfrm>
            <a:off x="4943624" y="4389090"/>
            <a:ext cx="21583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D68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Increasing support needs</a:t>
            </a:r>
            <a:endParaRPr lang="en-US" sz="1350" dirty="0"/>
          </a:p>
        </p:txBody>
      </p:sp>
      <p:sp>
        <p:nvSpPr>
          <p:cNvPr id="34" name="SK-17-text-33"/>
          <p:cNvSpPr/>
          <p:nvPr/>
        </p:nvSpPr>
        <p:spPr>
          <a:xfrm>
            <a:off x="4992291" y="4683919"/>
            <a:ext cx="204861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D68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need urgent review</a:t>
            </a:r>
            <a:endParaRPr lang="en-US" sz="1350" dirty="0"/>
          </a:p>
        </p:txBody>
      </p:sp>
      <p:sp>
        <p:nvSpPr>
          <p:cNvPr id="35" name="SK-17-text-34"/>
          <p:cNvSpPr/>
          <p:nvPr/>
        </p:nvSpPr>
        <p:spPr>
          <a:xfrm>
            <a:off x="4894808" y="5184577"/>
            <a:ext cx="22557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D68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 monitoring &amp; input</a:t>
            </a:r>
            <a:endParaRPr lang="en-US" sz="1350" dirty="0"/>
          </a:p>
        </p:txBody>
      </p:sp>
      <p:sp>
        <p:nvSpPr>
          <p:cNvPr id="36" name="SK-17-text-35"/>
          <p:cNvSpPr/>
          <p:nvPr/>
        </p:nvSpPr>
        <p:spPr>
          <a:xfrm>
            <a:off x="9335691" y="3113484"/>
            <a:ext cx="81126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B3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</a:t>
            </a:r>
            <a:endParaRPr lang="en-US" sz="2025" dirty="0"/>
          </a:p>
        </p:txBody>
      </p:sp>
      <p:sp>
        <p:nvSpPr>
          <p:cNvPr id="37" name="SK-17-text-36"/>
          <p:cNvSpPr/>
          <p:nvPr/>
        </p:nvSpPr>
        <p:spPr>
          <a:xfrm>
            <a:off x="8925669" y="3538686"/>
            <a:ext cx="164350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B3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Terminal Phase</a:t>
            </a:r>
            <a:endParaRPr lang="en-US" sz="1500" dirty="0"/>
          </a:p>
        </p:txBody>
      </p:sp>
      <p:sp>
        <p:nvSpPr>
          <p:cNvPr id="38" name="SK-17-text-37"/>
          <p:cNvSpPr/>
          <p:nvPr/>
        </p:nvSpPr>
        <p:spPr>
          <a:xfrm>
            <a:off x="8686502" y="4100959"/>
            <a:ext cx="210949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B3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Last days or hours of life</a:t>
            </a:r>
            <a:endParaRPr lang="en-US" sz="1350" dirty="0"/>
          </a:p>
        </p:txBody>
      </p:sp>
      <p:sp>
        <p:nvSpPr>
          <p:cNvPr id="39" name="SK-17-text-38"/>
          <p:cNvSpPr/>
          <p:nvPr/>
        </p:nvSpPr>
        <p:spPr>
          <a:xfrm>
            <a:off x="8686502" y="4389090"/>
            <a:ext cx="20728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B3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dying recognised</a:t>
            </a:r>
            <a:endParaRPr lang="en-US" sz="1350" dirty="0"/>
          </a:p>
        </p:txBody>
      </p:sp>
      <p:sp>
        <p:nvSpPr>
          <p:cNvPr id="40" name="SK-17-text-39"/>
          <p:cNvSpPr/>
          <p:nvPr/>
        </p:nvSpPr>
        <p:spPr>
          <a:xfrm>
            <a:off x="8662095" y="4683919"/>
            <a:ext cx="217050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B3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care activation</a:t>
            </a:r>
            <a:endParaRPr lang="en-US" sz="1350" dirty="0"/>
          </a:p>
        </p:txBody>
      </p:sp>
      <p:sp>
        <p:nvSpPr>
          <p:cNvPr id="41" name="SK-17-text-40"/>
          <p:cNvSpPr/>
          <p:nvPr/>
        </p:nvSpPr>
        <p:spPr>
          <a:xfrm>
            <a:off x="8515796" y="5184577"/>
            <a:ext cx="24631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B3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Initiate terminal care protocol</a:t>
            </a:r>
            <a:endParaRPr lang="en-US" sz="1350" dirty="0"/>
          </a:p>
        </p:txBody>
      </p:sp>
      <p:sp>
        <p:nvSpPr>
          <p:cNvPr id="42" name="SK-17-text-41"/>
          <p:cNvSpPr/>
          <p:nvPr/>
        </p:nvSpPr>
        <p:spPr>
          <a:xfrm>
            <a:off x="780157" y="5849838"/>
            <a:ext cx="114118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4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RAG status reviewed at every monthly MDT palliative care meeting</a:t>
            </a:r>
            <a:endParaRPr lang="en-US" sz="1350" dirty="0"/>
          </a:p>
        </p:txBody>
      </p:sp>
      <p:sp>
        <p:nvSpPr>
          <p:cNvPr id="43" name="SK-17-text-42"/>
          <p:cNvSpPr/>
          <p:nvPr/>
        </p:nvSpPr>
        <p:spPr>
          <a:xfrm>
            <a:off x="7872859" y="5856684"/>
            <a:ext cx="345325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A7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Gold Standards Framework · Traffic Light Tool</a:t>
            </a:r>
            <a:endParaRPr lang="en-US" sz="1200" dirty="0"/>
          </a:p>
        </p:txBody>
      </p:sp>
      <p:sp>
        <p:nvSpPr>
          <p:cNvPr id="44" name="SK-17-text-43"/>
          <p:cNvSpPr/>
          <p:nvPr/>
        </p:nvSpPr>
        <p:spPr>
          <a:xfrm>
            <a:off x="3422005" y="6494413"/>
            <a:ext cx="51527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Primary Palliative Care Teaching Series |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0" y="287982"/>
            <a:ext cx="158353" cy="123438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600" y="0"/>
            <a:ext cx="2438400" cy="445770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24186"/>
            <a:ext cx="5388769" cy="2359075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824186"/>
            <a:ext cx="5388769" cy="2359075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6173" y="2043559"/>
            <a:ext cx="1999357" cy="1865263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4347865"/>
            <a:ext cx="2487067" cy="1741884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0596" y="4347865"/>
            <a:ext cx="2487067" cy="1735038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8369" y="4347865"/>
            <a:ext cx="2487067" cy="1748730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56290" y="4347865"/>
            <a:ext cx="2487067" cy="1735038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875" y="6501259"/>
            <a:ext cx="194965" cy="191988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36596" y="4485084"/>
            <a:ext cx="780157" cy="795486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76157" y="4512469"/>
            <a:ext cx="877788" cy="747415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32957" y="4485084"/>
            <a:ext cx="902196" cy="788640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84871" y="4485084"/>
            <a:ext cx="597396" cy="754261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24565" y="2338536"/>
            <a:ext cx="1048494" cy="870942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37584" y="2331690"/>
            <a:ext cx="1206996" cy="966936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87067" y="2331690"/>
            <a:ext cx="853380" cy="891480"/>
          </a:xfrm>
          <a:prstGeom prst="rect">
            <a:avLst/>
          </a:prstGeom>
        </p:spPr>
      </p:pic>
      <p:sp>
        <p:nvSpPr>
          <p:cNvPr id="21" name="SK-18-text-20"/>
          <p:cNvSpPr/>
          <p:nvPr/>
        </p:nvSpPr>
        <p:spPr>
          <a:xfrm>
            <a:off x="853380" y="356592"/>
            <a:ext cx="2914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481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 OF 5</a:t>
            </a:r>
            <a:endParaRPr lang="en-US" sz="1500" dirty="0"/>
          </a:p>
        </p:txBody>
      </p:sp>
      <p:sp>
        <p:nvSpPr>
          <p:cNvPr id="22" name="SK-18-text-21"/>
          <p:cNvSpPr/>
          <p:nvPr/>
        </p:nvSpPr>
        <p:spPr>
          <a:xfrm>
            <a:off x="853380" y="713184"/>
            <a:ext cx="1133862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 — Proactive Coordinated Care</a:t>
            </a:r>
            <a:endParaRPr lang="en-US" sz="3075" dirty="0"/>
          </a:p>
        </p:txBody>
      </p:sp>
      <p:sp>
        <p:nvSpPr>
          <p:cNvPr id="23" name="SK-18-text-22"/>
          <p:cNvSpPr/>
          <p:nvPr/>
        </p:nvSpPr>
        <p:spPr>
          <a:xfrm>
            <a:off x="841177" y="1254919"/>
            <a:ext cx="113508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Shifting from reactive crisis response to anticipatory, coordinated care</a:t>
            </a:r>
            <a:endParaRPr lang="en-US" sz="1500" dirty="0"/>
          </a:p>
        </p:txBody>
      </p:sp>
      <p:sp>
        <p:nvSpPr>
          <p:cNvPr id="24" name="SK-18-text-23"/>
          <p:cNvSpPr/>
          <p:nvPr/>
        </p:nvSpPr>
        <p:spPr>
          <a:xfrm>
            <a:off x="2328565" y="1947565"/>
            <a:ext cx="21164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REACTIVE</a:t>
            </a:r>
            <a:endParaRPr lang="en-US" sz="1650" dirty="0"/>
          </a:p>
        </p:txBody>
      </p:sp>
      <p:sp>
        <p:nvSpPr>
          <p:cNvPr id="25" name="SK-18-text-24"/>
          <p:cNvSpPr/>
          <p:nvPr/>
        </p:nvSpPr>
        <p:spPr>
          <a:xfrm>
            <a:off x="2426196" y="3367236"/>
            <a:ext cx="24536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Crisis-driven</a:t>
            </a:r>
            <a:endParaRPr lang="en-US" sz="1200" dirty="0"/>
          </a:p>
        </p:txBody>
      </p:sp>
      <p:sp>
        <p:nvSpPr>
          <p:cNvPr id="26" name="SK-18-text-25"/>
          <p:cNvSpPr/>
          <p:nvPr/>
        </p:nvSpPr>
        <p:spPr>
          <a:xfrm>
            <a:off x="2084784" y="3627834"/>
            <a:ext cx="37338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Unplanned admissions</a:t>
            </a:r>
            <a:endParaRPr lang="en-US" sz="1200" dirty="0"/>
          </a:p>
        </p:txBody>
      </p:sp>
      <p:sp>
        <p:nvSpPr>
          <p:cNvPr id="27" name="SK-18-text-26"/>
          <p:cNvSpPr/>
          <p:nvPr/>
        </p:nvSpPr>
        <p:spPr>
          <a:xfrm>
            <a:off x="2194471" y="3881586"/>
            <a:ext cx="31851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 surprises</a:t>
            </a:r>
            <a:endParaRPr lang="en-US" sz="1200" dirty="0"/>
          </a:p>
        </p:txBody>
      </p:sp>
      <p:sp>
        <p:nvSpPr>
          <p:cNvPr id="28" name="SK-18-text-27"/>
          <p:cNvSpPr/>
          <p:nvPr/>
        </p:nvSpPr>
        <p:spPr>
          <a:xfrm>
            <a:off x="5498455" y="3531840"/>
            <a:ext cx="27603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481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mindset shift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8205192" y="1947565"/>
            <a:ext cx="23679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7D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</a:t>
            </a:r>
            <a:endParaRPr lang="en-US" sz="1650" dirty="0"/>
          </a:p>
        </p:txBody>
      </p:sp>
      <p:sp>
        <p:nvSpPr>
          <p:cNvPr id="30" name="SK-18-text-29"/>
          <p:cNvSpPr/>
          <p:nvPr/>
        </p:nvSpPr>
        <p:spPr>
          <a:xfrm>
            <a:off x="8058894" y="3360390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Anticipatory planning</a:t>
            </a:r>
            <a:endParaRPr lang="en-US" sz="1200" dirty="0"/>
          </a:p>
        </p:txBody>
      </p:sp>
      <p:sp>
        <p:nvSpPr>
          <p:cNvPr id="31" name="SK-18-text-30"/>
          <p:cNvSpPr/>
          <p:nvPr/>
        </p:nvSpPr>
        <p:spPr>
          <a:xfrm>
            <a:off x="7961263" y="3627834"/>
            <a:ext cx="40995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Preferences documented</a:t>
            </a:r>
            <a:endParaRPr lang="en-US" sz="1200" dirty="0"/>
          </a:p>
        </p:txBody>
      </p:sp>
      <p:sp>
        <p:nvSpPr>
          <p:cNvPr id="32" name="SK-18-text-31"/>
          <p:cNvSpPr/>
          <p:nvPr/>
        </p:nvSpPr>
        <p:spPr>
          <a:xfrm>
            <a:off x="8253859" y="3881586"/>
            <a:ext cx="30022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Crises prevented</a:t>
            </a:r>
            <a:endParaRPr lang="en-US" sz="1200" dirty="0"/>
          </a:p>
        </p:txBody>
      </p:sp>
      <p:sp>
        <p:nvSpPr>
          <p:cNvPr id="33" name="SK-18-text-32"/>
          <p:cNvSpPr/>
          <p:nvPr/>
        </p:nvSpPr>
        <p:spPr>
          <a:xfrm>
            <a:off x="1341090" y="5438329"/>
            <a:ext cx="202025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</a:t>
            </a:r>
            <a:endParaRPr lang="en-US" sz="1575" dirty="0"/>
          </a:p>
        </p:txBody>
      </p:sp>
      <p:sp>
        <p:nvSpPr>
          <p:cNvPr id="34" name="SK-18-text-33"/>
          <p:cNvSpPr/>
          <p:nvPr/>
        </p:nvSpPr>
        <p:spPr>
          <a:xfrm>
            <a:off x="914400" y="5781229"/>
            <a:ext cx="4465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ACP, DNACPR, preferences</a:t>
            </a:r>
            <a:endParaRPr lang="en-US" sz="1200" dirty="0"/>
          </a:p>
        </p:txBody>
      </p:sp>
      <p:sp>
        <p:nvSpPr>
          <p:cNvPr id="35" name="SK-18-text-34"/>
          <p:cNvSpPr/>
          <p:nvPr/>
        </p:nvSpPr>
        <p:spPr>
          <a:xfrm>
            <a:off x="3974455" y="5431482"/>
            <a:ext cx="25003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Coordinate</a:t>
            </a:r>
            <a:endParaRPr lang="en-US" sz="1575" dirty="0"/>
          </a:p>
        </p:txBody>
      </p:sp>
      <p:sp>
        <p:nvSpPr>
          <p:cNvPr id="36" name="SK-18-text-35"/>
          <p:cNvSpPr/>
          <p:nvPr/>
        </p:nvSpPr>
        <p:spPr>
          <a:xfrm>
            <a:off x="3620988" y="5774382"/>
            <a:ext cx="4465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MDT, roles, OOH handover</a:t>
            </a:r>
            <a:endParaRPr lang="en-US" sz="1200" dirty="0"/>
          </a:p>
        </p:txBody>
      </p:sp>
      <p:sp>
        <p:nvSpPr>
          <p:cNvPr id="37" name="SK-18-text-36"/>
          <p:cNvSpPr/>
          <p:nvPr/>
        </p:nvSpPr>
        <p:spPr>
          <a:xfrm>
            <a:off x="6681192" y="5431482"/>
            <a:ext cx="250031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Anticipate</a:t>
            </a:r>
            <a:endParaRPr lang="en-US" sz="1575" dirty="0"/>
          </a:p>
        </p:txBody>
      </p:sp>
      <p:sp>
        <p:nvSpPr>
          <p:cNvPr id="38" name="SK-18-text-37"/>
          <p:cNvSpPr/>
          <p:nvPr/>
        </p:nvSpPr>
        <p:spPr>
          <a:xfrm>
            <a:off x="6412855" y="5781229"/>
            <a:ext cx="40995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Just in Case medicines</a:t>
            </a:r>
            <a:endParaRPr lang="en-US" sz="1200" dirty="0"/>
          </a:p>
        </p:txBody>
      </p:sp>
      <p:sp>
        <p:nvSpPr>
          <p:cNvPr id="39" name="SK-18-text-38"/>
          <p:cNvSpPr/>
          <p:nvPr/>
        </p:nvSpPr>
        <p:spPr>
          <a:xfrm>
            <a:off x="9375577" y="5438329"/>
            <a:ext cx="178022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</a:t>
            </a:r>
            <a:endParaRPr lang="en-US" sz="1575" dirty="0"/>
          </a:p>
        </p:txBody>
      </p:sp>
      <p:sp>
        <p:nvSpPr>
          <p:cNvPr id="40" name="SK-18-text-39"/>
          <p:cNvSpPr/>
          <p:nvPr/>
        </p:nvSpPr>
        <p:spPr>
          <a:xfrm>
            <a:off x="8973294" y="5781229"/>
            <a:ext cx="321870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Carers, Home Care Pack</a:t>
            </a:r>
            <a:endParaRPr lang="en-US" sz="1200" dirty="0"/>
          </a:p>
        </p:txBody>
      </p:sp>
      <p:sp>
        <p:nvSpPr>
          <p:cNvPr id="41" name="SK-18-text-40"/>
          <p:cNvSpPr/>
          <p:nvPr/>
        </p:nvSpPr>
        <p:spPr>
          <a:xfrm>
            <a:off x="3242965" y="6508105"/>
            <a:ext cx="89490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Slide 18 of 35</a:t>
            </a:r>
            <a:endParaRPr lang="en-US" sz="1350" dirty="0"/>
          </a:p>
        </p:txBody>
      </p:sp>
      <p:sp>
        <p:nvSpPr>
          <p:cNvPr id="42" name="SK-18-text-41"/>
          <p:cNvSpPr/>
          <p:nvPr/>
        </p:nvSpPr>
        <p:spPr>
          <a:xfrm>
            <a:off x="11606659" y="6521946"/>
            <a:ext cx="58534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030188"/>
            <a:ext cx="2718792" cy="381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5421213"/>
            <a:ext cx="4011067" cy="534888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6854" y="1604665"/>
            <a:ext cx="47625" cy="1042392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1686" y="1604665"/>
            <a:ext cx="4157365" cy="102170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8130" y="2674590"/>
            <a:ext cx="19050" cy="150763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3979" y="2767865"/>
            <a:ext cx="67352" cy="67352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96854" y="2750046"/>
            <a:ext cx="47625" cy="120015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1686" y="2750046"/>
            <a:ext cx="4157365" cy="1193155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8130" y="3977580"/>
            <a:ext cx="19050" cy="150763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3979" y="4070855"/>
            <a:ext cx="67352" cy="67352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96854" y="4100959"/>
            <a:ext cx="47625" cy="960090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81686" y="4100364"/>
            <a:ext cx="4157365" cy="872282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39373" y="4299198"/>
            <a:ext cx="877788" cy="549920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8130" y="5088582"/>
            <a:ext cx="19050" cy="150763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83979" y="5181857"/>
            <a:ext cx="67352" cy="67352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96854" y="5211961"/>
            <a:ext cx="47625" cy="1028700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1686" y="5204520"/>
            <a:ext cx="4157365" cy="1023045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68259" y="1241227"/>
            <a:ext cx="2706588" cy="658267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68259" y="1241227"/>
            <a:ext cx="2706588" cy="4862215"/>
          </a:xfrm>
          <a:prstGeom prst="rect">
            <a:avLst/>
          </a:prstGeom>
        </p:spPr>
      </p:pic>
      <p:pic>
        <p:nvPicPr>
          <p:cNvPr id="22" name="SK-19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23" name="SK-19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97380" y="0"/>
            <a:ext cx="2194471" cy="1234380"/>
          </a:xfrm>
          <a:prstGeom prst="rect">
            <a:avLst/>
          </a:prstGeom>
        </p:spPr>
      </p:pic>
      <p:pic>
        <p:nvPicPr>
          <p:cNvPr id="24" name="SK-19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27169" y="5349180"/>
            <a:ext cx="694879" cy="740569"/>
          </a:xfrm>
          <a:prstGeom prst="rect">
            <a:avLst/>
          </a:prstGeom>
        </p:spPr>
      </p:pic>
      <p:pic>
        <p:nvPicPr>
          <p:cNvPr id="25" name="SK-19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98282" y="3888432"/>
            <a:ext cx="243780" cy="267444"/>
          </a:xfrm>
          <a:prstGeom prst="rect">
            <a:avLst/>
          </a:prstGeom>
        </p:spPr>
      </p:pic>
      <p:pic>
        <p:nvPicPr>
          <p:cNvPr id="26" name="SK-19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14879" y="3504307"/>
            <a:ext cx="304800" cy="315367"/>
          </a:xfrm>
          <a:prstGeom prst="rect">
            <a:avLst/>
          </a:prstGeom>
        </p:spPr>
      </p:pic>
      <p:pic>
        <p:nvPicPr>
          <p:cNvPr id="27" name="SK-19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973467" y="3504307"/>
            <a:ext cx="304800" cy="315367"/>
          </a:xfrm>
          <a:prstGeom prst="rect">
            <a:avLst/>
          </a:prstGeom>
        </p:spPr>
      </p:pic>
      <p:pic>
        <p:nvPicPr>
          <p:cNvPr id="28" name="SK-19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632055" y="3504307"/>
            <a:ext cx="304800" cy="315367"/>
          </a:xfrm>
          <a:prstGeom prst="rect">
            <a:avLst/>
          </a:prstGeom>
        </p:spPr>
      </p:pic>
      <p:pic>
        <p:nvPicPr>
          <p:cNvPr id="29" name="SK-19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412682" y="1735038"/>
            <a:ext cx="1194792" cy="555427"/>
          </a:xfrm>
          <a:prstGeom prst="rect">
            <a:avLst/>
          </a:prstGeom>
        </p:spPr>
      </p:pic>
      <p:pic>
        <p:nvPicPr>
          <p:cNvPr id="30" name="SK-19-img-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1604665"/>
            <a:ext cx="4389090" cy="3648373"/>
          </a:xfrm>
          <a:prstGeom prst="rect">
            <a:avLst/>
          </a:prstGeom>
        </p:spPr>
      </p:pic>
      <p:sp>
        <p:nvSpPr>
          <p:cNvPr id="31" name="SK-19-text-30"/>
          <p:cNvSpPr/>
          <p:nvPr/>
        </p:nvSpPr>
        <p:spPr>
          <a:xfrm>
            <a:off x="341263" y="157609"/>
            <a:ext cx="338042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 · PLAN</a:t>
            </a:r>
            <a:endParaRPr lang="en-US" sz="1575" dirty="0"/>
          </a:p>
        </p:txBody>
      </p:sp>
      <p:sp>
        <p:nvSpPr>
          <p:cNvPr id="32" name="SK-19-text-31"/>
          <p:cNvSpPr/>
          <p:nvPr/>
        </p:nvSpPr>
        <p:spPr>
          <a:xfrm>
            <a:off x="341263" y="459432"/>
            <a:ext cx="1185073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Monthly MDT Palliative Care Meetings</a:t>
            </a:r>
            <a:endParaRPr lang="en-US" sz="3450" dirty="0"/>
          </a:p>
        </p:txBody>
      </p:sp>
      <p:sp>
        <p:nvSpPr>
          <p:cNvPr id="33" name="SK-19-text-32"/>
          <p:cNvSpPr/>
          <p:nvPr/>
        </p:nvSpPr>
        <p:spPr>
          <a:xfrm>
            <a:off x="329059" y="1254919"/>
            <a:ext cx="118629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8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Structure · Attendees · Agenda · PEPSI-COLA in practice</a:t>
            </a:r>
            <a:endParaRPr lang="en-US" sz="1500" dirty="0"/>
          </a:p>
        </p:txBody>
      </p:sp>
      <p:sp>
        <p:nvSpPr>
          <p:cNvPr id="34" name="SK-19-text-33"/>
          <p:cNvSpPr/>
          <p:nvPr/>
        </p:nvSpPr>
        <p:spPr>
          <a:xfrm>
            <a:off x="447377" y="5554861"/>
            <a:ext cx="373796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"10–20 minutes — not a new meeting"</a:t>
            </a:r>
            <a:endParaRPr lang="en-US" sz="1650" dirty="0"/>
          </a:p>
        </p:txBody>
      </p:sp>
      <p:sp>
        <p:nvSpPr>
          <p:cNvPr id="35" name="SK-19-text-34"/>
          <p:cNvSpPr/>
          <p:nvPr/>
        </p:nvSpPr>
        <p:spPr>
          <a:xfrm>
            <a:off x="4852392" y="1686967"/>
            <a:ext cx="1722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ATTENDEES</a:t>
            </a:r>
            <a:endParaRPr lang="en-US" sz="1200" dirty="0"/>
          </a:p>
        </p:txBody>
      </p:sp>
      <p:sp>
        <p:nvSpPr>
          <p:cNvPr id="36" name="SK-19-text-35"/>
          <p:cNvSpPr/>
          <p:nvPr/>
        </p:nvSpPr>
        <p:spPr>
          <a:xfrm>
            <a:off x="4888855" y="1920180"/>
            <a:ext cx="204817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Essential: GP Lead, District Nurses,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 Nurse, Practice Manager</a:t>
            </a:r>
            <a:endParaRPr lang="en-US" sz="1050" dirty="0"/>
          </a:p>
        </p:txBody>
      </p:sp>
      <p:sp>
        <p:nvSpPr>
          <p:cNvPr id="37" name="SK-19-text-36"/>
          <p:cNvSpPr/>
          <p:nvPr/>
        </p:nvSpPr>
        <p:spPr>
          <a:xfrm>
            <a:off x="4888855" y="2235696"/>
            <a:ext cx="181659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As required: Social Worker, OT,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Physiotherapist</a:t>
            </a:r>
            <a:endParaRPr lang="en-US" sz="1050" dirty="0"/>
          </a:p>
        </p:txBody>
      </p:sp>
      <p:sp>
        <p:nvSpPr>
          <p:cNvPr id="38" name="SK-19-text-37"/>
          <p:cNvSpPr/>
          <p:nvPr/>
        </p:nvSpPr>
        <p:spPr>
          <a:xfrm>
            <a:off x="4852392" y="2839194"/>
            <a:ext cx="2819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 REVIEW</a:t>
            </a:r>
            <a:endParaRPr lang="en-US" sz="1200" dirty="0"/>
          </a:p>
        </p:txBody>
      </p:sp>
      <p:sp>
        <p:nvSpPr>
          <p:cNvPr id="39" name="SK-19-text-38"/>
          <p:cNvSpPr/>
          <p:nvPr/>
        </p:nvSpPr>
        <p:spPr>
          <a:xfrm>
            <a:off x="4888855" y="3072259"/>
            <a:ext cx="730314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Review all patients on Palliative Care Register</a:t>
            </a:r>
            <a:endParaRPr lang="en-US" sz="1050" dirty="0"/>
          </a:p>
        </p:txBody>
      </p:sp>
      <p:sp>
        <p:nvSpPr>
          <p:cNvPr id="40" name="SK-19-text-39"/>
          <p:cNvSpPr/>
          <p:nvPr/>
        </p:nvSpPr>
        <p:spPr>
          <a:xfrm>
            <a:off x="4888855" y="3243709"/>
            <a:ext cx="236517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Flag: new patients, deteriorating patients,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recent admissions</a:t>
            </a:r>
            <a:endParaRPr lang="en-US" sz="1050" dirty="0"/>
          </a:p>
        </p:txBody>
      </p:sp>
      <p:sp>
        <p:nvSpPr>
          <p:cNvPr id="41" name="SK-19-text-40"/>
          <p:cNvSpPr/>
          <p:nvPr/>
        </p:nvSpPr>
        <p:spPr>
          <a:xfrm>
            <a:off x="4888855" y="3559225"/>
            <a:ext cx="171896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Assign or confirm RAG status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(Green / Amber / Red)</a:t>
            </a:r>
            <a:endParaRPr lang="en-US" sz="1050" dirty="0"/>
          </a:p>
        </p:txBody>
      </p:sp>
      <p:sp>
        <p:nvSpPr>
          <p:cNvPr id="42" name="SK-19-text-41"/>
          <p:cNvSpPr/>
          <p:nvPr/>
        </p:nvSpPr>
        <p:spPr>
          <a:xfrm>
            <a:off x="4852392" y="4176415"/>
            <a:ext cx="3368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PER-PATIENT REVIEW</a:t>
            </a:r>
            <a:endParaRPr lang="en-US" sz="1200" dirty="0"/>
          </a:p>
        </p:txBody>
      </p:sp>
      <p:sp>
        <p:nvSpPr>
          <p:cNvPr id="43" name="SK-19-text-42"/>
          <p:cNvSpPr/>
          <p:nvPr/>
        </p:nvSpPr>
        <p:spPr>
          <a:xfrm>
            <a:off x="4888855" y="4402782"/>
            <a:ext cx="67970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Use PEPSI-COLA checklist as aide-mémoire</a:t>
            </a:r>
            <a:endParaRPr lang="en-US" sz="1050" dirty="0"/>
          </a:p>
        </p:txBody>
      </p:sp>
      <p:sp>
        <p:nvSpPr>
          <p:cNvPr id="44" name="SK-19-text-43"/>
          <p:cNvSpPr/>
          <p:nvPr/>
        </p:nvSpPr>
        <p:spPr>
          <a:xfrm>
            <a:off x="4888855" y="4574232"/>
            <a:ext cx="730314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Confirm: Key GP, Key Nurse, current action plan</a:t>
            </a:r>
            <a:endParaRPr lang="en-US" sz="1050" dirty="0"/>
          </a:p>
        </p:txBody>
      </p:sp>
      <p:sp>
        <p:nvSpPr>
          <p:cNvPr id="45" name="SK-19-text-44"/>
          <p:cNvSpPr/>
          <p:nvPr/>
        </p:nvSpPr>
        <p:spPr>
          <a:xfrm>
            <a:off x="4888855" y="4745682"/>
            <a:ext cx="69570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Update OOH handover if status has changed</a:t>
            </a:r>
            <a:endParaRPr lang="en-US" sz="1050" dirty="0"/>
          </a:p>
        </p:txBody>
      </p:sp>
      <p:sp>
        <p:nvSpPr>
          <p:cNvPr id="46" name="SK-19-text-45"/>
          <p:cNvSpPr/>
          <p:nvPr/>
        </p:nvSpPr>
        <p:spPr>
          <a:xfrm>
            <a:off x="7912596" y="4375398"/>
            <a:ext cx="62165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PEPSI-</a:t>
            </a:r>
            <a:endParaRPr lang="en-US" sz="1425" dirty="0"/>
          </a:p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COLA</a:t>
            </a:r>
            <a:endParaRPr lang="en-US" sz="1425" dirty="0"/>
          </a:p>
        </p:txBody>
      </p:sp>
      <p:sp>
        <p:nvSpPr>
          <p:cNvPr id="47" name="SK-19-text-46"/>
          <p:cNvSpPr/>
          <p:nvPr/>
        </p:nvSpPr>
        <p:spPr>
          <a:xfrm>
            <a:off x="4852392" y="5280571"/>
            <a:ext cx="25755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6-MONTHLY SEA</a:t>
            </a:r>
            <a:endParaRPr lang="en-US" sz="1200" dirty="0"/>
          </a:p>
        </p:txBody>
      </p:sp>
      <p:sp>
        <p:nvSpPr>
          <p:cNvPr id="48" name="SK-19-text-47"/>
          <p:cNvSpPr/>
          <p:nvPr/>
        </p:nvSpPr>
        <p:spPr>
          <a:xfrm>
            <a:off x="4888855" y="5513784"/>
            <a:ext cx="67970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Significant Event Analysis of all deaths</a:t>
            </a:r>
            <a:endParaRPr lang="en-US" sz="1050" dirty="0"/>
          </a:p>
        </p:txBody>
      </p:sp>
      <p:sp>
        <p:nvSpPr>
          <p:cNvPr id="49" name="SK-19-text-48"/>
          <p:cNvSpPr/>
          <p:nvPr/>
        </p:nvSpPr>
        <p:spPr>
          <a:xfrm>
            <a:off x="4888855" y="5685234"/>
            <a:ext cx="663702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What went well? What could be improved?</a:t>
            </a:r>
            <a:endParaRPr lang="en-US" sz="1050" dirty="0"/>
          </a:p>
        </p:txBody>
      </p:sp>
      <p:sp>
        <p:nvSpPr>
          <p:cNvPr id="50" name="SK-19-text-49"/>
          <p:cNvSpPr/>
          <p:nvPr/>
        </p:nvSpPr>
        <p:spPr>
          <a:xfrm>
            <a:off x="4888855" y="5849838"/>
            <a:ext cx="2267694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Use Traffic Lights framework to assess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quality</a:t>
            </a:r>
            <a:endParaRPr lang="en-US" sz="1050" dirty="0"/>
          </a:p>
        </p:txBody>
      </p:sp>
      <p:sp>
        <p:nvSpPr>
          <p:cNvPr id="51" name="SK-19-text-50"/>
          <p:cNvSpPr/>
          <p:nvPr/>
        </p:nvSpPr>
        <p:spPr>
          <a:xfrm>
            <a:off x="9820424" y="1371600"/>
            <a:ext cx="12439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PEPSI-COLA</a:t>
            </a:r>
            <a:endParaRPr lang="en-US" sz="1350" dirty="0">
              <a:solidFill>
                <a:schemeClr val="accent1"/>
              </a:solidFill>
            </a:endParaRPr>
          </a:p>
        </p:txBody>
      </p:sp>
      <p:sp>
        <p:nvSpPr>
          <p:cNvPr id="52" name="SK-19-text-51"/>
          <p:cNvSpPr/>
          <p:nvPr/>
        </p:nvSpPr>
        <p:spPr>
          <a:xfrm>
            <a:off x="9630073" y="1604665"/>
            <a:ext cx="163666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Per-Patient Checklist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3" name="SK-19-text-52"/>
          <p:cNvSpPr/>
          <p:nvPr/>
        </p:nvSpPr>
        <p:spPr>
          <a:xfrm>
            <a:off x="9363373" y="2084784"/>
            <a:ext cx="28286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Physical symptoms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4" name="SK-19-text-53"/>
          <p:cNvSpPr/>
          <p:nvPr/>
        </p:nvSpPr>
        <p:spPr>
          <a:xfrm>
            <a:off x="9363373" y="2537371"/>
            <a:ext cx="28286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 Emotional / psychological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5" name="SK-19-text-54"/>
          <p:cNvSpPr/>
          <p:nvPr/>
        </p:nvSpPr>
        <p:spPr>
          <a:xfrm>
            <a:off x="9363373" y="2989957"/>
            <a:ext cx="28286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Personal / spiritual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6" name="SK-19-text-55"/>
          <p:cNvSpPr/>
          <p:nvPr/>
        </p:nvSpPr>
        <p:spPr>
          <a:xfrm>
            <a:off x="9363373" y="3435846"/>
            <a:ext cx="28286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 Social support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7" name="SK-19-text-56"/>
          <p:cNvSpPr/>
          <p:nvPr/>
        </p:nvSpPr>
        <p:spPr>
          <a:xfrm>
            <a:off x="9363373" y="3902125"/>
            <a:ext cx="28286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Information &amp; communication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8" name="SK-19-text-57"/>
          <p:cNvSpPr/>
          <p:nvPr/>
        </p:nvSpPr>
        <p:spPr>
          <a:xfrm>
            <a:off x="9363373" y="4354711"/>
            <a:ext cx="2819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 Control / ACP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59" name="SK-19-text-58"/>
          <p:cNvSpPr/>
          <p:nvPr/>
        </p:nvSpPr>
        <p:spPr>
          <a:xfrm>
            <a:off x="9363373" y="4814292"/>
            <a:ext cx="28286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Out-of-hours plan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60" name="SK-19-text-59"/>
          <p:cNvSpPr/>
          <p:nvPr/>
        </p:nvSpPr>
        <p:spPr>
          <a:xfrm>
            <a:off x="9363373" y="5273725"/>
            <a:ext cx="28286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 Late / dying phase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61" name="SK-19-text-60"/>
          <p:cNvSpPr/>
          <p:nvPr/>
        </p:nvSpPr>
        <p:spPr>
          <a:xfrm>
            <a:off x="9363373" y="5733157"/>
            <a:ext cx="28286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accent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Afterlife / bereavement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62" name="SK-19-text-61"/>
          <p:cNvSpPr/>
          <p:nvPr/>
        </p:nvSpPr>
        <p:spPr>
          <a:xfrm>
            <a:off x="158353" y="6535638"/>
            <a:ext cx="3400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</a:t>
            </a:r>
            <a:endParaRPr lang="en-US" sz="1575" dirty="0"/>
          </a:p>
        </p:txBody>
      </p:sp>
      <p:sp>
        <p:nvSpPr>
          <p:cNvPr id="63" name="SK-19-text-62"/>
          <p:cNvSpPr/>
          <p:nvPr/>
        </p:nvSpPr>
        <p:spPr>
          <a:xfrm>
            <a:off x="3187898" y="6549330"/>
            <a:ext cx="58037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 | June 2026 · NICE NG142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411361"/>
            <a:ext cx="182761" cy="918865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545134"/>
            <a:ext cx="10887373" cy="95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878955"/>
            <a:ext cx="5681365" cy="3038029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878955"/>
            <a:ext cx="85279" cy="304487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5534323"/>
            <a:ext cx="4303663" cy="610344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5657850"/>
            <a:ext cx="414486" cy="329059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2980" y="0"/>
            <a:ext cx="3108871" cy="10287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5090" y="3840361"/>
            <a:ext cx="1706761" cy="164589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8988" y="5506938"/>
            <a:ext cx="5522863" cy="781794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8988" y="6384727"/>
            <a:ext cx="5522863" cy="473125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5765" y="4697611"/>
            <a:ext cx="5596086" cy="1700659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8988" y="3840361"/>
            <a:ext cx="719286" cy="6858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8988" y="2880271"/>
            <a:ext cx="719286" cy="678805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8988" y="1913334"/>
            <a:ext cx="719286" cy="67880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9286" y="5650855"/>
            <a:ext cx="316855" cy="377130"/>
          </a:xfrm>
          <a:prstGeom prst="rect">
            <a:avLst/>
          </a:prstGeom>
        </p:spPr>
      </p:pic>
      <p:sp>
        <p:nvSpPr>
          <p:cNvPr id="18" name="SK-2-text-17"/>
          <p:cNvSpPr/>
          <p:nvPr/>
        </p:nvSpPr>
        <p:spPr>
          <a:xfrm>
            <a:off x="707082" y="493663"/>
            <a:ext cx="1148491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Primary Palliative Care?</a:t>
            </a:r>
            <a:endParaRPr lang="en-US" sz="3600" dirty="0"/>
          </a:p>
        </p:txBody>
      </p:sp>
      <p:sp>
        <p:nvSpPr>
          <p:cNvPr id="19" name="SK-2-text-18"/>
          <p:cNvSpPr/>
          <p:nvPr/>
        </p:nvSpPr>
        <p:spPr>
          <a:xfrm>
            <a:off x="707082" y="1083469"/>
            <a:ext cx="53025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6A09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FOUNDATIONS OF THE MODEL</a:t>
            </a:r>
            <a:endParaRPr lang="en-US" sz="1425" dirty="0"/>
          </a:p>
        </p:txBody>
      </p:sp>
      <p:sp>
        <p:nvSpPr>
          <p:cNvPr id="20" name="SK-2-text-19"/>
          <p:cNvSpPr/>
          <p:nvPr/>
        </p:nvSpPr>
        <p:spPr>
          <a:xfrm>
            <a:off x="743694" y="2153394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39C1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731490" y="2551063"/>
            <a:ext cx="5315694" cy="1234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palliative care is the end-of-life and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serious illness care delivered by generalist teams —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GPs, district nurses, practice nurses, and community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pharmacists — as the core providers in the community.</a:t>
            </a:r>
            <a:endParaRPr lang="en-US" sz="1650" dirty="0"/>
          </a:p>
        </p:txBody>
      </p:sp>
      <p:sp>
        <p:nvSpPr>
          <p:cNvPr id="22" name="SK-2-text-21"/>
          <p:cNvSpPr/>
          <p:nvPr/>
        </p:nvSpPr>
        <p:spPr>
          <a:xfrm>
            <a:off x="731490" y="4073575"/>
            <a:ext cx="519365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“Not specialist palliative care — this is the everyday,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relationship-based care that generalists already provide.”</a:t>
            </a:r>
            <a:endParaRPr lang="en-US" sz="1650" dirty="0"/>
          </a:p>
        </p:txBody>
      </p:sp>
      <p:sp>
        <p:nvSpPr>
          <p:cNvPr id="23" name="SK-2-text-22"/>
          <p:cNvSpPr/>
          <p:nvPr/>
        </p:nvSpPr>
        <p:spPr>
          <a:xfrm>
            <a:off x="1109365" y="5657850"/>
            <a:ext cx="34258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NG142 (2019): GP practices must maintain a register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take a proactive approach to end-of-life care.</a:t>
            </a:r>
            <a:endParaRPr lang="en-US" sz="1050" dirty="0"/>
          </a:p>
        </p:txBody>
      </p:sp>
      <p:sp>
        <p:nvSpPr>
          <p:cNvPr id="24" name="SK-2-text-23"/>
          <p:cNvSpPr/>
          <p:nvPr/>
        </p:nvSpPr>
        <p:spPr>
          <a:xfrm>
            <a:off x="7497961" y="1975098"/>
            <a:ext cx="37184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people with life-limiting illness spend the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majority of their last year at home.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7497961" y="2914650"/>
            <a:ext cx="35721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GPs and community nurses are the backbone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end-of-life care in the community.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7497961" y="3840361"/>
            <a:ext cx="3730675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~75% of patients prefer to die at home —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yet only ~40–45% actually do.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02A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Good primary palliative care can close this gap.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353467" y="6542484"/>
            <a:ext cx="10317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Bradford VTS | Primary Palliative Care Teaching Series</a:t>
            </a:r>
            <a:endParaRPr lang="en-US" sz="1200" dirty="0"/>
          </a:p>
        </p:txBody>
      </p:sp>
      <p:sp>
        <p:nvSpPr>
          <p:cNvPr id="28" name="SK-2-text-27"/>
          <p:cNvSpPr/>
          <p:nvPr/>
        </p:nvSpPr>
        <p:spPr>
          <a:xfrm>
            <a:off x="11567071" y="6556177"/>
            <a:ext cx="185886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553" y="5637163"/>
            <a:ext cx="560784" cy="658267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65" y="5705773"/>
            <a:ext cx="341263" cy="246757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4157" y="2249388"/>
            <a:ext cx="828973" cy="767953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4494" y="2256234"/>
            <a:ext cx="755898" cy="774948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7365" y="2249388"/>
            <a:ext cx="889992" cy="781794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4165" y="2256234"/>
            <a:ext cx="658267" cy="774948"/>
          </a:xfrm>
          <a:prstGeom prst="rect">
            <a:avLst/>
          </a:prstGeom>
        </p:spPr>
      </p:pic>
      <p:sp>
        <p:nvSpPr>
          <p:cNvPr id="9" name="SK-20-text-8"/>
          <p:cNvSpPr/>
          <p:nvPr/>
        </p:nvSpPr>
        <p:spPr>
          <a:xfrm>
            <a:off x="609600" y="383977"/>
            <a:ext cx="675036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36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3: PLAN — NOMINATED ROLES</a:t>
            </a:r>
            <a:endParaRPr lang="en-US" sz="1425" dirty="0"/>
          </a:p>
        </p:txBody>
      </p:sp>
      <p:sp>
        <p:nvSpPr>
          <p:cNvPr id="10" name="SK-20-text-9"/>
          <p:cNvSpPr/>
          <p:nvPr/>
        </p:nvSpPr>
        <p:spPr>
          <a:xfrm>
            <a:off x="609600" y="713184"/>
            <a:ext cx="115824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Nominated Roles in Primary Care</a:t>
            </a:r>
            <a:endParaRPr lang="en-US" sz="3000" dirty="0"/>
          </a:p>
        </p:txBody>
      </p:sp>
      <p:sp>
        <p:nvSpPr>
          <p:cNvPr id="11" name="SK-20-text-10"/>
          <p:cNvSpPr/>
          <p:nvPr/>
        </p:nvSpPr>
        <p:spPr>
          <a:xfrm>
            <a:off x="609600" y="1268611"/>
            <a:ext cx="11582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D90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practice needs four clearly defined people — the "orchestra" of palliative care</a:t>
            </a:r>
            <a:endParaRPr lang="en-US" sz="1500" dirty="0"/>
          </a:p>
        </p:txBody>
      </p:sp>
      <p:sp>
        <p:nvSpPr>
          <p:cNvPr id="12" name="SK-20-text-11"/>
          <p:cNvSpPr/>
          <p:nvPr/>
        </p:nvSpPr>
        <p:spPr>
          <a:xfrm>
            <a:off x="1219200" y="3188940"/>
            <a:ext cx="18649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Lead</a:t>
            </a:r>
            <a:endParaRPr lang="en-US" sz="1650" dirty="0"/>
          </a:p>
        </p:txBody>
      </p:sp>
      <p:sp>
        <p:nvSpPr>
          <p:cNvPr id="13" name="SK-20-text-12"/>
          <p:cNvSpPr/>
          <p:nvPr/>
        </p:nvSpPr>
        <p:spPr>
          <a:xfrm>
            <a:off x="1024086" y="3648373"/>
            <a:ext cx="3230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36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Responsibility</a:t>
            </a:r>
            <a:endParaRPr lang="en-US" sz="900" dirty="0"/>
          </a:p>
        </p:txBody>
      </p:sp>
      <p:sp>
        <p:nvSpPr>
          <p:cNvPr id="14" name="SK-20-text-13"/>
          <p:cNvSpPr/>
          <p:nvPr/>
        </p:nvSpPr>
        <p:spPr>
          <a:xfrm>
            <a:off x="767953" y="3998119"/>
            <a:ext cx="19018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Overall clinical responsibility for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 in the practice</a:t>
            </a:r>
            <a:endParaRPr lang="en-US" sz="900" dirty="0"/>
          </a:p>
        </p:txBody>
      </p:sp>
      <p:sp>
        <p:nvSpPr>
          <p:cNvPr id="15" name="SK-20-text-14"/>
          <p:cNvSpPr/>
          <p:nvPr/>
        </p:nvSpPr>
        <p:spPr>
          <a:xfrm>
            <a:off x="816769" y="4478238"/>
            <a:ext cx="177998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Point of reference for complex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decisions</a:t>
            </a:r>
            <a:endParaRPr lang="en-US" sz="900" dirty="0"/>
          </a:p>
        </p:txBody>
      </p:sp>
      <p:sp>
        <p:nvSpPr>
          <p:cNvPr id="16" name="SK-20-text-15"/>
          <p:cNvSpPr/>
          <p:nvPr/>
        </p:nvSpPr>
        <p:spPr>
          <a:xfrm>
            <a:off x="914400" y="4951363"/>
            <a:ext cx="160927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Champions palliative care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standards at practice level</a:t>
            </a:r>
            <a:endParaRPr lang="en-US" sz="900" dirty="0"/>
          </a:p>
        </p:txBody>
      </p:sp>
      <p:sp>
        <p:nvSpPr>
          <p:cNvPr id="17" name="SK-20-text-16"/>
          <p:cNvSpPr/>
          <p:nvPr/>
        </p:nvSpPr>
        <p:spPr>
          <a:xfrm>
            <a:off x="3937992" y="3120330"/>
            <a:ext cx="13288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Coordinator</a:t>
            </a:r>
            <a:endParaRPr lang="en-US" sz="1350" dirty="0"/>
          </a:p>
        </p:txBody>
      </p:sp>
      <p:sp>
        <p:nvSpPr>
          <p:cNvPr id="18" name="SK-20-text-17"/>
          <p:cNvSpPr/>
          <p:nvPr/>
        </p:nvSpPr>
        <p:spPr>
          <a:xfrm>
            <a:off x="3730675" y="3710136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D90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"Conductor of the Orchestra"</a:t>
            </a:r>
            <a:endParaRPr lang="en-US" sz="900" dirty="0"/>
          </a:p>
        </p:txBody>
      </p:sp>
      <p:sp>
        <p:nvSpPr>
          <p:cNvPr id="19" name="SK-20-text-18"/>
          <p:cNvSpPr/>
          <p:nvPr/>
        </p:nvSpPr>
        <p:spPr>
          <a:xfrm>
            <a:off x="3425875" y="4073575"/>
            <a:ext cx="52882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Maintains the Supportive Care Register</a:t>
            </a:r>
            <a:endParaRPr lang="en-US" sz="900" dirty="0"/>
          </a:p>
        </p:txBody>
      </p:sp>
      <p:sp>
        <p:nvSpPr>
          <p:cNvPr id="20" name="SK-20-text-19"/>
          <p:cNvSpPr/>
          <p:nvPr/>
        </p:nvSpPr>
        <p:spPr>
          <a:xfrm>
            <a:off x="3572173" y="4389090"/>
            <a:ext cx="4191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Organises monthly MDT meetings</a:t>
            </a:r>
            <a:endParaRPr lang="en-US" sz="900" dirty="0"/>
          </a:p>
        </p:txBody>
      </p:sp>
      <p:sp>
        <p:nvSpPr>
          <p:cNvPr id="21" name="SK-20-text-20"/>
          <p:cNvSpPr/>
          <p:nvPr/>
        </p:nvSpPr>
        <p:spPr>
          <a:xfrm>
            <a:off x="3730675" y="4704457"/>
            <a:ext cx="173116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Ensures paperwork and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OOH handovers are complete</a:t>
            </a:r>
            <a:endParaRPr lang="en-US" sz="900" dirty="0"/>
          </a:p>
        </p:txBody>
      </p:sp>
      <p:sp>
        <p:nvSpPr>
          <p:cNvPr id="22" name="SK-20-text-21"/>
          <p:cNvSpPr/>
          <p:nvPr/>
        </p:nvSpPr>
        <p:spPr>
          <a:xfrm>
            <a:off x="3438079" y="5150346"/>
            <a:ext cx="51054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Usually a District Nurse or Practice Manager</a:t>
            </a:r>
            <a:endParaRPr lang="en-US" sz="750" dirty="0"/>
          </a:p>
        </p:txBody>
      </p:sp>
      <p:sp>
        <p:nvSpPr>
          <p:cNvPr id="23" name="SK-20-text-22"/>
          <p:cNvSpPr/>
          <p:nvPr/>
        </p:nvSpPr>
        <p:spPr>
          <a:xfrm>
            <a:off x="7034659" y="3188940"/>
            <a:ext cx="16135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GP</a:t>
            </a:r>
            <a:endParaRPr lang="en-US" sz="1650" dirty="0"/>
          </a:p>
        </p:txBody>
      </p:sp>
      <p:sp>
        <p:nvSpPr>
          <p:cNvPr id="24" name="SK-20-text-23"/>
          <p:cNvSpPr/>
          <p:nvPr/>
        </p:nvSpPr>
        <p:spPr>
          <a:xfrm>
            <a:off x="6681192" y="3648373"/>
            <a:ext cx="3368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4D9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Named Clinician + Deputy</a:t>
            </a:r>
            <a:endParaRPr lang="en-US" sz="900" dirty="0"/>
          </a:p>
        </p:txBody>
      </p:sp>
      <p:sp>
        <p:nvSpPr>
          <p:cNvPr id="25" name="SK-20-text-24"/>
          <p:cNvSpPr/>
          <p:nvPr/>
        </p:nvSpPr>
        <p:spPr>
          <a:xfrm>
            <a:off x="6778675" y="4004965"/>
            <a:ext cx="134109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clinical GP for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individual patient</a:t>
            </a:r>
            <a:endParaRPr lang="en-US" sz="900" dirty="0"/>
          </a:p>
        </p:txBody>
      </p:sp>
      <p:sp>
        <p:nvSpPr>
          <p:cNvPr id="26" name="SK-20-text-25"/>
          <p:cNvSpPr/>
          <p:nvPr/>
        </p:nvSpPr>
        <p:spPr>
          <a:xfrm>
            <a:off x="6790879" y="4485084"/>
            <a:ext cx="130447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Continuity of care and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relationship</a:t>
            </a:r>
            <a:endParaRPr lang="en-US" sz="900" dirty="0"/>
          </a:p>
        </p:txBody>
      </p:sp>
      <p:sp>
        <p:nvSpPr>
          <p:cNvPr id="27" name="SK-20-text-26"/>
          <p:cNvSpPr/>
          <p:nvPr/>
        </p:nvSpPr>
        <p:spPr>
          <a:xfrm>
            <a:off x="6486079" y="4972050"/>
            <a:ext cx="40538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Deputy named to cover absence</a:t>
            </a:r>
            <a:endParaRPr lang="en-US" sz="900" dirty="0"/>
          </a:p>
        </p:txBody>
      </p:sp>
      <p:sp>
        <p:nvSpPr>
          <p:cNvPr id="28" name="SK-20-text-27"/>
          <p:cNvSpPr/>
          <p:nvPr/>
        </p:nvSpPr>
        <p:spPr>
          <a:xfrm>
            <a:off x="9729192" y="3188940"/>
            <a:ext cx="23679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Nurse</a:t>
            </a:r>
            <a:endParaRPr lang="en-US" sz="1650" dirty="0"/>
          </a:p>
        </p:txBody>
      </p:sp>
      <p:sp>
        <p:nvSpPr>
          <p:cNvPr id="29" name="SK-20-text-28"/>
          <p:cNvSpPr/>
          <p:nvPr/>
        </p:nvSpPr>
        <p:spPr>
          <a:xfrm>
            <a:off x="9582894" y="3648373"/>
            <a:ext cx="260910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7694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Named Nurse + Deputy</a:t>
            </a:r>
            <a:endParaRPr lang="en-US" sz="900" dirty="0"/>
          </a:p>
        </p:txBody>
      </p:sp>
      <p:sp>
        <p:nvSpPr>
          <p:cNvPr id="30" name="SK-20-text-29"/>
          <p:cNvSpPr/>
          <p:nvPr/>
        </p:nvSpPr>
        <p:spPr>
          <a:xfrm>
            <a:off x="9485263" y="4011811"/>
            <a:ext cx="162148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Usually the District Nurse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responsible for that patient</a:t>
            </a:r>
            <a:endParaRPr lang="en-US" sz="900" dirty="0"/>
          </a:p>
        </p:txBody>
      </p:sp>
      <p:sp>
        <p:nvSpPr>
          <p:cNvPr id="31" name="SK-20-text-30"/>
          <p:cNvSpPr/>
          <p:nvPr/>
        </p:nvSpPr>
        <p:spPr>
          <a:xfrm>
            <a:off x="9338965" y="4498777"/>
            <a:ext cx="192628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Coordinates community nursing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and home visits</a:t>
            </a:r>
            <a:endParaRPr lang="en-US" sz="900" dirty="0"/>
          </a:p>
        </p:txBody>
      </p:sp>
      <p:sp>
        <p:nvSpPr>
          <p:cNvPr id="32" name="SK-20-text-31"/>
          <p:cNvSpPr/>
          <p:nvPr/>
        </p:nvSpPr>
        <p:spPr>
          <a:xfrm>
            <a:off x="9265890" y="4972050"/>
            <a:ext cx="29261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Deputy named to ensure continuity</a:t>
            </a:r>
            <a:endParaRPr lang="en-US" sz="900" dirty="0"/>
          </a:p>
        </p:txBody>
      </p:sp>
      <p:sp>
        <p:nvSpPr>
          <p:cNvPr id="33" name="SK-20-text-32"/>
          <p:cNvSpPr/>
          <p:nvPr/>
        </p:nvSpPr>
        <p:spPr>
          <a:xfrm>
            <a:off x="2194471" y="5856684"/>
            <a:ext cx="99975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Maximum 4 core contacts per patient — reducing the "revolving door" of 75+ different clinicians</a:t>
            </a:r>
            <a:endParaRPr lang="en-US" sz="1350" dirty="0"/>
          </a:p>
        </p:txBody>
      </p:sp>
      <p:sp>
        <p:nvSpPr>
          <p:cNvPr id="34" name="SK-20-text-33"/>
          <p:cNvSpPr/>
          <p:nvPr/>
        </p:nvSpPr>
        <p:spPr>
          <a:xfrm>
            <a:off x="3474690" y="6563023"/>
            <a:ext cx="87173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9911"/>
            <a:ext cx="182761" cy="1412677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651421"/>
            <a:ext cx="1121569" cy="82153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2094" y="226219"/>
            <a:ext cx="1072753" cy="370284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3694" y="0"/>
            <a:ext cx="2072580" cy="1076623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390257"/>
            <a:ext cx="6461671" cy="836563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5390257"/>
            <a:ext cx="73075" cy="850255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5200" y="1056084"/>
            <a:ext cx="4876800" cy="5273725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97961" y="6334125"/>
            <a:ext cx="4449961" cy="1905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10027"/>
            <a:ext cx="12192000" cy="447824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780" y="6556177"/>
            <a:ext cx="194965" cy="109686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34573" y="1158925"/>
            <a:ext cx="4657279" cy="5205115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7953" y="5527477"/>
            <a:ext cx="475357" cy="534888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4731990"/>
            <a:ext cx="426690" cy="411361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4059882"/>
            <a:ext cx="426690" cy="404515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3380929"/>
            <a:ext cx="426690" cy="404515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2701975"/>
            <a:ext cx="426690" cy="411361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988" y="2029867"/>
            <a:ext cx="438894" cy="411361"/>
          </a:xfrm>
          <a:prstGeom prst="rect">
            <a:avLst/>
          </a:prstGeom>
        </p:spPr>
      </p:pic>
      <p:sp>
        <p:nvSpPr>
          <p:cNvPr id="20" name="SK-21-text-19"/>
          <p:cNvSpPr/>
          <p:nvPr/>
        </p:nvSpPr>
        <p:spPr>
          <a:xfrm>
            <a:off x="548580" y="342900"/>
            <a:ext cx="55016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3: PLAN — PROACTIVE CARE</a:t>
            </a:r>
            <a:endParaRPr lang="en-US" sz="1200" dirty="0"/>
          </a:p>
        </p:txBody>
      </p:sp>
      <p:sp>
        <p:nvSpPr>
          <p:cNvPr id="21" name="SK-21-text-20"/>
          <p:cNvSpPr/>
          <p:nvPr/>
        </p:nvSpPr>
        <p:spPr>
          <a:xfrm>
            <a:off x="10899577" y="329059"/>
            <a:ext cx="12924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1 of 2</a:t>
            </a:r>
            <a:endParaRPr lang="en-US" sz="1200" dirty="0"/>
          </a:p>
        </p:txBody>
      </p:sp>
      <p:sp>
        <p:nvSpPr>
          <p:cNvPr id="22" name="SK-21-text-21"/>
          <p:cNvSpPr/>
          <p:nvPr/>
        </p:nvSpPr>
        <p:spPr>
          <a:xfrm>
            <a:off x="548580" y="877788"/>
            <a:ext cx="1164342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 Planning Checklist</a:t>
            </a:r>
            <a:endParaRPr lang="en-US" sz="2850" dirty="0"/>
          </a:p>
        </p:txBody>
      </p:sp>
      <p:sp>
        <p:nvSpPr>
          <p:cNvPr id="23" name="SK-21-text-22"/>
          <p:cNvSpPr/>
          <p:nvPr/>
        </p:nvSpPr>
        <p:spPr>
          <a:xfrm>
            <a:off x="548580" y="1405830"/>
            <a:ext cx="890111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4FB0A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1 — Documentation and Decisions</a:t>
            </a:r>
            <a:endParaRPr lang="en-US" sz="1575" dirty="0"/>
          </a:p>
        </p:txBody>
      </p:sp>
      <p:sp>
        <p:nvSpPr>
          <p:cNvPr id="24" name="SK-21-text-23"/>
          <p:cNvSpPr/>
          <p:nvPr/>
        </p:nvSpPr>
        <p:spPr>
          <a:xfrm>
            <a:off x="1194792" y="2029867"/>
            <a:ext cx="10683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Preferred Place of Care and Death — Discussed and Recorded</a:t>
            </a:r>
            <a:endParaRPr lang="en-US" sz="1200" dirty="0"/>
          </a:p>
        </p:txBody>
      </p:sp>
      <p:sp>
        <p:nvSpPr>
          <p:cNvPr id="25" name="SK-21-text-24"/>
          <p:cNvSpPr/>
          <p:nvPr/>
        </p:nvSpPr>
        <p:spPr>
          <a:xfrm>
            <a:off x="1194792" y="2283619"/>
            <a:ext cx="109972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proactively: "Have you given any thought to where you'd like to be cared for?"</a:t>
            </a:r>
            <a:endParaRPr lang="en-US" sz="1050" dirty="0"/>
          </a:p>
        </p:txBody>
      </p:sp>
      <p:sp>
        <p:nvSpPr>
          <p:cNvPr id="26" name="SK-21-text-25"/>
          <p:cNvSpPr/>
          <p:nvPr/>
        </p:nvSpPr>
        <p:spPr>
          <a:xfrm>
            <a:off x="1194792" y="2708821"/>
            <a:ext cx="7391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/ ReSPECT Form — Completed and Filed</a:t>
            </a:r>
            <a:endParaRPr lang="en-US" sz="1200" dirty="0"/>
          </a:p>
        </p:txBody>
      </p:sp>
      <p:sp>
        <p:nvSpPr>
          <p:cNvPr id="27" name="SK-21-text-26"/>
          <p:cNvSpPr/>
          <p:nvPr/>
        </p:nvSpPr>
        <p:spPr>
          <a:xfrm>
            <a:off x="1194792" y="2962573"/>
            <a:ext cx="109972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 Care Plan documents patient's wishes, values, and future treatment preferences</a:t>
            </a:r>
            <a:endParaRPr lang="en-US" sz="1050" dirty="0"/>
          </a:p>
        </p:txBody>
      </p:sp>
      <p:sp>
        <p:nvSpPr>
          <p:cNvPr id="28" name="SK-21-text-27"/>
          <p:cNvSpPr/>
          <p:nvPr/>
        </p:nvSpPr>
        <p:spPr>
          <a:xfrm>
            <a:off x="1194792" y="3387775"/>
            <a:ext cx="77571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 — Decision Discussed and Documented</a:t>
            </a:r>
            <a:endParaRPr lang="en-US" sz="1200" dirty="0"/>
          </a:p>
        </p:txBody>
      </p:sp>
      <p:sp>
        <p:nvSpPr>
          <p:cNvPr id="29" name="SK-21-text-28"/>
          <p:cNvSpPr/>
          <p:nvPr/>
        </p:nvSpPr>
        <p:spPr>
          <a:xfrm>
            <a:off x="1194792" y="3641527"/>
            <a:ext cx="109972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Sensitively explored; decision recorded in notes and on ReSPECT form; patient/family informed</a:t>
            </a:r>
            <a:endParaRPr lang="en-US" sz="1050" dirty="0"/>
          </a:p>
        </p:txBody>
      </p:sp>
      <p:sp>
        <p:nvSpPr>
          <p:cNvPr id="30" name="SK-21-text-29"/>
          <p:cNvSpPr/>
          <p:nvPr/>
        </p:nvSpPr>
        <p:spPr>
          <a:xfrm>
            <a:off x="1194792" y="4059882"/>
            <a:ext cx="97688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System Coded — Palliative Care Status Active</a:t>
            </a:r>
            <a:endParaRPr lang="en-US" sz="1200" dirty="0"/>
          </a:p>
        </p:txBody>
      </p:sp>
      <p:sp>
        <p:nvSpPr>
          <p:cNvPr id="31" name="SK-21-text-30"/>
          <p:cNvSpPr/>
          <p:nvPr/>
        </p:nvSpPr>
        <p:spPr>
          <a:xfrm>
            <a:off x="1194792" y="4320480"/>
            <a:ext cx="109972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SNOMED/CTV3 code applied in EMIS Web or SystmOne; linked to care plan and OOH records</a:t>
            </a:r>
            <a:endParaRPr lang="en-US" sz="1050" dirty="0"/>
          </a:p>
        </p:txBody>
      </p:sp>
      <p:sp>
        <p:nvSpPr>
          <p:cNvPr id="32" name="SK-21-text-31"/>
          <p:cNvSpPr/>
          <p:nvPr/>
        </p:nvSpPr>
        <p:spPr>
          <a:xfrm>
            <a:off x="1194792" y="4738836"/>
            <a:ext cx="79400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GP and Key Nurse Nominated and Recorded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1194792" y="4992588"/>
            <a:ext cx="109972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Named contacts documented; deputy named; maximum 4 core professionals per patient</a:t>
            </a:r>
            <a:endParaRPr lang="en-US" sz="1050" dirty="0"/>
          </a:p>
        </p:txBody>
      </p:sp>
      <p:sp>
        <p:nvSpPr>
          <p:cNvPr id="34" name="SK-21-text-33"/>
          <p:cNvSpPr/>
          <p:nvPr/>
        </p:nvSpPr>
        <p:spPr>
          <a:xfrm>
            <a:off x="1304479" y="5506938"/>
            <a:ext cx="27965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this matters:</a:t>
            </a:r>
            <a:endParaRPr lang="en-US" sz="1050" dirty="0"/>
          </a:p>
        </p:txBody>
      </p:sp>
      <p:sp>
        <p:nvSpPr>
          <p:cNvPr id="35" name="SK-21-text-34"/>
          <p:cNvSpPr/>
          <p:nvPr/>
        </p:nvSpPr>
        <p:spPr>
          <a:xfrm>
            <a:off x="1304479" y="5740003"/>
            <a:ext cx="555947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Starting these conversations early — before crisis — means patients retain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 over their care. Reactive planning almost always means unmet preferences.</a:t>
            </a:r>
            <a:endParaRPr lang="en-US" sz="1050" dirty="0"/>
          </a:p>
        </p:txBody>
      </p:sp>
      <p:sp>
        <p:nvSpPr>
          <p:cNvPr id="36" name="SK-21-text-35"/>
          <p:cNvSpPr/>
          <p:nvPr/>
        </p:nvSpPr>
        <p:spPr>
          <a:xfrm>
            <a:off x="3535561" y="6528792"/>
            <a:ext cx="86564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June 2026</a:t>
            </a:r>
            <a:endParaRPr lang="en-US" sz="1275" dirty="0"/>
          </a:p>
        </p:txBody>
      </p:sp>
      <p:sp>
        <p:nvSpPr>
          <p:cNvPr id="37" name="SK-21-text-36"/>
          <p:cNvSpPr/>
          <p:nvPr/>
        </p:nvSpPr>
        <p:spPr>
          <a:xfrm>
            <a:off x="11362879" y="6542484"/>
            <a:ext cx="8291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 / 35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267444"/>
            <a:ext cx="97482" cy="1076623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2" y="1572518"/>
            <a:ext cx="11179973" cy="1733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5376565"/>
            <a:ext cx="10387459" cy="946398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5376565"/>
            <a:ext cx="121890" cy="1001167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76702"/>
            <a:ext cx="12192000" cy="381149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0" y="6638479"/>
            <a:ext cx="121890" cy="109686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2980" y="274290"/>
            <a:ext cx="2560290" cy="994321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24071" y="3566071"/>
            <a:ext cx="1767780" cy="2468761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565" y="5479405"/>
            <a:ext cx="1365498" cy="740569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17075" y="253603"/>
            <a:ext cx="2365177" cy="1289298"/>
          </a:xfrm>
          <a:prstGeom prst="rect">
            <a:avLst/>
          </a:prstGeom>
        </p:spPr>
      </p:pic>
      <p:sp>
        <p:nvSpPr>
          <p:cNvPr id="21" name="SK-22-text-20"/>
          <p:cNvSpPr/>
          <p:nvPr/>
        </p:nvSpPr>
        <p:spPr>
          <a:xfrm>
            <a:off x="792361" y="246757"/>
            <a:ext cx="722090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39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3: PLAN — PROACTIVE CARE</a:t>
            </a:r>
            <a:endParaRPr lang="en-US" sz="1575" dirty="0"/>
          </a:p>
        </p:txBody>
      </p:sp>
      <p:sp>
        <p:nvSpPr>
          <p:cNvPr id="22" name="SK-22-text-21"/>
          <p:cNvSpPr/>
          <p:nvPr/>
        </p:nvSpPr>
        <p:spPr>
          <a:xfrm>
            <a:off x="804565" y="541734"/>
            <a:ext cx="1138743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 Planning Checklist</a:t>
            </a:r>
            <a:endParaRPr lang="en-US" sz="3300" dirty="0"/>
          </a:p>
        </p:txBody>
      </p:sp>
      <p:sp>
        <p:nvSpPr>
          <p:cNvPr id="23" name="SK-22-text-22"/>
          <p:cNvSpPr/>
          <p:nvPr/>
        </p:nvSpPr>
        <p:spPr>
          <a:xfrm>
            <a:off x="816769" y="1076623"/>
            <a:ext cx="852678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2: Practical Arrangements</a:t>
            </a:r>
            <a:endParaRPr lang="en-US" sz="1800" dirty="0"/>
          </a:p>
        </p:txBody>
      </p:sp>
      <p:sp>
        <p:nvSpPr>
          <p:cNvPr id="24" name="SK-22-text-23"/>
          <p:cNvSpPr/>
          <p:nvPr/>
        </p:nvSpPr>
        <p:spPr>
          <a:xfrm>
            <a:off x="11228784" y="205680"/>
            <a:ext cx="9632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D6E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 / 35</a:t>
            </a:r>
            <a:endParaRPr lang="en-US" sz="1500" dirty="0"/>
          </a:p>
        </p:txBody>
      </p:sp>
      <p:sp>
        <p:nvSpPr>
          <p:cNvPr id="25" name="SK-22-text-24"/>
          <p:cNvSpPr/>
          <p:nvPr/>
        </p:nvSpPr>
        <p:spPr>
          <a:xfrm>
            <a:off x="804565" y="1789807"/>
            <a:ext cx="91668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Anticipatory Medicines Written Up</a:t>
            </a:r>
            <a:endParaRPr lang="en-US" sz="1800" dirty="0"/>
          </a:p>
        </p:txBody>
      </p:sp>
      <p:sp>
        <p:nvSpPr>
          <p:cNvPr id="26" name="SK-22-text-25"/>
          <p:cNvSpPr/>
          <p:nvPr/>
        </p:nvSpPr>
        <p:spPr>
          <a:xfrm>
            <a:off x="1499592" y="2105323"/>
            <a:ext cx="30480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“Just in Case” box prescribed and in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 before the terminal phase</a:t>
            </a:r>
            <a:endParaRPr lang="en-US" sz="1200" dirty="0"/>
          </a:p>
        </p:txBody>
      </p:sp>
      <p:sp>
        <p:nvSpPr>
          <p:cNvPr id="27" name="SK-22-text-26"/>
          <p:cNvSpPr/>
          <p:nvPr/>
        </p:nvSpPr>
        <p:spPr>
          <a:xfrm>
            <a:off x="804565" y="2674590"/>
            <a:ext cx="83439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Syringe Driver Protocol Agreed</a:t>
            </a:r>
            <a:endParaRPr lang="en-US" sz="1800" dirty="0"/>
          </a:p>
        </p:txBody>
      </p:sp>
      <p:sp>
        <p:nvSpPr>
          <p:cNvPr id="28" name="SK-22-text-27"/>
          <p:cNvSpPr/>
          <p:nvPr/>
        </p:nvSpPr>
        <p:spPr>
          <a:xfrm>
            <a:off x="1499592" y="2976265"/>
            <a:ext cx="308446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pathway documented; community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nursing aware of setup plan</a:t>
            </a:r>
            <a:endParaRPr lang="en-US" sz="1200" dirty="0"/>
          </a:p>
        </p:txBody>
      </p:sp>
      <p:sp>
        <p:nvSpPr>
          <p:cNvPr id="29" name="SK-22-text-28"/>
          <p:cNvSpPr/>
          <p:nvPr/>
        </p:nvSpPr>
        <p:spPr>
          <a:xfrm>
            <a:off x="804565" y="3566071"/>
            <a:ext cx="58750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Equipment in the Home</a:t>
            </a:r>
            <a:endParaRPr lang="en-US" sz="1800" dirty="0"/>
          </a:p>
        </p:txBody>
      </p:sp>
      <p:sp>
        <p:nvSpPr>
          <p:cNvPr id="30" name="SK-22-text-29"/>
          <p:cNvSpPr/>
          <p:nvPr/>
        </p:nvSpPr>
        <p:spPr>
          <a:xfrm>
            <a:off x="1499592" y="3840361"/>
            <a:ext cx="315768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Hospital bed, pressure mattress, catheter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pack, commode — ordered proactively</a:t>
            </a:r>
            <a:endParaRPr lang="en-US" sz="1200" dirty="0"/>
          </a:p>
        </p:txBody>
      </p:sp>
      <p:sp>
        <p:nvSpPr>
          <p:cNvPr id="31" name="SK-22-text-30"/>
          <p:cNvSpPr/>
          <p:nvPr/>
        </p:nvSpPr>
        <p:spPr>
          <a:xfrm>
            <a:off x="804565" y="4457700"/>
            <a:ext cx="75209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OOH Handover Form Completed</a:t>
            </a:r>
            <a:endParaRPr lang="en-US" sz="1800" dirty="0"/>
          </a:p>
        </p:txBody>
      </p:sp>
      <p:sp>
        <p:nvSpPr>
          <p:cNvPr id="32" name="SK-22-text-31"/>
          <p:cNvSpPr/>
          <p:nvPr/>
        </p:nvSpPr>
        <p:spPr>
          <a:xfrm>
            <a:off x="1499592" y="4759375"/>
            <a:ext cx="34502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Sent electronically to OOH provider; updated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least twice weekly when in terminal phase</a:t>
            </a:r>
            <a:endParaRPr lang="en-US" sz="1200" dirty="0"/>
          </a:p>
        </p:txBody>
      </p:sp>
      <p:sp>
        <p:nvSpPr>
          <p:cNvPr id="33" name="SK-22-text-32"/>
          <p:cNvSpPr/>
          <p:nvPr/>
        </p:nvSpPr>
        <p:spPr>
          <a:xfrm>
            <a:off x="6010573" y="1789807"/>
            <a:ext cx="58750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EPaCCS Record Updated</a:t>
            </a:r>
            <a:endParaRPr lang="en-US" sz="1800" dirty="0"/>
          </a:p>
        </p:txBody>
      </p:sp>
      <p:sp>
        <p:nvSpPr>
          <p:cNvPr id="34" name="SK-22-text-33"/>
          <p:cNvSpPr/>
          <p:nvPr/>
        </p:nvSpPr>
        <p:spPr>
          <a:xfrm>
            <a:off x="6705600" y="2098477"/>
            <a:ext cx="34746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end-of-life preferences shared across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care settings — OOH, ambulance, hospital</a:t>
            </a:r>
            <a:endParaRPr lang="en-US" sz="1200" dirty="0"/>
          </a:p>
        </p:txBody>
      </p:sp>
      <p:sp>
        <p:nvSpPr>
          <p:cNvPr id="35" name="SK-22-text-34"/>
          <p:cNvSpPr/>
          <p:nvPr/>
        </p:nvSpPr>
        <p:spPr>
          <a:xfrm>
            <a:off x="6010573" y="2674590"/>
            <a:ext cx="61814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Support Package in Place</a:t>
            </a:r>
            <a:endParaRPr lang="en-US" sz="1800" dirty="0"/>
          </a:p>
        </p:txBody>
      </p:sp>
      <p:sp>
        <p:nvSpPr>
          <p:cNvPr id="36" name="SK-22-text-35"/>
          <p:cNvSpPr/>
          <p:nvPr/>
        </p:nvSpPr>
        <p:spPr>
          <a:xfrm>
            <a:off x="6705600" y="2976265"/>
            <a:ext cx="35843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Marie Curie nights booked; community nursing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package confirmed; respite arranged if needed</a:t>
            </a:r>
            <a:endParaRPr lang="en-US" sz="1200" dirty="0"/>
          </a:p>
        </p:txBody>
      </p:sp>
      <p:sp>
        <p:nvSpPr>
          <p:cNvPr id="37" name="SK-22-text-36"/>
          <p:cNvSpPr/>
          <p:nvPr/>
        </p:nvSpPr>
        <p:spPr>
          <a:xfrm>
            <a:off x="6010573" y="3566071"/>
            <a:ext cx="56007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 Care Pack Given</a:t>
            </a:r>
            <a:endParaRPr lang="en-US" sz="1800" dirty="0"/>
          </a:p>
        </p:txBody>
      </p:sp>
      <p:sp>
        <p:nvSpPr>
          <p:cNvPr id="38" name="SK-22-text-37"/>
          <p:cNvSpPr/>
          <p:nvPr/>
        </p:nvSpPr>
        <p:spPr>
          <a:xfrm>
            <a:off x="6705600" y="3826669"/>
            <a:ext cx="36453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Contact details, medication card, crisis plan,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to expect” information handed to patient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carer</a:t>
            </a:r>
            <a:endParaRPr lang="en-US" sz="1200" dirty="0"/>
          </a:p>
        </p:txBody>
      </p:sp>
      <p:sp>
        <p:nvSpPr>
          <p:cNvPr id="39" name="SK-22-text-38"/>
          <p:cNvSpPr/>
          <p:nvPr/>
        </p:nvSpPr>
        <p:spPr>
          <a:xfrm>
            <a:off x="6010573" y="4457700"/>
            <a:ext cx="618142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Bereavement Support Planned</a:t>
            </a:r>
            <a:endParaRPr lang="en-US" sz="1800" dirty="0"/>
          </a:p>
        </p:txBody>
      </p:sp>
      <p:sp>
        <p:nvSpPr>
          <p:cNvPr id="40" name="SK-22-text-39"/>
          <p:cNvSpPr/>
          <p:nvPr/>
        </p:nvSpPr>
        <p:spPr>
          <a:xfrm>
            <a:off x="6705600" y="4766221"/>
            <a:ext cx="403547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 identified for family before and after death;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follow-up appointment scheduled post-bereavement</a:t>
            </a:r>
            <a:endParaRPr lang="en-US" sz="1200" dirty="0"/>
          </a:p>
        </p:txBody>
      </p:sp>
      <p:sp>
        <p:nvSpPr>
          <p:cNvPr id="41" name="SK-22-text-40"/>
          <p:cNvSpPr/>
          <p:nvPr/>
        </p:nvSpPr>
        <p:spPr>
          <a:xfrm>
            <a:off x="2438400" y="5479405"/>
            <a:ext cx="58750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Timing is everything:</a:t>
            </a:r>
            <a:endParaRPr lang="en-US" sz="1800" dirty="0"/>
          </a:p>
        </p:txBody>
      </p:sp>
      <p:sp>
        <p:nvSpPr>
          <p:cNvPr id="42" name="SK-22-text-41"/>
          <p:cNvSpPr/>
          <p:nvPr/>
        </p:nvSpPr>
        <p:spPr>
          <a:xfrm>
            <a:off x="2413992" y="5753844"/>
            <a:ext cx="792480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Anticipatory medicines, equipment, and the OOH handover should all be in place BEFORE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crisis — not during it. If the family is calling 999 at midnight, the planning has come too late.</a:t>
            </a:r>
            <a:endParaRPr lang="en-US" sz="1200" dirty="0"/>
          </a:p>
        </p:txBody>
      </p:sp>
      <p:sp>
        <p:nvSpPr>
          <p:cNvPr id="43" name="SK-22-text-42"/>
          <p:cNvSpPr/>
          <p:nvPr/>
        </p:nvSpPr>
        <p:spPr>
          <a:xfrm>
            <a:off x="3425875" y="6563023"/>
            <a:ext cx="87661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0855" y="0"/>
            <a:ext cx="2730996" cy="1659582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5663" y="3888432"/>
            <a:ext cx="3316188" cy="1659582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966936"/>
            <a:ext cx="1048494" cy="89148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2157" y="1549896"/>
            <a:ext cx="3048000" cy="1117848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3067" y="1556742"/>
            <a:ext cx="3230761" cy="1124694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2157" y="2791123"/>
            <a:ext cx="3048000" cy="1117848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83067" y="2791123"/>
            <a:ext cx="3230761" cy="1117848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2157" y="4087267"/>
            <a:ext cx="3048000" cy="1069777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83067" y="4073575"/>
            <a:ext cx="3230761" cy="1083469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9059" y="5519886"/>
            <a:ext cx="11484769" cy="659606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00502"/>
            <a:ext cx="12192000" cy="428625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1263" y="6501259"/>
            <a:ext cx="182761" cy="102840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6377" y="5596086"/>
            <a:ext cx="475357" cy="507355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44086" y="4313634"/>
            <a:ext cx="511969" cy="479971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68494" y="3010644"/>
            <a:ext cx="475357" cy="521196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31882" y="1782961"/>
            <a:ext cx="524173" cy="479971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10659" y="4313634"/>
            <a:ext cx="511969" cy="432048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96086" y="3017490"/>
            <a:ext cx="353467" cy="493663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522863" y="1762423"/>
            <a:ext cx="487561" cy="500509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4965" y="1577280"/>
            <a:ext cx="5010894" cy="3429000"/>
          </a:xfrm>
          <a:prstGeom prst="rect">
            <a:avLst/>
          </a:prstGeom>
        </p:spPr>
      </p:pic>
      <p:sp>
        <p:nvSpPr>
          <p:cNvPr id="23" name="SK-23-text-22"/>
          <p:cNvSpPr/>
          <p:nvPr/>
        </p:nvSpPr>
        <p:spPr>
          <a:xfrm>
            <a:off x="304800" y="342900"/>
            <a:ext cx="1052512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Home Care Pack</a:t>
            </a:r>
            <a:endParaRPr lang="en-US" sz="3750" dirty="0"/>
          </a:p>
        </p:txBody>
      </p:sp>
      <p:sp>
        <p:nvSpPr>
          <p:cNvPr id="24" name="SK-23-text-23"/>
          <p:cNvSpPr/>
          <p:nvPr/>
        </p:nvSpPr>
        <p:spPr>
          <a:xfrm>
            <a:off x="304800" y="1200150"/>
            <a:ext cx="1186148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64A4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support for patients and carers at home</a:t>
            </a:r>
            <a:endParaRPr lang="en-US" sz="1575" dirty="0"/>
          </a:p>
        </p:txBody>
      </p:sp>
      <p:sp>
        <p:nvSpPr>
          <p:cNvPr id="25" name="SK-23-text-24"/>
          <p:cNvSpPr/>
          <p:nvPr/>
        </p:nvSpPr>
        <p:spPr>
          <a:xfrm>
            <a:off x="950863" y="5164038"/>
            <a:ext cx="95497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Given to every patient approaching end of life</a:t>
            </a:r>
            <a:endParaRPr lang="en-US" sz="1350" dirty="0"/>
          </a:p>
        </p:txBody>
      </p:sp>
      <p:sp>
        <p:nvSpPr>
          <p:cNvPr id="26" name="SK-23-text-25"/>
          <p:cNvSpPr/>
          <p:nvPr/>
        </p:nvSpPr>
        <p:spPr>
          <a:xfrm>
            <a:off x="6120259" y="1782961"/>
            <a:ext cx="31718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Details</a:t>
            </a:r>
            <a:endParaRPr lang="en-US" sz="1350" dirty="0"/>
          </a:p>
        </p:txBody>
      </p:sp>
      <p:sp>
        <p:nvSpPr>
          <p:cNvPr id="27" name="SK-23-text-26"/>
          <p:cNvSpPr/>
          <p:nvPr/>
        </p:nvSpPr>
        <p:spPr>
          <a:xfrm>
            <a:off x="6108055" y="2112169"/>
            <a:ext cx="208478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relevant services: GP, District Nurse,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Macmillan, OOH, hospice helpline</a:t>
            </a:r>
            <a:endParaRPr lang="en-US" sz="900" dirty="0"/>
          </a:p>
        </p:txBody>
      </p:sp>
      <p:sp>
        <p:nvSpPr>
          <p:cNvPr id="28" name="SK-23-text-27"/>
          <p:cNvSpPr/>
          <p:nvPr/>
        </p:nvSpPr>
        <p:spPr>
          <a:xfrm>
            <a:off x="6120259" y="3038029"/>
            <a:ext cx="48177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Crisis Care Information</a:t>
            </a:r>
            <a:endParaRPr lang="en-US" sz="1350" dirty="0"/>
          </a:p>
        </p:txBody>
      </p:sp>
      <p:sp>
        <p:nvSpPr>
          <p:cNvPr id="29" name="SK-23-text-28"/>
          <p:cNvSpPr/>
          <p:nvPr/>
        </p:nvSpPr>
        <p:spPr>
          <a:xfrm>
            <a:off x="6120259" y="3360390"/>
            <a:ext cx="202376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do out of hours — and when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to call 999</a:t>
            </a:r>
            <a:endParaRPr lang="en-US" sz="900" dirty="0"/>
          </a:p>
        </p:txBody>
      </p:sp>
      <p:sp>
        <p:nvSpPr>
          <p:cNvPr id="30" name="SK-23-text-29"/>
          <p:cNvSpPr/>
          <p:nvPr/>
        </p:nvSpPr>
        <p:spPr>
          <a:xfrm>
            <a:off x="6120259" y="4293096"/>
            <a:ext cx="29660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Expect</a:t>
            </a:r>
            <a:endParaRPr lang="en-US" sz="1350" dirty="0"/>
          </a:p>
        </p:txBody>
      </p:sp>
      <p:sp>
        <p:nvSpPr>
          <p:cNvPr id="31" name="SK-23-text-30"/>
          <p:cNvSpPr/>
          <p:nvPr/>
        </p:nvSpPr>
        <p:spPr>
          <a:xfrm>
            <a:off x="6108055" y="4615309"/>
            <a:ext cx="201156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Information on illness progression and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signs of the dying phase</a:t>
            </a:r>
            <a:endParaRPr lang="en-US" sz="900" dirty="0"/>
          </a:p>
        </p:txBody>
      </p:sp>
      <p:sp>
        <p:nvSpPr>
          <p:cNvPr id="32" name="SK-23-text-31"/>
          <p:cNvSpPr/>
          <p:nvPr/>
        </p:nvSpPr>
        <p:spPr>
          <a:xfrm>
            <a:off x="9265890" y="1782961"/>
            <a:ext cx="29261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Record Card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9265890" y="2119015"/>
            <a:ext cx="195069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Kept in the home; taken to every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and hospital admission</a:t>
            </a:r>
            <a:endParaRPr lang="en-US" sz="900" dirty="0"/>
          </a:p>
        </p:txBody>
      </p:sp>
      <p:sp>
        <p:nvSpPr>
          <p:cNvPr id="34" name="SK-23-text-33"/>
          <p:cNvSpPr/>
          <p:nvPr/>
        </p:nvSpPr>
        <p:spPr>
          <a:xfrm>
            <a:off x="9265890" y="3038029"/>
            <a:ext cx="29261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Weekly Review Sheet</a:t>
            </a:r>
            <a:endParaRPr lang="en-US" sz="1350" dirty="0"/>
          </a:p>
        </p:txBody>
      </p:sp>
      <p:sp>
        <p:nvSpPr>
          <p:cNvPr id="35" name="SK-23-text-34"/>
          <p:cNvSpPr/>
          <p:nvPr/>
        </p:nvSpPr>
        <p:spPr>
          <a:xfrm>
            <a:off x="9265890" y="3360390"/>
            <a:ext cx="218226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and carer feedback on symptoms,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comfort, and concerns</a:t>
            </a:r>
            <a:endParaRPr lang="en-US" sz="900" dirty="0"/>
          </a:p>
        </p:txBody>
      </p:sp>
      <p:sp>
        <p:nvSpPr>
          <p:cNvPr id="36" name="SK-23-text-35"/>
          <p:cNvSpPr/>
          <p:nvPr/>
        </p:nvSpPr>
        <p:spPr>
          <a:xfrm>
            <a:off x="9265890" y="4293096"/>
            <a:ext cx="29261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 Information</a:t>
            </a:r>
            <a:endParaRPr lang="en-US" sz="1350" dirty="0"/>
          </a:p>
        </p:txBody>
      </p:sp>
      <p:sp>
        <p:nvSpPr>
          <p:cNvPr id="37" name="SK-23-text-36"/>
          <p:cNvSpPr/>
          <p:nvPr/>
        </p:nvSpPr>
        <p:spPr>
          <a:xfrm>
            <a:off x="9265890" y="4615309"/>
            <a:ext cx="188967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Respite options, Marie Curie nights,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contacts</a:t>
            </a:r>
            <a:endParaRPr lang="en-US" sz="900" dirty="0"/>
          </a:p>
        </p:txBody>
      </p:sp>
      <p:sp>
        <p:nvSpPr>
          <p:cNvPr id="38" name="SK-23-text-37"/>
          <p:cNvSpPr/>
          <p:nvPr/>
        </p:nvSpPr>
        <p:spPr>
          <a:xfrm>
            <a:off x="1182588" y="5760690"/>
            <a:ext cx="110094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 the Home Care Pack BEFORE a crisis — information in a calm moment is far more valuable than information during one</a:t>
            </a:r>
            <a:endParaRPr lang="en-US" sz="1500" dirty="0"/>
          </a:p>
        </p:txBody>
      </p:sp>
      <p:sp>
        <p:nvSpPr>
          <p:cNvPr id="39" name="SK-23-text-38"/>
          <p:cNvSpPr/>
          <p:nvPr/>
        </p:nvSpPr>
        <p:spPr>
          <a:xfrm>
            <a:off x="3828157" y="6542484"/>
            <a:ext cx="83638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63" y="342900"/>
            <a:ext cx="19050" cy="96009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950565"/>
            <a:ext cx="1524000" cy="1905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597223"/>
            <a:ext cx="5400973" cy="1112193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8369" y="1597223"/>
            <a:ext cx="5522863" cy="1119188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4086" y="3275409"/>
            <a:ext cx="2328565" cy="1905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3606" y="3099792"/>
            <a:ext cx="9525" cy="205740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6079" y="3570238"/>
            <a:ext cx="1682353" cy="1905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0879" y="3771900"/>
            <a:ext cx="3084463" cy="342900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90879" y="4408884"/>
            <a:ext cx="3084463" cy="337245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90879" y="5033665"/>
            <a:ext cx="3291780" cy="356592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04479" y="5524649"/>
            <a:ext cx="3608784" cy="713780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29600" y="4766221"/>
            <a:ext cx="280392" cy="239911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41655" y="4135338"/>
            <a:ext cx="268188" cy="233065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62980" y="5650855"/>
            <a:ext cx="451098" cy="418207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86079" y="1844725"/>
            <a:ext cx="511969" cy="575965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6792" y="1796653"/>
            <a:ext cx="560784" cy="699492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0863" y="1865263"/>
            <a:ext cx="548580" cy="534888"/>
          </a:xfrm>
          <a:prstGeom prst="rect">
            <a:avLst/>
          </a:prstGeom>
        </p:spPr>
      </p:pic>
      <p:sp>
        <p:nvSpPr>
          <p:cNvPr id="21" name="SK-24-text-20"/>
          <p:cNvSpPr/>
          <p:nvPr/>
        </p:nvSpPr>
        <p:spPr>
          <a:xfrm>
            <a:off x="548580" y="342900"/>
            <a:ext cx="1164342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 of Hours Handover and EPaCCS</a:t>
            </a:r>
            <a:endParaRPr lang="en-US" sz="3300" dirty="0"/>
          </a:p>
        </p:txBody>
      </p:sp>
      <p:sp>
        <p:nvSpPr>
          <p:cNvPr id="22" name="SK-24-text-21"/>
          <p:cNvSpPr/>
          <p:nvPr/>
        </p:nvSpPr>
        <p:spPr>
          <a:xfrm>
            <a:off x="548580" y="1131540"/>
            <a:ext cx="1164342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A90A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Ensuring continuity when your patient needs you most — and you're not there</a:t>
            </a:r>
            <a:endParaRPr lang="en-US" sz="1500" dirty="0"/>
          </a:p>
        </p:txBody>
      </p:sp>
      <p:sp>
        <p:nvSpPr>
          <p:cNvPr id="23" name="SK-24-text-22"/>
          <p:cNvSpPr/>
          <p:nvPr/>
        </p:nvSpPr>
        <p:spPr>
          <a:xfrm>
            <a:off x="1828800" y="1673275"/>
            <a:ext cx="23488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PROBLEM</a:t>
            </a:r>
            <a:endParaRPr lang="en-US" sz="1350" dirty="0"/>
          </a:p>
        </p:txBody>
      </p:sp>
      <p:sp>
        <p:nvSpPr>
          <p:cNvPr id="24" name="SK-24-text-23"/>
          <p:cNvSpPr/>
          <p:nvPr/>
        </p:nvSpPr>
        <p:spPr>
          <a:xfrm>
            <a:off x="1816596" y="1975098"/>
            <a:ext cx="3133279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Dying patients deteriorate on evenings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weekends — when their usual GP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unavailable</a:t>
            </a:r>
            <a:endParaRPr lang="en-US" sz="1200" dirty="0"/>
          </a:p>
        </p:txBody>
      </p:sp>
      <p:sp>
        <p:nvSpPr>
          <p:cNvPr id="25" name="SK-24-text-24"/>
          <p:cNvSpPr/>
          <p:nvPr/>
        </p:nvSpPr>
        <p:spPr>
          <a:xfrm>
            <a:off x="7193161" y="1673275"/>
            <a:ext cx="25546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SOLUTION</a:t>
            </a:r>
            <a:endParaRPr lang="en-US" sz="1350" dirty="0"/>
          </a:p>
        </p:txBody>
      </p:sp>
      <p:sp>
        <p:nvSpPr>
          <p:cNvPr id="26" name="SK-24-text-25"/>
          <p:cNvSpPr/>
          <p:nvPr/>
        </p:nvSpPr>
        <p:spPr>
          <a:xfrm>
            <a:off x="7180957" y="1947565"/>
            <a:ext cx="50110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OOH Handover Form + EPaCCS</a:t>
            </a:r>
            <a:endParaRPr lang="en-US" sz="1350" dirty="0"/>
          </a:p>
        </p:txBody>
      </p:sp>
      <p:sp>
        <p:nvSpPr>
          <p:cNvPr id="27" name="SK-24-text-26"/>
          <p:cNvSpPr/>
          <p:nvPr/>
        </p:nvSpPr>
        <p:spPr>
          <a:xfrm>
            <a:off x="7180957" y="2201317"/>
            <a:ext cx="323076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Shared records ensure any clinician can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provide appropriate, preference-led care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1024086" y="2962573"/>
            <a:ext cx="3981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080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OOH Handover Form</a:t>
            </a:r>
            <a:endParaRPr lang="en-US" sz="1500" dirty="0"/>
          </a:p>
        </p:txBody>
      </p:sp>
      <p:sp>
        <p:nvSpPr>
          <p:cNvPr id="29" name="SK-24-text-28"/>
          <p:cNvSpPr/>
          <p:nvPr/>
        </p:nvSpPr>
        <p:spPr>
          <a:xfrm>
            <a:off x="1036290" y="3504307"/>
            <a:ext cx="357217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Sent electronically to OOH provider when patient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enters last weeks of life</a:t>
            </a:r>
            <a:endParaRPr lang="en-US" sz="1050" dirty="0"/>
          </a:p>
        </p:txBody>
      </p:sp>
      <p:sp>
        <p:nvSpPr>
          <p:cNvPr id="30" name="SK-24-text-29"/>
          <p:cNvSpPr/>
          <p:nvPr/>
        </p:nvSpPr>
        <p:spPr>
          <a:xfrm>
            <a:off x="1036290" y="3977580"/>
            <a:ext cx="83972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Updated at least twice weekly as condition changes</a:t>
            </a:r>
            <a:endParaRPr lang="en-US" sz="1050" dirty="0"/>
          </a:p>
        </p:txBody>
      </p:sp>
      <p:sp>
        <p:nvSpPr>
          <p:cNvPr id="31" name="SK-24-text-30"/>
          <p:cNvSpPr/>
          <p:nvPr/>
        </p:nvSpPr>
        <p:spPr>
          <a:xfrm>
            <a:off x="1036290" y="4217640"/>
            <a:ext cx="88773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Contains: diagnosis · prognosis · current medications</a:t>
            </a:r>
            <a:endParaRPr lang="en-US" sz="1050" dirty="0"/>
          </a:p>
        </p:txBody>
      </p:sp>
      <p:sp>
        <p:nvSpPr>
          <p:cNvPr id="32" name="SK-24-text-31"/>
          <p:cNvSpPr/>
          <p:nvPr/>
        </p:nvSpPr>
        <p:spPr>
          <a:xfrm>
            <a:off x="1036290" y="4450705"/>
            <a:ext cx="6797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ACP and DNACPR status clearly documented</a:t>
            </a:r>
            <a:endParaRPr lang="en-US" sz="1050" dirty="0"/>
          </a:p>
        </p:txBody>
      </p:sp>
      <p:sp>
        <p:nvSpPr>
          <p:cNvPr id="33" name="SK-24-text-32"/>
          <p:cNvSpPr/>
          <p:nvPr/>
        </p:nvSpPr>
        <p:spPr>
          <a:xfrm>
            <a:off x="1036290" y="4690765"/>
            <a:ext cx="7117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Preferred place of care and death recorded</a:t>
            </a:r>
            <a:endParaRPr lang="en-US" sz="1050" dirty="0"/>
          </a:p>
        </p:txBody>
      </p:sp>
      <p:sp>
        <p:nvSpPr>
          <p:cNvPr id="34" name="SK-24-text-33"/>
          <p:cNvSpPr/>
          <p:nvPr/>
        </p:nvSpPr>
        <p:spPr>
          <a:xfrm>
            <a:off x="1036290" y="4923979"/>
            <a:ext cx="69570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Key GP and District Nurse contact details</a:t>
            </a:r>
            <a:endParaRPr lang="en-US" sz="1050" dirty="0"/>
          </a:p>
        </p:txBody>
      </p:sp>
      <p:sp>
        <p:nvSpPr>
          <p:cNvPr id="35" name="SK-24-text-34"/>
          <p:cNvSpPr/>
          <p:nvPr/>
        </p:nvSpPr>
        <p:spPr>
          <a:xfrm>
            <a:off x="1036290" y="5157192"/>
            <a:ext cx="77571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Emergency management plan for likely scenarios</a:t>
            </a:r>
            <a:endParaRPr lang="en-US" sz="1050" dirty="0"/>
          </a:p>
        </p:txBody>
      </p:sp>
      <p:sp>
        <p:nvSpPr>
          <p:cNvPr id="36" name="SK-24-text-35"/>
          <p:cNvSpPr/>
          <p:nvPr/>
        </p:nvSpPr>
        <p:spPr>
          <a:xfrm>
            <a:off x="1987153" y="5644009"/>
            <a:ext cx="253588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Send BEFORE the crisis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phone call at 11pm is too late</a:t>
            </a:r>
            <a:endParaRPr lang="en-US" sz="1200" dirty="0"/>
          </a:p>
        </p:txBody>
      </p:sp>
      <p:sp>
        <p:nvSpPr>
          <p:cNvPr id="37" name="SK-24-text-36"/>
          <p:cNvSpPr/>
          <p:nvPr/>
        </p:nvSpPr>
        <p:spPr>
          <a:xfrm>
            <a:off x="6486079" y="2873425"/>
            <a:ext cx="13201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A90A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EPaCCS</a:t>
            </a:r>
            <a:endParaRPr lang="en-US" sz="1350" dirty="0"/>
          </a:p>
        </p:txBody>
      </p:sp>
      <p:sp>
        <p:nvSpPr>
          <p:cNvPr id="38" name="SK-24-text-37"/>
          <p:cNvSpPr/>
          <p:nvPr/>
        </p:nvSpPr>
        <p:spPr>
          <a:xfrm>
            <a:off x="6486079" y="3092946"/>
            <a:ext cx="5434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A90A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Electronic Palliative Care</a:t>
            </a:r>
            <a:endParaRPr lang="en-US" sz="1350" dirty="0"/>
          </a:p>
        </p:txBody>
      </p:sp>
      <p:sp>
        <p:nvSpPr>
          <p:cNvPr id="39" name="SK-24-text-38"/>
          <p:cNvSpPr/>
          <p:nvPr/>
        </p:nvSpPr>
        <p:spPr>
          <a:xfrm>
            <a:off x="6486079" y="3305473"/>
            <a:ext cx="4200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A90A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Coordination Systems</a:t>
            </a:r>
            <a:endParaRPr lang="en-US" sz="1350" dirty="0"/>
          </a:p>
        </p:txBody>
      </p:sp>
      <p:sp>
        <p:nvSpPr>
          <p:cNvPr id="40" name="SK-24-text-39"/>
          <p:cNvSpPr/>
          <p:nvPr/>
        </p:nvSpPr>
        <p:spPr>
          <a:xfrm>
            <a:off x="7900392" y="3854053"/>
            <a:ext cx="2087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Practice</a:t>
            </a:r>
            <a:endParaRPr lang="en-US" sz="1200" dirty="0"/>
          </a:p>
        </p:txBody>
      </p:sp>
      <p:sp>
        <p:nvSpPr>
          <p:cNvPr id="41" name="SK-24-text-40"/>
          <p:cNvSpPr/>
          <p:nvPr/>
        </p:nvSpPr>
        <p:spPr>
          <a:xfrm>
            <a:off x="7363867" y="4485084"/>
            <a:ext cx="408813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EPaCCS / Coordinate My Care</a:t>
            </a:r>
            <a:endParaRPr lang="en-US" sz="975" dirty="0"/>
          </a:p>
        </p:txBody>
      </p:sp>
      <p:sp>
        <p:nvSpPr>
          <p:cNvPr id="42" name="SK-24-text-41"/>
          <p:cNvSpPr/>
          <p:nvPr/>
        </p:nvSpPr>
        <p:spPr>
          <a:xfrm>
            <a:off x="6827490" y="5115967"/>
            <a:ext cx="53645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OOH · Ambulance · Hospital · Community Nursing</a:t>
            </a:r>
            <a:endParaRPr lang="en-US" sz="975" dirty="0"/>
          </a:p>
        </p:txBody>
      </p:sp>
      <p:sp>
        <p:nvSpPr>
          <p:cNvPr id="43" name="SK-24-text-42"/>
          <p:cNvSpPr/>
          <p:nvPr/>
        </p:nvSpPr>
        <p:spPr>
          <a:xfrm>
            <a:off x="6193482" y="5616625"/>
            <a:ext cx="59985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■ Enables real-time sharing of EOL preferences across ALL care settings</a:t>
            </a:r>
            <a:endParaRPr lang="en-US" sz="1050" dirty="0"/>
          </a:p>
        </p:txBody>
      </p:sp>
      <p:sp>
        <p:nvSpPr>
          <p:cNvPr id="44" name="SK-24-text-43"/>
          <p:cNvSpPr/>
          <p:nvPr/>
        </p:nvSpPr>
        <p:spPr>
          <a:xfrm>
            <a:off x="6193482" y="5863530"/>
            <a:ext cx="599851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■ Reduces inappropriate hospital admissions at end of life</a:t>
            </a:r>
            <a:endParaRPr lang="en-US" sz="1050" dirty="0"/>
          </a:p>
        </p:txBody>
      </p:sp>
      <p:sp>
        <p:nvSpPr>
          <p:cNvPr id="45" name="SK-24-text-44"/>
          <p:cNvSpPr/>
          <p:nvPr/>
        </p:nvSpPr>
        <p:spPr>
          <a:xfrm>
            <a:off x="6193482" y="6110436"/>
            <a:ext cx="599851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■ Now standard in many areas — "Coordinate My Care" is one live example</a:t>
            </a:r>
            <a:endParaRPr lang="en-US" sz="1050" dirty="0"/>
          </a:p>
        </p:txBody>
      </p:sp>
      <p:sp>
        <p:nvSpPr>
          <p:cNvPr id="46" name="SK-24-text-45"/>
          <p:cNvSpPr/>
          <p:nvPr/>
        </p:nvSpPr>
        <p:spPr>
          <a:xfrm>
            <a:off x="524173" y="6563023"/>
            <a:ext cx="81000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</a:t>
            </a:r>
            <a:endParaRPr lang="en-US" sz="975" dirty="0"/>
          </a:p>
        </p:txBody>
      </p:sp>
      <p:sp>
        <p:nvSpPr>
          <p:cNvPr id="47" name="SK-24-text-46"/>
          <p:cNvSpPr/>
          <p:nvPr/>
        </p:nvSpPr>
        <p:spPr>
          <a:xfrm>
            <a:off x="6010573" y="6576715"/>
            <a:ext cx="246757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080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</a:t>
            </a:r>
            <a:endParaRPr lang="en-US" sz="1050" dirty="0"/>
          </a:p>
        </p:txBody>
      </p:sp>
      <p:sp>
        <p:nvSpPr>
          <p:cNvPr id="48" name="SK-24-text-47"/>
          <p:cNvSpPr/>
          <p:nvPr/>
        </p:nvSpPr>
        <p:spPr>
          <a:xfrm>
            <a:off x="10765482" y="6563023"/>
            <a:ext cx="142651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24 of 35</a:t>
            </a:r>
            <a:endParaRPr lang="en-US" sz="97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987475"/>
            <a:ext cx="865584" cy="82153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356592"/>
            <a:ext cx="3048000" cy="6055519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2502396"/>
            <a:ext cx="4779169" cy="968276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2543621"/>
            <a:ext cx="48667" cy="973782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3552379"/>
            <a:ext cx="4779169" cy="1042392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3579763"/>
            <a:ext cx="48667" cy="973782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4677073"/>
            <a:ext cx="4779169" cy="960090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4718298"/>
            <a:ext cx="48667" cy="973782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9475" y="2468761"/>
            <a:ext cx="4291459" cy="987475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9475" y="2509986"/>
            <a:ext cx="48667" cy="973782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59475" y="3524250"/>
            <a:ext cx="4291459" cy="1064270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59475" y="3648373"/>
            <a:ext cx="48667" cy="973782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59475" y="4677073"/>
            <a:ext cx="6632377" cy="1056084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59475" y="4703862"/>
            <a:ext cx="48667" cy="973782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1969" y="5808613"/>
            <a:ext cx="10826353" cy="438894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4800" y="6521946"/>
            <a:ext cx="194965" cy="109686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14471" y="3963888"/>
            <a:ext cx="2352973" cy="1762423"/>
          </a:xfrm>
          <a:prstGeom prst="rect">
            <a:avLst/>
          </a:prstGeom>
        </p:spPr>
      </p:pic>
      <p:sp>
        <p:nvSpPr>
          <p:cNvPr id="22" name="SK-25-text-21"/>
          <p:cNvSpPr/>
          <p:nvPr/>
        </p:nvSpPr>
        <p:spPr>
          <a:xfrm>
            <a:off x="353467" y="102840"/>
            <a:ext cx="4831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3" name="SK-25-text-22"/>
          <p:cNvSpPr/>
          <p:nvPr/>
        </p:nvSpPr>
        <p:spPr>
          <a:xfrm>
            <a:off x="9997380" y="102840"/>
            <a:ext cx="2194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4" name="SK-25-text-23"/>
          <p:cNvSpPr/>
          <p:nvPr/>
        </p:nvSpPr>
        <p:spPr>
          <a:xfrm>
            <a:off x="524173" y="671959"/>
            <a:ext cx="24774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392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4 OF 5</a:t>
            </a:r>
            <a:endParaRPr lang="en-US" sz="1275" dirty="0"/>
          </a:p>
        </p:txBody>
      </p:sp>
      <p:sp>
        <p:nvSpPr>
          <p:cNvPr id="25" name="SK-25-text-24"/>
          <p:cNvSpPr/>
          <p:nvPr/>
        </p:nvSpPr>
        <p:spPr>
          <a:xfrm>
            <a:off x="524173" y="1193155"/>
            <a:ext cx="87115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Terminal Care Protocol</a:t>
            </a:r>
            <a:endParaRPr lang="en-US" sz="2550" dirty="0"/>
          </a:p>
        </p:txBody>
      </p:sp>
      <p:sp>
        <p:nvSpPr>
          <p:cNvPr id="26" name="SK-25-text-25"/>
          <p:cNvSpPr/>
          <p:nvPr/>
        </p:nvSpPr>
        <p:spPr>
          <a:xfrm>
            <a:off x="511969" y="1611511"/>
            <a:ext cx="116800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7A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the last days of life — recognition, symptom control, and family support</a:t>
            </a:r>
            <a:endParaRPr lang="en-US" sz="1500" dirty="0"/>
          </a:p>
        </p:txBody>
      </p:sp>
      <p:sp>
        <p:nvSpPr>
          <p:cNvPr id="27" name="SK-25-text-26"/>
          <p:cNvSpPr/>
          <p:nvPr/>
        </p:nvSpPr>
        <p:spPr>
          <a:xfrm>
            <a:off x="475357" y="2112169"/>
            <a:ext cx="117166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the terminal phase is recognised — act proactively, not reactively</a:t>
            </a:r>
            <a:endParaRPr lang="en-US" sz="1275" dirty="0"/>
          </a:p>
        </p:txBody>
      </p:sp>
      <p:sp>
        <p:nvSpPr>
          <p:cNvPr id="28" name="SK-25-text-27"/>
          <p:cNvSpPr/>
          <p:nvPr/>
        </p:nvSpPr>
        <p:spPr>
          <a:xfrm>
            <a:off x="719286" y="2578596"/>
            <a:ext cx="6496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the Terminal Phase</a:t>
            </a:r>
            <a:endParaRPr lang="en-US" sz="1500" dirty="0"/>
          </a:p>
        </p:txBody>
      </p:sp>
      <p:sp>
        <p:nvSpPr>
          <p:cNvPr id="29" name="SK-25-text-28"/>
          <p:cNvSpPr/>
          <p:nvPr/>
        </p:nvSpPr>
        <p:spPr>
          <a:xfrm>
            <a:off x="719286" y="2832348"/>
            <a:ext cx="376728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NICE NG31 criteria — patient bed-bound, minimal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intake, semi-conscious, mottled skin. Communicate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clearly with family that the dying phase has begun.</a:t>
            </a:r>
            <a:endParaRPr lang="en-US" sz="1200" dirty="0"/>
          </a:p>
        </p:txBody>
      </p:sp>
      <p:sp>
        <p:nvSpPr>
          <p:cNvPr id="30" name="SK-25-text-29"/>
          <p:cNvSpPr/>
          <p:nvPr/>
        </p:nvSpPr>
        <p:spPr>
          <a:xfrm>
            <a:off x="719286" y="3675757"/>
            <a:ext cx="10382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Prescribing — "Just in Case" Box</a:t>
            </a:r>
            <a:endParaRPr lang="en-US" sz="1500" dirty="0"/>
          </a:p>
        </p:txBody>
      </p:sp>
      <p:sp>
        <p:nvSpPr>
          <p:cNvPr id="31" name="SK-25-text-30"/>
          <p:cNvSpPr/>
          <p:nvPr/>
        </p:nvSpPr>
        <p:spPr>
          <a:xfrm>
            <a:off x="719286" y="3929509"/>
            <a:ext cx="368185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SC morphine, midazolam, hyoscine,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 before they are needed. Medicines must be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home before the crisis — not ordered during it.</a:t>
            </a:r>
            <a:endParaRPr lang="en-US" sz="1200" dirty="0"/>
          </a:p>
        </p:txBody>
      </p:sp>
      <p:sp>
        <p:nvSpPr>
          <p:cNvPr id="32" name="SK-25-text-31"/>
          <p:cNvSpPr/>
          <p:nvPr/>
        </p:nvSpPr>
        <p:spPr>
          <a:xfrm>
            <a:off x="719286" y="4766221"/>
            <a:ext cx="7181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and Route Switch</a:t>
            </a:r>
            <a:endParaRPr lang="en-US" sz="1500" dirty="0"/>
          </a:p>
        </p:txBody>
      </p:sp>
      <p:sp>
        <p:nvSpPr>
          <p:cNvPr id="33" name="SK-25-text-32"/>
          <p:cNvSpPr/>
          <p:nvPr/>
        </p:nvSpPr>
        <p:spPr>
          <a:xfrm>
            <a:off x="719286" y="5013127"/>
            <a:ext cx="370626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oral route lost — switch to subcutaneous. Set up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syringe driver for pain, secretions, agitation.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District Nurse initiates and monitors.</a:t>
            </a:r>
            <a:endParaRPr lang="en-US" sz="1200" dirty="0"/>
          </a:p>
        </p:txBody>
      </p:sp>
      <p:sp>
        <p:nvSpPr>
          <p:cNvPr id="34" name="SK-25-text-33"/>
          <p:cNvSpPr/>
          <p:nvPr/>
        </p:nvSpPr>
        <p:spPr>
          <a:xfrm>
            <a:off x="5705773" y="2557909"/>
            <a:ext cx="64862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Non-Essential Medications</a:t>
            </a:r>
            <a:endParaRPr lang="en-US" sz="1500" dirty="0"/>
          </a:p>
        </p:txBody>
      </p:sp>
      <p:sp>
        <p:nvSpPr>
          <p:cNvPr id="35" name="SK-25-text-34"/>
          <p:cNvSpPr/>
          <p:nvPr/>
        </p:nvSpPr>
        <p:spPr>
          <a:xfrm>
            <a:off x="5693569" y="2832348"/>
            <a:ext cx="3718471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and stop statins, antihypertensives, vitamins,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preventive medications. Continue only comfort-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focused medicines. Reduces burden on patient and family.</a:t>
            </a:r>
            <a:endParaRPr lang="en-US" sz="1200" dirty="0"/>
          </a:p>
        </p:txBody>
      </p:sp>
      <p:sp>
        <p:nvSpPr>
          <p:cNvPr id="36" name="SK-25-text-35"/>
          <p:cNvSpPr/>
          <p:nvPr/>
        </p:nvSpPr>
        <p:spPr>
          <a:xfrm>
            <a:off x="5705773" y="3600450"/>
            <a:ext cx="4210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Prepare the Family</a:t>
            </a:r>
            <a:endParaRPr lang="en-US" sz="1500" dirty="0"/>
          </a:p>
        </p:txBody>
      </p:sp>
      <p:sp>
        <p:nvSpPr>
          <p:cNvPr id="37" name="SK-25-text-36"/>
          <p:cNvSpPr/>
          <p:nvPr/>
        </p:nvSpPr>
        <p:spPr>
          <a:xfrm>
            <a:off x="5693569" y="3819823"/>
            <a:ext cx="360878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 what to expect — changes in breathing, reduced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consciousness, mottling. Offer Marie Curie night nursing.</a:t>
            </a:r>
            <a:endParaRPr lang="en-US" sz="1200" dirty="0"/>
          </a:p>
        </p:txBody>
      </p:sp>
      <p:sp>
        <p:nvSpPr>
          <p:cNvPr id="38" name="SK-25-text-37"/>
          <p:cNvSpPr/>
          <p:nvPr/>
        </p:nvSpPr>
        <p:spPr>
          <a:xfrm>
            <a:off x="5705773" y="4169569"/>
            <a:ext cx="648622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 Home Care Pack crisis information.</a:t>
            </a:r>
            <a:endParaRPr lang="en-US" sz="1200" dirty="0"/>
          </a:p>
        </p:txBody>
      </p:sp>
      <p:sp>
        <p:nvSpPr>
          <p:cNvPr id="39" name="SK-25-text-38"/>
          <p:cNvSpPr/>
          <p:nvPr/>
        </p:nvSpPr>
        <p:spPr>
          <a:xfrm>
            <a:off x="5705773" y="4341019"/>
            <a:ext cx="64862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Chaplaincy/spiritual care if requested.</a:t>
            </a:r>
            <a:endParaRPr lang="en-US" sz="1200" dirty="0"/>
          </a:p>
        </p:txBody>
      </p:sp>
      <p:sp>
        <p:nvSpPr>
          <p:cNvPr id="40" name="SK-25-text-39"/>
          <p:cNvSpPr/>
          <p:nvPr/>
        </p:nvSpPr>
        <p:spPr>
          <a:xfrm>
            <a:off x="5705773" y="4766221"/>
            <a:ext cx="5581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Place of Death</a:t>
            </a:r>
            <a:endParaRPr lang="en-US" sz="1500" dirty="0"/>
          </a:p>
        </p:txBody>
      </p:sp>
      <p:sp>
        <p:nvSpPr>
          <p:cNvPr id="41" name="SK-25-text-40"/>
          <p:cNvSpPr/>
          <p:nvPr/>
        </p:nvSpPr>
        <p:spPr>
          <a:xfrm>
            <a:off x="5693569" y="5013127"/>
            <a:ext cx="393799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ACP/ReSPECT. If patient wishes to die at home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mobilise rapid response community nursing, hospice-at-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home, and equipment. Avoid unnecessary hospital admission.</a:t>
            </a:r>
            <a:endParaRPr lang="en-US" sz="1200" dirty="0"/>
          </a:p>
        </p:txBody>
      </p:sp>
      <p:sp>
        <p:nvSpPr>
          <p:cNvPr id="42" name="SK-25-text-41"/>
          <p:cNvSpPr/>
          <p:nvPr/>
        </p:nvSpPr>
        <p:spPr>
          <a:xfrm>
            <a:off x="670471" y="5925294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Death:</a:t>
            </a:r>
            <a:endParaRPr lang="en-US" sz="1500" dirty="0"/>
          </a:p>
        </p:txBody>
      </p:sp>
      <p:sp>
        <p:nvSpPr>
          <p:cNvPr id="43" name="SK-25-text-42"/>
          <p:cNvSpPr/>
          <p:nvPr/>
        </p:nvSpPr>
        <p:spPr>
          <a:xfrm>
            <a:off x="2084784" y="5945832"/>
            <a:ext cx="6659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Notify OOH to remove handover form</a:t>
            </a:r>
            <a:endParaRPr lang="en-US" sz="1200" dirty="0"/>
          </a:p>
        </p:txBody>
      </p:sp>
      <p:sp>
        <p:nvSpPr>
          <p:cNvPr id="44" name="SK-25-text-43"/>
          <p:cNvSpPr/>
          <p:nvPr/>
        </p:nvSpPr>
        <p:spPr>
          <a:xfrm>
            <a:off x="5230267" y="5945832"/>
            <a:ext cx="5562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Inform all relevant services</a:t>
            </a:r>
            <a:endParaRPr lang="en-US" sz="1200" dirty="0"/>
          </a:p>
        </p:txBody>
      </p:sp>
      <p:sp>
        <p:nvSpPr>
          <p:cNvPr id="45" name="SK-25-text-44"/>
          <p:cNvSpPr/>
          <p:nvPr/>
        </p:nvSpPr>
        <p:spPr>
          <a:xfrm>
            <a:off x="7680871" y="5945832"/>
            <a:ext cx="45111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Initiate bereavement support for family</a:t>
            </a:r>
            <a:endParaRPr lang="en-US" sz="1200" dirty="0"/>
          </a:p>
        </p:txBody>
      </p:sp>
      <p:sp>
        <p:nvSpPr>
          <p:cNvPr id="46" name="SK-25-text-45"/>
          <p:cNvSpPr/>
          <p:nvPr/>
        </p:nvSpPr>
        <p:spPr>
          <a:xfrm>
            <a:off x="3584377" y="6542484"/>
            <a:ext cx="86076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 | June 2026</a:t>
            </a:r>
            <a:endParaRPr lang="en-US" sz="1275" dirty="0"/>
          </a:p>
        </p:txBody>
      </p:sp>
      <p:sp>
        <p:nvSpPr>
          <p:cNvPr id="47" name="SK-25-text-46"/>
          <p:cNvSpPr/>
          <p:nvPr/>
        </p:nvSpPr>
        <p:spPr>
          <a:xfrm>
            <a:off x="11119098" y="6542484"/>
            <a:ext cx="10729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 // 35</a:t>
            </a:r>
            <a:endParaRPr lang="en-US" sz="127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77" y="555427"/>
            <a:ext cx="938659" cy="89148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837879"/>
            <a:ext cx="5193655" cy="3429000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2317998"/>
            <a:ext cx="950863" cy="68461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4638675"/>
            <a:ext cx="4596259" cy="580727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8014" y="1961257"/>
            <a:ext cx="9525" cy="3271242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837879"/>
            <a:ext cx="5425380" cy="3401467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32290" y="2317998"/>
            <a:ext cx="950863" cy="68461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173" y="5428059"/>
            <a:ext cx="11143357" cy="1008013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22777" y="6590407"/>
            <a:ext cx="146298" cy="123379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02180" y="0"/>
            <a:ext cx="1889671" cy="1117848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486400"/>
            <a:ext cx="1158180" cy="960090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09192" y="5527477"/>
            <a:ext cx="7790557" cy="809179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98282" y="1975098"/>
            <a:ext cx="438894" cy="438894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0157" y="1988790"/>
            <a:ext cx="304800" cy="287982"/>
          </a:xfrm>
          <a:prstGeom prst="rect">
            <a:avLst/>
          </a:prstGeom>
        </p:spPr>
      </p:pic>
      <p:sp>
        <p:nvSpPr>
          <p:cNvPr id="18" name="SK-26-text-17"/>
          <p:cNvSpPr/>
          <p:nvPr/>
        </p:nvSpPr>
        <p:spPr>
          <a:xfrm>
            <a:off x="463153" y="185142"/>
            <a:ext cx="7486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392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5 — C5: CONTINUED LEARNING</a:t>
            </a:r>
            <a:endParaRPr lang="en-US" sz="1500" dirty="0"/>
          </a:p>
        </p:txBody>
      </p:sp>
      <p:sp>
        <p:nvSpPr>
          <p:cNvPr id="19" name="SK-26-text-18"/>
          <p:cNvSpPr/>
          <p:nvPr/>
        </p:nvSpPr>
        <p:spPr>
          <a:xfrm>
            <a:off x="475357" y="767953"/>
            <a:ext cx="1171664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Learning &amp; Significant Event Analysis</a:t>
            </a:r>
            <a:endParaRPr lang="en-US" sz="3375" dirty="0"/>
          </a:p>
        </p:txBody>
      </p:sp>
      <p:sp>
        <p:nvSpPr>
          <p:cNvPr id="20" name="SK-26-text-19"/>
          <p:cNvSpPr/>
          <p:nvPr/>
        </p:nvSpPr>
        <p:spPr>
          <a:xfrm>
            <a:off x="463153" y="1309836"/>
            <a:ext cx="1172884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4D8C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Reflecting on care quality • Team education • Daffodil Standards</a:t>
            </a:r>
            <a:endParaRPr lang="en-US" sz="1875" dirty="0"/>
          </a:p>
        </p:txBody>
      </p:sp>
      <p:sp>
        <p:nvSpPr>
          <p:cNvPr id="21" name="SK-26-text-20"/>
          <p:cNvSpPr/>
          <p:nvPr/>
        </p:nvSpPr>
        <p:spPr>
          <a:xfrm>
            <a:off x="1206996" y="1988790"/>
            <a:ext cx="9263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Event Analysis (SEA)</a:t>
            </a:r>
            <a:endParaRPr lang="en-US" sz="1875" dirty="0"/>
          </a:p>
        </p:txBody>
      </p:sp>
      <p:sp>
        <p:nvSpPr>
          <p:cNvPr id="22" name="SK-26-text-21"/>
          <p:cNvSpPr/>
          <p:nvPr/>
        </p:nvSpPr>
        <p:spPr>
          <a:xfrm>
            <a:off x="816769" y="2551063"/>
            <a:ext cx="32551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Conducted for every patient death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structured team reflection</a:t>
            </a:r>
            <a:endParaRPr lang="en-US" sz="1350" dirty="0"/>
          </a:p>
        </p:txBody>
      </p:sp>
      <p:sp>
        <p:nvSpPr>
          <p:cNvPr id="23" name="SK-26-text-22"/>
          <p:cNvSpPr/>
          <p:nvPr/>
        </p:nvSpPr>
        <p:spPr>
          <a:xfrm>
            <a:off x="816769" y="3079105"/>
            <a:ext cx="37794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questions: What went well? What could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improved? What will we change?</a:t>
            </a:r>
            <a:endParaRPr lang="en-US" sz="1350" dirty="0"/>
          </a:p>
        </p:txBody>
      </p:sp>
      <p:sp>
        <p:nvSpPr>
          <p:cNvPr id="24" name="SK-26-text-23"/>
          <p:cNvSpPr/>
          <p:nvPr/>
        </p:nvSpPr>
        <p:spPr>
          <a:xfrm>
            <a:off x="816769" y="3579763"/>
            <a:ext cx="33770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Traffic Light framework to rate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of care at 6-monthly reviews</a:t>
            </a:r>
            <a:endParaRPr lang="en-US" sz="1350" dirty="0"/>
          </a:p>
        </p:txBody>
      </p:sp>
      <p:sp>
        <p:nvSpPr>
          <p:cNvPr id="25" name="SK-26-text-24"/>
          <p:cNvSpPr/>
          <p:nvPr/>
        </p:nvSpPr>
        <p:spPr>
          <a:xfrm>
            <a:off x="816769" y="4080421"/>
            <a:ext cx="360878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Invite Macmillan nurses to MDT meetings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case-based education</a:t>
            </a:r>
            <a:endParaRPr lang="en-US" sz="1350" dirty="0"/>
          </a:p>
        </p:txBody>
      </p:sp>
      <p:sp>
        <p:nvSpPr>
          <p:cNvPr id="26" name="SK-26-text-25"/>
          <p:cNvSpPr/>
          <p:nvPr/>
        </p:nvSpPr>
        <p:spPr>
          <a:xfrm>
            <a:off x="1377553" y="4725144"/>
            <a:ext cx="30722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"Every death is a learning opportunity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the whole team"</a:t>
            </a:r>
            <a:endParaRPr lang="en-US" sz="1275" dirty="0"/>
          </a:p>
        </p:txBody>
      </p:sp>
      <p:sp>
        <p:nvSpPr>
          <p:cNvPr id="27" name="SK-26-text-26"/>
          <p:cNvSpPr/>
          <p:nvPr/>
        </p:nvSpPr>
        <p:spPr>
          <a:xfrm>
            <a:off x="7095679" y="1988790"/>
            <a:ext cx="50963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Daffodil Standards (2019)</a:t>
            </a:r>
            <a:endParaRPr lang="en-US" sz="1875" dirty="0"/>
          </a:p>
        </p:txBody>
      </p:sp>
      <p:sp>
        <p:nvSpPr>
          <p:cNvPr id="28" name="SK-26-text-27"/>
          <p:cNvSpPr/>
          <p:nvPr/>
        </p:nvSpPr>
        <p:spPr>
          <a:xfrm>
            <a:off x="6547098" y="2551063"/>
            <a:ext cx="40354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Voluntary quality accreditation for GP practices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(RCGP &amp; Marie Curie)</a:t>
            </a:r>
            <a:endParaRPr lang="en-US" sz="1350" dirty="0"/>
          </a:p>
        </p:txBody>
      </p:sp>
      <p:sp>
        <p:nvSpPr>
          <p:cNvPr id="29" name="SK-26-text-28"/>
          <p:cNvSpPr/>
          <p:nvPr/>
        </p:nvSpPr>
        <p:spPr>
          <a:xfrm>
            <a:off x="6547098" y="3106638"/>
            <a:ext cx="408429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Covers: identification, assessment, coordination,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support, after-death care</a:t>
            </a:r>
            <a:endParaRPr lang="en-US" sz="1350" dirty="0"/>
          </a:p>
        </p:txBody>
      </p:sp>
      <p:sp>
        <p:nvSpPr>
          <p:cNvPr id="30" name="SK-26-text-29"/>
          <p:cNvSpPr/>
          <p:nvPr/>
        </p:nvSpPr>
        <p:spPr>
          <a:xfrm>
            <a:off x="6559153" y="3668911"/>
            <a:ext cx="34624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 in CQC inspections as evidence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good palliative care practice</a:t>
            </a:r>
            <a:endParaRPr lang="en-US" sz="1350" dirty="0"/>
          </a:p>
        </p:txBody>
      </p:sp>
      <p:sp>
        <p:nvSpPr>
          <p:cNvPr id="31" name="SK-26-text-30"/>
          <p:cNvSpPr/>
          <p:nvPr/>
        </p:nvSpPr>
        <p:spPr>
          <a:xfrm>
            <a:off x="6559153" y="4245025"/>
            <a:ext cx="357217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Demonstrates team-wide commitment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126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end-of-life care quality</a:t>
            </a:r>
            <a:endParaRPr lang="en-US" sz="1350" dirty="0"/>
          </a:p>
        </p:txBody>
      </p:sp>
      <p:sp>
        <p:nvSpPr>
          <p:cNvPr id="32" name="SK-26-text-31"/>
          <p:cNvSpPr/>
          <p:nvPr/>
        </p:nvSpPr>
        <p:spPr>
          <a:xfrm>
            <a:off x="6547098" y="4910286"/>
            <a:ext cx="56449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Also: HEE e-learning for End of Life Care — free to all NHS staff</a:t>
            </a:r>
            <a:endParaRPr lang="en-US" sz="1350" dirty="0"/>
          </a:p>
        </p:txBody>
      </p:sp>
      <p:sp>
        <p:nvSpPr>
          <p:cNvPr id="33" name="SK-26-text-32"/>
          <p:cNvSpPr/>
          <p:nvPr/>
        </p:nvSpPr>
        <p:spPr>
          <a:xfrm>
            <a:off x="475357" y="6563023"/>
            <a:ext cx="93345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</a:t>
            </a:r>
            <a:endParaRPr lang="en-US" sz="1125" dirty="0"/>
          </a:p>
        </p:txBody>
      </p:sp>
      <p:sp>
        <p:nvSpPr>
          <p:cNvPr id="34" name="SK-26-text-33"/>
          <p:cNvSpPr/>
          <p:nvPr/>
        </p:nvSpPr>
        <p:spPr>
          <a:xfrm>
            <a:off x="10664875" y="6563023"/>
            <a:ext cx="95398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26 of 35</a:t>
            </a:r>
            <a:endParaRPr lang="en-US" sz="11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573" y="0"/>
            <a:ext cx="4657279" cy="6220123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14777"/>
            <a:ext cx="12192000" cy="543074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309836"/>
            <a:ext cx="1097161" cy="102840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029867"/>
            <a:ext cx="6924973" cy="1227534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1995636"/>
            <a:ext cx="121890" cy="1200150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5773" y="2770584"/>
            <a:ext cx="1609279" cy="335905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3422005"/>
            <a:ext cx="6924973" cy="1282303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3442692"/>
            <a:ext cx="121890" cy="1200150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5773" y="4193530"/>
            <a:ext cx="1609279" cy="335905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4841677"/>
            <a:ext cx="6924973" cy="1275457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800" y="4889748"/>
            <a:ext cx="121890" cy="1131540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05773" y="5688657"/>
            <a:ext cx="1609279" cy="335905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596" y="6501259"/>
            <a:ext cx="182761" cy="164455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85757" y="0"/>
            <a:ext cx="4706094" cy="6309271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4879" y="5033665"/>
            <a:ext cx="755898" cy="843409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3694" y="3572917"/>
            <a:ext cx="621655" cy="939403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267" y="2221855"/>
            <a:ext cx="780157" cy="754261"/>
          </a:xfrm>
          <a:prstGeom prst="rect">
            <a:avLst/>
          </a:prstGeom>
        </p:spPr>
      </p:pic>
      <p:sp>
        <p:nvSpPr>
          <p:cNvPr id="20" name="SK-27-text-19"/>
          <p:cNvSpPr/>
          <p:nvPr/>
        </p:nvSpPr>
        <p:spPr>
          <a:xfrm>
            <a:off x="304800" y="308521"/>
            <a:ext cx="59150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70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5 — CARER SUPPORT · C6</a:t>
            </a:r>
            <a:endParaRPr lang="en-US" sz="1350" dirty="0"/>
          </a:p>
        </p:txBody>
      </p:sp>
      <p:sp>
        <p:nvSpPr>
          <p:cNvPr id="21" name="SK-27-text-20"/>
          <p:cNvSpPr/>
          <p:nvPr/>
        </p:nvSpPr>
        <p:spPr>
          <a:xfrm>
            <a:off x="316855" y="671959"/>
            <a:ext cx="1187514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Support and Benefits</a:t>
            </a:r>
            <a:endParaRPr lang="en-US" sz="3450" dirty="0"/>
          </a:p>
        </p:txBody>
      </p:sp>
      <p:sp>
        <p:nvSpPr>
          <p:cNvPr id="22" name="SK-27-text-21"/>
          <p:cNvSpPr/>
          <p:nvPr/>
        </p:nvSpPr>
        <p:spPr>
          <a:xfrm>
            <a:off x="304800" y="1543050"/>
            <a:ext cx="848868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8B1A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Caring for carers — before and after the death</a:t>
            </a:r>
            <a:endParaRPr lang="en-US" sz="1200" dirty="0"/>
          </a:p>
        </p:txBody>
      </p:sp>
      <p:sp>
        <p:nvSpPr>
          <p:cNvPr id="23" name="SK-27-text-22"/>
          <p:cNvSpPr/>
          <p:nvPr/>
        </p:nvSpPr>
        <p:spPr>
          <a:xfrm>
            <a:off x="1682353" y="2125861"/>
            <a:ext cx="46120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Needs Assessment</a:t>
            </a:r>
            <a:endParaRPr lang="en-US" sz="1350" dirty="0"/>
          </a:p>
        </p:txBody>
      </p:sp>
      <p:sp>
        <p:nvSpPr>
          <p:cNvPr id="24" name="SK-27-text-23"/>
          <p:cNvSpPr/>
          <p:nvPr/>
        </p:nvSpPr>
        <p:spPr>
          <a:xfrm>
            <a:off x="1670298" y="2455069"/>
            <a:ext cx="388917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carer is entitled to their own needs assessment — separate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the patient’s.</a:t>
            </a:r>
            <a:endParaRPr lang="en-US" sz="900" dirty="0"/>
          </a:p>
        </p:txBody>
      </p:sp>
      <p:sp>
        <p:nvSpPr>
          <p:cNvPr id="25" name="SK-27-text-24"/>
          <p:cNvSpPr/>
          <p:nvPr/>
        </p:nvSpPr>
        <p:spPr>
          <a:xfrm>
            <a:off x="1670298" y="2825353"/>
            <a:ext cx="375508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Assess: emotional burden, physical strain, social isolation, and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impact.</a:t>
            </a:r>
            <a:endParaRPr lang="en-US" sz="900" dirty="0"/>
          </a:p>
        </p:txBody>
      </p:sp>
      <p:sp>
        <p:nvSpPr>
          <p:cNvPr id="26" name="SK-27-text-25"/>
          <p:cNvSpPr/>
          <p:nvPr/>
        </p:nvSpPr>
        <p:spPr>
          <a:xfrm>
            <a:off x="5826175" y="2852886"/>
            <a:ext cx="134406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 independently</a:t>
            </a:r>
            <a:endParaRPr lang="en-US" sz="900" dirty="0"/>
          </a:p>
        </p:txBody>
      </p:sp>
      <p:sp>
        <p:nvSpPr>
          <p:cNvPr id="27" name="SK-27-text-26"/>
          <p:cNvSpPr/>
          <p:nvPr/>
        </p:nvSpPr>
        <p:spPr>
          <a:xfrm>
            <a:off x="1670298" y="3552379"/>
            <a:ext cx="87268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Marie Curie Nursing and Practical Services</a:t>
            </a:r>
            <a:endParaRPr lang="en-US" sz="1350" dirty="0"/>
          </a:p>
        </p:txBody>
      </p:sp>
      <p:sp>
        <p:nvSpPr>
          <p:cNvPr id="28" name="SK-27-text-27"/>
          <p:cNvSpPr/>
          <p:nvPr/>
        </p:nvSpPr>
        <p:spPr>
          <a:xfrm>
            <a:off x="1670298" y="3867894"/>
            <a:ext cx="37306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Marie Curie night-sitting service — allows carers to sleep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while a nurse stays overnight.</a:t>
            </a:r>
            <a:endParaRPr lang="en-US" sz="900" dirty="0"/>
          </a:p>
        </p:txBody>
      </p:sp>
      <p:sp>
        <p:nvSpPr>
          <p:cNvPr id="29" name="SK-27-text-28"/>
          <p:cNvSpPr/>
          <p:nvPr/>
        </p:nvSpPr>
        <p:spPr>
          <a:xfrm>
            <a:off x="1670298" y="4231332"/>
            <a:ext cx="386476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early; demand is high. Also: hospice-at-home, respite care,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bereavement support.</a:t>
            </a:r>
            <a:endParaRPr lang="en-US" sz="900" dirty="0"/>
          </a:p>
        </p:txBody>
      </p:sp>
      <p:sp>
        <p:nvSpPr>
          <p:cNvPr id="30" name="SK-27-text-29"/>
          <p:cNvSpPr/>
          <p:nvPr/>
        </p:nvSpPr>
        <p:spPr>
          <a:xfrm>
            <a:off x="5996880" y="4279255"/>
            <a:ext cx="107587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proactively</a:t>
            </a:r>
            <a:endParaRPr lang="en-US" sz="900" dirty="0"/>
          </a:p>
        </p:txBody>
      </p:sp>
      <p:sp>
        <p:nvSpPr>
          <p:cNvPr id="31" name="SK-27-text-30"/>
          <p:cNvSpPr/>
          <p:nvPr/>
        </p:nvSpPr>
        <p:spPr>
          <a:xfrm>
            <a:off x="1670298" y="4965055"/>
            <a:ext cx="70808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Benefits Carers May Not Know About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1670298" y="5280571"/>
            <a:ext cx="37306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Carer’s Allowance · Attendance Allowance · Universal Credit ·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 Independence Payment (PIP)</a:t>
            </a:r>
            <a:endParaRPr lang="en-US" sz="900" dirty="0"/>
          </a:p>
        </p:txBody>
      </p:sp>
      <p:sp>
        <p:nvSpPr>
          <p:cNvPr id="33" name="SK-27-text-32"/>
          <p:cNvSpPr/>
          <p:nvPr/>
        </p:nvSpPr>
        <p:spPr>
          <a:xfrm>
            <a:off x="1670298" y="5650855"/>
            <a:ext cx="374287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Many carers are unaware of entitlements — a brief mention in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consultation can transform financial pressure.</a:t>
            </a:r>
            <a:endParaRPr lang="en-US" sz="900" dirty="0"/>
          </a:p>
        </p:txBody>
      </p:sp>
      <p:sp>
        <p:nvSpPr>
          <p:cNvPr id="34" name="SK-27-text-33"/>
          <p:cNvSpPr/>
          <p:nvPr/>
        </p:nvSpPr>
        <p:spPr>
          <a:xfrm>
            <a:off x="5740896" y="5774382"/>
            <a:ext cx="152697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Don’t assume they know</a:t>
            </a:r>
            <a:endParaRPr lang="en-US" sz="900" dirty="0"/>
          </a:p>
        </p:txBody>
      </p:sp>
      <p:sp>
        <p:nvSpPr>
          <p:cNvPr id="35" name="SK-27-text-34"/>
          <p:cNvSpPr/>
          <p:nvPr/>
        </p:nvSpPr>
        <p:spPr>
          <a:xfrm>
            <a:off x="524173" y="6501259"/>
            <a:ext cx="9951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</a:t>
            </a:r>
            <a:endParaRPr lang="en-US" sz="1200" dirty="0"/>
          </a:p>
        </p:txBody>
      </p:sp>
      <p:sp>
        <p:nvSpPr>
          <p:cNvPr id="36" name="SK-27-text-35"/>
          <p:cNvSpPr/>
          <p:nvPr/>
        </p:nvSpPr>
        <p:spPr>
          <a:xfrm>
            <a:off x="11335494" y="6501259"/>
            <a:ext cx="55155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27 / 35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294829"/>
            <a:ext cx="109686" cy="665113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106091"/>
            <a:ext cx="11216580" cy="952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337221"/>
            <a:ext cx="5425380" cy="4121646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364605"/>
            <a:ext cx="5425380" cy="1104007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6871" y="1337221"/>
            <a:ext cx="5425380" cy="4121646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871" y="1330375"/>
            <a:ext cx="5425380" cy="1069777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1984" y="4217640"/>
            <a:ext cx="5035153" cy="713184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561" y="5636568"/>
            <a:ext cx="11216580" cy="659606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82" y="5814864"/>
            <a:ext cx="438894" cy="95994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94777" y="1975098"/>
            <a:ext cx="950863" cy="1344067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71765" y="1597819"/>
            <a:ext cx="670471" cy="562273"/>
          </a:xfrm>
          <a:prstGeom prst="rect">
            <a:avLst/>
          </a:prstGeom>
        </p:spPr>
      </p:pic>
      <p:sp>
        <p:nvSpPr>
          <p:cNvPr id="15" name="SK-28-text-14"/>
          <p:cNvSpPr/>
          <p:nvPr/>
        </p:nvSpPr>
        <p:spPr>
          <a:xfrm>
            <a:off x="658267" y="281136"/>
            <a:ext cx="1153373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NG142 and Daffodil Standards</a:t>
            </a:r>
            <a:endParaRPr lang="en-US" sz="2550" dirty="0"/>
          </a:p>
        </p:txBody>
      </p:sp>
      <p:sp>
        <p:nvSpPr>
          <p:cNvPr id="16" name="SK-28-text-15"/>
          <p:cNvSpPr/>
          <p:nvPr/>
        </p:nvSpPr>
        <p:spPr>
          <a:xfrm>
            <a:off x="658267" y="747415"/>
            <a:ext cx="115337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3A0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national guidance and GP practice accreditation</a:t>
            </a:r>
            <a:endParaRPr lang="en-US" sz="1650" dirty="0"/>
          </a:p>
        </p:txBody>
      </p:sp>
      <p:sp>
        <p:nvSpPr>
          <p:cNvPr id="17" name="SK-28-text-16"/>
          <p:cNvSpPr/>
          <p:nvPr/>
        </p:nvSpPr>
        <p:spPr>
          <a:xfrm>
            <a:off x="658267" y="1501825"/>
            <a:ext cx="26365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GUIDELINE</a:t>
            </a:r>
            <a:endParaRPr lang="en-US" sz="1200" dirty="0"/>
          </a:p>
        </p:txBody>
      </p:sp>
      <p:sp>
        <p:nvSpPr>
          <p:cNvPr id="18" name="SK-28-text-17"/>
          <p:cNvSpPr/>
          <p:nvPr/>
        </p:nvSpPr>
        <p:spPr>
          <a:xfrm>
            <a:off x="682675" y="1721346"/>
            <a:ext cx="17802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NG142</a:t>
            </a:r>
            <a:endParaRPr lang="en-US" sz="1575" dirty="0"/>
          </a:p>
        </p:txBody>
      </p:sp>
      <p:sp>
        <p:nvSpPr>
          <p:cNvPr id="19" name="SK-28-text-18"/>
          <p:cNvSpPr/>
          <p:nvPr/>
        </p:nvSpPr>
        <p:spPr>
          <a:xfrm>
            <a:off x="682675" y="1975098"/>
            <a:ext cx="93440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 of Life Care for Adults: Service Delivery</a:t>
            </a:r>
            <a:endParaRPr lang="en-US" sz="1350" dirty="0"/>
          </a:p>
        </p:txBody>
      </p:sp>
      <p:sp>
        <p:nvSpPr>
          <p:cNvPr id="20" name="SK-28-text-19"/>
          <p:cNvSpPr/>
          <p:nvPr/>
        </p:nvSpPr>
        <p:spPr>
          <a:xfrm>
            <a:off x="682675" y="2180779"/>
            <a:ext cx="43053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B7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October 2019 · CURRENT</a:t>
            </a:r>
            <a:endParaRPr lang="en-US" sz="1125" dirty="0"/>
          </a:p>
        </p:txBody>
      </p:sp>
      <p:sp>
        <p:nvSpPr>
          <p:cNvPr id="21" name="SK-28-text-20"/>
          <p:cNvSpPr/>
          <p:nvPr/>
        </p:nvSpPr>
        <p:spPr>
          <a:xfrm>
            <a:off x="682675" y="2667744"/>
            <a:ext cx="395019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GP practices must identify adults likely to be in the last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months of life</a:t>
            </a:r>
            <a:endParaRPr lang="en-US" sz="1200" dirty="0"/>
          </a:p>
        </p:txBody>
      </p:sp>
      <p:sp>
        <p:nvSpPr>
          <p:cNvPr id="22" name="SK-28-text-21"/>
          <p:cNvSpPr/>
          <p:nvPr/>
        </p:nvSpPr>
        <p:spPr>
          <a:xfrm>
            <a:off x="682675" y="3154561"/>
            <a:ext cx="44255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Practices must have a process for coordinating and planning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end-of-life care</a:t>
            </a:r>
            <a:endParaRPr lang="en-US" sz="1200" dirty="0"/>
          </a:p>
        </p:txBody>
      </p:sp>
      <p:sp>
        <p:nvSpPr>
          <p:cNvPr id="23" name="SK-28-text-22"/>
          <p:cNvSpPr/>
          <p:nvPr/>
        </p:nvSpPr>
        <p:spPr>
          <a:xfrm>
            <a:off x="682675" y="3634680"/>
            <a:ext cx="115093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End-of-life care must be available 24 hours a day, 7 days a week</a:t>
            </a:r>
            <a:endParaRPr lang="en-US" sz="1200" dirty="0"/>
          </a:p>
        </p:txBody>
      </p:sp>
      <p:sp>
        <p:nvSpPr>
          <p:cNvPr id="24" name="SK-28-text-23"/>
          <p:cNvSpPr/>
          <p:nvPr/>
        </p:nvSpPr>
        <p:spPr>
          <a:xfrm>
            <a:off x="682675" y="3929509"/>
            <a:ext cx="10134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Needs and preferences must be assessed and documented</a:t>
            </a:r>
            <a:endParaRPr lang="en-US" sz="1200" dirty="0"/>
          </a:p>
        </p:txBody>
      </p:sp>
      <p:sp>
        <p:nvSpPr>
          <p:cNvPr id="25" name="SK-28-text-24"/>
          <p:cNvSpPr/>
          <p:nvPr/>
        </p:nvSpPr>
        <p:spPr>
          <a:xfrm>
            <a:off x="682675" y="4210794"/>
            <a:ext cx="40842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Care should be coordinated using digital systems where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possible (EPaCCS)</a:t>
            </a:r>
            <a:endParaRPr lang="en-US" sz="1200" dirty="0"/>
          </a:p>
        </p:txBody>
      </p:sp>
      <p:sp>
        <p:nvSpPr>
          <p:cNvPr id="26" name="SK-28-text-25"/>
          <p:cNvSpPr/>
          <p:nvPr/>
        </p:nvSpPr>
        <p:spPr>
          <a:xfrm>
            <a:off x="682675" y="4718298"/>
            <a:ext cx="115093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Fast-track continuing healthcare for those who wish to die at home</a:t>
            </a:r>
            <a:endParaRPr lang="en-US" sz="1200" dirty="0"/>
          </a:p>
        </p:txBody>
      </p:sp>
      <p:sp>
        <p:nvSpPr>
          <p:cNvPr id="27" name="SK-28-text-26"/>
          <p:cNvSpPr/>
          <p:nvPr/>
        </p:nvSpPr>
        <p:spPr>
          <a:xfrm>
            <a:off x="658267" y="5129659"/>
            <a:ext cx="1153373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Replaces previous EOL guidance. Applicable to all GP practices in England.</a:t>
            </a:r>
            <a:endParaRPr lang="en-US" sz="1125" dirty="0"/>
          </a:p>
        </p:txBody>
      </p:sp>
      <p:sp>
        <p:nvSpPr>
          <p:cNvPr id="28" name="SK-28-text-27"/>
          <p:cNvSpPr/>
          <p:nvPr/>
        </p:nvSpPr>
        <p:spPr>
          <a:xfrm>
            <a:off x="6327577" y="1501825"/>
            <a:ext cx="3368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&amp; MARIE CURIE</a:t>
            </a:r>
            <a:endParaRPr lang="en-US" sz="1200" dirty="0"/>
          </a:p>
        </p:txBody>
      </p:sp>
      <p:sp>
        <p:nvSpPr>
          <p:cNvPr id="29" name="SK-28-text-28"/>
          <p:cNvSpPr/>
          <p:nvPr/>
        </p:nvSpPr>
        <p:spPr>
          <a:xfrm>
            <a:off x="6339780" y="1728192"/>
            <a:ext cx="46310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Daffodil Standards</a:t>
            </a:r>
            <a:endParaRPr lang="en-US" sz="1650" dirty="0"/>
          </a:p>
        </p:txBody>
      </p:sp>
      <p:sp>
        <p:nvSpPr>
          <p:cNvPr id="30" name="SK-28-text-29"/>
          <p:cNvSpPr/>
          <p:nvPr/>
        </p:nvSpPr>
        <p:spPr>
          <a:xfrm>
            <a:off x="6400800" y="2043559"/>
            <a:ext cx="56769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2019 · Voluntary Accreditation</a:t>
            </a:r>
            <a:endParaRPr lang="en-US" sz="1125" dirty="0"/>
          </a:p>
        </p:txBody>
      </p:sp>
      <p:sp>
        <p:nvSpPr>
          <p:cNvPr id="31" name="SK-28-text-30"/>
          <p:cNvSpPr/>
          <p:nvPr/>
        </p:nvSpPr>
        <p:spPr>
          <a:xfrm>
            <a:off x="6327577" y="2564755"/>
            <a:ext cx="58644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Daffodil Standards Cover</a:t>
            </a:r>
            <a:endParaRPr lang="en-US" sz="1350" dirty="0"/>
          </a:p>
        </p:txBody>
      </p:sp>
      <p:sp>
        <p:nvSpPr>
          <p:cNvPr id="32" name="SK-28-text-31"/>
          <p:cNvSpPr/>
          <p:nvPr/>
        </p:nvSpPr>
        <p:spPr>
          <a:xfrm>
            <a:off x="6339780" y="2887117"/>
            <a:ext cx="58522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Identification of patients</a:t>
            </a:r>
            <a:endParaRPr lang="en-US" sz="1350" dirty="0"/>
          </a:p>
        </p:txBody>
      </p:sp>
      <p:sp>
        <p:nvSpPr>
          <p:cNvPr id="33" name="SK-28-text-32"/>
          <p:cNvSpPr/>
          <p:nvPr/>
        </p:nvSpPr>
        <p:spPr>
          <a:xfrm>
            <a:off x="8826996" y="2887117"/>
            <a:ext cx="33650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Preferred place of death</a:t>
            </a:r>
            <a:endParaRPr lang="en-US" sz="1350" dirty="0"/>
          </a:p>
        </p:txBody>
      </p:sp>
      <p:sp>
        <p:nvSpPr>
          <p:cNvPr id="34" name="SK-28-text-33"/>
          <p:cNvSpPr/>
          <p:nvPr/>
        </p:nvSpPr>
        <p:spPr>
          <a:xfrm>
            <a:off x="6339780" y="3195786"/>
            <a:ext cx="57778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Holistic needs assessment</a:t>
            </a:r>
            <a:endParaRPr lang="en-US" sz="1350" dirty="0"/>
          </a:p>
        </p:txBody>
      </p:sp>
      <p:sp>
        <p:nvSpPr>
          <p:cNvPr id="35" name="SK-28-text-34"/>
          <p:cNvSpPr/>
          <p:nvPr/>
        </p:nvSpPr>
        <p:spPr>
          <a:xfrm>
            <a:off x="8826996" y="3195786"/>
            <a:ext cx="33089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Carer support</a:t>
            </a:r>
            <a:endParaRPr lang="en-US" sz="1350" dirty="0"/>
          </a:p>
        </p:txBody>
      </p:sp>
      <p:sp>
        <p:nvSpPr>
          <p:cNvPr id="36" name="SK-28-text-35"/>
          <p:cNvSpPr/>
          <p:nvPr/>
        </p:nvSpPr>
        <p:spPr>
          <a:xfrm>
            <a:off x="6339780" y="3504307"/>
            <a:ext cx="4749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Communication skills</a:t>
            </a:r>
            <a:endParaRPr lang="en-US" sz="1350" dirty="0"/>
          </a:p>
        </p:txBody>
      </p:sp>
      <p:sp>
        <p:nvSpPr>
          <p:cNvPr id="37" name="SK-28-text-36"/>
          <p:cNvSpPr/>
          <p:nvPr/>
        </p:nvSpPr>
        <p:spPr>
          <a:xfrm>
            <a:off x="8826996" y="3511153"/>
            <a:ext cx="33650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After-death care</a:t>
            </a:r>
            <a:endParaRPr lang="en-US" sz="1350" dirty="0"/>
          </a:p>
        </p:txBody>
      </p:sp>
      <p:sp>
        <p:nvSpPr>
          <p:cNvPr id="38" name="SK-28-text-37"/>
          <p:cNvSpPr/>
          <p:nvPr/>
        </p:nvSpPr>
        <p:spPr>
          <a:xfrm>
            <a:off x="6339780" y="3812977"/>
            <a:ext cx="41319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Care coordination</a:t>
            </a:r>
            <a:endParaRPr lang="en-US" sz="1350" dirty="0"/>
          </a:p>
        </p:txBody>
      </p:sp>
      <p:sp>
        <p:nvSpPr>
          <p:cNvPr id="39" name="SK-28-text-38"/>
          <p:cNvSpPr/>
          <p:nvPr/>
        </p:nvSpPr>
        <p:spPr>
          <a:xfrm>
            <a:off x="8826996" y="3812977"/>
            <a:ext cx="33650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🌼 Team education</a:t>
            </a:r>
            <a:endParaRPr lang="en-US" sz="1350" dirty="0"/>
          </a:p>
        </p:txBody>
      </p:sp>
      <p:sp>
        <p:nvSpPr>
          <p:cNvPr id="40" name="SK-28-text-39"/>
          <p:cNvSpPr/>
          <p:nvPr/>
        </p:nvSpPr>
        <p:spPr>
          <a:xfrm>
            <a:off x="6473875" y="4347865"/>
            <a:ext cx="481578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 Demonstrates commitment to high-quality palliative care —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recognised in CQC inspections as evidence of good practice. ”</a:t>
            </a:r>
            <a:endParaRPr lang="en-US" sz="1350" dirty="0"/>
          </a:p>
        </p:txBody>
      </p:sp>
      <p:sp>
        <p:nvSpPr>
          <p:cNvPr id="41" name="SK-28-text-40"/>
          <p:cNvSpPr/>
          <p:nvPr/>
        </p:nvSpPr>
        <p:spPr>
          <a:xfrm>
            <a:off x="6327577" y="5129659"/>
            <a:ext cx="58644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Voluntary — not mandatory. Shows quality above baseline.</a:t>
            </a:r>
            <a:endParaRPr lang="en-US" sz="1125" dirty="0"/>
          </a:p>
        </p:txBody>
      </p:sp>
      <p:sp>
        <p:nvSpPr>
          <p:cNvPr id="42" name="SK-28-text-41"/>
          <p:cNvSpPr/>
          <p:nvPr/>
        </p:nvSpPr>
        <p:spPr>
          <a:xfrm>
            <a:off x="1816596" y="5712619"/>
            <a:ext cx="848558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NG142 and the Daffodil Standards point to the same goal: proactive, coordinated,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person-centred end-of-life care delivered in the community.</a:t>
            </a:r>
            <a:endParaRPr lang="en-US" sz="1650" dirty="0"/>
          </a:p>
        </p:txBody>
      </p:sp>
      <p:sp>
        <p:nvSpPr>
          <p:cNvPr id="43" name="SK-28-text-42"/>
          <p:cNvSpPr/>
          <p:nvPr/>
        </p:nvSpPr>
        <p:spPr>
          <a:xfrm>
            <a:off x="451098" y="6563023"/>
            <a:ext cx="8991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Primary Palliative Care</a:t>
            </a:r>
            <a:endParaRPr lang="en-US" sz="1125" dirty="0"/>
          </a:p>
        </p:txBody>
      </p:sp>
      <p:sp>
        <p:nvSpPr>
          <p:cNvPr id="44" name="SK-28-text-43"/>
          <p:cNvSpPr/>
          <p:nvPr/>
        </p:nvSpPr>
        <p:spPr>
          <a:xfrm>
            <a:off x="11021467" y="6563023"/>
            <a:ext cx="117053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/ 35</a:t>
            </a:r>
            <a:endParaRPr lang="en-US" sz="11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14777"/>
            <a:ext cx="12192000" cy="543074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1260723"/>
            <a:ext cx="2023765" cy="5715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1782961"/>
            <a:ext cx="670471" cy="3977580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0" y="0"/>
            <a:ext cx="3048000" cy="1508671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494" y="1577280"/>
            <a:ext cx="4901059" cy="1104007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4913" y="1659582"/>
            <a:ext cx="28575" cy="925711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1570434"/>
            <a:ext cx="4901059" cy="1110853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98568" y="1659582"/>
            <a:ext cx="28575" cy="925711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8494" y="2777430"/>
            <a:ext cx="4901059" cy="1001167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4913" y="2873425"/>
            <a:ext cx="28575" cy="925711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2777430"/>
            <a:ext cx="4901059" cy="1001167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8568" y="2873425"/>
            <a:ext cx="28575" cy="925711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8494" y="3991273"/>
            <a:ext cx="4901059" cy="1117848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4913" y="4087267"/>
            <a:ext cx="28575" cy="925711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3991273"/>
            <a:ext cx="4901059" cy="1117848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98568" y="4087267"/>
            <a:ext cx="28575" cy="925711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8494" y="5135910"/>
            <a:ext cx="4901059" cy="954584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4913" y="5301109"/>
            <a:ext cx="28575" cy="925711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2298" y="5135910"/>
            <a:ext cx="4901059" cy="954584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8568" y="5301109"/>
            <a:ext cx="28575" cy="925711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10659" y="507355"/>
            <a:ext cx="902196" cy="816025"/>
          </a:xfrm>
          <a:prstGeom prst="rect">
            <a:avLst/>
          </a:prstGeom>
        </p:spPr>
      </p:pic>
      <p:sp>
        <p:nvSpPr>
          <p:cNvPr id="24" name="SK-29-text-23"/>
          <p:cNvSpPr/>
          <p:nvPr/>
        </p:nvSpPr>
        <p:spPr>
          <a:xfrm>
            <a:off x="536377" y="274290"/>
            <a:ext cx="3583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9C5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PRACTICE</a:t>
            </a:r>
            <a:endParaRPr lang="en-US" sz="1350" dirty="0"/>
          </a:p>
        </p:txBody>
      </p:sp>
      <p:sp>
        <p:nvSpPr>
          <p:cNvPr id="25" name="SK-29-text-24"/>
          <p:cNvSpPr/>
          <p:nvPr/>
        </p:nvSpPr>
        <p:spPr>
          <a:xfrm>
            <a:off x="548580" y="603498"/>
            <a:ext cx="4617720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</a:t>
            </a:r>
            <a:endParaRPr lang="en-US" sz="3600" dirty="0"/>
          </a:p>
        </p:txBody>
      </p:sp>
      <p:sp>
        <p:nvSpPr>
          <p:cNvPr id="26" name="SK-29-text-25"/>
          <p:cNvSpPr/>
          <p:nvPr/>
        </p:nvSpPr>
        <p:spPr>
          <a:xfrm>
            <a:off x="2682180" y="809179"/>
            <a:ext cx="57835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E9C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 Pearls of Practice</a:t>
            </a:r>
            <a:endParaRPr lang="en-US" sz="1800" dirty="0"/>
          </a:p>
        </p:txBody>
      </p:sp>
      <p:sp>
        <p:nvSpPr>
          <p:cNvPr id="27" name="SK-29-text-26"/>
          <p:cNvSpPr/>
          <p:nvPr/>
        </p:nvSpPr>
        <p:spPr>
          <a:xfrm>
            <a:off x="1401961" y="1721346"/>
            <a:ext cx="551973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the Surprise Question</a:t>
            </a:r>
            <a:endParaRPr lang="en-US" sz="1425" dirty="0"/>
          </a:p>
        </p:txBody>
      </p:sp>
      <p:sp>
        <p:nvSpPr>
          <p:cNvPr id="28" name="SK-29-text-27"/>
          <p:cNvSpPr/>
          <p:nvPr/>
        </p:nvSpPr>
        <p:spPr>
          <a:xfrm>
            <a:off x="2182267" y="1988790"/>
            <a:ext cx="308446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“Would I be surprised if this patient died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next 12 months?” — if No, add to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register immediately.</a:t>
            </a:r>
            <a:endParaRPr lang="en-US" sz="1200" dirty="0"/>
          </a:p>
        </p:txBody>
      </p:sp>
      <p:sp>
        <p:nvSpPr>
          <p:cNvPr id="29" name="SK-29-text-28"/>
          <p:cNvSpPr/>
          <p:nvPr/>
        </p:nvSpPr>
        <p:spPr>
          <a:xfrm>
            <a:off x="6522690" y="1728192"/>
            <a:ext cx="486822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Assign the Coordinator</a:t>
            </a:r>
            <a:endParaRPr lang="en-US" sz="1425" dirty="0"/>
          </a:p>
        </p:txBody>
      </p:sp>
      <p:sp>
        <p:nvSpPr>
          <p:cNvPr id="30" name="SK-29-text-29"/>
          <p:cNvSpPr/>
          <p:nvPr/>
        </p:nvSpPr>
        <p:spPr>
          <a:xfrm>
            <a:off x="7315200" y="1988790"/>
            <a:ext cx="3230761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practice needs a "conductor of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orchestra" — the Palliative Care Coordinator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role is essential.</a:t>
            </a:r>
            <a:endParaRPr lang="en-US" sz="1200" dirty="0"/>
          </a:p>
        </p:txBody>
      </p:sp>
      <p:sp>
        <p:nvSpPr>
          <p:cNvPr id="31" name="SK-29-text-30"/>
          <p:cNvSpPr/>
          <p:nvPr/>
        </p:nvSpPr>
        <p:spPr>
          <a:xfrm>
            <a:off x="1401961" y="2948880"/>
            <a:ext cx="31308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PEPSI-COLA</a:t>
            </a:r>
            <a:endParaRPr lang="en-US" sz="1425" dirty="0"/>
          </a:p>
        </p:txBody>
      </p:sp>
      <p:sp>
        <p:nvSpPr>
          <p:cNvPr id="32" name="SK-29-text-31"/>
          <p:cNvSpPr/>
          <p:nvPr/>
        </p:nvSpPr>
        <p:spPr>
          <a:xfrm>
            <a:off x="2194471" y="3250555"/>
            <a:ext cx="280407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Review all 9 domains at every MDT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just focus on physical symptoms.</a:t>
            </a:r>
            <a:endParaRPr lang="en-US" sz="1200" dirty="0"/>
          </a:p>
        </p:txBody>
      </p:sp>
      <p:sp>
        <p:nvSpPr>
          <p:cNvPr id="33" name="SK-29-text-32"/>
          <p:cNvSpPr/>
          <p:nvPr/>
        </p:nvSpPr>
        <p:spPr>
          <a:xfrm>
            <a:off x="6522690" y="2948880"/>
            <a:ext cx="508539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Send OOH Handover Early</a:t>
            </a:r>
            <a:endParaRPr lang="en-US" sz="1425" dirty="0"/>
          </a:p>
        </p:txBody>
      </p:sp>
      <p:sp>
        <p:nvSpPr>
          <p:cNvPr id="34" name="SK-29-text-33"/>
          <p:cNvSpPr/>
          <p:nvPr/>
        </p:nvSpPr>
        <p:spPr>
          <a:xfrm>
            <a:off x="7327255" y="3250555"/>
            <a:ext cx="315768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wait for a crisis — a phone call at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11pm is too late. Send before deterioration.</a:t>
            </a:r>
            <a:endParaRPr lang="en-US" sz="1200" dirty="0"/>
          </a:p>
        </p:txBody>
      </p:sp>
      <p:sp>
        <p:nvSpPr>
          <p:cNvPr id="35" name="SK-29-text-34"/>
          <p:cNvSpPr/>
          <p:nvPr/>
        </p:nvSpPr>
        <p:spPr>
          <a:xfrm>
            <a:off x="1401961" y="4059882"/>
            <a:ext cx="660558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"Just in Case" Medicines First</a:t>
            </a:r>
            <a:endParaRPr lang="en-US" sz="1425" dirty="0"/>
          </a:p>
        </p:txBody>
      </p:sp>
      <p:sp>
        <p:nvSpPr>
          <p:cNvPr id="36" name="SK-29-text-35"/>
          <p:cNvSpPr/>
          <p:nvPr/>
        </p:nvSpPr>
        <p:spPr>
          <a:xfrm>
            <a:off x="2194471" y="4327327"/>
            <a:ext cx="330398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Anticipatory prescribing must be in the home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the terminal phase begins.</a:t>
            </a:r>
            <a:endParaRPr lang="en-US" sz="1200" dirty="0"/>
          </a:p>
        </p:txBody>
      </p:sp>
      <p:sp>
        <p:nvSpPr>
          <p:cNvPr id="37" name="SK-29-text-36"/>
          <p:cNvSpPr/>
          <p:nvPr/>
        </p:nvSpPr>
        <p:spPr>
          <a:xfrm>
            <a:off x="6522690" y="4059882"/>
            <a:ext cx="566931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Carers a Home Care Pack</a:t>
            </a:r>
            <a:endParaRPr lang="en-US" sz="1425" dirty="0"/>
          </a:p>
        </p:txBody>
      </p:sp>
      <p:sp>
        <p:nvSpPr>
          <p:cNvPr id="38" name="SK-29-text-37"/>
          <p:cNvSpPr/>
          <p:nvPr/>
        </p:nvSpPr>
        <p:spPr>
          <a:xfrm>
            <a:off x="7315200" y="4327327"/>
            <a:ext cx="277966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Information before a crisis is far better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 information during one.</a:t>
            </a:r>
            <a:endParaRPr lang="en-US" sz="1200" dirty="0"/>
          </a:p>
        </p:txBody>
      </p:sp>
      <p:sp>
        <p:nvSpPr>
          <p:cNvPr id="39" name="SK-29-text-38"/>
          <p:cNvSpPr/>
          <p:nvPr/>
        </p:nvSpPr>
        <p:spPr>
          <a:xfrm>
            <a:off x="1401961" y="5211961"/>
            <a:ext cx="50853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MDT Meetings Short</a:t>
            </a:r>
            <a:endParaRPr lang="en-US" sz="1425" dirty="0"/>
          </a:p>
        </p:txBody>
      </p:sp>
      <p:sp>
        <p:nvSpPr>
          <p:cNvPr id="40" name="SK-29-text-39"/>
          <p:cNvSpPr/>
          <p:nvPr/>
        </p:nvSpPr>
        <p:spPr>
          <a:xfrm>
            <a:off x="2194471" y="5472559"/>
            <a:ext cx="324296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10–20 minutes carved from an existing PHCT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meeting is all that's needed — consistency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matters more than length.</a:t>
            </a:r>
            <a:endParaRPr lang="en-US" sz="1200" dirty="0"/>
          </a:p>
        </p:txBody>
      </p:sp>
      <p:sp>
        <p:nvSpPr>
          <p:cNvPr id="41" name="SK-29-text-40"/>
          <p:cNvSpPr/>
          <p:nvPr/>
        </p:nvSpPr>
        <p:spPr>
          <a:xfrm>
            <a:off x="6522690" y="5211961"/>
            <a:ext cx="50130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SR1 = Register Trigger</a:t>
            </a:r>
            <a:endParaRPr lang="en-US" sz="1425" dirty="0"/>
          </a:p>
        </p:txBody>
      </p:sp>
      <p:sp>
        <p:nvSpPr>
          <p:cNvPr id="42" name="SK-29-text-41"/>
          <p:cNvSpPr/>
          <p:nvPr/>
        </p:nvSpPr>
        <p:spPr>
          <a:xfrm>
            <a:off x="7315200" y="5472559"/>
            <a:ext cx="351115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SR1 form (replacing DS1500 since 2021) triggers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fast-track benefits and should prompt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immediate register entry.</a:t>
            </a:r>
            <a:endParaRPr lang="en-US" sz="1200" dirty="0"/>
          </a:p>
        </p:txBody>
      </p:sp>
      <p:sp>
        <p:nvSpPr>
          <p:cNvPr id="43" name="SK-29-text-42"/>
          <p:cNvSpPr/>
          <p:nvPr/>
        </p:nvSpPr>
        <p:spPr>
          <a:xfrm>
            <a:off x="475357" y="6494413"/>
            <a:ext cx="87172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</a:t>
            </a:r>
            <a:endParaRPr lang="en-US" sz="1050" dirty="0"/>
          </a:p>
        </p:txBody>
      </p:sp>
      <p:sp>
        <p:nvSpPr>
          <p:cNvPr id="44" name="SK-29-text-43"/>
          <p:cNvSpPr/>
          <p:nvPr/>
        </p:nvSpPr>
        <p:spPr>
          <a:xfrm>
            <a:off x="5608290" y="6501259"/>
            <a:ext cx="29337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29 of 35</a:t>
            </a:r>
            <a:endParaRPr lang="en-US" sz="1125" dirty="0"/>
          </a:p>
        </p:txBody>
      </p:sp>
      <p:sp>
        <p:nvSpPr>
          <p:cNvPr id="45" name="SK-29-text-44"/>
          <p:cNvSpPr/>
          <p:nvPr/>
        </p:nvSpPr>
        <p:spPr>
          <a:xfrm>
            <a:off x="11545788" y="6494413"/>
            <a:ext cx="3003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E69C5E"/>
                </a:solidFill>
              </a:rPr>
              <a:t>●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308521"/>
            <a:ext cx="134094" cy="761107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252240"/>
            <a:ext cx="4340275" cy="190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1563588"/>
            <a:ext cx="3169890" cy="221500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7279" y="1563588"/>
            <a:ext cx="2852886" cy="224254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6267" y="4149030"/>
            <a:ext cx="487561" cy="109686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298" y="6556177"/>
            <a:ext cx="170557" cy="157609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8980" y="1234380"/>
            <a:ext cx="4376886" cy="497205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5773" y="1721346"/>
            <a:ext cx="755898" cy="555427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7992" y="2064246"/>
            <a:ext cx="597396" cy="1296144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48259" y="1693813"/>
            <a:ext cx="670471" cy="596503"/>
          </a:xfrm>
          <a:prstGeom prst="rect">
            <a:avLst/>
          </a:prstGeom>
        </p:spPr>
      </p:pic>
      <p:sp>
        <p:nvSpPr>
          <p:cNvPr id="14" name="SK-3-text-13"/>
          <p:cNvSpPr/>
          <p:nvPr/>
        </p:nvSpPr>
        <p:spPr>
          <a:xfrm>
            <a:off x="511969" y="301675"/>
            <a:ext cx="6248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37C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CASE FOR PRIMARY PALLIATIVE CARE</a:t>
            </a:r>
            <a:endParaRPr lang="en-US" sz="1125" dirty="0"/>
          </a:p>
        </p:txBody>
      </p:sp>
      <p:sp>
        <p:nvSpPr>
          <p:cNvPr id="15" name="SK-3-text-14"/>
          <p:cNvSpPr/>
          <p:nvPr/>
        </p:nvSpPr>
        <p:spPr>
          <a:xfrm>
            <a:off x="511969" y="658267"/>
            <a:ext cx="1168003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GPs are Central to Palliative Care</a:t>
            </a:r>
            <a:endParaRPr lang="en-US" sz="3000" dirty="0"/>
          </a:p>
        </p:txBody>
      </p:sp>
      <p:sp>
        <p:nvSpPr>
          <p:cNvPr id="16" name="SK-3-text-15"/>
          <p:cNvSpPr/>
          <p:nvPr/>
        </p:nvSpPr>
        <p:spPr>
          <a:xfrm>
            <a:off x="1255663" y="2509986"/>
            <a:ext cx="287750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6B7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75%</a:t>
            </a:r>
            <a:endParaRPr lang="en-US" sz="3975" dirty="0"/>
          </a:p>
        </p:txBody>
      </p:sp>
      <p:sp>
        <p:nvSpPr>
          <p:cNvPr id="17" name="SK-3-text-16"/>
          <p:cNvSpPr/>
          <p:nvPr/>
        </p:nvSpPr>
        <p:spPr>
          <a:xfrm>
            <a:off x="548580" y="3161407"/>
            <a:ext cx="270658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patients wish to die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home or in a familiar setting</a:t>
            </a:r>
            <a:endParaRPr lang="en-US" sz="1350" dirty="0"/>
          </a:p>
        </p:txBody>
      </p:sp>
      <p:sp>
        <p:nvSpPr>
          <p:cNvPr id="18" name="SK-3-text-17"/>
          <p:cNvSpPr/>
          <p:nvPr/>
        </p:nvSpPr>
        <p:spPr>
          <a:xfrm>
            <a:off x="3632597" y="2482453"/>
            <a:ext cx="231577" cy="46627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GAP</a:t>
            </a:r>
            <a:endParaRPr lang="en-US" sz="1650" dirty="0"/>
          </a:p>
        </p:txBody>
      </p:sp>
      <p:sp>
        <p:nvSpPr>
          <p:cNvPr id="19" name="SK-3-text-18"/>
          <p:cNvSpPr/>
          <p:nvPr/>
        </p:nvSpPr>
        <p:spPr>
          <a:xfrm>
            <a:off x="4840188" y="2523679"/>
            <a:ext cx="610838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E37C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~40-45%</a:t>
            </a:r>
            <a:endParaRPr lang="en-US" sz="3975" dirty="0"/>
          </a:p>
        </p:txBody>
      </p:sp>
      <p:sp>
        <p:nvSpPr>
          <p:cNvPr id="20" name="SK-3-text-19"/>
          <p:cNvSpPr/>
          <p:nvPr/>
        </p:nvSpPr>
        <p:spPr>
          <a:xfrm>
            <a:off x="5059561" y="3161407"/>
            <a:ext cx="206037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actually die at home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the reality falls short</a:t>
            </a:r>
            <a:endParaRPr lang="en-US" sz="1350" dirty="0"/>
          </a:p>
        </p:txBody>
      </p:sp>
      <p:sp>
        <p:nvSpPr>
          <p:cNvPr id="21" name="SK-3-text-20"/>
          <p:cNvSpPr/>
          <p:nvPr/>
        </p:nvSpPr>
        <p:spPr>
          <a:xfrm>
            <a:off x="828973" y="4375398"/>
            <a:ext cx="113630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Good primary palliative care can close this gap — and GPs are the key.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548580" y="4951363"/>
            <a:ext cx="116434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Most people with life-limiting illness spend the majority of their last year at home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548580" y="5424636"/>
            <a:ext cx="116434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GPs and district nurses are the backbone of community end-of-life care</a:t>
            </a:r>
            <a:endParaRPr lang="en-US" sz="1200" dirty="0"/>
          </a:p>
        </p:txBody>
      </p:sp>
      <p:sp>
        <p:nvSpPr>
          <p:cNvPr id="24" name="SK-3-text-23"/>
          <p:cNvSpPr/>
          <p:nvPr/>
        </p:nvSpPr>
        <p:spPr>
          <a:xfrm>
            <a:off x="548580" y="5904607"/>
            <a:ext cx="116434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NICE NG142 (2019): GP practices must maintain a register and take a proactive approach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390079" y="6563023"/>
            <a:ext cx="83972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Bradford VTS | Primary Palliative Care Teaching Series</a:t>
            </a:r>
            <a:endParaRPr lang="en-US" sz="975" dirty="0"/>
          </a:p>
        </p:txBody>
      </p:sp>
      <p:sp>
        <p:nvSpPr>
          <p:cNvPr id="26" name="SK-3-text-25"/>
          <p:cNvSpPr/>
          <p:nvPr/>
        </p:nvSpPr>
        <p:spPr>
          <a:xfrm>
            <a:off x="10948392" y="6556177"/>
            <a:ext cx="124360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 of 35</a:t>
            </a:r>
            <a:endParaRPr lang="en-US" sz="97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4784" y="0"/>
            <a:ext cx="2487067" cy="634365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383977"/>
            <a:ext cx="182761" cy="1172617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6196" y="3780830"/>
            <a:ext cx="1828800" cy="9525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7396" y="0"/>
            <a:ext cx="1718965" cy="1241227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314950"/>
            <a:ext cx="1414165" cy="1028700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769" y="1920180"/>
            <a:ext cx="8351520" cy="4103320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2325" y="2028266"/>
            <a:ext cx="323290" cy="321237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2325" y="2613145"/>
            <a:ext cx="323290" cy="321237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2325" y="3198024"/>
            <a:ext cx="323290" cy="321237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2325" y="3782902"/>
            <a:ext cx="323290" cy="321237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2325" y="4367781"/>
            <a:ext cx="323290" cy="321237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2325" y="4952660"/>
            <a:ext cx="323290" cy="321236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2325" y="5542123"/>
            <a:ext cx="323290" cy="321237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5984" y="6494413"/>
            <a:ext cx="243780" cy="198834"/>
          </a:xfrm>
          <a:prstGeom prst="rect">
            <a:avLst/>
          </a:prstGeom>
        </p:spPr>
      </p:pic>
      <p:sp>
        <p:nvSpPr>
          <p:cNvPr id="18" name="SK-30-text-17"/>
          <p:cNvSpPr/>
          <p:nvPr/>
        </p:nvSpPr>
        <p:spPr>
          <a:xfrm>
            <a:off x="1626397" y="1920180"/>
            <a:ext cx="2372140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5E3B91"/>
                </a:solidFill>
              </a:rPr>
              <a:t>NICE GUIDELINE</a:t>
            </a:r>
            <a:endParaRPr lang="en-US" sz="1125" dirty="0"/>
          </a:p>
        </p:txBody>
      </p:sp>
      <p:sp>
        <p:nvSpPr>
          <p:cNvPr id="19" name="SK-30-text-18"/>
          <p:cNvSpPr/>
          <p:nvPr/>
        </p:nvSpPr>
        <p:spPr>
          <a:xfrm>
            <a:off x="3769529" y="1920180"/>
            <a:ext cx="5208259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9"/>
              </a:lnSpc>
              <a:buNone/>
            </a:pPr>
            <a:r>
              <a:rPr lang="en-US" sz="1163" dirty="0">
                <a:solidFill>
                  <a:srgbClr val="1A1A1A"/>
                </a:solidFill>
              </a:rPr>
              <a:t>NICE NG142 (2019): GP practices must maintain a palliative care register and proactively coordinate end-of-life care</a:t>
            </a:r>
            <a:endParaRPr lang="en-US" sz="1163" dirty="0"/>
          </a:p>
        </p:txBody>
      </p:sp>
      <p:sp>
        <p:nvSpPr>
          <p:cNvPr id="20" name="SK-30-text-19"/>
          <p:cNvSpPr/>
          <p:nvPr/>
        </p:nvSpPr>
        <p:spPr>
          <a:xfrm>
            <a:off x="1626397" y="2505059"/>
            <a:ext cx="2208144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5E3B91"/>
                </a:solidFill>
              </a:rPr>
              <a:t>GSF FRAMEWORK</a:t>
            </a:r>
            <a:endParaRPr lang="en-US" sz="1125" dirty="0"/>
          </a:p>
        </p:txBody>
      </p:sp>
      <p:sp>
        <p:nvSpPr>
          <p:cNvPr id="21" name="SK-30-text-20"/>
          <p:cNvSpPr/>
          <p:nvPr/>
        </p:nvSpPr>
        <p:spPr>
          <a:xfrm>
            <a:off x="3769529" y="2505059"/>
            <a:ext cx="5208259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9"/>
              </a:lnSpc>
              <a:buNone/>
            </a:pPr>
            <a:r>
              <a:rPr lang="en-US" sz="1163" dirty="0">
                <a:solidFill>
                  <a:srgbClr val="1A1A1A"/>
                </a:solidFill>
              </a:rPr>
              <a:t>GSF 7 C's: Communication · Coordination · Control of symptoms · Continuity · Continued learning · Carer support · Care in the dying phase</a:t>
            </a:r>
            <a:endParaRPr lang="en-US" sz="1163" dirty="0"/>
          </a:p>
        </p:txBody>
      </p:sp>
      <p:sp>
        <p:nvSpPr>
          <p:cNvPr id="22" name="SK-30-text-21"/>
          <p:cNvSpPr/>
          <p:nvPr/>
        </p:nvSpPr>
        <p:spPr>
          <a:xfrm>
            <a:off x="1626397" y="3089938"/>
            <a:ext cx="3192118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5E3B91"/>
                </a:solidFill>
              </a:rPr>
              <a:t>IDENTIFICATION TOOL</a:t>
            </a:r>
            <a:endParaRPr lang="en-US" sz="1125" dirty="0"/>
          </a:p>
        </p:txBody>
      </p:sp>
      <p:sp>
        <p:nvSpPr>
          <p:cNvPr id="23" name="SK-30-text-22"/>
          <p:cNvSpPr/>
          <p:nvPr/>
        </p:nvSpPr>
        <p:spPr>
          <a:xfrm>
            <a:off x="3769529" y="3089938"/>
            <a:ext cx="5208259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9"/>
              </a:lnSpc>
              <a:buNone/>
            </a:pPr>
            <a:r>
              <a:rPr lang="en-US" sz="1163" dirty="0">
                <a:solidFill>
                  <a:srgbClr val="1A1A1A"/>
                </a:solidFill>
              </a:rPr>
              <a:t>"Surprise Question" (Gold Standards Framework): if you would NOT be surprised if the patient died within 12 months → add to register</a:t>
            </a:r>
            <a:endParaRPr lang="en-US" sz="1163" dirty="0"/>
          </a:p>
        </p:txBody>
      </p:sp>
      <p:sp>
        <p:nvSpPr>
          <p:cNvPr id="24" name="SK-30-text-23"/>
          <p:cNvSpPr/>
          <p:nvPr/>
        </p:nvSpPr>
        <p:spPr>
          <a:xfrm>
            <a:off x="1626397" y="3674817"/>
            <a:ext cx="2536135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5E3B91"/>
                </a:solidFill>
              </a:rPr>
              <a:t>ASSESSMENT TOOL</a:t>
            </a:r>
            <a:endParaRPr lang="en-US" sz="1125" dirty="0"/>
          </a:p>
        </p:txBody>
      </p:sp>
      <p:sp>
        <p:nvSpPr>
          <p:cNvPr id="25" name="SK-30-text-24"/>
          <p:cNvSpPr/>
          <p:nvPr/>
        </p:nvSpPr>
        <p:spPr>
          <a:xfrm>
            <a:off x="3769529" y="3674817"/>
            <a:ext cx="5208259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9"/>
              </a:lnSpc>
              <a:buNone/>
            </a:pPr>
            <a:r>
              <a:rPr lang="en-US" sz="1163" dirty="0">
                <a:solidFill>
                  <a:srgbClr val="1A1A1A"/>
                </a:solidFill>
              </a:rPr>
              <a:t>PEPSI-COLA = holistic 9-domain checklist: Physical · Emotional · Personal · Social · Information · Control · Out-of-hours · Late/dying · Afterlife</a:t>
            </a:r>
            <a:endParaRPr lang="en-US" sz="1163" dirty="0"/>
          </a:p>
        </p:txBody>
      </p:sp>
      <p:sp>
        <p:nvSpPr>
          <p:cNvPr id="26" name="SK-30-text-25"/>
          <p:cNvSpPr/>
          <p:nvPr/>
        </p:nvSpPr>
        <p:spPr>
          <a:xfrm>
            <a:off x="1626397" y="4259696"/>
            <a:ext cx="2171708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5E3B91"/>
                </a:solidFill>
              </a:rPr>
              <a:t>RAG SYSTEM</a:t>
            </a:r>
            <a:endParaRPr lang="en-US" sz="1125" dirty="0"/>
          </a:p>
        </p:txBody>
      </p:sp>
      <p:sp>
        <p:nvSpPr>
          <p:cNvPr id="27" name="SK-30-text-26"/>
          <p:cNvSpPr/>
          <p:nvPr/>
        </p:nvSpPr>
        <p:spPr>
          <a:xfrm>
            <a:off x="3769529" y="4259696"/>
            <a:ext cx="5208259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9"/>
              </a:lnSpc>
              <a:buNone/>
            </a:pPr>
            <a:r>
              <a:rPr lang="en-US" sz="1163" dirty="0">
                <a:solidFill>
                  <a:srgbClr val="1A1A1A"/>
                </a:solidFill>
              </a:rPr>
              <a:t>Traffic light rating: Green = stable · Amber = unstable/declining · Red = terminal phase (last days/hours)</a:t>
            </a:r>
            <a:endParaRPr lang="en-US" sz="1163" dirty="0"/>
          </a:p>
        </p:txBody>
      </p:sp>
      <p:sp>
        <p:nvSpPr>
          <p:cNvPr id="28" name="SK-30-text-27"/>
          <p:cNvSpPr/>
          <p:nvPr/>
        </p:nvSpPr>
        <p:spPr>
          <a:xfrm>
            <a:off x="1626397" y="4844574"/>
            <a:ext cx="2171708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5E3B91"/>
                </a:solidFill>
              </a:rPr>
              <a:t>FORM UPDATE</a:t>
            </a:r>
            <a:endParaRPr lang="en-US" sz="1125" dirty="0"/>
          </a:p>
        </p:txBody>
      </p:sp>
      <p:sp>
        <p:nvSpPr>
          <p:cNvPr id="29" name="SK-30-text-28"/>
          <p:cNvSpPr/>
          <p:nvPr/>
        </p:nvSpPr>
        <p:spPr>
          <a:xfrm>
            <a:off x="3769529" y="4844574"/>
            <a:ext cx="5208259" cy="584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9"/>
              </a:lnSpc>
              <a:buNone/>
            </a:pPr>
            <a:r>
              <a:rPr lang="en-US" sz="1163" dirty="0">
                <a:solidFill>
                  <a:srgbClr val="1A1A1A"/>
                </a:solidFill>
              </a:rPr>
              <a:t>DS1500 was REPLACED by the SR1 form in 2021 for fast-track benefits (Universal Credit, PIP, ESA) — do not reference DS1500</a:t>
            </a:r>
            <a:endParaRPr lang="en-US" sz="1163" dirty="0"/>
          </a:p>
        </p:txBody>
      </p:sp>
      <p:sp>
        <p:nvSpPr>
          <p:cNvPr id="30" name="SK-30-text-29"/>
          <p:cNvSpPr/>
          <p:nvPr/>
        </p:nvSpPr>
        <p:spPr>
          <a:xfrm>
            <a:off x="1626397" y="5429453"/>
            <a:ext cx="2208144" cy="5940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5E3B91"/>
                </a:solidFill>
              </a:rPr>
              <a:t>ACCREDITATION</a:t>
            </a:r>
            <a:endParaRPr lang="en-US" sz="1125" dirty="0"/>
          </a:p>
        </p:txBody>
      </p:sp>
      <p:sp>
        <p:nvSpPr>
          <p:cNvPr id="31" name="SK-30-text-30"/>
          <p:cNvSpPr/>
          <p:nvPr/>
        </p:nvSpPr>
        <p:spPr>
          <a:xfrm>
            <a:off x="3769529" y="5429453"/>
            <a:ext cx="5208259" cy="5940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9"/>
              </a:lnSpc>
              <a:buNone/>
            </a:pPr>
            <a:r>
              <a:rPr lang="en-US" sz="1163" dirty="0">
                <a:solidFill>
                  <a:srgbClr val="1A1A1A"/>
                </a:solidFill>
              </a:rPr>
              <a:t>Daffodil Standards (RCGP/Marie Curie, 2019): voluntary GP practice accreditation for end-of-life care quality — used as evidence in CQC inspections</a:t>
            </a:r>
            <a:endParaRPr lang="en-US" sz="1163" dirty="0"/>
          </a:p>
        </p:txBody>
      </p:sp>
      <p:sp>
        <p:nvSpPr>
          <p:cNvPr id="32" name="SK-30-text-31"/>
          <p:cNvSpPr/>
          <p:nvPr/>
        </p:nvSpPr>
        <p:spPr>
          <a:xfrm>
            <a:off x="816769" y="438894"/>
            <a:ext cx="35652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4A2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PREPARATION</a:t>
            </a:r>
            <a:endParaRPr lang="en-US" sz="1425" dirty="0"/>
          </a:p>
        </p:txBody>
      </p:sp>
      <p:sp>
        <p:nvSpPr>
          <p:cNvPr id="33" name="SK-30-text-32"/>
          <p:cNvSpPr/>
          <p:nvPr/>
        </p:nvSpPr>
        <p:spPr>
          <a:xfrm>
            <a:off x="780157" y="767953"/>
            <a:ext cx="79295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2D34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Exam Pearls</a:t>
            </a:r>
            <a:endParaRPr lang="en-US" sz="3375" dirty="0"/>
          </a:p>
        </p:txBody>
      </p:sp>
      <p:sp>
        <p:nvSpPr>
          <p:cNvPr id="34" name="SK-30-text-33"/>
          <p:cNvSpPr/>
          <p:nvPr/>
        </p:nvSpPr>
        <p:spPr>
          <a:xfrm>
            <a:off x="780157" y="1344067"/>
            <a:ext cx="1141184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C5CE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facts and high-yield recall points for the Applied Knowledge Test</a:t>
            </a:r>
            <a:endParaRPr lang="en-US" sz="1500" dirty="0"/>
          </a:p>
        </p:txBody>
      </p:sp>
      <p:sp>
        <p:nvSpPr>
          <p:cNvPr id="35" name="SK-30-text-34"/>
          <p:cNvSpPr/>
          <p:nvPr/>
        </p:nvSpPr>
        <p:spPr>
          <a:xfrm>
            <a:off x="10046196" y="2674590"/>
            <a:ext cx="2145804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225" b="1" dirty="0">
                <a:solidFill>
                  <a:srgbClr val="9B89B3"/>
                </a:solidFill>
              </a:rPr>
              <a:t>AKT</a:t>
            </a:r>
            <a:endParaRPr lang="en-US" sz="6225" dirty="0"/>
          </a:p>
        </p:txBody>
      </p:sp>
      <p:sp>
        <p:nvSpPr>
          <p:cNvPr id="36" name="SK-30-text-35"/>
          <p:cNvSpPr/>
          <p:nvPr/>
        </p:nvSpPr>
        <p:spPr>
          <a:xfrm>
            <a:off x="9924157" y="3977580"/>
            <a:ext cx="22678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6C5CE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APPLIED KNOWLEDGE TEST</a:t>
            </a:r>
            <a:endParaRPr lang="en-US" sz="1050" dirty="0"/>
          </a:p>
        </p:txBody>
      </p:sp>
      <p:sp>
        <p:nvSpPr>
          <p:cNvPr id="37" name="SK-30-text-36"/>
          <p:cNvSpPr/>
          <p:nvPr/>
        </p:nvSpPr>
        <p:spPr>
          <a:xfrm>
            <a:off x="597396" y="6508105"/>
            <a:ext cx="110642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June 2026</a:t>
            </a:r>
            <a:endParaRPr lang="en-US" sz="1050" dirty="0"/>
          </a:p>
        </p:txBody>
      </p:sp>
      <p:sp>
        <p:nvSpPr>
          <p:cNvPr id="38" name="SK-30-text-37"/>
          <p:cNvSpPr/>
          <p:nvPr/>
        </p:nvSpPr>
        <p:spPr>
          <a:xfrm>
            <a:off x="11204377" y="6508105"/>
            <a:ext cx="9876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/ 35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02840"/>
            <a:ext cx="158353" cy="137160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0"/>
            <a:ext cx="4876800" cy="1645890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704082"/>
            <a:ext cx="12192000" cy="479971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2365921"/>
            <a:ext cx="5486400" cy="1639044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2468761"/>
            <a:ext cx="97482" cy="1508671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2365921"/>
            <a:ext cx="5486400" cy="1686967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7577" y="2468761"/>
            <a:ext cx="97482" cy="1508671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4217640"/>
            <a:ext cx="5486400" cy="1563588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396" y="4320480"/>
            <a:ext cx="97482" cy="1440061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4217640"/>
            <a:ext cx="5486400" cy="1563588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7577" y="4320480"/>
            <a:ext cx="97482" cy="1440061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5938242"/>
            <a:ext cx="11094690" cy="378470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381899"/>
            <a:ext cx="12192000" cy="475952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486400"/>
            <a:ext cx="731490" cy="1371600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61757" y="6515100"/>
            <a:ext cx="268188" cy="219373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59153" y="4341019"/>
            <a:ext cx="572988" cy="562273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1177" y="4341019"/>
            <a:ext cx="572988" cy="562273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59153" y="2461915"/>
            <a:ext cx="572988" cy="569119"/>
          </a:xfrm>
          <a:prstGeom prst="rect">
            <a:avLst/>
          </a:prstGeom>
        </p:spPr>
      </p:pic>
      <p:pic>
        <p:nvPicPr>
          <p:cNvPr id="21" name="SK-3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1177" y="2461915"/>
            <a:ext cx="572988" cy="569119"/>
          </a:xfrm>
          <a:prstGeom prst="rect">
            <a:avLst/>
          </a:prstGeom>
        </p:spPr>
      </p:pic>
      <p:pic>
        <p:nvPicPr>
          <p:cNvPr id="22" name="SK-3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301859" y="1735038"/>
            <a:ext cx="426690" cy="418207"/>
          </a:xfrm>
          <a:prstGeom prst="rect">
            <a:avLst/>
          </a:prstGeom>
        </p:spPr>
      </p:pic>
      <p:sp>
        <p:nvSpPr>
          <p:cNvPr id="23" name="SK-31-text-22"/>
          <p:cNvSpPr/>
          <p:nvPr/>
        </p:nvSpPr>
        <p:spPr>
          <a:xfrm>
            <a:off x="633859" y="308521"/>
            <a:ext cx="538067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E691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PREPARATION • SCA</a:t>
            </a:r>
            <a:endParaRPr lang="en-US" sz="1575" dirty="0"/>
          </a:p>
        </p:txBody>
      </p:sp>
      <p:sp>
        <p:nvSpPr>
          <p:cNvPr id="24" name="SK-31-text-23"/>
          <p:cNvSpPr/>
          <p:nvPr/>
        </p:nvSpPr>
        <p:spPr>
          <a:xfrm>
            <a:off x="621655" y="651421"/>
            <a:ext cx="775335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</a:t>
            </a:r>
            <a:endParaRPr lang="en-US" sz="3300" dirty="0"/>
          </a:p>
        </p:txBody>
      </p:sp>
      <p:sp>
        <p:nvSpPr>
          <p:cNvPr id="25" name="SK-31-text-24"/>
          <p:cNvSpPr/>
          <p:nvPr/>
        </p:nvSpPr>
        <p:spPr>
          <a:xfrm>
            <a:off x="621655" y="1234380"/>
            <a:ext cx="103822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strategies for the consultation</a:t>
            </a:r>
            <a:endParaRPr lang="en-US" sz="1500" dirty="0"/>
          </a:p>
        </p:txBody>
      </p:sp>
      <p:sp>
        <p:nvSpPr>
          <p:cNvPr id="26" name="SK-31-text-25"/>
          <p:cNvSpPr/>
          <p:nvPr/>
        </p:nvSpPr>
        <p:spPr>
          <a:xfrm>
            <a:off x="1316682" y="1831032"/>
            <a:ext cx="108753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SCA: Simulated Consultation Assessment — What you say matters as much as what you know</a:t>
            </a:r>
            <a:endParaRPr lang="en-US" sz="1500" dirty="0"/>
          </a:p>
        </p:txBody>
      </p:sp>
      <p:sp>
        <p:nvSpPr>
          <p:cNvPr id="27" name="SK-31-text-26"/>
          <p:cNvSpPr/>
          <p:nvPr/>
        </p:nvSpPr>
        <p:spPr>
          <a:xfrm>
            <a:off x="1548259" y="2496294"/>
            <a:ext cx="87268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A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Exploring ICE in End-of-Life Consultations</a:t>
            </a:r>
            <a:endParaRPr lang="en-US" sz="1350" dirty="0"/>
          </a:p>
        </p:txBody>
      </p:sp>
      <p:sp>
        <p:nvSpPr>
          <p:cNvPr id="28" name="SK-31-text-27"/>
          <p:cNvSpPr/>
          <p:nvPr/>
        </p:nvSpPr>
        <p:spPr>
          <a:xfrm>
            <a:off x="1548259" y="2832348"/>
            <a:ext cx="90373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do you understand about where things are heading?”</a:t>
            </a:r>
            <a:endParaRPr lang="en-US" sz="1050" dirty="0"/>
          </a:p>
        </p:txBody>
      </p:sp>
      <p:sp>
        <p:nvSpPr>
          <p:cNvPr id="29" name="SK-31-text-28"/>
          <p:cNvSpPr/>
          <p:nvPr/>
        </p:nvSpPr>
        <p:spPr>
          <a:xfrm>
            <a:off x="1706761" y="3161407"/>
            <a:ext cx="63169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concerns you most at the moment?”</a:t>
            </a:r>
            <a:endParaRPr lang="en-US" sz="1050" dirty="0"/>
          </a:p>
        </p:txBody>
      </p:sp>
      <p:sp>
        <p:nvSpPr>
          <p:cNvPr id="30" name="SK-31-text-29"/>
          <p:cNvSpPr/>
          <p:nvPr/>
        </p:nvSpPr>
        <p:spPr>
          <a:xfrm>
            <a:off x="1560463" y="3435846"/>
            <a:ext cx="93573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would matter most to you if you became very unwell?”</a:t>
            </a:r>
            <a:endParaRPr lang="en-US" sz="1050" dirty="0"/>
          </a:p>
        </p:txBody>
      </p:sp>
      <p:sp>
        <p:nvSpPr>
          <p:cNvPr id="31" name="SK-31-text-30"/>
          <p:cNvSpPr/>
          <p:nvPr/>
        </p:nvSpPr>
        <p:spPr>
          <a:xfrm>
            <a:off x="1706761" y="3737521"/>
            <a:ext cx="6522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7A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Ideas · Concerns · Expectations — ask all three</a:t>
            </a:r>
            <a:endParaRPr lang="en-US" sz="900" dirty="0"/>
          </a:p>
        </p:txBody>
      </p:sp>
      <p:sp>
        <p:nvSpPr>
          <p:cNvPr id="32" name="SK-31-text-31"/>
          <p:cNvSpPr/>
          <p:nvPr/>
        </p:nvSpPr>
        <p:spPr>
          <a:xfrm>
            <a:off x="7266384" y="2503140"/>
            <a:ext cx="49256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A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Discussing Prognosis Sensitively</a:t>
            </a:r>
            <a:endParaRPr lang="en-US" sz="1350" dirty="0"/>
          </a:p>
        </p:txBody>
      </p:sp>
      <p:sp>
        <p:nvSpPr>
          <p:cNvPr id="33" name="SK-31-text-32"/>
          <p:cNvSpPr/>
          <p:nvPr/>
        </p:nvSpPr>
        <p:spPr>
          <a:xfrm>
            <a:off x="7266384" y="2832348"/>
            <a:ext cx="3742879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“It’s hard to be certain about timing, but we’re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thinking in terms of weeks to months rather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 years.”</a:t>
            </a:r>
            <a:endParaRPr lang="en-US" sz="1200" dirty="0"/>
          </a:p>
        </p:txBody>
      </p:sp>
      <p:sp>
        <p:nvSpPr>
          <p:cNvPr id="34" name="SK-31-text-33"/>
          <p:cNvSpPr/>
          <p:nvPr/>
        </p:nvSpPr>
        <p:spPr>
          <a:xfrm>
            <a:off x="7424886" y="3600450"/>
            <a:ext cx="308446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Acknowledge uncertainty · Avoid false precision ·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a frame, not a date</a:t>
            </a:r>
            <a:endParaRPr lang="en-US" sz="900" dirty="0"/>
          </a:p>
        </p:txBody>
      </p:sp>
      <p:sp>
        <p:nvSpPr>
          <p:cNvPr id="35" name="SK-31-text-34"/>
          <p:cNvSpPr/>
          <p:nvPr/>
        </p:nvSpPr>
        <p:spPr>
          <a:xfrm>
            <a:off x="1548259" y="4368403"/>
            <a:ext cx="60521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A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 at End of Life</a:t>
            </a:r>
            <a:endParaRPr lang="en-US" sz="1350" dirty="0"/>
          </a:p>
        </p:txBody>
      </p:sp>
      <p:sp>
        <p:nvSpPr>
          <p:cNvPr id="36" name="SK-31-text-35"/>
          <p:cNvSpPr/>
          <p:nvPr/>
        </p:nvSpPr>
        <p:spPr>
          <a:xfrm>
            <a:off x="1548259" y="4704457"/>
            <a:ext cx="4011067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“Here’s how to reach us day or night — please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don’t call 999 unless [specific scenario], because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team can respond in the community.”</a:t>
            </a:r>
            <a:endParaRPr lang="en-US" sz="1200" dirty="0"/>
          </a:p>
        </p:txBody>
      </p:sp>
      <p:sp>
        <p:nvSpPr>
          <p:cNvPr id="37" name="SK-31-text-36"/>
          <p:cNvSpPr/>
          <p:nvPr/>
        </p:nvSpPr>
        <p:spPr>
          <a:xfrm>
            <a:off x="1706761" y="5486400"/>
            <a:ext cx="7894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Empower · Prevent panic · Reduce inappropriate admissions</a:t>
            </a:r>
            <a:endParaRPr lang="en-US" sz="900" dirty="0"/>
          </a:p>
        </p:txBody>
      </p:sp>
      <p:sp>
        <p:nvSpPr>
          <p:cNvPr id="38" name="SK-31-text-37"/>
          <p:cNvSpPr/>
          <p:nvPr/>
        </p:nvSpPr>
        <p:spPr>
          <a:xfrm>
            <a:off x="7266384" y="4368403"/>
            <a:ext cx="49256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A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Preferred Place of Death Discussion</a:t>
            </a:r>
            <a:endParaRPr lang="en-US" sz="1350" dirty="0"/>
          </a:p>
        </p:txBody>
      </p:sp>
      <p:sp>
        <p:nvSpPr>
          <p:cNvPr id="39" name="SK-31-text-38"/>
          <p:cNvSpPr/>
          <p:nvPr/>
        </p:nvSpPr>
        <p:spPr>
          <a:xfrm>
            <a:off x="7266384" y="4704457"/>
            <a:ext cx="3986659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“Many people have thoughts about where they’d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like to be cared for — have you given that any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B25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thought?”</a:t>
            </a:r>
            <a:endParaRPr lang="en-US" sz="1200" dirty="0"/>
          </a:p>
        </p:txBody>
      </p:sp>
      <p:sp>
        <p:nvSpPr>
          <p:cNvPr id="40" name="SK-31-text-39"/>
          <p:cNvSpPr/>
          <p:nvPr/>
        </p:nvSpPr>
        <p:spPr>
          <a:xfrm>
            <a:off x="7424886" y="5486400"/>
            <a:ext cx="47671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question · Non-directive · Document the answer</a:t>
            </a:r>
            <a:endParaRPr lang="en-US" sz="900" dirty="0"/>
          </a:p>
        </p:txBody>
      </p:sp>
      <p:sp>
        <p:nvSpPr>
          <p:cNvPr id="41" name="SK-31-text-40"/>
          <p:cNvSpPr/>
          <p:nvPr/>
        </p:nvSpPr>
        <p:spPr>
          <a:xfrm>
            <a:off x="2261295" y="6014442"/>
            <a:ext cx="76325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7A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tip: Silence is not failure — a pause after a difficult question shows you are listening</a:t>
            </a:r>
            <a:endParaRPr lang="en-US" sz="1350" dirty="0"/>
          </a:p>
        </p:txBody>
      </p:sp>
      <p:sp>
        <p:nvSpPr>
          <p:cNvPr id="42" name="SK-31-text-41"/>
          <p:cNvSpPr/>
          <p:nvPr/>
        </p:nvSpPr>
        <p:spPr>
          <a:xfrm>
            <a:off x="536377" y="6535638"/>
            <a:ext cx="93345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</a:t>
            </a:r>
            <a:endParaRPr lang="en-US" sz="1125" dirty="0"/>
          </a:p>
        </p:txBody>
      </p:sp>
      <p:sp>
        <p:nvSpPr>
          <p:cNvPr id="43" name="SK-31-text-42"/>
          <p:cNvSpPr/>
          <p:nvPr/>
        </p:nvSpPr>
        <p:spPr>
          <a:xfrm>
            <a:off x="10640467" y="6535638"/>
            <a:ext cx="10514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31 of 35</a:t>
            </a:r>
            <a:endParaRPr lang="en-US" sz="11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596" y="5033665"/>
            <a:ext cx="329059" cy="363438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894" y="3538686"/>
            <a:ext cx="316855" cy="37713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2980" y="3538686"/>
            <a:ext cx="329059" cy="377130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894" y="2215009"/>
            <a:ext cx="316855" cy="363438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5184" y="2208163"/>
            <a:ext cx="316855" cy="377130"/>
          </a:xfrm>
          <a:prstGeom prst="rect">
            <a:avLst/>
          </a:prstGeom>
        </p:spPr>
      </p:pic>
      <p:sp>
        <p:nvSpPr>
          <p:cNvPr id="8" name="SK-32-text-7"/>
          <p:cNvSpPr/>
          <p:nvPr/>
        </p:nvSpPr>
        <p:spPr>
          <a:xfrm>
            <a:off x="170557" y="102840"/>
            <a:ext cx="4831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9" name="SK-32-text-8"/>
          <p:cNvSpPr/>
          <p:nvPr/>
        </p:nvSpPr>
        <p:spPr>
          <a:xfrm>
            <a:off x="10009584" y="109686"/>
            <a:ext cx="218241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0" name="SK-32-text-9"/>
          <p:cNvSpPr/>
          <p:nvPr/>
        </p:nvSpPr>
        <p:spPr>
          <a:xfrm>
            <a:off x="1267867" y="781794"/>
            <a:ext cx="31718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SAFETY</a:t>
            </a:r>
            <a:endParaRPr lang="en-US" sz="1350" dirty="0"/>
          </a:p>
        </p:txBody>
      </p:sp>
      <p:sp>
        <p:nvSpPr>
          <p:cNvPr id="11" name="SK-32-text-10"/>
          <p:cNvSpPr/>
          <p:nvPr/>
        </p:nvSpPr>
        <p:spPr>
          <a:xfrm>
            <a:off x="1280071" y="1145232"/>
            <a:ext cx="757999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0B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 Boxes</a:t>
            </a:r>
            <a:endParaRPr lang="en-US" sz="3450" dirty="0"/>
          </a:p>
        </p:txBody>
      </p:sp>
      <p:sp>
        <p:nvSpPr>
          <p:cNvPr id="12" name="SK-32-text-11"/>
          <p:cNvSpPr/>
          <p:nvPr/>
        </p:nvSpPr>
        <p:spPr>
          <a:xfrm>
            <a:off x="1267867" y="1639044"/>
            <a:ext cx="109241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BC9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Warning signs that must not be missed in primary palliative care</a:t>
            </a:r>
            <a:endParaRPr lang="en-US" sz="1350" dirty="0"/>
          </a:p>
        </p:txBody>
      </p:sp>
      <p:sp>
        <p:nvSpPr>
          <p:cNvPr id="13" name="SK-32-text-12"/>
          <p:cNvSpPr/>
          <p:nvPr/>
        </p:nvSpPr>
        <p:spPr>
          <a:xfrm>
            <a:off x="1975098" y="2256234"/>
            <a:ext cx="28162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in Last Months of Life —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on Register</a:t>
            </a:r>
            <a:endParaRPr lang="en-US" sz="1350" dirty="0"/>
          </a:p>
        </p:txBody>
      </p:sp>
      <p:sp>
        <p:nvSpPr>
          <p:cNvPr id="14" name="SK-32-text-13"/>
          <p:cNvSpPr/>
          <p:nvPr/>
        </p:nvSpPr>
        <p:spPr>
          <a:xfrm>
            <a:off x="1975098" y="2729359"/>
            <a:ext cx="371847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of reactive crisis care and avoidable hospital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admission. Every dying patient needs proactive planning.</a:t>
            </a:r>
            <a:endParaRPr lang="en-US" sz="1050" dirty="0"/>
          </a:p>
        </p:txBody>
      </p:sp>
      <p:sp>
        <p:nvSpPr>
          <p:cNvPr id="15" name="SK-32-text-14"/>
          <p:cNvSpPr/>
          <p:nvPr/>
        </p:nvSpPr>
        <p:spPr>
          <a:xfrm>
            <a:off x="6973788" y="2256234"/>
            <a:ext cx="52182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OOH Handover Form Sent</a:t>
            </a:r>
            <a:endParaRPr lang="en-US" sz="1350" dirty="0"/>
          </a:p>
        </p:txBody>
      </p:sp>
      <p:sp>
        <p:nvSpPr>
          <p:cNvPr id="16" name="SK-32-text-15"/>
          <p:cNvSpPr/>
          <p:nvPr/>
        </p:nvSpPr>
        <p:spPr>
          <a:xfrm>
            <a:off x="6973788" y="2544217"/>
            <a:ext cx="30357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the patient deteriorates on a Friday evening,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out-of-hours team is flying blind. Send the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handover before the crisis — not during it.</a:t>
            </a:r>
            <a:endParaRPr lang="en-US" sz="1050" dirty="0"/>
          </a:p>
        </p:txBody>
      </p:sp>
      <p:sp>
        <p:nvSpPr>
          <p:cNvPr id="17" name="SK-32-text-16"/>
          <p:cNvSpPr/>
          <p:nvPr/>
        </p:nvSpPr>
        <p:spPr>
          <a:xfrm>
            <a:off x="1962894" y="3559225"/>
            <a:ext cx="7698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Anticipatory Medicines in the Home</a:t>
            </a:r>
            <a:endParaRPr lang="en-US" sz="1350" dirty="0"/>
          </a:p>
        </p:txBody>
      </p:sp>
      <p:sp>
        <p:nvSpPr>
          <p:cNvPr id="18" name="SK-32-text-17"/>
          <p:cNvSpPr/>
          <p:nvPr/>
        </p:nvSpPr>
        <p:spPr>
          <a:xfrm>
            <a:off x="1962894" y="3847207"/>
            <a:ext cx="3523357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 cannot manage acute symptoms at home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without a "Just in Case" box. Absence risks distressing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terminal agitation, pain, or breathlessness managed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ambulance instead.</a:t>
            </a:r>
            <a:endParaRPr lang="en-US" sz="1050" dirty="0"/>
          </a:p>
        </p:txBody>
      </p:sp>
      <p:sp>
        <p:nvSpPr>
          <p:cNvPr id="19" name="SK-32-text-18"/>
          <p:cNvSpPr/>
          <p:nvPr/>
        </p:nvSpPr>
        <p:spPr>
          <a:xfrm>
            <a:off x="6973788" y="3559225"/>
            <a:ext cx="290155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Showing Signs of Burnout,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Depression, or Isolation</a:t>
            </a:r>
            <a:endParaRPr lang="en-US" sz="1350" dirty="0"/>
          </a:p>
        </p:txBody>
      </p:sp>
      <p:sp>
        <p:nvSpPr>
          <p:cNvPr id="20" name="SK-32-text-19"/>
          <p:cNvSpPr/>
          <p:nvPr/>
        </p:nvSpPr>
        <p:spPr>
          <a:xfrm>
            <a:off x="6973788" y="4032498"/>
            <a:ext cx="3657600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collapse = patient crisis. Assess carers separately.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directly: "How are you coping?" Refer to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Marie Curie, respite, carer's assessment.</a:t>
            </a:r>
            <a:endParaRPr lang="en-US" sz="1050" dirty="0"/>
          </a:p>
        </p:txBody>
      </p:sp>
      <p:sp>
        <p:nvSpPr>
          <p:cNvPr id="21" name="SK-32-text-20"/>
          <p:cNvSpPr/>
          <p:nvPr/>
        </p:nvSpPr>
        <p:spPr>
          <a:xfrm>
            <a:off x="3803898" y="5074890"/>
            <a:ext cx="83881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Unaware of Preferred Place of Death Options</a:t>
            </a:r>
            <a:endParaRPr lang="en-US" sz="1350" dirty="0"/>
          </a:p>
        </p:txBody>
      </p:sp>
      <p:sp>
        <p:nvSpPr>
          <p:cNvPr id="22" name="SK-32-text-21"/>
          <p:cNvSpPr/>
          <p:nvPr/>
        </p:nvSpPr>
        <p:spPr>
          <a:xfrm>
            <a:off x="3803898" y="5369719"/>
            <a:ext cx="474255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Patients cannot exercise choice if the conversation has never happened.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proactively — do not wait for the crisis moment. Document the</a:t>
            </a:r>
            <a:endParaRPr lang="en-US" sz="1050" dirty="0"/>
          </a:p>
          <a:p>
            <a:pPr marL="0" indent="0" algn="l">
              <a:lnSpc>
                <a:spcPts val="1208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preference and act on it.</a:t>
            </a:r>
            <a:endParaRPr lang="en-US" sz="1050" dirty="0"/>
          </a:p>
        </p:txBody>
      </p:sp>
      <p:sp>
        <p:nvSpPr>
          <p:cNvPr id="23" name="SK-32-text-22"/>
          <p:cNvSpPr/>
          <p:nvPr/>
        </p:nvSpPr>
        <p:spPr>
          <a:xfrm>
            <a:off x="7205365" y="6192738"/>
            <a:ext cx="49866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Any one of these flags in your practice = immediate action required</a:t>
            </a:r>
            <a:endParaRPr lang="en-US" sz="1050" dirty="0"/>
          </a:p>
        </p:txBody>
      </p:sp>
      <p:sp>
        <p:nvSpPr>
          <p:cNvPr id="24" name="SK-32-text-23"/>
          <p:cNvSpPr/>
          <p:nvPr/>
        </p:nvSpPr>
        <p:spPr>
          <a:xfrm>
            <a:off x="170557" y="6583561"/>
            <a:ext cx="27527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</a:t>
            </a:r>
            <a:endParaRPr lang="en-US" sz="1275" dirty="0"/>
          </a:p>
        </p:txBody>
      </p:sp>
      <p:sp>
        <p:nvSpPr>
          <p:cNvPr id="25" name="SK-32-text-24"/>
          <p:cNvSpPr/>
          <p:nvPr/>
        </p:nvSpPr>
        <p:spPr>
          <a:xfrm>
            <a:off x="3669655" y="6583561"/>
            <a:ext cx="85223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9746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864096"/>
            <a:ext cx="926455" cy="68461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4253" y="345441"/>
            <a:ext cx="3537747" cy="1682071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2132707"/>
            <a:ext cx="3620988" cy="1577280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5700" y="2317998"/>
            <a:ext cx="9525" cy="1179463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6180" y="2146548"/>
            <a:ext cx="3620988" cy="1563588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0932" y="2317998"/>
            <a:ext cx="9525" cy="1179463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1263" y="2146548"/>
            <a:ext cx="3620988" cy="1563588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6014" y="2317998"/>
            <a:ext cx="9525" cy="1179463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098" y="3888432"/>
            <a:ext cx="3620988" cy="1769269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55700" y="4073575"/>
            <a:ext cx="9525" cy="1371600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06180" y="3867894"/>
            <a:ext cx="3620988" cy="1789807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10932" y="4073575"/>
            <a:ext cx="9525" cy="1371600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61263" y="3888432"/>
            <a:ext cx="3620988" cy="1769269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6014" y="4073575"/>
            <a:ext cx="9525" cy="1371600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781824"/>
            <a:ext cx="12192000" cy="618530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3467" y="6563023"/>
            <a:ext cx="219373" cy="191988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70298" y="5829300"/>
            <a:ext cx="511969" cy="514350"/>
          </a:xfrm>
          <a:prstGeom prst="rect">
            <a:avLst/>
          </a:prstGeom>
        </p:spPr>
      </p:pic>
      <p:pic>
        <p:nvPicPr>
          <p:cNvPr id="22" name="SK-3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68580" y="4073575"/>
            <a:ext cx="731490" cy="788640"/>
          </a:xfrm>
          <a:prstGeom prst="rect">
            <a:avLst/>
          </a:prstGeom>
        </p:spPr>
      </p:pic>
      <p:pic>
        <p:nvPicPr>
          <p:cNvPr id="23" name="SK-33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98777" y="4073575"/>
            <a:ext cx="707082" cy="788640"/>
          </a:xfrm>
          <a:prstGeom prst="rect">
            <a:avLst/>
          </a:prstGeom>
        </p:spPr>
      </p:pic>
      <p:pic>
        <p:nvPicPr>
          <p:cNvPr id="24" name="SK-33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957" y="4149030"/>
            <a:ext cx="438894" cy="370284"/>
          </a:xfrm>
          <a:prstGeom prst="rect">
            <a:avLst/>
          </a:prstGeom>
        </p:spPr>
      </p:pic>
      <p:pic>
        <p:nvPicPr>
          <p:cNvPr id="25" name="SK-33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655" y="4142184"/>
            <a:ext cx="316855" cy="678805"/>
          </a:xfrm>
          <a:prstGeom prst="rect">
            <a:avLst/>
          </a:prstGeom>
        </p:spPr>
      </p:pic>
      <p:pic>
        <p:nvPicPr>
          <p:cNvPr id="26" name="SK-33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56377" y="2317998"/>
            <a:ext cx="743694" cy="630882"/>
          </a:xfrm>
          <a:prstGeom prst="rect">
            <a:avLst/>
          </a:prstGeom>
        </p:spPr>
      </p:pic>
      <p:pic>
        <p:nvPicPr>
          <p:cNvPr id="27" name="SK-33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86573" y="2317998"/>
            <a:ext cx="707082" cy="617190"/>
          </a:xfrm>
          <a:prstGeom prst="rect">
            <a:avLst/>
          </a:prstGeom>
        </p:spPr>
      </p:pic>
      <p:pic>
        <p:nvPicPr>
          <p:cNvPr id="28" name="SK-33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19286" y="2317998"/>
            <a:ext cx="694879" cy="644575"/>
          </a:xfrm>
          <a:prstGeom prst="rect">
            <a:avLst/>
          </a:prstGeom>
        </p:spPr>
      </p:pic>
      <p:sp>
        <p:nvSpPr>
          <p:cNvPr id="29" name="SK-33-text-28"/>
          <p:cNvSpPr/>
          <p:nvPr/>
        </p:nvSpPr>
        <p:spPr>
          <a:xfrm>
            <a:off x="316855" y="89148"/>
            <a:ext cx="42367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30" name="SK-33-text-29"/>
          <p:cNvSpPr/>
          <p:nvPr/>
        </p:nvSpPr>
        <p:spPr>
          <a:xfrm>
            <a:off x="10033992" y="89148"/>
            <a:ext cx="21580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1" name="SK-33-text-30"/>
          <p:cNvSpPr/>
          <p:nvPr/>
        </p:nvSpPr>
        <p:spPr>
          <a:xfrm>
            <a:off x="365671" y="596503"/>
            <a:ext cx="3550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770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REFLECTIVE PRACTICE</a:t>
            </a:r>
            <a:endParaRPr lang="en-US" sz="1200" dirty="0"/>
          </a:p>
        </p:txBody>
      </p:sp>
      <p:sp>
        <p:nvSpPr>
          <p:cNvPr id="32" name="SK-33-text-31"/>
          <p:cNvSpPr/>
          <p:nvPr/>
        </p:nvSpPr>
        <p:spPr>
          <a:xfrm>
            <a:off x="365671" y="1097161"/>
            <a:ext cx="1182632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 in Palliative Care</a:t>
            </a:r>
            <a:endParaRPr lang="en-US" sz="2700" dirty="0"/>
          </a:p>
        </p:txBody>
      </p:sp>
      <p:sp>
        <p:nvSpPr>
          <p:cNvPr id="33" name="SK-33-text-32"/>
          <p:cNvSpPr/>
          <p:nvPr/>
        </p:nvSpPr>
        <p:spPr>
          <a:xfrm>
            <a:off x="365671" y="1611511"/>
            <a:ext cx="118263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596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Six mistakes to recognise — and avoid — in everyday practice</a:t>
            </a:r>
            <a:endParaRPr lang="en-US" sz="1650" dirty="0"/>
          </a:p>
        </p:txBody>
      </p:sp>
      <p:sp>
        <p:nvSpPr>
          <p:cNvPr id="34" name="SK-33-text-33"/>
          <p:cNvSpPr/>
          <p:nvPr/>
        </p:nvSpPr>
        <p:spPr>
          <a:xfrm>
            <a:off x="1706761" y="2365921"/>
            <a:ext cx="157266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Reactive Rather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 Proactive</a:t>
            </a:r>
            <a:endParaRPr lang="en-US" sz="1500" dirty="0"/>
          </a:p>
        </p:txBody>
      </p:sp>
      <p:sp>
        <p:nvSpPr>
          <p:cNvPr id="35" name="SK-33-text-34"/>
          <p:cNvSpPr/>
          <p:nvPr/>
        </p:nvSpPr>
        <p:spPr>
          <a:xfrm>
            <a:off x="1706761" y="2983111"/>
            <a:ext cx="207258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Waiting for a crisis to act — instead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anticipating needs and planning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ahead</a:t>
            </a:r>
            <a:endParaRPr lang="en-US" sz="900" dirty="0"/>
          </a:p>
        </p:txBody>
      </p:sp>
      <p:sp>
        <p:nvSpPr>
          <p:cNvPr id="36" name="SK-33-text-35"/>
          <p:cNvSpPr/>
          <p:nvPr/>
        </p:nvSpPr>
        <p:spPr>
          <a:xfrm>
            <a:off x="5425380" y="2365921"/>
            <a:ext cx="131668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Starting ACP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Too Late</a:t>
            </a:r>
            <a:endParaRPr lang="en-US" sz="1500" dirty="0"/>
          </a:p>
        </p:txBody>
      </p:sp>
      <p:sp>
        <p:nvSpPr>
          <p:cNvPr id="37" name="SK-33-text-36"/>
          <p:cNvSpPr/>
          <p:nvPr/>
        </p:nvSpPr>
        <p:spPr>
          <a:xfrm>
            <a:off x="5400973" y="2989957"/>
            <a:ext cx="224328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Leaving advance care planning until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patient is actively dying — when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too late for meaningful discussion</a:t>
            </a:r>
            <a:endParaRPr lang="en-US" sz="900" dirty="0"/>
          </a:p>
        </p:txBody>
      </p:sp>
      <p:sp>
        <p:nvSpPr>
          <p:cNvPr id="38" name="SK-33-text-37"/>
          <p:cNvSpPr/>
          <p:nvPr/>
        </p:nvSpPr>
        <p:spPr>
          <a:xfrm>
            <a:off x="9095184" y="2365921"/>
            <a:ext cx="179218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Overlooking Non-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Patients</a:t>
            </a:r>
            <a:endParaRPr lang="en-US" sz="1500" dirty="0"/>
          </a:p>
        </p:txBody>
      </p:sp>
      <p:sp>
        <p:nvSpPr>
          <p:cNvPr id="39" name="SK-33-text-38"/>
          <p:cNvSpPr/>
          <p:nvPr/>
        </p:nvSpPr>
        <p:spPr>
          <a:xfrm>
            <a:off x="9095184" y="2989957"/>
            <a:ext cx="223108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Heart failure, COPD, dementia,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CKD patients have equal need —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are often missed from the register</a:t>
            </a:r>
            <a:endParaRPr lang="en-US" sz="900" dirty="0"/>
          </a:p>
        </p:txBody>
      </p:sp>
      <p:sp>
        <p:nvSpPr>
          <p:cNvPr id="40" name="SK-33-text-39"/>
          <p:cNvSpPr/>
          <p:nvPr/>
        </p:nvSpPr>
        <p:spPr>
          <a:xfrm>
            <a:off x="1706761" y="4073575"/>
            <a:ext cx="134109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GPs Working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Alone</a:t>
            </a:r>
            <a:endParaRPr lang="en-US" sz="1500" dirty="0"/>
          </a:p>
        </p:txBody>
      </p:sp>
      <p:sp>
        <p:nvSpPr>
          <p:cNvPr id="41" name="SK-33-text-40"/>
          <p:cNvSpPr/>
          <p:nvPr/>
        </p:nvSpPr>
        <p:spPr>
          <a:xfrm>
            <a:off x="1706761" y="4718298"/>
            <a:ext cx="2011561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Failing to use the full MDT —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district nurses, Macmillan nurses,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workers, and coordinators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 essential partners</a:t>
            </a:r>
            <a:endParaRPr lang="en-US" sz="900" dirty="0"/>
          </a:p>
        </p:txBody>
      </p:sp>
      <p:sp>
        <p:nvSpPr>
          <p:cNvPr id="42" name="SK-33-text-41"/>
          <p:cNvSpPr/>
          <p:nvPr/>
        </p:nvSpPr>
        <p:spPr>
          <a:xfrm>
            <a:off x="5400973" y="4073575"/>
            <a:ext cx="153605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Outdated OOH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Handover</a:t>
            </a:r>
            <a:endParaRPr lang="en-US" sz="1500" dirty="0"/>
          </a:p>
        </p:txBody>
      </p:sp>
      <p:sp>
        <p:nvSpPr>
          <p:cNvPr id="43" name="SK-33-text-42"/>
          <p:cNvSpPr/>
          <p:nvPr/>
        </p:nvSpPr>
        <p:spPr>
          <a:xfrm>
            <a:off x="5388769" y="4725144"/>
            <a:ext cx="1938486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Sending the handover once and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updating it — a patient's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condition changes; so must the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handover form</a:t>
            </a:r>
            <a:endParaRPr lang="en-US" sz="900" dirty="0"/>
          </a:p>
        </p:txBody>
      </p:sp>
      <p:sp>
        <p:nvSpPr>
          <p:cNvPr id="44" name="SK-33-text-43"/>
          <p:cNvSpPr/>
          <p:nvPr/>
        </p:nvSpPr>
        <p:spPr>
          <a:xfrm>
            <a:off x="9095184" y="4073575"/>
            <a:ext cx="148738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Citing DS1500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Instead of SR1</a:t>
            </a:r>
            <a:endParaRPr lang="en-US" sz="1500" dirty="0"/>
          </a:p>
        </p:txBody>
      </p:sp>
      <p:sp>
        <p:nvSpPr>
          <p:cNvPr id="45" name="SK-33-text-44"/>
          <p:cNvSpPr/>
          <p:nvPr/>
        </p:nvSpPr>
        <p:spPr>
          <a:xfrm>
            <a:off x="9095184" y="4718298"/>
            <a:ext cx="1999357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DS1500 was replaced by the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SR1 form in 2021 — outdated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references cause confusion and</a:t>
            </a:r>
            <a:endParaRPr lang="en-US" sz="900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delay fast-track benefits</a:t>
            </a:r>
            <a:endParaRPr lang="en-US" sz="900" dirty="0"/>
          </a:p>
        </p:txBody>
      </p:sp>
      <p:sp>
        <p:nvSpPr>
          <p:cNvPr id="46" name="SK-33-text-45"/>
          <p:cNvSpPr/>
          <p:nvPr/>
        </p:nvSpPr>
        <p:spPr>
          <a:xfrm>
            <a:off x="2328565" y="5980063"/>
            <a:ext cx="98634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F17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pitfalls share a common root: acting too late. Proactive care is the antidote.</a:t>
            </a:r>
            <a:endParaRPr lang="en-US" sz="1500" dirty="0"/>
          </a:p>
        </p:txBody>
      </p:sp>
      <p:sp>
        <p:nvSpPr>
          <p:cNvPr id="47" name="SK-33-text-46"/>
          <p:cNvSpPr/>
          <p:nvPr/>
        </p:nvSpPr>
        <p:spPr>
          <a:xfrm>
            <a:off x="585192" y="6563023"/>
            <a:ext cx="11064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June 2026</a:t>
            </a:r>
            <a:endParaRPr lang="en-US" sz="1050" dirty="0"/>
          </a:p>
        </p:txBody>
      </p:sp>
      <p:sp>
        <p:nvSpPr>
          <p:cNvPr id="48" name="SK-33-text-47"/>
          <p:cNvSpPr/>
          <p:nvPr/>
        </p:nvSpPr>
        <p:spPr>
          <a:xfrm>
            <a:off x="10716667" y="6556177"/>
            <a:ext cx="14753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33 of 35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1573411"/>
            <a:ext cx="1219200" cy="76200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2228106"/>
            <a:ext cx="3535561" cy="1996976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2160240"/>
            <a:ext cx="97482" cy="2023021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8071" y="2221260"/>
            <a:ext cx="3535561" cy="2003822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8071" y="2160240"/>
            <a:ext cx="97482" cy="2023021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7561" y="2221260"/>
            <a:ext cx="3535561" cy="2003822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7561" y="2160240"/>
            <a:ext cx="97482" cy="2023021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4360962"/>
            <a:ext cx="3535561" cy="2058591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580" y="4320480"/>
            <a:ext cx="97482" cy="2057400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28071" y="4360962"/>
            <a:ext cx="3535561" cy="2058591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28071" y="4320480"/>
            <a:ext cx="97482" cy="2057400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96259" y="5545336"/>
            <a:ext cx="2999184" cy="19050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07561" y="4360962"/>
            <a:ext cx="3535561" cy="2044898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07561" y="4320480"/>
            <a:ext cx="97482" cy="2057400"/>
          </a:xfrm>
          <a:prstGeom prst="rect">
            <a:avLst/>
          </a:prstGeom>
        </p:spPr>
      </p:pic>
      <p:pic>
        <p:nvPicPr>
          <p:cNvPr id="19" name="SK-3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216580" y="2400300"/>
            <a:ext cx="975271" cy="2057400"/>
          </a:xfrm>
          <a:prstGeom prst="rect">
            <a:avLst/>
          </a:prstGeom>
        </p:spPr>
      </p:pic>
      <p:pic>
        <p:nvPicPr>
          <p:cNvPr id="20" name="SK-3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14879" y="3607296"/>
            <a:ext cx="268188" cy="239911"/>
          </a:xfrm>
          <a:prstGeom prst="rect">
            <a:avLst/>
          </a:prstGeom>
        </p:spPr>
      </p:pic>
      <p:pic>
        <p:nvPicPr>
          <p:cNvPr id="21" name="SK-3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14879" y="3278088"/>
            <a:ext cx="268188" cy="233065"/>
          </a:xfrm>
          <a:prstGeom prst="rect">
            <a:avLst/>
          </a:prstGeom>
        </p:spPr>
      </p:pic>
      <p:pic>
        <p:nvPicPr>
          <p:cNvPr id="22" name="SK-34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14879" y="2935188"/>
            <a:ext cx="268188" cy="233065"/>
          </a:xfrm>
          <a:prstGeom prst="rect">
            <a:avLst/>
          </a:prstGeom>
        </p:spPr>
      </p:pic>
      <p:sp>
        <p:nvSpPr>
          <p:cNvPr id="23" name="SK-34-text-22"/>
          <p:cNvSpPr/>
          <p:nvPr/>
        </p:nvSpPr>
        <p:spPr>
          <a:xfrm>
            <a:off x="365671" y="102840"/>
            <a:ext cx="5434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24" name="SK-34-text-23"/>
          <p:cNvSpPr/>
          <p:nvPr/>
        </p:nvSpPr>
        <p:spPr>
          <a:xfrm>
            <a:off x="9948565" y="109686"/>
            <a:ext cx="224343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5" name="SK-34-text-24"/>
          <p:cNvSpPr/>
          <p:nvPr/>
        </p:nvSpPr>
        <p:spPr>
          <a:xfrm>
            <a:off x="524173" y="678805"/>
            <a:ext cx="33194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34 OF 35</a:t>
            </a:r>
            <a:endParaRPr lang="en-US" sz="1275" dirty="0"/>
          </a:p>
        </p:txBody>
      </p:sp>
      <p:sp>
        <p:nvSpPr>
          <p:cNvPr id="26" name="SK-34-text-25"/>
          <p:cNvSpPr/>
          <p:nvPr/>
        </p:nvSpPr>
        <p:spPr>
          <a:xfrm>
            <a:off x="548580" y="946398"/>
            <a:ext cx="70961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3750" dirty="0"/>
          </a:p>
        </p:txBody>
      </p:sp>
      <p:sp>
        <p:nvSpPr>
          <p:cNvPr id="27" name="SK-34-text-26"/>
          <p:cNvSpPr/>
          <p:nvPr/>
        </p:nvSpPr>
        <p:spPr>
          <a:xfrm>
            <a:off x="511969" y="1810494"/>
            <a:ext cx="1037939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40A49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acronyms, frameworks, and facts — know these cold</a:t>
            </a:r>
            <a:endParaRPr lang="en-US" sz="1275" dirty="0"/>
          </a:p>
        </p:txBody>
      </p:sp>
      <p:sp>
        <p:nvSpPr>
          <p:cNvPr id="28" name="SK-34-text-27"/>
          <p:cNvSpPr/>
          <p:nvPr/>
        </p:nvSpPr>
        <p:spPr>
          <a:xfrm>
            <a:off x="828973" y="2304157"/>
            <a:ext cx="9372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</a:t>
            </a:r>
            <a:endParaRPr lang="en-US" sz="1800" dirty="0"/>
          </a:p>
        </p:txBody>
      </p:sp>
      <p:sp>
        <p:nvSpPr>
          <p:cNvPr id="29" name="SK-34-text-28"/>
          <p:cNvSpPr/>
          <p:nvPr/>
        </p:nvSpPr>
        <p:spPr>
          <a:xfrm>
            <a:off x="816769" y="2619673"/>
            <a:ext cx="4191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0A49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Standards Framework</a:t>
            </a:r>
            <a:endParaRPr lang="en-US" sz="1125" dirty="0"/>
          </a:p>
        </p:txBody>
      </p:sp>
      <p:sp>
        <p:nvSpPr>
          <p:cNvPr id="30" name="SK-34-text-29"/>
          <p:cNvSpPr/>
          <p:nvPr/>
        </p:nvSpPr>
        <p:spPr>
          <a:xfrm>
            <a:off x="816769" y="2900809"/>
            <a:ext cx="49911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7 C's organising framework</a:t>
            </a:r>
            <a:endParaRPr lang="en-US" sz="1125" dirty="0"/>
          </a:p>
        </p:txBody>
      </p:sp>
      <p:sp>
        <p:nvSpPr>
          <p:cNvPr id="31" name="SK-34-text-30"/>
          <p:cNvSpPr/>
          <p:nvPr/>
        </p:nvSpPr>
        <p:spPr>
          <a:xfrm>
            <a:off x="816769" y="3120330"/>
            <a:ext cx="52197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Communication · Coordination</a:t>
            </a:r>
            <a:endParaRPr lang="en-US" sz="1125" dirty="0"/>
          </a:p>
        </p:txBody>
      </p:sp>
      <p:sp>
        <p:nvSpPr>
          <p:cNvPr id="32" name="SK-34-text-31"/>
          <p:cNvSpPr/>
          <p:nvPr/>
        </p:nvSpPr>
        <p:spPr>
          <a:xfrm>
            <a:off x="816769" y="3326011"/>
            <a:ext cx="59055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Control of symptoms · Continuity</a:t>
            </a:r>
            <a:endParaRPr lang="en-US" sz="1125" dirty="0"/>
          </a:p>
        </p:txBody>
      </p:sp>
      <p:sp>
        <p:nvSpPr>
          <p:cNvPr id="33" name="SK-34-text-32"/>
          <p:cNvSpPr/>
          <p:nvPr/>
        </p:nvSpPr>
        <p:spPr>
          <a:xfrm>
            <a:off x="816769" y="3538686"/>
            <a:ext cx="6248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Continued learning · Carer support</a:t>
            </a:r>
            <a:endParaRPr lang="en-US" sz="1125" dirty="0"/>
          </a:p>
        </p:txBody>
      </p:sp>
      <p:sp>
        <p:nvSpPr>
          <p:cNvPr id="34" name="SK-34-text-33"/>
          <p:cNvSpPr/>
          <p:nvPr/>
        </p:nvSpPr>
        <p:spPr>
          <a:xfrm>
            <a:off x="816769" y="3744367"/>
            <a:ext cx="4362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Care in the dying phase</a:t>
            </a:r>
            <a:endParaRPr lang="en-US" sz="1125" dirty="0"/>
          </a:p>
        </p:txBody>
      </p:sp>
      <p:sp>
        <p:nvSpPr>
          <p:cNvPr id="35" name="SK-34-text-34"/>
          <p:cNvSpPr/>
          <p:nvPr/>
        </p:nvSpPr>
        <p:spPr>
          <a:xfrm>
            <a:off x="816769" y="3998119"/>
            <a:ext cx="43967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Developed by Dr Keri Thomas</a:t>
            </a:r>
            <a:endParaRPr lang="en-US" sz="1050" dirty="0"/>
          </a:p>
        </p:txBody>
      </p:sp>
      <p:sp>
        <p:nvSpPr>
          <p:cNvPr id="36" name="SK-34-text-35"/>
          <p:cNvSpPr/>
          <p:nvPr/>
        </p:nvSpPr>
        <p:spPr>
          <a:xfrm>
            <a:off x="4596259" y="2297311"/>
            <a:ext cx="28575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PEPSI-COLA</a:t>
            </a:r>
            <a:endParaRPr lang="en-US" sz="1800" dirty="0"/>
          </a:p>
        </p:txBody>
      </p:sp>
      <p:sp>
        <p:nvSpPr>
          <p:cNvPr id="37" name="SK-34-text-36"/>
          <p:cNvSpPr/>
          <p:nvPr/>
        </p:nvSpPr>
        <p:spPr>
          <a:xfrm>
            <a:off x="4596259" y="2619673"/>
            <a:ext cx="4191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0A49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Holistic Assessment Tool</a:t>
            </a:r>
            <a:endParaRPr lang="en-US" sz="1125" dirty="0"/>
          </a:p>
        </p:txBody>
      </p:sp>
      <p:sp>
        <p:nvSpPr>
          <p:cNvPr id="38" name="SK-34-text-37"/>
          <p:cNvSpPr/>
          <p:nvPr/>
        </p:nvSpPr>
        <p:spPr>
          <a:xfrm>
            <a:off x="4620667" y="2900809"/>
            <a:ext cx="17907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Physical</a:t>
            </a:r>
            <a:endParaRPr lang="en-US" sz="1125" dirty="0"/>
          </a:p>
        </p:txBody>
      </p:sp>
      <p:sp>
        <p:nvSpPr>
          <p:cNvPr id="39" name="SK-34-text-38"/>
          <p:cNvSpPr/>
          <p:nvPr/>
        </p:nvSpPr>
        <p:spPr>
          <a:xfrm>
            <a:off x="6388596" y="2907655"/>
            <a:ext cx="19621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 Emotional</a:t>
            </a:r>
            <a:endParaRPr lang="en-US" sz="1125" dirty="0"/>
          </a:p>
        </p:txBody>
      </p:sp>
      <p:sp>
        <p:nvSpPr>
          <p:cNvPr id="40" name="SK-34-text-39"/>
          <p:cNvSpPr/>
          <p:nvPr/>
        </p:nvSpPr>
        <p:spPr>
          <a:xfrm>
            <a:off x="4620667" y="3120330"/>
            <a:ext cx="17907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Personal</a:t>
            </a:r>
            <a:endParaRPr lang="en-US" sz="1125" dirty="0"/>
          </a:p>
        </p:txBody>
      </p:sp>
      <p:sp>
        <p:nvSpPr>
          <p:cNvPr id="41" name="SK-34-text-40"/>
          <p:cNvSpPr/>
          <p:nvPr/>
        </p:nvSpPr>
        <p:spPr>
          <a:xfrm>
            <a:off x="6388596" y="3120330"/>
            <a:ext cx="14478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 Social</a:t>
            </a:r>
            <a:endParaRPr lang="en-US" sz="1125" dirty="0"/>
          </a:p>
        </p:txBody>
      </p:sp>
      <p:sp>
        <p:nvSpPr>
          <p:cNvPr id="42" name="SK-34-text-41"/>
          <p:cNvSpPr/>
          <p:nvPr/>
        </p:nvSpPr>
        <p:spPr>
          <a:xfrm>
            <a:off x="4620667" y="3332857"/>
            <a:ext cx="230505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Information</a:t>
            </a:r>
            <a:endParaRPr lang="en-US" sz="1125" dirty="0"/>
          </a:p>
        </p:txBody>
      </p:sp>
      <p:sp>
        <p:nvSpPr>
          <p:cNvPr id="43" name="SK-34-text-42"/>
          <p:cNvSpPr/>
          <p:nvPr/>
        </p:nvSpPr>
        <p:spPr>
          <a:xfrm>
            <a:off x="6388596" y="3332857"/>
            <a:ext cx="161925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 Control</a:t>
            </a:r>
            <a:endParaRPr lang="en-US" sz="1125" dirty="0"/>
          </a:p>
        </p:txBody>
      </p:sp>
      <p:sp>
        <p:nvSpPr>
          <p:cNvPr id="44" name="SK-34-text-43"/>
          <p:cNvSpPr/>
          <p:nvPr/>
        </p:nvSpPr>
        <p:spPr>
          <a:xfrm>
            <a:off x="4620667" y="3538686"/>
            <a:ext cx="24765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Out-of-hours</a:t>
            </a:r>
            <a:endParaRPr lang="en-US" sz="1125" dirty="0"/>
          </a:p>
        </p:txBody>
      </p:sp>
      <p:sp>
        <p:nvSpPr>
          <p:cNvPr id="45" name="SK-34-text-44"/>
          <p:cNvSpPr/>
          <p:nvPr/>
        </p:nvSpPr>
        <p:spPr>
          <a:xfrm>
            <a:off x="6388596" y="3538686"/>
            <a:ext cx="21336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 Late/dying</a:t>
            </a:r>
            <a:endParaRPr lang="en-US" sz="1125" dirty="0"/>
          </a:p>
        </p:txBody>
      </p:sp>
      <p:sp>
        <p:nvSpPr>
          <p:cNvPr id="46" name="SK-34-text-45"/>
          <p:cNvSpPr/>
          <p:nvPr/>
        </p:nvSpPr>
        <p:spPr>
          <a:xfrm>
            <a:off x="4620667" y="3744367"/>
            <a:ext cx="4362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Afterlife (bereavement)</a:t>
            </a:r>
            <a:endParaRPr lang="en-US" sz="1125" dirty="0"/>
          </a:p>
        </p:txBody>
      </p:sp>
      <p:sp>
        <p:nvSpPr>
          <p:cNvPr id="47" name="SK-34-text-46"/>
          <p:cNvSpPr/>
          <p:nvPr/>
        </p:nvSpPr>
        <p:spPr>
          <a:xfrm>
            <a:off x="4596259" y="3998119"/>
            <a:ext cx="6103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9-domain checklist — use at every MDT</a:t>
            </a:r>
            <a:endParaRPr lang="en-US" sz="1050" dirty="0"/>
          </a:p>
        </p:txBody>
      </p:sp>
      <p:sp>
        <p:nvSpPr>
          <p:cNvPr id="48" name="SK-34-text-47"/>
          <p:cNvSpPr/>
          <p:nvPr/>
        </p:nvSpPr>
        <p:spPr>
          <a:xfrm>
            <a:off x="816769" y="4437013"/>
            <a:ext cx="24917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SR1 Form</a:t>
            </a:r>
            <a:endParaRPr lang="en-US" sz="1800" dirty="0"/>
          </a:p>
        </p:txBody>
      </p:sp>
      <p:sp>
        <p:nvSpPr>
          <p:cNvPr id="49" name="SK-34-text-48"/>
          <p:cNvSpPr/>
          <p:nvPr/>
        </p:nvSpPr>
        <p:spPr>
          <a:xfrm>
            <a:off x="816769" y="4725144"/>
            <a:ext cx="49339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0A49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Replaced DS1500 in 2021</a:t>
            </a:r>
            <a:endParaRPr lang="en-US" sz="1125" dirty="0"/>
          </a:p>
        </p:txBody>
      </p:sp>
      <p:sp>
        <p:nvSpPr>
          <p:cNvPr id="50" name="SK-34-text-49"/>
          <p:cNvSpPr/>
          <p:nvPr/>
        </p:nvSpPr>
        <p:spPr>
          <a:xfrm>
            <a:off x="816769" y="5019973"/>
            <a:ext cx="84772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Fast-track benefits: Universal Credit, PIP, ESA</a:t>
            </a:r>
            <a:endParaRPr lang="en-US" sz="1125" dirty="0"/>
          </a:p>
        </p:txBody>
      </p:sp>
      <p:sp>
        <p:nvSpPr>
          <p:cNvPr id="51" name="SK-34-text-50"/>
          <p:cNvSpPr/>
          <p:nvPr/>
        </p:nvSpPr>
        <p:spPr>
          <a:xfrm>
            <a:off x="816769" y="5294263"/>
            <a:ext cx="6248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Completion = prompt register entry</a:t>
            </a:r>
            <a:endParaRPr lang="en-US" sz="1125" dirty="0"/>
          </a:p>
        </p:txBody>
      </p:sp>
      <p:sp>
        <p:nvSpPr>
          <p:cNvPr id="52" name="SK-34-text-51"/>
          <p:cNvSpPr/>
          <p:nvPr/>
        </p:nvSpPr>
        <p:spPr>
          <a:xfrm>
            <a:off x="816769" y="5500092"/>
            <a:ext cx="65341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DS1500 is obsolete — never use it</a:t>
            </a:r>
            <a:endParaRPr lang="en-US" sz="1125" dirty="0"/>
          </a:p>
        </p:txBody>
      </p:sp>
      <p:sp>
        <p:nvSpPr>
          <p:cNvPr id="53" name="SK-34-text-52"/>
          <p:cNvSpPr/>
          <p:nvPr/>
        </p:nvSpPr>
        <p:spPr>
          <a:xfrm>
            <a:off x="816769" y="5698927"/>
            <a:ext cx="59055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Triggers proactive care planning</a:t>
            </a:r>
            <a:endParaRPr lang="en-US" sz="1125" dirty="0"/>
          </a:p>
        </p:txBody>
      </p:sp>
      <p:sp>
        <p:nvSpPr>
          <p:cNvPr id="54" name="SK-34-text-53"/>
          <p:cNvSpPr/>
          <p:nvPr/>
        </p:nvSpPr>
        <p:spPr>
          <a:xfrm>
            <a:off x="816769" y="6185892"/>
            <a:ext cx="50368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NG142 · Benefits trigger</a:t>
            </a:r>
            <a:endParaRPr lang="en-US" sz="1050" dirty="0"/>
          </a:p>
        </p:txBody>
      </p:sp>
      <p:sp>
        <p:nvSpPr>
          <p:cNvPr id="55" name="SK-34-text-54"/>
          <p:cNvSpPr/>
          <p:nvPr/>
        </p:nvSpPr>
        <p:spPr>
          <a:xfrm>
            <a:off x="4572000" y="4437013"/>
            <a:ext cx="47777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Surprise Question</a:t>
            </a:r>
            <a:endParaRPr lang="en-US" sz="1800" dirty="0"/>
          </a:p>
        </p:txBody>
      </p:sp>
      <p:sp>
        <p:nvSpPr>
          <p:cNvPr id="56" name="SK-34-text-55"/>
          <p:cNvSpPr/>
          <p:nvPr/>
        </p:nvSpPr>
        <p:spPr>
          <a:xfrm>
            <a:off x="4572000" y="4725144"/>
            <a:ext cx="40195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0A49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Identification Tool</a:t>
            </a:r>
            <a:endParaRPr lang="en-US" sz="1125" dirty="0"/>
          </a:p>
        </p:txBody>
      </p:sp>
      <p:sp>
        <p:nvSpPr>
          <p:cNvPr id="57" name="SK-34-text-56"/>
          <p:cNvSpPr/>
          <p:nvPr/>
        </p:nvSpPr>
        <p:spPr>
          <a:xfrm>
            <a:off x="4572000" y="4999434"/>
            <a:ext cx="28650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“Would I be surprised if this patient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died in the next 12 months?”</a:t>
            </a:r>
            <a:endParaRPr lang="en-US" sz="1350" dirty="0"/>
          </a:p>
        </p:txBody>
      </p:sp>
      <p:sp>
        <p:nvSpPr>
          <p:cNvPr id="58" name="SK-34-text-57"/>
          <p:cNvSpPr/>
          <p:nvPr/>
        </p:nvSpPr>
        <p:spPr>
          <a:xfrm>
            <a:off x="4572000" y="5644009"/>
            <a:ext cx="266997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673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→ Add to palliative care register</a:t>
            </a:r>
            <a:endParaRPr lang="en-US" sz="1125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673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 → Monitor; reassess regularly</a:t>
            </a:r>
            <a:endParaRPr lang="en-US" sz="1125" dirty="0"/>
          </a:p>
        </p:txBody>
      </p:sp>
      <p:sp>
        <p:nvSpPr>
          <p:cNvPr id="59" name="SK-34-text-58"/>
          <p:cNvSpPr/>
          <p:nvPr/>
        </p:nvSpPr>
        <p:spPr>
          <a:xfrm>
            <a:off x="4572000" y="6192738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at every case review</a:t>
            </a:r>
            <a:endParaRPr lang="en-US" sz="1050" dirty="0"/>
          </a:p>
        </p:txBody>
      </p:sp>
      <p:sp>
        <p:nvSpPr>
          <p:cNvPr id="60" name="SK-34-text-59"/>
          <p:cNvSpPr/>
          <p:nvPr/>
        </p:nvSpPr>
        <p:spPr>
          <a:xfrm>
            <a:off x="8314879" y="2297311"/>
            <a:ext cx="28575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RAG Rating</a:t>
            </a:r>
            <a:endParaRPr lang="en-US" sz="1800" dirty="0"/>
          </a:p>
        </p:txBody>
      </p:sp>
      <p:sp>
        <p:nvSpPr>
          <p:cNvPr id="61" name="SK-34-text-60"/>
          <p:cNvSpPr/>
          <p:nvPr/>
        </p:nvSpPr>
        <p:spPr>
          <a:xfrm>
            <a:off x="8314879" y="2619673"/>
            <a:ext cx="3505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0A49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 Light System</a:t>
            </a:r>
            <a:endParaRPr lang="en-US" sz="1125" dirty="0"/>
          </a:p>
        </p:txBody>
      </p:sp>
      <p:sp>
        <p:nvSpPr>
          <p:cNvPr id="62" name="SK-34-text-61"/>
          <p:cNvSpPr/>
          <p:nvPr/>
        </p:nvSpPr>
        <p:spPr>
          <a:xfrm>
            <a:off x="8607475" y="2983111"/>
            <a:ext cx="35845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Green — Stable, well-managed</a:t>
            </a:r>
            <a:endParaRPr lang="en-US" sz="1125" dirty="0"/>
          </a:p>
        </p:txBody>
      </p:sp>
      <p:sp>
        <p:nvSpPr>
          <p:cNvPr id="63" name="SK-34-text-62"/>
          <p:cNvSpPr/>
          <p:nvPr/>
        </p:nvSpPr>
        <p:spPr>
          <a:xfrm>
            <a:off x="8607475" y="3319165"/>
            <a:ext cx="35845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Amber — Unstable, declining</a:t>
            </a:r>
            <a:endParaRPr lang="en-US" sz="1125" dirty="0"/>
          </a:p>
        </p:txBody>
      </p:sp>
      <p:sp>
        <p:nvSpPr>
          <p:cNvPr id="64" name="SK-34-text-63"/>
          <p:cNvSpPr/>
          <p:nvPr/>
        </p:nvSpPr>
        <p:spPr>
          <a:xfrm>
            <a:off x="8607475" y="3648373"/>
            <a:ext cx="35845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— Terminal phase, last days/hours</a:t>
            </a:r>
            <a:endParaRPr lang="en-US" sz="1125" dirty="0"/>
          </a:p>
        </p:txBody>
      </p:sp>
      <p:sp>
        <p:nvSpPr>
          <p:cNvPr id="65" name="SK-34-text-64"/>
          <p:cNvSpPr/>
          <p:nvPr/>
        </p:nvSpPr>
        <p:spPr>
          <a:xfrm>
            <a:off x="8302675" y="3998119"/>
            <a:ext cx="388932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Reviewed at every MDT meeting</a:t>
            </a:r>
            <a:endParaRPr lang="en-US" sz="1050" dirty="0"/>
          </a:p>
        </p:txBody>
      </p:sp>
      <p:sp>
        <p:nvSpPr>
          <p:cNvPr id="66" name="SK-34-text-65"/>
          <p:cNvSpPr/>
          <p:nvPr/>
        </p:nvSpPr>
        <p:spPr>
          <a:xfrm>
            <a:off x="8278267" y="4437013"/>
            <a:ext cx="39137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Must-Know Facts</a:t>
            </a:r>
            <a:endParaRPr lang="en-US" sz="1800" dirty="0"/>
          </a:p>
        </p:txBody>
      </p:sp>
      <p:sp>
        <p:nvSpPr>
          <p:cNvPr id="67" name="SK-34-text-66"/>
          <p:cNvSpPr/>
          <p:nvPr/>
        </p:nvSpPr>
        <p:spPr>
          <a:xfrm>
            <a:off x="8278267" y="4725144"/>
            <a:ext cx="391373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40A49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NG142 · Core Standards</a:t>
            </a:r>
            <a:endParaRPr lang="en-US" sz="1125" dirty="0"/>
          </a:p>
        </p:txBody>
      </p:sp>
      <p:sp>
        <p:nvSpPr>
          <p:cNvPr id="68" name="SK-34-text-67"/>
          <p:cNvSpPr/>
          <p:nvPr/>
        </p:nvSpPr>
        <p:spPr>
          <a:xfrm>
            <a:off x="8278267" y="4958209"/>
            <a:ext cx="39137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NG142 (2019) — current guidance</a:t>
            </a:r>
            <a:endParaRPr lang="en-US" sz="1050" dirty="0"/>
          </a:p>
        </p:txBody>
      </p:sp>
      <p:sp>
        <p:nvSpPr>
          <p:cNvPr id="69" name="SK-34-text-68"/>
          <p:cNvSpPr/>
          <p:nvPr/>
        </p:nvSpPr>
        <p:spPr>
          <a:xfrm>
            <a:off x="8278267" y="5164038"/>
            <a:ext cx="391373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GP practices must maintain a register</a:t>
            </a:r>
            <a:endParaRPr lang="en-US" sz="1050" dirty="0"/>
          </a:p>
        </p:txBody>
      </p:sp>
      <p:sp>
        <p:nvSpPr>
          <p:cNvPr id="70" name="SK-34-text-69"/>
          <p:cNvSpPr/>
          <p:nvPr/>
        </p:nvSpPr>
        <p:spPr>
          <a:xfrm>
            <a:off x="8278267" y="5356027"/>
            <a:ext cx="391373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~75% prefer to die at home</a:t>
            </a:r>
            <a:endParaRPr lang="en-US" sz="1050" dirty="0"/>
          </a:p>
        </p:txBody>
      </p:sp>
      <p:sp>
        <p:nvSpPr>
          <p:cNvPr id="71" name="SK-34-text-70"/>
          <p:cNvSpPr/>
          <p:nvPr/>
        </p:nvSpPr>
        <p:spPr>
          <a:xfrm>
            <a:off x="8278267" y="5541169"/>
            <a:ext cx="391373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Only ~40–45% actually do → close the gap</a:t>
            </a:r>
            <a:endParaRPr lang="en-US" sz="1050" dirty="0"/>
          </a:p>
        </p:txBody>
      </p:sp>
      <p:sp>
        <p:nvSpPr>
          <p:cNvPr id="72" name="SK-34-text-71"/>
          <p:cNvSpPr/>
          <p:nvPr/>
        </p:nvSpPr>
        <p:spPr>
          <a:xfrm>
            <a:off x="8278267" y="5746998"/>
            <a:ext cx="3913733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Coordinator = “conductor of the orchestra”</a:t>
            </a:r>
            <a:endParaRPr lang="en-US" sz="1050" dirty="0"/>
          </a:p>
        </p:txBody>
      </p:sp>
      <p:sp>
        <p:nvSpPr>
          <p:cNvPr id="73" name="SK-34-text-72"/>
          <p:cNvSpPr/>
          <p:nvPr/>
        </p:nvSpPr>
        <p:spPr>
          <a:xfrm>
            <a:off x="8278267" y="5938986"/>
            <a:ext cx="391373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OOH handover → send BEFORE the crisis</a:t>
            </a:r>
            <a:endParaRPr lang="en-US" sz="1050" dirty="0"/>
          </a:p>
        </p:txBody>
      </p:sp>
      <p:sp>
        <p:nvSpPr>
          <p:cNvPr id="74" name="SK-34-text-73"/>
          <p:cNvSpPr/>
          <p:nvPr/>
        </p:nvSpPr>
        <p:spPr>
          <a:xfrm>
            <a:off x="8278267" y="6185892"/>
            <a:ext cx="391373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June 2026</a:t>
            </a:r>
            <a:endParaRPr lang="en-US" sz="1050" dirty="0"/>
          </a:p>
        </p:txBody>
      </p:sp>
      <p:sp>
        <p:nvSpPr>
          <p:cNvPr id="75" name="SK-34-text-74"/>
          <p:cNvSpPr/>
          <p:nvPr/>
        </p:nvSpPr>
        <p:spPr>
          <a:xfrm>
            <a:off x="365671" y="6576715"/>
            <a:ext cx="2928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●</a:t>
            </a:r>
            <a:endParaRPr lang="en-US" sz="1350" dirty="0"/>
          </a:p>
        </p:txBody>
      </p:sp>
      <p:sp>
        <p:nvSpPr>
          <p:cNvPr id="76" name="SK-34-text-75"/>
          <p:cNvSpPr/>
          <p:nvPr/>
        </p:nvSpPr>
        <p:spPr>
          <a:xfrm>
            <a:off x="3803898" y="6583561"/>
            <a:ext cx="83881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 |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07355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720030"/>
            <a:ext cx="121890" cy="486817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9271" y="342900"/>
            <a:ext cx="2072580" cy="1097161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597819"/>
            <a:ext cx="11192173" cy="2365921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999" y="1659582"/>
            <a:ext cx="28575" cy="2139553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4512469"/>
            <a:ext cx="2572494" cy="1700659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8392" y="4512469"/>
            <a:ext cx="2682180" cy="1700659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4498777"/>
            <a:ext cx="2682180" cy="1714500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31796" y="4512469"/>
            <a:ext cx="2682180" cy="1700659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4937671"/>
            <a:ext cx="975271" cy="1371600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3780" y="6391573"/>
            <a:ext cx="390079" cy="425053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2188" y="4615309"/>
            <a:ext cx="475357" cy="486817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6392" y="4601617"/>
            <a:ext cx="536377" cy="500509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25875" y="4615309"/>
            <a:ext cx="463153" cy="466279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2196" y="4615309"/>
            <a:ext cx="414486" cy="473125"/>
          </a:xfrm>
          <a:prstGeom prst="rect">
            <a:avLst/>
          </a:prstGeom>
        </p:spPr>
      </p:pic>
      <p:sp>
        <p:nvSpPr>
          <p:cNvPr id="19" name="SK-35-text-18"/>
          <p:cNvSpPr/>
          <p:nvPr/>
        </p:nvSpPr>
        <p:spPr>
          <a:xfrm>
            <a:off x="255984" y="130225"/>
            <a:ext cx="6038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0" name="SK-35-text-19"/>
          <p:cNvSpPr/>
          <p:nvPr/>
        </p:nvSpPr>
        <p:spPr>
          <a:xfrm>
            <a:off x="10314384" y="164455"/>
            <a:ext cx="187761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1" name="SK-35-text-20"/>
          <p:cNvSpPr/>
          <p:nvPr/>
        </p:nvSpPr>
        <p:spPr>
          <a:xfrm>
            <a:off x="707082" y="767953"/>
            <a:ext cx="999267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Disclaimer &amp; Resources</a:t>
            </a:r>
            <a:endParaRPr lang="en-US" sz="2925" dirty="0"/>
          </a:p>
        </p:txBody>
      </p:sp>
      <p:sp>
        <p:nvSpPr>
          <p:cNvPr id="22" name="SK-35-text-21"/>
          <p:cNvSpPr/>
          <p:nvPr/>
        </p:nvSpPr>
        <p:spPr>
          <a:xfrm>
            <a:off x="938659" y="1693813"/>
            <a:ext cx="202406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9770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DISCLAIMER</a:t>
            </a:r>
            <a:endParaRPr lang="en-US" sz="1275" dirty="0"/>
          </a:p>
        </p:txBody>
      </p:sp>
      <p:sp>
        <p:nvSpPr>
          <p:cNvPr id="23" name="SK-35-text-22"/>
          <p:cNvSpPr/>
          <p:nvPr/>
        </p:nvSpPr>
        <p:spPr>
          <a:xfrm>
            <a:off x="926455" y="1961257"/>
            <a:ext cx="581545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teaching resource has been produced for educational purposes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GP trainees and International Medical Graduates within Bradford VTS.</a:t>
            </a:r>
            <a:endParaRPr lang="en-US" sz="1200" dirty="0"/>
          </a:p>
        </p:txBody>
      </p:sp>
      <p:sp>
        <p:nvSpPr>
          <p:cNvPr id="24" name="SK-35-text-23"/>
          <p:cNvSpPr/>
          <p:nvPr/>
        </p:nvSpPr>
        <p:spPr>
          <a:xfrm>
            <a:off x="926455" y="2455069"/>
            <a:ext cx="56691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intended as a learning aid and does not replace clinical judgement,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local protocols, or current national guidance.</a:t>
            </a:r>
            <a:endParaRPr lang="en-US" sz="1200" dirty="0"/>
          </a:p>
        </p:txBody>
      </p:sp>
      <p:sp>
        <p:nvSpPr>
          <p:cNvPr id="25" name="SK-35-text-24"/>
          <p:cNvSpPr/>
          <p:nvPr/>
        </p:nvSpPr>
        <p:spPr>
          <a:xfrm>
            <a:off x="926455" y="2962573"/>
            <a:ext cx="56813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up-to-date NICE guidelines and local trust/PCN policies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making clinical decisions.</a:t>
            </a:r>
            <a:endParaRPr lang="en-US" sz="1200" dirty="0"/>
          </a:p>
        </p:txBody>
      </p:sp>
      <p:sp>
        <p:nvSpPr>
          <p:cNvPr id="26" name="SK-35-text-25"/>
          <p:cNvSpPr/>
          <p:nvPr/>
        </p:nvSpPr>
        <p:spPr>
          <a:xfrm>
            <a:off x="926455" y="3456384"/>
            <a:ext cx="112655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Content reflects NICE NG142 (2019) standards as of June 2026.</a:t>
            </a:r>
            <a:endParaRPr lang="en-US" sz="1350" dirty="0"/>
          </a:p>
        </p:txBody>
      </p:sp>
      <p:sp>
        <p:nvSpPr>
          <p:cNvPr id="27" name="SK-35-text-26"/>
          <p:cNvSpPr/>
          <p:nvPr/>
        </p:nvSpPr>
        <p:spPr>
          <a:xfrm>
            <a:off x="926455" y="3668911"/>
            <a:ext cx="112655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Guidance may be updated — check NICE.org.uk for the latest version.</a:t>
            </a:r>
            <a:endParaRPr lang="en-US" sz="1350" dirty="0"/>
          </a:p>
        </p:txBody>
      </p:sp>
      <p:sp>
        <p:nvSpPr>
          <p:cNvPr id="28" name="SK-35-text-27"/>
          <p:cNvSpPr/>
          <p:nvPr/>
        </p:nvSpPr>
        <p:spPr>
          <a:xfrm>
            <a:off x="572988" y="4176415"/>
            <a:ext cx="74104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A90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References &amp; Further Reading</a:t>
            </a:r>
            <a:endParaRPr lang="en-US" sz="1500" dirty="0"/>
          </a:p>
        </p:txBody>
      </p:sp>
      <p:sp>
        <p:nvSpPr>
          <p:cNvPr id="29" name="SK-35-text-28"/>
          <p:cNvSpPr/>
          <p:nvPr/>
        </p:nvSpPr>
        <p:spPr>
          <a:xfrm>
            <a:off x="877788" y="5205115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4A90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NG142</a:t>
            </a:r>
            <a:endParaRPr lang="en-US" sz="1275" dirty="0"/>
          </a:p>
        </p:txBody>
      </p:sp>
      <p:sp>
        <p:nvSpPr>
          <p:cNvPr id="30" name="SK-35-text-29"/>
          <p:cNvSpPr/>
          <p:nvPr/>
        </p:nvSpPr>
        <p:spPr>
          <a:xfrm>
            <a:off x="877788" y="5479405"/>
            <a:ext cx="45567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 of Life Care for Adults:</a:t>
            </a:r>
            <a:endParaRPr lang="en-US" sz="1050" dirty="0"/>
          </a:p>
        </p:txBody>
      </p:sp>
      <p:sp>
        <p:nvSpPr>
          <p:cNvPr id="31" name="SK-35-text-30"/>
          <p:cNvSpPr/>
          <p:nvPr/>
        </p:nvSpPr>
        <p:spPr>
          <a:xfrm>
            <a:off x="877788" y="5664696"/>
            <a:ext cx="54635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Service Delivery (October 2019)</a:t>
            </a:r>
            <a:endParaRPr lang="en-US" sz="1050" dirty="0"/>
          </a:p>
        </p:txBody>
      </p:sp>
      <p:sp>
        <p:nvSpPr>
          <p:cNvPr id="32" name="SK-35-text-31"/>
          <p:cNvSpPr/>
          <p:nvPr/>
        </p:nvSpPr>
        <p:spPr>
          <a:xfrm>
            <a:off x="877788" y="5945832"/>
            <a:ext cx="24765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9770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www.nice.org.uk</a:t>
            </a:r>
            <a:endParaRPr lang="en-US" sz="1050" dirty="0"/>
          </a:p>
        </p:txBody>
      </p:sp>
      <p:sp>
        <p:nvSpPr>
          <p:cNvPr id="33" name="SK-35-text-32"/>
          <p:cNvSpPr/>
          <p:nvPr/>
        </p:nvSpPr>
        <p:spPr>
          <a:xfrm>
            <a:off x="3413671" y="5205115"/>
            <a:ext cx="47444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9770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Gold Standards Framework</a:t>
            </a:r>
            <a:endParaRPr lang="en-US" sz="1275" dirty="0"/>
          </a:p>
        </p:txBody>
      </p:sp>
      <p:sp>
        <p:nvSpPr>
          <p:cNvPr id="34" name="SK-35-text-33"/>
          <p:cNvSpPr/>
          <p:nvPr/>
        </p:nvSpPr>
        <p:spPr>
          <a:xfrm>
            <a:off x="3413671" y="547940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GSF National Programme —</a:t>
            </a:r>
            <a:endParaRPr lang="en-US" sz="1050" dirty="0"/>
          </a:p>
        </p:txBody>
      </p:sp>
      <p:sp>
        <p:nvSpPr>
          <p:cNvPr id="35" name="SK-35-text-34"/>
          <p:cNvSpPr/>
          <p:nvPr/>
        </p:nvSpPr>
        <p:spPr>
          <a:xfrm>
            <a:off x="3413671" y="5664696"/>
            <a:ext cx="40767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Practice Accreditation</a:t>
            </a:r>
            <a:endParaRPr lang="en-US" sz="1050" dirty="0"/>
          </a:p>
        </p:txBody>
      </p:sp>
      <p:sp>
        <p:nvSpPr>
          <p:cNvPr id="36" name="SK-35-text-35"/>
          <p:cNvSpPr/>
          <p:nvPr/>
        </p:nvSpPr>
        <p:spPr>
          <a:xfrm>
            <a:off x="3413671" y="5938986"/>
            <a:ext cx="53568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9770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www.goldstandardsframework.org.uk</a:t>
            </a:r>
            <a:endParaRPr lang="en-US" sz="1050" dirty="0"/>
          </a:p>
        </p:txBody>
      </p:sp>
      <p:sp>
        <p:nvSpPr>
          <p:cNvPr id="37" name="SK-35-text-36"/>
          <p:cNvSpPr/>
          <p:nvPr/>
        </p:nvSpPr>
        <p:spPr>
          <a:xfrm>
            <a:off x="6376392" y="5205115"/>
            <a:ext cx="357854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59E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Daffodil Standards</a:t>
            </a:r>
            <a:endParaRPr lang="en-US" sz="1275" dirty="0"/>
          </a:p>
        </p:txBody>
      </p:sp>
      <p:sp>
        <p:nvSpPr>
          <p:cNvPr id="38" name="SK-35-text-37"/>
          <p:cNvSpPr/>
          <p:nvPr/>
        </p:nvSpPr>
        <p:spPr>
          <a:xfrm>
            <a:off x="6376392" y="5479405"/>
            <a:ext cx="3276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RCGP &amp; Marie Curie —</a:t>
            </a:r>
            <a:endParaRPr lang="en-US" sz="1050" dirty="0"/>
          </a:p>
        </p:txBody>
      </p:sp>
      <p:sp>
        <p:nvSpPr>
          <p:cNvPr id="39" name="SK-35-text-38"/>
          <p:cNvSpPr/>
          <p:nvPr/>
        </p:nvSpPr>
        <p:spPr>
          <a:xfrm>
            <a:off x="6376392" y="5664696"/>
            <a:ext cx="58156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Practice Quality Standards (2019)</a:t>
            </a:r>
            <a:endParaRPr lang="en-US" sz="1050" dirty="0"/>
          </a:p>
        </p:txBody>
      </p:sp>
      <p:sp>
        <p:nvSpPr>
          <p:cNvPr id="40" name="SK-35-text-39"/>
          <p:cNvSpPr/>
          <p:nvPr/>
        </p:nvSpPr>
        <p:spPr>
          <a:xfrm>
            <a:off x="6376392" y="5945832"/>
            <a:ext cx="24765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9770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www.rcgp.org.uk</a:t>
            </a:r>
            <a:endParaRPr lang="en-US" sz="1050" dirty="0"/>
          </a:p>
        </p:txBody>
      </p:sp>
      <p:sp>
        <p:nvSpPr>
          <p:cNvPr id="41" name="SK-35-text-40"/>
          <p:cNvSpPr/>
          <p:nvPr/>
        </p:nvSpPr>
        <p:spPr>
          <a:xfrm>
            <a:off x="9387780" y="5205115"/>
            <a:ext cx="20888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4A90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QS13</a:t>
            </a:r>
            <a:endParaRPr lang="en-US" sz="1275" dirty="0"/>
          </a:p>
        </p:txBody>
      </p:sp>
      <p:sp>
        <p:nvSpPr>
          <p:cNvPr id="42" name="SK-35-text-41"/>
          <p:cNvSpPr/>
          <p:nvPr/>
        </p:nvSpPr>
        <p:spPr>
          <a:xfrm>
            <a:off x="9387780" y="5479405"/>
            <a:ext cx="28042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 of Life Care for Adults —</a:t>
            </a:r>
            <a:endParaRPr lang="en-US" sz="1050" dirty="0"/>
          </a:p>
        </p:txBody>
      </p:sp>
      <p:sp>
        <p:nvSpPr>
          <p:cNvPr id="43" name="SK-35-text-42"/>
          <p:cNvSpPr/>
          <p:nvPr/>
        </p:nvSpPr>
        <p:spPr>
          <a:xfrm>
            <a:off x="9387780" y="5664696"/>
            <a:ext cx="2636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Quality Standard</a:t>
            </a:r>
            <a:endParaRPr lang="en-US" sz="1050" dirty="0"/>
          </a:p>
        </p:txBody>
      </p:sp>
      <p:sp>
        <p:nvSpPr>
          <p:cNvPr id="44" name="SK-35-text-43"/>
          <p:cNvSpPr/>
          <p:nvPr/>
        </p:nvSpPr>
        <p:spPr>
          <a:xfrm>
            <a:off x="9387780" y="5945832"/>
            <a:ext cx="24765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9770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www.nice.org.uk</a:t>
            </a:r>
            <a:endParaRPr lang="en-US" sz="1050" dirty="0"/>
          </a:p>
        </p:txBody>
      </p:sp>
      <p:sp>
        <p:nvSpPr>
          <p:cNvPr id="45" name="SK-35-text-44"/>
          <p:cNvSpPr/>
          <p:nvPr/>
        </p:nvSpPr>
        <p:spPr>
          <a:xfrm>
            <a:off x="902196" y="6542484"/>
            <a:ext cx="112898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 Teaching Series | Created June 2026 | Updated to NICE NG142 2019 Standards</a:t>
            </a:r>
            <a:endParaRPr lang="en-US" sz="1050" dirty="0"/>
          </a:p>
        </p:txBody>
      </p:sp>
      <p:sp>
        <p:nvSpPr>
          <p:cNvPr id="46" name="SK-35-text-45"/>
          <p:cNvSpPr/>
          <p:nvPr/>
        </p:nvSpPr>
        <p:spPr>
          <a:xfrm>
            <a:off x="8872686" y="6542484"/>
            <a:ext cx="30265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© Bradford VTS 2026 — For Educational Use Only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622846"/>
            <a:ext cx="560784" cy="5715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61" y="1831032"/>
            <a:ext cx="3145482" cy="3346698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1090" y="4759375"/>
            <a:ext cx="2048173" cy="3429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7679" y="3113484"/>
            <a:ext cx="255984" cy="356592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5553" y="1831032"/>
            <a:ext cx="3157686" cy="330547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4282" y="4759375"/>
            <a:ext cx="2060377" cy="3429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5279" y="3113484"/>
            <a:ext cx="255984" cy="35659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1831032"/>
            <a:ext cx="3157686" cy="3346698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61177" y="4759375"/>
            <a:ext cx="2426196" cy="3429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361" y="5348585"/>
            <a:ext cx="10460682" cy="2857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5652" y="5198269"/>
            <a:ext cx="19050" cy="16445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88844" y="5198269"/>
            <a:ext cx="19050" cy="16445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58648" y="5198269"/>
            <a:ext cx="19050" cy="16445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5918448"/>
            <a:ext cx="12192000" cy="51435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63200" y="4114800"/>
            <a:ext cx="1828800" cy="123438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07388" y="1995636"/>
            <a:ext cx="1097161" cy="1083469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35067" y="1954411"/>
            <a:ext cx="1036290" cy="1124694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65263" y="1995636"/>
            <a:ext cx="1072753" cy="1062930"/>
          </a:xfrm>
          <a:prstGeom prst="rect">
            <a:avLst/>
          </a:prstGeom>
        </p:spPr>
      </p:pic>
      <p:sp>
        <p:nvSpPr>
          <p:cNvPr id="22" name="SK-4-text-21"/>
          <p:cNvSpPr/>
          <p:nvPr/>
        </p:nvSpPr>
        <p:spPr>
          <a:xfrm>
            <a:off x="390079" y="315367"/>
            <a:ext cx="687514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9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PRIMARY PALLIATIVE CARE MODEL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390079" y="809179"/>
            <a:ext cx="1050512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Three Core Pillars</a:t>
            </a:r>
            <a:endParaRPr lang="en-US" sz="3075" dirty="0"/>
          </a:p>
        </p:txBody>
      </p:sp>
      <p:sp>
        <p:nvSpPr>
          <p:cNvPr id="24" name="SK-4-text-23"/>
          <p:cNvSpPr/>
          <p:nvPr/>
        </p:nvSpPr>
        <p:spPr>
          <a:xfrm>
            <a:off x="377875" y="1330375"/>
            <a:ext cx="118141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6B7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systematic approach to proactive, person-centred end-of-life care</a:t>
            </a:r>
            <a:endParaRPr lang="en-US" sz="1500" dirty="0"/>
          </a:p>
        </p:txBody>
      </p:sp>
      <p:sp>
        <p:nvSpPr>
          <p:cNvPr id="25" name="SK-4-text-24"/>
          <p:cNvSpPr/>
          <p:nvPr/>
        </p:nvSpPr>
        <p:spPr>
          <a:xfrm>
            <a:off x="2060377" y="3250555"/>
            <a:ext cx="14573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9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1609279" y="3538686"/>
            <a:ext cx="278987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</a:t>
            </a:r>
            <a:endParaRPr lang="en-US" sz="2175" dirty="0"/>
          </a:p>
        </p:txBody>
      </p:sp>
      <p:sp>
        <p:nvSpPr>
          <p:cNvPr id="27" name="SK-4-text-26"/>
          <p:cNvSpPr/>
          <p:nvPr/>
        </p:nvSpPr>
        <p:spPr>
          <a:xfrm>
            <a:off x="1084957" y="3977580"/>
            <a:ext cx="253588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and register patients proactively</a:t>
            </a:r>
            <a:endParaRPr lang="en-US" sz="1050" dirty="0"/>
          </a:p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the Surprise Question and</a:t>
            </a:r>
            <a:endParaRPr lang="en-US" sz="1050" dirty="0"/>
          </a:p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triggers</a:t>
            </a:r>
            <a:endParaRPr lang="en-US" sz="1050" dirty="0"/>
          </a:p>
        </p:txBody>
      </p:sp>
      <p:sp>
        <p:nvSpPr>
          <p:cNvPr id="28" name="SK-4-text-27"/>
          <p:cNvSpPr/>
          <p:nvPr/>
        </p:nvSpPr>
        <p:spPr>
          <a:xfrm>
            <a:off x="1510159" y="4841677"/>
            <a:ext cx="168547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 Register</a:t>
            </a:r>
            <a:endParaRPr lang="en-US" sz="1050" dirty="0"/>
          </a:p>
        </p:txBody>
      </p:sp>
      <p:sp>
        <p:nvSpPr>
          <p:cNvPr id="29" name="SK-4-text-28"/>
          <p:cNvSpPr/>
          <p:nvPr/>
        </p:nvSpPr>
        <p:spPr>
          <a:xfrm>
            <a:off x="5705773" y="3236863"/>
            <a:ext cx="14573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97A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5388769" y="3531840"/>
            <a:ext cx="212693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</a:t>
            </a:r>
            <a:endParaRPr lang="en-US" sz="2175" dirty="0"/>
          </a:p>
        </p:txBody>
      </p:sp>
      <p:sp>
        <p:nvSpPr>
          <p:cNvPr id="31" name="SK-4-text-30"/>
          <p:cNvSpPr/>
          <p:nvPr/>
        </p:nvSpPr>
        <p:spPr>
          <a:xfrm>
            <a:off x="4693890" y="3977580"/>
            <a:ext cx="263336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Review physical, psychological, social,</a:t>
            </a:r>
            <a:endParaRPr lang="en-US" sz="1050" dirty="0"/>
          </a:p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spiritual needs at every MDT</a:t>
            </a:r>
            <a:endParaRPr lang="en-US" sz="1050" dirty="0"/>
          </a:p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meeting</a:t>
            </a:r>
            <a:endParaRPr lang="en-US" sz="1050" dirty="0"/>
          </a:p>
        </p:txBody>
      </p:sp>
      <p:sp>
        <p:nvSpPr>
          <p:cNvPr id="32" name="SK-4-text-31"/>
          <p:cNvSpPr/>
          <p:nvPr/>
        </p:nvSpPr>
        <p:spPr>
          <a:xfrm>
            <a:off x="5143500" y="4841677"/>
            <a:ext cx="17464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PEPSI-COLA Framework</a:t>
            </a:r>
            <a:endParaRPr lang="en-US" sz="1050" dirty="0"/>
          </a:p>
        </p:txBody>
      </p:sp>
      <p:sp>
        <p:nvSpPr>
          <p:cNvPr id="33" name="SK-4-text-32"/>
          <p:cNvSpPr/>
          <p:nvPr/>
        </p:nvSpPr>
        <p:spPr>
          <a:xfrm>
            <a:off x="9338965" y="3236863"/>
            <a:ext cx="14573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9217075" y="3538686"/>
            <a:ext cx="146399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</a:t>
            </a:r>
            <a:endParaRPr lang="en-US" sz="2175" dirty="0"/>
          </a:p>
        </p:txBody>
      </p:sp>
      <p:sp>
        <p:nvSpPr>
          <p:cNvPr id="35" name="SK-4-text-34"/>
          <p:cNvSpPr/>
          <p:nvPr/>
        </p:nvSpPr>
        <p:spPr>
          <a:xfrm>
            <a:off x="8400157" y="3977580"/>
            <a:ext cx="2548086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Coordinate proactive care to prevent</a:t>
            </a:r>
            <a:endParaRPr lang="en-US" sz="1050" dirty="0"/>
          </a:p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crises and honour each patient's</a:t>
            </a:r>
            <a:endParaRPr lang="en-US" sz="1050" dirty="0"/>
          </a:p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preferences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8630394" y="4841677"/>
            <a:ext cx="206335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• OOH Handover • MDT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3279577" y="5500092"/>
            <a:ext cx="89124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GSF-aligned framework for every patient in the last year of life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2715071" y="6034980"/>
            <a:ext cx="626164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 The goal is not to react to crises — it is to prevent them. ”</a:t>
            </a:r>
            <a:endParaRPr lang="en-US" sz="1650" dirty="0"/>
          </a:p>
        </p:txBody>
      </p:sp>
      <p:sp>
        <p:nvSpPr>
          <p:cNvPr id="39" name="SK-4-text-38"/>
          <p:cNvSpPr/>
          <p:nvPr/>
        </p:nvSpPr>
        <p:spPr>
          <a:xfrm>
            <a:off x="353467" y="6556177"/>
            <a:ext cx="61569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</a:t>
            </a:r>
            <a:endParaRPr lang="en-US" sz="1050" dirty="0"/>
          </a:p>
        </p:txBody>
      </p:sp>
      <p:sp>
        <p:nvSpPr>
          <p:cNvPr id="40" name="SK-4-text-39"/>
          <p:cNvSpPr/>
          <p:nvPr/>
        </p:nvSpPr>
        <p:spPr>
          <a:xfrm>
            <a:off x="10847784" y="6556177"/>
            <a:ext cx="941784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4 of 35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855" y="356592"/>
            <a:ext cx="85279" cy="1049238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844725"/>
            <a:ext cx="158353" cy="157609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3017490"/>
            <a:ext cx="158353" cy="157609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4190107"/>
            <a:ext cx="158353" cy="15760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875508"/>
            <a:ext cx="4754761" cy="952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048274"/>
            <a:ext cx="4754761" cy="9525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5321796"/>
            <a:ext cx="5437584" cy="94639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5321796"/>
            <a:ext cx="73075" cy="953244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53600" y="4251871"/>
            <a:ext cx="2438400" cy="218077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97380" y="0"/>
            <a:ext cx="2194471" cy="164589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22777" y="6576715"/>
            <a:ext cx="146298" cy="123379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6392" y="1549896"/>
            <a:ext cx="5205859" cy="3394621"/>
          </a:xfrm>
          <a:prstGeom prst="rect">
            <a:avLst/>
          </a:prstGeom>
        </p:spPr>
      </p:pic>
      <p:sp>
        <p:nvSpPr>
          <p:cNvPr id="16" name="SK-5-text-15"/>
          <p:cNvSpPr/>
          <p:nvPr/>
        </p:nvSpPr>
        <p:spPr>
          <a:xfrm>
            <a:off x="597396" y="356592"/>
            <a:ext cx="506825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THE FRAMEWORK</a:t>
            </a:r>
            <a:endParaRPr lang="en-US" sz="1275" dirty="0"/>
          </a:p>
        </p:txBody>
      </p:sp>
      <p:sp>
        <p:nvSpPr>
          <p:cNvPr id="17" name="SK-5-text-16"/>
          <p:cNvSpPr/>
          <p:nvPr/>
        </p:nvSpPr>
        <p:spPr>
          <a:xfrm>
            <a:off x="597396" y="651421"/>
            <a:ext cx="1159460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Gold Standards Framework (GSF)</a:t>
            </a:r>
            <a:endParaRPr lang="en-US" sz="3150" dirty="0"/>
          </a:p>
        </p:txBody>
      </p:sp>
      <p:sp>
        <p:nvSpPr>
          <p:cNvPr id="18" name="SK-5-text-17"/>
          <p:cNvSpPr/>
          <p:nvPr/>
        </p:nvSpPr>
        <p:spPr>
          <a:xfrm>
            <a:off x="597396" y="1152079"/>
            <a:ext cx="115946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D9B9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systematic, evidence-based approach to primary palliative care</a:t>
            </a:r>
            <a:endParaRPr lang="en-US" sz="1650" dirty="0"/>
          </a:p>
        </p:txBody>
      </p:sp>
      <p:sp>
        <p:nvSpPr>
          <p:cNvPr id="19" name="SK-5-text-18"/>
          <p:cNvSpPr/>
          <p:nvPr/>
        </p:nvSpPr>
        <p:spPr>
          <a:xfrm>
            <a:off x="767953" y="1796653"/>
            <a:ext cx="247935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IT?</a:t>
            </a:r>
            <a:endParaRPr lang="en-US" sz="1425" dirty="0"/>
          </a:p>
        </p:txBody>
      </p:sp>
      <p:sp>
        <p:nvSpPr>
          <p:cNvPr id="20" name="SK-5-text-19"/>
          <p:cNvSpPr/>
          <p:nvPr/>
        </p:nvSpPr>
        <p:spPr>
          <a:xfrm>
            <a:off x="743694" y="2071092"/>
            <a:ext cx="4462165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systematic, evidence-based approach for primary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teams to improve the organisation and quality of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in the community.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767953" y="2983111"/>
            <a:ext cx="13935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ORIGIN</a:t>
            </a:r>
            <a:endParaRPr lang="en-US" sz="1425" dirty="0"/>
          </a:p>
        </p:txBody>
      </p:sp>
      <p:sp>
        <p:nvSpPr>
          <p:cNvPr id="22" name="SK-5-text-21"/>
          <p:cNvSpPr/>
          <p:nvPr/>
        </p:nvSpPr>
        <p:spPr>
          <a:xfrm>
            <a:off x="743694" y="3250555"/>
            <a:ext cx="408429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Developed by Dr Keri Thomas in the early 2000s.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 a national accreditation programme for GP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practices, care homes, and hospitals.</a:t>
            </a:r>
            <a:endParaRPr lang="en-US" sz="1350" dirty="0"/>
          </a:p>
        </p:txBody>
      </p:sp>
      <p:sp>
        <p:nvSpPr>
          <p:cNvPr id="23" name="SK-5-text-22"/>
          <p:cNvSpPr/>
          <p:nvPr/>
        </p:nvSpPr>
        <p:spPr>
          <a:xfrm>
            <a:off x="767953" y="4155877"/>
            <a:ext cx="31308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MATTERS</a:t>
            </a:r>
            <a:endParaRPr lang="en-US" sz="1425" dirty="0"/>
          </a:p>
        </p:txBody>
      </p:sp>
      <p:sp>
        <p:nvSpPr>
          <p:cNvPr id="24" name="SK-5-text-23"/>
          <p:cNvSpPr/>
          <p:nvPr/>
        </p:nvSpPr>
        <p:spPr>
          <a:xfrm>
            <a:off x="743694" y="4423321"/>
            <a:ext cx="4254996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widely used model for organising primary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in the UK — built around 7 core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standards known as the 7 C's.</a:t>
            </a:r>
            <a:endParaRPr lang="en-US" sz="1350" dirty="0"/>
          </a:p>
        </p:txBody>
      </p:sp>
      <p:sp>
        <p:nvSpPr>
          <p:cNvPr id="25" name="SK-5-text-24"/>
          <p:cNvSpPr/>
          <p:nvPr/>
        </p:nvSpPr>
        <p:spPr>
          <a:xfrm>
            <a:off x="755898" y="5458867"/>
            <a:ext cx="182784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FACT</a:t>
            </a:r>
            <a:endParaRPr lang="en-US" sz="1425" dirty="0"/>
          </a:p>
        </p:txBody>
      </p:sp>
      <p:sp>
        <p:nvSpPr>
          <p:cNvPr id="26" name="SK-5-text-25"/>
          <p:cNvSpPr/>
          <p:nvPr/>
        </p:nvSpPr>
        <p:spPr>
          <a:xfrm>
            <a:off x="743694" y="5692080"/>
            <a:ext cx="49620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is structured around 7 C's — each representing a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standard of care. The next three slides explore all seven.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7144494" y="5596086"/>
            <a:ext cx="354776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progression model — from basic communication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 to service improvement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475357" y="6556177"/>
            <a:ext cx="93345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Primary Palliative Care Teaching Series</a:t>
            </a:r>
            <a:endParaRPr lang="en-US" sz="1125" dirty="0"/>
          </a:p>
        </p:txBody>
      </p:sp>
      <p:sp>
        <p:nvSpPr>
          <p:cNvPr id="29" name="SK-5-text-28"/>
          <p:cNvSpPr/>
          <p:nvPr/>
        </p:nvSpPr>
        <p:spPr>
          <a:xfrm>
            <a:off x="10725894" y="6556177"/>
            <a:ext cx="9295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5 of 35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056084"/>
            <a:ext cx="987475" cy="10284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5636568"/>
            <a:ext cx="9009757" cy="659606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20602"/>
            <a:ext cx="5205859" cy="351249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20602"/>
            <a:ext cx="5205859" cy="351086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" y="4615309"/>
            <a:ext cx="4608463" cy="64457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1373" y="2215009"/>
            <a:ext cx="780157" cy="58281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3796" y="1720602"/>
            <a:ext cx="5023098" cy="3560564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3796" y="1720602"/>
            <a:ext cx="5023098" cy="344091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76392" y="4655790"/>
            <a:ext cx="4437757" cy="625376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5561" y="3202632"/>
            <a:ext cx="1036290" cy="3065413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392" y="6501259"/>
            <a:ext cx="292596" cy="281136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5271" y="5712619"/>
            <a:ext cx="536377" cy="50735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56784" y="4731990"/>
            <a:ext cx="548580" cy="47312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68086" y="2187625"/>
            <a:ext cx="682675" cy="733723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7161" y="4718298"/>
            <a:ext cx="402282" cy="438894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426690" y="274290"/>
            <a:ext cx="718470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GOLD STANDARDS FRAMEWORK — 7 C's</a:t>
            </a:r>
            <a:endParaRPr lang="en-US" sz="1425" dirty="0"/>
          </a:p>
        </p:txBody>
      </p:sp>
      <p:sp>
        <p:nvSpPr>
          <p:cNvPr id="20" name="SK-6-text-19"/>
          <p:cNvSpPr/>
          <p:nvPr/>
        </p:nvSpPr>
        <p:spPr>
          <a:xfrm>
            <a:off x="8826996" y="356592"/>
            <a:ext cx="33650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C1 · C2 · C3 · C4 · C5 · C6 · C7</a:t>
            </a:r>
            <a:endParaRPr lang="en-US" sz="1425" dirty="0"/>
          </a:p>
        </p:txBody>
      </p:sp>
      <p:sp>
        <p:nvSpPr>
          <p:cNvPr id="21" name="SK-6-text-20"/>
          <p:cNvSpPr/>
          <p:nvPr/>
        </p:nvSpPr>
        <p:spPr>
          <a:xfrm>
            <a:off x="414486" y="548580"/>
            <a:ext cx="1177751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&amp; Coordination</a:t>
            </a:r>
            <a:endParaRPr lang="en-US" sz="2925" dirty="0"/>
          </a:p>
        </p:txBody>
      </p:sp>
      <p:sp>
        <p:nvSpPr>
          <p:cNvPr id="22" name="SK-6-text-21"/>
          <p:cNvSpPr/>
          <p:nvPr/>
        </p:nvSpPr>
        <p:spPr>
          <a:xfrm>
            <a:off x="414486" y="1289298"/>
            <a:ext cx="117775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7B1B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C1 and C2 — the organisational backbone of primary palliative care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3072259" y="1796653"/>
            <a:ext cx="6696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C1</a:t>
            </a:r>
            <a:endParaRPr lang="en-US" sz="1425" dirty="0"/>
          </a:p>
        </p:txBody>
      </p:sp>
      <p:sp>
        <p:nvSpPr>
          <p:cNvPr id="24" name="SK-6-text-23"/>
          <p:cNvSpPr/>
          <p:nvPr/>
        </p:nvSpPr>
        <p:spPr>
          <a:xfrm>
            <a:off x="816769" y="2311003"/>
            <a:ext cx="186785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FCE9D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C1</a:t>
            </a:r>
            <a:endParaRPr lang="en-US" sz="3975" dirty="0"/>
          </a:p>
        </p:txBody>
      </p:sp>
      <p:sp>
        <p:nvSpPr>
          <p:cNvPr id="25" name="SK-6-text-24"/>
          <p:cNvSpPr/>
          <p:nvPr/>
        </p:nvSpPr>
        <p:spPr>
          <a:xfrm>
            <a:off x="1828800" y="2352229"/>
            <a:ext cx="38338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</a:t>
            </a:r>
            <a:endParaRPr lang="en-US" sz="1875" dirty="0"/>
          </a:p>
        </p:txBody>
      </p:sp>
      <p:sp>
        <p:nvSpPr>
          <p:cNvPr id="26" name="SK-6-text-25"/>
          <p:cNvSpPr/>
          <p:nvPr/>
        </p:nvSpPr>
        <p:spPr>
          <a:xfrm>
            <a:off x="1828800" y="2784277"/>
            <a:ext cx="50234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Supportive Care Register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1694557" y="3147715"/>
            <a:ext cx="326737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 live, maintained list of all patients in the last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months of life</a:t>
            </a:r>
            <a:endParaRPr lang="en-US" sz="1050" dirty="0"/>
          </a:p>
        </p:txBody>
      </p:sp>
      <p:sp>
        <p:nvSpPr>
          <p:cNvPr id="28" name="SK-6-text-27"/>
          <p:cNvSpPr/>
          <p:nvPr/>
        </p:nvSpPr>
        <p:spPr>
          <a:xfrm>
            <a:off x="1694557" y="3662065"/>
            <a:ext cx="5745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Reviewed at every MDT meeting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1694557" y="3950196"/>
            <a:ext cx="5745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Coded on EMIS Web or SystmOne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1694557" y="4238179"/>
            <a:ext cx="88544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Shared digitally with community nurses and OOH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1743373" y="4773067"/>
            <a:ext cx="352335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Register is the foundation — you cannot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coordinate care for patients you haven't identified.</a:t>
            </a:r>
            <a:endParaRPr lang="en-US" sz="1050" dirty="0"/>
          </a:p>
        </p:txBody>
      </p:sp>
      <p:sp>
        <p:nvSpPr>
          <p:cNvPr id="32" name="SK-6-text-31"/>
          <p:cNvSpPr/>
          <p:nvPr/>
        </p:nvSpPr>
        <p:spPr>
          <a:xfrm>
            <a:off x="8424565" y="1796653"/>
            <a:ext cx="6696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C2</a:t>
            </a:r>
            <a:endParaRPr lang="en-US" sz="1425" dirty="0"/>
          </a:p>
        </p:txBody>
      </p:sp>
      <p:sp>
        <p:nvSpPr>
          <p:cNvPr id="33" name="SK-6-text-32"/>
          <p:cNvSpPr/>
          <p:nvPr/>
        </p:nvSpPr>
        <p:spPr>
          <a:xfrm>
            <a:off x="6278761" y="2304157"/>
            <a:ext cx="186785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E6F0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C2</a:t>
            </a:r>
            <a:endParaRPr lang="en-US" sz="3975" dirty="0"/>
          </a:p>
        </p:txBody>
      </p:sp>
      <p:sp>
        <p:nvSpPr>
          <p:cNvPr id="34" name="SK-6-text-33"/>
          <p:cNvSpPr/>
          <p:nvPr/>
        </p:nvSpPr>
        <p:spPr>
          <a:xfrm>
            <a:off x="7449294" y="2352229"/>
            <a:ext cx="3548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Coordination</a:t>
            </a:r>
            <a:endParaRPr lang="en-US" sz="1875" dirty="0"/>
          </a:p>
        </p:txBody>
      </p:sp>
      <p:sp>
        <p:nvSpPr>
          <p:cNvPr id="35" name="SK-6-text-34"/>
          <p:cNvSpPr/>
          <p:nvPr/>
        </p:nvSpPr>
        <p:spPr>
          <a:xfrm>
            <a:off x="7449294" y="2784277"/>
            <a:ext cx="47427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Named Coordinator + GP Lead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6863953" y="3147715"/>
            <a:ext cx="53280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 named Palliative Care Coordinator for every practice</a:t>
            </a:r>
            <a:endParaRPr lang="en-US" sz="1200" dirty="0"/>
          </a:p>
        </p:txBody>
      </p:sp>
      <p:sp>
        <p:nvSpPr>
          <p:cNvPr id="37" name="SK-6-text-36"/>
          <p:cNvSpPr/>
          <p:nvPr/>
        </p:nvSpPr>
        <p:spPr>
          <a:xfrm>
            <a:off x="6863953" y="3442692"/>
            <a:ext cx="532804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Usually a District Nurse or Practice Manager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6863953" y="3730675"/>
            <a:ext cx="33892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Maintains the register, organises MDT meetings,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ensures paperwork is complete</a:t>
            </a:r>
            <a:endParaRPr lang="en-US" sz="1050" dirty="0"/>
          </a:p>
        </p:txBody>
      </p:sp>
      <p:sp>
        <p:nvSpPr>
          <p:cNvPr id="39" name="SK-6-text-38"/>
          <p:cNvSpPr/>
          <p:nvPr/>
        </p:nvSpPr>
        <p:spPr>
          <a:xfrm>
            <a:off x="6863953" y="4217640"/>
            <a:ext cx="315768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GP Lead holds clinical responsibility and acts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 point of reference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7376071" y="4773067"/>
            <a:ext cx="31210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Coordinator is the conductor of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orchestra — keeping every player in time.</a:t>
            </a:r>
            <a:endParaRPr lang="en-US" sz="1050" dirty="0"/>
          </a:p>
        </p:txBody>
      </p:sp>
      <p:sp>
        <p:nvSpPr>
          <p:cNvPr id="41" name="SK-6-text-40"/>
          <p:cNvSpPr/>
          <p:nvPr/>
        </p:nvSpPr>
        <p:spPr>
          <a:xfrm>
            <a:off x="1743373" y="5890915"/>
            <a:ext cx="39947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Monthly MDT Meeting</a:t>
            </a:r>
            <a:endParaRPr lang="en-US" sz="1350" dirty="0"/>
          </a:p>
        </p:txBody>
      </p:sp>
      <p:sp>
        <p:nvSpPr>
          <p:cNvPr id="42" name="SK-6-text-41"/>
          <p:cNvSpPr/>
          <p:nvPr/>
        </p:nvSpPr>
        <p:spPr>
          <a:xfrm>
            <a:off x="4145161" y="5788075"/>
            <a:ext cx="521806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10–20 minutes carved from existing PHCT meetings · GPs, District Nurses,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Macmillan nurses, Practice Manager · Review every patient on the register</a:t>
            </a:r>
            <a:endParaRPr lang="en-US" sz="1050" dirty="0"/>
          </a:p>
        </p:txBody>
      </p:sp>
      <p:sp>
        <p:nvSpPr>
          <p:cNvPr id="43" name="SK-6-text-42"/>
          <p:cNvSpPr/>
          <p:nvPr/>
        </p:nvSpPr>
        <p:spPr>
          <a:xfrm>
            <a:off x="609600" y="6549330"/>
            <a:ext cx="70256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5608290" y="6549330"/>
            <a:ext cx="2819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6 of 35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10192494" y="6549330"/>
            <a:ext cx="199950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NG142 · GSF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4727"/>
            <a:ext cx="12192000" cy="47312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1241227"/>
            <a:ext cx="865584" cy="82153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865263"/>
            <a:ext cx="4974282" cy="419695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865263"/>
            <a:ext cx="4974282" cy="50735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7263" y="1892796"/>
            <a:ext cx="5047357" cy="434786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263" y="1895475"/>
            <a:ext cx="5047357" cy="485477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69198" y="2846040"/>
            <a:ext cx="9525" cy="243453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0" y="0"/>
            <a:ext cx="3048000" cy="17145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1380" y="4251871"/>
            <a:ext cx="1524000" cy="1851571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75490" y="4251871"/>
            <a:ext cx="1524000" cy="1851571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577" y="6515100"/>
            <a:ext cx="219373" cy="19883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09584" y="4478238"/>
            <a:ext cx="1718965" cy="159097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23271" y="4375398"/>
            <a:ext cx="1414165" cy="1577280"/>
          </a:xfrm>
          <a:prstGeom prst="rect">
            <a:avLst/>
          </a:prstGeom>
        </p:spPr>
      </p:pic>
      <p:sp>
        <p:nvSpPr>
          <p:cNvPr id="16" name="SK-7-text-15"/>
          <p:cNvSpPr/>
          <p:nvPr/>
        </p:nvSpPr>
        <p:spPr>
          <a:xfrm>
            <a:off x="499765" y="356592"/>
            <a:ext cx="642842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977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STANDARDS FRAMEWORK · 7 C's</a:t>
            </a:r>
            <a:endParaRPr lang="en-US" sz="1275" dirty="0"/>
          </a:p>
        </p:txBody>
      </p:sp>
      <p:sp>
        <p:nvSpPr>
          <p:cNvPr id="17" name="SK-7-text-16"/>
          <p:cNvSpPr/>
          <p:nvPr/>
        </p:nvSpPr>
        <p:spPr>
          <a:xfrm>
            <a:off x="499765" y="671959"/>
            <a:ext cx="1169223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1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7 Cs: Symptom Control and Continuity</a:t>
            </a:r>
            <a:endParaRPr lang="en-US" sz="3000" dirty="0"/>
          </a:p>
        </p:txBody>
      </p:sp>
      <p:sp>
        <p:nvSpPr>
          <p:cNvPr id="18" name="SK-7-text-17"/>
          <p:cNvSpPr/>
          <p:nvPr/>
        </p:nvSpPr>
        <p:spPr>
          <a:xfrm>
            <a:off x="499765" y="1481286"/>
            <a:ext cx="116922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6B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Standards C3 and C4 — holistic assessment, out-of-hours planning, and anticipatory prescribing</a:t>
            </a:r>
            <a:endParaRPr lang="en-US" sz="1500" dirty="0"/>
          </a:p>
        </p:txBody>
      </p:sp>
      <p:sp>
        <p:nvSpPr>
          <p:cNvPr id="19" name="SK-7-text-18"/>
          <p:cNvSpPr/>
          <p:nvPr/>
        </p:nvSpPr>
        <p:spPr>
          <a:xfrm>
            <a:off x="743694" y="1975098"/>
            <a:ext cx="9867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C3</a:t>
            </a:r>
            <a:endParaRPr lang="en-US" sz="2100" dirty="0"/>
          </a:p>
        </p:txBody>
      </p:sp>
      <p:sp>
        <p:nvSpPr>
          <p:cNvPr id="20" name="SK-7-text-19"/>
          <p:cNvSpPr/>
          <p:nvPr/>
        </p:nvSpPr>
        <p:spPr>
          <a:xfrm>
            <a:off x="719286" y="2523679"/>
            <a:ext cx="55483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F1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 of Symptoms</a:t>
            </a:r>
            <a:endParaRPr lang="en-US" sz="1875" dirty="0"/>
          </a:p>
        </p:txBody>
      </p:sp>
      <p:sp>
        <p:nvSpPr>
          <p:cNvPr id="21" name="SK-7-text-20"/>
          <p:cNvSpPr/>
          <p:nvPr/>
        </p:nvSpPr>
        <p:spPr>
          <a:xfrm>
            <a:off x="719286" y="2873425"/>
            <a:ext cx="72866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474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Holistic assessment at every review</a:t>
            </a:r>
            <a:endParaRPr lang="en-US" sz="1350" dirty="0"/>
          </a:p>
        </p:txBody>
      </p:sp>
      <p:sp>
        <p:nvSpPr>
          <p:cNvPr id="22" name="SK-7-text-21"/>
          <p:cNvSpPr/>
          <p:nvPr/>
        </p:nvSpPr>
        <p:spPr>
          <a:xfrm>
            <a:off x="719286" y="3209479"/>
            <a:ext cx="34258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PEPSI-COLA checklist — assess all 9 domains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need at MDT reviews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719286" y="3710136"/>
            <a:ext cx="309666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Pain body chart — map pain location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character visually</a:t>
            </a:r>
            <a:endParaRPr lang="en-US" sz="1200" dirty="0"/>
          </a:p>
        </p:txBody>
      </p:sp>
      <p:sp>
        <p:nvSpPr>
          <p:cNvPr id="24" name="SK-7-text-23"/>
          <p:cNvSpPr/>
          <p:nvPr/>
        </p:nvSpPr>
        <p:spPr>
          <a:xfrm>
            <a:off x="719286" y="4210794"/>
            <a:ext cx="27309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PACA scale — functional status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needs rating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719286" y="4711303"/>
            <a:ext cx="28894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VAS scales — visual analogue tools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intensity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719286" y="5232648"/>
            <a:ext cx="81781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PHQ-2 / PHQ-9 — depression screening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719286" y="5513784"/>
            <a:ext cx="75609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GAD-2 / GAD-7 — anxiety screening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5875288" y="3250555"/>
            <a:ext cx="207169" cy="1378446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4A3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Paired Standards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6607969" y="1975098"/>
            <a:ext cx="9867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C4</a:t>
            </a:r>
            <a:endParaRPr lang="en-US" sz="2100" dirty="0"/>
          </a:p>
        </p:txBody>
      </p:sp>
      <p:sp>
        <p:nvSpPr>
          <p:cNvPr id="30" name="SK-7-text-29"/>
          <p:cNvSpPr/>
          <p:nvPr/>
        </p:nvSpPr>
        <p:spPr>
          <a:xfrm>
            <a:off x="6583561" y="2523679"/>
            <a:ext cx="56084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F1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Continuity — Out of Hours</a:t>
            </a:r>
            <a:endParaRPr lang="en-US" sz="1875" dirty="0"/>
          </a:p>
        </p:txBody>
      </p:sp>
      <p:sp>
        <p:nvSpPr>
          <p:cNvPr id="31" name="SK-7-text-30"/>
          <p:cNvSpPr/>
          <p:nvPr/>
        </p:nvSpPr>
        <p:spPr>
          <a:xfrm>
            <a:off x="6583561" y="2873425"/>
            <a:ext cx="56084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474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Seamless care when the usual GP isn't available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6583561" y="3202632"/>
            <a:ext cx="33039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OOH Handover Form — sent to out-of-hours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provider when patient enters last weeks of life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6583561" y="3696444"/>
            <a:ext cx="329178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Updated at least twice weekly — kept current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condition changes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6583561" y="4183261"/>
            <a:ext cx="326737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Contains: diagnosis, prognosis, medications,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ACP/DNACPR status, preferred place of care,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GP/DNA contact, emergency plan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6583561" y="4869061"/>
            <a:ext cx="3230761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Anticipatory prescribing — "Just in Case"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medicines written up and placed in the home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the terminal phase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6583561" y="5554861"/>
            <a:ext cx="2925961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EPaCCS — Electronic Palliative Care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Coordination Systems; digital sharing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preferences across all care settings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572988" y="6521946"/>
            <a:ext cx="10317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Bradford VTS | Primary Palliative Care Teaching Series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10789890" y="6521946"/>
            <a:ext cx="14021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7 of 35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287982"/>
            <a:ext cx="146298" cy="932557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4" y="1414760"/>
            <a:ext cx="11362882" cy="1547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196" y="1610916"/>
            <a:ext cx="10387459" cy="1420862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2826" y="1769189"/>
            <a:ext cx="26543" cy="1097401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196" y="3064818"/>
            <a:ext cx="10387459" cy="1386632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52826" y="3243624"/>
            <a:ext cx="26495" cy="1028797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196" y="4470053"/>
            <a:ext cx="10387459" cy="1559421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52826" y="4676989"/>
            <a:ext cx="26556" cy="1049333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28547" y="6174284"/>
            <a:ext cx="1840878" cy="16272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40275" y="6011019"/>
            <a:ext cx="3511153" cy="3429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22265" y="6174284"/>
            <a:ext cx="1853081" cy="16317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97380" y="3634680"/>
            <a:ext cx="2194471" cy="285288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92188" y="4629150"/>
            <a:ext cx="719286" cy="761107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79984" y="3140869"/>
            <a:ext cx="804565" cy="781794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67780" y="1686967"/>
            <a:ext cx="816769" cy="774948"/>
          </a:xfrm>
          <a:prstGeom prst="rect">
            <a:avLst/>
          </a:prstGeom>
        </p:spPr>
      </p:pic>
      <p:sp>
        <p:nvSpPr>
          <p:cNvPr id="19" name="SK-8-text-18"/>
          <p:cNvSpPr/>
          <p:nvPr/>
        </p:nvSpPr>
        <p:spPr>
          <a:xfrm>
            <a:off x="694879" y="308521"/>
            <a:ext cx="68065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92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STANDARDS FRAMEWORK — 7 C's</a:t>
            </a:r>
            <a:endParaRPr lang="en-US" sz="1350" dirty="0"/>
          </a:p>
        </p:txBody>
      </p:sp>
      <p:sp>
        <p:nvSpPr>
          <p:cNvPr id="20" name="SK-8-text-19"/>
          <p:cNvSpPr/>
          <p:nvPr/>
        </p:nvSpPr>
        <p:spPr>
          <a:xfrm>
            <a:off x="707082" y="541734"/>
            <a:ext cx="1148491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21A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Learning, Carers, and Dying Phase</a:t>
            </a:r>
            <a:endParaRPr lang="en-US" sz="3300" dirty="0"/>
          </a:p>
        </p:txBody>
      </p:sp>
      <p:sp>
        <p:nvSpPr>
          <p:cNvPr id="21" name="SK-8-text-20"/>
          <p:cNvSpPr/>
          <p:nvPr/>
        </p:nvSpPr>
        <p:spPr>
          <a:xfrm>
            <a:off x="707082" y="1021705"/>
            <a:ext cx="111956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7B6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Standards C5, C6 &amp; C7 — completing the GSF framework</a:t>
            </a:r>
            <a:endParaRPr lang="en-US" sz="1350" dirty="0"/>
          </a:p>
        </p:txBody>
      </p:sp>
      <p:sp>
        <p:nvSpPr>
          <p:cNvPr id="22" name="SK-8-text-21"/>
          <p:cNvSpPr/>
          <p:nvPr/>
        </p:nvSpPr>
        <p:spPr>
          <a:xfrm>
            <a:off x="1999357" y="2523679"/>
            <a:ext cx="7753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1A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C5</a:t>
            </a:r>
            <a:endParaRPr lang="en-US" sz="1650" dirty="0"/>
          </a:p>
        </p:txBody>
      </p:sp>
      <p:sp>
        <p:nvSpPr>
          <p:cNvPr id="23" name="SK-8-text-22"/>
          <p:cNvSpPr/>
          <p:nvPr/>
        </p:nvSpPr>
        <p:spPr>
          <a:xfrm>
            <a:off x="1462980" y="2777430"/>
            <a:ext cx="3368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2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Learning</a:t>
            </a:r>
            <a:endParaRPr lang="en-US" sz="1200" dirty="0"/>
          </a:p>
        </p:txBody>
      </p:sp>
      <p:sp>
        <p:nvSpPr>
          <p:cNvPr id="24" name="SK-8-text-23"/>
          <p:cNvSpPr/>
          <p:nvPr/>
        </p:nvSpPr>
        <p:spPr>
          <a:xfrm>
            <a:off x="3852565" y="1878955"/>
            <a:ext cx="83394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Significant Event Analysis (SEA) after every death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3852565" y="2221855"/>
            <a:ext cx="833943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Invite Macmillan nurses to MDT for case-based education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3852565" y="2564755"/>
            <a:ext cx="83394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RCGP Daffodil Standards — voluntary quality accreditation for GP practices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1999357" y="3957042"/>
            <a:ext cx="7753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1A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C6</a:t>
            </a:r>
            <a:endParaRPr lang="en-US" sz="1650" dirty="0"/>
          </a:p>
        </p:txBody>
      </p:sp>
      <p:sp>
        <p:nvSpPr>
          <p:cNvPr id="28" name="SK-8-text-27"/>
          <p:cNvSpPr/>
          <p:nvPr/>
        </p:nvSpPr>
        <p:spPr>
          <a:xfrm>
            <a:off x="1670298" y="4210794"/>
            <a:ext cx="24536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2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3852565" y="3319165"/>
            <a:ext cx="83394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Home Care Pack — contact details, medication card, crisis information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3852565" y="3655219"/>
            <a:ext cx="83394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Marie Curie nursing nights — free night-sitting service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3852565" y="3998119"/>
            <a:ext cx="83394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Bereavement support — planned before and after the patient's death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1999357" y="5438329"/>
            <a:ext cx="7753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1A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C7</a:t>
            </a:r>
            <a:endParaRPr lang="en-US" sz="1650" dirty="0"/>
          </a:p>
        </p:txBody>
      </p:sp>
      <p:sp>
        <p:nvSpPr>
          <p:cNvPr id="33" name="SK-8-text-32"/>
          <p:cNvSpPr/>
          <p:nvPr/>
        </p:nvSpPr>
        <p:spPr>
          <a:xfrm>
            <a:off x="1292275" y="5692080"/>
            <a:ext cx="42824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2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in the Dying Phase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3852565" y="4759375"/>
            <a:ext cx="83394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Agreed terminal care protocol — recognise the dying phase early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3852565" y="5115967"/>
            <a:ext cx="83394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Anticipatory prescribing — "Just in Case" box in the home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3852565" y="5465713"/>
            <a:ext cx="83394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Preferred place of death discussed, recorded, and honoured where possible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4608463" y="6082903"/>
            <a:ext cx="63950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7 C's — Framework Complete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426690" y="6597253"/>
            <a:ext cx="80772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Standards Framework — Primary Palliative Care</a:t>
            </a:r>
            <a:endParaRPr lang="en-US" sz="1050" dirty="0"/>
          </a:p>
        </p:txBody>
      </p:sp>
      <p:sp>
        <p:nvSpPr>
          <p:cNvPr id="39" name="SK-8-text-38"/>
          <p:cNvSpPr/>
          <p:nvPr/>
        </p:nvSpPr>
        <p:spPr>
          <a:xfrm>
            <a:off x="6034980" y="6624786"/>
            <a:ext cx="342900" cy="109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</a:t>
            </a:r>
            <a:endParaRPr lang="en-US" sz="1050" dirty="0"/>
          </a:p>
        </p:txBody>
      </p:sp>
      <p:sp>
        <p:nvSpPr>
          <p:cNvPr id="40" name="SK-8-text-39"/>
          <p:cNvSpPr/>
          <p:nvPr/>
        </p:nvSpPr>
        <p:spPr>
          <a:xfrm>
            <a:off x="9265890" y="6597253"/>
            <a:ext cx="292611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8 of 35 | Bradford VTS 2026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761" y="1554063"/>
            <a:ext cx="5571679" cy="190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788" y="3051721"/>
            <a:ext cx="4510980" cy="1796653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3051721"/>
            <a:ext cx="97482" cy="1824186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280571"/>
            <a:ext cx="707082" cy="106293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0071" y="0"/>
            <a:ext cx="3291780" cy="2537371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9490" y="6563023"/>
            <a:ext cx="158353" cy="157609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7977" y="1570434"/>
            <a:ext cx="6473875" cy="4368403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9498" y="4114800"/>
            <a:ext cx="316855" cy="349746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855" y="226219"/>
            <a:ext cx="1426369" cy="864096"/>
          </a:xfrm>
          <a:prstGeom prst="rect">
            <a:avLst/>
          </a:prstGeom>
        </p:spPr>
      </p:pic>
      <p:sp>
        <p:nvSpPr>
          <p:cNvPr id="13" name="SK-9-text-12"/>
          <p:cNvSpPr/>
          <p:nvPr/>
        </p:nvSpPr>
        <p:spPr>
          <a:xfrm>
            <a:off x="1865263" y="329059"/>
            <a:ext cx="3307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81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 — IDENTIFY</a:t>
            </a:r>
            <a:endParaRPr lang="en-US" sz="1200" dirty="0"/>
          </a:p>
        </p:txBody>
      </p:sp>
      <p:sp>
        <p:nvSpPr>
          <p:cNvPr id="14" name="SK-9-text-13"/>
          <p:cNvSpPr/>
          <p:nvPr/>
        </p:nvSpPr>
        <p:spPr>
          <a:xfrm>
            <a:off x="1877467" y="603498"/>
            <a:ext cx="1031453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B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Palliative Care Register</a:t>
            </a:r>
            <a:endParaRPr lang="en-US" sz="2850" dirty="0"/>
          </a:p>
        </p:txBody>
      </p:sp>
      <p:sp>
        <p:nvSpPr>
          <p:cNvPr id="15" name="SK-9-text-14"/>
          <p:cNvSpPr/>
          <p:nvPr/>
        </p:nvSpPr>
        <p:spPr>
          <a:xfrm>
            <a:off x="1877467" y="1131540"/>
            <a:ext cx="103145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A4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live, maintained list of patients in their last 12 months of life</a:t>
            </a:r>
            <a:endParaRPr lang="en-US" sz="1350" dirty="0"/>
          </a:p>
        </p:txBody>
      </p:sp>
      <p:sp>
        <p:nvSpPr>
          <p:cNvPr id="16" name="SK-9-text-15"/>
          <p:cNvSpPr/>
          <p:nvPr/>
        </p:nvSpPr>
        <p:spPr>
          <a:xfrm>
            <a:off x="853380" y="1899642"/>
            <a:ext cx="4876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A4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NG142 &amp; QOF REQUIREMENT</a:t>
            </a:r>
            <a:endParaRPr lang="en-US" sz="1050" dirty="0"/>
          </a:p>
        </p:txBody>
      </p:sp>
      <p:sp>
        <p:nvSpPr>
          <p:cNvPr id="17" name="SK-9-text-16"/>
          <p:cNvSpPr/>
          <p:nvPr/>
        </p:nvSpPr>
        <p:spPr>
          <a:xfrm>
            <a:off x="719286" y="2194471"/>
            <a:ext cx="4340275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■ All GP practices must maintain a Palliative Care Register —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live, updated list of patients expected to be in their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last 12 months of life.</a:t>
            </a:r>
            <a:endParaRPr lang="en-US" sz="1050" dirty="0"/>
          </a:p>
        </p:txBody>
      </p:sp>
      <p:sp>
        <p:nvSpPr>
          <p:cNvPr id="18" name="SK-9-text-17"/>
          <p:cNvSpPr/>
          <p:nvPr/>
        </p:nvSpPr>
        <p:spPr>
          <a:xfrm>
            <a:off x="1121569" y="3168253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481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SURPRISE QUESTION</a:t>
            </a:r>
            <a:endParaRPr lang="en-US" sz="1050" dirty="0"/>
          </a:p>
        </p:txBody>
      </p:sp>
      <p:sp>
        <p:nvSpPr>
          <p:cNvPr id="19" name="SK-9-text-18"/>
          <p:cNvSpPr/>
          <p:nvPr/>
        </p:nvSpPr>
        <p:spPr>
          <a:xfrm>
            <a:off x="1231255" y="3463230"/>
            <a:ext cx="375508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B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“Would I be surprised if this patient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B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died in the next 12 months?”</a:t>
            </a:r>
            <a:endParaRPr lang="en-US" sz="1500" dirty="0"/>
          </a:p>
        </p:txBody>
      </p:sp>
      <p:sp>
        <p:nvSpPr>
          <p:cNvPr id="20" name="SK-9-text-19"/>
          <p:cNvSpPr/>
          <p:nvPr/>
        </p:nvSpPr>
        <p:spPr>
          <a:xfrm>
            <a:off x="1133773" y="4526161"/>
            <a:ext cx="95859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NO → Add to register and begin proactive planning</a:t>
            </a:r>
            <a:endParaRPr lang="en-US" sz="1200" dirty="0"/>
          </a:p>
        </p:txBody>
      </p:sp>
      <p:sp>
        <p:nvSpPr>
          <p:cNvPr id="21" name="SK-9-text-20"/>
          <p:cNvSpPr/>
          <p:nvPr/>
        </p:nvSpPr>
        <p:spPr>
          <a:xfrm>
            <a:off x="853380" y="5088582"/>
            <a:ext cx="15163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A4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FACTS</a:t>
            </a:r>
            <a:endParaRPr lang="en-US" sz="1050" dirty="0"/>
          </a:p>
        </p:txBody>
      </p:sp>
      <p:sp>
        <p:nvSpPr>
          <p:cNvPr id="22" name="SK-9-text-21"/>
          <p:cNvSpPr/>
          <p:nvPr/>
        </p:nvSpPr>
        <p:spPr>
          <a:xfrm>
            <a:off x="853380" y="5342334"/>
            <a:ext cx="379169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Coded on EMIS Web / SystmOne with SNOMED/CTV3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 codes</a:t>
            </a:r>
            <a:endParaRPr lang="en-US" sz="1050" dirty="0"/>
          </a:p>
        </p:txBody>
      </p:sp>
      <p:sp>
        <p:nvSpPr>
          <p:cNvPr id="23" name="SK-9-text-22"/>
          <p:cNvSpPr/>
          <p:nvPr/>
        </p:nvSpPr>
        <p:spPr>
          <a:xfrm>
            <a:off x="853380" y="5808613"/>
            <a:ext cx="375508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SR1 form completion (replacing DS1500, since 2021)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a minimum trigger for entry</a:t>
            </a:r>
            <a:endParaRPr lang="en-US" sz="1050" dirty="0"/>
          </a:p>
        </p:txBody>
      </p:sp>
      <p:sp>
        <p:nvSpPr>
          <p:cNvPr id="24" name="SK-9-text-23"/>
          <p:cNvSpPr/>
          <p:nvPr/>
        </p:nvSpPr>
        <p:spPr>
          <a:xfrm>
            <a:off x="6022777" y="6014442"/>
            <a:ext cx="61692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AAAA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practice in England is required to maintain this register (NICE NG142, 2019)</a:t>
            </a:r>
            <a:endParaRPr lang="en-US" sz="1050" dirty="0"/>
          </a:p>
        </p:txBody>
      </p:sp>
      <p:sp>
        <p:nvSpPr>
          <p:cNvPr id="25" name="SK-9-text-24"/>
          <p:cNvSpPr/>
          <p:nvPr/>
        </p:nvSpPr>
        <p:spPr>
          <a:xfrm>
            <a:off x="353467" y="6556177"/>
            <a:ext cx="6156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Primary Palliative Care</a:t>
            </a:r>
            <a:endParaRPr lang="en-US" sz="1050" dirty="0"/>
          </a:p>
        </p:txBody>
      </p:sp>
      <p:sp>
        <p:nvSpPr>
          <p:cNvPr id="26" name="SK-9-text-25"/>
          <p:cNvSpPr/>
          <p:nvPr/>
        </p:nvSpPr>
        <p:spPr>
          <a:xfrm>
            <a:off x="5339953" y="6556177"/>
            <a:ext cx="3810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 of 5 — Identify</a:t>
            </a:r>
            <a:endParaRPr lang="en-US" sz="1050" dirty="0"/>
          </a:p>
        </p:txBody>
      </p:sp>
      <p:sp>
        <p:nvSpPr>
          <p:cNvPr id="27" name="SK-9-text-26"/>
          <p:cNvSpPr/>
          <p:nvPr/>
        </p:nvSpPr>
        <p:spPr>
          <a:xfrm>
            <a:off x="10802094" y="6556177"/>
            <a:ext cx="138990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9 of 35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6261</Words>
  <Application>Microsoft Office PowerPoint</Application>
  <PresentationFormat>Widescreen</PresentationFormat>
  <Paragraphs>1038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Open Sans</vt:lpstr>
      <vt:lpstr>Roboto</vt:lpstr>
      <vt:lpstr>Arial</vt:lpstr>
      <vt:lpstr>Inter</vt:lpstr>
      <vt:lpstr>Montserrat</vt:lpstr>
      <vt:lpstr>Noto Sans JP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2026-06-26T17:58:46Z</dcterms:created>
  <dcterms:modified xsi:type="dcterms:W3CDTF">2026-06-30T16:56:27Z</dcterms:modified>
</cp:coreProperties>
</file>