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12192000"/>
  <p:embeddedFontLst>
    <p:embeddedFont>
      <p:font typeface="Montserrat" panose="00000500000000000000" pitchFamily="2" charset="0"/>
      <p:regular r:id="rId13"/>
      <p:bold r:id="rId14"/>
      <p:italic r:id="rId15"/>
      <p:boldItalic r:id="rId16"/>
    </p:embeddedFont>
    <p:embeddedFont>
      <p:font typeface="Roboto" panose="02000000000000000000" pitchFamily="2" charset="0"/>
      <p:regular r:id="rId17"/>
      <p:bold r:id="rId18"/>
      <p:italic r:id="rId19"/>
      <p:boldItalic r:id="rId20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98191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40.png"/><Relationship Id="rId18" Type="http://schemas.openxmlformats.org/officeDocument/2006/relationships/image" Target="../media/image245.png"/><Relationship Id="rId26" Type="http://schemas.openxmlformats.org/officeDocument/2006/relationships/image" Target="../media/image253.png"/><Relationship Id="rId39" Type="http://schemas.openxmlformats.org/officeDocument/2006/relationships/image" Target="../media/image266.png"/><Relationship Id="rId21" Type="http://schemas.openxmlformats.org/officeDocument/2006/relationships/image" Target="../media/image248.png"/><Relationship Id="rId34" Type="http://schemas.openxmlformats.org/officeDocument/2006/relationships/image" Target="../media/image261.png"/><Relationship Id="rId42" Type="http://schemas.openxmlformats.org/officeDocument/2006/relationships/image" Target="../media/image269.png"/><Relationship Id="rId7" Type="http://schemas.openxmlformats.org/officeDocument/2006/relationships/image" Target="../media/image234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243.png"/><Relationship Id="rId20" Type="http://schemas.openxmlformats.org/officeDocument/2006/relationships/image" Target="../media/image247.png"/><Relationship Id="rId29" Type="http://schemas.openxmlformats.org/officeDocument/2006/relationships/image" Target="../media/image256.png"/><Relationship Id="rId41" Type="http://schemas.openxmlformats.org/officeDocument/2006/relationships/image" Target="../media/image26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3.png"/><Relationship Id="rId11" Type="http://schemas.openxmlformats.org/officeDocument/2006/relationships/image" Target="../media/image238.png"/><Relationship Id="rId24" Type="http://schemas.openxmlformats.org/officeDocument/2006/relationships/image" Target="../media/image251.png"/><Relationship Id="rId32" Type="http://schemas.openxmlformats.org/officeDocument/2006/relationships/image" Target="../media/image259.png"/><Relationship Id="rId37" Type="http://schemas.openxmlformats.org/officeDocument/2006/relationships/image" Target="../media/image264.png"/><Relationship Id="rId40" Type="http://schemas.openxmlformats.org/officeDocument/2006/relationships/image" Target="../media/image267.png"/><Relationship Id="rId5" Type="http://schemas.openxmlformats.org/officeDocument/2006/relationships/image" Target="../media/image232.png"/><Relationship Id="rId15" Type="http://schemas.openxmlformats.org/officeDocument/2006/relationships/image" Target="../media/image242.png"/><Relationship Id="rId23" Type="http://schemas.openxmlformats.org/officeDocument/2006/relationships/image" Target="../media/image250.png"/><Relationship Id="rId28" Type="http://schemas.openxmlformats.org/officeDocument/2006/relationships/image" Target="../media/image255.png"/><Relationship Id="rId36" Type="http://schemas.openxmlformats.org/officeDocument/2006/relationships/image" Target="../media/image263.png"/><Relationship Id="rId10" Type="http://schemas.openxmlformats.org/officeDocument/2006/relationships/image" Target="../media/image237.png"/><Relationship Id="rId19" Type="http://schemas.openxmlformats.org/officeDocument/2006/relationships/image" Target="../media/image246.png"/><Relationship Id="rId31" Type="http://schemas.openxmlformats.org/officeDocument/2006/relationships/image" Target="../media/image258.png"/><Relationship Id="rId4" Type="http://schemas.openxmlformats.org/officeDocument/2006/relationships/image" Target="../media/image231.png"/><Relationship Id="rId9" Type="http://schemas.openxmlformats.org/officeDocument/2006/relationships/image" Target="../media/image236.png"/><Relationship Id="rId14" Type="http://schemas.openxmlformats.org/officeDocument/2006/relationships/image" Target="../media/image241.png"/><Relationship Id="rId22" Type="http://schemas.openxmlformats.org/officeDocument/2006/relationships/image" Target="../media/image249.png"/><Relationship Id="rId27" Type="http://schemas.openxmlformats.org/officeDocument/2006/relationships/image" Target="../media/image254.png"/><Relationship Id="rId30" Type="http://schemas.openxmlformats.org/officeDocument/2006/relationships/image" Target="../media/image257.png"/><Relationship Id="rId35" Type="http://schemas.openxmlformats.org/officeDocument/2006/relationships/image" Target="../media/image262.png"/><Relationship Id="rId8" Type="http://schemas.openxmlformats.org/officeDocument/2006/relationships/image" Target="../media/image235.png"/><Relationship Id="rId3" Type="http://schemas.openxmlformats.org/officeDocument/2006/relationships/image" Target="../media/image15.png"/><Relationship Id="rId12" Type="http://schemas.openxmlformats.org/officeDocument/2006/relationships/image" Target="../media/image239.png"/><Relationship Id="rId17" Type="http://schemas.openxmlformats.org/officeDocument/2006/relationships/image" Target="../media/image244.png"/><Relationship Id="rId25" Type="http://schemas.openxmlformats.org/officeDocument/2006/relationships/image" Target="../media/image252.png"/><Relationship Id="rId33" Type="http://schemas.openxmlformats.org/officeDocument/2006/relationships/image" Target="../media/image260.png"/><Relationship Id="rId38" Type="http://schemas.openxmlformats.org/officeDocument/2006/relationships/image" Target="../media/image26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18" Type="http://schemas.openxmlformats.org/officeDocument/2006/relationships/image" Target="../media/image30.png"/><Relationship Id="rId26" Type="http://schemas.openxmlformats.org/officeDocument/2006/relationships/image" Target="../media/image38.png"/><Relationship Id="rId3" Type="http://schemas.openxmlformats.org/officeDocument/2006/relationships/image" Target="../media/image15.png"/><Relationship Id="rId21" Type="http://schemas.openxmlformats.org/officeDocument/2006/relationships/image" Target="../media/image33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17" Type="http://schemas.openxmlformats.org/officeDocument/2006/relationships/image" Target="../media/image29.png"/><Relationship Id="rId25" Type="http://schemas.openxmlformats.org/officeDocument/2006/relationships/image" Target="../media/image37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8.png"/><Relationship Id="rId20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24" Type="http://schemas.openxmlformats.org/officeDocument/2006/relationships/image" Target="../media/image36.png"/><Relationship Id="rId5" Type="http://schemas.openxmlformats.org/officeDocument/2006/relationships/image" Target="../media/image17.png"/><Relationship Id="rId15" Type="http://schemas.openxmlformats.org/officeDocument/2006/relationships/image" Target="../media/image27.png"/><Relationship Id="rId23" Type="http://schemas.openxmlformats.org/officeDocument/2006/relationships/image" Target="../media/image35.png"/><Relationship Id="rId10" Type="http://schemas.openxmlformats.org/officeDocument/2006/relationships/image" Target="../media/image22.png"/><Relationship Id="rId19" Type="http://schemas.openxmlformats.org/officeDocument/2006/relationships/image" Target="../media/image31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6.png"/><Relationship Id="rId22" Type="http://schemas.openxmlformats.org/officeDocument/2006/relationships/image" Target="../media/image3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8.png"/><Relationship Id="rId18" Type="http://schemas.openxmlformats.org/officeDocument/2006/relationships/image" Target="../media/image53.png"/><Relationship Id="rId3" Type="http://schemas.openxmlformats.org/officeDocument/2006/relationships/image" Target="../media/image15.png"/><Relationship Id="rId21" Type="http://schemas.openxmlformats.org/officeDocument/2006/relationships/image" Target="../media/image56.png"/><Relationship Id="rId7" Type="http://schemas.openxmlformats.org/officeDocument/2006/relationships/image" Target="../media/image42.png"/><Relationship Id="rId12" Type="http://schemas.openxmlformats.org/officeDocument/2006/relationships/image" Target="../media/image47.png"/><Relationship Id="rId17" Type="http://schemas.openxmlformats.org/officeDocument/2006/relationships/image" Target="../media/image52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51.png"/><Relationship Id="rId20" Type="http://schemas.openxmlformats.org/officeDocument/2006/relationships/image" Target="../media/image5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24" Type="http://schemas.openxmlformats.org/officeDocument/2006/relationships/image" Target="../media/image59.png"/><Relationship Id="rId5" Type="http://schemas.openxmlformats.org/officeDocument/2006/relationships/image" Target="../media/image40.png"/><Relationship Id="rId15" Type="http://schemas.openxmlformats.org/officeDocument/2006/relationships/image" Target="../media/image50.png"/><Relationship Id="rId23" Type="http://schemas.openxmlformats.org/officeDocument/2006/relationships/image" Target="../media/image58.png"/><Relationship Id="rId10" Type="http://schemas.openxmlformats.org/officeDocument/2006/relationships/image" Target="../media/image45.png"/><Relationship Id="rId19" Type="http://schemas.openxmlformats.org/officeDocument/2006/relationships/image" Target="../media/image54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Relationship Id="rId14" Type="http://schemas.openxmlformats.org/officeDocument/2006/relationships/image" Target="../media/image49.png"/><Relationship Id="rId22" Type="http://schemas.openxmlformats.org/officeDocument/2006/relationships/image" Target="../media/image5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13" Type="http://schemas.openxmlformats.org/officeDocument/2006/relationships/image" Target="../media/image69.png"/><Relationship Id="rId18" Type="http://schemas.openxmlformats.org/officeDocument/2006/relationships/image" Target="../media/image74.png"/><Relationship Id="rId26" Type="http://schemas.openxmlformats.org/officeDocument/2006/relationships/image" Target="../media/image82.png"/><Relationship Id="rId3" Type="http://schemas.openxmlformats.org/officeDocument/2006/relationships/image" Target="../media/image15.png"/><Relationship Id="rId21" Type="http://schemas.openxmlformats.org/officeDocument/2006/relationships/image" Target="../media/image77.png"/><Relationship Id="rId7" Type="http://schemas.openxmlformats.org/officeDocument/2006/relationships/image" Target="../media/image63.png"/><Relationship Id="rId12" Type="http://schemas.openxmlformats.org/officeDocument/2006/relationships/image" Target="../media/image68.png"/><Relationship Id="rId17" Type="http://schemas.openxmlformats.org/officeDocument/2006/relationships/image" Target="../media/image73.png"/><Relationship Id="rId25" Type="http://schemas.openxmlformats.org/officeDocument/2006/relationships/image" Target="../media/image81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72.png"/><Relationship Id="rId20" Type="http://schemas.openxmlformats.org/officeDocument/2006/relationships/image" Target="../media/image76.png"/><Relationship Id="rId29" Type="http://schemas.openxmlformats.org/officeDocument/2006/relationships/image" Target="../media/image8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2.png"/><Relationship Id="rId11" Type="http://schemas.openxmlformats.org/officeDocument/2006/relationships/image" Target="../media/image67.png"/><Relationship Id="rId24" Type="http://schemas.openxmlformats.org/officeDocument/2006/relationships/image" Target="../media/image80.png"/><Relationship Id="rId5" Type="http://schemas.openxmlformats.org/officeDocument/2006/relationships/image" Target="../media/image61.png"/><Relationship Id="rId15" Type="http://schemas.openxmlformats.org/officeDocument/2006/relationships/image" Target="../media/image71.png"/><Relationship Id="rId23" Type="http://schemas.openxmlformats.org/officeDocument/2006/relationships/image" Target="../media/image79.png"/><Relationship Id="rId28" Type="http://schemas.openxmlformats.org/officeDocument/2006/relationships/image" Target="../media/image84.png"/><Relationship Id="rId10" Type="http://schemas.openxmlformats.org/officeDocument/2006/relationships/image" Target="../media/image66.png"/><Relationship Id="rId19" Type="http://schemas.openxmlformats.org/officeDocument/2006/relationships/image" Target="../media/image75.png"/><Relationship Id="rId31" Type="http://schemas.openxmlformats.org/officeDocument/2006/relationships/image" Target="../media/image87.png"/><Relationship Id="rId4" Type="http://schemas.openxmlformats.org/officeDocument/2006/relationships/image" Target="../media/image60.png"/><Relationship Id="rId9" Type="http://schemas.openxmlformats.org/officeDocument/2006/relationships/image" Target="../media/image65.png"/><Relationship Id="rId14" Type="http://schemas.openxmlformats.org/officeDocument/2006/relationships/image" Target="../media/image70.png"/><Relationship Id="rId22" Type="http://schemas.openxmlformats.org/officeDocument/2006/relationships/image" Target="../media/image78.png"/><Relationship Id="rId27" Type="http://schemas.openxmlformats.org/officeDocument/2006/relationships/image" Target="../media/image83.png"/><Relationship Id="rId30" Type="http://schemas.openxmlformats.org/officeDocument/2006/relationships/image" Target="../media/image8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13" Type="http://schemas.openxmlformats.org/officeDocument/2006/relationships/image" Target="../media/image97.png"/><Relationship Id="rId18" Type="http://schemas.openxmlformats.org/officeDocument/2006/relationships/image" Target="../media/image102.png"/><Relationship Id="rId3" Type="http://schemas.openxmlformats.org/officeDocument/2006/relationships/image" Target="../media/image15.png"/><Relationship Id="rId21" Type="http://schemas.openxmlformats.org/officeDocument/2006/relationships/image" Target="../media/image105.png"/><Relationship Id="rId7" Type="http://schemas.openxmlformats.org/officeDocument/2006/relationships/image" Target="../media/image91.png"/><Relationship Id="rId12" Type="http://schemas.openxmlformats.org/officeDocument/2006/relationships/image" Target="../media/image96.png"/><Relationship Id="rId17" Type="http://schemas.openxmlformats.org/officeDocument/2006/relationships/image" Target="../media/image101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100.png"/><Relationship Id="rId20" Type="http://schemas.openxmlformats.org/officeDocument/2006/relationships/image" Target="../media/image10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0.png"/><Relationship Id="rId11" Type="http://schemas.openxmlformats.org/officeDocument/2006/relationships/image" Target="../media/image95.png"/><Relationship Id="rId5" Type="http://schemas.openxmlformats.org/officeDocument/2006/relationships/image" Target="../media/image89.png"/><Relationship Id="rId15" Type="http://schemas.openxmlformats.org/officeDocument/2006/relationships/image" Target="../media/image99.png"/><Relationship Id="rId10" Type="http://schemas.openxmlformats.org/officeDocument/2006/relationships/image" Target="../media/image94.png"/><Relationship Id="rId19" Type="http://schemas.openxmlformats.org/officeDocument/2006/relationships/image" Target="../media/image103.png"/><Relationship Id="rId4" Type="http://schemas.openxmlformats.org/officeDocument/2006/relationships/image" Target="../media/image88.png"/><Relationship Id="rId9" Type="http://schemas.openxmlformats.org/officeDocument/2006/relationships/image" Target="../media/image93.png"/><Relationship Id="rId14" Type="http://schemas.openxmlformats.org/officeDocument/2006/relationships/image" Target="../media/image98.png"/><Relationship Id="rId22" Type="http://schemas.openxmlformats.org/officeDocument/2006/relationships/image" Target="../media/image10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png"/><Relationship Id="rId13" Type="http://schemas.openxmlformats.org/officeDocument/2006/relationships/image" Target="../media/image117.png"/><Relationship Id="rId18" Type="http://schemas.openxmlformats.org/officeDocument/2006/relationships/image" Target="../media/image122.png"/><Relationship Id="rId3" Type="http://schemas.openxmlformats.org/officeDocument/2006/relationships/image" Target="../media/image107.png"/><Relationship Id="rId21" Type="http://schemas.openxmlformats.org/officeDocument/2006/relationships/image" Target="../media/image125.png"/><Relationship Id="rId7" Type="http://schemas.openxmlformats.org/officeDocument/2006/relationships/image" Target="../media/image111.png"/><Relationship Id="rId12" Type="http://schemas.openxmlformats.org/officeDocument/2006/relationships/image" Target="../media/image116.png"/><Relationship Id="rId17" Type="http://schemas.openxmlformats.org/officeDocument/2006/relationships/image" Target="../media/image121.png"/><Relationship Id="rId25" Type="http://schemas.openxmlformats.org/officeDocument/2006/relationships/image" Target="../media/image129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120.png"/><Relationship Id="rId20" Type="http://schemas.openxmlformats.org/officeDocument/2006/relationships/image" Target="../media/image1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0.png"/><Relationship Id="rId11" Type="http://schemas.openxmlformats.org/officeDocument/2006/relationships/image" Target="../media/image115.png"/><Relationship Id="rId24" Type="http://schemas.openxmlformats.org/officeDocument/2006/relationships/image" Target="../media/image128.png"/><Relationship Id="rId5" Type="http://schemas.openxmlformats.org/officeDocument/2006/relationships/image" Target="../media/image109.png"/><Relationship Id="rId15" Type="http://schemas.openxmlformats.org/officeDocument/2006/relationships/image" Target="../media/image119.png"/><Relationship Id="rId23" Type="http://schemas.openxmlformats.org/officeDocument/2006/relationships/image" Target="../media/image127.png"/><Relationship Id="rId10" Type="http://schemas.openxmlformats.org/officeDocument/2006/relationships/image" Target="../media/image114.png"/><Relationship Id="rId19" Type="http://schemas.openxmlformats.org/officeDocument/2006/relationships/image" Target="../media/image123.png"/><Relationship Id="rId4" Type="http://schemas.openxmlformats.org/officeDocument/2006/relationships/image" Target="../media/image108.png"/><Relationship Id="rId9" Type="http://schemas.openxmlformats.org/officeDocument/2006/relationships/image" Target="../media/image113.png"/><Relationship Id="rId14" Type="http://schemas.openxmlformats.org/officeDocument/2006/relationships/image" Target="../media/image118.png"/><Relationship Id="rId22" Type="http://schemas.openxmlformats.org/officeDocument/2006/relationships/image" Target="../media/image12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4.png"/><Relationship Id="rId13" Type="http://schemas.openxmlformats.org/officeDocument/2006/relationships/image" Target="../media/image139.png"/><Relationship Id="rId18" Type="http://schemas.openxmlformats.org/officeDocument/2006/relationships/image" Target="../media/image144.png"/><Relationship Id="rId26" Type="http://schemas.openxmlformats.org/officeDocument/2006/relationships/image" Target="../media/image152.png"/><Relationship Id="rId3" Type="http://schemas.openxmlformats.org/officeDocument/2006/relationships/image" Target="../media/image15.png"/><Relationship Id="rId21" Type="http://schemas.openxmlformats.org/officeDocument/2006/relationships/image" Target="../media/image147.png"/><Relationship Id="rId7" Type="http://schemas.openxmlformats.org/officeDocument/2006/relationships/image" Target="../media/image133.png"/><Relationship Id="rId12" Type="http://schemas.openxmlformats.org/officeDocument/2006/relationships/image" Target="../media/image138.png"/><Relationship Id="rId17" Type="http://schemas.openxmlformats.org/officeDocument/2006/relationships/image" Target="../media/image143.png"/><Relationship Id="rId25" Type="http://schemas.openxmlformats.org/officeDocument/2006/relationships/image" Target="../media/image151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42.png"/><Relationship Id="rId20" Type="http://schemas.openxmlformats.org/officeDocument/2006/relationships/image" Target="../media/image146.png"/><Relationship Id="rId29" Type="http://schemas.openxmlformats.org/officeDocument/2006/relationships/image" Target="../media/image15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2.png"/><Relationship Id="rId11" Type="http://schemas.openxmlformats.org/officeDocument/2006/relationships/image" Target="../media/image137.png"/><Relationship Id="rId24" Type="http://schemas.openxmlformats.org/officeDocument/2006/relationships/image" Target="../media/image150.png"/><Relationship Id="rId5" Type="http://schemas.openxmlformats.org/officeDocument/2006/relationships/image" Target="../media/image131.png"/><Relationship Id="rId15" Type="http://schemas.openxmlformats.org/officeDocument/2006/relationships/image" Target="../media/image141.png"/><Relationship Id="rId23" Type="http://schemas.openxmlformats.org/officeDocument/2006/relationships/image" Target="../media/image149.png"/><Relationship Id="rId28" Type="http://schemas.openxmlformats.org/officeDocument/2006/relationships/image" Target="../media/image154.png"/><Relationship Id="rId10" Type="http://schemas.openxmlformats.org/officeDocument/2006/relationships/image" Target="../media/image136.png"/><Relationship Id="rId19" Type="http://schemas.openxmlformats.org/officeDocument/2006/relationships/image" Target="../media/image145.png"/><Relationship Id="rId4" Type="http://schemas.openxmlformats.org/officeDocument/2006/relationships/image" Target="../media/image130.png"/><Relationship Id="rId9" Type="http://schemas.openxmlformats.org/officeDocument/2006/relationships/image" Target="../media/image135.png"/><Relationship Id="rId14" Type="http://schemas.openxmlformats.org/officeDocument/2006/relationships/image" Target="../media/image140.png"/><Relationship Id="rId22" Type="http://schemas.openxmlformats.org/officeDocument/2006/relationships/image" Target="../media/image148.png"/><Relationship Id="rId27" Type="http://schemas.openxmlformats.org/officeDocument/2006/relationships/image" Target="../media/image15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1.png"/><Relationship Id="rId13" Type="http://schemas.openxmlformats.org/officeDocument/2006/relationships/image" Target="../media/image166.png"/><Relationship Id="rId18" Type="http://schemas.openxmlformats.org/officeDocument/2006/relationships/image" Target="../media/image171.png"/><Relationship Id="rId26" Type="http://schemas.openxmlformats.org/officeDocument/2006/relationships/image" Target="../media/image179.png"/><Relationship Id="rId3" Type="http://schemas.openxmlformats.org/officeDocument/2006/relationships/image" Target="../media/image156.png"/><Relationship Id="rId21" Type="http://schemas.openxmlformats.org/officeDocument/2006/relationships/image" Target="../media/image174.png"/><Relationship Id="rId7" Type="http://schemas.openxmlformats.org/officeDocument/2006/relationships/image" Target="../media/image160.png"/><Relationship Id="rId12" Type="http://schemas.openxmlformats.org/officeDocument/2006/relationships/image" Target="../media/image165.png"/><Relationship Id="rId17" Type="http://schemas.openxmlformats.org/officeDocument/2006/relationships/image" Target="../media/image170.png"/><Relationship Id="rId25" Type="http://schemas.openxmlformats.org/officeDocument/2006/relationships/image" Target="../media/image178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69.png"/><Relationship Id="rId20" Type="http://schemas.openxmlformats.org/officeDocument/2006/relationships/image" Target="../media/image173.png"/><Relationship Id="rId29" Type="http://schemas.openxmlformats.org/officeDocument/2006/relationships/image" Target="../media/image18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9.png"/><Relationship Id="rId11" Type="http://schemas.openxmlformats.org/officeDocument/2006/relationships/image" Target="../media/image164.png"/><Relationship Id="rId24" Type="http://schemas.openxmlformats.org/officeDocument/2006/relationships/image" Target="../media/image177.png"/><Relationship Id="rId5" Type="http://schemas.openxmlformats.org/officeDocument/2006/relationships/image" Target="../media/image158.png"/><Relationship Id="rId15" Type="http://schemas.openxmlformats.org/officeDocument/2006/relationships/image" Target="../media/image168.png"/><Relationship Id="rId23" Type="http://schemas.openxmlformats.org/officeDocument/2006/relationships/image" Target="../media/image176.png"/><Relationship Id="rId28" Type="http://schemas.openxmlformats.org/officeDocument/2006/relationships/image" Target="../media/image181.png"/><Relationship Id="rId10" Type="http://schemas.openxmlformats.org/officeDocument/2006/relationships/image" Target="../media/image163.png"/><Relationship Id="rId19" Type="http://schemas.openxmlformats.org/officeDocument/2006/relationships/image" Target="../media/image172.png"/><Relationship Id="rId31" Type="http://schemas.openxmlformats.org/officeDocument/2006/relationships/image" Target="../media/image184.png"/><Relationship Id="rId4" Type="http://schemas.openxmlformats.org/officeDocument/2006/relationships/image" Target="../media/image157.png"/><Relationship Id="rId9" Type="http://schemas.openxmlformats.org/officeDocument/2006/relationships/image" Target="../media/image162.png"/><Relationship Id="rId14" Type="http://schemas.openxmlformats.org/officeDocument/2006/relationships/image" Target="../media/image167.png"/><Relationship Id="rId22" Type="http://schemas.openxmlformats.org/officeDocument/2006/relationships/image" Target="../media/image175.png"/><Relationship Id="rId27" Type="http://schemas.openxmlformats.org/officeDocument/2006/relationships/image" Target="../media/image180.png"/><Relationship Id="rId30" Type="http://schemas.openxmlformats.org/officeDocument/2006/relationships/image" Target="../media/image183.png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94.png"/><Relationship Id="rId18" Type="http://schemas.openxmlformats.org/officeDocument/2006/relationships/image" Target="../media/image199.png"/><Relationship Id="rId26" Type="http://schemas.openxmlformats.org/officeDocument/2006/relationships/image" Target="../media/image207.png"/><Relationship Id="rId39" Type="http://schemas.openxmlformats.org/officeDocument/2006/relationships/image" Target="../media/image220.png"/><Relationship Id="rId21" Type="http://schemas.openxmlformats.org/officeDocument/2006/relationships/image" Target="../media/image202.png"/><Relationship Id="rId34" Type="http://schemas.openxmlformats.org/officeDocument/2006/relationships/image" Target="../media/image215.png"/><Relationship Id="rId42" Type="http://schemas.openxmlformats.org/officeDocument/2006/relationships/image" Target="../media/image223.png"/><Relationship Id="rId47" Type="http://schemas.openxmlformats.org/officeDocument/2006/relationships/image" Target="../media/image228.png"/><Relationship Id="rId7" Type="http://schemas.openxmlformats.org/officeDocument/2006/relationships/image" Target="../media/image188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97.png"/><Relationship Id="rId29" Type="http://schemas.openxmlformats.org/officeDocument/2006/relationships/image" Target="../media/image210.png"/><Relationship Id="rId11" Type="http://schemas.openxmlformats.org/officeDocument/2006/relationships/image" Target="../media/image192.png"/><Relationship Id="rId24" Type="http://schemas.openxmlformats.org/officeDocument/2006/relationships/image" Target="../media/image205.png"/><Relationship Id="rId32" Type="http://schemas.openxmlformats.org/officeDocument/2006/relationships/image" Target="../media/image213.png"/><Relationship Id="rId37" Type="http://schemas.openxmlformats.org/officeDocument/2006/relationships/image" Target="../media/image218.png"/><Relationship Id="rId40" Type="http://schemas.openxmlformats.org/officeDocument/2006/relationships/image" Target="../media/image221.png"/><Relationship Id="rId45" Type="http://schemas.openxmlformats.org/officeDocument/2006/relationships/image" Target="../media/image226.png"/><Relationship Id="rId5" Type="http://schemas.openxmlformats.org/officeDocument/2006/relationships/image" Target="../media/image186.png"/><Relationship Id="rId15" Type="http://schemas.openxmlformats.org/officeDocument/2006/relationships/image" Target="../media/image196.png"/><Relationship Id="rId23" Type="http://schemas.openxmlformats.org/officeDocument/2006/relationships/image" Target="../media/image204.png"/><Relationship Id="rId28" Type="http://schemas.openxmlformats.org/officeDocument/2006/relationships/image" Target="../media/image209.png"/><Relationship Id="rId36" Type="http://schemas.openxmlformats.org/officeDocument/2006/relationships/image" Target="../media/image217.png"/><Relationship Id="rId49" Type="http://schemas.openxmlformats.org/officeDocument/2006/relationships/image" Target="../media/image230.png"/><Relationship Id="rId10" Type="http://schemas.openxmlformats.org/officeDocument/2006/relationships/image" Target="../media/image191.png"/><Relationship Id="rId19" Type="http://schemas.openxmlformats.org/officeDocument/2006/relationships/image" Target="../media/image200.png"/><Relationship Id="rId31" Type="http://schemas.openxmlformats.org/officeDocument/2006/relationships/image" Target="../media/image212.png"/><Relationship Id="rId44" Type="http://schemas.openxmlformats.org/officeDocument/2006/relationships/image" Target="../media/image225.png"/><Relationship Id="rId4" Type="http://schemas.openxmlformats.org/officeDocument/2006/relationships/image" Target="../media/image185.png"/><Relationship Id="rId9" Type="http://schemas.openxmlformats.org/officeDocument/2006/relationships/image" Target="../media/image190.png"/><Relationship Id="rId14" Type="http://schemas.openxmlformats.org/officeDocument/2006/relationships/image" Target="../media/image195.png"/><Relationship Id="rId22" Type="http://schemas.openxmlformats.org/officeDocument/2006/relationships/image" Target="../media/image203.png"/><Relationship Id="rId27" Type="http://schemas.openxmlformats.org/officeDocument/2006/relationships/image" Target="../media/image208.png"/><Relationship Id="rId30" Type="http://schemas.openxmlformats.org/officeDocument/2006/relationships/image" Target="../media/image211.png"/><Relationship Id="rId35" Type="http://schemas.openxmlformats.org/officeDocument/2006/relationships/image" Target="../media/image216.png"/><Relationship Id="rId43" Type="http://schemas.openxmlformats.org/officeDocument/2006/relationships/image" Target="../media/image224.png"/><Relationship Id="rId48" Type="http://schemas.openxmlformats.org/officeDocument/2006/relationships/image" Target="../media/image229.png"/><Relationship Id="rId8" Type="http://schemas.openxmlformats.org/officeDocument/2006/relationships/image" Target="../media/image189.png"/><Relationship Id="rId3" Type="http://schemas.openxmlformats.org/officeDocument/2006/relationships/image" Target="../media/image15.png"/><Relationship Id="rId12" Type="http://schemas.openxmlformats.org/officeDocument/2006/relationships/image" Target="../media/image193.png"/><Relationship Id="rId17" Type="http://schemas.openxmlformats.org/officeDocument/2006/relationships/image" Target="../media/image198.png"/><Relationship Id="rId25" Type="http://schemas.openxmlformats.org/officeDocument/2006/relationships/image" Target="../media/image206.png"/><Relationship Id="rId33" Type="http://schemas.openxmlformats.org/officeDocument/2006/relationships/image" Target="../media/image214.png"/><Relationship Id="rId38" Type="http://schemas.openxmlformats.org/officeDocument/2006/relationships/image" Target="../media/image219.png"/><Relationship Id="rId46" Type="http://schemas.openxmlformats.org/officeDocument/2006/relationships/image" Target="../media/image227.png"/><Relationship Id="rId20" Type="http://schemas.openxmlformats.org/officeDocument/2006/relationships/image" Target="../media/image201.png"/><Relationship Id="rId41" Type="http://schemas.openxmlformats.org/officeDocument/2006/relationships/image" Target="../media/image2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692"/>
            <a:ext cx="4572000" cy="569119"/>
          </a:xfrm>
          <a:prstGeom prst="rect">
            <a:avLst/>
          </a:prstGeom>
        </p:spPr>
      </p:pic>
      <p:pic>
        <p:nvPicPr>
          <p:cNvPr id="4" name="SK-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82811"/>
            <a:ext cx="4572000" cy="6117282"/>
          </a:xfrm>
          <a:prstGeom prst="rect">
            <a:avLst/>
          </a:prstGeom>
        </p:spPr>
      </p:pic>
      <p:pic>
        <p:nvPicPr>
          <p:cNvPr id="5" name="SK-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700242"/>
            <a:ext cx="12192000" cy="157609"/>
          </a:xfrm>
          <a:prstGeom prst="rect">
            <a:avLst/>
          </a:prstGeom>
        </p:spPr>
      </p:pic>
      <p:pic>
        <p:nvPicPr>
          <p:cNvPr id="6" name="SK-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44988" y="0"/>
            <a:ext cx="6534894" cy="3570833"/>
          </a:xfrm>
          <a:prstGeom prst="rect">
            <a:avLst/>
          </a:prstGeom>
        </p:spPr>
      </p:pic>
      <p:pic>
        <p:nvPicPr>
          <p:cNvPr id="7" name="SK-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8580" y="4187428"/>
            <a:ext cx="3474690" cy="19050"/>
          </a:xfrm>
          <a:prstGeom prst="rect">
            <a:avLst/>
          </a:prstGeom>
        </p:spPr>
      </p:pic>
      <p:pic>
        <p:nvPicPr>
          <p:cNvPr id="8" name="SK-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28800" y="5417790"/>
            <a:ext cx="902196" cy="507355"/>
          </a:xfrm>
          <a:prstGeom prst="rect">
            <a:avLst/>
          </a:prstGeom>
        </p:spPr>
      </p:pic>
      <p:pic>
        <p:nvPicPr>
          <p:cNvPr id="9" name="SK-1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26282" y="5472559"/>
            <a:ext cx="707082" cy="397669"/>
          </a:xfrm>
          <a:prstGeom prst="rect">
            <a:avLst/>
          </a:prstGeom>
        </p:spPr>
      </p:pic>
      <p:pic>
        <p:nvPicPr>
          <p:cNvPr id="10" name="SK-1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144988" y="4471392"/>
            <a:ext cx="767953" cy="75307"/>
          </a:xfrm>
          <a:prstGeom prst="rect">
            <a:avLst/>
          </a:prstGeom>
        </p:spPr>
      </p:pic>
      <p:pic>
        <p:nvPicPr>
          <p:cNvPr id="11" name="SK-1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144988" y="5637163"/>
            <a:ext cx="2023765" cy="788640"/>
          </a:xfrm>
          <a:prstGeom prst="rect">
            <a:avLst/>
          </a:prstGeom>
        </p:spPr>
      </p:pic>
      <p:pic>
        <p:nvPicPr>
          <p:cNvPr id="12" name="SK-1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339459" y="5644009"/>
            <a:ext cx="2023765" cy="788640"/>
          </a:xfrm>
          <a:prstGeom prst="rect">
            <a:avLst/>
          </a:prstGeom>
        </p:spPr>
      </p:pic>
      <p:pic>
        <p:nvPicPr>
          <p:cNvPr id="13" name="SK-1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534079" y="5657850"/>
            <a:ext cx="2145655" cy="761851"/>
          </a:xfrm>
          <a:prstGeom prst="rect">
            <a:avLst/>
          </a:prstGeom>
        </p:spPr>
      </p:pic>
      <p:pic>
        <p:nvPicPr>
          <p:cNvPr id="14" name="SK-1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120580" y="233065"/>
            <a:ext cx="6632377" cy="3051721"/>
          </a:xfrm>
          <a:prstGeom prst="rect">
            <a:avLst/>
          </a:prstGeom>
        </p:spPr>
      </p:pic>
      <p:pic>
        <p:nvPicPr>
          <p:cNvPr id="15" name="SK-1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48259" y="1522363"/>
            <a:ext cx="1450777" cy="1289298"/>
          </a:xfrm>
          <a:prstGeom prst="rect">
            <a:avLst/>
          </a:prstGeom>
        </p:spPr>
      </p:pic>
      <p:sp>
        <p:nvSpPr>
          <p:cNvPr id="16" name="SK-1-text-15"/>
          <p:cNvSpPr/>
          <p:nvPr/>
        </p:nvSpPr>
        <p:spPr>
          <a:xfrm>
            <a:off x="773906" y="205680"/>
            <a:ext cx="302389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17" name="SK-1-text-16"/>
          <p:cNvSpPr/>
          <p:nvPr/>
        </p:nvSpPr>
        <p:spPr>
          <a:xfrm>
            <a:off x="411956" y="3051721"/>
            <a:ext cx="3723382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31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</a:t>
            </a:r>
            <a:endParaRPr lang="en-US" sz="3150" dirty="0"/>
          </a:p>
        </p:txBody>
      </p:sp>
      <p:sp>
        <p:nvSpPr>
          <p:cNvPr id="18" name="SK-1-text-17"/>
          <p:cNvSpPr/>
          <p:nvPr/>
        </p:nvSpPr>
        <p:spPr>
          <a:xfrm>
            <a:off x="467320" y="3620988"/>
            <a:ext cx="3588395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1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TEACHING DECK</a:t>
            </a:r>
            <a:endParaRPr lang="en-US" sz="2175" dirty="0"/>
          </a:p>
        </p:txBody>
      </p:sp>
      <p:sp>
        <p:nvSpPr>
          <p:cNvPr id="19" name="SK-1-text-18"/>
          <p:cNvSpPr/>
          <p:nvPr/>
        </p:nvSpPr>
        <p:spPr>
          <a:xfrm>
            <a:off x="488752" y="4505623"/>
            <a:ext cx="3557736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General Practice Training Programme</a:t>
            </a:r>
            <a:endParaRPr lang="en-US" sz="1500" dirty="0"/>
          </a:p>
        </p:txBody>
      </p:sp>
      <p:sp>
        <p:nvSpPr>
          <p:cNvPr id="20" name="SK-1-text-19"/>
          <p:cNvSpPr/>
          <p:nvPr/>
        </p:nvSpPr>
        <p:spPr>
          <a:xfrm>
            <a:off x="1876574" y="5719465"/>
            <a:ext cx="74548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950" b="1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2026</a:t>
            </a:r>
            <a:endParaRPr lang="en-US" sz="1950" dirty="0"/>
          </a:p>
        </p:txBody>
      </p:sp>
      <p:sp>
        <p:nvSpPr>
          <p:cNvPr id="21" name="SK-1-text-20"/>
          <p:cNvSpPr/>
          <p:nvPr/>
        </p:nvSpPr>
        <p:spPr>
          <a:xfrm>
            <a:off x="5108377" y="3435846"/>
            <a:ext cx="6315373" cy="8502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805"/>
              </a:lnSpc>
              <a:buNone/>
            </a:pPr>
            <a:r>
              <a:rPr lang="en-US" sz="2550" b="1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PALLIATIVE AND SUPPORTIVE CARE</a:t>
            </a:r>
            <a:endParaRPr lang="en-US" sz="2550" dirty="0"/>
          </a:p>
          <a:p>
            <a:pPr marL="0" indent="0" algn="l">
              <a:lnSpc>
                <a:spcPts val="2805"/>
              </a:lnSpc>
              <a:buNone/>
            </a:pPr>
            <a:r>
              <a:rPr lang="en-US" sz="2550" b="1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 ADVANCED HEART FAILURE</a:t>
            </a:r>
            <a:endParaRPr lang="en-US" sz="2550" dirty="0"/>
          </a:p>
        </p:txBody>
      </p:sp>
      <p:sp>
        <p:nvSpPr>
          <p:cNvPr id="22" name="SK-1-text-21"/>
          <p:cNvSpPr/>
          <p:nvPr/>
        </p:nvSpPr>
        <p:spPr>
          <a:xfrm>
            <a:off x="5096173" y="4725144"/>
            <a:ext cx="6034980" cy="7474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00" b="1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Integrating palliative care principles into GP management of</a:t>
            </a:r>
            <a:endParaRPr lang="en-US" sz="1500" dirty="0"/>
          </a:p>
          <a:p>
            <a:pPr marL="0" indent="0" algn="l">
              <a:lnSpc>
                <a:spcPts val="1950"/>
              </a:lnSpc>
              <a:buNone/>
            </a:pPr>
            <a:r>
              <a:rPr lang="en-US" sz="1500" b="1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end-stage heart failure — a comprehensive training resource</a:t>
            </a:r>
            <a:endParaRPr lang="en-US" sz="1500" dirty="0"/>
          </a:p>
          <a:p>
            <a:pPr marL="0" indent="0" algn="l">
              <a:lnSpc>
                <a:spcPts val="1950"/>
              </a:lnSpc>
              <a:buNone/>
            </a:pPr>
            <a:r>
              <a:rPr lang="en-US" sz="1500" b="1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for GP registrars.</a:t>
            </a:r>
            <a:endParaRPr lang="en-US" sz="1500" dirty="0"/>
          </a:p>
        </p:txBody>
      </p:sp>
      <p:sp>
        <p:nvSpPr>
          <p:cNvPr id="23" name="SK-1-text-22"/>
          <p:cNvSpPr/>
          <p:nvPr/>
        </p:nvSpPr>
        <p:spPr>
          <a:xfrm>
            <a:off x="5599807" y="5774382"/>
            <a:ext cx="1113979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900,000</a:t>
            </a:r>
            <a:endParaRPr lang="en-US" sz="1800" dirty="0"/>
          </a:p>
        </p:txBody>
      </p:sp>
      <p:sp>
        <p:nvSpPr>
          <p:cNvPr id="24" name="SK-1-text-23"/>
          <p:cNvSpPr/>
          <p:nvPr/>
        </p:nvSpPr>
        <p:spPr>
          <a:xfrm>
            <a:off x="5387280" y="6103590"/>
            <a:ext cx="153918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UK patients with HF</a:t>
            </a:r>
            <a:endParaRPr lang="en-US" sz="1200" dirty="0"/>
          </a:p>
        </p:txBody>
      </p:sp>
      <p:sp>
        <p:nvSpPr>
          <p:cNvPr id="25" name="SK-1-text-24"/>
          <p:cNvSpPr/>
          <p:nvPr/>
        </p:nvSpPr>
        <p:spPr>
          <a:xfrm>
            <a:off x="8001744" y="5781229"/>
            <a:ext cx="687288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50%</a:t>
            </a:r>
            <a:endParaRPr lang="en-US" sz="1800" dirty="0"/>
          </a:p>
        </p:txBody>
      </p:sp>
      <p:sp>
        <p:nvSpPr>
          <p:cNvPr id="26" name="SK-1-text-25"/>
          <p:cNvSpPr/>
          <p:nvPr/>
        </p:nvSpPr>
        <p:spPr>
          <a:xfrm>
            <a:off x="7715994" y="6110436"/>
            <a:ext cx="1258788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5-year mortality</a:t>
            </a:r>
            <a:endParaRPr lang="en-US" sz="1200" dirty="0"/>
          </a:p>
        </p:txBody>
      </p:sp>
      <p:sp>
        <p:nvSpPr>
          <p:cNvPr id="27" name="SK-1-text-26"/>
          <p:cNvSpPr/>
          <p:nvPr/>
        </p:nvSpPr>
        <p:spPr>
          <a:xfrm>
            <a:off x="10159603" y="5781229"/>
            <a:ext cx="91886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 in 17</a:t>
            </a:r>
            <a:endParaRPr lang="en-US" sz="1800" dirty="0"/>
          </a:p>
        </p:txBody>
      </p:sp>
      <p:sp>
        <p:nvSpPr>
          <p:cNvPr id="28" name="SK-1-text-27"/>
          <p:cNvSpPr/>
          <p:nvPr/>
        </p:nvSpPr>
        <p:spPr>
          <a:xfrm>
            <a:off x="9825186" y="6110436"/>
            <a:ext cx="1563588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hospital admissions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2511475" cy="6748165"/>
          </a:xfrm>
          <a:prstGeom prst="rect">
            <a:avLst/>
          </a:prstGeom>
        </p:spPr>
      </p:pic>
      <p:pic>
        <p:nvPicPr>
          <p:cNvPr id="4" name="SK-1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2511475" cy="370284"/>
          </a:xfrm>
          <a:prstGeom prst="rect">
            <a:avLst/>
          </a:prstGeom>
        </p:spPr>
      </p:pic>
      <p:pic>
        <p:nvPicPr>
          <p:cNvPr id="5" name="SK-1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6690" y="902494"/>
            <a:ext cx="1584871" cy="19050"/>
          </a:xfrm>
          <a:prstGeom prst="rect">
            <a:avLst/>
          </a:prstGeom>
        </p:spPr>
      </p:pic>
      <p:pic>
        <p:nvPicPr>
          <p:cNvPr id="6" name="SK-1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357" y="5949255"/>
            <a:ext cx="1548259" cy="445740"/>
          </a:xfrm>
          <a:prstGeom prst="rect">
            <a:avLst/>
          </a:prstGeom>
        </p:spPr>
      </p:pic>
      <p:pic>
        <p:nvPicPr>
          <p:cNvPr id="7" name="SK-1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79663" y="658267"/>
            <a:ext cx="646063" cy="82153"/>
          </a:xfrm>
          <a:prstGeom prst="rect">
            <a:avLst/>
          </a:prstGeom>
        </p:spPr>
      </p:pic>
      <p:pic>
        <p:nvPicPr>
          <p:cNvPr id="8" name="SK-10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79663" y="1151334"/>
            <a:ext cx="2109192" cy="1887141"/>
          </a:xfrm>
          <a:prstGeom prst="rect">
            <a:avLst/>
          </a:prstGeom>
        </p:spPr>
      </p:pic>
      <p:pic>
        <p:nvPicPr>
          <p:cNvPr id="9" name="SK-10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791867" y="1158329"/>
            <a:ext cx="2084784" cy="260598"/>
          </a:xfrm>
          <a:prstGeom prst="rect">
            <a:avLst/>
          </a:prstGeom>
        </p:spPr>
      </p:pic>
      <p:pic>
        <p:nvPicPr>
          <p:cNvPr id="10" name="SK-10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096173" y="1151334"/>
            <a:ext cx="2109192" cy="1907828"/>
          </a:xfrm>
          <a:prstGeom prst="rect">
            <a:avLst/>
          </a:prstGeom>
        </p:spPr>
      </p:pic>
      <p:pic>
        <p:nvPicPr>
          <p:cNvPr id="11" name="SK-10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08377" y="1158329"/>
            <a:ext cx="2084784" cy="260598"/>
          </a:xfrm>
          <a:prstGeom prst="rect">
            <a:avLst/>
          </a:prstGeom>
        </p:spPr>
      </p:pic>
      <p:pic>
        <p:nvPicPr>
          <p:cNvPr id="12" name="SK-10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412682" y="1151334"/>
            <a:ext cx="2109192" cy="1887141"/>
          </a:xfrm>
          <a:prstGeom prst="rect">
            <a:avLst/>
          </a:prstGeom>
        </p:spPr>
      </p:pic>
      <p:pic>
        <p:nvPicPr>
          <p:cNvPr id="13" name="SK-10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424886" y="1158329"/>
            <a:ext cx="2084784" cy="260598"/>
          </a:xfrm>
          <a:prstGeom prst="rect">
            <a:avLst/>
          </a:prstGeom>
        </p:spPr>
      </p:pic>
      <p:pic>
        <p:nvPicPr>
          <p:cNvPr id="14" name="SK-10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729192" y="1151334"/>
            <a:ext cx="2109192" cy="1907828"/>
          </a:xfrm>
          <a:prstGeom prst="rect">
            <a:avLst/>
          </a:prstGeom>
        </p:spPr>
      </p:pic>
      <p:pic>
        <p:nvPicPr>
          <p:cNvPr id="15" name="SK-10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741396" y="1158329"/>
            <a:ext cx="2084784" cy="260598"/>
          </a:xfrm>
          <a:prstGeom prst="rect">
            <a:avLst/>
          </a:prstGeom>
        </p:spPr>
      </p:pic>
      <p:pic>
        <p:nvPicPr>
          <p:cNvPr id="16" name="SK-10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779663" y="3225254"/>
            <a:ext cx="9058573" cy="9525"/>
          </a:xfrm>
          <a:prstGeom prst="rect">
            <a:avLst/>
          </a:prstGeom>
        </p:spPr>
      </p:pic>
      <p:pic>
        <p:nvPicPr>
          <p:cNvPr id="17" name="SK-10-img-1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79663" y="3744367"/>
            <a:ext cx="646063" cy="82153"/>
          </a:xfrm>
          <a:prstGeom prst="rect">
            <a:avLst/>
          </a:prstGeom>
        </p:spPr>
      </p:pic>
      <p:pic>
        <p:nvPicPr>
          <p:cNvPr id="18" name="SK-10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779663" y="4135338"/>
            <a:ext cx="4193977" cy="308521"/>
          </a:xfrm>
          <a:prstGeom prst="rect">
            <a:avLst/>
          </a:prstGeom>
        </p:spPr>
      </p:pic>
      <p:pic>
        <p:nvPicPr>
          <p:cNvPr id="19" name="SK-10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779663" y="4491930"/>
            <a:ext cx="4193977" cy="308521"/>
          </a:xfrm>
          <a:prstGeom prst="rect">
            <a:avLst/>
          </a:prstGeom>
        </p:spPr>
      </p:pic>
      <p:pic>
        <p:nvPicPr>
          <p:cNvPr id="20" name="SK-10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779663" y="4848523"/>
            <a:ext cx="4193977" cy="308521"/>
          </a:xfrm>
          <a:prstGeom prst="rect">
            <a:avLst/>
          </a:prstGeom>
        </p:spPr>
      </p:pic>
      <p:pic>
        <p:nvPicPr>
          <p:cNvPr id="21" name="SK-10-img-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779663" y="5205115"/>
            <a:ext cx="4193977" cy="308521"/>
          </a:xfrm>
          <a:prstGeom prst="rect">
            <a:avLst/>
          </a:prstGeom>
        </p:spPr>
      </p:pic>
      <p:pic>
        <p:nvPicPr>
          <p:cNvPr id="22" name="SK-10-img-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168753" y="4135338"/>
            <a:ext cx="4669482" cy="308521"/>
          </a:xfrm>
          <a:prstGeom prst="rect">
            <a:avLst/>
          </a:prstGeom>
        </p:spPr>
      </p:pic>
      <p:pic>
        <p:nvPicPr>
          <p:cNvPr id="23" name="SK-10-img-22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168753" y="4491930"/>
            <a:ext cx="4669482" cy="308521"/>
          </a:xfrm>
          <a:prstGeom prst="rect">
            <a:avLst/>
          </a:prstGeom>
        </p:spPr>
      </p:pic>
      <p:pic>
        <p:nvPicPr>
          <p:cNvPr id="24" name="SK-10-img-23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7168753" y="4848523"/>
            <a:ext cx="4669482" cy="308521"/>
          </a:xfrm>
          <a:prstGeom prst="rect">
            <a:avLst/>
          </a:prstGeom>
        </p:spPr>
      </p:pic>
      <p:pic>
        <p:nvPicPr>
          <p:cNvPr id="25" name="SK-10-img-24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7168753" y="5205115"/>
            <a:ext cx="4669482" cy="308521"/>
          </a:xfrm>
          <a:prstGeom prst="rect">
            <a:avLst/>
          </a:prstGeom>
        </p:spPr>
      </p:pic>
      <p:pic>
        <p:nvPicPr>
          <p:cNvPr id="26" name="SK-10-img-25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2779663" y="5650260"/>
            <a:ext cx="9058573" cy="584150"/>
          </a:xfrm>
          <a:prstGeom prst="rect">
            <a:avLst/>
          </a:prstGeom>
        </p:spPr>
      </p:pic>
      <p:pic>
        <p:nvPicPr>
          <p:cNvPr id="27" name="SK-10-img-26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2779663" y="5650260"/>
            <a:ext cx="97482" cy="596503"/>
          </a:xfrm>
          <a:prstGeom prst="rect">
            <a:avLst/>
          </a:prstGeom>
        </p:spPr>
      </p:pic>
      <p:pic>
        <p:nvPicPr>
          <p:cNvPr id="28" name="SK-10-img-27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9326761" y="6305848"/>
            <a:ext cx="2511475" cy="335905"/>
          </a:xfrm>
          <a:prstGeom prst="rect">
            <a:avLst/>
          </a:prstGeom>
        </p:spPr>
      </p:pic>
      <p:pic>
        <p:nvPicPr>
          <p:cNvPr id="29" name="SK-10-img-28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2511475" y="6748165"/>
            <a:ext cx="9680377" cy="109686"/>
          </a:xfrm>
          <a:prstGeom prst="rect">
            <a:avLst/>
          </a:prstGeom>
        </p:spPr>
      </p:pic>
      <p:pic>
        <p:nvPicPr>
          <p:cNvPr id="30" name="SK-10-img-29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7144494" y="5239494"/>
            <a:ext cx="219373" cy="212527"/>
          </a:xfrm>
          <a:prstGeom prst="rect">
            <a:avLst/>
          </a:prstGeom>
        </p:spPr>
      </p:pic>
      <p:pic>
        <p:nvPicPr>
          <p:cNvPr id="31" name="SK-10-img-30" descr="preencoded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2865090" y="5239494"/>
            <a:ext cx="231577" cy="205680"/>
          </a:xfrm>
          <a:prstGeom prst="rect">
            <a:avLst/>
          </a:prstGeom>
        </p:spPr>
      </p:pic>
      <p:pic>
        <p:nvPicPr>
          <p:cNvPr id="32" name="SK-10-img-31" descr="preencoded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7144494" y="4889748"/>
            <a:ext cx="219373" cy="212527"/>
          </a:xfrm>
          <a:prstGeom prst="rect">
            <a:avLst/>
          </a:prstGeom>
        </p:spPr>
      </p:pic>
      <p:pic>
        <p:nvPicPr>
          <p:cNvPr id="33" name="SK-10-img-32" descr="preencoded.png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2865090" y="4896594"/>
            <a:ext cx="219373" cy="205680"/>
          </a:xfrm>
          <a:prstGeom prst="rect">
            <a:avLst/>
          </a:prstGeom>
        </p:spPr>
      </p:pic>
      <p:pic>
        <p:nvPicPr>
          <p:cNvPr id="34" name="SK-10-img-33" descr="preencoded.png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7144494" y="4546848"/>
            <a:ext cx="219373" cy="212527"/>
          </a:xfrm>
          <a:prstGeom prst="rect">
            <a:avLst/>
          </a:prstGeom>
        </p:spPr>
      </p:pic>
      <p:pic>
        <p:nvPicPr>
          <p:cNvPr id="35" name="SK-10-img-34" descr="preencoded.png"/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2865090" y="4546848"/>
            <a:ext cx="231577" cy="212527"/>
          </a:xfrm>
          <a:prstGeom prst="rect">
            <a:avLst/>
          </a:prstGeom>
        </p:spPr>
      </p:pic>
      <p:pic>
        <p:nvPicPr>
          <p:cNvPr id="36" name="SK-10-img-35" descr="preencoded.png"/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7144494" y="4210794"/>
            <a:ext cx="219373" cy="205680"/>
          </a:xfrm>
          <a:prstGeom prst="rect">
            <a:avLst/>
          </a:prstGeom>
        </p:spPr>
      </p:pic>
      <p:pic>
        <p:nvPicPr>
          <p:cNvPr id="37" name="SK-10-img-36" descr="preencoded.png"/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2865090" y="4210794"/>
            <a:ext cx="219373" cy="205680"/>
          </a:xfrm>
          <a:prstGeom prst="rect">
            <a:avLst/>
          </a:prstGeom>
        </p:spPr>
      </p:pic>
      <p:pic>
        <p:nvPicPr>
          <p:cNvPr id="38" name="SK-10-img-37" descr="preencoded.png"/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10289977" y="1563588"/>
            <a:ext cx="475357" cy="418207"/>
          </a:xfrm>
          <a:prstGeom prst="rect">
            <a:avLst/>
          </a:prstGeom>
        </p:spPr>
      </p:pic>
      <p:pic>
        <p:nvPicPr>
          <p:cNvPr id="39" name="SK-10-img-38" descr="preencoded.png"/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8058894" y="1549896"/>
            <a:ext cx="475357" cy="459432"/>
          </a:xfrm>
          <a:prstGeom prst="rect">
            <a:avLst/>
          </a:prstGeom>
        </p:spPr>
      </p:pic>
      <p:pic>
        <p:nvPicPr>
          <p:cNvPr id="40" name="SK-10-img-39" descr="preencoded.png"/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5815459" y="1563588"/>
            <a:ext cx="475357" cy="425053"/>
          </a:xfrm>
          <a:prstGeom prst="rect">
            <a:avLst/>
          </a:prstGeom>
        </p:spPr>
      </p:pic>
      <p:pic>
        <p:nvPicPr>
          <p:cNvPr id="41" name="SK-10-img-40" descr="preencoded.png"/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3584377" y="1563588"/>
            <a:ext cx="438894" cy="445740"/>
          </a:xfrm>
          <a:prstGeom prst="rect">
            <a:avLst/>
          </a:prstGeom>
        </p:spPr>
      </p:pic>
      <p:pic>
        <p:nvPicPr>
          <p:cNvPr id="42" name="SK-10-img-41" descr="preencoded.png"/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572988" y="4409629"/>
            <a:ext cx="1341090" cy="898327"/>
          </a:xfrm>
          <a:prstGeom prst="rect">
            <a:avLst/>
          </a:prstGeom>
        </p:spPr>
      </p:pic>
      <p:pic>
        <p:nvPicPr>
          <p:cNvPr id="43" name="SK-10-img-42" descr="preencoded.png"/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597396" y="2880271"/>
            <a:ext cx="1267867" cy="1021705"/>
          </a:xfrm>
          <a:prstGeom prst="rect">
            <a:avLst/>
          </a:prstGeom>
        </p:spPr>
      </p:pic>
      <p:sp>
        <p:nvSpPr>
          <p:cNvPr id="44" name="SK-10-text-43"/>
          <p:cNvSpPr/>
          <p:nvPr/>
        </p:nvSpPr>
        <p:spPr>
          <a:xfrm>
            <a:off x="268188" y="102840"/>
            <a:ext cx="391668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45" name="SK-10-text-44"/>
          <p:cNvSpPr/>
          <p:nvPr/>
        </p:nvSpPr>
        <p:spPr>
          <a:xfrm>
            <a:off x="475357" y="575965"/>
            <a:ext cx="4144328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10 OF 10</a:t>
            </a:r>
            <a:endParaRPr lang="en-US" sz="1425" dirty="0"/>
          </a:p>
        </p:txBody>
      </p:sp>
      <p:sp>
        <p:nvSpPr>
          <p:cNvPr id="46" name="SK-10-text-45"/>
          <p:cNvSpPr/>
          <p:nvPr/>
        </p:nvSpPr>
        <p:spPr>
          <a:xfrm>
            <a:off x="548580" y="1124694"/>
            <a:ext cx="5181600" cy="10492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3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10</a:t>
            </a:r>
            <a:endParaRPr lang="en-US" sz="9300" dirty="0"/>
          </a:p>
        </p:txBody>
      </p:sp>
      <p:sp>
        <p:nvSpPr>
          <p:cNvPr id="47" name="SK-10-text-46"/>
          <p:cNvSpPr/>
          <p:nvPr/>
        </p:nvSpPr>
        <p:spPr>
          <a:xfrm>
            <a:off x="280392" y="2400300"/>
            <a:ext cx="458152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Closing Summary</a:t>
            </a:r>
            <a:endParaRPr lang="en-US" sz="1950" dirty="0"/>
          </a:p>
        </p:txBody>
      </p:sp>
      <p:sp>
        <p:nvSpPr>
          <p:cNvPr id="48" name="SK-10-text-47"/>
          <p:cNvSpPr/>
          <p:nvPr/>
        </p:nvSpPr>
        <p:spPr>
          <a:xfrm>
            <a:off x="487561" y="3957042"/>
            <a:ext cx="355092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"Supporting Carers"</a:t>
            </a:r>
            <a:endParaRPr lang="en-US" sz="1200" dirty="0"/>
          </a:p>
        </p:txBody>
      </p:sp>
      <p:sp>
        <p:nvSpPr>
          <p:cNvPr id="49" name="SK-10-text-48"/>
          <p:cNvSpPr/>
          <p:nvPr/>
        </p:nvSpPr>
        <p:spPr>
          <a:xfrm>
            <a:off x="548580" y="5397103"/>
            <a:ext cx="300228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Exam Preparation</a:t>
            </a:r>
            <a:endParaRPr lang="en-US" sz="1200" dirty="0"/>
          </a:p>
        </p:txBody>
      </p:sp>
      <p:sp>
        <p:nvSpPr>
          <p:cNvPr id="50" name="SK-10-text-49"/>
          <p:cNvSpPr/>
          <p:nvPr/>
        </p:nvSpPr>
        <p:spPr>
          <a:xfrm>
            <a:off x="646063" y="6076057"/>
            <a:ext cx="269652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1A2B4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</a:t>
            </a:r>
            <a:endParaRPr lang="en-US" sz="1425" dirty="0"/>
          </a:p>
        </p:txBody>
      </p:sp>
      <p:sp>
        <p:nvSpPr>
          <p:cNvPr id="51" name="SK-10-text-50"/>
          <p:cNvSpPr/>
          <p:nvPr/>
        </p:nvSpPr>
        <p:spPr>
          <a:xfrm>
            <a:off x="2767459" y="233065"/>
            <a:ext cx="9424541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325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Carer Support &amp; Bereavement</a:t>
            </a:r>
            <a:endParaRPr lang="en-US" sz="2325" dirty="0"/>
          </a:p>
        </p:txBody>
      </p:sp>
      <p:sp>
        <p:nvSpPr>
          <p:cNvPr id="52" name="SK-10-text-51"/>
          <p:cNvSpPr/>
          <p:nvPr/>
        </p:nvSpPr>
        <p:spPr>
          <a:xfrm>
            <a:off x="2767459" y="884634"/>
            <a:ext cx="80962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2E75B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Proactive, compassionate GP actions</a:t>
            </a:r>
            <a:endParaRPr lang="en-US" sz="1500" dirty="0"/>
          </a:p>
        </p:txBody>
      </p:sp>
      <p:sp>
        <p:nvSpPr>
          <p:cNvPr id="53" name="SK-10-text-52"/>
          <p:cNvSpPr/>
          <p:nvPr/>
        </p:nvSpPr>
        <p:spPr>
          <a:xfrm>
            <a:off x="3499098" y="1227534"/>
            <a:ext cx="182784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Identify</a:t>
            </a:r>
            <a:endParaRPr lang="en-US" sz="1425" dirty="0"/>
          </a:p>
        </p:txBody>
      </p:sp>
      <p:sp>
        <p:nvSpPr>
          <p:cNvPr id="54" name="SK-10-text-53"/>
          <p:cNvSpPr/>
          <p:nvPr/>
        </p:nvSpPr>
        <p:spPr>
          <a:xfrm>
            <a:off x="3145482" y="2146548"/>
            <a:ext cx="334803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Register Carers</a:t>
            </a:r>
            <a:endParaRPr lang="en-US" sz="1425" dirty="0"/>
          </a:p>
        </p:txBody>
      </p:sp>
      <p:sp>
        <p:nvSpPr>
          <p:cNvPr id="55" name="SK-10-text-54"/>
          <p:cNvSpPr/>
          <p:nvPr/>
        </p:nvSpPr>
        <p:spPr>
          <a:xfrm>
            <a:off x="3060055" y="2413992"/>
            <a:ext cx="1475184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Add to practice carer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register. Offer annual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health checks.</a:t>
            </a:r>
            <a:endParaRPr lang="en-US" sz="1200" dirty="0"/>
          </a:p>
        </p:txBody>
      </p:sp>
      <p:sp>
        <p:nvSpPr>
          <p:cNvPr id="56" name="SK-10-text-55"/>
          <p:cNvSpPr/>
          <p:nvPr/>
        </p:nvSpPr>
        <p:spPr>
          <a:xfrm>
            <a:off x="5827663" y="1227534"/>
            <a:ext cx="1176338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Refer</a:t>
            </a:r>
            <a:endParaRPr lang="en-US" sz="1425" dirty="0"/>
          </a:p>
        </p:txBody>
      </p:sp>
      <p:sp>
        <p:nvSpPr>
          <p:cNvPr id="57" name="SK-10-text-56"/>
          <p:cNvSpPr/>
          <p:nvPr/>
        </p:nvSpPr>
        <p:spPr>
          <a:xfrm>
            <a:off x="5386149" y="2146548"/>
            <a:ext cx="356520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Support Services</a:t>
            </a:r>
            <a:endParaRPr lang="en-US" sz="1425" dirty="0"/>
          </a:p>
        </p:txBody>
      </p:sp>
      <p:sp>
        <p:nvSpPr>
          <p:cNvPr id="58" name="SK-10-text-57"/>
          <p:cNvSpPr/>
          <p:nvPr/>
        </p:nvSpPr>
        <p:spPr>
          <a:xfrm>
            <a:off x="5303490" y="2413992"/>
            <a:ext cx="1511796" cy="5691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Carers UK, local carer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support, respite care,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community nursing.</a:t>
            </a:r>
            <a:endParaRPr lang="en-US" sz="1200" dirty="0"/>
          </a:p>
        </p:txBody>
      </p:sp>
      <p:sp>
        <p:nvSpPr>
          <p:cNvPr id="59" name="SK-10-text-58"/>
          <p:cNvSpPr/>
          <p:nvPr/>
        </p:nvSpPr>
        <p:spPr>
          <a:xfrm>
            <a:off x="7985671" y="1227534"/>
            <a:ext cx="161067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Prepare</a:t>
            </a:r>
            <a:endParaRPr lang="en-US" sz="1425" dirty="0"/>
          </a:p>
        </p:txBody>
      </p:sp>
      <p:sp>
        <p:nvSpPr>
          <p:cNvPr id="60" name="SK-10-text-59"/>
          <p:cNvSpPr/>
          <p:nvPr/>
        </p:nvSpPr>
        <p:spPr>
          <a:xfrm>
            <a:off x="7578180" y="2151437"/>
            <a:ext cx="465105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Anticipatory Guidance</a:t>
            </a:r>
            <a:endParaRPr lang="en-US" sz="1425" dirty="0"/>
          </a:p>
        </p:txBody>
      </p:sp>
      <p:sp>
        <p:nvSpPr>
          <p:cNvPr id="61" name="SK-10-text-60"/>
          <p:cNvSpPr/>
          <p:nvPr/>
        </p:nvSpPr>
        <p:spPr>
          <a:xfrm>
            <a:off x="7674843" y="2435871"/>
            <a:ext cx="1584871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Explain what to expect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 final days. Provide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out-of-hours contact.</a:t>
            </a:r>
            <a:endParaRPr lang="en-US" sz="1200" dirty="0"/>
          </a:p>
        </p:txBody>
      </p:sp>
      <p:sp>
        <p:nvSpPr>
          <p:cNvPr id="62" name="SK-10-text-61"/>
          <p:cNvSpPr/>
          <p:nvPr/>
        </p:nvSpPr>
        <p:spPr>
          <a:xfrm>
            <a:off x="10119271" y="1227534"/>
            <a:ext cx="204501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Follow Up</a:t>
            </a:r>
            <a:endParaRPr lang="en-US" sz="1425" dirty="0"/>
          </a:p>
        </p:txBody>
      </p:sp>
      <p:sp>
        <p:nvSpPr>
          <p:cNvPr id="63" name="SK-10-text-62"/>
          <p:cNvSpPr/>
          <p:nvPr/>
        </p:nvSpPr>
        <p:spPr>
          <a:xfrm>
            <a:off x="9928607" y="2146548"/>
            <a:ext cx="242634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Bereavement Care</a:t>
            </a:r>
            <a:endParaRPr lang="en-US" sz="1425" dirty="0"/>
          </a:p>
        </p:txBody>
      </p:sp>
      <p:sp>
        <p:nvSpPr>
          <p:cNvPr id="64" name="SK-10-text-63"/>
          <p:cNvSpPr/>
          <p:nvPr/>
        </p:nvSpPr>
        <p:spPr>
          <a:xfrm>
            <a:off x="9880295" y="2385990"/>
            <a:ext cx="1731169" cy="5691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Proactive follow-up after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death. CRUSE referral for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complicated grief.</a:t>
            </a:r>
            <a:endParaRPr lang="en-US" sz="1200" dirty="0"/>
          </a:p>
        </p:txBody>
      </p:sp>
      <p:sp>
        <p:nvSpPr>
          <p:cNvPr id="65" name="SK-10-text-64"/>
          <p:cNvSpPr/>
          <p:nvPr/>
        </p:nvSpPr>
        <p:spPr>
          <a:xfrm>
            <a:off x="2767459" y="3353544"/>
            <a:ext cx="9424541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AKT &amp; SCA High-Yield Exam Tips</a:t>
            </a:r>
            <a:endParaRPr lang="en-US" sz="2550" dirty="0"/>
          </a:p>
        </p:txBody>
      </p:sp>
      <p:sp>
        <p:nvSpPr>
          <p:cNvPr id="66" name="SK-10-text-65"/>
          <p:cNvSpPr/>
          <p:nvPr/>
        </p:nvSpPr>
        <p:spPr>
          <a:xfrm>
            <a:off x="2767459" y="3902125"/>
            <a:ext cx="9424541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2E75B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Essential facts — drugs, triggers, ethics, and communication</a:t>
            </a:r>
            <a:endParaRPr lang="en-US" sz="1500" dirty="0"/>
          </a:p>
        </p:txBody>
      </p:sp>
      <p:sp>
        <p:nvSpPr>
          <p:cNvPr id="67" name="SK-10-text-66"/>
          <p:cNvSpPr/>
          <p:nvPr/>
        </p:nvSpPr>
        <p:spPr>
          <a:xfrm>
            <a:off x="3096667" y="4224486"/>
            <a:ext cx="9095333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ⓧ NSAIDs — contraindicated in HF (fluid retention, renal harm)</a:t>
            </a:r>
            <a:endParaRPr lang="en-US" sz="1200" dirty="0"/>
          </a:p>
        </p:txBody>
      </p:sp>
      <p:sp>
        <p:nvSpPr>
          <p:cNvPr id="68" name="SK-10-text-67"/>
          <p:cNvSpPr/>
          <p:nvPr/>
        </p:nvSpPr>
        <p:spPr>
          <a:xfrm>
            <a:off x="7400479" y="4224486"/>
            <a:ext cx="4791521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✔ Sertraline — first-line antidepressant in HF</a:t>
            </a:r>
            <a:endParaRPr lang="en-US" sz="1200" dirty="0"/>
          </a:p>
        </p:txBody>
      </p:sp>
      <p:sp>
        <p:nvSpPr>
          <p:cNvPr id="69" name="SK-10-text-68"/>
          <p:cNvSpPr/>
          <p:nvPr/>
        </p:nvSpPr>
        <p:spPr>
          <a:xfrm>
            <a:off x="3108871" y="4567386"/>
            <a:ext cx="9083129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ⓧ Cyclizine — avoid in HF (anticholinergic, worsens failure)</a:t>
            </a:r>
            <a:endParaRPr lang="en-US" sz="1200" dirty="0"/>
          </a:p>
        </p:txBody>
      </p:sp>
      <p:sp>
        <p:nvSpPr>
          <p:cNvPr id="70" name="SK-10-text-69"/>
          <p:cNvSpPr/>
          <p:nvPr/>
        </p:nvSpPr>
        <p:spPr>
          <a:xfrm>
            <a:off x="7400479" y="4567386"/>
            <a:ext cx="4791521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✔ Morphine — first-line for palliative dyspnoea (start low)</a:t>
            </a:r>
            <a:endParaRPr lang="en-US" sz="1200" dirty="0"/>
          </a:p>
        </p:txBody>
      </p:sp>
      <p:sp>
        <p:nvSpPr>
          <p:cNvPr id="71" name="SK-10-text-70"/>
          <p:cNvSpPr/>
          <p:nvPr/>
        </p:nvSpPr>
        <p:spPr>
          <a:xfrm>
            <a:off x="3096667" y="4910286"/>
            <a:ext cx="9095333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ⓧ Tricyclics — avoid (QTc prolongation, arrhythmia risk)</a:t>
            </a:r>
            <a:endParaRPr lang="en-US" sz="1200" dirty="0"/>
          </a:p>
        </p:txBody>
      </p:sp>
      <p:sp>
        <p:nvSpPr>
          <p:cNvPr id="72" name="SK-10-text-71"/>
          <p:cNvSpPr/>
          <p:nvPr/>
        </p:nvSpPr>
        <p:spPr>
          <a:xfrm>
            <a:off x="7400479" y="4910286"/>
            <a:ext cx="4791521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✔ Surprise Question — key trigger for palliative care</a:t>
            </a:r>
            <a:endParaRPr lang="en-US" sz="1200" dirty="0"/>
          </a:p>
        </p:txBody>
      </p:sp>
      <p:sp>
        <p:nvSpPr>
          <p:cNvPr id="73" name="SK-10-text-72"/>
          <p:cNvSpPr/>
          <p:nvPr/>
        </p:nvSpPr>
        <p:spPr>
          <a:xfrm>
            <a:off x="3108871" y="5253186"/>
            <a:ext cx="629412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ⓧ Venlafaxine — avoid (worsens HF)</a:t>
            </a:r>
            <a:endParaRPr lang="en-US" sz="1200" dirty="0"/>
          </a:p>
        </p:txBody>
      </p:sp>
      <p:sp>
        <p:nvSpPr>
          <p:cNvPr id="74" name="SK-10-text-73"/>
          <p:cNvSpPr/>
          <p:nvPr/>
        </p:nvSpPr>
        <p:spPr>
          <a:xfrm>
            <a:off x="7400479" y="5253186"/>
            <a:ext cx="4791521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✔ ICD deactivation — ethically/legally permissible; patient-led</a:t>
            </a:r>
            <a:endParaRPr lang="en-US" sz="1200" dirty="0"/>
          </a:p>
        </p:txBody>
      </p:sp>
      <p:sp>
        <p:nvSpPr>
          <p:cNvPr id="75" name="SK-10-text-74"/>
          <p:cNvSpPr/>
          <p:nvPr/>
        </p:nvSpPr>
        <p:spPr>
          <a:xfrm>
            <a:off x="2986980" y="5726311"/>
            <a:ext cx="920502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DNACPR ≠ “Do Not Treat” — it applies only to cardiopulmonary resuscitation.</a:t>
            </a:r>
            <a:endParaRPr lang="en-US" sz="1425" dirty="0"/>
          </a:p>
        </p:txBody>
      </p:sp>
      <p:sp>
        <p:nvSpPr>
          <p:cNvPr id="76" name="SK-10-text-75"/>
          <p:cNvSpPr/>
          <p:nvPr/>
        </p:nvSpPr>
        <p:spPr>
          <a:xfrm>
            <a:off x="3011388" y="5952679"/>
            <a:ext cx="9180612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All other active care continues unless separately agreed. This is a common SCA exam trap.</a:t>
            </a:r>
            <a:endParaRPr lang="en-US" sz="1500" dirty="0"/>
          </a:p>
        </p:txBody>
      </p:sp>
      <p:sp>
        <p:nvSpPr>
          <p:cNvPr id="77" name="SK-10-text-76"/>
          <p:cNvSpPr/>
          <p:nvPr/>
        </p:nvSpPr>
        <p:spPr>
          <a:xfrm>
            <a:off x="9375577" y="6391573"/>
            <a:ext cx="2816423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End of Deck — Bradford VTS 2026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7441"/>
            <a:ext cx="2986980" cy="239911"/>
          </a:xfrm>
          <a:prstGeom prst="rect">
            <a:avLst/>
          </a:prstGeom>
        </p:spPr>
      </p:pic>
      <p:pic>
        <p:nvPicPr>
          <p:cNvPr id="4" name="SK-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47501"/>
            <a:ext cx="2986980" cy="6563023"/>
          </a:xfrm>
          <a:prstGeom prst="rect">
            <a:avLst/>
          </a:prstGeom>
        </p:spPr>
      </p:pic>
      <p:pic>
        <p:nvPicPr>
          <p:cNvPr id="5" name="SK-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8180" y="4372719"/>
            <a:ext cx="670471" cy="19050"/>
          </a:xfrm>
          <a:prstGeom prst="rect">
            <a:avLst/>
          </a:prstGeom>
        </p:spPr>
      </p:pic>
      <p:pic>
        <p:nvPicPr>
          <p:cNvPr id="6" name="SK-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2361" y="5657850"/>
            <a:ext cx="1426369" cy="322213"/>
          </a:xfrm>
          <a:prstGeom prst="rect">
            <a:avLst/>
          </a:prstGeom>
        </p:spPr>
      </p:pic>
      <p:pic>
        <p:nvPicPr>
          <p:cNvPr id="7" name="SK-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67373" y="699492"/>
            <a:ext cx="1889671" cy="109686"/>
          </a:xfrm>
          <a:prstGeom prst="rect">
            <a:avLst/>
          </a:prstGeom>
        </p:spPr>
      </p:pic>
      <p:pic>
        <p:nvPicPr>
          <p:cNvPr id="8" name="SK-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67373" y="1391394"/>
            <a:ext cx="8644086" cy="2662238"/>
          </a:xfrm>
          <a:prstGeom prst="rect">
            <a:avLst/>
          </a:prstGeom>
        </p:spPr>
      </p:pic>
      <p:pic>
        <p:nvPicPr>
          <p:cNvPr id="9" name="SK-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67373" y="4196953"/>
            <a:ext cx="2072580" cy="1659582"/>
          </a:xfrm>
          <a:prstGeom prst="rect">
            <a:avLst/>
          </a:prstGeom>
        </p:spPr>
      </p:pic>
      <p:pic>
        <p:nvPicPr>
          <p:cNvPr id="10" name="SK-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779490" y="5175052"/>
            <a:ext cx="1048494" cy="19050"/>
          </a:xfrm>
          <a:prstGeom prst="rect">
            <a:avLst/>
          </a:prstGeom>
        </p:spPr>
      </p:pic>
      <p:pic>
        <p:nvPicPr>
          <p:cNvPr id="11" name="SK-2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461992" y="4196953"/>
            <a:ext cx="2072580" cy="1652736"/>
          </a:xfrm>
          <a:prstGeom prst="rect">
            <a:avLst/>
          </a:prstGeom>
        </p:spPr>
      </p:pic>
      <p:pic>
        <p:nvPicPr>
          <p:cNvPr id="12" name="SK-2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973961" y="5175052"/>
            <a:ext cx="1048494" cy="19050"/>
          </a:xfrm>
          <a:prstGeom prst="rect">
            <a:avLst/>
          </a:prstGeom>
        </p:spPr>
      </p:pic>
      <p:pic>
        <p:nvPicPr>
          <p:cNvPr id="13" name="SK-2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656463" y="4196953"/>
            <a:ext cx="2072580" cy="1954411"/>
          </a:xfrm>
          <a:prstGeom prst="rect">
            <a:avLst/>
          </a:prstGeom>
        </p:spPr>
      </p:pic>
      <p:pic>
        <p:nvPicPr>
          <p:cNvPr id="14" name="SK-2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168580" y="5175052"/>
            <a:ext cx="1048494" cy="19050"/>
          </a:xfrm>
          <a:prstGeom prst="rect">
            <a:avLst/>
          </a:prstGeom>
        </p:spPr>
      </p:pic>
      <p:pic>
        <p:nvPicPr>
          <p:cNvPr id="15" name="SK-2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814965" y="5716042"/>
            <a:ext cx="1718965" cy="322213"/>
          </a:xfrm>
          <a:prstGeom prst="rect">
            <a:avLst/>
          </a:prstGeom>
        </p:spPr>
      </p:pic>
      <p:pic>
        <p:nvPicPr>
          <p:cNvPr id="16" name="SK-2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851082" y="4196953"/>
            <a:ext cx="2072580" cy="1954411"/>
          </a:xfrm>
          <a:prstGeom prst="rect">
            <a:avLst/>
          </a:prstGeom>
        </p:spPr>
      </p:pic>
      <p:pic>
        <p:nvPicPr>
          <p:cNvPr id="17" name="SK-2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363200" y="5175052"/>
            <a:ext cx="1048494" cy="19050"/>
          </a:xfrm>
          <a:prstGeom prst="rect">
            <a:avLst/>
          </a:prstGeom>
        </p:spPr>
      </p:pic>
      <p:pic>
        <p:nvPicPr>
          <p:cNvPr id="18" name="SK-2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009584" y="5716042"/>
            <a:ext cx="1718965" cy="322213"/>
          </a:xfrm>
          <a:prstGeom prst="rect">
            <a:avLst/>
          </a:prstGeom>
        </p:spPr>
      </p:pic>
      <p:pic>
        <p:nvPicPr>
          <p:cNvPr id="19" name="SK-2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267373" y="6383536"/>
            <a:ext cx="8375898" cy="57150"/>
          </a:xfrm>
          <a:prstGeom prst="rect">
            <a:avLst/>
          </a:prstGeom>
        </p:spPr>
      </p:pic>
      <p:pic>
        <p:nvPicPr>
          <p:cNvPr id="20" name="SK-2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0" y="6817519"/>
            <a:ext cx="12192000" cy="40481"/>
          </a:xfrm>
          <a:prstGeom prst="rect">
            <a:avLst/>
          </a:prstGeom>
        </p:spPr>
      </p:pic>
      <p:pic>
        <p:nvPicPr>
          <p:cNvPr id="21" name="SK-2-img-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668000" y="4395936"/>
            <a:ext cx="402282" cy="335905"/>
          </a:xfrm>
          <a:prstGeom prst="rect">
            <a:avLst/>
          </a:prstGeom>
        </p:spPr>
      </p:pic>
      <p:pic>
        <p:nvPicPr>
          <p:cNvPr id="22" name="SK-2-img-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485584" y="4395936"/>
            <a:ext cx="365671" cy="335905"/>
          </a:xfrm>
          <a:prstGeom prst="rect">
            <a:avLst/>
          </a:prstGeom>
        </p:spPr>
      </p:pic>
      <p:pic>
        <p:nvPicPr>
          <p:cNvPr id="23" name="SK-2-img-22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339780" y="4395936"/>
            <a:ext cx="255984" cy="335905"/>
          </a:xfrm>
          <a:prstGeom prst="rect">
            <a:avLst/>
          </a:prstGeom>
        </p:spPr>
      </p:pic>
      <p:pic>
        <p:nvPicPr>
          <p:cNvPr id="24" name="SK-2-img-23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4193977" y="4402782"/>
            <a:ext cx="182761" cy="329059"/>
          </a:xfrm>
          <a:prstGeom prst="rect">
            <a:avLst/>
          </a:prstGeom>
        </p:spPr>
      </p:pic>
      <p:pic>
        <p:nvPicPr>
          <p:cNvPr id="25" name="SK-2-img-24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3316188" y="1467594"/>
            <a:ext cx="8497788" cy="2509986"/>
          </a:xfrm>
          <a:prstGeom prst="rect">
            <a:avLst/>
          </a:prstGeom>
        </p:spPr>
      </p:pic>
      <p:pic>
        <p:nvPicPr>
          <p:cNvPr id="26" name="SK-2-img-25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377875" y="1529209"/>
            <a:ext cx="2206675" cy="1385292"/>
          </a:xfrm>
          <a:prstGeom prst="rect">
            <a:avLst/>
          </a:prstGeom>
        </p:spPr>
      </p:pic>
      <p:sp>
        <p:nvSpPr>
          <p:cNvPr id="27" name="SK-2-text-26"/>
          <p:cNvSpPr/>
          <p:nvPr/>
        </p:nvSpPr>
        <p:spPr>
          <a:xfrm>
            <a:off x="534888" y="61615"/>
            <a:ext cx="1880592" cy="1302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9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975" dirty="0"/>
          </a:p>
        </p:txBody>
      </p:sp>
      <p:sp>
        <p:nvSpPr>
          <p:cNvPr id="28" name="SK-2-text-27"/>
          <p:cNvSpPr/>
          <p:nvPr/>
        </p:nvSpPr>
        <p:spPr>
          <a:xfrm>
            <a:off x="798314" y="925711"/>
            <a:ext cx="142681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01</a:t>
            </a:r>
            <a:endParaRPr lang="en-US" sz="1350" dirty="0"/>
          </a:p>
        </p:txBody>
      </p:sp>
      <p:sp>
        <p:nvSpPr>
          <p:cNvPr id="29" name="SK-2-text-28"/>
          <p:cNvSpPr/>
          <p:nvPr/>
        </p:nvSpPr>
        <p:spPr>
          <a:xfrm>
            <a:off x="609600" y="3140869"/>
            <a:ext cx="1792188" cy="10766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558"/>
              </a:lnSpc>
              <a:buNone/>
            </a:pPr>
            <a:r>
              <a:rPr lang="en-US" sz="2325" b="1" dirty="0">
                <a:solidFill>
                  <a:srgbClr val="FFFFFF"/>
                </a:solidFill>
              </a:rPr>
              <a:t>“Two steps</a:t>
            </a:r>
            <a:endParaRPr lang="en-US" sz="2325" dirty="0"/>
          </a:p>
          <a:p>
            <a:pPr marL="0" indent="0" algn="ctr">
              <a:lnSpc>
                <a:spcPts val="2558"/>
              </a:lnSpc>
              <a:buNone/>
            </a:pPr>
            <a:r>
              <a:rPr lang="en-US" sz="2325" b="1" dirty="0">
                <a:solidFill>
                  <a:srgbClr val="FFFFFF"/>
                </a:solidFill>
              </a:rPr>
              <a:t>forward, one</a:t>
            </a:r>
            <a:endParaRPr lang="en-US" sz="2325" dirty="0"/>
          </a:p>
          <a:p>
            <a:pPr marL="0" indent="0" algn="ctr">
              <a:lnSpc>
                <a:spcPts val="2558"/>
              </a:lnSpc>
              <a:buNone/>
            </a:pPr>
            <a:r>
              <a:rPr lang="en-US" sz="2325" b="1" dirty="0">
                <a:solidFill>
                  <a:srgbClr val="FFFFFF"/>
                </a:solidFill>
              </a:rPr>
              <a:t>step back”</a:t>
            </a:r>
            <a:endParaRPr lang="en-US" sz="2325" dirty="0"/>
          </a:p>
        </p:txBody>
      </p:sp>
      <p:sp>
        <p:nvSpPr>
          <p:cNvPr id="30" name="SK-2-text-29"/>
          <p:cNvSpPr/>
          <p:nvPr/>
        </p:nvSpPr>
        <p:spPr>
          <a:xfrm>
            <a:off x="377875" y="4539853"/>
            <a:ext cx="2243286" cy="6651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55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HF clinicians often remain in</a:t>
            </a:r>
            <a:endParaRPr lang="en-US" sz="1350" dirty="0"/>
          </a:p>
          <a:p>
            <a:pPr marL="0" indent="0" algn="ctr">
              <a:lnSpc>
                <a:spcPts val="1755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'rescue mode' — missing the</a:t>
            </a:r>
            <a:endParaRPr lang="en-US" sz="1350" dirty="0"/>
          </a:p>
          <a:p>
            <a:pPr marL="0" indent="0" algn="ctr">
              <a:lnSpc>
                <a:spcPts val="1755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window for palliative planning</a:t>
            </a:r>
            <a:endParaRPr lang="en-US" sz="1350" dirty="0"/>
          </a:p>
        </p:txBody>
      </p:sp>
      <p:sp>
        <p:nvSpPr>
          <p:cNvPr id="31" name="SK-2-text-30"/>
          <p:cNvSpPr/>
          <p:nvPr/>
        </p:nvSpPr>
        <p:spPr>
          <a:xfrm>
            <a:off x="876300" y="5733157"/>
            <a:ext cx="1258788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Murray et al. 2002</a:t>
            </a:r>
            <a:endParaRPr lang="en-US" sz="1050" dirty="0"/>
          </a:p>
        </p:txBody>
      </p:sp>
      <p:sp>
        <p:nvSpPr>
          <p:cNvPr id="32" name="SK-2-text-31"/>
          <p:cNvSpPr/>
          <p:nvPr/>
        </p:nvSpPr>
        <p:spPr>
          <a:xfrm>
            <a:off x="3242965" y="150763"/>
            <a:ext cx="8949035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0D213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Understanding the Unpredictable Heart Failure Trajectory</a:t>
            </a:r>
            <a:endParaRPr lang="en-US" sz="2550" dirty="0"/>
          </a:p>
        </p:txBody>
      </p:sp>
      <p:sp>
        <p:nvSpPr>
          <p:cNvPr id="33" name="SK-2-text-32"/>
          <p:cNvSpPr/>
          <p:nvPr/>
        </p:nvSpPr>
        <p:spPr>
          <a:xfrm>
            <a:off x="3255169" y="932557"/>
            <a:ext cx="8936831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33669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Murray Trajectory Model &amp; NYHA Classification</a:t>
            </a:r>
            <a:endParaRPr lang="en-US" sz="1500" dirty="0"/>
          </a:p>
        </p:txBody>
      </p:sp>
      <p:sp>
        <p:nvSpPr>
          <p:cNvPr id="34" name="SK-2-text-33"/>
          <p:cNvSpPr/>
          <p:nvPr/>
        </p:nvSpPr>
        <p:spPr>
          <a:xfrm>
            <a:off x="3724424" y="4834830"/>
            <a:ext cx="1134219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0D213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 Limitation</a:t>
            </a:r>
            <a:endParaRPr lang="en-US" sz="1350" dirty="0"/>
          </a:p>
        </p:txBody>
      </p:sp>
      <p:sp>
        <p:nvSpPr>
          <p:cNvPr id="35" name="SK-2-text-34"/>
          <p:cNvSpPr/>
          <p:nvPr/>
        </p:nvSpPr>
        <p:spPr>
          <a:xfrm>
            <a:off x="3669655" y="5294263"/>
            <a:ext cx="1231255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125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Ordinary activity —</a:t>
            </a:r>
            <a:endParaRPr lang="en-US" sz="1125" dirty="0"/>
          </a:p>
          <a:p>
            <a:pPr marL="0" indent="0" algn="ctr">
              <a:lnSpc>
                <a:spcPts val="1350"/>
              </a:lnSpc>
              <a:buNone/>
            </a:pPr>
            <a:r>
              <a:rPr lang="en-US" sz="1125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 symptoms</a:t>
            </a:r>
            <a:endParaRPr lang="en-US" sz="1125" dirty="0"/>
          </a:p>
        </p:txBody>
      </p:sp>
      <p:sp>
        <p:nvSpPr>
          <p:cNvPr id="36" name="SK-2-text-35"/>
          <p:cNvSpPr/>
          <p:nvPr/>
        </p:nvSpPr>
        <p:spPr>
          <a:xfrm>
            <a:off x="5784800" y="4834830"/>
            <a:ext cx="137800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0D213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Slight Limitation</a:t>
            </a:r>
            <a:endParaRPr lang="en-US" sz="1350" dirty="0"/>
          </a:p>
        </p:txBody>
      </p:sp>
      <p:sp>
        <p:nvSpPr>
          <p:cNvPr id="37" name="SK-2-text-36"/>
          <p:cNvSpPr/>
          <p:nvPr/>
        </p:nvSpPr>
        <p:spPr>
          <a:xfrm>
            <a:off x="5705773" y="5294263"/>
            <a:ext cx="1536055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125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Ordinary activity causes</a:t>
            </a:r>
            <a:endParaRPr lang="en-US" sz="1125" dirty="0"/>
          </a:p>
          <a:p>
            <a:pPr marL="0" indent="0" algn="ctr">
              <a:lnSpc>
                <a:spcPts val="1350"/>
              </a:lnSpc>
              <a:buNone/>
            </a:pPr>
            <a:r>
              <a:rPr lang="en-US" sz="1125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dyspnoea or fatigue</a:t>
            </a:r>
            <a:endParaRPr lang="en-US" sz="1125" dirty="0"/>
          </a:p>
        </p:txBody>
      </p:sp>
      <p:sp>
        <p:nvSpPr>
          <p:cNvPr id="38" name="SK-2-text-37"/>
          <p:cNvSpPr/>
          <p:nvPr/>
        </p:nvSpPr>
        <p:spPr>
          <a:xfrm>
            <a:off x="7918400" y="4841677"/>
            <a:ext cx="149989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Marked Limitation</a:t>
            </a:r>
            <a:endParaRPr lang="en-US" sz="1350" dirty="0"/>
          </a:p>
        </p:txBody>
      </p:sp>
      <p:sp>
        <p:nvSpPr>
          <p:cNvPr id="39" name="SK-2-text-38"/>
          <p:cNvSpPr/>
          <p:nvPr/>
        </p:nvSpPr>
        <p:spPr>
          <a:xfrm>
            <a:off x="7851577" y="5301109"/>
            <a:ext cx="1645890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125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Less-than-ordinary</a:t>
            </a:r>
            <a:endParaRPr lang="en-US" sz="1125" dirty="0"/>
          </a:p>
          <a:p>
            <a:pPr marL="0" indent="0" algn="ctr">
              <a:lnSpc>
                <a:spcPts val="1350"/>
              </a:lnSpc>
              <a:buNone/>
            </a:pPr>
            <a:r>
              <a:rPr lang="en-US" sz="1125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activity causes symptoms</a:t>
            </a:r>
            <a:endParaRPr lang="en-US" sz="1125" dirty="0"/>
          </a:p>
        </p:txBody>
      </p:sp>
      <p:sp>
        <p:nvSpPr>
          <p:cNvPr id="40" name="SK-2-text-39"/>
          <p:cNvSpPr/>
          <p:nvPr/>
        </p:nvSpPr>
        <p:spPr>
          <a:xfrm>
            <a:off x="7886700" y="5801767"/>
            <a:ext cx="1563588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Consider Palliative Care</a:t>
            </a:r>
            <a:endParaRPr lang="en-US" sz="1050" dirty="0"/>
          </a:p>
        </p:txBody>
      </p:sp>
      <p:sp>
        <p:nvSpPr>
          <p:cNvPr id="41" name="SK-2-text-40"/>
          <p:cNvSpPr/>
          <p:nvPr/>
        </p:nvSpPr>
        <p:spPr>
          <a:xfrm>
            <a:off x="10113020" y="4841677"/>
            <a:ext cx="1487686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Symptoms at Rest</a:t>
            </a:r>
            <a:endParaRPr lang="en-US" sz="1350" dirty="0"/>
          </a:p>
        </p:txBody>
      </p:sp>
      <p:sp>
        <p:nvSpPr>
          <p:cNvPr id="42" name="SK-2-text-41"/>
          <p:cNvSpPr/>
          <p:nvPr/>
        </p:nvSpPr>
        <p:spPr>
          <a:xfrm>
            <a:off x="10253365" y="5301109"/>
            <a:ext cx="1206996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1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Any activity</a:t>
            </a:r>
            <a:endParaRPr lang="en-US" sz="1125" dirty="0"/>
          </a:p>
          <a:p>
            <a:pPr marL="0" indent="0" algn="ctr">
              <a:lnSpc>
                <a:spcPts val="1350"/>
              </a:lnSpc>
              <a:buNone/>
            </a:pPr>
            <a:r>
              <a:rPr lang="en-US" sz="11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causes discomfort</a:t>
            </a:r>
            <a:endParaRPr lang="en-US" sz="1125" dirty="0"/>
          </a:p>
        </p:txBody>
      </p:sp>
      <p:sp>
        <p:nvSpPr>
          <p:cNvPr id="43" name="SK-2-text-42"/>
          <p:cNvSpPr/>
          <p:nvPr/>
        </p:nvSpPr>
        <p:spPr>
          <a:xfrm>
            <a:off x="10068967" y="5801767"/>
            <a:ext cx="1587996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Palliative Care Indicated</a:t>
            </a:r>
            <a:endParaRPr lang="en-US" sz="1050" dirty="0"/>
          </a:p>
        </p:txBody>
      </p:sp>
      <p:sp>
        <p:nvSpPr>
          <p:cNvPr id="44" name="SK-2-text-43"/>
          <p:cNvSpPr/>
          <p:nvPr/>
        </p:nvSpPr>
        <p:spPr>
          <a:xfrm>
            <a:off x="6655296" y="6535638"/>
            <a:ext cx="153918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Increasing Severity →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2426196" cy="152102"/>
          </a:xfrm>
          <a:prstGeom prst="rect">
            <a:avLst/>
          </a:prstGeom>
        </p:spPr>
      </p:pic>
      <p:pic>
        <p:nvPicPr>
          <p:cNvPr id="4" name="SK-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52102"/>
            <a:ext cx="2426196" cy="6705749"/>
          </a:xfrm>
          <a:prstGeom prst="rect">
            <a:avLst/>
          </a:prstGeom>
        </p:spPr>
      </p:pic>
      <p:pic>
        <p:nvPicPr>
          <p:cNvPr id="5" name="SK-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0392" y="4132659"/>
            <a:ext cx="1828800" cy="19050"/>
          </a:xfrm>
          <a:prstGeom prst="rect">
            <a:avLst/>
          </a:prstGeom>
        </p:spPr>
      </p:pic>
      <p:pic>
        <p:nvPicPr>
          <p:cNvPr id="6" name="SK-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9765" y="5578971"/>
            <a:ext cx="1414165" cy="383977"/>
          </a:xfrm>
          <a:prstGeom prst="rect">
            <a:avLst/>
          </a:prstGeom>
        </p:spPr>
      </p:pic>
      <p:pic>
        <p:nvPicPr>
          <p:cNvPr id="7" name="SK-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06588" y="823317"/>
            <a:ext cx="2682180" cy="95250"/>
          </a:xfrm>
          <a:prstGeom prst="rect">
            <a:avLst/>
          </a:prstGeom>
        </p:spPr>
      </p:pic>
      <p:pic>
        <p:nvPicPr>
          <p:cNvPr id="8" name="SK-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06588" y="1680121"/>
            <a:ext cx="2645569" cy="4210794"/>
          </a:xfrm>
          <a:prstGeom prst="rect">
            <a:avLst/>
          </a:prstGeom>
        </p:spPr>
      </p:pic>
      <p:pic>
        <p:nvPicPr>
          <p:cNvPr id="9" name="SK-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48000" y="1817340"/>
            <a:ext cx="1962894" cy="308521"/>
          </a:xfrm>
          <a:prstGeom prst="rect">
            <a:avLst/>
          </a:prstGeom>
        </p:spPr>
      </p:pic>
      <p:pic>
        <p:nvPicPr>
          <p:cNvPr id="10" name="SK-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510659" y="1741884"/>
            <a:ext cx="3340596" cy="4402782"/>
          </a:xfrm>
          <a:prstGeom prst="rect">
            <a:avLst/>
          </a:prstGeom>
        </p:spPr>
      </p:pic>
      <p:pic>
        <p:nvPicPr>
          <p:cNvPr id="11" name="SK-3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59388" y="1810494"/>
            <a:ext cx="2243286" cy="322213"/>
          </a:xfrm>
          <a:prstGeom prst="rect">
            <a:avLst/>
          </a:prstGeom>
        </p:spPr>
      </p:pic>
      <p:pic>
        <p:nvPicPr>
          <p:cNvPr id="12" name="SK-3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96000" y="4276725"/>
            <a:ext cx="2121396" cy="19050"/>
          </a:xfrm>
          <a:prstGeom prst="rect">
            <a:avLst/>
          </a:prstGeom>
        </p:spPr>
      </p:pic>
      <p:pic>
        <p:nvPicPr>
          <p:cNvPr id="13" name="SK-3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009757" y="1680121"/>
            <a:ext cx="2645569" cy="4217640"/>
          </a:xfrm>
          <a:prstGeom prst="rect">
            <a:avLst/>
          </a:prstGeom>
        </p:spPr>
      </p:pic>
      <p:pic>
        <p:nvPicPr>
          <p:cNvPr id="14" name="SK-3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351169" y="1817340"/>
            <a:ext cx="1962894" cy="308521"/>
          </a:xfrm>
          <a:prstGeom prst="rect">
            <a:avLst/>
          </a:prstGeom>
        </p:spPr>
      </p:pic>
      <p:pic>
        <p:nvPicPr>
          <p:cNvPr id="15" name="SK-3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706588" y="6639967"/>
            <a:ext cx="9485263" cy="38100"/>
          </a:xfrm>
          <a:prstGeom prst="rect">
            <a:avLst/>
          </a:prstGeom>
        </p:spPr>
      </p:pic>
      <p:pic>
        <p:nvPicPr>
          <p:cNvPr id="16" name="SK-3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192988" y="3895279"/>
            <a:ext cx="402282" cy="315367"/>
          </a:xfrm>
          <a:prstGeom prst="rect">
            <a:avLst/>
          </a:prstGeom>
        </p:spPr>
      </p:pic>
      <p:pic>
        <p:nvPicPr>
          <p:cNvPr id="17" name="SK-3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865090" y="5335488"/>
            <a:ext cx="316855" cy="315367"/>
          </a:xfrm>
          <a:prstGeom prst="rect">
            <a:avLst/>
          </a:prstGeom>
        </p:spPr>
      </p:pic>
      <p:pic>
        <p:nvPicPr>
          <p:cNvPr id="18" name="SK-3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865090" y="4731990"/>
            <a:ext cx="316855" cy="315367"/>
          </a:xfrm>
          <a:prstGeom prst="rect">
            <a:avLst/>
          </a:prstGeom>
        </p:spPr>
      </p:pic>
      <p:pic>
        <p:nvPicPr>
          <p:cNvPr id="19" name="SK-3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865090" y="4149030"/>
            <a:ext cx="316855" cy="315367"/>
          </a:xfrm>
          <a:prstGeom prst="rect">
            <a:avLst/>
          </a:prstGeom>
        </p:spPr>
      </p:pic>
      <p:pic>
        <p:nvPicPr>
          <p:cNvPr id="20" name="SK-3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865090" y="3566071"/>
            <a:ext cx="316855" cy="315367"/>
          </a:xfrm>
          <a:prstGeom prst="rect">
            <a:avLst/>
          </a:prstGeom>
        </p:spPr>
      </p:pic>
      <p:pic>
        <p:nvPicPr>
          <p:cNvPr id="21" name="SK-3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2865090" y="2969419"/>
            <a:ext cx="316855" cy="329059"/>
          </a:xfrm>
          <a:prstGeom prst="rect">
            <a:avLst/>
          </a:prstGeom>
        </p:spPr>
      </p:pic>
      <p:pic>
        <p:nvPicPr>
          <p:cNvPr id="22" name="SK-3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2865090" y="2372767"/>
            <a:ext cx="316855" cy="322213"/>
          </a:xfrm>
          <a:prstGeom prst="rect">
            <a:avLst/>
          </a:prstGeom>
        </p:spPr>
      </p:pic>
      <p:pic>
        <p:nvPicPr>
          <p:cNvPr id="23" name="SK-3-img-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572988" y="1131540"/>
            <a:ext cx="1292275" cy="1453753"/>
          </a:xfrm>
          <a:prstGeom prst="rect">
            <a:avLst/>
          </a:prstGeom>
        </p:spPr>
      </p:pic>
      <p:sp>
        <p:nvSpPr>
          <p:cNvPr id="24" name="SK-3-text-23"/>
          <p:cNvSpPr/>
          <p:nvPr/>
        </p:nvSpPr>
        <p:spPr>
          <a:xfrm>
            <a:off x="207169" y="3003798"/>
            <a:ext cx="1999357" cy="7817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340"/>
              </a:lnSpc>
              <a:buNone/>
            </a:pPr>
            <a:r>
              <a:rPr lang="en-US" sz="19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RECOGNISING</a:t>
            </a:r>
            <a:endParaRPr lang="en-US" sz="1950" dirty="0"/>
          </a:p>
          <a:p>
            <a:pPr marL="0" indent="0" algn="ctr">
              <a:lnSpc>
                <a:spcPts val="2340"/>
              </a:lnSpc>
              <a:buNone/>
            </a:pPr>
            <a:r>
              <a:rPr lang="en-US" sz="19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ADVANCED HF</a:t>
            </a:r>
            <a:endParaRPr lang="en-US" sz="1950" dirty="0"/>
          </a:p>
        </p:txBody>
      </p:sp>
      <p:sp>
        <p:nvSpPr>
          <p:cNvPr id="25" name="SK-3-text-24"/>
          <p:cNvSpPr/>
          <p:nvPr/>
        </p:nvSpPr>
        <p:spPr>
          <a:xfrm>
            <a:off x="365671" y="4409629"/>
            <a:ext cx="1682353" cy="5280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55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Clinical Red Flags &amp;</a:t>
            </a:r>
            <a:endParaRPr lang="en-US" sz="1350" dirty="0"/>
          </a:p>
          <a:p>
            <a:pPr marL="0" indent="0" algn="ctr">
              <a:lnSpc>
                <a:spcPts val="1755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Prognostic Tools</a:t>
            </a:r>
            <a:endParaRPr lang="en-US" sz="1350" dirty="0"/>
          </a:p>
        </p:txBody>
      </p:sp>
      <p:sp>
        <p:nvSpPr>
          <p:cNvPr id="26" name="SK-3-text-25"/>
          <p:cNvSpPr/>
          <p:nvPr/>
        </p:nvSpPr>
        <p:spPr>
          <a:xfrm>
            <a:off x="661839" y="5671542"/>
            <a:ext cx="1077962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425" b="1" dirty="0">
                <a:solidFill>
                  <a:srgbClr val="0F21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SECTION 3</a:t>
            </a:r>
            <a:endParaRPr lang="en-US" sz="1425" dirty="0"/>
          </a:p>
        </p:txBody>
      </p:sp>
      <p:sp>
        <p:nvSpPr>
          <p:cNvPr id="27" name="SK-3-text-26"/>
          <p:cNvSpPr/>
          <p:nvPr/>
        </p:nvSpPr>
        <p:spPr>
          <a:xfrm>
            <a:off x="2694384" y="287982"/>
            <a:ext cx="9497616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0F21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Recognising Advanced and End-Stage Heart Failure</a:t>
            </a:r>
            <a:endParaRPr lang="en-US" sz="2550" dirty="0"/>
          </a:p>
        </p:txBody>
      </p:sp>
      <p:sp>
        <p:nvSpPr>
          <p:cNvPr id="28" name="SK-3-text-27"/>
          <p:cNvSpPr/>
          <p:nvPr/>
        </p:nvSpPr>
        <p:spPr>
          <a:xfrm>
            <a:off x="2694384" y="1076623"/>
            <a:ext cx="9497616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56D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When should palliative care begin? These tools tell you.</a:t>
            </a:r>
            <a:endParaRPr lang="en-US" sz="1500" dirty="0"/>
          </a:p>
        </p:txBody>
      </p:sp>
      <p:sp>
        <p:nvSpPr>
          <p:cNvPr id="29" name="SK-3-text-28"/>
          <p:cNvSpPr/>
          <p:nvPr/>
        </p:nvSpPr>
        <p:spPr>
          <a:xfrm>
            <a:off x="3180457" y="1878955"/>
            <a:ext cx="1734294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CLINICAL RED FLAGS</a:t>
            </a:r>
            <a:endParaRPr lang="en-US" sz="1200" dirty="0"/>
          </a:p>
        </p:txBody>
      </p:sp>
      <p:sp>
        <p:nvSpPr>
          <p:cNvPr id="30" name="SK-3-text-29"/>
          <p:cNvSpPr/>
          <p:nvPr/>
        </p:nvSpPr>
        <p:spPr>
          <a:xfrm>
            <a:off x="3267373" y="2359075"/>
            <a:ext cx="1645890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0F21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NYHA Class IV despite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0F21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optimal therapy</a:t>
            </a:r>
            <a:endParaRPr lang="en-US" sz="1200" dirty="0"/>
          </a:p>
        </p:txBody>
      </p:sp>
      <p:sp>
        <p:nvSpPr>
          <p:cNvPr id="31" name="SK-3-text-30"/>
          <p:cNvSpPr/>
          <p:nvPr/>
        </p:nvSpPr>
        <p:spPr>
          <a:xfrm>
            <a:off x="3267373" y="2962573"/>
            <a:ext cx="1682353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0F21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≥2 hospital admissions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0F21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 12 months</a:t>
            </a:r>
            <a:endParaRPr lang="en-US" sz="1200" dirty="0"/>
          </a:p>
        </p:txBody>
      </p:sp>
      <p:sp>
        <p:nvSpPr>
          <p:cNvPr id="32" name="SK-3-text-31"/>
          <p:cNvSpPr/>
          <p:nvPr/>
        </p:nvSpPr>
        <p:spPr>
          <a:xfrm>
            <a:off x="3267373" y="3552379"/>
            <a:ext cx="1645890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0F21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Cardiac cachexia /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0F21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significant weight loss</a:t>
            </a:r>
            <a:endParaRPr lang="en-US" sz="1200" dirty="0"/>
          </a:p>
        </p:txBody>
      </p:sp>
      <p:sp>
        <p:nvSpPr>
          <p:cNvPr id="33" name="SK-3-text-32"/>
          <p:cNvSpPr/>
          <p:nvPr/>
        </p:nvSpPr>
        <p:spPr>
          <a:xfrm>
            <a:off x="3267373" y="4142184"/>
            <a:ext cx="1560463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0F21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Resistant oedema or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0F21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ascites</a:t>
            </a:r>
            <a:endParaRPr lang="en-US" sz="1200" dirty="0"/>
          </a:p>
        </p:txBody>
      </p:sp>
      <p:sp>
        <p:nvSpPr>
          <p:cNvPr id="34" name="SK-3-text-33"/>
          <p:cNvSpPr/>
          <p:nvPr/>
        </p:nvSpPr>
        <p:spPr>
          <a:xfrm>
            <a:off x="3267373" y="4731990"/>
            <a:ext cx="1645890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0F21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Progressive renal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0F21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impairment (GFR &lt;30)</a:t>
            </a:r>
            <a:endParaRPr lang="en-US" sz="1200" dirty="0"/>
          </a:p>
        </p:txBody>
      </p:sp>
      <p:sp>
        <p:nvSpPr>
          <p:cNvPr id="35" name="SK-3-text-34"/>
          <p:cNvSpPr/>
          <p:nvPr/>
        </p:nvSpPr>
        <p:spPr>
          <a:xfrm>
            <a:off x="3267373" y="5314950"/>
            <a:ext cx="1426369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0F21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Cognitive decline /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0F21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delirium</a:t>
            </a:r>
            <a:endParaRPr lang="en-US" sz="1200" dirty="0"/>
          </a:p>
        </p:txBody>
      </p:sp>
      <p:sp>
        <p:nvSpPr>
          <p:cNvPr id="36" name="SK-3-text-35"/>
          <p:cNvSpPr/>
          <p:nvPr/>
        </p:nvSpPr>
        <p:spPr>
          <a:xfrm>
            <a:off x="6143179" y="1878955"/>
            <a:ext cx="2063353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SURPRISE QUESTION</a:t>
            </a:r>
            <a:endParaRPr lang="en-US" sz="1200" dirty="0"/>
          </a:p>
        </p:txBody>
      </p:sp>
      <p:sp>
        <p:nvSpPr>
          <p:cNvPr id="37" name="SK-3-text-36"/>
          <p:cNvSpPr/>
          <p:nvPr/>
        </p:nvSpPr>
        <p:spPr>
          <a:xfrm>
            <a:off x="5717977" y="2317998"/>
            <a:ext cx="2608957" cy="17281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‘Would you be</a:t>
            </a:r>
            <a:endParaRPr lang="en-US" sz="2100" dirty="0"/>
          </a:p>
          <a:p>
            <a:pPr marL="0" indent="0" algn="ctr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surprised if this</a:t>
            </a:r>
            <a:endParaRPr lang="en-US" sz="2100" dirty="0"/>
          </a:p>
          <a:p>
            <a:pPr marL="0" indent="0" algn="ctr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patient died within</a:t>
            </a:r>
            <a:endParaRPr lang="en-US" sz="2100" dirty="0"/>
          </a:p>
          <a:p>
            <a:pPr marL="0" indent="0" algn="ctr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next 6–12</a:t>
            </a:r>
            <a:endParaRPr lang="en-US" sz="2100" dirty="0"/>
          </a:p>
          <a:p>
            <a:pPr marL="0" indent="0" algn="ctr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months?’</a:t>
            </a:r>
            <a:endParaRPr lang="en-US" sz="2100" dirty="0"/>
          </a:p>
        </p:txBody>
      </p:sp>
      <p:sp>
        <p:nvSpPr>
          <p:cNvPr id="38" name="SK-3-text-37"/>
          <p:cNvSpPr/>
          <p:nvPr/>
        </p:nvSpPr>
        <p:spPr>
          <a:xfrm>
            <a:off x="6292155" y="4471392"/>
            <a:ext cx="1728936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If NO → Act now</a:t>
            </a:r>
            <a:endParaRPr lang="en-US" sz="1500" dirty="0"/>
          </a:p>
        </p:txBody>
      </p:sp>
      <p:sp>
        <p:nvSpPr>
          <p:cNvPr id="39" name="SK-3-text-38"/>
          <p:cNvSpPr/>
          <p:nvPr/>
        </p:nvSpPr>
        <p:spPr>
          <a:xfrm>
            <a:off x="5754588" y="4855369"/>
            <a:ext cx="6437412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Add to GSF Palliative Care Register</a:t>
            </a:r>
            <a:endParaRPr lang="en-US" sz="1275" dirty="0"/>
          </a:p>
        </p:txBody>
      </p:sp>
      <p:sp>
        <p:nvSpPr>
          <p:cNvPr id="40" name="SK-3-text-39"/>
          <p:cNvSpPr/>
          <p:nvPr/>
        </p:nvSpPr>
        <p:spPr>
          <a:xfrm>
            <a:off x="5754588" y="5198269"/>
            <a:ext cx="4938712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Initiate ACP conversation</a:t>
            </a:r>
            <a:endParaRPr lang="en-US" sz="1275" dirty="0"/>
          </a:p>
        </p:txBody>
      </p:sp>
      <p:sp>
        <p:nvSpPr>
          <p:cNvPr id="41" name="SK-3-text-40"/>
          <p:cNvSpPr/>
          <p:nvPr/>
        </p:nvSpPr>
        <p:spPr>
          <a:xfrm>
            <a:off x="6071592" y="5596086"/>
            <a:ext cx="2182267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Gold Standards Framework —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validated screening tool</a:t>
            </a:r>
            <a:endParaRPr lang="en-US" sz="1200" dirty="0"/>
          </a:p>
        </p:txBody>
      </p:sp>
      <p:sp>
        <p:nvSpPr>
          <p:cNvPr id="42" name="SK-3-text-41"/>
          <p:cNvSpPr/>
          <p:nvPr/>
        </p:nvSpPr>
        <p:spPr>
          <a:xfrm>
            <a:off x="9703296" y="1885950"/>
            <a:ext cx="1405086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GSF INDICATORS</a:t>
            </a:r>
            <a:endParaRPr lang="en-US" sz="1200" dirty="0"/>
          </a:p>
        </p:txBody>
      </p:sp>
      <p:sp>
        <p:nvSpPr>
          <p:cNvPr id="43" name="SK-3-text-42"/>
          <p:cNvSpPr/>
          <p:nvPr/>
        </p:nvSpPr>
        <p:spPr>
          <a:xfrm>
            <a:off x="9168259" y="2393305"/>
            <a:ext cx="3023741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2994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General Indicators</a:t>
            </a:r>
            <a:endParaRPr lang="en-US" sz="1200" dirty="0"/>
          </a:p>
        </p:txBody>
      </p:sp>
      <p:sp>
        <p:nvSpPr>
          <p:cNvPr id="44" name="SK-3-text-43"/>
          <p:cNvSpPr/>
          <p:nvPr/>
        </p:nvSpPr>
        <p:spPr>
          <a:xfrm>
            <a:off x="9156055" y="2729359"/>
            <a:ext cx="303594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0F21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Maximum tolerated therapy reached</a:t>
            </a:r>
            <a:endParaRPr lang="en-US" sz="1050" dirty="0"/>
          </a:p>
        </p:txBody>
      </p:sp>
      <p:sp>
        <p:nvSpPr>
          <p:cNvPr id="45" name="SK-3-text-44"/>
          <p:cNvSpPr/>
          <p:nvPr/>
        </p:nvSpPr>
        <p:spPr>
          <a:xfrm>
            <a:off x="9156055" y="3044875"/>
            <a:ext cx="3035945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0F21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Repeated HF admissions</a:t>
            </a:r>
            <a:endParaRPr lang="en-US" sz="1050" dirty="0"/>
          </a:p>
        </p:txBody>
      </p:sp>
      <p:sp>
        <p:nvSpPr>
          <p:cNvPr id="46" name="SK-3-text-45"/>
          <p:cNvSpPr/>
          <p:nvPr/>
        </p:nvSpPr>
        <p:spPr>
          <a:xfrm>
            <a:off x="9156055" y="3353544"/>
            <a:ext cx="303594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0F21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Difficult symptom control</a:t>
            </a:r>
            <a:endParaRPr lang="en-US" sz="1050" dirty="0"/>
          </a:p>
        </p:txBody>
      </p:sp>
      <p:sp>
        <p:nvSpPr>
          <p:cNvPr id="47" name="SK-3-text-46"/>
          <p:cNvSpPr/>
          <p:nvPr/>
        </p:nvSpPr>
        <p:spPr>
          <a:xfrm>
            <a:off x="9156055" y="3662065"/>
            <a:ext cx="303594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0F21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Significant comorbidities</a:t>
            </a:r>
            <a:endParaRPr lang="en-US" sz="1050" dirty="0"/>
          </a:p>
        </p:txBody>
      </p:sp>
      <p:sp>
        <p:nvSpPr>
          <p:cNvPr id="48" name="SK-3-text-47"/>
          <p:cNvSpPr/>
          <p:nvPr/>
        </p:nvSpPr>
        <p:spPr>
          <a:xfrm>
            <a:off x="9156055" y="4251871"/>
            <a:ext cx="300228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2994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Disease-Specific</a:t>
            </a:r>
            <a:endParaRPr lang="en-US" sz="1200" dirty="0"/>
          </a:p>
        </p:txBody>
      </p:sp>
      <p:sp>
        <p:nvSpPr>
          <p:cNvPr id="49" name="SK-3-text-48"/>
          <p:cNvSpPr/>
          <p:nvPr/>
        </p:nvSpPr>
        <p:spPr>
          <a:xfrm>
            <a:off x="9156055" y="4581079"/>
            <a:ext cx="303594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0F21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NYHA III–IV on optimal therapy</a:t>
            </a:r>
            <a:endParaRPr lang="en-US" sz="1050" dirty="0"/>
          </a:p>
        </p:txBody>
      </p:sp>
      <p:sp>
        <p:nvSpPr>
          <p:cNvPr id="50" name="SK-3-text-49"/>
          <p:cNvSpPr/>
          <p:nvPr/>
        </p:nvSpPr>
        <p:spPr>
          <a:xfrm>
            <a:off x="9156055" y="4896594"/>
            <a:ext cx="303594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0F21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GFR &lt;30 / worsening renal function</a:t>
            </a:r>
            <a:endParaRPr lang="en-US" sz="1050" dirty="0"/>
          </a:p>
        </p:txBody>
      </p:sp>
      <p:sp>
        <p:nvSpPr>
          <p:cNvPr id="51" name="SK-3-text-50"/>
          <p:cNvSpPr/>
          <p:nvPr/>
        </p:nvSpPr>
        <p:spPr>
          <a:xfrm>
            <a:off x="9156055" y="5211961"/>
            <a:ext cx="3035945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0F21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Breathlessness/fatigue at rest</a:t>
            </a:r>
            <a:endParaRPr lang="en-US" sz="1050" dirty="0"/>
          </a:p>
        </p:txBody>
      </p:sp>
      <p:sp>
        <p:nvSpPr>
          <p:cNvPr id="52" name="SK-3-text-51"/>
          <p:cNvSpPr/>
          <p:nvPr/>
        </p:nvSpPr>
        <p:spPr>
          <a:xfrm>
            <a:off x="9156055" y="5513784"/>
            <a:ext cx="303594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0F21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Cardiac cachexia (BMI &lt;20)</a:t>
            </a:r>
            <a:endParaRPr lang="en-US" sz="1050" dirty="0"/>
          </a:p>
        </p:txBody>
      </p:sp>
      <p:sp>
        <p:nvSpPr>
          <p:cNvPr id="53" name="SK-3-text-52"/>
          <p:cNvSpPr/>
          <p:nvPr/>
        </p:nvSpPr>
        <p:spPr>
          <a:xfrm>
            <a:off x="3217069" y="6460182"/>
            <a:ext cx="7671792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0F21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NICE NG106 (2018): All HF patients who may be in the last year of life should have access to palliative care.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84386"/>
            <a:ext cx="3535561" cy="6689229"/>
          </a:xfrm>
          <a:prstGeom prst="rect">
            <a:avLst/>
          </a:prstGeom>
        </p:spPr>
      </p:pic>
      <p:pic>
        <p:nvPicPr>
          <p:cNvPr id="4" name="SK-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287982"/>
            <a:ext cx="2304157" cy="377130"/>
          </a:xfrm>
          <a:prstGeom prst="rect">
            <a:avLst/>
          </a:prstGeom>
        </p:spPr>
      </p:pic>
      <p:pic>
        <p:nvPicPr>
          <p:cNvPr id="5" name="SK-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2836" y="1062930"/>
            <a:ext cx="19050" cy="3943350"/>
          </a:xfrm>
          <a:prstGeom prst="rect">
            <a:avLst/>
          </a:prstGeom>
        </p:spPr>
      </p:pic>
      <p:pic>
        <p:nvPicPr>
          <p:cNvPr id="6" name="SK-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4173" y="1316682"/>
            <a:ext cx="536377" cy="301675"/>
          </a:xfrm>
          <a:prstGeom prst="rect">
            <a:avLst/>
          </a:prstGeom>
        </p:spPr>
      </p:pic>
      <p:pic>
        <p:nvPicPr>
          <p:cNvPr id="7" name="SK-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8188" y="1508671"/>
            <a:ext cx="146298" cy="82153"/>
          </a:xfrm>
          <a:prstGeom prst="rect">
            <a:avLst/>
          </a:prstGeom>
        </p:spPr>
      </p:pic>
      <p:pic>
        <p:nvPicPr>
          <p:cNvPr id="8" name="SK-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4173" y="2043559"/>
            <a:ext cx="536377" cy="301675"/>
          </a:xfrm>
          <a:prstGeom prst="rect">
            <a:avLst/>
          </a:prstGeom>
        </p:spPr>
      </p:pic>
      <p:pic>
        <p:nvPicPr>
          <p:cNvPr id="9" name="SK-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68188" y="2235696"/>
            <a:ext cx="146298" cy="82153"/>
          </a:xfrm>
          <a:prstGeom prst="rect">
            <a:avLst/>
          </a:prstGeom>
        </p:spPr>
      </p:pic>
      <p:pic>
        <p:nvPicPr>
          <p:cNvPr id="10" name="SK-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24173" y="2770584"/>
            <a:ext cx="536377" cy="301675"/>
          </a:xfrm>
          <a:prstGeom prst="rect">
            <a:avLst/>
          </a:prstGeom>
        </p:spPr>
      </p:pic>
      <p:pic>
        <p:nvPicPr>
          <p:cNvPr id="11" name="SK-4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68188" y="2962573"/>
            <a:ext cx="146298" cy="82153"/>
          </a:xfrm>
          <a:prstGeom prst="rect">
            <a:avLst/>
          </a:prstGeom>
        </p:spPr>
      </p:pic>
      <p:pic>
        <p:nvPicPr>
          <p:cNvPr id="12" name="SK-4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24173" y="3497461"/>
            <a:ext cx="536377" cy="301675"/>
          </a:xfrm>
          <a:prstGeom prst="rect">
            <a:avLst/>
          </a:prstGeom>
        </p:spPr>
      </p:pic>
      <p:pic>
        <p:nvPicPr>
          <p:cNvPr id="13" name="SK-4-img-12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8188" y="3689598"/>
            <a:ext cx="146298" cy="82153"/>
          </a:xfrm>
          <a:prstGeom prst="rect">
            <a:avLst/>
          </a:prstGeom>
        </p:spPr>
      </p:pic>
      <p:pic>
        <p:nvPicPr>
          <p:cNvPr id="14" name="SK-4-img-13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4173" y="4224486"/>
            <a:ext cx="536377" cy="301675"/>
          </a:xfrm>
          <a:prstGeom prst="rect">
            <a:avLst/>
          </a:prstGeom>
        </p:spPr>
      </p:pic>
      <p:pic>
        <p:nvPicPr>
          <p:cNvPr id="15" name="SK-4-img-14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68188" y="4416475"/>
            <a:ext cx="146298" cy="82153"/>
          </a:xfrm>
          <a:prstGeom prst="rect">
            <a:avLst/>
          </a:prstGeom>
        </p:spPr>
      </p:pic>
      <p:pic>
        <p:nvPicPr>
          <p:cNvPr id="16" name="SK-4-img-15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24173" y="4923979"/>
            <a:ext cx="536377" cy="301675"/>
          </a:xfrm>
          <a:prstGeom prst="rect">
            <a:avLst/>
          </a:prstGeom>
        </p:spPr>
      </p:pic>
      <p:pic>
        <p:nvPicPr>
          <p:cNvPr id="17" name="SK-4-img-16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68188" y="5115967"/>
            <a:ext cx="146298" cy="82153"/>
          </a:xfrm>
          <a:prstGeom prst="rect">
            <a:avLst/>
          </a:prstGeom>
        </p:spPr>
      </p:pic>
      <p:pic>
        <p:nvPicPr>
          <p:cNvPr id="18" name="SK-4-img-17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31738" y="5712619"/>
            <a:ext cx="19050" cy="898327"/>
          </a:xfrm>
          <a:prstGeom prst="rect">
            <a:avLst/>
          </a:prstGeom>
        </p:spPr>
      </p:pic>
      <p:pic>
        <p:nvPicPr>
          <p:cNvPr id="19" name="SK-4-img-18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937992" y="1392138"/>
            <a:ext cx="1438573" cy="61615"/>
          </a:xfrm>
          <a:prstGeom prst="rect">
            <a:avLst/>
          </a:prstGeom>
        </p:spPr>
      </p:pic>
      <p:pic>
        <p:nvPicPr>
          <p:cNvPr id="20" name="SK-4-img-19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937992" y="2180779"/>
            <a:ext cx="3864769" cy="1110853"/>
          </a:xfrm>
          <a:prstGeom prst="rect">
            <a:avLst/>
          </a:prstGeom>
        </p:spPr>
      </p:pic>
      <p:pic>
        <p:nvPicPr>
          <p:cNvPr id="21" name="SK-4-img-20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937992" y="2180779"/>
            <a:ext cx="3864769" cy="61615"/>
          </a:xfrm>
          <a:prstGeom prst="rect">
            <a:avLst/>
          </a:prstGeom>
        </p:spPr>
      </p:pic>
      <p:pic>
        <p:nvPicPr>
          <p:cNvPr id="22" name="SK-4-img-21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010079" y="2194471"/>
            <a:ext cx="3864769" cy="1097161"/>
          </a:xfrm>
          <a:prstGeom prst="rect">
            <a:avLst/>
          </a:prstGeom>
        </p:spPr>
      </p:pic>
      <p:pic>
        <p:nvPicPr>
          <p:cNvPr id="23" name="SK-4-img-22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010079" y="2194471"/>
            <a:ext cx="3864769" cy="61615"/>
          </a:xfrm>
          <a:prstGeom prst="rect">
            <a:avLst/>
          </a:prstGeom>
        </p:spPr>
      </p:pic>
      <p:pic>
        <p:nvPicPr>
          <p:cNvPr id="24" name="SK-4-img-23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937992" y="3586609"/>
            <a:ext cx="3864769" cy="1049238"/>
          </a:xfrm>
          <a:prstGeom prst="rect">
            <a:avLst/>
          </a:prstGeom>
        </p:spPr>
      </p:pic>
      <p:pic>
        <p:nvPicPr>
          <p:cNvPr id="25" name="SK-4-img-24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937992" y="3586609"/>
            <a:ext cx="3864769" cy="61615"/>
          </a:xfrm>
          <a:prstGeom prst="rect">
            <a:avLst/>
          </a:prstGeom>
        </p:spPr>
      </p:pic>
      <p:pic>
        <p:nvPicPr>
          <p:cNvPr id="26" name="SK-4-img-25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010079" y="3586609"/>
            <a:ext cx="3864769" cy="1049238"/>
          </a:xfrm>
          <a:prstGeom prst="rect">
            <a:avLst/>
          </a:prstGeom>
        </p:spPr>
      </p:pic>
      <p:pic>
        <p:nvPicPr>
          <p:cNvPr id="27" name="SK-4-img-26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010079" y="3586609"/>
            <a:ext cx="3864769" cy="61615"/>
          </a:xfrm>
          <a:prstGeom prst="rect">
            <a:avLst/>
          </a:prstGeom>
        </p:spPr>
      </p:pic>
      <p:pic>
        <p:nvPicPr>
          <p:cNvPr id="28" name="SK-4-img-27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3937992" y="4978896"/>
            <a:ext cx="3864769" cy="1001167"/>
          </a:xfrm>
          <a:prstGeom prst="rect">
            <a:avLst/>
          </a:prstGeom>
        </p:spPr>
      </p:pic>
      <p:pic>
        <p:nvPicPr>
          <p:cNvPr id="29" name="SK-4-img-2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937992" y="4978896"/>
            <a:ext cx="3864769" cy="61615"/>
          </a:xfrm>
          <a:prstGeom prst="rect">
            <a:avLst/>
          </a:prstGeom>
        </p:spPr>
      </p:pic>
      <p:pic>
        <p:nvPicPr>
          <p:cNvPr id="30" name="SK-4-img-29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010079" y="5006280"/>
            <a:ext cx="3864769" cy="973782"/>
          </a:xfrm>
          <a:prstGeom prst="rect">
            <a:avLst/>
          </a:prstGeom>
        </p:spPr>
      </p:pic>
      <p:pic>
        <p:nvPicPr>
          <p:cNvPr id="31" name="SK-4-img-3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010079" y="5006280"/>
            <a:ext cx="3864769" cy="61615"/>
          </a:xfrm>
          <a:prstGeom prst="rect">
            <a:avLst/>
          </a:prstGeom>
        </p:spPr>
      </p:pic>
      <p:pic>
        <p:nvPicPr>
          <p:cNvPr id="32" name="SK-4-img-31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3730675" y="6288732"/>
            <a:ext cx="8387953" cy="377130"/>
          </a:xfrm>
          <a:prstGeom prst="rect">
            <a:avLst/>
          </a:prstGeom>
        </p:spPr>
      </p:pic>
      <p:pic>
        <p:nvPicPr>
          <p:cNvPr id="33" name="SK-4-img-32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3913584" y="6371034"/>
            <a:ext cx="243780" cy="191988"/>
          </a:xfrm>
          <a:prstGeom prst="rect">
            <a:avLst/>
          </a:prstGeom>
        </p:spPr>
      </p:pic>
      <p:pic>
        <p:nvPicPr>
          <p:cNvPr id="34" name="SK-4-img-33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144173" y="5150346"/>
            <a:ext cx="755898" cy="720030"/>
          </a:xfrm>
          <a:prstGeom prst="rect">
            <a:avLst/>
          </a:prstGeom>
        </p:spPr>
      </p:pic>
      <p:pic>
        <p:nvPicPr>
          <p:cNvPr id="35" name="SK-4-img-34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4132957" y="5102275"/>
            <a:ext cx="560784" cy="754261"/>
          </a:xfrm>
          <a:prstGeom prst="rect">
            <a:avLst/>
          </a:prstGeom>
        </p:spPr>
      </p:pic>
      <p:pic>
        <p:nvPicPr>
          <p:cNvPr id="36" name="SK-4-img-35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8180784" y="3744367"/>
            <a:ext cx="682675" cy="733723"/>
          </a:xfrm>
          <a:prstGeom prst="rect">
            <a:avLst/>
          </a:prstGeom>
        </p:spPr>
      </p:pic>
      <p:pic>
        <p:nvPicPr>
          <p:cNvPr id="37" name="SK-4-img-36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4120753" y="3806130"/>
            <a:ext cx="646063" cy="624036"/>
          </a:xfrm>
          <a:prstGeom prst="rect">
            <a:avLst/>
          </a:prstGeom>
        </p:spPr>
      </p:pic>
      <p:pic>
        <p:nvPicPr>
          <p:cNvPr id="38" name="SK-4-img-37" descr="preencoded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8144173" y="2434530"/>
            <a:ext cx="694879" cy="624036"/>
          </a:xfrm>
          <a:prstGeom prst="rect">
            <a:avLst/>
          </a:prstGeom>
        </p:spPr>
      </p:pic>
      <p:pic>
        <p:nvPicPr>
          <p:cNvPr id="39" name="SK-4-img-38" descr="preencoded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4157365" y="2372767"/>
            <a:ext cx="572988" cy="726877"/>
          </a:xfrm>
          <a:prstGeom prst="rect">
            <a:avLst/>
          </a:prstGeom>
        </p:spPr>
      </p:pic>
      <p:sp>
        <p:nvSpPr>
          <p:cNvPr id="40" name="SK-4-text-39"/>
          <p:cNvSpPr/>
          <p:nvPr/>
        </p:nvSpPr>
        <p:spPr>
          <a:xfrm>
            <a:off x="463153" y="370284"/>
            <a:ext cx="337756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SPIKES FRAMEWORK</a:t>
            </a:r>
            <a:endParaRPr lang="en-US" sz="1350" dirty="0"/>
          </a:p>
        </p:txBody>
      </p:sp>
      <p:sp>
        <p:nvSpPr>
          <p:cNvPr id="41" name="SK-4-text-40"/>
          <p:cNvSpPr/>
          <p:nvPr/>
        </p:nvSpPr>
        <p:spPr>
          <a:xfrm>
            <a:off x="341263" y="754261"/>
            <a:ext cx="428244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Breaking Bad News in HF</a:t>
            </a:r>
            <a:endParaRPr lang="en-US" sz="1200" dirty="0"/>
          </a:p>
        </p:txBody>
      </p:sp>
      <p:sp>
        <p:nvSpPr>
          <p:cNvPr id="42" name="SK-4-text-41"/>
          <p:cNvSpPr/>
          <p:nvPr/>
        </p:nvSpPr>
        <p:spPr>
          <a:xfrm>
            <a:off x="654695" y="1254771"/>
            <a:ext cx="287536" cy="41151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</a:t>
            </a:r>
            <a:endParaRPr lang="en-US" sz="1650" dirty="0"/>
          </a:p>
        </p:txBody>
      </p:sp>
      <p:sp>
        <p:nvSpPr>
          <p:cNvPr id="43" name="SK-4-text-42"/>
          <p:cNvSpPr/>
          <p:nvPr/>
        </p:nvSpPr>
        <p:spPr>
          <a:xfrm>
            <a:off x="1145977" y="1337221"/>
            <a:ext cx="152590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Setting</a:t>
            </a:r>
            <a:endParaRPr lang="en-US" sz="1350" dirty="0"/>
          </a:p>
        </p:txBody>
      </p:sp>
      <p:sp>
        <p:nvSpPr>
          <p:cNvPr id="44" name="SK-4-text-43"/>
          <p:cNvSpPr/>
          <p:nvPr/>
        </p:nvSpPr>
        <p:spPr>
          <a:xfrm>
            <a:off x="1145977" y="1584127"/>
            <a:ext cx="423672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Private, comfortable space</a:t>
            </a:r>
            <a:endParaRPr lang="en-US" sz="1050" dirty="0"/>
          </a:p>
        </p:txBody>
      </p:sp>
      <p:sp>
        <p:nvSpPr>
          <p:cNvPr id="45" name="SK-4-text-44"/>
          <p:cNvSpPr/>
          <p:nvPr/>
        </p:nvSpPr>
        <p:spPr>
          <a:xfrm>
            <a:off x="645170" y="2095053"/>
            <a:ext cx="275332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</a:t>
            </a:r>
            <a:endParaRPr lang="en-US" sz="1650" dirty="0"/>
          </a:p>
        </p:txBody>
      </p:sp>
      <p:sp>
        <p:nvSpPr>
          <p:cNvPr id="46" name="SK-4-text-45"/>
          <p:cNvSpPr/>
          <p:nvPr/>
        </p:nvSpPr>
        <p:spPr>
          <a:xfrm>
            <a:off x="1145977" y="2071092"/>
            <a:ext cx="214312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Perception</a:t>
            </a:r>
            <a:endParaRPr lang="en-US" sz="1350" dirty="0"/>
          </a:p>
        </p:txBody>
      </p:sp>
      <p:sp>
        <p:nvSpPr>
          <p:cNvPr id="47" name="SK-4-text-46"/>
          <p:cNvSpPr/>
          <p:nvPr/>
        </p:nvSpPr>
        <p:spPr>
          <a:xfrm>
            <a:off x="1145977" y="2317998"/>
            <a:ext cx="439674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What does the patient know?</a:t>
            </a:r>
            <a:endParaRPr lang="en-US" sz="1050" dirty="0"/>
          </a:p>
        </p:txBody>
      </p:sp>
      <p:sp>
        <p:nvSpPr>
          <p:cNvPr id="48" name="SK-4-text-47"/>
          <p:cNvSpPr/>
          <p:nvPr/>
        </p:nvSpPr>
        <p:spPr>
          <a:xfrm>
            <a:off x="654695" y="2753320"/>
            <a:ext cx="238869" cy="3238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</a:t>
            </a:r>
            <a:endParaRPr lang="en-US" sz="1650" dirty="0"/>
          </a:p>
        </p:txBody>
      </p:sp>
      <p:sp>
        <p:nvSpPr>
          <p:cNvPr id="49" name="SK-4-text-48"/>
          <p:cNvSpPr/>
          <p:nvPr/>
        </p:nvSpPr>
        <p:spPr>
          <a:xfrm>
            <a:off x="1145977" y="2777430"/>
            <a:ext cx="214312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Invitation</a:t>
            </a:r>
            <a:endParaRPr lang="en-US" sz="1350" dirty="0"/>
          </a:p>
        </p:txBody>
      </p:sp>
      <p:sp>
        <p:nvSpPr>
          <p:cNvPr id="50" name="SK-4-text-49"/>
          <p:cNvSpPr/>
          <p:nvPr/>
        </p:nvSpPr>
        <p:spPr>
          <a:xfrm>
            <a:off x="1145977" y="3024336"/>
            <a:ext cx="423672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What do they want to hear?</a:t>
            </a:r>
            <a:endParaRPr lang="en-US" sz="1050" dirty="0"/>
          </a:p>
        </p:txBody>
      </p:sp>
      <p:sp>
        <p:nvSpPr>
          <p:cNvPr id="51" name="SK-4-text-50"/>
          <p:cNvSpPr/>
          <p:nvPr/>
        </p:nvSpPr>
        <p:spPr>
          <a:xfrm>
            <a:off x="642491" y="3559225"/>
            <a:ext cx="275332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</a:t>
            </a:r>
            <a:endParaRPr lang="en-US" sz="1650" dirty="0"/>
          </a:p>
        </p:txBody>
      </p:sp>
      <p:sp>
        <p:nvSpPr>
          <p:cNvPr id="52" name="SK-4-text-51"/>
          <p:cNvSpPr/>
          <p:nvPr/>
        </p:nvSpPr>
        <p:spPr>
          <a:xfrm>
            <a:off x="1145977" y="3470077"/>
            <a:ext cx="193738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Knowledge</a:t>
            </a:r>
            <a:endParaRPr lang="en-US" sz="1350" dirty="0"/>
          </a:p>
        </p:txBody>
      </p:sp>
      <p:sp>
        <p:nvSpPr>
          <p:cNvPr id="53" name="SK-4-text-52"/>
          <p:cNvSpPr/>
          <p:nvPr/>
        </p:nvSpPr>
        <p:spPr>
          <a:xfrm>
            <a:off x="1145977" y="3723829"/>
            <a:ext cx="375666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Small chunks, no jargon</a:t>
            </a:r>
            <a:endParaRPr lang="en-US" sz="1050" dirty="0"/>
          </a:p>
        </p:txBody>
      </p:sp>
      <p:sp>
        <p:nvSpPr>
          <p:cNvPr id="54" name="SK-4-text-53"/>
          <p:cNvSpPr/>
          <p:nvPr/>
        </p:nvSpPr>
        <p:spPr>
          <a:xfrm>
            <a:off x="642491" y="4279255"/>
            <a:ext cx="27533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</a:t>
            </a:r>
            <a:endParaRPr lang="en-US" sz="1650" dirty="0"/>
          </a:p>
        </p:txBody>
      </p:sp>
      <p:sp>
        <p:nvSpPr>
          <p:cNvPr id="55" name="SK-4-text-54"/>
          <p:cNvSpPr/>
          <p:nvPr/>
        </p:nvSpPr>
        <p:spPr>
          <a:xfrm>
            <a:off x="1145977" y="4169569"/>
            <a:ext cx="173164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Emotions</a:t>
            </a:r>
            <a:endParaRPr lang="en-US" sz="1350" dirty="0"/>
          </a:p>
        </p:txBody>
      </p:sp>
      <p:sp>
        <p:nvSpPr>
          <p:cNvPr id="56" name="SK-4-text-55"/>
          <p:cNvSpPr/>
          <p:nvPr/>
        </p:nvSpPr>
        <p:spPr>
          <a:xfrm>
            <a:off x="1145977" y="4423321"/>
            <a:ext cx="455676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Acknowledge fear and sadness</a:t>
            </a:r>
            <a:endParaRPr lang="en-US" sz="1050" dirty="0"/>
          </a:p>
        </p:txBody>
      </p:sp>
      <p:sp>
        <p:nvSpPr>
          <p:cNvPr id="57" name="SK-4-text-56"/>
          <p:cNvSpPr/>
          <p:nvPr/>
        </p:nvSpPr>
        <p:spPr>
          <a:xfrm>
            <a:off x="642491" y="4965055"/>
            <a:ext cx="275332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</a:t>
            </a:r>
            <a:endParaRPr lang="en-US" sz="1650" dirty="0"/>
          </a:p>
        </p:txBody>
      </p:sp>
      <p:sp>
        <p:nvSpPr>
          <p:cNvPr id="58" name="SK-4-text-57"/>
          <p:cNvSpPr/>
          <p:nvPr/>
        </p:nvSpPr>
        <p:spPr>
          <a:xfrm>
            <a:off x="1145977" y="4875907"/>
            <a:ext cx="173164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Strategy</a:t>
            </a:r>
            <a:endParaRPr lang="en-US" sz="1350" dirty="0"/>
          </a:p>
        </p:txBody>
      </p:sp>
      <p:sp>
        <p:nvSpPr>
          <p:cNvPr id="59" name="SK-4-text-58"/>
          <p:cNvSpPr/>
          <p:nvPr/>
        </p:nvSpPr>
        <p:spPr>
          <a:xfrm>
            <a:off x="1145977" y="5122813"/>
            <a:ext cx="471678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Outline plan, offer follow-up</a:t>
            </a:r>
            <a:endParaRPr lang="en-US" sz="1050" dirty="0"/>
          </a:p>
        </p:txBody>
      </p:sp>
      <p:sp>
        <p:nvSpPr>
          <p:cNvPr id="60" name="SK-4-text-59"/>
          <p:cNvSpPr/>
          <p:nvPr/>
        </p:nvSpPr>
        <p:spPr>
          <a:xfrm>
            <a:off x="499765" y="5774382"/>
            <a:ext cx="2511475" cy="7131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Most HF patients don't understand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their illness as life-limiting —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this conversation changes that.</a:t>
            </a:r>
            <a:endParaRPr lang="en-US" sz="1200" dirty="0"/>
          </a:p>
        </p:txBody>
      </p:sp>
      <p:sp>
        <p:nvSpPr>
          <p:cNvPr id="61" name="SK-4-text-60"/>
          <p:cNvSpPr/>
          <p:nvPr/>
        </p:nvSpPr>
        <p:spPr>
          <a:xfrm>
            <a:off x="3937992" y="246757"/>
            <a:ext cx="5913090" cy="10080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3630"/>
              </a:lnSpc>
              <a:buNone/>
            </a:pPr>
            <a:r>
              <a:rPr lang="en-US" sz="3300" b="1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Communication Strategies</a:t>
            </a:r>
            <a:endParaRPr lang="en-US" sz="3300" dirty="0"/>
          </a:p>
          <a:p>
            <a:pPr marL="0" indent="0" algn="l">
              <a:lnSpc>
                <a:spcPts val="3630"/>
              </a:lnSpc>
              <a:buNone/>
            </a:pPr>
            <a:r>
              <a:rPr lang="en-US" sz="3300" b="1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&amp; Advance Care Planning</a:t>
            </a:r>
            <a:endParaRPr lang="en-US" sz="3300" dirty="0"/>
          </a:p>
        </p:txBody>
      </p:sp>
      <p:sp>
        <p:nvSpPr>
          <p:cNvPr id="62" name="SK-4-text-61"/>
          <p:cNvSpPr/>
          <p:nvPr/>
        </p:nvSpPr>
        <p:spPr>
          <a:xfrm>
            <a:off x="3925788" y="1673275"/>
            <a:ext cx="8266212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4A90E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ACP: Aligning care with the patient's values and wishes</a:t>
            </a:r>
            <a:endParaRPr lang="en-US" sz="1350" dirty="0"/>
          </a:p>
        </p:txBody>
      </p:sp>
      <p:sp>
        <p:nvSpPr>
          <p:cNvPr id="63" name="SK-4-text-62"/>
          <p:cNvSpPr/>
          <p:nvPr/>
        </p:nvSpPr>
        <p:spPr>
          <a:xfrm>
            <a:off x="4998690" y="2393305"/>
            <a:ext cx="255460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ReSPECT Form</a:t>
            </a:r>
            <a:endParaRPr lang="en-US" sz="1350" dirty="0"/>
          </a:p>
        </p:txBody>
      </p:sp>
      <p:sp>
        <p:nvSpPr>
          <p:cNvPr id="64" name="SK-4-text-63"/>
          <p:cNvSpPr/>
          <p:nvPr/>
        </p:nvSpPr>
        <p:spPr>
          <a:xfrm>
            <a:off x="4998690" y="2708821"/>
            <a:ext cx="2048173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4A4A4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Documents emergency care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4A4A4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preferences and CPR decision</a:t>
            </a:r>
            <a:endParaRPr lang="en-US" sz="1050" dirty="0"/>
          </a:p>
        </p:txBody>
      </p:sp>
      <p:sp>
        <p:nvSpPr>
          <p:cNvPr id="65" name="SK-4-text-64"/>
          <p:cNvSpPr/>
          <p:nvPr/>
        </p:nvSpPr>
        <p:spPr>
          <a:xfrm>
            <a:off x="9082980" y="2393305"/>
            <a:ext cx="310902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DNACPR Decision</a:t>
            </a:r>
            <a:endParaRPr lang="en-US" sz="1350" dirty="0"/>
          </a:p>
        </p:txBody>
      </p:sp>
      <p:sp>
        <p:nvSpPr>
          <p:cNvPr id="66" name="SK-4-text-65"/>
          <p:cNvSpPr/>
          <p:nvPr/>
        </p:nvSpPr>
        <p:spPr>
          <a:xfrm>
            <a:off x="9082980" y="2708821"/>
            <a:ext cx="2340769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4A4A4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CPR has very poor outcomes in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4A4A4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end-stage HF — discuss sensitively</a:t>
            </a:r>
            <a:endParaRPr lang="en-US" sz="1050" dirty="0"/>
          </a:p>
        </p:txBody>
      </p:sp>
      <p:sp>
        <p:nvSpPr>
          <p:cNvPr id="67" name="SK-4-text-66"/>
          <p:cNvSpPr/>
          <p:nvPr/>
        </p:nvSpPr>
        <p:spPr>
          <a:xfrm>
            <a:off x="4998690" y="3758059"/>
            <a:ext cx="502348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Preferred Place of Death</a:t>
            </a:r>
            <a:endParaRPr lang="en-US" sz="1350" dirty="0"/>
          </a:p>
        </p:txBody>
      </p:sp>
      <p:sp>
        <p:nvSpPr>
          <p:cNvPr id="68" name="SK-4-text-67"/>
          <p:cNvSpPr/>
          <p:nvPr/>
        </p:nvSpPr>
        <p:spPr>
          <a:xfrm>
            <a:off x="4998690" y="4073575"/>
            <a:ext cx="2243286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4A4A4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Most patients wish to die at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4A4A4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home — plan community support</a:t>
            </a:r>
            <a:endParaRPr lang="en-US" sz="1050" dirty="0"/>
          </a:p>
        </p:txBody>
      </p:sp>
      <p:sp>
        <p:nvSpPr>
          <p:cNvPr id="69" name="SK-4-text-68"/>
          <p:cNvSpPr/>
          <p:nvPr/>
        </p:nvSpPr>
        <p:spPr>
          <a:xfrm>
            <a:off x="9082980" y="3758059"/>
            <a:ext cx="310902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Lasting Power of Attorney</a:t>
            </a:r>
            <a:endParaRPr lang="en-US" sz="1350" dirty="0"/>
          </a:p>
        </p:txBody>
      </p:sp>
      <p:sp>
        <p:nvSpPr>
          <p:cNvPr id="70" name="SK-4-text-69"/>
          <p:cNvSpPr/>
          <p:nvPr/>
        </p:nvSpPr>
        <p:spPr>
          <a:xfrm>
            <a:off x="9082980" y="4073575"/>
            <a:ext cx="1975098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4A4A4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Appoint health &amp; welfare LPA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4A4A4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while patient has capacity</a:t>
            </a:r>
            <a:endParaRPr lang="en-US" sz="1050" dirty="0"/>
          </a:p>
        </p:txBody>
      </p:sp>
      <p:sp>
        <p:nvSpPr>
          <p:cNvPr id="71" name="SK-4-text-70"/>
          <p:cNvSpPr/>
          <p:nvPr/>
        </p:nvSpPr>
        <p:spPr>
          <a:xfrm>
            <a:off x="4998690" y="5122813"/>
            <a:ext cx="399478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Device Deactivation</a:t>
            </a:r>
            <a:endParaRPr lang="en-US" sz="1350" dirty="0"/>
          </a:p>
        </p:txBody>
      </p:sp>
      <p:sp>
        <p:nvSpPr>
          <p:cNvPr id="72" name="SK-4-text-71"/>
          <p:cNvSpPr/>
          <p:nvPr/>
        </p:nvSpPr>
        <p:spPr>
          <a:xfrm>
            <a:off x="4998690" y="5445175"/>
            <a:ext cx="2072580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4A4A4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Discuss ICD deactivation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4A4A4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proactively — not in final hours</a:t>
            </a:r>
            <a:endParaRPr lang="en-US" sz="1050" dirty="0"/>
          </a:p>
        </p:txBody>
      </p:sp>
      <p:sp>
        <p:nvSpPr>
          <p:cNvPr id="73" name="SK-4-text-72"/>
          <p:cNvSpPr/>
          <p:nvPr/>
        </p:nvSpPr>
        <p:spPr>
          <a:xfrm>
            <a:off x="9082980" y="5115967"/>
            <a:ext cx="310902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'Just in Case' Medications</a:t>
            </a:r>
            <a:endParaRPr lang="en-US" sz="1350" dirty="0"/>
          </a:p>
        </p:txBody>
      </p:sp>
      <p:sp>
        <p:nvSpPr>
          <p:cNvPr id="74" name="SK-4-text-73"/>
          <p:cNvSpPr/>
          <p:nvPr/>
        </p:nvSpPr>
        <p:spPr>
          <a:xfrm>
            <a:off x="9082980" y="5445175"/>
            <a:ext cx="2328565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4A4A4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Prescribe in advance —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4A4A4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morphine, midazolam, haloperidol</a:t>
            </a:r>
            <a:endParaRPr lang="en-US" sz="1050" dirty="0"/>
          </a:p>
        </p:txBody>
      </p:sp>
      <p:sp>
        <p:nvSpPr>
          <p:cNvPr id="75" name="SK-4-text-74"/>
          <p:cNvSpPr/>
          <p:nvPr/>
        </p:nvSpPr>
        <p:spPr>
          <a:xfrm>
            <a:off x="4181773" y="6371034"/>
            <a:ext cx="8010227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KEY PRINCIPLE: ACP is a conversation, not a form — start early, revisit often, document clearly.</a:t>
            </a:r>
            <a:endParaRPr lang="en-US" sz="13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4924"/>
            <a:ext cx="2865090" cy="82153"/>
          </a:xfrm>
          <a:prstGeom prst="rect">
            <a:avLst/>
          </a:prstGeom>
        </p:spPr>
      </p:pic>
      <p:pic>
        <p:nvPicPr>
          <p:cNvPr id="4" name="SK-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87226"/>
            <a:ext cx="2865090" cy="6401246"/>
          </a:xfrm>
          <a:prstGeom prst="rect">
            <a:avLst/>
          </a:prstGeom>
        </p:spPr>
      </p:pic>
      <p:pic>
        <p:nvPicPr>
          <p:cNvPr id="5" name="SK-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800" y="2740521"/>
            <a:ext cx="2255490" cy="19050"/>
          </a:xfrm>
          <a:prstGeom prst="rect">
            <a:avLst/>
          </a:prstGeom>
        </p:spPr>
      </p:pic>
      <p:pic>
        <p:nvPicPr>
          <p:cNvPr id="6" name="SK-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7561" y="3586609"/>
            <a:ext cx="2035969" cy="500509"/>
          </a:xfrm>
          <a:prstGeom prst="rect">
            <a:avLst/>
          </a:prstGeom>
        </p:spPr>
      </p:pic>
      <p:pic>
        <p:nvPicPr>
          <p:cNvPr id="7" name="SK-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7561" y="3691682"/>
            <a:ext cx="60871" cy="507355"/>
          </a:xfrm>
          <a:prstGeom prst="rect">
            <a:avLst/>
          </a:prstGeom>
        </p:spPr>
      </p:pic>
      <p:pic>
        <p:nvPicPr>
          <p:cNvPr id="8" name="SK-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7561" y="4162723"/>
            <a:ext cx="2035969" cy="493663"/>
          </a:xfrm>
          <a:prstGeom prst="rect">
            <a:avLst/>
          </a:prstGeom>
        </p:spPr>
      </p:pic>
      <p:pic>
        <p:nvPicPr>
          <p:cNvPr id="9" name="SK-5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7561" y="4253954"/>
            <a:ext cx="60871" cy="507355"/>
          </a:xfrm>
          <a:prstGeom prst="rect">
            <a:avLst/>
          </a:prstGeom>
        </p:spPr>
      </p:pic>
      <p:pic>
        <p:nvPicPr>
          <p:cNvPr id="10" name="SK-5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87561" y="4711303"/>
            <a:ext cx="2035969" cy="507355"/>
          </a:xfrm>
          <a:prstGeom prst="rect">
            <a:avLst/>
          </a:prstGeom>
        </p:spPr>
      </p:pic>
      <p:pic>
        <p:nvPicPr>
          <p:cNvPr id="11" name="SK-5-img-1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7561" y="4816376"/>
            <a:ext cx="60871" cy="507355"/>
          </a:xfrm>
          <a:prstGeom prst="rect">
            <a:avLst/>
          </a:prstGeom>
        </p:spPr>
      </p:pic>
      <p:pic>
        <p:nvPicPr>
          <p:cNvPr id="12" name="SK-5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04800" y="5452021"/>
            <a:ext cx="2255490" cy="994321"/>
          </a:xfrm>
          <a:prstGeom prst="rect">
            <a:avLst/>
          </a:prstGeom>
        </p:spPr>
      </p:pic>
      <p:pic>
        <p:nvPicPr>
          <p:cNvPr id="13" name="SK-5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121075" y="956221"/>
            <a:ext cx="2011561" cy="76200"/>
          </a:xfrm>
          <a:prstGeom prst="rect">
            <a:avLst/>
          </a:prstGeom>
        </p:spPr>
      </p:pic>
      <p:pic>
        <p:nvPicPr>
          <p:cNvPr id="14" name="SK-5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143679" y="3538686"/>
            <a:ext cx="1828800" cy="1595140"/>
          </a:xfrm>
          <a:prstGeom prst="rect">
            <a:avLst/>
          </a:prstGeom>
        </p:spPr>
      </p:pic>
      <p:pic>
        <p:nvPicPr>
          <p:cNvPr id="15" name="SK-5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302180" y="4320480"/>
            <a:ext cx="1524000" cy="377130"/>
          </a:xfrm>
          <a:prstGeom prst="rect">
            <a:avLst/>
          </a:prstGeom>
        </p:spPr>
      </p:pic>
      <p:pic>
        <p:nvPicPr>
          <p:cNvPr id="16" name="SK-5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084463" y="5253186"/>
            <a:ext cx="4364682" cy="1083469"/>
          </a:xfrm>
          <a:prstGeom prst="rect">
            <a:avLst/>
          </a:prstGeom>
        </p:spPr>
      </p:pic>
      <p:pic>
        <p:nvPicPr>
          <p:cNvPr id="17" name="SK-5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084463" y="5253186"/>
            <a:ext cx="4364682" cy="54769"/>
          </a:xfrm>
          <a:prstGeom prst="rect">
            <a:avLst/>
          </a:prstGeom>
        </p:spPr>
      </p:pic>
      <p:pic>
        <p:nvPicPr>
          <p:cNvPr id="18" name="SK-5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620000" y="5246340"/>
            <a:ext cx="4364682" cy="1090315"/>
          </a:xfrm>
          <a:prstGeom prst="rect">
            <a:avLst/>
          </a:prstGeom>
        </p:spPr>
      </p:pic>
      <p:pic>
        <p:nvPicPr>
          <p:cNvPr id="19" name="SK-5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620000" y="5246340"/>
            <a:ext cx="4364682" cy="54769"/>
          </a:xfrm>
          <a:prstGeom prst="rect">
            <a:avLst/>
          </a:prstGeom>
        </p:spPr>
      </p:pic>
      <p:pic>
        <p:nvPicPr>
          <p:cNvPr id="20" name="SK-5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827169" y="5390257"/>
            <a:ext cx="426690" cy="404515"/>
          </a:xfrm>
          <a:prstGeom prst="rect">
            <a:avLst/>
          </a:prstGeom>
        </p:spPr>
      </p:pic>
      <p:pic>
        <p:nvPicPr>
          <p:cNvPr id="21" name="SK-5-img-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279577" y="5390257"/>
            <a:ext cx="463153" cy="438894"/>
          </a:xfrm>
          <a:prstGeom prst="rect">
            <a:avLst/>
          </a:prstGeom>
        </p:spPr>
      </p:pic>
      <p:pic>
        <p:nvPicPr>
          <p:cNvPr id="22" name="SK-5-img-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011388" y="1892796"/>
            <a:ext cx="8973294" cy="2633365"/>
          </a:xfrm>
          <a:prstGeom prst="rect">
            <a:avLst/>
          </a:prstGeom>
        </p:spPr>
      </p:pic>
      <p:pic>
        <p:nvPicPr>
          <p:cNvPr id="23" name="SK-5-img-22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341263" y="473125"/>
            <a:ext cx="2194471" cy="1501825"/>
          </a:xfrm>
          <a:prstGeom prst="rect">
            <a:avLst/>
          </a:prstGeom>
        </p:spPr>
      </p:pic>
      <p:sp>
        <p:nvSpPr>
          <p:cNvPr id="24" name="SK-5-text-23"/>
          <p:cNvSpPr/>
          <p:nvPr/>
        </p:nvSpPr>
        <p:spPr>
          <a:xfrm>
            <a:off x="246013" y="2153394"/>
            <a:ext cx="2384971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DYSPNOEA</a:t>
            </a:r>
            <a:endParaRPr lang="en-US" sz="3000" dirty="0"/>
          </a:p>
        </p:txBody>
      </p:sp>
      <p:sp>
        <p:nvSpPr>
          <p:cNvPr id="25" name="SK-5-text-24"/>
          <p:cNvSpPr/>
          <p:nvPr/>
        </p:nvSpPr>
        <p:spPr>
          <a:xfrm>
            <a:off x="572988" y="2928342"/>
            <a:ext cx="1706761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Affects 60–90% of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advanced HF patients</a:t>
            </a:r>
            <a:endParaRPr lang="en-US" sz="1350" dirty="0"/>
          </a:p>
        </p:txBody>
      </p:sp>
      <p:sp>
        <p:nvSpPr>
          <p:cNvPr id="26" name="SK-5-text-25"/>
          <p:cNvSpPr/>
          <p:nvPr/>
        </p:nvSpPr>
        <p:spPr>
          <a:xfrm>
            <a:off x="646063" y="3737521"/>
            <a:ext cx="317182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Volume Overload</a:t>
            </a:r>
            <a:endParaRPr lang="en-US" sz="1350" dirty="0"/>
          </a:p>
        </p:txBody>
      </p:sp>
      <p:sp>
        <p:nvSpPr>
          <p:cNvPr id="27" name="SK-5-text-26"/>
          <p:cNvSpPr/>
          <p:nvPr/>
        </p:nvSpPr>
        <p:spPr>
          <a:xfrm>
            <a:off x="646063" y="4293096"/>
            <a:ext cx="378904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Low Cardiac Output</a:t>
            </a:r>
            <a:endParaRPr lang="en-US" sz="1350" dirty="0"/>
          </a:p>
        </p:txBody>
      </p:sp>
      <p:sp>
        <p:nvSpPr>
          <p:cNvPr id="28" name="SK-5-text-27"/>
          <p:cNvSpPr/>
          <p:nvPr/>
        </p:nvSpPr>
        <p:spPr>
          <a:xfrm>
            <a:off x="646063" y="4848523"/>
            <a:ext cx="317182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Anxiety &amp; Panic</a:t>
            </a:r>
            <a:endParaRPr lang="en-US" sz="1350" dirty="0"/>
          </a:p>
        </p:txBody>
      </p:sp>
      <p:sp>
        <p:nvSpPr>
          <p:cNvPr id="29" name="SK-5-text-28"/>
          <p:cNvSpPr/>
          <p:nvPr/>
        </p:nvSpPr>
        <p:spPr>
          <a:xfrm>
            <a:off x="475357" y="5596086"/>
            <a:ext cx="1889671" cy="7063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 exclude reversible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causes first — infection,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arrhythmia, anaemia, PE</a:t>
            </a:r>
            <a:endParaRPr lang="en-US" sz="1350" dirty="0"/>
          </a:p>
        </p:txBody>
      </p:sp>
      <p:sp>
        <p:nvSpPr>
          <p:cNvPr id="30" name="SK-5-text-29"/>
          <p:cNvSpPr/>
          <p:nvPr/>
        </p:nvSpPr>
        <p:spPr>
          <a:xfrm>
            <a:off x="3108871" y="356592"/>
            <a:ext cx="9083129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Symptom Management: Dyspnoea</a:t>
            </a:r>
            <a:endParaRPr lang="en-US" sz="3300" dirty="0"/>
          </a:p>
        </p:txBody>
      </p:sp>
      <p:sp>
        <p:nvSpPr>
          <p:cNvPr id="31" name="SK-5-text-30"/>
          <p:cNvSpPr/>
          <p:nvPr/>
        </p:nvSpPr>
        <p:spPr>
          <a:xfrm>
            <a:off x="3108871" y="1282303"/>
            <a:ext cx="9083129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47A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Respiratory Distress in Advanced Heart Failure</a:t>
            </a:r>
            <a:endParaRPr lang="en-US" sz="1500" dirty="0"/>
          </a:p>
        </p:txBody>
      </p:sp>
      <p:sp>
        <p:nvSpPr>
          <p:cNvPr id="32" name="SK-5-text-31"/>
          <p:cNvSpPr/>
          <p:nvPr/>
        </p:nvSpPr>
        <p:spPr>
          <a:xfrm>
            <a:off x="3852565" y="5404098"/>
            <a:ext cx="6972300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Oxygen — Use With Caution</a:t>
            </a:r>
            <a:endParaRPr lang="en-US" sz="1800" dirty="0"/>
          </a:p>
        </p:txBody>
      </p:sp>
      <p:sp>
        <p:nvSpPr>
          <p:cNvPr id="33" name="SK-5-text-32"/>
          <p:cNvSpPr/>
          <p:nvPr/>
        </p:nvSpPr>
        <p:spPr>
          <a:xfrm>
            <a:off x="3852565" y="5760690"/>
            <a:ext cx="3377059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Only beneficial if SpO₂ &lt;90%.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NOT indicated for non-hypoxaemic breathlessness.</a:t>
            </a:r>
            <a:endParaRPr lang="en-US" sz="1200" dirty="0"/>
          </a:p>
        </p:txBody>
      </p:sp>
      <p:sp>
        <p:nvSpPr>
          <p:cNvPr id="34" name="SK-5-text-33"/>
          <p:cNvSpPr/>
          <p:nvPr/>
        </p:nvSpPr>
        <p:spPr>
          <a:xfrm>
            <a:off x="8363694" y="5404098"/>
            <a:ext cx="3828306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Avoid Cyclizine</a:t>
            </a:r>
            <a:endParaRPr lang="en-US" sz="1800" dirty="0"/>
          </a:p>
        </p:txBody>
      </p:sp>
      <p:sp>
        <p:nvSpPr>
          <p:cNvPr id="35" name="SK-5-text-34"/>
          <p:cNvSpPr/>
          <p:nvPr/>
        </p:nvSpPr>
        <p:spPr>
          <a:xfrm>
            <a:off x="8363694" y="5760690"/>
            <a:ext cx="3145482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Use metoclopramide or levomepromazine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instead — cyclizine worsens cardiac function.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81038"/>
            <a:ext cx="4462165" cy="6003429"/>
          </a:xfrm>
          <a:prstGeom prst="rect">
            <a:avLst/>
          </a:prstGeom>
        </p:spPr>
      </p:pic>
      <p:pic>
        <p:nvPicPr>
          <p:cNvPr id="4" name="SK-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38138"/>
            <a:ext cx="4462165" cy="342900"/>
          </a:xfrm>
          <a:prstGeom prst="rect">
            <a:avLst/>
          </a:prstGeom>
        </p:spPr>
      </p:pic>
      <p:pic>
        <p:nvPicPr>
          <p:cNvPr id="5" name="SK-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19200" y="1949648"/>
            <a:ext cx="2011561" cy="9525"/>
          </a:xfrm>
          <a:prstGeom prst="rect">
            <a:avLst/>
          </a:prstGeom>
        </p:spPr>
      </p:pic>
      <p:pic>
        <p:nvPicPr>
          <p:cNvPr id="6" name="SK-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4565" y="5897166"/>
            <a:ext cx="2913757" cy="577304"/>
          </a:xfrm>
          <a:prstGeom prst="rect">
            <a:avLst/>
          </a:prstGeom>
        </p:spPr>
      </p:pic>
      <p:pic>
        <p:nvPicPr>
          <p:cNvPr id="7" name="SK-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62079" y="1611957"/>
            <a:ext cx="1779984" cy="95250"/>
          </a:xfrm>
          <a:prstGeom prst="rect">
            <a:avLst/>
          </a:prstGeom>
        </p:spPr>
      </p:pic>
      <p:pic>
        <p:nvPicPr>
          <p:cNvPr id="8" name="SK-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62079" y="2674590"/>
            <a:ext cx="109686" cy="233065"/>
          </a:xfrm>
          <a:prstGeom prst="rect">
            <a:avLst/>
          </a:prstGeom>
        </p:spPr>
      </p:pic>
      <p:pic>
        <p:nvPicPr>
          <p:cNvPr id="9" name="SK-6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12361" y="2619673"/>
            <a:ext cx="109686" cy="233065"/>
          </a:xfrm>
          <a:prstGeom prst="rect">
            <a:avLst/>
          </a:prstGeom>
        </p:spPr>
      </p:pic>
      <p:pic>
        <p:nvPicPr>
          <p:cNvPr id="10" name="SK-6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62079" y="3010644"/>
            <a:ext cx="3218557" cy="2208163"/>
          </a:xfrm>
          <a:prstGeom prst="rect">
            <a:avLst/>
          </a:prstGeom>
        </p:spPr>
      </p:pic>
      <p:pic>
        <p:nvPicPr>
          <p:cNvPr id="11" name="SK-6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62079" y="3846612"/>
            <a:ext cx="3218557" cy="748754"/>
          </a:xfrm>
          <a:prstGeom prst="rect">
            <a:avLst/>
          </a:prstGeom>
        </p:spPr>
      </p:pic>
      <p:pic>
        <p:nvPicPr>
          <p:cNvPr id="12" name="SK-6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962079" y="5369719"/>
            <a:ext cx="3218557" cy="1097161"/>
          </a:xfrm>
          <a:prstGeom prst="rect">
            <a:avLst/>
          </a:prstGeom>
        </p:spPr>
      </p:pic>
      <p:pic>
        <p:nvPicPr>
          <p:cNvPr id="13" name="SK-6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962079" y="5369719"/>
            <a:ext cx="109686" cy="1131540"/>
          </a:xfrm>
          <a:prstGeom prst="rect">
            <a:avLst/>
          </a:prstGeom>
        </p:spPr>
      </p:pic>
      <p:pic>
        <p:nvPicPr>
          <p:cNvPr id="14" name="SK-6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412361" y="5692080"/>
            <a:ext cx="3364855" cy="795486"/>
          </a:xfrm>
          <a:prstGeom prst="rect">
            <a:avLst/>
          </a:prstGeom>
        </p:spPr>
      </p:pic>
      <p:pic>
        <p:nvPicPr>
          <p:cNvPr id="15" name="SK-6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363200" y="0"/>
            <a:ext cx="1828800" cy="6858000"/>
          </a:xfrm>
          <a:prstGeom prst="rect">
            <a:avLst/>
          </a:prstGeom>
        </p:spPr>
      </p:pic>
      <p:pic>
        <p:nvPicPr>
          <p:cNvPr id="16" name="SK-6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412361" y="2976265"/>
            <a:ext cx="3245593" cy="2578608"/>
          </a:xfrm>
          <a:prstGeom prst="rect">
            <a:avLst/>
          </a:prstGeom>
        </p:spPr>
      </p:pic>
      <p:pic>
        <p:nvPicPr>
          <p:cNvPr id="17" name="SK-6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421515" y="2985790"/>
            <a:ext cx="1304902" cy="161926"/>
          </a:xfrm>
          <a:prstGeom prst="rect">
            <a:avLst/>
          </a:prstGeom>
        </p:spPr>
      </p:pic>
      <p:pic>
        <p:nvPicPr>
          <p:cNvPr id="18" name="SK-6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735572" y="2985790"/>
            <a:ext cx="637790" cy="161926"/>
          </a:xfrm>
          <a:prstGeom prst="rect">
            <a:avLst/>
          </a:prstGeom>
        </p:spPr>
      </p:pic>
      <p:pic>
        <p:nvPicPr>
          <p:cNvPr id="19" name="SK-6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382516" y="2985790"/>
            <a:ext cx="1266283" cy="161926"/>
          </a:xfrm>
          <a:prstGeom prst="rect">
            <a:avLst/>
          </a:prstGeom>
        </p:spPr>
      </p:pic>
      <p:pic>
        <p:nvPicPr>
          <p:cNvPr id="20" name="SK-6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421515" y="3157241"/>
            <a:ext cx="3227284" cy="470001"/>
          </a:xfrm>
          <a:prstGeom prst="rect">
            <a:avLst/>
          </a:prstGeom>
        </p:spPr>
      </p:pic>
      <p:pic>
        <p:nvPicPr>
          <p:cNvPr id="21" name="SK-6-img-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421515" y="3636767"/>
            <a:ext cx="3227284" cy="470002"/>
          </a:xfrm>
          <a:prstGeom prst="rect">
            <a:avLst/>
          </a:prstGeom>
        </p:spPr>
      </p:pic>
      <p:pic>
        <p:nvPicPr>
          <p:cNvPr id="22" name="SK-6-img-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421515" y="4116294"/>
            <a:ext cx="3227284" cy="470002"/>
          </a:xfrm>
          <a:prstGeom prst="rect">
            <a:avLst/>
          </a:prstGeom>
        </p:spPr>
      </p:pic>
      <p:pic>
        <p:nvPicPr>
          <p:cNvPr id="23" name="SK-6-img-22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421515" y="4595820"/>
            <a:ext cx="3227284" cy="470002"/>
          </a:xfrm>
          <a:prstGeom prst="rect">
            <a:avLst/>
          </a:prstGeom>
        </p:spPr>
      </p:pic>
      <p:pic>
        <p:nvPicPr>
          <p:cNvPr id="24" name="SK-6-img-23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421515" y="5075347"/>
            <a:ext cx="3227284" cy="470001"/>
          </a:xfrm>
          <a:prstGeom prst="rect">
            <a:avLst/>
          </a:prstGeom>
        </p:spPr>
      </p:pic>
      <p:pic>
        <p:nvPicPr>
          <p:cNvPr id="25" name="SK-6-img-24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499592" y="5973217"/>
            <a:ext cx="182761" cy="205680"/>
          </a:xfrm>
          <a:prstGeom prst="rect">
            <a:avLst/>
          </a:prstGeom>
        </p:spPr>
      </p:pic>
      <p:pic>
        <p:nvPicPr>
          <p:cNvPr id="26" name="SK-6-img-25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499765" y="2400300"/>
            <a:ext cx="3718471" cy="2921496"/>
          </a:xfrm>
          <a:prstGeom prst="rect">
            <a:avLst/>
          </a:prstGeom>
        </p:spPr>
      </p:pic>
      <p:sp>
        <p:nvSpPr>
          <p:cNvPr id="27" name="SK-6-text-26"/>
          <p:cNvSpPr/>
          <p:nvPr/>
        </p:nvSpPr>
        <p:spPr>
          <a:xfrm>
            <a:off x="8531365" y="2985790"/>
            <a:ext cx="1152502" cy="16192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081" b="1" dirty="0">
                <a:solidFill>
                  <a:srgbClr val="FFFFFF"/>
                </a:solidFill>
              </a:rPr>
              <a:t>Drug</a:t>
            </a:r>
            <a:endParaRPr lang="en-US" sz="1081" dirty="0"/>
          </a:p>
        </p:txBody>
      </p:sp>
      <p:sp>
        <p:nvSpPr>
          <p:cNvPr id="28" name="SK-6-text-27"/>
          <p:cNvSpPr/>
          <p:nvPr/>
        </p:nvSpPr>
        <p:spPr>
          <a:xfrm>
            <a:off x="9845422" y="2985790"/>
            <a:ext cx="516192" cy="16192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081" b="1" dirty="0">
                <a:solidFill>
                  <a:srgbClr val="FFFFFF"/>
                </a:solidFill>
              </a:rPr>
              <a:t>Dose</a:t>
            </a:r>
            <a:endParaRPr lang="en-US" sz="1081" dirty="0"/>
          </a:p>
        </p:txBody>
      </p:sp>
      <p:sp>
        <p:nvSpPr>
          <p:cNvPr id="29" name="SK-6-text-28"/>
          <p:cNvSpPr/>
          <p:nvPr/>
        </p:nvSpPr>
        <p:spPr>
          <a:xfrm>
            <a:off x="10492367" y="2985790"/>
            <a:ext cx="1113883" cy="16192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081" b="1" dirty="0">
                <a:solidFill>
                  <a:srgbClr val="FFFFFF"/>
                </a:solidFill>
              </a:rPr>
              <a:t>Note</a:t>
            </a:r>
            <a:endParaRPr lang="en-US" sz="1081" dirty="0"/>
          </a:p>
        </p:txBody>
      </p:sp>
      <p:sp>
        <p:nvSpPr>
          <p:cNvPr id="30" name="SK-6-text-29"/>
          <p:cNvSpPr/>
          <p:nvPr/>
        </p:nvSpPr>
        <p:spPr>
          <a:xfrm>
            <a:off x="8531365" y="3157241"/>
            <a:ext cx="1858022" cy="47000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973" b="1" dirty="0">
                <a:solidFill>
                  <a:srgbClr val="000000"/>
                </a:solidFill>
              </a:rPr>
              <a:t>Metoclopramide</a:t>
            </a:r>
            <a:endParaRPr lang="en-US" sz="973" dirty="0"/>
          </a:p>
        </p:txBody>
      </p:sp>
      <p:sp>
        <p:nvSpPr>
          <p:cNvPr id="31" name="SK-6-text-30"/>
          <p:cNvSpPr/>
          <p:nvPr/>
        </p:nvSpPr>
        <p:spPr>
          <a:xfrm>
            <a:off x="9845422" y="3157241"/>
            <a:ext cx="409190" cy="47000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973" dirty="0">
                <a:solidFill>
                  <a:srgbClr val="000000"/>
                </a:solidFill>
              </a:rPr>
              <a:t>10mg TDS</a:t>
            </a:r>
            <a:endParaRPr lang="en-US" sz="973" dirty="0"/>
          </a:p>
        </p:txBody>
      </p:sp>
      <p:sp>
        <p:nvSpPr>
          <p:cNvPr id="32" name="SK-6-text-31"/>
          <p:cNvSpPr/>
          <p:nvPr/>
        </p:nvSpPr>
        <p:spPr>
          <a:xfrm>
            <a:off x="10492367" y="3157241"/>
            <a:ext cx="1037683" cy="47000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973" dirty="0">
                <a:solidFill>
                  <a:srgbClr val="000000"/>
                </a:solidFill>
              </a:rPr>
              <a:t>First-line; prokinetic</a:t>
            </a:r>
            <a:endParaRPr lang="en-US" sz="973" dirty="0"/>
          </a:p>
        </p:txBody>
      </p:sp>
      <p:sp>
        <p:nvSpPr>
          <p:cNvPr id="33" name="SK-6-text-32"/>
          <p:cNvSpPr/>
          <p:nvPr/>
        </p:nvSpPr>
        <p:spPr>
          <a:xfrm>
            <a:off x="8531365" y="3636767"/>
            <a:ext cx="1476203" cy="47000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973" b="1" dirty="0">
                <a:solidFill>
                  <a:srgbClr val="000000"/>
                </a:solidFill>
              </a:rPr>
              <a:t>Domperidone</a:t>
            </a:r>
            <a:endParaRPr lang="en-US" sz="973" dirty="0"/>
          </a:p>
        </p:txBody>
      </p:sp>
      <p:sp>
        <p:nvSpPr>
          <p:cNvPr id="34" name="SK-6-text-33"/>
          <p:cNvSpPr/>
          <p:nvPr/>
        </p:nvSpPr>
        <p:spPr>
          <a:xfrm>
            <a:off x="9845422" y="3636767"/>
            <a:ext cx="409190" cy="47000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973" dirty="0">
                <a:solidFill>
                  <a:srgbClr val="000000"/>
                </a:solidFill>
              </a:rPr>
              <a:t>10mg TDS</a:t>
            </a:r>
            <a:endParaRPr lang="en-US" sz="973" dirty="0"/>
          </a:p>
        </p:txBody>
      </p:sp>
      <p:sp>
        <p:nvSpPr>
          <p:cNvPr id="35" name="SK-6-text-34"/>
          <p:cNvSpPr/>
          <p:nvPr/>
        </p:nvSpPr>
        <p:spPr>
          <a:xfrm>
            <a:off x="10492367" y="3636767"/>
            <a:ext cx="1037683" cy="47000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973" dirty="0">
                <a:solidFill>
                  <a:srgbClr val="000000"/>
                </a:solidFill>
              </a:rPr>
              <a:t>Alternative to metoclopramide</a:t>
            </a:r>
            <a:endParaRPr lang="en-US" sz="973" dirty="0"/>
          </a:p>
        </p:txBody>
      </p:sp>
      <p:sp>
        <p:nvSpPr>
          <p:cNvPr id="36" name="SK-6-text-35"/>
          <p:cNvSpPr/>
          <p:nvPr/>
        </p:nvSpPr>
        <p:spPr>
          <a:xfrm>
            <a:off x="8531365" y="4116294"/>
            <a:ext cx="1476203" cy="47000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973" b="1" dirty="0">
                <a:solidFill>
                  <a:srgbClr val="000000"/>
                </a:solidFill>
              </a:rPr>
              <a:t>Haloperidol</a:t>
            </a:r>
            <a:endParaRPr lang="en-US" sz="973" dirty="0"/>
          </a:p>
        </p:txBody>
      </p:sp>
      <p:sp>
        <p:nvSpPr>
          <p:cNvPr id="37" name="SK-6-text-36"/>
          <p:cNvSpPr/>
          <p:nvPr/>
        </p:nvSpPr>
        <p:spPr>
          <a:xfrm>
            <a:off x="9845422" y="4116294"/>
            <a:ext cx="409190" cy="47000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973" dirty="0">
                <a:solidFill>
                  <a:srgbClr val="000000"/>
                </a:solidFill>
              </a:rPr>
              <a:t>1.5mg nocte</a:t>
            </a:r>
            <a:endParaRPr lang="en-US" sz="973" dirty="0"/>
          </a:p>
        </p:txBody>
      </p:sp>
      <p:sp>
        <p:nvSpPr>
          <p:cNvPr id="38" name="SK-6-text-37"/>
          <p:cNvSpPr/>
          <p:nvPr/>
        </p:nvSpPr>
        <p:spPr>
          <a:xfrm>
            <a:off x="10492367" y="4116294"/>
            <a:ext cx="1699633" cy="47000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973" dirty="0">
                <a:solidFill>
                  <a:srgbClr val="000000"/>
                </a:solidFill>
              </a:rPr>
              <a:t>Uraemic nausea</a:t>
            </a:r>
            <a:endParaRPr lang="en-US" sz="973" dirty="0"/>
          </a:p>
        </p:txBody>
      </p:sp>
      <p:sp>
        <p:nvSpPr>
          <p:cNvPr id="39" name="SK-6-text-38"/>
          <p:cNvSpPr/>
          <p:nvPr/>
        </p:nvSpPr>
        <p:spPr>
          <a:xfrm>
            <a:off x="8531365" y="4595820"/>
            <a:ext cx="1476203" cy="47000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973" b="1" dirty="0">
                <a:solidFill>
                  <a:srgbClr val="000000"/>
                </a:solidFill>
              </a:rPr>
              <a:t>Ondansetron</a:t>
            </a:r>
            <a:endParaRPr lang="en-US" sz="973" dirty="0"/>
          </a:p>
        </p:txBody>
      </p:sp>
      <p:sp>
        <p:nvSpPr>
          <p:cNvPr id="40" name="SK-6-text-39"/>
          <p:cNvSpPr/>
          <p:nvPr/>
        </p:nvSpPr>
        <p:spPr>
          <a:xfrm>
            <a:off x="9845422" y="4595820"/>
            <a:ext cx="409190" cy="47000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973" dirty="0">
                <a:solidFill>
                  <a:srgbClr val="000000"/>
                </a:solidFill>
              </a:rPr>
              <a:t>8mg BD</a:t>
            </a:r>
            <a:endParaRPr lang="en-US" sz="973" dirty="0"/>
          </a:p>
        </p:txBody>
      </p:sp>
      <p:sp>
        <p:nvSpPr>
          <p:cNvPr id="41" name="SK-6-text-40"/>
          <p:cNvSpPr/>
          <p:nvPr/>
        </p:nvSpPr>
        <p:spPr>
          <a:xfrm>
            <a:off x="10492367" y="4595820"/>
            <a:ext cx="1037683" cy="47000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973" dirty="0">
                <a:solidFill>
                  <a:srgbClr val="000000"/>
                </a:solidFill>
              </a:rPr>
              <a:t>Refractory — reserve use</a:t>
            </a:r>
            <a:endParaRPr lang="en-US" sz="973" dirty="0"/>
          </a:p>
        </p:txBody>
      </p:sp>
      <p:sp>
        <p:nvSpPr>
          <p:cNvPr id="42" name="SK-6-text-41"/>
          <p:cNvSpPr/>
          <p:nvPr/>
        </p:nvSpPr>
        <p:spPr>
          <a:xfrm>
            <a:off x="8531365" y="5075347"/>
            <a:ext cx="1985295" cy="47000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973" b="1" dirty="0">
                <a:solidFill>
                  <a:srgbClr val="000000"/>
                </a:solidFill>
              </a:rPr>
              <a:t>Levomepromazine</a:t>
            </a:r>
            <a:endParaRPr lang="en-US" sz="973" dirty="0"/>
          </a:p>
        </p:txBody>
      </p:sp>
      <p:sp>
        <p:nvSpPr>
          <p:cNvPr id="43" name="SK-6-text-42"/>
          <p:cNvSpPr/>
          <p:nvPr/>
        </p:nvSpPr>
        <p:spPr>
          <a:xfrm>
            <a:off x="9845422" y="5075347"/>
            <a:ext cx="409190" cy="47000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973" dirty="0">
                <a:solidFill>
                  <a:srgbClr val="000000"/>
                </a:solidFill>
              </a:rPr>
              <a:t>6mg nocte</a:t>
            </a:r>
            <a:endParaRPr lang="en-US" sz="973" dirty="0"/>
          </a:p>
        </p:txBody>
      </p:sp>
      <p:sp>
        <p:nvSpPr>
          <p:cNvPr id="44" name="SK-6-text-43"/>
          <p:cNvSpPr/>
          <p:nvPr/>
        </p:nvSpPr>
        <p:spPr>
          <a:xfrm>
            <a:off x="10492367" y="5075347"/>
            <a:ext cx="1699633" cy="47000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973" dirty="0">
                <a:solidFill>
                  <a:srgbClr val="000000"/>
                </a:solidFill>
              </a:rPr>
              <a:t>Terminal phase</a:t>
            </a:r>
            <a:endParaRPr lang="en-US" sz="973" dirty="0"/>
          </a:p>
        </p:txBody>
      </p:sp>
      <p:sp>
        <p:nvSpPr>
          <p:cNvPr id="45" name="SK-6-text-44"/>
          <p:cNvSpPr/>
          <p:nvPr/>
        </p:nvSpPr>
        <p:spPr>
          <a:xfrm>
            <a:off x="1144488" y="82153"/>
            <a:ext cx="2160984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1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125" dirty="0"/>
          </a:p>
        </p:txBody>
      </p:sp>
      <p:sp>
        <p:nvSpPr>
          <p:cNvPr id="46" name="SK-6-text-45"/>
          <p:cNvSpPr/>
          <p:nvPr/>
        </p:nvSpPr>
        <p:spPr>
          <a:xfrm>
            <a:off x="616297" y="966936"/>
            <a:ext cx="3241625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4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</a:t>
            </a:r>
            <a:endParaRPr lang="en-US" sz="2475" dirty="0"/>
          </a:p>
        </p:txBody>
      </p:sp>
      <p:sp>
        <p:nvSpPr>
          <p:cNvPr id="47" name="SK-6-text-46"/>
          <p:cNvSpPr/>
          <p:nvPr/>
        </p:nvSpPr>
        <p:spPr>
          <a:xfrm>
            <a:off x="991344" y="1398984"/>
            <a:ext cx="249168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TEACHING DECK</a:t>
            </a:r>
            <a:endParaRPr lang="en-US" sz="1800" dirty="0"/>
          </a:p>
        </p:txBody>
      </p:sp>
      <p:sp>
        <p:nvSpPr>
          <p:cNvPr id="48" name="SK-6-text-47"/>
          <p:cNvSpPr/>
          <p:nvPr/>
        </p:nvSpPr>
        <p:spPr>
          <a:xfrm>
            <a:off x="815280" y="5404098"/>
            <a:ext cx="2916882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WHO Analgesic Ladder — adapted for HF</a:t>
            </a:r>
            <a:endParaRPr lang="en-US" sz="1200" dirty="0"/>
          </a:p>
        </p:txBody>
      </p:sp>
      <p:sp>
        <p:nvSpPr>
          <p:cNvPr id="49" name="SK-6-text-48"/>
          <p:cNvSpPr/>
          <p:nvPr/>
        </p:nvSpPr>
        <p:spPr>
          <a:xfrm>
            <a:off x="1683544" y="5986909"/>
            <a:ext cx="132650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AVOID NSAIDs</a:t>
            </a:r>
            <a:endParaRPr lang="en-US" sz="1500" dirty="0"/>
          </a:p>
        </p:txBody>
      </p:sp>
      <p:sp>
        <p:nvSpPr>
          <p:cNvPr id="50" name="SK-6-text-49"/>
          <p:cNvSpPr/>
          <p:nvPr/>
        </p:nvSpPr>
        <p:spPr>
          <a:xfrm>
            <a:off x="900559" y="6220123"/>
            <a:ext cx="2697361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Worsen fluid retention &amp; renal function</a:t>
            </a:r>
            <a:endParaRPr lang="en-US" sz="1200" dirty="0"/>
          </a:p>
        </p:txBody>
      </p:sp>
      <p:sp>
        <p:nvSpPr>
          <p:cNvPr id="51" name="SK-6-text-50"/>
          <p:cNvSpPr/>
          <p:nvPr/>
        </p:nvSpPr>
        <p:spPr>
          <a:xfrm>
            <a:off x="4913263" y="459432"/>
            <a:ext cx="6486079" cy="10629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4125"/>
              </a:lnSpc>
              <a:buNone/>
            </a:pPr>
            <a:r>
              <a:rPr lang="en-US" sz="3750" b="1" dirty="0">
                <a:solidFill>
                  <a:srgbClr val="1226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Managing Pain and Nausea</a:t>
            </a:r>
            <a:endParaRPr lang="en-US" sz="3750" dirty="0"/>
          </a:p>
          <a:p>
            <a:pPr marL="0" indent="0" algn="l">
              <a:lnSpc>
                <a:spcPts val="4125"/>
              </a:lnSpc>
              <a:buNone/>
            </a:pPr>
            <a:r>
              <a:rPr lang="en-US" sz="3750" b="1" dirty="0">
                <a:solidFill>
                  <a:srgbClr val="1226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 Heart Failure</a:t>
            </a:r>
            <a:endParaRPr lang="en-US" sz="3750" dirty="0"/>
          </a:p>
        </p:txBody>
      </p:sp>
      <p:sp>
        <p:nvSpPr>
          <p:cNvPr id="52" name="SK-6-text-51"/>
          <p:cNvSpPr/>
          <p:nvPr/>
        </p:nvSpPr>
        <p:spPr>
          <a:xfrm>
            <a:off x="4901059" y="1865263"/>
            <a:ext cx="7290941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1226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WHO Analgesic Ladder · Safe Antiemetic Selection · Drug Cautions</a:t>
            </a:r>
            <a:endParaRPr lang="en-US" sz="1800" dirty="0"/>
          </a:p>
        </p:txBody>
      </p:sp>
      <p:sp>
        <p:nvSpPr>
          <p:cNvPr id="53" name="SK-6-text-52"/>
          <p:cNvSpPr/>
          <p:nvPr/>
        </p:nvSpPr>
        <p:spPr>
          <a:xfrm>
            <a:off x="5083969" y="2626519"/>
            <a:ext cx="488251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PAIN IN ADVANCED HF</a:t>
            </a:r>
            <a:endParaRPr lang="en-US" sz="1650" dirty="0"/>
          </a:p>
        </p:txBody>
      </p:sp>
      <p:sp>
        <p:nvSpPr>
          <p:cNvPr id="54" name="SK-6-text-53"/>
          <p:cNvSpPr/>
          <p:nvPr/>
        </p:nvSpPr>
        <p:spPr>
          <a:xfrm>
            <a:off x="5023098" y="3099792"/>
            <a:ext cx="2779663" cy="5965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Neuropathic Pain: Gabapentin or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Pregabalin — dose-adjust for renal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function. Duloxetine with caution in HF.</a:t>
            </a:r>
            <a:endParaRPr lang="en-US" sz="1200" dirty="0"/>
          </a:p>
        </p:txBody>
      </p:sp>
      <p:sp>
        <p:nvSpPr>
          <p:cNvPr id="55" name="SK-6-text-54"/>
          <p:cNvSpPr/>
          <p:nvPr/>
        </p:nvSpPr>
        <p:spPr>
          <a:xfrm>
            <a:off x="5023098" y="3922663"/>
            <a:ext cx="2718792" cy="5965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Chest / Ischaemic Pain: Optimise anti-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anginals; low-dose morphine for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refractory cases.</a:t>
            </a:r>
            <a:endParaRPr lang="en-US" sz="1200" dirty="0"/>
          </a:p>
        </p:txBody>
      </p:sp>
      <p:sp>
        <p:nvSpPr>
          <p:cNvPr id="56" name="SK-6-text-55"/>
          <p:cNvSpPr/>
          <p:nvPr/>
        </p:nvSpPr>
        <p:spPr>
          <a:xfrm>
            <a:off x="5023098" y="4718298"/>
            <a:ext cx="2743200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Musculoskeletal: Paracetamol first-line.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Avoid NSAIDs. Topical agents preferred.</a:t>
            </a:r>
            <a:endParaRPr lang="en-US" sz="1200" dirty="0"/>
          </a:p>
        </p:txBody>
      </p:sp>
      <p:sp>
        <p:nvSpPr>
          <p:cNvPr id="57" name="SK-6-text-56"/>
          <p:cNvSpPr/>
          <p:nvPr/>
        </p:nvSpPr>
        <p:spPr>
          <a:xfrm>
            <a:off x="5120580" y="5479405"/>
            <a:ext cx="641985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NSAIDs — Absolute Caution</a:t>
            </a:r>
            <a:endParaRPr lang="en-US" sz="1500" dirty="0"/>
          </a:p>
        </p:txBody>
      </p:sp>
      <p:sp>
        <p:nvSpPr>
          <p:cNvPr id="58" name="SK-6-text-57"/>
          <p:cNvSpPr/>
          <p:nvPr/>
        </p:nvSpPr>
        <p:spPr>
          <a:xfrm>
            <a:off x="5108377" y="5760690"/>
            <a:ext cx="2925961" cy="5965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Cause sodium and water retention,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worsen renal function, precipitate acute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decompensation. Avoid in all stages of HF.</a:t>
            </a:r>
            <a:endParaRPr lang="en-US" sz="1200" dirty="0"/>
          </a:p>
        </p:txBody>
      </p:sp>
      <p:sp>
        <p:nvSpPr>
          <p:cNvPr id="59" name="SK-6-text-58"/>
          <p:cNvSpPr/>
          <p:nvPr/>
        </p:nvSpPr>
        <p:spPr>
          <a:xfrm>
            <a:off x="8522196" y="2626519"/>
            <a:ext cx="3669804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NAUSEA &amp; ANTIEMETICS</a:t>
            </a:r>
            <a:endParaRPr lang="en-US" sz="1650" dirty="0"/>
          </a:p>
        </p:txBody>
      </p:sp>
      <p:sp>
        <p:nvSpPr>
          <p:cNvPr id="60" name="SK-6-text-59"/>
          <p:cNvSpPr/>
          <p:nvPr/>
        </p:nvSpPr>
        <p:spPr>
          <a:xfrm>
            <a:off x="8925669" y="5781229"/>
            <a:ext cx="2326332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🚫 AVOID CYCLIZINE IN HF</a:t>
            </a:r>
            <a:endParaRPr lang="en-US" sz="1500" dirty="0"/>
          </a:p>
        </p:txBody>
      </p:sp>
      <p:sp>
        <p:nvSpPr>
          <p:cNvPr id="61" name="SK-6-text-60"/>
          <p:cNvSpPr/>
          <p:nvPr/>
        </p:nvSpPr>
        <p:spPr>
          <a:xfrm>
            <a:off x="8778180" y="6021288"/>
            <a:ext cx="2633365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Anticholinergic effect worsens cardiac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function and fluid retention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0225"/>
            <a:ext cx="12192000" cy="123379"/>
          </a:xfrm>
          <a:prstGeom prst="rect">
            <a:avLst/>
          </a:prstGeom>
        </p:spPr>
      </p:pic>
      <p:pic>
        <p:nvPicPr>
          <p:cNvPr id="4" name="SK-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53603"/>
            <a:ext cx="3060055" cy="6467029"/>
          </a:xfrm>
          <a:prstGeom prst="rect">
            <a:avLst/>
          </a:prstGeom>
        </p:spPr>
      </p:pic>
      <p:pic>
        <p:nvPicPr>
          <p:cNvPr id="5" name="SK-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6855" y="2656136"/>
            <a:ext cx="2413992" cy="9525"/>
          </a:xfrm>
          <a:prstGeom prst="rect">
            <a:avLst/>
          </a:prstGeom>
        </p:spPr>
      </p:pic>
      <p:pic>
        <p:nvPicPr>
          <p:cNvPr id="6" name="SK-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1263" y="2777430"/>
            <a:ext cx="2365177" cy="1227534"/>
          </a:xfrm>
          <a:prstGeom prst="rect">
            <a:avLst/>
          </a:prstGeom>
        </p:spPr>
      </p:pic>
      <p:pic>
        <p:nvPicPr>
          <p:cNvPr id="7" name="SK-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1263" y="4142184"/>
            <a:ext cx="2365177" cy="1193155"/>
          </a:xfrm>
          <a:prstGeom prst="rect">
            <a:avLst/>
          </a:prstGeom>
        </p:spPr>
      </p:pic>
      <p:pic>
        <p:nvPicPr>
          <p:cNvPr id="8" name="SK-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52800" y="1707505"/>
            <a:ext cx="1475184" cy="75307"/>
          </a:xfrm>
          <a:prstGeom prst="rect">
            <a:avLst/>
          </a:prstGeom>
        </p:spPr>
      </p:pic>
      <p:pic>
        <p:nvPicPr>
          <p:cNvPr id="9" name="SK-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28114" y="617190"/>
            <a:ext cx="4658938" cy="2098477"/>
          </a:xfrm>
          <a:prstGeom prst="rect">
            <a:avLst/>
          </a:prstGeom>
        </p:spPr>
      </p:pic>
      <p:pic>
        <p:nvPicPr>
          <p:cNvPr id="10" name="SK-7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278094" y="1248073"/>
            <a:ext cx="499765" cy="356592"/>
          </a:xfrm>
          <a:prstGeom prst="rect">
            <a:avLst/>
          </a:prstGeom>
        </p:spPr>
      </p:pic>
      <p:pic>
        <p:nvPicPr>
          <p:cNvPr id="11" name="SK-7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352800" y="2820591"/>
            <a:ext cx="8534400" cy="9525"/>
          </a:xfrm>
          <a:prstGeom prst="rect">
            <a:avLst/>
          </a:prstGeom>
        </p:spPr>
      </p:pic>
      <p:pic>
        <p:nvPicPr>
          <p:cNvPr id="12" name="SK-7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352800" y="3328824"/>
            <a:ext cx="1650503" cy="257786"/>
          </a:xfrm>
          <a:prstGeom prst="rect">
            <a:avLst/>
          </a:prstGeom>
        </p:spPr>
      </p:pic>
      <p:pic>
        <p:nvPicPr>
          <p:cNvPr id="13" name="SK-7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352800" y="4418560"/>
            <a:ext cx="1446327" cy="279052"/>
          </a:xfrm>
          <a:prstGeom prst="rect">
            <a:avLst/>
          </a:prstGeom>
        </p:spPr>
      </p:pic>
      <p:pic>
        <p:nvPicPr>
          <p:cNvPr id="14" name="SK-7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822406" y="3168253"/>
            <a:ext cx="9525" cy="3072259"/>
          </a:xfrm>
          <a:prstGeom prst="rect">
            <a:avLst/>
          </a:prstGeom>
        </p:spPr>
      </p:pic>
      <p:pic>
        <p:nvPicPr>
          <p:cNvPr id="15" name="SK-7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046690" y="3634680"/>
            <a:ext cx="3803898" cy="726877"/>
          </a:xfrm>
          <a:prstGeom prst="rect">
            <a:avLst/>
          </a:prstGeom>
        </p:spPr>
      </p:pic>
      <p:pic>
        <p:nvPicPr>
          <p:cNvPr id="16" name="SK-7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046690" y="4519315"/>
            <a:ext cx="3803898" cy="754261"/>
          </a:xfrm>
          <a:prstGeom prst="rect">
            <a:avLst/>
          </a:prstGeom>
        </p:spPr>
      </p:pic>
      <p:pic>
        <p:nvPicPr>
          <p:cNvPr id="17" name="SK-7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046690" y="5452021"/>
            <a:ext cx="3803898" cy="733723"/>
          </a:xfrm>
          <a:prstGeom prst="rect">
            <a:avLst/>
          </a:prstGeom>
        </p:spPr>
      </p:pic>
      <p:pic>
        <p:nvPicPr>
          <p:cNvPr id="18" name="SK-7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205192" y="5623471"/>
            <a:ext cx="390079" cy="383977"/>
          </a:xfrm>
          <a:prstGeom prst="rect">
            <a:avLst/>
          </a:prstGeom>
        </p:spPr>
      </p:pic>
      <p:pic>
        <p:nvPicPr>
          <p:cNvPr id="19" name="SK-7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205192" y="4704457"/>
            <a:ext cx="390079" cy="377130"/>
          </a:xfrm>
          <a:prstGeom prst="rect">
            <a:avLst/>
          </a:prstGeom>
        </p:spPr>
      </p:pic>
      <p:pic>
        <p:nvPicPr>
          <p:cNvPr id="20" name="SK-7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205192" y="3792438"/>
            <a:ext cx="390079" cy="383977"/>
          </a:xfrm>
          <a:prstGeom prst="rect">
            <a:avLst/>
          </a:prstGeom>
        </p:spPr>
      </p:pic>
      <p:pic>
        <p:nvPicPr>
          <p:cNvPr id="21" name="SK-7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034486" y="3154561"/>
            <a:ext cx="280392" cy="253603"/>
          </a:xfrm>
          <a:prstGeom prst="rect">
            <a:avLst/>
          </a:prstGeom>
        </p:spPr>
      </p:pic>
      <p:pic>
        <p:nvPicPr>
          <p:cNvPr id="22" name="SK-7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3377059" y="4773067"/>
            <a:ext cx="4206180" cy="1577280"/>
          </a:xfrm>
          <a:prstGeom prst="rect">
            <a:avLst/>
          </a:prstGeom>
        </p:spPr>
      </p:pic>
      <p:pic>
        <p:nvPicPr>
          <p:cNvPr id="23" name="SK-7-img-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753279" y="1234380"/>
            <a:ext cx="670471" cy="603498"/>
          </a:xfrm>
          <a:prstGeom prst="rect">
            <a:avLst/>
          </a:prstGeom>
        </p:spPr>
      </p:pic>
      <p:pic>
        <p:nvPicPr>
          <p:cNvPr id="24" name="SK-7-img-23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021788" y="1460748"/>
            <a:ext cx="316855" cy="185142"/>
          </a:xfrm>
          <a:prstGeom prst="rect">
            <a:avLst/>
          </a:prstGeom>
        </p:spPr>
      </p:pic>
      <p:pic>
        <p:nvPicPr>
          <p:cNvPr id="25" name="SK-7-img-24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997553" y="1446907"/>
            <a:ext cx="987475" cy="528042"/>
          </a:xfrm>
          <a:prstGeom prst="rect">
            <a:avLst/>
          </a:prstGeom>
        </p:spPr>
      </p:pic>
      <p:pic>
        <p:nvPicPr>
          <p:cNvPr id="26" name="SK-7-img-25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461177" y="1433215"/>
            <a:ext cx="365671" cy="541734"/>
          </a:xfrm>
          <a:prstGeom prst="rect">
            <a:avLst/>
          </a:prstGeom>
        </p:spPr>
      </p:pic>
      <p:pic>
        <p:nvPicPr>
          <p:cNvPr id="27" name="SK-7-img-26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7485757" y="1234380"/>
            <a:ext cx="572988" cy="665113"/>
          </a:xfrm>
          <a:prstGeom prst="rect">
            <a:avLst/>
          </a:prstGeom>
        </p:spPr>
      </p:pic>
      <p:pic>
        <p:nvPicPr>
          <p:cNvPr id="28" name="SK-7-img-27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707082" y="418207"/>
            <a:ext cx="1792188" cy="1639044"/>
          </a:xfrm>
          <a:prstGeom prst="rect">
            <a:avLst/>
          </a:prstGeom>
        </p:spPr>
      </p:pic>
      <p:sp>
        <p:nvSpPr>
          <p:cNvPr id="29" name="SK-7-text-28"/>
          <p:cNvSpPr/>
          <p:nvPr/>
        </p:nvSpPr>
        <p:spPr>
          <a:xfrm>
            <a:off x="262086" y="2256234"/>
            <a:ext cx="2474714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7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PSYCHOLOGICAL CARE</a:t>
            </a:r>
            <a:endParaRPr lang="en-US" sz="1725" dirty="0"/>
          </a:p>
        </p:txBody>
      </p:sp>
      <p:sp>
        <p:nvSpPr>
          <p:cNvPr id="30" name="SK-7-text-29"/>
          <p:cNvSpPr/>
          <p:nvPr/>
        </p:nvSpPr>
        <p:spPr>
          <a:xfrm>
            <a:off x="907703" y="2914650"/>
            <a:ext cx="1195834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4050" b="1" dirty="0">
                <a:solidFill>
                  <a:srgbClr val="F39C1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49%</a:t>
            </a:r>
            <a:endParaRPr lang="en-US" sz="4050" dirty="0"/>
          </a:p>
        </p:txBody>
      </p:sp>
      <p:sp>
        <p:nvSpPr>
          <p:cNvPr id="31" name="SK-7-text-30"/>
          <p:cNvSpPr/>
          <p:nvPr/>
        </p:nvSpPr>
        <p:spPr>
          <a:xfrm>
            <a:off x="755898" y="3449538"/>
            <a:ext cx="1511796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Anxiety prevalence in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advanced HF</a:t>
            </a:r>
            <a:endParaRPr lang="en-US" sz="1200" dirty="0"/>
          </a:p>
        </p:txBody>
      </p:sp>
      <p:sp>
        <p:nvSpPr>
          <p:cNvPr id="32" name="SK-7-text-31"/>
          <p:cNvSpPr/>
          <p:nvPr/>
        </p:nvSpPr>
        <p:spPr>
          <a:xfrm>
            <a:off x="907703" y="4251871"/>
            <a:ext cx="1195834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4050" b="1" dirty="0">
                <a:solidFill>
                  <a:srgbClr val="F39C1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36%</a:t>
            </a:r>
            <a:endParaRPr lang="en-US" sz="4050" dirty="0"/>
          </a:p>
        </p:txBody>
      </p:sp>
      <p:sp>
        <p:nvSpPr>
          <p:cNvPr id="33" name="SK-7-text-32"/>
          <p:cNvSpPr/>
          <p:nvPr/>
        </p:nvSpPr>
        <p:spPr>
          <a:xfrm>
            <a:off x="646063" y="4800600"/>
            <a:ext cx="1718965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Depression prevalence in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advanced HF</a:t>
            </a:r>
            <a:endParaRPr lang="en-US" sz="1200" dirty="0"/>
          </a:p>
        </p:txBody>
      </p:sp>
      <p:sp>
        <p:nvSpPr>
          <p:cNvPr id="34" name="SK-7-text-33"/>
          <p:cNvSpPr/>
          <p:nvPr/>
        </p:nvSpPr>
        <p:spPr>
          <a:xfrm>
            <a:off x="548580" y="5541169"/>
            <a:ext cx="1938486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"Often undertreated and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underdiagnosed"</a:t>
            </a:r>
            <a:endParaRPr lang="en-US" sz="1350" dirty="0"/>
          </a:p>
        </p:txBody>
      </p:sp>
      <p:sp>
        <p:nvSpPr>
          <p:cNvPr id="35" name="SK-7-text-34"/>
          <p:cNvSpPr/>
          <p:nvPr/>
        </p:nvSpPr>
        <p:spPr>
          <a:xfrm>
            <a:off x="900559" y="6364188"/>
            <a:ext cx="1222177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</a:t>
            </a:r>
            <a:endParaRPr lang="en-US" sz="1200" dirty="0"/>
          </a:p>
        </p:txBody>
      </p:sp>
      <p:sp>
        <p:nvSpPr>
          <p:cNvPr id="36" name="SK-7-text-35"/>
          <p:cNvSpPr/>
          <p:nvPr/>
        </p:nvSpPr>
        <p:spPr>
          <a:xfrm>
            <a:off x="3303984" y="260598"/>
            <a:ext cx="8812530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Psychological Support</a:t>
            </a:r>
            <a:endParaRPr lang="en-US" sz="2700" dirty="0"/>
          </a:p>
        </p:txBody>
      </p:sp>
      <p:sp>
        <p:nvSpPr>
          <p:cNvPr id="37" name="SK-7-text-36"/>
          <p:cNvSpPr/>
          <p:nvPr/>
        </p:nvSpPr>
        <p:spPr>
          <a:xfrm>
            <a:off x="3303984" y="829717"/>
            <a:ext cx="8888016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Anxiety, Depression &amp; Identity</a:t>
            </a:r>
            <a:endParaRPr lang="en-US" sz="1950" dirty="0"/>
          </a:p>
        </p:txBody>
      </p:sp>
      <p:sp>
        <p:nvSpPr>
          <p:cNvPr id="38" name="SK-7-text-37"/>
          <p:cNvSpPr/>
          <p:nvPr/>
        </p:nvSpPr>
        <p:spPr>
          <a:xfrm>
            <a:off x="3303984" y="1268611"/>
            <a:ext cx="8888016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2980B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Mental health comorbidities in advanced heart failure</a:t>
            </a:r>
            <a:endParaRPr lang="en-US" sz="1275" dirty="0"/>
          </a:p>
        </p:txBody>
      </p:sp>
      <p:sp>
        <p:nvSpPr>
          <p:cNvPr id="39" name="SK-7-text-38"/>
          <p:cNvSpPr/>
          <p:nvPr/>
        </p:nvSpPr>
        <p:spPr>
          <a:xfrm>
            <a:off x="7457480" y="740569"/>
            <a:ext cx="3982343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75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Identity Challenge — "In Your Prime" Concept</a:t>
            </a:r>
            <a:endParaRPr lang="en-US" sz="1275" dirty="0"/>
          </a:p>
        </p:txBody>
      </p:sp>
      <p:sp>
        <p:nvSpPr>
          <p:cNvPr id="40" name="SK-7-text-39"/>
          <p:cNvSpPr/>
          <p:nvPr/>
        </p:nvSpPr>
        <p:spPr>
          <a:xfrm>
            <a:off x="7388275" y="2043559"/>
            <a:ext cx="755898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Was: Active,</a:t>
            </a:r>
            <a:endParaRPr lang="en-US" sz="1050" dirty="0"/>
          </a:p>
          <a:p>
            <a:pPr marL="0" indent="0" algn="ctr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Independent,</a:t>
            </a:r>
            <a:endParaRPr lang="en-US" sz="1050" dirty="0"/>
          </a:p>
          <a:p>
            <a:pPr marL="0" indent="0" algn="ctr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Self-reliant</a:t>
            </a:r>
            <a:endParaRPr lang="en-US" sz="1050" dirty="0"/>
          </a:p>
        </p:txBody>
      </p:sp>
      <p:sp>
        <p:nvSpPr>
          <p:cNvPr id="41" name="SK-7-text-40"/>
          <p:cNvSpPr/>
          <p:nvPr/>
        </p:nvSpPr>
        <p:spPr>
          <a:xfrm>
            <a:off x="8985498" y="2043559"/>
            <a:ext cx="999679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Now: Dependent,</a:t>
            </a:r>
            <a:endParaRPr lang="en-US" sz="1050" dirty="0"/>
          </a:p>
          <a:p>
            <a:pPr marL="0" indent="0" algn="ctr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Breathless,</a:t>
            </a:r>
            <a:endParaRPr lang="en-US" sz="1050" dirty="0"/>
          </a:p>
          <a:p>
            <a:pPr marL="0" indent="0" algn="ctr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Isolated</a:t>
            </a:r>
            <a:endParaRPr lang="en-US" sz="1050" dirty="0"/>
          </a:p>
        </p:txBody>
      </p:sp>
      <p:sp>
        <p:nvSpPr>
          <p:cNvPr id="42" name="SK-7-text-41"/>
          <p:cNvSpPr/>
          <p:nvPr/>
        </p:nvSpPr>
        <p:spPr>
          <a:xfrm>
            <a:off x="10521553" y="2043559"/>
            <a:ext cx="1194792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Need: Psychological</a:t>
            </a:r>
            <a:endParaRPr lang="en-US" sz="1050" dirty="0"/>
          </a:p>
          <a:p>
            <a:pPr marL="0" indent="0" algn="ctr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acknowledgement</a:t>
            </a:r>
            <a:endParaRPr lang="en-US" sz="1050" dirty="0"/>
          </a:p>
          <a:p>
            <a:pPr marL="0" indent="0" algn="ctr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&amp; support</a:t>
            </a:r>
            <a:endParaRPr lang="en-US" sz="1050" dirty="0"/>
          </a:p>
        </p:txBody>
      </p:sp>
      <p:sp>
        <p:nvSpPr>
          <p:cNvPr id="43" name="SK-7-text-42"/>
          <p:cNvSpPr/>
          <p:nvPr/>
        </p:nvSpPr>
        <p:spPr>
          <a:xfrm>
            <a:off x="3352800" y="2996803"/>
            <a:ext cx="2738438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Management</a:t>
            </a:r>
            <a:endParaRPr lang="en-US" sz="1725" dirty="0"/>
          </a:p>
        </p:txBody>
      </p:sp>
      <p:sp>
        <p:nvSpPr>
          <p:cNvPr id="44" name="SK-7-text-43"/>
          <p:cNvSpPr/>
          <p:nvPr/>
        </p:nvSpPr>
        <p:spPr>
          <a:xfrm>
            <a:off x="3438079" y="3374082"/>
            <a:ext cx="355092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Non-Pharmacological</a:t>
            </a:r>
            <a:endParaRPr lang="en-US" sz="1200" dirty="0"/>
          </a:p>
        </p:txBody>
      </p:sp>
      <p:sp>
        <p:nvSpPr>
          <p:cNvPr id="45" name="SK-7-text-44"/>
          <p:cNvSpPr/>
          <p:nvPr/>
        </p:nvSpPr>
        <p:spPr>
          <a:xfrm>
            <a:off x="3377059" y="3662065"/>
            <a:ext cx="702564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CBT via NHS Talking Therapies / IAPT</a:t>
            </a:r>
            <a:endParaRPr lang="en-US" sz="1200" dirty="0"/>
          </a:p>
        </p:txBody>
      </p:sp>
      <p:sp>
        <p:nvSpPr>
          <p:cNvPr id="46" name="SK-7-text-45"/>
          <p:cNvSpPr/>
          <p:nvPr/>
        </p:nvSpPr>
        <p:spPr>
          <a:xfrm>
            <a:off x="3377059" y="3895279"/>
            <a:ext cx="391668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Peer support groups</a:t>
            </a:r>
            <a:endParaRPr lang="en-US" sz="1200" dirty="0"/>
          </a:p>
        </p:txBody>
      </p:sp>
      <p:sp>
        <p:nvSpPr>
          <p:cNvPr id="47" name="SK-7-text-46"/>
          <p:cNvSpPr/>
          <p:nvPr/>
        </p:nvSpPr>
        <p:spPr>
          <a:xfrm>
            <a:off x="3377059" y="4100959"/>
            <a:ext cx="757428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Exercise rehabilitation where tolerated</a:t>
            </a:r>
            <a:endParaRPr lang="en-US" sz="1200" dirty="0"/>
          </a:p>
        </p:txBody>
      </p:sp>
      <p:sp>
        <p:nvSpPr>
          <p:cNvPr id="48" name="SK-7-text-47"/>
          <p:cNvSpPr/>
          <p:nvPr/>
        </p:nvSpPr>
        <p:spPr>
          <a:xfrm>
            <a:off x="3450282" y="4485084"/>
            <a:ext cx="281940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Pharmacological</a:t>
            </a:r>
            <a:endParaRPr lang="en-US" sz="1200" dirty="0"/>
          </a:p>
        </p:txBody>
      </p:sp>
      <p:sp>
        <p:nvSpPr>
          <p:cNvPr id="49" name="SK-7-text-48"/>
          <p:cNvSpPr/>
          <p:nvPr/>
        </p:nvSpPr>
        <p:spPr>
          <a:xfrm>
            <a:off x="8363694" y="3161407"/>
            <a:ext cx="3001328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E74C3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Avoid in HF</a:t>
            </a:r>
            <a:endParaRPr lang="en-US" sz="1725" dirty="0"/>
          </a:p>
        </p:txBody>
      </p:sp>
      <p:sp>
        <p:nvSpPr>
          <p:cNvPr id="50" name="SK-7-text-49"/>
          <p:cNvSpPr/>
          <p:nvPr/>
        </p:nvSpPr>
        <p:spPr>
          <a:xfrm>
            <a:off x="8729365" y="3771900"/>
            <a:ext cx="346263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Tricyclic antidepressants</a:t>
            </a:r>
            <a:endParaRPr lang="en-US" sz="1200" dirty="0"/>
          </a:p>
        </p:txBody>
      </p:sp>
      <p:sp>
        <p:nvSpPr>
          <p:cNvPr id="51" name="SK-7-text-50"/>
          <p:cNvSpPr/>
          <p:nvPr/>
        </p:nvSpPr>
        <p:spPr>
          <a:xfrm>
            <a:off x="8741569" y="4018657"/>
            <a:ext cx="3450431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QTc prolongation, arrhythmia risk</a:t>
            </a:r>
            <a:endParaRPr lang="en-US" sz="1200" dirty="0"/>
          </a:p>
        </p:txBody>
      </p:sp>
      <p:sp>
        <p:nvSpPr>
          <p:cNvPr id="52" name="SK-7-text-51"/>
          <p:cNvSpPr/>
          <p:nvPr/>
        </p:nvSpPr>
        <p:spPr>
          <a:xfrm>
            <a:off x="8729365" y="4677073"/>
            <a:ext cx="208788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Venlafaxine</a:t>
            </a:r>
            <a:endParaRPr lang="en-US" sz="1200" dirty="0"/>
          </a:p>
        </p:txBody>
      </p:sp>
      <p:sp>
        <p:nvSpPr>
          <p:cNvPr id="53" name="SK-7-text-52"/>
          <p:cNvSpPr/>
          <p:nvPr/>
        </p:nvSpPr>
        <p:spPr>
          <a:xfrm>
            <a:off x="8741569" y="4937671"/>
            <a:ext cx="3450431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Can worsen heart failure</a:t>
            </a:r>
            <a:endParaRPr lang="en-US" sz="1200" dirty="0"/>
          </a:p>
        </p:txBody>
      </p:sp>
      <p:sp>
        <p:nvSpPr>
          <p:cNvPr id="54" name="SK-7-text-53"/>
          <p:cNvSpPr/>
          <p:nvPr/>
        </p:nvSpPr>
        <p:spPr>
          <a:xfrm>
            <a:off x="8729365" y="5596086"/>
            <a:ext cx="117348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NSAIDs</a:t>
            </a:r>
            <a:endParaRPr lang="en-US" sz="1200" dirty="0"/>
          </a:p>
        </p:txBody>
      </p:sp>
      <p:sp>
        <p:nvSpPr>
          <p:cNvPr id="55" name="SK-7-text-54"/>
          <p:cNvSpPr/>
          <p:nvPr/>
        </p:nvSpPr>
        <p:spPr>
          <a:xfrm>
            <a:off x="8741569" y="5849838"/>
            <a:ext cx="3450431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Fluid retention, renal impairment</a:t>
            </a:r>
            <a:endParaRPr lang="en-US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3352800" cy="356592"/>
          </a:xfrm>
          <a:prstGeom prst="rect">
            <a:avLst/>
          </a:prstGeom>
        </p:spPr>
      </p:pic>
      <p:pic>
        <p:nvPicPr>
          <p:cNvPr id="4" name="SK-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56592"/>
            <a:ext cx="3352800" cy="6158359"/>
          </a:xfrm>
          <a:prstGeom prst="rect">
            <a:avLst/>
          </a:prstGeom>
        </p:spPr>
      </p:pic>
      <p:pic>
        <p:nvPicPr>
          <p:cNvPr id="5" name="SK-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3780" y="4644926"/>
            <a:ext cx="2865090" cy="9525"/>
          </a:xfrm>
          <a:prstGeom prst="rect">
            <a:avLst/>
          </a:prstGeom>
        </p:spPr>
      </p:pic>
      <p:pic>
        <p:nvPicPr>
          <p:cNvPr id="6" name="SK-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5671" y="4869061"/>
            <a:ext cx="2621161" cy="644575"/>
          </a:xfrm>
          <a:prstGeom prst="rect">
            <a:avLst/>
          </a:prstGeom>
        </p:spPr>
      </p:pic>
      <p:pic>
        <p:nvPicPr>
          <p:cNvPr id="7" name="SK-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5671" y="5712023"/>
            <a:ext cx="2621161" cy="645914"/>
          </a:xfrm>
          <a:prstGeom prst="rect">
            <a:avLst/>
          </a:prstGeom>
        </p:spPr>
      </p:pic>
      <p:pic>
        <p:nvPicPr>
          <p:cNvPr id="8" name="SK-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57600" y="1268611"/>
            <a:ext cx="5303490" cy="89148"/>
          </a:xfrm>
          <a:prstGeom prst="rect">
            <a:avLst/>
          </a:prstGeom>
        </p:spPr>
      </p:pic>
      <p:pic>
        <p:nvPicPr>
          <p:cNvPr id="9" name="SK-8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657600" y="1817340"/>
            <a:ext cx="3962400" cy="377130"/>
          </a:xfrm>
          <a:prstGeom prst="rect">
            <a:avLst/>
          </a:prstGeom>
        </p:spPr>
      </p:pic>
      <p:pic>
        <p:nvPicPr>
          <p:cNvPr id="10" name="SK-8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924800" y="1817340"/>
            <a:ext cx="3962400" cy="377130"/>
          </a:xfrm>
          <a:prstGeom prst="rect">
            <a:avLst/>
          </a:prstGeom>
        </p:spPr>
      </p:pic>
      <p:pic>
        <p:nvPicPr>
          <p:cNvPr id="11" name="SK-8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657600" y="2241798"/>
            <a:ext cx="3962400" cy="556766"/>
          </a:xfrm>
          <a:prstGeom prst="rect">
            <a:avLst/>
          </a:prstGeom>
        </p:spPr>
      </p:pic>
      <p:pic>
        <p:nvPicPr>
          <p:cNvPr id="12" name="SK-8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657600" y="2255490"/>
            <a:ext cx="146298" cy="479971"/>
          </a:xfrm>
          <a:prstGeom prst="rect">
            <a:avLst/>
          </a:prstGeom>
        </p:spPr>
      </p:pic>
      <p:pic>
        <p:nvPicPr>
          <p:cNvPr id="13" name="SK-8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657600" y="2804220"/>
            <a:ext cx="3962400" cy="570458"/>
          </a:xfrm>
          <a:prstGeom prst="rect">
            <a:avLst/>
          </a:prstGeom>
        </p:spPr>
      </p:pic>
      <p:pic>
        <p:nvPicPr>
          <p:cNvPr id="14" name="SK-8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657600" y="2804220"/>
            <a:ext cx="146298" cy="479971"/>
          </a:xfrm>
          <a:prstGeom prst="rect">
            <a:avLst/>
          </a:prstGeom>
        </p:spPr>
      </p:pic>
      <p:pic>
        <p:nvPicPr>
          <p:cNvPr id="15" name="SK-8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657600" y="3380184"/>
            <a:ext cx="3962400" cy="570458"/>
          </a:xfrm>
          <a:prstGeom prst="rect">
            <a:avLst/>
          </a:prstGeom>
        </p:spPr>
      </p:pic>
      <p:pic>
        <p:nvPicPr>
          <p:cNvPr id="16" name="SK-8-img-15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657600" y="3380184"/>
            <a:ext cx="146298" cy="479971"/>
          </a:xfrm>
          <a:prstGeom prst="rect">
            <a:avLst/>
          </a:prstGeom>
        </p:spPr>
      </p:pic>
      <p:pic>
        <p:nvPicPr>
          <p:cNvPr id="17" name="SK-8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657600" y="3963144"/>
            <a:ext cx="3962400" cy="570458"/>
          </a:xfrm>
          <a:prstGeom prst="rect">
            <a:avLst/>
          </a:prstGeom>
        </p:spPr>
      </p:pic>
      <p:pic>
        <p:nvPicPr>
          <p:cNvPr id="18" name="SK-8-img-17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657600" y="3928914"/>
            <a:ext cx="146298" cy="479971"/>
          </a:xfrm>
          <a:prstGeom prst="rect">
            <a:avLst/>
          </a:prstGeom>
        </p:spPr>
      </p:pic>
      <p:pic>
        <p:nvPicPr>
          <p:cNvPr id="19" name="SK-8-img-1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924800" y="2248644"/>
            <a:ext cx="3962400" cy="536228"/>
          </a:xfrm>
          <a:prstGeom prst="rect">
            <a:avLst/>
          </a:prstGeom>
        </p:spPr>
      </p:pic>
      <p:pic>
        <p:nvPicPr>
          <p:cNvPr id="20" name="SK-8-img-19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924800" y="2248644"/>
            <a:ext cx="146298" cy="479971"/>
          </a:xfrm>
          <a:prstGeom prst="rect">
            <a:avLst/>
          </a:prstGeom>
        </p:spPr>
      </p:pic>
      <p:pic>
        <p:nvPicPr>
          <p:cNvPr id="21" name="SK-8-img-20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924800" y="2797373"/>
            <a:ext cx="3962400" cy="570458"/>
          </a:xfrm>
          <a:prstGeom prst="rect">
            <a:avLst/>
          </a:prstGeom>
        </p:spPr>
      </p:pic>
      <p:pic>
        <p:nvPicPr>
          <p:cNvPr id="22" name="SK-8-img-21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924800" y="2797373"/>
            <a:ext cx="146298" cy="479971"/>
          </a:xfrm>
          <a:prstGeom prst="rect">
            <a:avLst/>
          </a:prstGeom>
        </p:spPr>
      </p:pic>
      <p:pic>
        <p:nvPicPr>
          <p:cNvPr id="23" name="SK-8-img-2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924800" y="3380184"/>
            <a:ext cx="3962400" cy="570458"/>
          </a:xfrm>
          <a:prstGeom prst="rect">
            <a:avLst/>
          </a:prstGeom>
        </p:spPr>
      </p:pic>
      <p:pic>
        <p:nvPicPr>
          <p:cNvPr id="24" name="SK-8-img-23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924800" y="3380184"/>
            <a:ext cx="146298" cy="479971"/>
          </a:xfrm>
          <a:prstGeom prst="rect">
            <a:avLst/>
          </a:prstGeom>
        </p:spPr>
      </p:pic>
      <p:pic>
        <p:nvPicPr>
          <p:cNvPr id="25" name="SK-8-img-24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924800" y="3949452"/>
            <a:ext cx="3962400" cy="584150"/>
          </a:xfrm>
          <a:prstGeom prst="rect">
            <a:avLst/>
          </a:prstGeom>
        </p:spPr>
      </p:pic>
      <p:pic>
        <p:nvPicPr>
          <p:cNvPr id="26" name="SK-8-img-2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924800" y="3928914"/>
            <a:ext cx="146298" cy="479971"/>
          </a:xfrm>
          <a:prstGeom prst="rect">
            <a:avLst/>
          </a:prstGeom>
        </p:spPr>
      </p:pic>
      <p:pic>
        <p:nvPicPr>
          <p:cNvPr id="27" name="SK-8-img-26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657600" y="4628406"/>
            <a:ext cx="8229600" cy="824210"/>
          </a:xfrm>
          <a:prstGeom prst="rect">
            <a:avLst/>
          </a:prstGeom>
        </p:spPr>
      </p:pic>
      <p:pic>
        <p:nvPicPr>
          <p:cNvPr id="28" name="SK-8-img-27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3657600" y="4628406"/>
            <a:ext cx="146298" cy="754261"/>
          </a:xfrm>
          <a:prstGeom prst="rect">
            <a:avLst/>
          </a:prstGeom>
        </p:spPr>
      </p:pic>
      <p:pic>
        <p:nvPicPr>
          <p:cNvPr id="29" name="SK-8-img-28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3657600" y="5492502"/>
            <a:ext cx="8229600" cy="1064270"/>
          </a:xfrm>
          <a:prstGeom prst="rect">
            <a:avLst/>
          </a:prstGeom>
        </p:spPr>
      </p:pic>
      <p:pic>
        <p:nvPicPr>
          <p:cNvPr id="30" name="SK-8-img-29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4506218" y="5623471"/>
            <a:ext cx="9525" cy="822871"/>
          </a:xfrm>
          <a:prstGeom prst="rect">
            <a:avLst/>
          </a:prstGeom>
        </p:spPr>
      </p:pic>
      <p:pic>
        <p:nvPicPr>
          <p:cNvPr id="31" name="SK-8-img-30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424071" y="5726311"/>
            <a:ext cx="1219200" cy="582811"/>
          </a:xfrm>
          <a:prstGeom prst="rect">
            <a:avLst/>
          </a:prstGeom>
        </p:spPr>
      </p:pic>
      <p:pic>
        <p:nvPicPr>
          <p:cNvPr id="32" name="SK-8-img-31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4876800" y="6475958"/>
            <a:ext cx="6339780" cy="9525"/>
          </a:xfrm>
          <a:prstGeom prst="rect">
            <a:avLst/>
          </a:prstGeom>
        </p:spPr>
      </p:pic>
      <p:pic>
        <p:nvPicPr>
          <p:cNvPr id="33" name="SK-8-img-32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3876973" y="5568553"/>
            <a:ext cx="475357" cy="884634"/>
          </a:xfrm>
          <a:prstGeom prst="rect">
            <a:avLst/>
          </a:prstGeom>
        </p:spPr>
      </p:pic>
      <p:pic>
        <p:nvPicPr>
          <p:cNvPr id="34" name="SK-8-img-33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3876973" y="4704457"/>
            <a:ext cx="585192" cy="575965"/>
          </a:xfrm>
          <a:prstGeom prst="rect">
            <a:avLst/>
          </a:prstGeom>
        </p:spPr>
      </p:pic>
      <p:pic>
        <p:nvPicPr>
          <p:cNvPr id="35" name="SK-8-img-34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487561" y="5788075"/>
            <a:ext cx="414486" cy="425053"/>
          </a:xfrm>
          <a:prstGeom prst="rect">
            <a:avLst/>
          </a:prstGeom>
        </p:spPr>
      </p:pic>
      <p:pic>
        <p:nvPicPr>
          <p:cNvPr id="36" name="SK-8-img-35" descr="preencoded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475357" y="4965055"/>
            <a:ext cx="438894" cy="438894"/>
          </a:xfrm>
          <a:prstGeom prst="rect">
            <a:avLst/>
          </a:prstGeom>
        </p:spPr>
      </p:pic>
      <p:pic>
        <p:nvPicPr>
          <p:cNvPr id="37" name="SK-8-img-36" descr="preencoded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999679" y="1021705"/>
            <a:ext cx="1365498" cy="1302990"/>
          </a:xfrm>
          <a:prstGeom prst="rect">
            <a:avLst/>
          </a:prstGeom>
        </p:spPr>
      </p:pic>
      <p:sp>
        <p:nvSpPr>
          <p:cNvPr id="38" name="SK-8-text-37"/>
          <p:cNvSpPr/>
          <p:nvPr/>
        </p:nvSpPr>
        <p:spPr>
          <a:xfrm>
            <a:off x="564356" y="89148"/>
            <a:ext cx="2211884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4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MEDICATION MANAGEMENT</a:t>
            </a:r>
            <a:endParaRPr lang="en-US" sz="1425" dirty="0"/>
          </a:p>
        </p:txBody>
      </p:sp>
      <p:sp>
        <p:nvSpPr>
          <p:cNvPr id="39" name="SK-8-text-38"/>
          <p:cNvSpPr/>
          <p:nvPr/>
        </p:nvSpPr>
        <p:spPr>
          <a:xfrm>
            <a:off x="771525" y="589657"/>
            <a:ext cx="1821656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05</a:t>
            </a:r>
            <a:endParaRPr lang="en-US" sz="1425" dirty="0"/>
          </a:p>
        </p:txBody>
      </p:sp>
      <p:sp>
        <p:nvSpPr>
          <p:cNvPr id="40" name="SK-8-text-39"/>
          <p:cNvSpPr/>
          <p:nvPr/>
        </p:nvSpPr>
        <p:spPr>
          <a:xfrm>
            <a:off x="962918" y="2496294"/>
            <a:ext cx="1390204" cy="6994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61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08</a:t>
            </a:r>
            <a:endParaRPr lang="en-US" sz="6150" dirty="0"/>
          </a:p>
        </p:txBody>
      </p:sp>
      <p:sp>
        <p:nvSpPr>
          <p:cNvPr id="41" name="SK-8-text-40"/>
          <p:cNvSpPr/>
          <p:nvPr/>
        </p:nvSpPr>
        <p:spPr>
          <a:xfrm>
            <a:off x="353467" y="3394621"/>
            <a:ext cx="2499271" cy="10766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145"/>
              </a:lnSpc>
              <a:buNone/>
            </a:pPr>
            <a:r>
              <a:rPr lang="en-US" sz="16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right drug at the right</a:t>
            </a:r>
            <a:endParaRPr lang="en-US" sz="1650" dirty="0"/>
          </a:p>
          <a:p>
            <a:pPr marL="0" indent="0" algn="ctr">
              <a:lnSpc>
                <a:spcPts val="2145"/>
              </a:lnSpc>
              <a:buNone/>
            </a:pPr>
            <a:r>
              <a:rPr lang="en-US" sz="16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time — and the courage to</a:t>
            </a:r>
            <a:endParaRPr lang="en-US" sz="1650" dirty="0"/>
          </a:p>
          <a:p>
            <a:pPr marL="0" indent="0" algn="ctr">
              <a:lnSpc>
                <a:spcPts val="2145"/>
              </a:lnSpc>
              <a:buNone/>
            </a:pPr>
            <a:r>
              <a:rPr lang="en-US" sz="16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stop when the burden</a:t>
            </a:r>
            <a:endParaRPr lang="en-US" sz="1650" dirty="0"/>
          </a:p>
          <a:p>
            <a:pPr marL="0" indent="0" algn="ctr">
              <a:lnSpc>
                <a:spcPts val="2145"/>
              </a:lnSpc>
              <a:buNone/>
            </a:pPr>
            <a:r>
              <a:rPr lang="en-US" sz="16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outweighs the benefit.</a:t>
            </a:r>
            <a:endParaRPr lang="en-US" sz="1650" dirty="0"/>
          </a:p>
        </p:txBody>
      </p:sp>
      <p:sp>
        <p:nvSpPr>
          <p:cNvPr id="42" name="SK-8-text-41"/>
          <p:cNvSpPr/>
          <p:nvPr/>
        </p:nvSpPr>
        <p:spPr>
          <a:xfrm>
            <a:off x="1036290" y="4965055"/>
            <a:ext cx="1686878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NSAIDs</a:t>
            </a:r>
            <a:endParaRPr lang="en-US" sz="1725" dirty="0"/>
          </a:p>
        </p:txBody>
      </p:sp>
      <p:sp>
        <p:nvSpPr>
          <p:cNvPr id="43" name="SK-8-text-42"/>
          <p:cNvSpPr/>
          <p:nvPr/>
        </p:nvSpPr>
        <p:spPr>
          <a:xfrm>
            <a:off x="1036290" y="5232648"/>
            <a:ext cx="391668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Contraindicated in HF</a:t>
            </a:r>
            <a:endParaRPr lang="en-US" sz="1200" dirty="0"/>
          </a:p>
        </p:txBody>
      </p:sp>
      <p:sp>
        <p:nvSpPr>
          <p:cNvPr id="44" name="SK-8-text-43"/>
          <p:cNvSpPr/>
          <p:nvPr/>
        </p:nvSpPr>
        <p:spPr>
          <a:xfrm>
            <a:off x="1024086" y="5788075"/>
            <a:ext cx="2738438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Sertraline</a:t>
            </a:r>
            <a:endParaRPr lang="en-US" sz="1725" dirty="0"/>
          </a:p>
        </p:txBody>
      </p:sp>
      <p:sp>
        <p:nvSpPr>
          <p:cNvPr id="45" name="SK-8-text-44"/>
          <p:cNvSpPr/>
          <p:nvPr/>
        </p:nvSpPr>
        <p:spPr>
          <a:xfrm>
            <a:off x="1036290" y="6069211"/>
            <a:ext cx="464820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First-line antidepressant</a:t>
            </a:r>
            <a:endParaRPr lang="en-US" sz="1200" dirty="0"/>
          </a:p>
        </p:txBody>
      </p:sp>
      <p:sp>
        <p:nvSpPr>
          <p:cNvPr id="46" name="SK-8-text-45"/>
          <p:cNvSpPr/>
          <p:nvPr/>
        </p:nvSpPr>
        <p:spPr>
          <a:xfrm>
            <a:off x="3645396" y="246757"/>
            <a:ext cx="5096173" cy="9394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3630"/>
              </a:lnSpc>
              <a:buNone/>
            </a:pPr>
            <a:r>
              <a:rPr lang="en-US" sz="33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Medication Optimization</a:t>
            </a:r>
            <a:endParaRPr lang="en-US" sz="3300" dirty="0"/>
          </a:p>
          <a:p>
            <a:pPr marL="0" indent="0" algn="l">
              <a:lnSpc>
                <a:spcPts val="3630"/>
              </a:lnSpc>
              <a:buNone/>
            </a:pPr>
            <a:r>
              <a:rPr lang="en-US" sz="33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&amp; Deprescribing Strategies</a:t>
            </a:r>
            <a:endParaRPr lang="en-US" sz="3300" dirty="0"/>
          </a:p>
        </p:txBody>
      </p:sp>
      <p:sp>
        <p:nvSpPr>
          <p:cNvPr id="47" name="SK-8-text-46"/>
          <p:cNvSpPr/>
          <p:nvPr/>
        </p:nvSpPr>
        <p:spPr>
          <a:xfrm>
            <a:off x="3657600" y="1433215"/>
            <a:ext cx="853440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47A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Balancing therapy benefit against terminal-phase burden</a:t>
            </a:r>
            <a:endParaRPr lang="en-US" sz="1725" dirty="0"/>
          </a:p>
        </p:txBody>
      </p:sp>
      <p:sp>
        <p:nvSpPr>
          <p:cNvPr id="48" name="SK-8-text-47"/>
          <p:cNvSpPr/>
          <p:nvPr/>
        </p:nvSpPr>
        <p:spPr>
          <a:xfrm>
            <a:off x="4145161" y="1899642"/>
            <a:ext cx="5519738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✓ CONTINUE IN ADVANCED HF</a:t>
            </a:r>
            <a:endParaRPr lang="en-US" sz="1425" dirty="0"/>
          </a:p>
        </p:txBody>
      </p:sp>
      <p:sp>
        <p:nvSpPr>
          <p:cNvPr id="49" name="SK-8-text-48"/>
          <p:cNvSpPr/>
          <p:nvPr/>
        </p:nvSpPr>
        <p:spPr>
          <a:xfrm>
            <a:off x="3950196" y="2317998"/>
            <a:ext cx="226218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ACEi / ARB</a:t>
            </a:r>
            <a:endParaRPr lang="en-US" sz="1425" dirty="0"/>
          </a:p>
        </p:txBody>
      </p:sp>
      <p:sp>
        <p:nvSpPr>
          <p:cNvPr id="50" name="SK-8-text-49"/>
          <p:cNvSpPr/>
          <p:nvPr/>
        </p:nvSpPr>
        <p:spPr>
          <a:xfrm>
            <a:off x="3950196" y="2544217"/>
            <a:ext cx="791718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Reduces decompensations; continue while tolerated</a:t>
            </a:r>
            <a:endParaRPr lang="en-US" sz="1050" dirty="0"/>
          </a:p>
        </p:txBody>
      </p:sp>
      <p:sp>
        <p:nvSpPr>
          <p:cNvPr id="51" name="SK-8-text-50"/>
          <p:cNvSpPr/>
          <p:nvPr/>
        </p:nvSpPr>
        <p:spPr>
          <a:xfrm>
            <a:off x="3950196" y="2880271"/>
            <a:ext cx="269652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Beta-Blocker</a:t>
            </a:r>
            <a:endParaRPr lang="en-US" sz="1425" dirty="0"/>
          </a:p>
        </p:txBody>
      </p:sp>
      <p:sp>
        <p:nvSpPr>
          <p:cNvPr id="52" name="SK-8-text-51"/>
          <p:cNvSpPr/>
          <p:nvPr/>
        </p:nvSpPr>
        <p:spPr>
          <a:xfrm>
            <a:off x="3950196" y="3099792"/>
            <a:ext cx="775716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Symptom control; stop if symptomatic bradycardia</a:t>
            </a:r>
            <a:endParaRPr lang="en-US" sz="1050" dirty="0"/>
          </a:p>
        </p:txBody>
      </p:sp>
      <p:sp>
        <p:nvSpPr>
          <p:cNvPr id="53" name="SK-8-text-52"/>
          <p:cNvSpPr/>
          <p:nvPr/>
        </p:nvSpPr>
        <p:spPr>
          <a:xfrm>
            <a:off x="3950196" y="3456384"/>
            <a:ext cx="74199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MRA</a:t>
            </a:r>
            <a:endParaRPr lang="en-US" sz="1425" dirty="0"/>
          </a:p>
        </p:txBody>
      </p:sp>
      <p:sp>
        <p:nvSpPr>
          <p:cNvPr id="54" name="SK-8-text-53"/>
          <p:cNvSpPr/>
          <p:nvPr/>
        </p:nvSpPr>
        <p:spPr>
          <a:xfrm>
            <a:off x="3950196" y="3682603"/>
            <a:ext cx="743712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Spironolactone / eplerenone — fluid management</a:t>
            </a:r>
            <a:endParaRPr lang="en-US" sz="1050" dirty="0"/>
          </a:p>
        </p:txBody>
      </p:sp>
      <p:sp>
        <p:nvSpPr>
          <p:cNvPr id="55" name="SK-8-text-54"/>
          <p:cNvSpPr/>
          <p:nvPr/>
        </p:nvSpPr>
        <p:spPr>
          <a:xfrm>
            <a:off x="3950196" y="4039344"/>
            <a:ext cx="349281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SGLT2 Inhibitor</a:t>
            </a:r>
            <a:endParaRPr lang="en-US" sz="1425" dirty="0"/>
          </a:p>
        </p:txBody>
      </p:sp>
      <p:sp>
        <p:nvSpPr>
          <p:cNvPr id="56" name="SK-8-text-55"/>
          <p:cNvSpPr/>
          <p:nvPr/>
        </p:nvSpPr>
        <p:spPr>
          <a:xfrm>
            <a:off x="3950196" y="4265563"/>
            <a:ext cx="695706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Dapagliflozin — reduce hospitalisation risk</a:t>
            </a:r>
            <a:endParaRPr lang="en-US" sz="1050" dirty="0"/>
          </a:p>
        </p:txBody>
      </p:sp>
      <p:sp>
        <p:nvSpPr>
          <p:cNvPr id="57" name="SK-8-text-56"/>
          <p:cNvSpPr/>
          <p:nvPr/>
        </p:nvSpPr>
        <p:spPr>
          <a:xfrm>
            <a:off x="8144173" y="1899642"/>
            <a:ext cx="4047827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✕ DEPRESCRIBE IN TERMINAL PHASE</a:t>
            </a:r>
            <a:endParaRPr lang="en-US" sz="1425" dirty="0"/>
          </a:p>
        </p:txBody>
      </p:sp>
      <p:sp>
        <p:nvSpPr>
          <p:cNvPr id="58" name="SK-8-text-57"/>
          <p:cNvSpPr/>
          <p:nvPr/>
        </p:nvSpPr>
        <p:spPr>
          <a:xfrm>
            <a:off x="8163357" y="2290997"/>
            <a:ext cx="1610678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Statins</a:t>
            </a:r>
            <a:endParaRPr lang="en-US" sz="1425" dirty="0"/>
          </a:p>
        </p:txBody>
      </p:sp>
      <p:sp>
        <p:nvSpPr>
          <p:cNvPr id="59" name="SK-8-text-58"/>
          <p:cNvSpPr/>
          <p:nvPr/>
        </p:nvSpPr>
        <p:spPr>
          <a:xfrm>
            <a:off x="8163357" y="2510370"/>
            <a:ext cx="4181921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 short-term survival benefit at end of life</a:t>
            </a:r>
            <a:endParaRPr lang="en-US" sz="1050" dirty="0"/>
          </a:p>
        </p:txBody>
      </p:sp>
      <p:sp>
        <p:nvSpPr>
          <p:cNvPr id="60" name="SK-8-text-59"/>
          <p:cNvSpPr/>
          <p:nvPr/>
        </p:nvSpPr>
        <p:spPr>
          <a:xfrm>
            <a:off x="8163357" y="2839578"/>
            <a:ext cx="4181921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Aspirin / Anticoagulants</a:t>
            </a:r>
            <a:endParaRPr lang="en-US" sz="1425" dirty="0"/>
          </a:p>
        </p:txBody>
      </p:sp>
      <p:sp>
        <p:nvSpPr>
          <p:cNvPr id="61" name="SK-8-text-60"/>
          <p:cNvSpPr/>
          <p:nvPr/>
        </p:nvSpPr>
        <p:spPr>
          <a:xfrm>
            <a:off x="8163357" y="3072791"/>
            <a:ext cx="4181921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Stop if swallowing difficult or benefit unclear</a:t>
            </a:r>
            <a:endParaRPr lang="en-US" sz="1050" dirty="0"/>
          </a:p>
        </p:txBody>
      </p:sp>
      <p:sp>
        <p:nvSpPr>
          <p:cNvPr id="62" name="SK-8-text-61"/>
          <p:cNvSpPr/>
          <p:nvPr/>
        </p:nvSpPr>
        <p:spPr>
          <a:xfrm>
            <a:off x="8163357" y="3422537"/>
            <a:ext cx="95916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ACEi</a:t>
            </a:r>
            <a:endParaRPr lang="en-US" sz="1425" dirty="0"/>
          </a:p>
        </p:txBody>
      </p:sp>
      <p:sp>
        <p:nvSpPr>
          <p:cNvPr id="63" name="SK-8-text-62"/>
          <p:cNvSpPr/>
          <p:nvPr/>
        </p:nvSpPr>
        <p:spPr>
          <a:xfrm>
            <a:off x="8163357" y="3655751"/>
            <a:ext cx="4181921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Stop if worsening renal failure or symptomatic hypotension</a:t>
            </a:r>
            <a:endParaRPr lang="en-US" sz="1050" dirty="0"/>
          </a:p>
        </p:txBody>
      </p:sp>
      <p:sp>
        <p:nvSpPr>
          <p:cNvPr id="64" name="SK-8-text-63"/>
          <p:cNvSpPr/>
          <p:nvPr/>
        </p:nvSpPr>
        <p:spPr>
          <a:xfrm>
            <a:off x="8163357" y="3991656"/>
            <a:ext cx="269652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Beta-Blocker</a:t>
            </a:r>
            <a:endParaRPr lang="en-US" sz="1425" dirty="0"/>
          </a:p>
        </p:txBody>
      </p:sp>
      <p:sp>
        <p:nvSpPr>
          <p:cNvPr id="65" name="SK-8-text-64"/>
          <p:cNvSpPr/>
          <p:nvPr/>
        </p:nvSpPr>
        <p:spPr>
          <a:xfrm>
            <a:off x="8163357" y="4238562"/>
            <a:ext cx="4181921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Stop if causing symptomatic bradycardia or hypotension</a:t>
            </a:r>
            <a:endParaRPr lang="en-US" sz="1050" dirty="0"/>
          </a:p>
        </p:txBody>
      </p:sp>
      <p:sp>
        <p:nvSpPr>
          <p:cNvPr id="66" name="SK-8-text-65"/>
          <p:cNvSpPr/>
          <p:nvPr/>
        </p:nvSpPr>
        <p:spPr>
          <a:xfrm>
            <a:off x="4535388" y="4711303"/>
            <a:ext cx="7656612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Diuretics: Reduce / Stop with Caution</a:t>
            </a:r>
            <a:endParaRPr lang="en-US" sz="1725" dirty="0"/>
          </a:p>
        </p:txBody>
      </p:sp>
      <p:sp>
        <p:nvSpPr>
          <p:cNvPr id="67" name="SK-8-text-66"/>
          <p:cNvSpPr/>
          <p:nvPr/>
        </p:nvSpPr>
        <p:spPr>
          <a:xfrm>
            <a:off x="4547592" y="4965055"/>
            <a:ext cx="5035153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Discontinuing loop diuretics too early causes worsening oedema and dyspnoea —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taper carefully and reassess regularly</a:t>
            </a:r>
            <a:endParaRPr lang="en-US" sz="1050" dirty="0"/>
          </a:p>
        </p:txBody>
      </p:sp>
      <p:sp>
        <p:nvSpPr>
          <p:cNvPr id="68" name="SK-8-text-67"/>
          <p:cNvSpPr/>
          <p:nvPr/>
        </p:nvSpPr>
        <p:spPr>
          <a:xfrm>
            <a:off x="4669482" y="5616625"/>
            <a:ext cx="5367338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PALLIATIVE INOTROPES</a:t>
            </a:r>
            <a:endParaRPr lang="en-US" sz="1725" dirty="0"/>
          </a:p>
        </p:txBody>
      </p:sp>
      <p:sp>
        <p:nvSpPr>
          <p:cNvPr id="69" name="SK-8-text-68"/>
          <p:cNvSpPr/>
          <p:nvPr/>
        </p:nvSpPr>
        <p:spPr>
          <a:xfrm>
            <a:off x="4669482" y="5911453"/>
            <a:ext cx="4998690" cy="5691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Low-dose IV dobutamine or milrinone — does NOT improve survival but reduces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dyspnoea and improves quality of life in refractory HF. Requires specialist input;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home administration possible via community IV therapy services.</a:t>
            </a:r>
            <a:endParaRPr lang="en-US" sz="1050" dirty="0"/>
          </a:p>
        </p:txBody>
      </p:sp>
      <p:sp>
        <p:nvSpPr>
          <p:cNvPr id="70" name="SK-8-text-69"/>
          <p:cNvSpPr/>
          <p:nvPr/>
        </p:nvSpPr>
        <p:spPr>
          <a:xfrm>
            <a:off x="10619184" y="5808613"/>
            <a:ext cx="914400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85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SPECIALIST</a:t>
            </a:r>
            <a:endParaRPr lang="en-US" sz="1350" dirty="0"/>
          </a:p>
          <a:p>
            <a:pPr marL="0" indent="0" algn="ctr">
              <a:lnSpc>
                <a:spcPts val="1485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REFERRAL</a:t>
            </a:r>
            <a:endParaRPr lang="en-US" sz="13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8936"/>
            <a:ext cx="1645890" cy="102840"/>
          </a:xfrm>
          <a:prstGeom prst="rect">
            <a:avLst/>
          </a:prstGeom>
        </p:spPr>
      </p:pic>
      <p:pic>
        <p:nvPicPr>
          <p:cNvPr id="4" name="SK-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61776"/>
            <a:ext cx="1645890" cy="6696075"/>
          </a:xfrm>
          <a:prstGeom prst="rect">
            <a:avLst/>
          </a:prstGeom>
        </p:spPr>
      </p:pic>
      <p:pic>
        <p:nvPicPr>
          <p:cNvPr id="5" name="SK-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26282" y="954732"/>
            <a:ext cx="3230761" cy="38100"/>
          </a:xfrm>
          <a:prstGeom prst="rect">
            <a:avLst/>
          </a:prstGeom>
        </p:spPr>
      </p:pic>
      <p:pic>
        <p:nvPicPr>
          <p:cNvPr id="6" name="SK-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26282" y="1480542"/>
            <a:ext cx="2596753" cy="2209502"/>
          </a:xfrm>
          <a:prstGeom prst="rect">
            <a:avLst/>
          </a:prstGeom>
        </p:spPr>
      </p:pic>
      <p:pic>
        <p:nvPicPr>
          <p:cNvPr id="7" name="SK-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33600" y="3432423"/>
            <a:ext cx="2170063" cy="219373"/>
          </a:xfrm>
          <a:prstGeom prst="rect">
            <a:avLst/>
          </a:prstGeom>
        </p:spPr>
      </p:pic>
      <p:pic>
        <p:nvPicPr>
          <p:cNvPr id="8" name="SK-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8298" y="1480542"/>
            <a:ext cx="2426196" cy="2195810"/>
          </a:xfrm>
          <a:prstGeom prst="rect">
            <a:avLst/>
          </a:prstGeom>
        </p:spPr>
      </p:pic>
      <p:pic>
        <p:nvPicPr>
          <p:cNvPr id="9" name="SK-9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035153" y="3425428"/>
            <a:ext cx="1792188" cy="219373"/>
          </a:xfrm>
          <a:prstGeom prst="rect">
            <a:avLst/>
          </a:prstGeom>
        </p:spPr>
      </p:pic>
      <p:pic>
        <p:nvPicPr>
          <p:cNvPr id="10" name="SK-9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15200" y="1480542"/>
            <a:ext cx="2450455" cy="2202656"/>
          </a:xfrm>
          <a:prstGeom prst="rect">
            <a:avLst/>
          </a:prstGeom>
        </p:spPr>
      </p:pic>
      <p:pic>
        <p:nvPicPr>
          <p:cNvPr id="11" name="SK-9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851577" y="3429000"/>
            <a:ext cx="1389757" cy="219373"/>
          </a:xfrm>
          <a:prstGeom prst="rect">
            <a:avLst/>
          </a:prstGeom>
        </p:spPr>
      </p:pic>
      <p:pic>
        <p:nvPicPr>
          <p:cNvPr id="12" name="SK-9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924157" y="1481286"/>
            <a:ext cx="2023765" cy="2242542"/>
          </a:xfrm>
          <a:prstGeom prst="rect">
            <a:avLst/>
          </a:prstGeom>
        </p:spPr>
      </p:pic>
      <p:pic>
        <p:nvPicPr>
          <p:cNvPr id="13" name="SK-9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26282" y="3890516"/>
            <a:ext cx="10021788" cy="9525"/>
          </a:xfrm>
          <a:prstGeom prst="rect">
            <a:avLst/>
          </a:prstGeom>
        </p:spPr>
      </p:pic>
      <p:pic>
        <p:nvPicPr>
          <p:cNvPr id="14" name="SK-9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926282" y="6329214"/>
            <a:ext cx="10021788" cy="330398"/>
          </a:xfrm>
          <a:prstGeom prst="rect">
            <a:avLst/>
          </a:prstGeom>
        </p:spPr>
      </p:pic>
      <p:pic>
        <p:nvPicPr>
          <p:cNvPr id="15" name="SK-9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901875" y="4245025"/>
            <a:ext cx="10021824" cy="322944"/>
          </a:xfrm>
          <a:prstGeom prst="rect">
            <a:avLst/>
          </a:prstGeom>
        </p:spPr>
      </p:pic>
      <p:pic>
        <p:nvPicPr>
          <p:cNvPr id="16" name="SK-9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901875" y="4567968"/>
            <a:ext cx="10021824" cy="305002"/>
          </a:xfrm>
          <a:prstGeom prst="rect">
            <a:avLst/>
          </a:prstGeom>
        </p:spPr>
      </p:pic>
      <p:pic>
        <p:nvPicPr>
          <p:cNvPr id="17" name="SK-9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901875" y="4567968"/>
            <a:ext cx="2304909" cy="305002"/>
          </a:xfrm>
          <a:prstGeom prst="rect">
            <a:avLst/>
          </a:prstGeom>
        </p:spPr>
      </p:pic>
      <p:pic>
        <p:nvPicPr>
          <p:cNvPr id="18" name="SK-9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206784" y="4567968"/>
            <a:ext cx="2605543" cy="305002"/>
          </a:xfrm>
          <a:prstGeom prst="rect">
            <a:avLst/>
          </a:prstGeom>
        </p:spPr>
      </p:pic>
      <p:pic>
        <p:nvPicPr>
          <p:cNvPr id="19" name="SK-9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812327" y="4567968"/>
            <a:ext cx="1102374" cy="305002"/>
          </a:xfrm>
          <a:prstGeom prst="rect">
            <a:avLst/>
          </a:prstGeom>
        </p:spPr>
      </p:pic>
      <p:pic>
        <p:nvPicPr>
          <p:cNvPr id="20" name="SK-9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914701" y="4567968"/>
            <a:ext cx="1803803" cy="305002"/>
          </a:xfrm>
          <a:prstGeom prst="rect">
            <a:avLst/>
          </a:prstGeom>
        </p:spPr>
      </p:pic>
      <p:pic>
        <p:nvPicPr>
          <p:cNvPr id="21" name="SK-9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9718504" y="4567968"/>
            <a:ext cx="2205194" cy="305002"/>
          </a:xfrm>
          <a:prstGeom prst="rect">
            <a:avLst/>
          </a:prstGeom>
        </p:spPr>
      </p:pic>
      <p:pic>
        <p:nvPicPr>
          <p:cNvPr id="22" name="SK-9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901875" y="4872970"/>
            <a:ext cx="10021824" cy="305002"/>
          </a:xfrm>
          <a:prstGeom prst="rect">
            <a:avLst/>
          </a:prstGeom>
        </p:spPr>
      </p:pic>
      <p:pic>
        <p:nvPicPr>
          <p:cNvPr id="23" name="SK-9-img-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901875" y="4872970"/>
            <a:ext cx="2304909" cy="305002"/>
          </a:xfrm>
          <a:prstGeom prst="rect">
            <a:avLst/>
          </a:prstGeom>
        </p:spPr>
      </p:pic>
      <p:pic>
        <p:nvPicPr>
          <p:cNvPr id="24" name="SK-9-img-23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4206784" y="4872970"/>
            <a:ext cx="2605543" cy="305002"/>
          </a:xfrm>
          <a:prstGeom prst="rect">
            <a:avLst/>
          </a:prstGeom>
        </p:spPr>
      </p:pic>
      <p:pic>
        <p:nvPicPr>
          <p:cNvPr id="25" name="SK-9-img-24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812327" y="4872970"/>
            <a:ext cx="1102374" cy="305002"/>
          </a:xfrm>
          <a:prstGeom prst="rect">
            <a:avLst/>
          </a:prstGeom>
        </p:spPr>
      </p:pic>
      <p:pic>
        <p:nvPicPr>
          <p:cNvPr id="26" name="SK-9-img-25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7914701" y="4872970"/>
            <a:ext cx="1803803" cy="305002"/>
          </a:xfrm>
          <a:prstGeom prst="rect">
            <a:avLst/>
          </a:prstGeom>
        </p:spPr>
      </p:pic>
      <p:pic>
        <p:nvPicPr>
          <p:cNvPr id="27" name="SK-9-img-26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9718504" y="4872970"/>
            <a:ext cx="2205194" cy="305002"/>
          </a:xfrm>
          <a:prstGeom prst="rect">
            <a:avLst/>
          </a:prstGeom>
        </p:spPr>
      </p:pic>
      <p:pic>
        <p:nvPicPr>
          <p:cNvPr id="28" name="SK-9-img-27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901875" y="5177972"/>
            <a:ext cx="10021824" cy="305002"/>
          </a:xfrm>
          <a:prstGeom prst="rect">
            <a:avLst/>
          </a:prstGeom>
        </p:spPr>
      </p:pic>
      <p:pic>
        <p:nvPicPr>
          <p:cNvPr id="29" name="SK-9-img-28" descr="preencoded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901875" y="5177972"/>
            <a:ext cx="2304909" cy="305002"/>
          </a:xfrm>
          <a:prstGeom prst="rect">
            <a:avLst/>
          </a:prstGeom>
        </p:spPr>
      </p:pic>
      <p:pic>
        <p:nvPicPr>
          <p:cNvPr id="30" name="SK-9-img-29" descr="preencoded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4206784" y="5177972"/>
            <a:ext cx="2605543" cy="305002"/>
          </a:xfrm>
          <a:prstGeom prst="rect">
            <a:avLst/>
          </a:prstGeom>
        </p:spPr>
      </p:pic>
      <p:pic>
        <p:nvPicPr>
          <p:cNvPr id="31" name="SK-9-img-30" descr="preencoded.png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6812327" y="5177972"/>
            <a:ext cx="1102374" cy="305002"/>
          </a:xfrm>
          <a:prstGeom prst="rect">
            <a:avLst/>
          </a:prstGeom>
        </p:spPr>
      </p:pic>
      <p:pic>
        <p:nvPicPr>
          <p:cNvPr id="32" name="SK-9-img-31" descr="preencoded.png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7914701" y="5177972"/>
            <a:ext cx="1803803" cy="305002"/>
          </a:xfrm>
          <a:prstGeom prst="rect">
            <a:avLst/>
          </a:prstGeom>
        </p:spPr>
      </p:pic>
      <p:pic>
        <p:nvPicPr>
          <p:cNvPr id="33" name="SK-9-img-32" descr="preencoded.png"/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9718504" y="5177972"/>
            <a:ext cx="2205194" cy="305002"/>
          </a:xfrm>
          <a:prstGeom prst="rect">
            <a:avLst/>
          </a:prstGeom>
        </p:spPr>
      </p:pic>
      <p:pic>
        <p:nvPicPr>
          <p:cNvPr id="34" name="SK-9-img-33" descr="preencoded.png"/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901875" y="5482975"/>
            <a:ext cx="10021824" cy="305002"/>
          </a:xfrm>
          <a:prstGeom prst="rect">
            <a:avLst/>
          </a:prstGeom>
        </p:spPr>
      </p:pic>
      <p:pic>
        <p:nvPicPr>
          <p:cNvPr id="35" name="SK-9-img-34" descr="preencoded.png"/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901875" y="5482975"/>
            <a:ext cx="2304909" cy="305002"/>
          </a:xfrm>
          <a:prstGeom prst="rect">
            <a:avLst/>
          </a:prstGeom>
        </p:spPr>
      </p:pic>
      <p:pic>
        <p:nvPicPr>
          <p:cNvPr id="36" name="SK-9-img-35" descr="preencoded.png"/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4206784" y="5482975"/>
            <a:ext cx="2605543" cy="305002"/>
          </a:xfrm>
          <a:prstGeom prst="rect">
            <a:avLst/>
          </a:prstGeom>
        </p:spPr>
      </p:pic>
      <p:pic>
        <p:nvPicPr>
          <p:cNvPr id="37" name="SK-9-img-36" descr="preencoded.png"/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6812327" y="5482975"/>
            <a:ext cx="1102374" cy="305002"/>
          </a:xfrm>
          <a:prstGeom prst="rect">
            <a:avLst/>
          </a:prstGeom>
        </p:spPr>
      </p:pic>
      <p:pic>
        <p:nvPicPr>
          <p:cNvPr id="38" name="SK-9-img-37" descr="preencoded.png"/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7914701" y="5482975"/>
            <a:ext cx="1803803" cy="305002"/>
          </a:xfrm>
          <a:prstGeom prst="rect">
            <a:avLst/>
          </a:prstGeom>
        </p:spPr>
      </p:pic>
      <p:pic>
        <p:nvPicPr>
          <p:cNvPr id="39" name="SK-9-img-38" descr="preencoded.png"/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9718504" y="5482975"/>
            <a:ext cx="2205194" cy="305002"/>
          </a:xfrm>
          <a:prstGeom prst="rect">
            <a:avLst/>
          </a:prstGeom>
        </p:spPr>
      </p:pic>
      <p:pic>
        <p:nvPicPr>
          <p:cNvPr id="40" name="SK-9-img-39" descr="preencoded.png"/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1901875" y="5787977"/>
            <a:ext cx="10021824" cy="305002"/>
          </a:xfrm>
          <a:prstGeom prst="rect">
            <a:avLst/>
          </a:prstGeom>
        </p:spPr>
      </p:pic>
      <p:pic>
        <p:nvPicPr>
          <p:cNvPr id="41" name="SK-9-img-40" descr="preencoded.png"/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1901875" y="5787977"/>
            <a:ext cx="2304909" cy="305002"/>
          </a:xfrm>
          <a:prstGeom prst="rect">
            <a:avLst/>
          </a:prstGeom>
        </p:spPr>
      </p:pic>
      <p:pic>
        <p:nvPicPr>
          <p:cNvPr id="42" name="SK-9-img-41" descr="preencoded.png"/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4206784" y="5787977"/>
            <a:ext cx="2605543" cy="305002"/>
          </a:xfrm>
          <a:prstGeom prst="rect">
            <a:avLst/>
          </a:prstGeom>
        </p:spPr>
      </p:pic>
      <p:pic>
        <p:nvPicPr>
          <p:cNvPr id="43" name="SK-9-img-42" descr="preencoded.png"/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6812327" y="5787977"/>
            <a:ext cx="1102374" cy="305002"/>
          </a:xfrm>
          <a:prstGeom prst="rect">
            <a:avLst/>
          </a:prstGeom>
        </p:spPr>
      </p:pic>
      <p:pic>
        <p:nvPicPr>
          <p:cNvPr id="44" name="SK-9-img-43" descr="preencoded.png"/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7914701" y="5787977"/>
            <a:ext cx="1803803" cy="305002"/>
          </a:xfrm>
          <a:prstGeom prst="rect">
            <a:avLst/>
          </a:prstGeom>
        </p:spPr>
      </p:pic>
      <p:pic>
        <p:nvPicPr>
          <p:cNvPr id="45" name="SK-9-img-44" descr="preencoded.png"/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9718504" y="5787977"/>
            <a:ext cx="2205194" cy="305002"/>
          </a:xfrm>
          <a:prstGeom prst="rect">
            <a:avLst/>
          </a:prstGeom>
        </p:spPr>
      </p:pic>
      <p:pic>
        <p:nvPicPr>
          <p:cNvPr id="46" name="SK-9-img-45" descr="preencoded.png"/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10058400" y="1563588"/>
            <a:ext cx="219373" cy="281136"/>
          </a:xfrm>
          <a:prstGeom prst="rect">
            <a:avLst/>
          </a:prstGeom>
        </p:spPr>
      </p:pic>
      <p:pic>
        <p:nvPicPr>
          <p:cNvPr id="47" name="SK-9-img-46" descr="preencoded.png"/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365671" y="3497461"/>
            <a:ext cx="877788" cy="973782"/>
          </a:xfrm>
          <a:prstGeom prst="rect">
            <a:avLst/>
          </a:prstGeom>
        </p:spPr>
      </p:pic>
      <p:pic>
        <p:nvPicPr>
          <p:cNvPr id="48" name="SK-9-img-47" descr="preencoded.png"/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268188" y="1330375"/>
            <a:ext cx="1145977" cy="1289298"/>
          </a:xfrm>
          <a:prstGeom prst="rect">
            <a:avLst/>
          </a:prstGeom>
        </p:spPr>
      </p:pic>
      <p:sp>
        <p:nvSpPr>
          <p:cNvPr id="49" name="SK-9-text-48"/>
          <p:cNvSpPr/>
          <p:nvPr/>
        </p:nvSpPr>
        <p:spPr>
          <a:xfrm>
            <a:off x="2044750" y="4245025"/>
            <a:ext cx="2095359" cy="32294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050" b="1" kern="0" spc="30" dirty="0">
                <a:solidFill>
                  <a:srgbClr val="1A2B44"/>
                </a:solidFill>
              </a:rPr>
              <a:t>SYMPTOM</a:t>
            </a:r>
            <a:endParaRPr lang="en-US" sz="1050" dirty="0"/>
          </a:p>
        </p:txBody>
      </p:sp>
      <p:sp>
        <p:nvSpPr>
          <p:cNvPr id="50" name="SK-9-text-49"/>
          <p:cNvSpPr/>
          <p:nvPr/>
        </p:nvSpPr>
        <p:spPr>
          <a:xfrm>
            <a:off x="4349660" y="4245025"/>
            <a:ext cx="2395993" cy="32294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050" b="1" kern="0" spc="30" dirty="0">
                <a:solidFill>
                  <a:srgbClr val="1A2B44"/>
                </a:solidFill>
              </a:rPr>
              <a:t>DRUG</a:t>
            </a:r>
            <a:endParaRPr lang="en-US" sz="1050" dirty="0"/>
          </a:p>
        </p:txBody>
      </p:sp>
      <p:sp>
        <p:nvSpPr>
          <p:cNvPr id="51" name="SK-9-text-50"/>
          <p:cNvSpPr/>
          <p:nvPr/>
        </p:nvSpPr>
        <p:spPr>
          <a:xfrm>
            <a:off x="6955203" y="4245025"/>
            <a:ext cx="892824" cy="32294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050" b="1" kern="0" spc="30" dirty="0">
                <a:solidFill>
                  <a:srgbClr val="1A2B44"/>
                </a:solidFill>
              </a:rPr>
              <a:t>ROUTE</a:t>
            </a:r>
            <a:endParaRPr lang="en-US" sz="1050" dirty="0"/>
          </a:p>
        </p:txBody>
      </p:sp>
      <p:sp>
        <p:nvSpPr>
          <p:cNvPr id="52" name="SK-9-text-51"/>
          <p:cNvSpPr/>
          <p:nvPr/>
        </p:nvSpPr>
        <p:spPr>
          <a:xfrm>
            <a:off x="8057577" y="4245025"/>
            <a:ext cx="1594253" cy="32294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050" b="1" kern="0" spc="30" dirty="0">
                <a:solidFill>
                  <a:srgbClr val="1A2B44"/>
                </a:solidFill>
              </a:rPr>
              <a:t>DOSE</a:t>
            </a:r>
            <a:endParaRPr lang="en-US" sz="1050" dirty="0"/>
          </a:p>
        </p:txBody>
      </p:sp>
      <p:sp>
        <p:nvSpPr>
          <p:cNvPr id="53" name="SK-9-text-52"/>
          <p:cNvSpPr/>
          <p:nvPr/>
        </p:nvSpPr>
        <p:spPr>
          <a:xfrm>
            <a:off x="9861379" y="4245025"/>
            <a:ext cx="1995644" cy="32294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050" b="1" kern="0" spc="30" dirty="0">
                <a:solidFill>
                  <a:srgbClr val="1A2B44"/>
                </a:solidFill>
              </a:rPr>
              <a:t>PURPOSE</a:t>
            </a:r>
            <a:endParaRPr lang="en-US" sz="1050" dirty="0"/>
          </a:p>
        </p:txBody>
      </p:sp>
      <p:sp>
        <p:nvSpPr>
          <p:cNvPr id="54" name="SK-9-text-53"/>
          <p:cNvSpPr/>
          <p:nvPr/>
        </p:nvSpPr>
        <p:spPr>
          <a:xfrm>
            <a:off x="2044750" y="4567968"/>
            <a:ext cx="2178924" cy="30500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333333"/>
                </a:solidFill>
              </a:rPr>
              <a:t>Pain / Dyspnoea</a:t>
            </a:r>
            <a:endParaRPr lang="en-US" sz="1050" dirty="0"/>
          </a:p>
        </p:txBody>
      </p:sp>
      <p:sp>
        <p:nvSpPr>
          <p:cNvPr id="55" name="SK-9-text-54"/>
          <p:cNvSpPr/>
          <p:nvPr/>
        </p:nvSpPr>
        <p:spPr>
          <a:xfrm>
            <a:off x="4349660" y="4567968"/>
            <a:ext cx="2395993" cy="30500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D35400"/>
                </a:solidFill>
              </a:rPr>
              <a:t>Morphine</a:t>
            </a:r>
            <a:endParaRPr lang="en-US" sz="1050" dirty="0"/>
          </a:p>
        </p:txBody>
      </p:sp>
      <p:sp>
        <p:nvSpPr>
          <p:cNvPr id="56" name="SK-9-textBg-55"/>
          <p:cNvSpPr/>
          <p:nvPr/>
        </p:nvSpPr>
        <p:spPr>
          <a:xfrm>
            <a:off x="6955203" y="4639733"/>
            <a:ext cx="311201" cy="161472"/>
          </a:xfrm>
          <a:prstGeom prst="roundRect">
            <a:avLst>
              <a:gd name="adj" fmla="val 23595"/>
            </a:avLst>
          </a:prstGeom>
          <a:solidFill>
            <a:srgbClr val="4A90E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7" name="SK-9-text-56"/>
          <p:cNvSpPr/>
          <p:nvPr/>
        </p:nvSpPr>
        <p:spPr>
          <a:xfrm>
            <a:off x="7031403" y="4639733"/>
            <a:ext cx="158801" cy="16147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FFFFFF"/>
                </a:solidFill>
              </a:rPr>
              <a:t>SC</a:t>
            </a:r>
            <a:endParaRPr lang="en-US" sz="900" dirty="0"/>
          </a:p>
        </p:txBody>
      </p:sp>
      <p:sp>
        <p:nvSpPr>
          <p:cNvPr id="58" name="SK-9-text-57"/>
          <p:cNvSpPr/>
          <p:nvPr/>
        </p:nvSpPr>
        <p:spPr>
          <a:xfrm>
            <a:off x="8057577" y="4567968"/>
            <a:ext cx="2051366" cy="30500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333333"/>
                </a:solidFill>
              </a:rPr>
              <a:t>2.5–10mg PRN</a:t>
            </a:r>
            <a:endParaRPr lang="en-US" sz="1050" dirty="0"/>
          </a:p>
        </p:txBody>
      </p:sp>
      <p:sp>
        <p:nvSpPr>
          <p:cNvPr id="59" name="SK-9-text-58"/>
          <p:cNvSpPr/>
          <p:nvPr/>
        </p:nvSpPr>
        <p:spPr>
          <a:xfrm>
            <a:off x="9861379" y="4567968"/>
            <a:ext cx="1995644" cy="30500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333333"/>
                </a:solidFill>
              </a:rPr>
              <a:t>Comfort</a:t>
            </a:r>
            <a:endParaRPr lang="en-US" sz="1050" dirty="0"/>
          </a:p>
        </p:txBody>
      </p:sp>
      <p:sp>
        <p:nvSpPr>
          <p:cNvPr id="60" name="SK-9-text-59"/>
          <p:cNvSpPr/>
          <p:nvPr/>
        </p:nvSpPr>
        <p:spPr>
          <a:xfrm>
            <a:off x="2044750" y="4872970"/>
            <a:ext cx="2879832" cy="30500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333333"/>
                </a:solidFill>
              </a:rPr>
              <a:t>Agitation / Distress</a:t>
            </a:r>
            <a:endParaRPr lang="en-US" sz="1050" dirty="0"/>
          </a:p>
        </p:txBody>
      </p:sp>
      <p:sp>
        <p:nvSpPr>
          <p:cNvPr id="61" name="SK-9-text-60"/>
          <p:cNvSpPr/>
          <p:nvPr/>
        </p:nvSpPr>
        <p:spPr>
          <a:xfrm>
            <a:off x="4349660" y="4872970"/>
            <a:ext cx="2395993" cy="30500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D35400"/>
                </a:solidFill>
              </a:rPr>
              <a:t>Midazolam</a:t>
            </a:r>
            <a:endParaRPr lang="en-US" sz="1050" dirty="0"/>
          </a:p>
        </p:txBody>
      </p:sp>
      <p:sp>
        <p:nvSpPr>
          <p:cNvPr id="62" name="SK-9-textBg-61"/>
          <p:cNvSpPr/>
          <p:nvPr/>
        </p:nvSpPr>
        <p:spPr>
          <a:xfrm>
            <a:off x="6955203" y="4944735"/>
            <a:ext cx="311201" cy="161472"/>
          </a:xfrm>
          <a:prstGeom prst="roundRect">
            <a:avLst>
              <a:gd name="adj" fmla="val 23595"/>
            </a:avLst>
          </a:prstGeom>
          <a:solidFill>
            <a:srgbClr val="4A90E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63" name="SK-9-text-62"/>
          <p:cNvSpPr/>
          <p:nvPr/>
        </p:nvSpPr>
        <p:spPr>
          <a:xfrm>
            <a:off x="7031403" y="4944735"/>
            <a:ext cx="158801" cy="16147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FFFFFF"/>
                </a:solidFill>
              </a:rPr>
              <a:t>SC</a:t>
            </a:r>
            <a:endParaRPr lang="en-US" sz="900" dirty="0"/>
          </a:p>
        </p:txBody>
      </p:sp>
      <p:sp>
        <p:nvSpPr>
          <p:cNvPr id="64" name="SK-9-text-63"/>
          <p:cNvSpPr/>
          <p:nvPr/>
        </p:nvSpPr>
        <p:spPr>
          <a:xfrm>
            <a:off x="8057577" y="4872970"/>
            <a:ext cx="1826915" cy="30500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333333"/>
                </a:solidFill>
              </a:rPr>
              <a:t>2.5–5mg PRN</a:t>
            </a:r>
            <a:endParaRPr lang="en-US" sz="1050" dirty="0"/>
          </a:p>
        </p:txBody>
      </p:sp>
      <p:sp>
        <p:nvSpPr>
          <p:cNvPr id="65" name="SK-9-text-64"/>
          <p:cNvSpPr/>
          <p:nvPr/>
        </p:nvSpPr>
        <p:spPr>
          <a:xfrm>
            <a:off x="9861379" y="4872970"/>
            <a:ext cx="1995644" cy="30500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333333"/>
                </a:solidFill>
              </a:rPr>
              <a:t>Sedation</a:t>
            </a:r>
            <a:endParaRPr lang="en-US" sz="1050" dirty="0"/>
          </a:p>
        </p:txBody>
      </p:sp>
      <p:sp>
        <p:nvSpPr>
          <p:cNvPr id="66" name="SK-9-text-65"/>
          <p:cNvSpPr/>
          <p:nvPr/>
        </p:nvSpPr>
        <p:spPr>
          <a:xfrm>
            <a:off x="2044750" y="5177972"/>
            <a:ext cx="2599469" cy="30500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333333"/>
                </a:solidFill>
              </a:rPr>
              <a:t>Nausea / Agitation</a:t>
            </a:r>
            <a:endParaRPr lang="en-US" sz="1050" dirty="0"/>
          </a:p>
        </p:txBody>
      </p:sp>
      <p:sp>
        <p:nvSpPr>
          <p:cNvPr id="67" name="SK-9-text-66"/>
          <p:cNvSpPr/>
          <p:nvPr/>
        </p:nvSpPr>
        <p:spPr>
          <a:xfrm>
            <a:off x="4349660" y="5177972"/>
            <a:ext cx="2395993" cy="30500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D35400"/>
                </a:solidFill>
              </a:rPr>
              <a:t>Haloperidol</a:t>
            </a:r>
            <a:endParaRPr lang="en-US" sz="1050" dirty="0"/>
          </a:p>
        </p:txBody>
      </p:sp>
      <p:sp>
        <p:nvSpPr>
          <p:cNvPr id="68" name="SK-9-textBg-67"/>
          <p:cNvSpPr/>
          <p:nvPr/>
        </p:nvSpPr>
        <p:spPr>
          <a:xfrm>
            <a:off x="6955203" y="5249738"/>
            <a:ext cx="311201" cy="161472"/>
          </a:xfrm>
          <a:prstGeom prst="roundRect">
            <a:avLst>
              <a:gd name="adj" fmla="val 23595"/>
            </a:avLst>
          </a:prstGeom>
          <a:solidFill>
            <a:srgbClr val="4A90E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69" name="SK-9-text-68"/>
          <p:cNvSpPr/>
          <p:nvPr/>
        </p:nvSpPr>
        <p:spPr>
          <a:xfrm>
            <a:off x="7031403" y="5249738"/>
            <a:ext cx="158801" cy="16147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FFFFFF"/>
                </a:solidFill>
              </a:rPr>
              <a:t>SC</a:t>
            </a:r>
            <a:endParaRPr lang="en-US" sz="900" dirty="0"/>
          </a:p>
        </p:txBody>
      </p:sp>
      <p:sp>
        <p:nvSpPr>
          <p:cNvPr id="70" name="SK-9-text-69"/>
          <p:cNvSpPr/>
          <p:nvPr/>
        </p:nvSpPr>
        <p:spPr>
          <a:xfrm>
            <a:off x="8057577" y="5177972"/>
            <a:ext cx="1594253" cy="30500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333333"/>
                </a:solidFill>
              </a:rPr>
              <a:t>2.5mg PRN</a:t>
            </a:r>
            <a:endParaRPr lang="en-US" sz="1050" dirty="0"/>
          </a:p>
        </p:txBody>
      </p:sp>
      <p:sp>
        <p:nvSpPr>
          <p:cNvPr id="71" name="SK-9-text-70"/>
          <p:cNvSpPr/>
          <p:nvPr/>
        </p:nvSpPr>
        <p:spPr>
          <a:xfrm>
            <a:off x="9861379" y="5177972"/>
            <a:ext cx="1995644" cy="30500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333333"/>
                </a:solidFill>
              </a:rPr>
              <a:t>Antiemetic</a:t>
            </a:r>
            <a:endParaRPr lang="en-US" sz="1050" dirty="0"/>
          </a:p>
        </p:txBody>
      </p:sp>
      <p:sp>
        <p:nvSpPr>
          <p:cNvPr id="72" name="SK-9-text-71"/>
          <p:cNvSpPr/>
          <p:nvPr/>
        </p:nvSpPr>
        <p:spPr>
          <a:xfrm>
            <a:off x="2044750" y="5482975"/>
            <a:ext cx="3861103" cy="30500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333333"/>
                </a:solidFill>
              </a:rPr>
              <a:t>Secretions ('Death Rattle')</a:t>
            </a:r>
            <a:endParaRPr lang="en-US" sz="1050" dirty="0"/>
          </a:p>
        </p:txBody>
      </p:sp>
      <p:sp>
        <p:nvSpPr>
          <p:cNvPr id="73" name="SK-9-text-72"/>
          <p:cNvSpPr/>
          <p:nvPr/>
        </p:nvSpPr>
        <p:spPr>
          <a:xfrm>
            <a:off x="4349660" y="5482975"/>
            <a:ext cx="3068083" cy="30500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D35400"/>
                </a:solidFill>
              </a:rPr>
              <a:t>Hyoscine Butylbromide</a:t>
            </a:r>
            <a:endParaRPr lang="en-US" sz="1050" dirty="0"/>
          </a:p>
        </p:txBody>
      </p:sp>
      <p:sp>
        <p:nvSpPr>
          <p:cNvPr id="74" name="SK-9-textBg-73"/>
          <p:cNvSpPr/>
          <p:nvPr/>
        </p:nvSpPr>
        <p:spPr>
          <a:xfrm>
            <a:off x="6955203" y="5554740"/>
            <a:ext cx="311201" cy="161472"/>
          </a:xfrm>
          <a:prstGeom prst="roundRect">
            <a:avLst>
              <a:gd name="adj" fmla="val 23595"/>
            </a:avLst>
          </a:prstGeom>
          <a:solidFill>
            <a:srgbClr val="4A90E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75" name="SK-9-text-74"/>
          <p:cNvSpPr/>
          <p:nvPr/>
        </p:nvSpPr>
        <p:spPr>
          <a:xfrm>
            <a:off x="7031403" y="5554740"/>
            <a:ext cx="158801" cy="16147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FFFFFF"/>
                </a:solidFill>
              </a:rPr>
              <a:t>SC</a:t>
            </a:r>
            <a:endParaRPr lang="en-US" sz="900" dirty="0"/>
          </a:p>
        </p:txBody>
      </p:sp>
      <p:sp>
        <p:nvSpPr>
          <p:cNvPr id="76" name="SK-9-text-75"/>
          <p:cNvSpPr/>
          <p:nvPr/>
        </p:nvSpPr>
        <p:spPr>
          <a:xfrm>
            <a:off x="8057577" y="5482975"/>
            <a:ext cx="1594253" cy="30500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333333"/>
                </a:solidFill>
              </a:rPr>
              <a:t>20mg PRN</a:t>
            </a:r>
            <a:endParaRPr lang="en-US" sz="1050" dirty="0"/>
          </a:p>
        </p:txBody>
      </p:sp>
      <p:sp>
        <p:nvSpPr>
          <p:cNvPr id="77" name="SK-9-text-76"/>
          <p:cNvSpPr/>
          <p:nvPr/>
        </p:nvSpPr>
        <p:spPr>
          <a:xfrm>
            <a:off x="9861379" y="5482975"/>
            <a:ext cx="1995644" cy="30500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333333"/>
                </a:solidFill>
              </a:rPr>
              <a:t>Drying</a:t>
            </a:r>
            <a:endParaRPr lang="en-US" sz="1050" dirty="0"/>
          </a:p>
        </p:txBody>
      </p:sp>
      <p:sp>
        <p:nvSpPr>
          <p:cNvPr id="78" name="SK-9-text-77"/>
          <p:cNvSpPr/>
          <p:nvPr/>
        </p:nvSpPr>
        <p:spPr>
          <a:xfrm>
            <a:off x="2044750" y="5787977"/>
            <a:ext cx="2095359" cy="30500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333333"/>
                </a:solidFill>
              </a:rPr>
              <a:t>Syringe Driver</a:t>
            </a:r>
            <a:endParaRPr lang="en-US" sz="1050" dirty="0"/>
          </a:p>
        </p:txBody>
      </p:sp>
      <p:sp>
        <p:nvSpPr>
          <p:cNvPr id="79" name="SK-9-text-78"/>
          <p:cNvSpPr/>
          <p:nvPr/>
        </p:nvSpPr>
        <p:spPr>
          <a:xfrm>
            <a:off x="4349660" y="5787977"/>
            <a:ext cx="2925612" cy="30500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D35400"/>
                </a:solidFill>
              </a:rPr>
              <a:t>Morphine + Midazolam</a:t>
            </a:r>
            <a:endParaRPr lang="en-US" sz="1050" dirty="0"/>
          </a:p>
        </p:txBody>
      </p:sp>
      <p:sp>
        <p:nvSpPr>
          <p:cNvPr id="80" name="SK-9-textBg-79"/>
          <p:cNvSpPr/>
          <p:nvPr/>
        </p:nvSpPr>
        <p:spPr>
          <a:xfrm>
            <a:off x="6955203" y="5859742"/>
            <a:ext cx="616151" cy="161472"/>
          </a:xfrm>
          <a:prstGeom prst="roundRect">
            <a:avLst>
              <a:gd name="adj" fmla="val 23595"/>
            </a:avLst>
          </a:prstGeom>
          <a:solidFill>
            <a:srgbClr val="4A90E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81" name="SK-9-text-80"/>
          <p:cNvSpPr/>
          <p:nvPr/>
        </p:nvSpPr>
        <p:spPr>
          <a:xfrm>
            <a:off x="7031403" y="5859742"/>
            <a:ext cx="722642" cy="16147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FFFFFF"/>
                </a:solidFill>
              </a:rPr>
              <a:t>SC CSCI</a:t>
            </a:r>
            <a:endParaRPr lang="en-US" sz="900" dirty="0"/>
          </a:p>
        </p:txBody>
      </p:sp>
      <p:sp>
        <p:nvSpPr>
          <p:cNvPr id="82" name="SK-9-text-81"/>
          <p:cNvSpPr/>
          <p:nvPr/>
        </p:nvSpPr>
        <p:spPr>
          <a:xfrm>
            <a:off x="8057577" y="5787977"/>
            <a:ext cx="2096256" cy="30500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333333"/>
                </a:solidFill>
              </a:rPr>
              <a:t>10–20mg/24h</a:t>
            </a:r>
            <a:endParaRPr lang="en-US" sz="1050" dirty="0"/>
          </a:p>
        </p:txBody>
      </p:sp>
      <p:sp>
        <p:nvSpPr>
          <p:cNvPr id="83" name="SK-9-text-82"/>
          <p:cNvSpPr/>
          <p:nvPr/>
        </p:nvSpPr>
        <p:spPr>
          <a:xfrm>
            <a:off x="9861379" y="5787977"/>
            <a:ext cx="2304753" cy="30500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333333"/>
                </a:solidFill>
              </a:rPr>
              <a:t>Terminal comfort</a:t>
            </a:r>
            <a:endParaRPr lang="en-US" sz="1050" dirty="0"/>
          </a:p>
        </p:txBody>
      </p:sp>
      <p:sp>
        <p:nvSpPr>
          <p:cNvPr id="84" name="SK-9-text-83"/>
          <p:cNvSpPr/>
          <p:nvPr/>
        </p:nvSpPr>
        <p:spPr>
          <a:xfrm>
            <a:off x="131266" y="4965055"/>
            <a:ext cx="231577" cy="1686967"/>
          </a:xfrm>
          <a:prstGeom prst="rect">
            <a:avLst/>
          </a:prstGeom>
          <a:noFill/>
          <a:ln/>
        </p:spPr>
        <p:txBody>
          <a:bodyPr vert="vert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A6A6A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</a:t>
            </a:r>
            <a:endParaRPr lang="en-US" sz="1875" dirty="0"/>
          </a:p>
        </p:txBody>
      </p:sp>
      <p:sp>
        <p:nvSpPr>
          <p:cNvPr id="85" name="SK-9-text-84"/>
          <p:cNvSpPr/>
          <p:nvPr/>
        </p:nvSpPr>
        <p:spPr>
          <a:xfrm>
            <a:off x="506760" y="5266879"/>
            <a:ext cx="194965" cy="1398984"/>
          </a:xfrm>
          <a:prstGeom prst="rect">
            <a:avLst/>
          </a:prstGeom>
          <a:noFill/>
          <a:ln/>
        </p:spPr>
        <p:txBody>
          <a:bodyPr vert="vert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A6A6A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bradfordvts.co.uk</a:t>
            </a:r>
            <a:endParaRPr lang="en-US" sz="1200" dirty="0"/>
          </a:p>
        </p:txBody>
      </p:sp>
      <p:sp>
        <p:nvSpPr>
          <p:cNvPr id="86" name="SK-9-text-85"/>
          <p:cNvSpPr/>
          <p:nvPr/>
        </p:nvSpPr>
        <p:spPr>
          <a:xfrm>
            <a:off x="1889671" y="157609"/>
            <a:ext cx="6132463" cy="6994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723"/>
              </a:lnSpc>
              <a:buNone/>
            </a:pPr>
            <a:r>
              <a:rPr lang="en-US" sz="2475" b="1" dirty="0">
                <a:solidFill>
                  <a:srgbClr val="1A2B4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DEVICE DEACTIVATION</a:t>
            </a:r>
            <a:endParaRPr lang="en-US" sz="2475" dirty="0"/>
          </a:p>
          <a:p>
            <a:pPr marL="0" indent="0" algn="l">
              <a:lnSpc>
                <a:spcPts val="2723"/>
              </a:lnSpc>
              <a:buNone/>
            </a:pPr>
            <a:r>
              <a:rPr lang="en-US" sz="2475" b="1" dirty="0">
                <a:solidFill>
                  <a:srgbClr val="1A2B4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&amp; ANTICIPATORY TERMINAL CARE</a:t>
            </a:r>
            <a:endParaRPr lang="en-US" sz="2475" dirty="0"/>
          </a:p>
        </p:txBody>
      </p:sp>
      <p:sp>
        <p:nvSpPr>
          <p:cNvPr id="87" name="SK-9-text-86"/>
          <p:cNvSpPr/>
          <p:nvPr/>
        </p:nvSpPr>
        <p:spPr>
          <a:xfrm>
            <a:off x="1889671" y="1124694"/>
            <a:ext cx="10302329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3B82F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ICD · CRT · LVAD Deactivation | 'Just in Case' Prescribing</a:t>
            </a:r>
            <a:endParaRPr lang="en-US" sz="1350" dirty="0"/>
          </a:p>
        </p:txBody>
      </p:sp>
      <p:sp>
        <p:nvSpPr>
          <p:cNvPr id="88" name="SK-9-text-87"/>
          <p:cNvSpPr/>
          <p:nvPr/>
        </p:nvSpPr>
        <p:spPr>
          <a:xfrm>
            <a:off x="2157859" y="1556742"/>
            <a:ext cx="1093470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9731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ICD</a:t>
            </a:r>
            <a:endParaRPr lang="en-US" sz="2100" dirty="0"/>
          </a:p>
        </p:txBody>
      </p:sp>
      <p:sp>
        <p:nvSpPr>
          <p:cNvPr id="89" name="SK-9-text-88"/>
          <p:cNvSpPr/>
          <p:nvPr/>
        </p:nvSpPr>
        <p:spPr>
          <a:xfrm>
            <a:off x="2096988" y="1954411"/>
            <a:ext cx="5288280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1A2B4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Implantable Cardioverter Defibrillator</a:t>
            </a:r>
            <a:endParaRPr lang="en-US" sz="900" dirty="0"/>
          </a:p>
        </p:txBody>
      </p:sp>
      <p:sp>
        <p:nvSpPr>
          <p:cNvPr id="90" name="SK-9-text-89"/>
          <p:cNvSpPr/>
          <p:nvPr/>
        </p:nvSpPr>
        <p:spPr>
          <a:xfrm>
            <a:off x="2109192" y="2215009"/>
            <a:ext cx="1694557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1A2B4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Delivers painful shocks —</a:t>
            </a:r>
            <a:endParaRPr lang="en-US" sz="900" dirty="0"/>
          </a:p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1A2B4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distressing in terminal phase</a:t>
            </a:r>
            <a:endParaRPr lang="en-US" sz="900" dirty="0"/>
          </a:p>
        </p:txBody>
      </p:sp>
      <p:sp>
        <p:nvSpPr>
          <p:cNvPr id="91" name="SK-9-text-90"/>
          <p:cNvSpPr/>
          <p:nvPr/>
        </p:nvSpPr>
        <p:spPr>
          <a:xfrm>
            <a:off x="2109192" y="2599134"/>
            <a:ext cx="1609279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1A2B4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Patient has right to request</a:t>
            </a:r>
            <a:endParaRPr lang="en-US" sz="900" dirty="0"/>
          </a:p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1A2B4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deactivation at any time</a:t>
            </a:r>
            <a:endParaRPr lang="en-US" sz="900" dirty="0"/>
          </a:p>
        </p:txBody>
      </p:sp>
      <p:sp>
        <p:nvSpPr>
          <p:cNvPr id="92" name="SK-9-text-91"/>
          <p:cNvSpPr/>
          <p:nvPr/>
        </p:nvSpPr>
        <p:spPr>
          <a:xfrm>
            <a:off x="2109192" y="2969419"/>
            <a:ext cx="2157859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1A2B4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Does NOT cause immediate death —</a:t>
            </a:r>
            <a:endParaRPr lang="en-US" sz="900" dirty="0"/>
          </a:p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1A2B4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underlying condition remains</a:t>
            </a:r>
            <a:endParaRPr lang="en-US" sz="900" dirty="0"/>
          </a:p>
        </p:txBody>
      </p:sp>
      <p:sp>
        <p:nvSpPr>
          <p:cNvPr id="93" name="SK-9-text-92"/>
          <p:cNvSpPr/>
          <p:nvPr/>
        </p:nvSpPr>
        <p:spPr>
          <a:xfrm>
            <a:off x="2253853" y="3470077"/>
            <a:ext cx="2002482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Arrange via Cardiology Device Clinic</a:t>
            </a:r>
            <a:endParaRPr lang="en-US" sz="750" dirty="0"/>
          </a:p>
        </p:txBody>
      </p:sp>
      <p:sp>
        <p:nvSpPr>
          <p:cNvPr id="94" name="SK-9-text-93"/>
          <p:cNvSpPr/>
          <p:nvPr/>
        </p:nvSpPr>
        <p:spPr>
          <a:xfrm>
            <a:off x="4901059" y="1556742"/>
            <a:ext cx="1242715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9731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CRT</a:t>
            </a:r>
            <a:endParaRPr lang="en-US" sz="2100" dirty="0"/>
          </a:p>
        </p:txBody>
      </p:sp>
      <p:sp>
        <p:nvSpPr>
          <p:cNvPr id="95" name="SK-9-text-94"/>
          <p:cNvSpPr/>
          <p:nvPr/>
        </p:nvSpPr>
        <p:spPr>
          <a:xfrm>
            <a:off x="4901059" y="1954411"/>
            <a:ext cx="460248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1A2B4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Cardiac Resynchronisation Therapy</a:t>
            </a:r>
            <a:endParaRPr lang="en-US" sz="900" dirty="0"/>
          </a:p>
        </p:txBody>
      </p:sp>
      <p:sp>
        <p:nvSpPr>
          <p:cNvPr id="96" name="SK-9-text-95"/>
          <p:cNvSpPr/>
          <p:nvPr/>
        </p:nvSpPr>
        <p:spPr>
          <a:xfrm>
            <a:off x="4901059" y="2215009"/>
            <a:ext cx="1962894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1A2B4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Pacing sustains cardiac output —</a:t>
            </a:r>
            <a:endParaRPr lang="en-US" sz="900" dirty="0"/>
          </a:p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1A2B4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discuss carefully</a:t>
            </a:r>
            <a:endParaRPr lang="en-US" sz="900" dirty="0"/>
          </a:p>
        </p:txBody>
      </p:sp>
      <p:sp>
        <p:nvSpPr>
          <p:cNvPr id="97" name="SK-9-text-96"/>
          <p:cNvSpPr/>
          <p:nvPr/>
        </p:nvSpPr>
        <p:spPr>
          <a:xfrm>
            <a:off x="4901059" y="2599134"/>
            <a:ext cx="1853059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1A2B4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Deactivating pacing function is</a:t>
            </a:r>
            <a:endParaRPr lang="en-US" sz="900" dirty="0"/>
          </a:p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1A2B4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emotionally complex</a:t>
            </a:r>
            <a:endParaRPr lang="en-US" sz="900" dirty="0"/>
          </a:p>
        </p:txBody>
      </p:sp>
      <p:sp>
        <p:nvSpPr>
          <p:cNvPr id="98" name="SK-9-text-97"/>
          <p:cNvSpPr/>
          <p:nvPr/>
        </p:nvSpPr>
        <p:spPr>
          <a:xfrm>
            <a:off x="4901059" y="2969419"/>
            <a:ext cx="1731169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1A2B4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Requires sensitive, proactive</a:t>
            </a:r>
            <a:endParaRPr lang="en-US" sz="900" dirty="0"/>
          </a:p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1A2B4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conversation before crisis</a:t>
            </a:r>
            <a:endParaRPr lang="en-US" sz="900" dirty="0"/>
          </a:p>
        </p:txBody>
      </p:sp>
      <p:sp>
        <p:nvSpPr>
          <p:cNvPr id="99" name="SK-9-text-98"/>
          <p:cNvSpPr/>
          <p:nvPr/>
        </p:nvSpPr>
        <p:spPr>
          <a:xfrm>
            <a:off x="5094684" y="3470077"/>
            <a:ext cx="1661071" cy="1302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1A2B4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Sensitive Discussion Required</a:t>
            </a:r>
            <a:endParaRPr lang="en-US" sz="750" dirty="0"/>
          </a:p>
        </p:txBody>
      </p:sp>
      <p:sp>
        <p:nvSpPr>
          <p:cNvPr id="100" name="SK-9-text-99"/>
          <p:cNvSpPr/>
          <p:nvPr/>
        </p:nvSpPr>
        <p:spPr>
          <a:xfrm>
            <a:off x="7461498" y="1556742"/>
            <a:ext cx="1413510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9731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LVAD</a:t>
            </a:r>
            <a:endParaRPr lang="en-US" sz="2100" dirty="0"/>
          </a:p>
        </p:txBody>
      </p:sp>
      <p:sp>
        <p:nvSpPr>
          <p:cNvPr id="102" name="SK-9-text-101"/>
          <p:cNvSpPr/>
          <p:nvPr/>
        </p:nvSpPr>
        <p:spPr>
          <a:xfrm>
            <a:off x="7461498" y="1954411"/>
            <a:ext cx="4191000" cy="1370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1A2B4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Left Ventricular Assist Device</a:t>
            </a:r>
            <a:endParaRPr lang="en-US" sz="900" dirty="0"/>
          </a:p>
        </p:txBody>
      </p:sp>
      <p:sp>
        <p:nvSpPr>
          <p:cNvPr id="103" name="SK-9-text-102"/>
          <p:cNvSpPr/>
          <p:nvPr/>
        </p:nvSpPr>
        <p:spPr>
          <a:xfrm>
            <a:off x="7461498" y="2215009"/>
            <a:ext cx="4730502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1A2B4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Deactivation may cause rapid death</a:t>
            </a:r>
            <a:endParaRPr lang="en-US" sz="900" dirty="0"/>
          </a:p>
        </p:txBody>
      </p:sp>
      <p:sp>
        <p:nvSpPr>
          <p:cNvPr id="104" name="SK-9-text-103"/>
          <p:cNvSpPr/>
          <p:nvPr/>
        </p:nvSpPr>
        <p:spPr>
          <a:xfrm>
            <a:off x="7461498" y="2489448"/>
            <a:ext cx="1755577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1A2B4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Specialist-led decision — not</a:t>
            </a:r>
            <a:endParaRPr lang="en-US" sz="900" dirty="0"/>
          </a:p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1A2B4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primary care alone</a:t>
            </a:r>
            <a:endParaRPr lang="en-US" sz="900" dirty="0"/>
          </a:p>
        </p:txBody>
      </p:sp>
      <p:sp>
        <p:nvSpPr>
          <p:cNvPr id="105" name="SK-9-text-104"/>
          <p:cNvSpPr/>
          <p:nvPr/>
        </p:nvSpPr>
        <p:spPr>
          <a:xfrm>
            <a:off x="7461498" y="2887117"/>
            <a:ext cx="1950690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1A2B4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Ethically and legally distinct from</a:t>
            </a:r>
            <a:endParaRPr lang="en-US" sz="900" dirty="0"/>
          </a:p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1A2B4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assisted dying</a:t>
            </a:r>
            <a:endParaRPr lang="en-US" sz="900" dirty="0"/>
          </a:p>
        </p:txBody>
      </p:sp>
      <p:sp>
        <p:nvSpPr>
          <p:cNvPr id="106" name="SK-9-text-105"/>
          <p:cNvSpPr/>
          <p:nvPr/>
        </p:nvSpPr>
        <p:spPr>
          <a:xfrm>
            <a:off x="7959775" y="3470077"/>
            <a:ext cx="1136898" cy="1370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Specialist-Led Only</a:t>
            </a:r>
            <a:endParaRPr lang="en-US" sz="750" dirty="0"/>
          </a:p>
        </p:txBody>
      </p:sp>
      <p:sp>
        <p:nvSpPr>
          <p:cNvPr id="107" name="SK-9-text-106"/>
          <p:cNvSpPr/>
          <p:nvPr/>
        </p:nvSpPr>
        <p:spPr>
          <a:xfrm>
            <a:off x="10363200" y="1590973"/>
            <a:ext cx="182880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EMERGENCY</a:t>
            </a:r>
            <a:endParaRPr lang="en-US" sz="1575" dirty="0"/>
          </a:p>
        </p:txBody>
      </p:sp>
      <p:sp>
        <p:nvSpPr>
          <p:cNvPr id="108" name="SK-9-text-107"/>
          <p:cNvSpPr/>
          <p:nvPr/>
        </p:nvSpPr>
        <p:spPr>
          <a:xfrm>
            <a:off x="10021788" y="1947565"/>
            <a:ext cx="1767780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080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ICD delivering repeated shocks</a:t>
            </a:r>
            <a:endParaRPr lang="en-US" sz="900" dirty="0"/>
          </a:p>
          <a:p>
            <a:pPr marL="0" indent="0" algn="l">
              <a:lnSpc>
                <a:spcPts val="1080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 terminal phase:</a:t>
            </a:r>
            <a:endParaRPr lang="en-US" sz="900" dirty="0"/>
          </a:p>
        </p:txBody>
      </p:sp>
      <p:sp>
        <p:nvSpPr>
          <p:cNvPr id="109" name="SK-9-text-108"/>
          <p:cNvSpPr/>
          <p:nvPr/>
        </p:nvSpPr>
        <p:spPr>
          <a:xfrm>
            <a:off x="10021788" y="2407146"/>
            <a:ext cx="1499592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Call cardiac device team</a:t>
            </a:r>
            <a:endParaRPr lang="en-US" sz="900" dirty="0"/>
          </a:p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immediately</a:t>
            </a:r>
            <a:endParaRPr lang="en-US" sz="900" dirty="0"/>
          </a:p>
        </p:txBody>
      </p:sp>
      <p:sp>
        <p:nvSpPr>
          <p:cNvPr id="110" name="SK-9-text-109"/>
          <p:cNvSpPr/>
          <p:nvPr/>
        </p:nvSpPr>
        <p:spPr>
          <a:xfrm>
            <a:off x="10021788" y="2880271"/>
            <a:ext cx="1718965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Magnet over ICD suppresses</a:t>
            </a:r>
            <a:endParaRPr lang="en-US" sz="900" dirty="0"/>
          </a:p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therapy temporarily</a:t>
            </a:r>
            <a:endParaRPr lang="en-US" sz="900" dirty="0"/>
          </a:p>
        </p:txBody>
      </p:sp>
      <p:sp>
        <p:nvSpPr>
          <p:cNvPr id="111" name="SK-9-text-110"/>
          <p:cNvSpPr/>
          <p:nvPr/>
        </p:nvSpPr>
        <p:spPr>
          <a:xfrm>
            <a:off x="10021788" y="3319165"/>
            <a:ext cx="1633686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Document in ACP — do not</a:t>
            </a:r>
            <a:endParaRPr lang="en-US" sz="900" dirty="0"/>
          </a:p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wait until last hours</a:t>
            </a:r>
            <a:endParaRPr lang="en-US" sz="900" dirty="0"/>
          </a:p>
        </p:txBody>
      </p:sp>
      <p:sp>
        <p:nvSpPr>
          <p:cNvPr id="112" name="SK-9-text-111"/>
          <p:cNvSpPr/>
          <p:nvPr/>
        </p:nvSpPr>
        <p:spPr>
          <a:xfrm>
            <a:off x="1889671" y="3977580"/>
            <a:ext cx="373380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9731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| 'JUST IN CASE' BOX</a:t>
            </a:r>
            <a:endParaRPr lang="en-US" sz="1200" dirty="0"/>
          </a:p>
        </p:txBody>
      </p:sp>
      <p:sp>
        <p:nvSpPr>
          <p:cNvPr id="113" name="SK-9-text-112"/>
          <p:cNvSpPr/>
          <p:nvPr/>
        </p:nvSpPr>
        <p:spPr>
          <a:xfrm>
            <a:off x="2290465" y="6405265"/>
            <a:ext cx="923225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1A2B4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KEY PRINCIPLE: Prescribe anticipatory medications BEFORE the crisis — never leave families without a 'just in case' box in the home.</a:t>
            </a:r>
            <a:endParaRPr lang="en-US" sz="10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1506</Words>
  <Application>Microsoft Office PowerPoint</Application>
  <PresentationFormat>Widescreen</PresentationFormat>
  <Paragraphs>392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Roboto</vt:lpstr>
      <vt:lpstr>Arial</vt:lpstr>
      <vt:lpstr>Montserrat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2</cp:revision>
  <dcterms:created xsi:type="dcterms:W3CDTF">2026-06-30T14:52:36Z</dcterms:created>
  <dcterms:modified xsi:type="dcterms:W3CDTF">2026-06-30T15:03:39Z</dcterms:modified>
</cp:coreProperties>
</file>