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Oswald" panose="00000500000000000000" pitchFamily="2" charset="0"/>
      <p:regular r:id="rId17"/>
      <p:bold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730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70.png"/><Relationship Id="rId3" Type="http://schemas.openxmlformats.org/officeDocument/2006/relationships/image" Target="../media/image6.png"/><Relationship Id="rId7" Type="http://schemas.openxmlformats.org/officeDocument/2006/relationships/image" Target="../media/image164.png"/><Relationship Id="rId12" Type="http://schemas.openxmlformats.org/officeDocument/2006/relationships/image" Target="../media/image169.png"/><Relationship Id="rId17" Type="http://schemas.openxmlformats.org/officeDocument/2006/relationships/image" Target="../media/image17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3.png"/><Relationship Id="rId11" Type="http://schemas.openxmlformats.org/officeDocument/2006/relationships/image" Target="../media/image168.png"/><Relationship Id="rId5" Type="http://schemas.openxmlformats.org/officeDocument/2006/relationships/image" Target="../media/image162.png"/><Relationship Id="rId15" Type="http://schemas.openxmlformats.org/officeDocument/2006/relationships/image" Target="../media/image172.png"/><Relationship Id="rId10" Type="http://schemas.openxmlformats.org/officeDocument/2006/relationships/image" Target="../media/image167.png"/><Relationship Id="rId4" Type="http://schemas.openxmlformats.org/officeDocument/2006/relationships/image" Target="../media/image161.png"/><Relationship Id="rId9" Type="http://schemas.openxmlformats.org/officeDocument/2006/relationships/image" Target="../media/image166.png"/><Relationship Id="rId14" Type="http://schemas.openxmlformats.org/officeDocument/2006/relationships/image" Target="../media/image17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6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6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6.png"/><Relationship Id="rId21" Type="http://schemas.openxmlformats.org/officeDocument/2006/relationships/image" Target="../media/image90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5" Type="http://schemas.openxmlformats.org/officeDocument/2006/relationships/image" Target="../media/image9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18" Type="http://schemas.openxmlformats.org/officeDocument/2006/relationships/image" Target="../media/image109.png"/><Relationship Id="rId26" Type="http://schemas.openxmlformats.org/officeDocument/2006/relationships/image" Target="../media/image117.png"/><Relationship Id="rId3" Type="http://schemas.openxmlformats.org/officeDocument/2006/relationships/image" Target="../media/image6.png"/><Relationship Id="rId21" Type="http://schemas.openxmlformats.org/officeDocument/2006/relationships/image" Target="../media/image112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5" Type="http://schemas.openxmlformats.org/officeDocument/2006/relationships/image" Target="../media/image11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7.png"/><Relationship Id="rId20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24" Type="http://schemas.openxmlformats.org/officeDocument/2006/relationships/image" Target="../media/image115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23" Type="http://schemas.openxmlformats.org/officeDocument/2006/relationships/image" Target="../media/image114.png"/><Relationship Id="rId10" Type="http://schemas.openxmlformats.org/officeDocument/2006/relationships/image" Target="../media/image101.png"/><Relationship Id="rId19" Type="http://schemas.openxmlformats.org/officeDocument/2006/relationships/image" Target="../media/image110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Relationship Id="rId22" Type="http://schemas.openxmlformats.org/officeDocument/2006/relationships/image" Target="../media/image113.png"/><Relationship Id="rId27" Type="http://schemas.openxmlformats.org/officeDocument/2006/relationships/image" Target="../media/image1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18" Type="http://schemas.openxmlformats.org/officeDocument/2006/relationships/image" Target="../media/image133.png"/><Relationship Id="rId26" Type="http://schemas.openxmlformats.org/officeDocument/2006/relationships/image" Target="../media/image141.png"/><Relationship Id="rId3" Type="http://schemas.openxmlformats.org/officeDocument/2006/relationships/image" Target="../media/image6.png"/><Relationship Id="rId21" Type="http://schemas.openxmlformats.org/officeDocument/2006/relationships/image" Target="../media/image136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17" Type="http://schemas.openxmlformats.org/officeDocument/2006/relationships/image" Target="../media/image132.png"/><Relationship Id="rId25" Type="http://schemas.openxmlformats.org/officeDocument/2006/relationships/image" Target="../media/image14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1.png"/><Relationship Id="rId20" Type="http://schemas.openxmlformats.org/officeDocument/2006/relationships/image" Target="../media/image135.png"/><Relationship Id="rId29" Type="http://schemas.openxmlformats.org/officeDocument/2006/relationships/image" Target="../media/image1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24" Type="http://schemas.openxmlformats.org/officeDocument/2006/relationships/image" Target="../media/image139.png"/><Relationship Id="rId5" Type="http://schemas.openxmlformats.org/officeDocument/2006/relationships/image" Target="../media/image120.png"/><Relationship Id="rId15" Type="http://schemas.openxmlformats.org/officeDocument/2006/relationships/image" Target="../media/image130.png"/><Relationship Id="rId23" Type="http://schemas.openxmlformats.org/officeDocument/2006/relationships/image" Target="../media/image138.png"/><Relationship Id="rId28" Type="http://schemas.openxmlformats.org/officeDocument/2006/relationships/image" Target="../media/image143.png"/><Relationship Id="rId10" Type="http://schemas.openxmlformats.org/officeDocument/2006/relationships/image" Target="../media/image125.png"/><Relationship Id="rId19" Type="http://schemas.openxmlformats.org/officeDocument/2006/relationships/image" Target="../media/image134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Relationship Id="rId22" Type="http://schemas.openxmlformats.org/officeDocument/2006/relationships/image" Target="../media/image137.png"/><Relationship Id="rId27" Type="http://schemas.openxmlformats.org/officeDocument/2006/relationships/image" Target="../media/image1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18" Type="http://schemas.openxmlformats.org/officeDocument/2006/relationships/image" Target="../media/image159.png"/><Relationship Id="rId3" Type="http://schemas.openxmlformats.org/officeDocument/2006/relationships/image" Target="../media/image6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17" Type="http://schemas.openxmlformats.org/officeDocument/2006/relationships/image" Target="../media/image158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19" Type="http://schemas.openxmlformats.org/officeDocument/2006/relationships/image" Target="../media/image160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7982"/>
            <a:ext cx="4514939" cy="459432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3680073"/>
            <a:ext cx="3864769" cy="1905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9492" y="0"/>
            <a:ext cx="76200" cy="6480721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8463" y="0"/>
            <a:ext cx="7583388" cy="6480721"/>
          </a:xfrm>
          <a:prstGeom prst="rect">
            <a:avLst/>
          </a:prstGeom>
        </p:spPr>
      </p:pic>
      <p:sp>
        <p:nvSpPr>
          <p:cNvPr id="7" name="SK-1-text-6"/>
          <p:cNvSpPr/>
          <p:nvPr/>
        </p:nvSpPr>
        <p:spPr>
          <a:xfrm>
            <a:off x="341263" y="370284"/>
            <a:ext cx="754856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8" name="SK-1-text-7"/>
          <p:cNvSpPr/>
          <p:nvPr/>
        </p:nvSpPr>
        <p:spPr>
          <a:xfrm>
            <a:off x="329059" y="1083469"/>
            <a:ext cx="3755082" cy="15223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528"/>
              </a:lnSpc>
              <a:buNone/>
            </a:pPr>
            <a:r>
              <a:rPr lang="en-US" sz="5025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One Chance</a:t>
            </a:r>
            <a:endParaRPr lang="en-US" sz="5025" dirty="0"/>
          </a:p>
          <a:p>
            <a:pPr marL="0" indent="0" algn="l">
              <a:lnSpc>
                <a:spcPts val="5528"/>
              </a:lnSpc>
              <a:buNone/>
            </a:pPr>
            <a:r>
              <a:rPr lang="en-US" sz="5025" b="1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to Get It Right</a:t>
            </a:r>
            <a:endParaRPr lang="en-US" sz="5025" dirty="0"/>
          </a:p>
        </p:txBody>
      </p:sp>
      <p:sp>
        <p:nvSpPr>
          <p:cNvPr id="9" name="SK-1-text-8"/>
          <p:cNvSpPr/>
          <p:nvPr/>
        </p:nvSpPr>
        <p:spPr>
          <a:xfrm>
            <a:off x="341263" y="2777430"/>
            <a:ext cx="3889177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Mastering the Art of a Good Death</a:t>
            </a:r>
            <a:endParaRPr lang="en-US" sz="1875" dirty="0"/>
          </a:p>
          <a:p>
            <a:pPr marL="0" indent="0" algn="l">
              <a:lnSpc>
                <a:spcPts val="2438"/>
              </a:lnSpc>
              <a:buNone/>
            </a:pPr>
            <a:r>
              <a:rPr lang="en-US" sz="1875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General Practice</a:t>
            </a:r>
            <a:endParaRPr lang="en-US" sz="1875" dirty="0"/>
          </a:p>
        </p:txBody>
      </p:sp>
      <p:sp>
        <p:nvSpPr>
          <p:cNvPr id="10" name="SK-1-text-9"/>
          <p:cNvSpPr/>
          <p:nvPr/>
        </p:nvSpPr>
        <p:spPr>
          <a:xfrm>
            <a:off x="341263" y="3812977"/>
            <a:ext cx="3730675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GP Palliative Care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NG31 · NG142 · NHS Ambitions 2021–2026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June 2026</a:t>
            </a:r>
            <a:endParaRPr lang="en-US" sz="1350" dirty="0"/>
          </a:p>
        </p:txBody>
      </p:sp>
      <p:sp>
        <p:nvSpPr>
          <p:cNvPr id="11" name="SK-1-text-10"/>
          <p:cNvSpPr/>
          <p:nvPr/>
        </p:nvSpPr>
        <p:spPr>
          <a:xfrm>
            <a:off x="341263" y="4875907"/>
            <a:ext cx="306005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</a:rPr>
              <a:t>How people die remains in the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</a:rPr>
              <a:t>memory of those who live on.</a:t>
            </a:r>
            <a:endParaRPr lang="en-US" sz="1650" dirty="0"/>
          </a:p>
        </p:txBody>
      </p:sp>
      <p:sp>
        <p:nvSpPr>
          <p:cNvPr id="12" name="SK-1-text-11"/>
          <p:cNvSpPr/>
          <p:nvPr/>
        </p:nvSpPr>
        <p:spPr>
          <a:xfrm>
            <a:off x="1916311" y="5493246"/>
            <a:ext cx="21556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Dame Cicely Saunders</a:t>
            </a:r>
            <a:endParaRPr lang="en-US" sz="1500" dirty="0"/>
          </a:p>
        </p:txBody>
      </p:sp>
      <p:sp>
        <p:nvSpPr>
          <p:cNvPr id="13" name="SK-1-text-12"/>
          <p:cNvSpPr/>
          <p:nvPr/>
        </p:nvSpPr>
        <p:spPr>
          <a:xfrm>
            <a:off x="353467" y="5932140"/>
            <a:ext cx="377949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Always verify drug doses with current BNF/NICE guidance.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use only.</a:t>
            </a:r>
            <a:endParaRPr lang="en-US" sz="1050" dirty="0"/>
          </a:p>
        </p:txBody>
      </p:sp>
      <p:sp>
        <p:nvSpPr>
          <p:cNvPr id="14" name="SK-1-text-13"/>
          <p:cNvSpPr/>
          <p:nvPr/>
        </p:nvSpPr>
        <p:spPr>
          <a:xfrm>
            <a:off x="353467" y="6563023"/>
            <a:ext cx="41614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15" name="SK-1-text-14"/>
          <p:cNvSpPr/>
          <p:nvPr/>
        </p:nvSpPr>
        <p:spPr>
          <a:xfrm>
            <a:off x="6434286" y="6563023"/>
            <a:ext cx="541615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For educational purposes only — verify all doses with current BNF/NICE guidance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25053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43" y="12948"/>
            <a:ext cx="3271157" cy="357932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062" y="630882"/>
            <a:ext cx="47625" cy="829717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55" y="1673275"/>
            <a:ext cx="8253859" cy="198879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55" y="1673275"/>
            <a:ext cx="8253859" cy="500509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855" y="3867894"/>
            <a:ext cx="8253859" cy="2023021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855" y="3908375"/>
            <a:ext cx="8253859" cy="474464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29365" y="1673275"/>
            <a:ext cx="3145482" cy="4224486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29365" y="2137023"/>
            <a:ext cx="3145482" cy="1905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110436"/>
            <a:ext cx="12192000" cy="411361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53349"/>
            <a:ext cx="12192000" cy="304502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83561" y="6617940"/>
            <a:ext cx="182761" cy="198834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1098" y="3984427"/>
            <a:ext cx="426690" cy="322213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1098" y="1769269"/>
            <a:ext cx="426690" cy="308521"/>
          </a:xfrm>
          <a:prstGeom prst="rect">
            <a:avLst/>
          </a:prstGeom>
        </p:spPr>
      </p:pic>
      <p:sp>
        <p:nvSpPr>
          <p:cNvPr id="17" name="SK-10-text-16"/>
          <p:cNvSpPr/>
          <p:nvPr/>
        </p:nvSpPr>
        <p:spPr>
          <a:xfrm>
            <a:off x="158353" y="89148"/>
            <a:ext cx="6038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18" name="SK-10-text-17"/>
          <p:cNvSpPr/>
          <p:nvPr/>
        </p:nvSpPr>
        <p:spPr>
          <a:xfrm>
            <a:off x="10082361" y="109686"/>
            <a:ext cx="195098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9" name="SK-10-text-18"/>
          <p:cNvSpPr/>
          <p:nvPr/>
        </p:nvSpPr>
        <p:spPr>
          <a:xfrm>
            <a:off x="475357" y="671959"/>
            <a:ext cx="1171664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 &amp; Quick Recall</a:t>
            </a:r>
            <a:endParaRPr lang="en-US" sz="3300" dirty="0"/>
          </a:p>
        </p:txBody>
      </p:sp>
      <p:sp>
        <p:nvSpPr>
          <p:cNvPr id="20" name="SK-10-text-19"/>
          <p:cNvSpPr/>
          <p:nvPr/>
        </p:nvSpPr>
        <p:spPr>
          <a:xfrm>
            <a:off x="475357" y="1165771"/>
            <a:ext cx="1112520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· SCA · High-Yield Summary</a:t>
            </a:r>
            <a:endParaRPr lang="en-US" sz="2400" dirty="0"/>
          </a:p>
        </p:txBody>
      </p:sp>
      <p:sp>
        <p:nvSpPr>
          <p:cNvPr id="21" name="SK-10-text-20"/>
          <p:cNvSpPr/>
          <p:nvPr/>
        </p:nvSpPr>
        <p:spPr>
          <a:xfrm>
            <a:off x="938659" y="1776115"/>
            <a:ext cx="493395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6A2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</a:t>
            </a:r>
            <a:endParaRPr lang="en-US" sz="2100" dirty="0"/>
          </a:p>
        </p:txBody>
      </p:sp>
      <p:sp>
        <p:nvSpPr>
          <p:cNvPr id="22" name="SK-10-text-21"/>
          <p:cNvSpPr/>
          <p:nvPr/>
        </p:nvSpPr>
        <p:spPr>
          <a:xfrm>
            <a:off x="499765" y="2263080"/>
            <a:ext cx="1169223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NICE NG31 = last days of life care · NG142 = service delivery</a:t>
            </a:r>
            <a:endParaRPr lang="en-US" sz="1650" dirty="0"/>
          </a:p>
        </p:txBody>
      </p:sp>
      <p:sp>
        <p:nvSpPr>
          <p:cNvPr id="23" name="SK-10-text-22"/>
          <p:cNvSpPr/>
          <p:nvPr/>
        </p:nvSpPr>
        <p:spPr>
          <a:xfrm>
            <a:off x="499765" y="2619673"/>
            <a:ext cx="116922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Anticipatory Rx: morphine · midazolam · cyclizine · hyoscine butylbromide</a:t>
            </a:r>
            <a:endParaRPr lang="en-US" sz="1650" dirty="0"/>
          </a:p>
        </p:txBody>
      </p:sp>
      <p:sp>
        <p:nvSpPr>
          <p:cNvPr id="24" name="SK-10-text-23"/>
          <p:cNvSpPr/>
          <p:nvPr/>
        </p:nvSpPr>
        <p:spPr>
          <a:xfrm>
            <a:off x="499765" y="2969419"/>
            <a:ext cx="116922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ADRT: written + signed + witnessed = legally binding refusal</a:t>
            </a:r>
            <a:endParaRPr lang="en-US" sz="1650" dirty="0"/>
          </a:p>
        </p:txBody>
      </p:sp>
      <p:sp>
        <p:nvSpPr>
          <p:cNvPr id="25" name="SK-10-text-24"/>
          <p:cNvSpPr/>
          <p:nvPr/>
        </p:nvSpPr>
        <p:spPr>
          <a:xfrm>
            <a:off x="499765" y="3305473"/>
            <a:ext cx="116922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Hyoscine butylbromide does NOT cross blood-brain barrier — preferred for secretions</a:t>
            </a:r>
            <a:endParaRPr lang="en-US" sz="1650" dirty="0"/>
          </a:p>
        </p:txBody>
      </p:sp>
      <p:sp>
        <p:nvSpPr>
          <p:cNvPr id="26" name="SK-10-text-25"/>
          <p:cNvSpPr/>
          <p:nvPr/>
        </p:nvSpPr>
        <p:spPr>
          <a:xfrm>
            <a:off x="926455" y="3998119"/>
            <a:ext cx="749427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Consultation Pearls</a:t>
            </a:r>
            <a:endParaRPr lang="en-US" sz="2100" dirty="0"/>
          </a:p>
        </p:txBody>
      </p:sp>
      <p:sp>
        <p:nvSpPr>
          <p:cNvPr id="27" name="SK-10-text-26"/>
          <p:cNvSpPr/>
          <p:nvPr/>
        </p:nvSpPr>
        <p:spPr>
          <a:xfrm>
            <a:off x="499765" y="4485084"/>
            <a:ext cx="116922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‘What matters most to you?’ — anchor phrase for every EoL consultation</a:t>
            </a:r>
            <a:endParaRPr lang="en-US" sz="1650" dirty="0"/>
          </a:p>
        </p:txBody>
      </p:sp>
      <p:sp>
        <p:nvSpPr>
          <p:cNvPr id="28" name="SK-10-text-27"/>
          <p:cNvSpPr/>
          <p:nvPr/>
        </p:nvSpPr>
        <p:spPr>
          <a:xfrm>
            <a:off x="499765" y="4827984"/>
            <a:ext cx="116922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Use SPIKES framework · respond to emotion before information</a:t>
            </a:r>
            <a:endParaRPr lang="en-US" sz="1650" dirty="0"/>
          </a:p>
        </p:txBody>
      </p:sp>
      <p:sp>
        <p:nvSpPr>
          <p:cNvPr id="29" name="SK-10-text-28"/>
          <p:cNvSpPr/>
          <p:nvPr/>
        </p:nvSpPr>
        <p:spPr>
          <a:xfrm>
            <a:off x="499765" y="5177730"/>
            <a:ext cx="116922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Address ICE before explaining clinical plan — always</a:t>
            </a:r>
            <a:endParaRPr lang="en-US" sz="1650" dirty="0"/>
          </a:p>
        </p:txBody>
      </p:sp>
      <p:sp>
        <p:nvSpPr>
          <p:cNvPr id="30" name="SK-10-text-29"/>
          <p:cNvSpPr/>
          <p:nvPr/>
        </p:nvSpPr>
        <p:spPr>
          <a:xfrm>
            <a:off x="499765" y="5520630"/>
            <a:ext cx="116922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Show comfort with uncertainty · silence is a clinical skill</a:t>
            </a:r>
            <a:endParaRPr lang="en-US" sz="1650" dirty="0"/>
          </a:p>
        </p:txBody>
      </p:sp>
      <p:sp>
        <p:nvSpPr>
          <p:cNvPr id="31" name="SK-10-text-30"/>
          <p:cNvSpPr/>
          <p:nvPr/>
        </p:nvSpPr>
        <p:spPr>
          <a:xfrm>
            <a:off x="8790384" y="1776115"/>
            <a:ext cx="340161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A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</a:t>
            </a:r>
            <a:endParaRPr lang="en-US" sz="2100" dirty="0"/>
          </a:p>
        </p:txBody>
      </p:sp>
      <p:sp>
        <p:nvSpPr>
          <p:cNvPr id="32" name="SK-10-text-31"/>
          <p:cNvSpPr/>
          <p:nvPr/>
        </p:nvSpPr>
        <p:spPr>
          <a:xfrm>
            <a:off x="8802588" y="2276773"/>
            <a:ext cx="286509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Surprise Question → palliative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register</a:t>
            </a:r>
            <a:endParaRPr lang="en-US" sz="1425" dirty="0"/>
          </a:p>
        </p:txBody>
      </p:sp>
      <p:sp>
        <p:nvSpPr>
          <p:cNvPr id="33" name="SK-10-text-32"/>
          <p:cNvSpPr/>
          <p:nvPr/>
        </p:nvSpPr>
        <p:spPr>
          <a:xfrm>
            <a:off x="8802588" y="2818507"/>
            <a:ext cx="33894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NICE NG31: last 2–3 days</a:t>
            </a:r>
            <a:endParaRPr lang="en-US" sz="1500" dirty="0"/>
          </a:p>
        </p:txBody>
      </p:sp>
      <p:sp>
        <p:nvSpPr>
          <p:cNvPr id="34" name="SK-10-text-33"/>
          <p:cNvSpPr/>
          <p:nvPr/>
        </p:nvSpPr>
        <p:spPr>
          <a:xfrm>
            <a:off x="8802588" y="3134023"/>
            <a:ext cx="292596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ReSPECT replaces standalone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DNACPR</a:t>
            </a:r>
            <a:endParaRPr lang="en-US" sz="1425" dirty="0"/>
          </a:p>
        </p:txBody>
      </p:sp>
      <p:sp>
        <p:nvSpPr>
          <p:cNvPr id="35" name="SK-10-text-34"/>
          <p:cNvSpPr/>
          <p:nvPr/>
        </p:nvSpPr>
        <p:spPr>
          <a:xfrm>
            <a:off x="8802588" y="3668911"/>
            <a:ext cx="33894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LPA only active when capacity</a:t>
            </a:r>
            <a:endParaRPr lang="en-US" sz="1500" dirty="0"/>
          </a:p>
        </p:txBody>
      </p:sp>
      <p:sp>
        <p:nvSpPr>
          <p:cNvPr id="36" name="SK-10-text-35"/>
          <p:cNvSpPr/>
          <p:nvPr/>
        </p:nvSpPr>
        <p:spPr>
          <a:xfrm>
            <a:off x="8802588" y="3984427"/>
            <a:ext cx="296257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5. GSF 7 Cs: coordinate proactive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</a:t>
            </a:r>
            <a:endParaRPr lang="en-US" sz="1425" dirty="0"/>
          </a:p>
        </p:txBody>
      </p:sp>
      <p:sp>
        <p:nvSpPr>
          <p:cNvPr id="37" name="SK-10-text-36"/>
          <p:cNvSpPr/>
          <p:nvPr/>
        </p:nvSpPr>
        <p:spPr>
          <a:xfrm>
            <a:off x="8802588" y="4519315"/>
            <a:ext cx="33894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6. Hospice ≠ giving up</a:t>
            </a:r>
            <a:endParaRPr lang="en-US" sz="1500" dirty="0"/>
          </a:p>
        </p:txBody>
      </p:sp>
      <p:sp>
        <p:nvSpPr>
          <p:cNvPr id="38" name="SK-10-text-37"/>
          <p:cNvSpPr/>
          <p:nvPr/>
        </p:nvSpPr>
        <p:spPr>
          <a:xfrm>
            <a:off x="8802588" y="4827984"/>
            <a:ext cx="281627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7. Ask: holistic — physical,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psychological, social, spiritual</a:t>
            </a:r>
            <a:endParaRPr lang="en-US" sz="1425" dirty="0"/>
          </a:p>
        </p:txBody>
      </p:sp>
      <p:sp>
        <p:nvSpPr>
          <p:cNvPr id="39" name="SK-10-text-38"/>
          <p:cNvSpPr/>
          <p:nvPr/>
        </p:nvSpPr>
        <p:spPr>
          <a:xfrm>
            <a:off x="8802588" y="5369719"/>
            <a:ext cx="262116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8. One chance — make every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death count</a:t>
            </a:r>
            <a:endParaRPr lang="en-US" sz="1425" dirty="0"/>
          </a:p>
        </p:txBody>
      </p:sp>
      <p:sp>
        <p:nvSpPr>
          <p:cNvPr id="40" name="SK-10-text-39"/>
          <p:cNvSpPr/>
          <p:nvPr/>
        </p:nvSpPr>
        <p:spPr>
          <a:xfrm>
            <a:off x="1600944" y="6185892"/>
            <a:ext cx="897775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4E34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“How people die remains in the memory of those who live on.” — Dame Cicely Saunders</a:t>
            </a:r>
            <a:endParaRPr lang="en-US" sz="1800" dirty="0"/>
          </a:p>
        </p:txBody>
      </p:sp>
      <p:sp>
        <p:nvSpPr>
          <p:cNvPr id="41" name="SK-10-text-40"/>
          <p:cNvSpPr/>
          <p:nvPr/>
        </p:nvSpPr>
        <p:spPr>
          <a:xfrm>
            <a:off x="316855" y="6617940"/>
            <a:ext cx="39166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2" name="SK-10-text-41"/>
          <p:cNvSpPr/>
          <p:nvPr/>
        </p:nvSpPr>
        <p:spPr>
          <a:xfrm>
            <a:off x="6726882" y="6617940"/>
            <a:ext cx="531867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Educational use only — verify all doses with current BNF/NICE guidance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00075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69119"/>
            <a:ext cx="12192000" cy="137071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48673"/>
            <a:ext cx="12192000" cy="425053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86227"/>
            <a:ext cx="12192000" cy="3429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5991" y="2043559"/>
            <a:ext cx="9525" cy="3552379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4296" y="2043559"/>
            <a:ext cx="9525" cy="3552379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9765" y="2537371"/>
            <a:ext cx="3669655" cy="2297311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6377" y="2009329"/>
            <a:ext cx="304800" cy="287982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69569" y="2571750"/>
            <a:ext cx="3523357" cy="2269927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1459" y="2009329"/>
            <a:ext cx="304800" cy="287982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2596" y="2571750"/>
            <a:ext cx="3645396" cy="24003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8894" y="2009329"/>
            <a:ext cx="292596" cy="287982"/>
          </a:xfrm>
          <a:prstGeom prst="rect">
            <a:avLst/>
          </a:prstGeom>
        </p:spPr>
      </p:pic>
      <p:sp>
        <p:nvSpPr>
          <p:cNvPr id="15" name="SK-2-text-14"/>
          <p:cNvSpPr/>
          <p:nvPr/>
        </p:nvSpPr>
        <p:spPr>
          <a:xfrm>
            <a:off x="304800" y="137071"/>
            <a:ext cx="118872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It Matters: The Three Trajectories of Dying</a:t>
            </a:r>
            <a:endParaRPr lang="en-US" sz="2400" dirty="0"/>
          </a:p>
        </p:txBody>
      </p:sp>
      <p:sp>
        <p:nvSpPr>
          <p:cNvPr id="16" name="SK-2-text-15"/>
          <p:cNvSpPr/>
          <p:nvPr/>
        </p:nvSpPr>
        <p:spPr>
          <a:xfrm>
            <a:off x="9923859" y="212527"/>
            <a:ext cx="201200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7" name="SK-2-text-16"/>
          <p:cNvSpPr/>
          <p:nvPr/>
        </p:nvSpPr>
        <p:spPr>
          <a:xfrm>
            <a:off x="402282" y="864096"/>
            <a:ext cx="1178971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A36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GPs manage approximately 20 deaths per year.</a:t>
            </a:r>
            <a:endParaRPr lang="en-US" sz="3300" dirty="0"/>
          </a:p>
        </p:txBody>
      </p:sp>
      <p:sp>
        <p:nvSpPr>
          <p:cNvPr id="18" name="SK-2-text-17"/>
          <p:cNvSpPr/>
          <p:nvPr/>
        </p:nvSpPr>
        <p:spPr>
          <a:xfrm>
            <a:off x="402282" y="1385292"/>
            <a:ext cx="1178971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180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trajectory looks different — knowing which path your patient is on changes everything.</a:t>
            </a:r>
            <a:endParaRPr lang="en-US" sz="1950" dirty="0"/>
          </a:p>
        </p:txBody>
      </p:sp>
      <p:sp>
        <p:nvSpPr>
          <p:cNvPr id="19" name="SK-2-text-18"/>
          <p:cNvSpPr/>
          <p:nvPr/>
        </p:nvSpPr>
        <p:spPr>
          <a:xfrm>
            <a:off x="780157" y="2016175"/>
            <a:ext cx="517588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Trajectory</a:t>
            </a:r>
            <a:endParaRPr lang="en-US" sz="1950" dirty="0"/>
          </a:p>
        </p:txBody>
      </p:sp>
      <p:sp>
        <p:nvSpPr>
          <p:cNvPr id="20" name="SK-2-text-19"/>
          <p:cNvSpPr/>
          <p:nvPr/>
        </p:nvSpPr>
        <p:spPr>
          <a:xfrm>
            <a:off x="719286" y="5218807"/>
            <a:ext cx="2779663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Maintained function, then rapid decline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care: start when curative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ends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4645075" y="2016175"/>
            <a:ext cx="725614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Organ Failure Trajectory</a:t>
            </a:r>
            <a:endParaRPr lang="en-US" sz="1950" dirty="0"/>
          </a:p>
        </p:txBody>
      </p:sp>
      <p:sp>
        <p:nvSpPr>
          <p:cNvPr id="22" name="SK-2-text-21"/>
          <p:cNvSpPr/>
          <p:nvPr/>
        </p:nvSpPr>
        <p:spPr>
          <a:xfrm>
            <a:off x="4425553" y="5218807"/>
            <a:ext cx="30844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Gradual decline with acute exacerbations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crisis may be the last — plan early</a:t>
            </a:r>
            <a:endParaRPr lang="en-US" sz="1350" dirty="0"/>
          </a:p>
        </p:txBody>
      </p:sp>
      <p:sp>
        <p:nvSpPr>
          <p:cNvPr id="23" name="SK-2-text-22"/>
          <p:cNvSpPr/>
          <p:nvPr/>
        </p:nvSpPr>
        <p:spPr>
          <a:xfrm>
            <a:off x="8497788" y="2016175"/>
            <a:ext cx="369421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Frailty / Dementia Trajectory</a:t>
            </a:r>
            <a:endParaRPr lang="en-US" sz="1950" dirty="0"/>
          </a:p>
        </p:txBody>
      </p:sp>
      <p:sp>
        <p:nvSpPr>
          <p:cNvPr id="24" name="SK-2-text-23"/>
          <p:cNvSpPr/>
          <p:nvPr/>
        </p:nvSpPr>
        <p:spPr>
          <a:xfrm>
            <a:off x="8473380" y="5218807"/>
            <a:ext cx="2633365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Slow, prolonged, hard to recognise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hardest to identify — use the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D37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Surprise Question</a:t>
            </a:r>
            <a:endParaRPr lang="en-US" sz="1350" dirty="0"/>
          </a:p>
        </p:txBody>
      </p:sp>
      <p:sp>
        <p:nvSpPr>
          <p:cNvPr id="25" name="SK-2-text-24"/>
          <p:cNvSpPr/>
          <p:nvPr/>
        </p:nvSpPr>
        <p:spPr>
          <a:xfrm>
            <a:off x="1535162" y="6130975"/>
            <a:ext cx="908491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1A36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Palliative care ≠ end of life care — it can begin alongside curative treatment.</a:t>
            </a:r>
            <a:endParaRPr lang="en-US" sz="1950" dirty="0"/>
          </a:p>
        </p:txBody>
      </p:sp>
      <p:sp>
        <p:nvSpPr>
          <p:cNvPr id="26" name="SK-2-text-25"/>
          <p:cNvSpPr/>
          <p:nvPr/>
        </p:nvSpPr>
        <p:spPr>
          <a:xfrm>
            <a:off x="304800" y="6583561"/>
            <a:ext cx="81229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Palliative Care</a:t>
            </a:r>
            <a:endParaRPr lang="en-US" sz="1200" dirty="0"/>
          </a:p>
        </p:txBody>
      </p:sp>
      <p:sp>
        <p:nvSpPr>
          <p:cNvPr id="27" name="SK-2-text-26"/>
          <p:cNvSpPr/>
          <p:nvPr/>
        </p:nvSpPr>
        <p:spPr>
          <a:xfrm>
            <a:off x="10116294" y="6583561"/>
            <a:ext cx="180736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3815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2586"/>
            <a:ext cx="12192000" cy="54769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504" y="822871"/>
            <a:ext cx="57150" cy="651421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71" y="1803648"/>
            <a:ext cx="5730180" cy="3888432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361" y="3981748"/>
            <a:ext cx="4876800" cy="1905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22690" y="1508671"/>
            <a:ext cx="5303490" cy="905173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2690" y="1508671"/>
            <a:ext cx="134094" cy="96009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58734" y="2551063"/>
            <a:ext cx="19050" cy="95994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14377" y="2555075"/>
            <a:ext cx="107763" cy="107763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2690" y="2832348"/>
            <a:ext cx="5303490" cy="1248073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2690" y="2832348"/>
            <a:ext cx="134094" cy="13716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58734" y="4149030"/>
            <a:ext cx="19050" cy="10284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14377" y="4159889"/>
            <a:ext cx="107763" cy="107763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22690" y="4423321"/>
            <a:ext cx="5303490" cy="130299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22690" y="4423321"/>
            <a:ext cx="134094" cy="140583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159921"/>
            <a:ext cx="12192000" cy="479971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7695" y="5801171"/>
            <a:ext cx="1328886" cy="344091"/>
          </a:xfrm>
          <a:prstGeom prst="rect">
            <a:avLst/>
          </a:prstGeom>
        </p:spPr>
      </p:pic>
      <p:sp>
        <p:nvSpPr>
          <p:cNvPr id="20" name="SK-3-text-19"/>
          <p:cNvSpPr/>
          <p:nvPr/>
        </p:nvSpPr>
        <p:spPr>
          <a:xfrm>
            <a:off x="390079" y="137071"/>
            <a:ext cx="60388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DB9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21" name="SK-3-text-20"/>
          <p:cNvSpPr/>
          <p:nvPr/>
        </p:nvSpPr>
        <p:spPr>
          <a:xfrm>
            <a:off x="10143679" y="137071"/>
            <a:ext cx="204832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2" name="SK-3-text-21"/>
          <p:cNvSpPr/>
          <p:nvPr/>
        </p:nvSpPr>
        <p:spPr>
          <a:xfrm>
            <a:off x="597396" y="767953"/>
            <a:ext cx="1060513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Proactive Identification</a:t>
            </a:r>
            <a:endParaRPr lang="en-US" sz="2850" dirty="0"/>
          </a:p>
        </p:txBody>
      </p:sp>
      <p:sp>
        <p:nvSpPr>
          <p:cNvPr id="23" name="SK-3-text-22"/>
          <p:cNvSpPr/>
          <p:nvPr/>
        </p:nvSpPr>
        <p:spPr>
          <a:xfrm>
            <a:off x="609600" y="1261765"/>
            <a:ext cx="969549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4A62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Surprise Question &amp; GSF PIG</a:t>
            </a:r>
            <a:endParaRPr lang="en-US" sz="2025" dirty="0"/>
          </a:p>
        </p:txBody>
      </p:sp>
      <p:sp>
        <p:nvSpPr>
          <p:cNvPr id="24" name="SK-3-text-23"/>
          <p:cNvSpPr/>
          <p:nvPr/>
        </p:nvSpPr>
        <p:spPr>
          <a:xfrm>
            <a:off x="2121396" y="1961257"/>
            <a:ext cx="4895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DB9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SURPRISE QUESTION</a:t>
            </a:r>
            <a:endParaRPr lang="en-US" sz="1500" dirty="0"/>
          </a:p>
        </p:txBody>
      </p:sp>
      <p:sp>
        <p:nvSpPr>
          <p:cNvPr id="25" name="SK-3-text-24"/>
          <p:cNvSpPr/>
          <p:nvPr/>
        </p:nvSpPr>
        <p:spPr>
          <a:xfrm>
            <a:off x="865584" y="2455069"/>
            <a:ext cx="4888855" cy="13921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“Would you be SURPRISED</a:t>
            </a:r>
            <a:endParaRPr lang="en-US" sz="3075" dirty="0"/>
          </a:p>
          <a:p>
            <a:pPr marL="0" indent="0" algn="ctr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this patient died</a:t>
            </a:r>
            <a:endParaRPr lang="en-US" sz="3075" dirty="0"/>
          </a:p>
          <a:p>
            <a:pPr marL="0" indent="0" algn="ctr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next 6–12 months?”</a:t>
            </a:r>
            <a:endParaRPr lang="en-US" sz="3075" dirty="0"/>
          </a:p>
        </p:txBody>
      </p:sp>
      <p:sp>
        <p:nvSpPr>
          <p:cNvPr id="26" name="SK-3-text-25"/>
          <p:cNvSpPr/>
          <p:nvPr/>
        </p:nvSpPr>
        <p:spPr>
          <a:xfrm>
            <a:off x="1243459" y="4238179"/>
            <a:ext cx="4120753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NO → add to Palliative Care Register</a:t>
            </a:r>
            <a:endParaRPr lang="en-US" sz="180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Begin active care planning now</a:t>
            </a:r>
            <a:endParaRPr lang="en-US" sz="1800" dirty="0"/>
          </a:p>
        </p:txBody>
      </p:sp>
      <p:sp>
        <p:nvSpPr>
          <p:cNvPr id="27" name="SK-3-text-26"/>
          <p:cNvSpPr/>
          <p:nvPr/>
        </p:nvSpPr>
        <p:spPr>
          <a:xfrm>
            <a:off x="804565" y="5074890"/>
            <a:ext cx="499869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B0B8C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single most powerful screening tool in GP practice</a:t>
            </a:r>
            <a:endParaRPr lang="en-US" sz="135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350" dirty="0">
                <a:solidFill>
                  <a:srgbClr val="B0B8C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at every significant review for patients with serious illness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6888361" y="1056084"/>
            <a:ext cx="53036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DB9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PIG v7 (2022) — THREE STEPS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6998196" y="1693813"/>
            <a:ext cx="4895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Surprise Question</a:t>
            </a:r>
            <a:endParaRPr lang="en-US" sz="1500" dirty="0"/>
          </a:p>
        </p:txBody>
      </p:sp>
      <p:sp>
        <p:nvSpPr>
          <p:cNvPr id="30" name="SK-3-text-29"/>
          <p:cNvSpPr/>
          <p:nvPr/>
        </p:nvSpPr>
        <p:spPr>
          <a:xfrm>
            <a:off x="7668667" y="2016175"/>
            <a:ext cx="45233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Would you be surprised if they died in 6–12 months?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6961584" y="3017490"/>
            <a:ext cx="52304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Clinical Indicators</a:t>
            </a:r>
            <a:endParaRPr lang="en-US" sz="1500" dirty="0"/>
          </a:p>
        </p:txBody>
      </p:sp>
      <p:sp>
        <p:nvSpPr>
          <p:cNvPr id="32" name="SK-3-text-31"/>
          <p:cNvSpPr/>
          <p:nvPr/>
        </p:nvSpPr>
        <p:spPr>
          <a:xfrm>
            <a:off x="7680871" y="3223171"/>
            <a:ext cx="45111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Declining performance status (ECOG ≥3)</a:t>
            </a:r>
            <a:endParaRPr lang="en-US" sz="1350" dirty="0"/>
          </a:p>
        </p:txBody>
      </p:sp>
      <p:sp>
        <p:nvSpPr>
          <p:cNvPr id="33" name="SK-3-text-32"/>
          <p:cNvSpPr/>
          <p:nvPr/>
        </p:nvSpPr>
        <p:spPr>
          <a:xfrm>
            <a:off x="7680871" y="3463230"/>
            <a:ext cx="45111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Weight loss &gt;10% over 6 months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7680871" y="3696444"/>
            <a:ext cx="45111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Repeated unplanned admissions (2+ in 6 months)</a:t>
            </a:r>
            <a:endParaRPr lang="en-US" sz="1350" dirty="0"/>
          </a:p>
        </p:txBody>
      </p:sp>
      <p:sp>
        <p:nvSpPr>
          <p:cNvPr id="35" name="SK-3-text-34"/>
          <p:cNvSpPr/>
          <p:nvPr/>
        </p:nvSpPr>
        <p:spPr>
          <a:xfrm>
            <a:off x="6961584" y="4635996"/>
            <a:ext cx="523041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Disease-Specific Indicators</a:t>
            </a:r>
            <a:endParaRPr lang="en-US" sz="1500" dirty="0"/>
          </a:p>
        </p:txBody>
      </p:sp>
      <p:sp>
        <p:nvSpPr>
          <p:cNvPr id="36" name="SK-3-text-35"/>
          <p:cNvSpPr/>
          <p:nvPr/>
        </p:nvSpPr>
        <p:spPr>
          <a:xfrm>
            <a:off x="7680871" y="4869061"/>
            <a:ext cx="45111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Cancer: deteriorating despite oncology</a:t>
            </a:r>
            <a:endParaRPr lang="en-US" sz="1350" dirty="0"/>
          </a:p>
        </p:txBody>
      </p:sp>
      <p:sp>
        <p:nvSpPr>
          <p:cNvPr id="37" name="SK-3-text-36"/>
          <p:cNvSpPr/>
          <p:nvPr/>
        </p:nvSpPr>
        <p:spPr>
          <a:xfrm>
            <a:off x="7680871" y="5109121"/>
            <a:ext cx="451112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Heart Failure: NYHA III–IV, cardiac cachexia</a:t>
            </a:r>
            <a:endParaRPr lang="en-US" sz="1350" dirty="0"/>
          </a:p>
        </p:txBody>
      </p:sp>
      <p:sp>
        <p:nvSpPr>
          <p:cNvPr id="38" name="SK-3-text-37"/>
          <p:cNvSpPr/>
          <p:nvPr/>
        </p:nvSpPr>
        <p:spPr>
          <a:xfrm>
            <a:off x="7680871" y="5342334"/>
            <a:ext cx="45111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Dementia: unable to dress, eat, or communicate</a:t>
            </a:r>
            <a:endParaRPr lang="en-US" sz="1350" dirty="0"/>
          </a:p>
        </p:txBody>
      </p:sp>
      <p:sp>
        <p:nvSpPr>
          <p:cNvPr id="39" name="SK-3-text-38"/>
          <p:cNvSpPr/>
          <p:nvPr/>
        </p:nvSpPr>
        <p:spPr>
          <a:xfrm>
            <a:off x="865584" y="5881389"/>
            <a:ext cx="21526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</a:t>
            </a:r>
            <a:endParaRPr lang="en-US" sz="1500" dirty="0"/>
          </a:p>
        </p:txBody>
      </p:sp>
      <p:sp>
        <p:nvSpPr>
          <p:cNvPr id="40" name="SK-3-text-39"/>
          <p:cNvSpPr/>
          <p:nvPr/>
        </p:nvSpPr>
        <p:spPr>
          <a:xfrm>
            <a:off x="2211288" y="5899494"/>
            <a:ext cx="103998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A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PIG v7 (2022): Surprise Question → General Indicators → Disease-Specific Indicators</a:t>
            </a:r>
            <a:endParaRPr lang="en-US" sz="1500" dirty="0"/>
          </a:p>
        </p:txBody>
      </p:sp>
      <p:sp>
        <p:nvSpPr>
          <p:cNvPr id="41" name="SK-3-text-40"/>
          <p:cNvSpPr/>
          <p:nvPr/>
        </p:nvSpPr>
        <p:spPr>
          <a:xfrm>
            <a:off x="390079" y="6326281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2" name="SK-3-text-41"/>
          <p:cNvSpPr/>
          <p:nvPr/>
        </p:nvSpPr>
        <p:spPr>
          <a:xfrm>
            <a:off x="6344771" y="6307480"/>
            <a:ext cx="57547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Educational use only — verify with current NICE/BNF guidance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90724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96174"/>
            <a:ext cx="12192000" cy="561677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7" y="616595"/>
            <a:ext cx="1487388" cy="2857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80290" y="102840"/>
            <a:ext cx="2011561" cy="726877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005" y="1200150"/>
            <a:ext cx="57150" cy="27429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1659582"/>
            <a:ext cx="4510980" cy="843409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2722513"/>
            <a:ext cx="4510980" cy="843409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3792438"/>
            <a:ext cx="4510980" cy="85025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4930825"/>
            <a:ext cx="4510980" cy="973782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11292" y="1200150"/>
            <a:ext cx="57150" cy="27429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03255" y="1735038"/>
            <a:ext cx="1828800" cy="64457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78353" y="1735038"/>
            <a:ext cx="1828800" cy="644575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53600" y="1735038"/>
            <a:ext cx="1828800" cy="644575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03255" y="2585442"/>
            <a:ext cx="1828800" cy="64457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778353" y="2585442"/>
            <a:ext cx="1828800" cy="665113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53600" y="2585442"/>
            <a:ext cx="1828800" cy="651421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11292" y="3634680"/>
            <a:ext cx="57150" cy="274290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729686" y="6467029"/>
            <a:ext cx="255984" cy="219373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668000" y="281136"/>
            <a:ext cx="377875" cy="404515"/>
          </a:xfrm>
          <a:prstGeom prst="rect">
            <a:avLst/>
          </a:prstGeom>
        </p:spPr>
      </p:pic>
      <p:sp>
        <p:nvSpPr>
          <p:cNvPr id="22" name="SK-4-text-21"/>
          <p:cNvSpPr/>
          <p:nvPr/>
        </p:nvSpPr>
        <p:spPr>
          <a:xfrm>
            <a:off x="316855" y="198834"/>
            <a:ext cx="1187514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Diagnosing Dying: NICE NG31 and the Last Days of Life</a:t>
            </a:r>
            <a:endParaRPr lang="en-US" sz="1950" dirty="0"/>
          </a:p>
        </p:txBody>
      </p:sp>
      <p:sp>
        <p:nvSpPr>
          <p:cNvPr id="23" name="SK-4-text-22"/>
          <p:cNvSpPr/>
          <p:nvPr/>
        </p:nvSpPr>
        <p:spPr>
          <a:xfrm>
            <a:off x="11106894" y="322213"/>
            <a:ext cx="108510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</a:t>
            </a:r>
            <a:endParaRPr lang="en-US" sz="1350" dirty="0"/>
          </a:p>
        </p:txBody>
      </p:sp>
      <p:sp>
        <p:nvSpPr>
          <p:cNvPr id="24" name="SK-4-text-23"/>
          <p:cNvSpPr/>
          <p:nvPr/>
        </p:nvSpPr>
        <p:spPr>
          <a:xfrm>
            <a:off x="11106894" y="493663"/>
            <a:ext cx="7029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VTS</a:t>
            </a:r>
            <a:endParaRPr lang="en-US" sz="1350" dirty="0"/>
          </a:p>
        </p:txBody>
      </p:sp>
      <p:sp>
        <p:nvSpPr>
          <p:cNvPr id="25" name="SK-4-text-24"/>
          <p:cNvSpPr/>
          <p:nvPr/>
        </p:nvSpPr>
        <p:spPr>
          <a:xfrm>
            <a:off x="719286" y="1227534"/>
            <a:ext cx="46310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Four Questions</a:t>
            </a:r>
            <a:endParaRPr lang="en-US" sz="1650" dirty="0"/>
          </a:p>
        </p:txBody>
      </p:sp>
      <p:sp>
        <p:nvSpPr>
          <p:cNvPr id="26" name="SK-4-text-25"/>
          <p:cNvSpPr/>
          <p:nvPr/>
        </p:nvSpPr>
        <p:spPr>
          <a:xfrm>
            <a:off x="816769" y="1824186"/>
            <a:ext cx="2877294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Could this patient be 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last days of life?</a:t>
            </a:r>
            <a:endParaRPr lang="en-US" sz="1650" dirty="0"/>
          </a:p>
        </p:txBody>
      </p:sp>
      <p:sp>
        <p:nvSpPr>
          <p:cNvPr id="27" name="SK-4-text-26"/>
          <p:cNvSpPr/>
          <p:nvPr/>
        </p:nvSpPr>
        <p:spPr>
          <a:xfrm>
            <a:off x="780157" y="2893963"/>
            <a:ext cx="279186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Was this deterioration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expected?</a:t>
            </a:r>
            <a:endParaRPr lang="en-US" sz="1650" dirty="0"/>
          </a:p>
        </p:txBody>
      </p:sp>
      <p:sp>
        <p:nvSpPr>
          <p:cNvPr id="28" name="SK-4-text-27"/>
          <p:cNvSpPr/>
          <p:nvPr/>
        </p:nvSpPr>
        <p:spPr>
          <a:xfrm>
            <a:off x="780157" y="3957042"/>
            <a:ext cx="312107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Is further life-prolonging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 inappropriate?</a:t>
            </a:r>
            <a:endParaRPr lang="en-US" sz="1650" dirty="0"/>
          </a:p>
        </p:txBody>
      </p:sp>
      <p:sp>
        <p:nvSpPr>
          <p:cNvPr id="29" name="SK-4-text-28"/>
          <p:cNvSpPr/>
          <p:nvPr/>
        </p:nvSpPr>
        <p:spPr>
          <a:xfrm>
            <a:off x="780157" y="5033665"/>
            <a:ext cx="293816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Have reversible causes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been excluded?</a:t>
            </a:r>
            <a:endParaRPr lang="en-US" sz="1650" dirty="0"/>
          </a:p>
        </p:txBody>
      </p:sp>
      <p:sp>
        <p:nvSpPr>
          <p:cNvPr id="30" name="SK-4-text-29"/>
          <p:cNvSpPr/>
          <p:nvPr/>
        </p:nvSpPr>
        <p:spPr>
          <a:xfrm>
            <a:off x="1426369" y="5644009"/>
            <a:ext cx="96774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Infection · Electrolytes · Medication toxicity · Dehydration</a:t>
            </a:r>
            <a:endParaRPr lang="en-US" sz="1050" dirty="0"/>
          </a:p>
        </p:txBody>
      </p:sp>
      <p:sp>
        <p:nvSpPr>
          <p:cNvPr id="31" name="SK-4-text-30"/>
          <p:cNvSpPr/>
          <p:nvPr/>
        </p:nvSpPr>
        <p:spPr>
          <a:xfrm>
            <a:off x="5900886" y="1220688"/>
            <a:ext cx="58883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Signs of Dying</a:t>
            </a:r>
            <a:endParaRPr lang="en-US" sz="1650" dirty="0"/>
          </a:p>
        </p:txBody>
      </p:sp>
      <p:sp>
        <p:nvSpPr>
          <p:cNvPr id="32" name="SK-4-text-31"/>
          <p:cNvSpPr/>
          <p:nvPr/>
        </p:nvSpPr>
        <p:spPr>
          <a:xfrm>
            <a:off x="5961757" y="1844725"/>
            <a:ext cx="154825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Bedbound · Unable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self-care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8046690" y="1844725"/>
            <a:ext cx="129227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Drowsy /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semi-comatose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10058400" y="1844725"/>
            <a:ext cx="117038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tolerating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fluids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6034980" y="2688282"/>
            <a:ext cx="138975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Mottled /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discoloured skin</a:t>
            </a:r>
            <a:endParaRPr lang="en-US" sz="1200" dirty="0"/>
          </a:p>
        </p:txBody>
      </p:sp>
      <p:sp>
        <p:nvSpPr>
          <p:cNvPr id="36" name="SK-4-text-35"/>
          <p:cNvSpPr/>
          <p:nvPr/>
        </p:nvSpPr>
        <p:spPr>
          <a:xfrm>
            <a:off x="8058894" y="2695129"/>
            <a:ext cx="128007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Cheyne-Stokes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breathing</a:t>
            </a:r>
            <a:endParaRPr lang="en-US" sz="1200" dirty="0"/>
          </a:p>
        </p:txBody>
      </p:sp>
      <p:sp>
        <p:nvSpPr>
          <p:cNvPr id="37" name="SK-4-text-36"/>
          <p:cNvSpPr/>
          <p:nvPr/>
        </p:nvSpPr>
        <p:spPr>
          <a:xfrm>
            <a:off x="9924157" y="2695129"/>
            <a:ext cx="146298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Cool extremities /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↓ urine</a:t>
            </a:r>
            <a:endParaRPr lang="en-US" sz="1200" dirty="0"/>
          </a:p>
        </p:txBody>
      </p:sp>
      <p:sp>
        <p:nvSpPr>
          <p:cNvPr id="38" name="SK-4-text-37"/>
          <p:cNvSpPr/>
          <p:nvPr/>
        </p:nvSpPr>
        <p:spPr>
          <a:xfrm>
            <a:off x="5900886" y="3655219"/>
            <a:ext cx="57207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NG31 Key Actions</a:t>
            </a:r>
            <a:endParaRPr lang="en-US" sz="1650" dirty="0"/>
          </a:p>
        </p:txBody>
      </p:sp>
      <p:sp>
        <p:nvSpPr>
          <p:cNvPr id="39" name="SK-4-text-38"/>
          <p:cNvSpPr/>
          <p:nvPr/>
        </p:nvSpPr>
        <p:spPr>
          <a:xfrm>
            <a:off x="5766792" y="4121646"/>
            <a:ext cx="642520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Recognise dying — multi-disciplinary assessment; review regularly</a:t>
            </a:r>
            <a:endParaRPr lang="en-US" sz="1350" dirty="0"/>
          </a:p>
        </p:txBody>
      </p:sp>
      <p:sp>
        <p:nvSpPr>
          <p:cNvPr id="40" name="SK-4-text-39"/>
          <p:cNvSpPr/>
          <p:nvPr/>
        </p:nvSpPr>
        <p:spPr>
          <a:xfrm>
            <a:off x="5766792" y="4594771"/>
            <a:ext cx="642520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Communicate sensitively and honestly with patient and family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5766792" y="5074890"/>
            <a:ext cx="642520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Hydration: individualised decision — assess benefits and burdens</a:t>
            </a:r>
            <a:endParaRPr lang="en-US" sz="1350" dirty="0"/>
          </a:p>
        </p:txBody>
      </p:sp>
      <p:sp>
        <p:nvSpPr>
          <p:cNvPr id="42" name="SK-4-text-41"/>
          <p:cNvSpPr/>
          <p:nvPr/>
        </p:nvSpPr>
        <p:spPr>
          <a:xfrm>
            <a:off x="5766792" y="5554861"/>
            <a:ext cx="5144988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Anticipatory prescribing for pain, breathlessness, nausea,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2D5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agitation, secretions</a:t>
            </a:r>
            <a:endParaRPr lang="en-US" sz="1350" dirty="0"/>
          </a:p>
        </p:txBody>
      </p:sp>
      <p:sp>
        <p:nvSpPr>
          <p:cNvPr id="43" name="SK-4-text-42"/>
          <p:cNvSpPr/>
          <p:nvPr/>
        </p:nvSpPr>
        <p:spPr>
          <a:xfrm>
            <a:off x="365671" y="6508105"/>
            <a:ext cx="3676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44" name="SK-4-text-43"/>
          <p:cNvSpPr/>
          <p:nvPr/>
        </p:nvSpPr>
        <p:spPr>
          <a:xfrm>
            <a:off x="7970490" y="6494413"/>
            <a:ext cx="375805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CC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Verify all doses with current BNF/NICE guidance.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64455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862905"/>
            <a:ext cx="1401961" cy="571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1536055"/>
            <a:ext cx="6047184" cy="781794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894" y="1536055"/>
            <a:ext cx="97482" cy="80917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894" y="2448223"/>
            <a:ext cx="6047184" cy="767953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894" y="2407146"/>
            <a:ext cx="97482" cy="809179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8894" y="3339703"/>
            <a:ext cx="6047184" cy="74741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894" y="3278088"/>
            <a:ext cx="97482" cy="809179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894" y="4292352"/>
            <a:ext cx="6047184" cy="693986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8894" y="4149030"/>
            <a:ext cx="97482" cy="809179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8894" y="5355431"/>
            <a:ext cx="6047184" cy="796826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95679" y="3767733"/>
            <a:ext cx="4864596" cy="2648396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95679" y="3850035"/>
            <a:ext cx="48667" cy="2215009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242745"/>
            <a:ext cx="12192000" cy="9525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59067" y="329059"/>
            <a:ext cx="4864596" cy="3394621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3694" y="4375398"/>
            <a:ext cx="414486" cy="534888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0471" y="3483769"/>
            <a:ext cx="560784" cy="473125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4879" y="2564755"/>
            <a:ext cx="511969" cy="541734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5898" y="1645890"/>
            <a:ext cx="402282" cy="562273"/>
          </a:xfrm>
          <a:prstGeom prst="rect">
            <a:avLst/>
          </a:prstGeom>
        </p:spPr>
      </p:pic>
      <p:sp>
        <p:nvSpPr>
          <p:cNvPr id="22" name="SK-5-text-21"/>
          <p:cNvSpPr/>
          <p:nvPr/>
        </p:nvSpPr>
        <p:spPr>
          <a:xfrm>
            <a:off x="390079" y="390823"/>
            <a:ext cx="1180192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Good Death: Holistic and Spiritual Care</a:t>
            </a:r>
            <a:endParaRPr lang="en-US" sz="2250" dirty="0"/>
          </a:p>
        </p:txBody>
      </p:sp>
      <p:sp>
        <p:nvSpPr>
          <p:cNvPr id="23" name="SK-5-text-22"/>
          <p:cNvSpPr/>
          <p:nvPr/>
        </p:nvSpPr>
        <p:spPr>
          <a:xfrm>
            <a:off x="390079" y="1083469"/>
            <a:ext cx="118019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999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NHS Ambitions Framework 2021–2026 · One Chance to Get It Right, 2014</a:t>
            </a:r>
            <a:endParaRPr lang="en-US" sz="1200" dirty="0"/>
          </a:p>
        </p:txBody>
      </p:sp>
      <p:sp>
        <p:nvSpPr>
          <p:cNvPr id="24" name="SK-5-text-23"/>
          <p:cNvSpPr/>
          <p:nvPr/>
        </p:nvSpPr>
        <p:spPr>
          <a:xfrm>
            <a:off x="1426369" y="1645890"/>
            <a:ext cx="230886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Physical</a:t>
            </a:r>
            <a:endParaRPr lang="en-US" sz="1800" dirty="0"/>
          </a:p>
        </p:txBody>
      </p:sp>
      <p:sp>
        <p:nvSpPr>
          <p:cNvPr id="25" name="SK-5-text-24"/>
          <p:cNvSpPr/>
          <p:nvPr/>
        </p:nvSpPr>
        <p:spPr>
          <a:xfrm>
            <a:off x="1426369" y="1954411"/>
            <a:ext cx="92202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· Breathlessness · Nausea · Fatigue · Comfort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1426369" y="2557909"/>
            <a:ext cx="368046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D807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Psychological</a:t>
            </a:r>
            <a:endParaRPr lang="en-US" sz="1800" dirty="0"/>
          </a:p>
        </p:txBody>
      </p:sp>
      <p:sp>
        <p:nvSpPr>
          <p:cNvPr id="27" name="SK-5-text-26"/>
          <p:cNvSpPr/>
          <p:nvPr/>
        </p:nvSpPr>
        <p:spPr>
          <a:xfrm>
            <a:off x="1426369" y="2852886"/>
            <a:ext cx="103174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Anxiety · Fear of dying · Fear of pain · Emotional peace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1426369" y="3456384"/>
            <a:ext cx="17602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488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</a:t>
            </a:r>
            <a:endParaRPr lang="en-US" sz="1800" dirty="0"/>
          </a:p>
        </p:txBody>
      </p:sp>
      <p:sp>
        <p:nvSpPr>
          <p:cNvPr id="29" name="SK-5-text-28"/>
          <p:cNvSpPr/>
          <p:nvPr/>
        </p:nvSpPr>
        <p:spPr>
          <a:xfrm>
            <a:off x="1426369" y="3758059"/>
            <a:ext cx="90373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Family · Carers · Isolation · Financial · Housing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1426369" y="4368403"/>
            <a:ext cx="642366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4A01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Spiritual &amp; Existential</a:t>
            </a:r>
            <a:endParaRPr lang="en-US" sz="1800" dirty="0"/>
          </a:p>
        </p:txBody>
      </p:sp>
      <p:sp>
        <p:nvSpPr>
          <p:cNvPr id="31" name="SK-5-text-30"/>
          <p:cNvSpPr/>
          <p:nvPr/>
        </p:nvSpPr>
        <p:spPr>
          <a:xfrm>
            <a:off x="1426369" y="4677073"/>
            <a:ext cx="94030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Meaning · Purpose · Faith · Legacy · Reconciliation</a:t>
            </a:r>
            <a:endParaRPr lang="en-US" sz="1200" dirty="0"/>
          </a:p>
        </p:txBody>
      </p:sp>
      <p:sp>
        <p:nvSpPr>
          <p:cNvPr id="32" name="SK-5-text-31"/>
          <p:cNvSpPr/>
          <p:nvPr/>
        </p:nvSpPr>
        <p:spPr>
          <a:xfrm>
            <a:off x="1219200" y="5431482"/>
            <a:ext cx="933640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gives your life meaning?”</a:t>
            </a:r>
            <a:endParaRPr lang="en-US" sz="1950" dirty="0"/>
          </a:p>
        </p:txBody>
      </p:sp>
      <p:sp>
        <p:nvSpPr>
          <p:cNvPr id="33" name="SK-5-text-32"/>
          <p:cNvSpPr/>
          <p:nvPr/>
        </p:nvSpPr>
        <p:spPr>
          <a:xfrm>
            <a:off x="1280071" y="5836146"/>
            <a:ext cx="9467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The most powerful question a GP can ask</a:t>
            </a:r>
            <a:endParaRPr lang="en-US" sz="1500" dirty="0"/>
          </a:p>
        </p:txBody>
      </p:sp>
      <p:sp>
        <p:nvSpPr>
          <p:cNvPr id="34" name="SK-5-text-33"/>
          <p:cNvSpPr/>
          <p:nvPr/>
        </p:nvSpPr>
        <p:spPr>
          <a:xfrm>
            <a:off x="7339459" y="4053036"/>
            <a:ext cx="457866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Six NHS Ambitions</a:t>
            </a:r>
            <a:endParaRPr lang="en-US" sz="1725" dirty="0"/>
          </a:p>
        </p:txBody>
      </p:sp>
      <p:sp>
        <p:nvSpPr>
          <p:cNvPr id="35" name="SK-5-text-34"/>
          <p:cNvSpPr/>
          <p:nvPr/>
        </p:nvSpPr>
        <p:spPr>
          <a:xfrm>
            <a:off x="7339459" y="4423321"/>
            <a:ext cx="48525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Each person seen as an individual</a:t>
            </a:r>
            <a:endParaRPr lang="en-US" sz="1200" dirty="0"/>
          </a:p>
        </p:txBody>
      </p:sp>
      <p:sp>
        <p:nvSpPr>
          <p:cNvPr id="36" name="SK-5-text-35"/>
          <p:cNvSpPr/>
          <p:nvPr/>
        </p:nvSpPr>
        <p:spPr>
          <a:xfrm>
            <a:off x="7339459" y="4725144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Fair access for all</a:t>
            </a:r>
            <a:endParaRPr lang="en-US" sz="1200" dirty="0"/>
          </a:p>
        </p:txBody>
      </p:sp>
      <p:sp>
        <p:nvSpPr>
          <p:cNvPr id="37" name="SK-5-text-36"/>
          <p:cNvSpPr/>
          <p:nvPr/>
        </p:nvSpPr>
        <p:spPr>
          <a:xfrm>
            <a:off x="7339459" y="5026819"/>
            <a:ext cx="48525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Maximise comfort and wellbeing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7339459" y="5321796"/>
            <a:ext cx="48525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Coordinated care, right time, right place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7339459" y="5630317"/>
            <a:ext cx="48525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All staff prepared to care</a:t>
            </a:r>
            <a:endParaRPr lang="en-US" sz="1200" dirty="0"/>
          </a:p>
        </p:txBody>
      </p:sp>
      <p:sp>
        <p:nvSpPr>
          <p:cNvPr id="40" name="SK-5-text-39"/>
          <p:cNvSpPr/>
          <p:nvPr/>
        </p:nvSpPr>
        <p:spPr>
          <a:xfrm>
            <a:off x="7339459" y="5925294"/>
            <a:ext cx="48525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Community prepared to help</a:t>
            </a:r>
            <a:endParaRPr lang="en-US" sz="1200" dirty="0"/>
          </a:p>
        </p:txBody>
      </p:sp>
      <p:sp>
        <p:nvSpPr>
          <p:cNvPr id="41" name="SK-5-text-40"/>
          <p:cNvSpPr/>
          <p:nvPr/>
        </p:nvSpPr>
        <p:spPr>
          <a:xfrm>
            <a:off x="292596" y="6590407"/>
            <a:ext cx="34366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42" name="SK-5-text-41"/>
          <p:cNvSpPr/>
          <p:nvPr/>
        </p:nvSpPr>
        <p:spPr>
          <a:xfrm>
            <a:off x="8287494" y="6563023"/>
            <a:ext cx="361176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Palliative Care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70284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174105"/>
            <a:ext cx="2060377" cy="381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298" y="1878955"/>
            <a:ext cx="9607153" cy="47312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6071" y="1913334"/>
            <a:ext cx="2255490" cy="33590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298" y="2509986"/>
            <a:ext cx="3096667" cy="277743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4851350"/>
            <a:ext cx="2218879" cy="329059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7059" y="2516832"/>
            <a:ext cx="2974777" cy="2791123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77059" y="2516832"/>
            <a:ext cx="109686" cy="2797969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72173" y="3046363"/>
            <a:ext cx="268188" cy="3810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9490" y="4851350"/>
            <a:ext cx="2145655" cy="329059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6079" y="2514749"/>
            <a:ext cx="3267373" cy="2809577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6079" y="2514749"/>
            <a:ext cx="109686" cy="2797969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192" y="3046363"/>
            <a:ext cx="268188" cy="3810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12769" y="4851350"/>
            <a:ext cx="2145655" cy="329059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6298" y="5434161"/>
            <a:ext cx="9781473" cy="418207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6298" y="5431482"/>
            <a:ext cx="109686" cy="418207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46297" y="5948511"/>
            <a:ext cx="7582559" cy="383977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75490" y="377130"/>
            <a:ext cx="2316361" cy="6000750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19701"/>
            <a:ext cx="12192000" cy="43815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51082" y="363438"/>
            <a:ext cx="2340769" cy="6048673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229773" y="6542484"/>
            <a:ext cx="231577" cy="233065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43780" y="6007596"/>
            <a:ext cx="292596" cy="260598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011067" y="4910286"/>
            <a:ext cx="268188" cy="253603"/>
          </a:xfrm>
          <a:prstGeom prst="rect">
            <a:avLst/>
          </a:prstGeom>
        </p:spPr>
      </p:pic>
      <p:sp>
        <p:nvSpPr>
          <p:cNvPr id="26" name="SK-6-text-25"/>
          <p:cNvSpPr/>
          <p:nvPr/>
        </p:nvSpPr>
        <p:spPr>
          <a:xfrm>
            <a:off x="158353" y="89148"/>
            <a:ext cx="48310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200" dirty="0"/>
          </a:p>
        </p:txBody>
      </p:sp>
      <p:sp>
        <p:nvSpPr>
          <p:cNvPr id="27" name="SK-6-text-26"/>
          <p:cNvSpPr/>
          <p:nvPr/>
        </p:nvSpPr>
        <p:spPr>
          <a:xfrm>
            <a:off x="10299055" y="89148"/>
            <a:ext cx="169768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8" name="SK-6-text-27"/>
          <p:cNvSpPr/>
          <p:nvPr/>
        </p:nvSpPr>
        <p:spPr>
          <a:xfrm>
            <a:off x="280392" y="603498"/>
            <a:ext cx="1191160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Care Planning and the ReSPECT Process</a:t>
            </a:r>
            <a:endParaRPr lang="en-US" sz="2850" dirty="0"/>
          </a:p>
        </p:txBody>
      </p:sp>
      <p:sp>
        <p:nvSpPr>
          <p:cNvPr id="29" name="SK-6-text-28"/>
          <p:cNvSpPr/>
          <p:nvPr/>
        </p:nvSpPr>
        <p:spPr>
          <a:xfrm>
            <a:off x="280392" y="1364605"/>
            <a:ext cx="119116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Planning ahead • Legal frameworks • Person-centred emergency care</a:t>
            </a:r>
            <a:endParaRPr lang="en-US" sz="1350" dirty="0"/>
          </a:p>
        </p:txBody>
      </p:sp>
      <p:sp>
        <p:nvSpPr>
          <p:cNvPr id="30" name="SK-6-text-29"/>
          <p:cNvSpPr/>
          <p:nvPr/>
        </p:nvSpPr>
        <p:spPr>
          <a:xfrm>
            <a:off x="280392" y="1961257"/>
            <a:ext cx="865441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ReSPECT replaces standalone DNACPR</a:t>
            </a:r>
            <a:endParaRPr lang="en-US" sz="1650" dirty="0"/>
          </a:p>
        </p:txBody>
      </p:sp>
      <p:sp>
        <p:nvSpPr>
          <p:cNvPr id="31" name="SK-6-text-30"/>
          <p:cNvSpPr/>
          <p:nvPr/>
        </p:nvSpPr>
        <p:spPr>
          <a:xfrm>
            <a:off x="4035475" y="1995636"/>
            <a:ext cx="81565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D7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it's about what CAN be done, not just what won't be.</a:t>
            </a:r>
            <a:endParaRPr lang="en-US" sz="1050" dirty="0"/>
          </a:p>
        </p:txBody>
      </p:sp>
      <p:sp>
        <p:nvSpPr>
          <p:cNvPr id="32" name="SK-6-text-31"/>
          <p:cNvSpPr/>
          <p:nvPr/>
        </p:nvSpPr>
        <p:spPr>
          <a:xfrm>
            <a:off x="7398990" y="2009329"/>
            <a:ext cx="2221855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Resuscitation Council UK • v3 Current Standard</a:t>
            </a:r>
            <a:endParaRPr lang="en-US" sz="750" dirty="0"/>
          </a:p>
        </p:txBody>
      </p:sp>
      <p:sp>
        <p:nvSpPr>
          <p:cNvPr id="33" name="SK-6-text-32"/>
          <p:cNvSpPr/>
          <p:nvPr/>
        </p:nvSpPr>
        <p:spPr>
          <a:xfrm>
            <a:off x="316855" y="2667744"/>
            <a:ext cx="380333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ReSPECT</a:t>
            </a:r>
            <a:endParaRPr lang="en-US" sz="2475" dirty="0"/>
          </a:p>
        </p:txBody>
      </p:sp>
      <p:sp>
        <p:nvSpPr>
          <p:cNvPr id="34" name="SK-6-text-33"/>
          <p:cNvSpPr/>
          <p:nvPr/>
        </p:nvSpPr>
        <p:spPr>
          <a:xfrm>
            <a:off x="304800" y="2976265"/>
            <a:ext cx="242619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D7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Recommended Summary Plan for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D7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Care and Treatment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292596" y="3442692"/>
            <a:ext cx="83972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Covers full range of emergency care — not just CPR</a:t>
            </a:r>
            <a:endParaRPr lang="en-US" sz="1050" dirty="0"/>
          </a:p>
        </p:txBody>
      </p:sp>
      <p:sp>
        <p:nvSpPr>
          <p:cNvPr id="36" name="SK-6-text-35"/>
          <p:cNvSpPr/>
          <p:nvPr/>
        </p:nvSpPr>
        <p:spPr>
          <a:xfrm>
            <a:off x="292596" y="3703290"/>
            <a:ext cx="78638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Section 5: CPR decision (yes / no / uncertain)</a:t>
            </a:r>
            <a:endParaRPr lang="en-US" sz="1050" dirty="0"/>
          </a:p>
        </p:txBody>
      </p:sp>
      <p:sp>
        <p:nvSpPr>
          <p:cNvPr id="37" name="SK-6-text-36"/>
          <p:cNvSpPr/>
          <p:nvPr/>
        </p:nvSpPr>
        <p:spPr>
          <a:xfrm>
            <a:off x="292596" y="3963888"/>
            <a:ext cx="77571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Signed by clinician + person or representative</a:t>
            </a:r>
            <a:endParaRPr lang="en-US" sz="1050" dirty="0"/>
          </a:p>
        </p:txBody>
      </p:sp>
      <p:sp>
        <p:nvSpPr>
          <p:cNvPr id="38" name="SK-6-text-37"/>
          <p:cNvSpPr/>
          <p:nvPr/>
        </p:nvSpPr>
        <p:spPr>
          <a:xfrm>
            <a:off x="292596" y="4238179"/>
            <a:ext cx="55168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Travels across all care settings</a:t>
            </a:r>
            <a:endParaRPr lang="en-US" sz="1050" dirty="0"/>
          </a:p>
        </p:txBody>
      </p:sp>
      <p:sp>
        <p:nvSpPr>
          <p:cNvPr id="39" name="SK-6-text-38"/>
          <p:cNvSpPr/>
          <p:nvPr/>
        </p:nvSpPr>
        <p:spPr>
          <a:xfrm>
            <a:off x="292596" y="4505623"/>
            <a:ext cx="6477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Person's goals and values at its heart</a:t>
            </a:r>
            <a:endParaRPr lang="en-US" sz="1050" dirty="0"/>
          </a:p>
        </p:txBody>
      </p:sp>
      <p:sp>
        <p:nvSpPr>
          <p:cNvPr id="40" name="SK-6-text-39"/>
          <p:cNvSpPr/>
          <p:nvPr/>
        </p:nvSpPr>
        <p:spPr>
          <a:xfrm>
            <a:off x="839688" y="4944517"/>
            <a:ext cx="158799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NHS Standard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3559969" y="2660898"/>
            <a:ext cx="267176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ADRT</a:t>
            </a:r>
            <a:endParaRPr lang="en-US" sz="2475" dirty="0"/>
          </a:p>
        </p:txBody>
      </p:sp>
      <p:sp>
        <p:nvSpPr>
          <p:cNvPr id="42" name="SK-6-text-41"/>
          <p:cNvSpPr/>
          <p:nvPr/>
        </p:nvSpPr>
        <p:spPr>
          <a:xfrm>
            <a:off x="3950196" y="2996803"/>
            <a:ext cx="58369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Decision to Refuse Treatment</a:t>
            </a:r>
            <a:endParaRPr lang="en-US" sz="1050" dirty="0"/>
          </a:p>
        </p:txBody>
      </p:sp>
      <p:sp>
        <p:nvSpPr>
          <p:cNvPr id="43" name="SK-6-text-42"/>
          <p:cNvSpPr/>
          <p:nvPr/>
        </p:nvSpPr>
        <p:spPr>
          <a:xfrm>
            <a:off x="3523357" y="3353544"/>
            <a:ext cx="81838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Legally binding under Mental Capacity Act 2005</a:t>
            </a:r>
            <a:endParaRPr lang="en-US" sz="1050" dirty="0"/>
          </a:p>
        </p:txBody>
      </p:sp>
      <p:sp>
        <p:nvSpPr>
          <p:cNvPr id="44" name="SK-6-text-43"/>
          <p:cNvSpPr/>
          <p:nvPr/>
        </p:nvSpPr>
        <p:spPr>
          <a:xfrm>
            <a:off x="3523357" y="3620988"/>
            <a:ext cx="63169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Must be: written • signed • witnessed</a:t>
            </a:r>
            <a:endParaRPr lang="en-US" sz="1050" dirty="0"/>
          </a:p>
        </p:txBody>
      </p:sp>
      <p:sp>
        <p:nvSpPr>
          <p:cNvPr id="45" name="SK-6-text-44"/>
          <p:cNvSpPr/>
          <p:nvPr/>
        </p:nvSpPr>
        <p:spPr>
          <a:xfrm>
            <a:off x="3523357" y="3881586"/>
            <a:ext cx="225549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Must state 'even if my life is at risk' for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life-sustaining treatment</a:t>
            </a:r>
            <a:endParaRPr lang="en-US" sz="1050" dirty="0"/>
          </a:p>
        </p:txBody>
      </p:sp>
      <p:sp>
        <p:nvSpPr>
          <p:cNvPr id="46" name="SK-6-text-45"/>
          <p:cNvSpPr/>
          <p:nvPr/>
        </p:nvSpPr>
        <p:spPr>
          <a:xfrm>
            <a:off x="3523357" y="4306788"/>
            <a:ext cx="67970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Cannot demand treatment — only refuse it</a:t>
            </a:r>
            <a:endParaRPr lang="en-US" sz="1050" dirty="0"/>
          </a:p>
        </p:txBody>
      </p:sp>
      <p:sp>
        <p:nvSpPr>
          <p:cNvPr id="47" name="SK-6-text-46"/>
          <p:cNvSpPr/>
          <p:nvPr/>
        </p:nvSpPr>
        <p:spPr>
          <a:xfrm>
            <a:off x="3523357" y="4553694"/>
            <a:ext cx="4876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Must have capacity when made</a:t>
            </a:r>
            <a:endParaRPr lang="en-US" sz="1050" dirty="0"/>
          </a:p>
        </p:txBody>
      </p:sp>
      <p:sp>
        <p:nvSpPr>
          <p:cNvPr id="48" name="SK-6-text-47"/>
          <p:cNvSpPr/>
          <p:nvPr/>
        </p:nvSpPr>
        <p:spPr>
          <a:xfrm>
            <a:off x="4289971" y="4937671"/>
            <a:ext cx="117336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Legally Binding</a:t>
            </a:r>
            <a:endParaRPr lang="en-US" sz="1200" dirty="0"/>
          </a:p>
        </p:txBody>
      </p:sp>
      <p:sp>
        <p:nvSpPr>
          <p:cNvPr id="49" name="SK-6-text-48"/>
          <p:cNvSpPr/>
          <p:nvPr/>
        </p:nvSpPr>
        <p:spPr>
          <a:xfrm>
            <a:off x="6681192" y="2667744"/>
            <a:ext cx="78581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2475" dirty="0"/>
          </a:p>
        </p:txBody>
      </p:sp>
      <p:sp>
        <p:nvSpPr>
          <p:cNvPr id="50" name="SK-6-text-49"/>
          <p:cNvSpPr/>
          <p:nvPr/>
        </p:nvSpPr>
        <p:spPr>
          <a:xfrm>
            <a:off x="7120086" y="2695129"/>
            <a:ext cx="50719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LPA — Health &amp; Welfare</a:t>
            </a:r>
            <a:endParaRPr lang="en-US" sz="1650" dirty="0"/>
          </a:p>
        </p:txBody>
      </p:sp>
      <p:sp>
        <p:nvSpPr>
          <p:cNvPr id="51" name="SK-6-text-50"/>
          <p:cNvSpPr/>
          <p:nvPr/>
        </p:nvSpPr>
        <p:spPr>
          <a:xfrm>
            <a:off x="7120086" y="2996803"/>
            <a:ext cx="40767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27AE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Lasting Power of Attorney</a:t>
            </a:r>
            <a:endParaRPr lang="en-US" sz="1050" dirty="0"/>
          </a:p>
        </p:txBody>
      </p:sp>
      <p:sp>
        <p:nvSpPr>
          <p:cNvPr id="52" name="SK-6-text-51"/>
          <p:cNvSpPr/>
          <p:nvPr/>
        </p:nvSpPr>
        <p:spPr>
          <a:xfrm>
            <a:off x="6644580" y="3360390"/>
            <a:ext cx="55474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Only activates when person LACKS capacity</a:t>
            </a:r>
            <a:endParaRPr lang="en-US" sz="1050" dirty="0"/>
          </a:p>
        </p:txBody>
      </p:sp>
      <p:sp>
        <p:nvSpPr>
          <p:cNvPr id="53" name="SK-6-text-52"/>
          <p:cNvSpPr/>
          <p:nvPr/>
        </p:nvSpPr>
        <p:spPr>
          <a:xfrm>
            <a:off x="6644580" y="3593455"/>
            <a:ext cx="224328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Must be registered with Office of the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Public Guardian</a:t>
            </a:r>
            <a:endParaRPr lang="en-US" sz="1050" dirty="0"/>
          </a:p>
        </p:txBody>
      </p:sp>
      <p:sp>
        <p:nvSpPr>
          <p:cNvPr id="54" name="SK-6-text-53"/>
          <p:cNvSpPr/>
          <p:nvPr/>
        </p:nvSpPr>
        <p:spPr>
          <a:xfrm>
            <a:off x="6644580" y="3984427"/>
            <a:ext cx="213360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Donee can decide on life-sustaining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only if explicitly granted</a:t>
            </a:r>
            <a:endParaRPr lang="en-US" sz="1050" dirty="0"/>
          </a:p>
        </p:txBody>
      </p:sp>
      <p:sp>
        <p:nvSpPr>
          <p:cNvPr id="55" name="SK-6-text-54"/>
          <p:cNvSpPr/>
          <p:nvPr/>
        </p:nvSpPr>
        <p:spPr>
          <a:xfrm>
            <a:off x="6644580" y="4382244"/>
            <a:ext cx="47167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Separate from Financial LPA</a:t>
            </a:r>
            <a:endParaRPr lang="en-US" sz="1050" dirty="0"/>
          </a:p>
        </p:txBody>
      </p:sp>
      <p:sp>
        <p:nvSpPr>
          <p:cNvPr id="56" name="SK-6-text-55"/>
          <p:cNvSpPr/>
          <p:nvPr/>
        </p:nvSpPr>
        <p:spPr>
          <a:xfrm>
            <a:off x="6644580" y="4601617"/>
            <a:ext cx="55474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Must be in place before capacity is lost</a:t>
            </a:r>
            <a:endParaRPr lang="en-US" sz="1050" dirty="0"/>
          </a:p>
        </p:txBody>
      </p:sp>
      <p:sp>
        <p:nvSpPr>
          <p:cNvPr id="57" name="SK-6-text-56"/>
          <p:cNvSpPr/>
          <p:nvPr/>
        </p:nvSpPr>
        <p:spPr>
          <a:xfrm>
            <a:off x="7179469" y="4944517"/>
            <a:ext cx="155138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Register with OPG first</a:t>
            </a:r>
            <a:endParaRPr lang="en-US" sz="1200" dirty="0"/>
          </a:p>
        </p:txBody>
      </p:sp>
      <p:sp>
        <p:nvSpPr>
          <p:cNvPr id="58" name="SK-6-text-57"/>
          <p:cNvSpPr/>
          <p:nvPr/>
        </p:nvSpPr>
        <p:spPr>
          <a:xfrm>
            <a:off x="304800" y="5541169"/>
            <a:ext cx="118872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CPR in end-stage disease: survival to discharge &lt;5% • Frame conversations around ‘What matters most to you?’ — not ‘Do you want us to try?’</a:t>
            </a:r>
            <a:endParaRPr lang="en-US" sz="1200" dirty="0"/>
          </a:p>
        </p:txBody>
      </p:sp>
      <p:sp>
        <p:nvSpPr>
          <p:cNvPr id="59" name="SK-6-text-58"/>
          <p:cNvSpPr/>
          <p:nvPr/>
        </p:nvSpPr>
        <p:spPr>
          <a:xfrm>
            <a:off x="572988" y="6028134"/>
            <a:ext cx="116190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 • ADRT: written + signed + witnessed = legally binding • LPA only active when capacity lost</a:t>
            </a:r>
            <a:endParaRPr lang="en-US" sz="1200" dirty="0"/>
          </a:p>
        </p:txBody>
      </p:sp>
      <p:sp>
        <p:nvSpPr>
          <p:cNvPr id="60" name="SK-6-text-59"/>
          <p:cNvSpPr/>
          <p:nvPr/>
        </p:nvSpPr>
        <p:spPr>
          <a:xfrm>
            <a:off x="158353" y="6563023"/>
            <a:ext cx="34366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61" name="SK-6-text-60"/>
          <p:cNvSpPr/>
          <p:nvPr/>
        </p:nvSpPr>
        <p:spPr>
          <a:xfrm>
            <a:off x="7421761" y="6563023"/>
            <a:ext cx="452616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use only — verify with current BNF/NICE/MCA guidance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284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6102"/>
            <a:ext cx="1253835" cy="330398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9890" y="925711"/>
            <a:ext cx="609600" cy="137071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153" y="1885950"/>
            <a:ext cx="5449788" cy="428625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153" y="1913334"/>
            <a:ext cx="5449788" cy="555427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3081338"/>
            <a:ext cx="5120580" cy="9525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3561308"/>
            <a:ext cx="5120580" cy="9525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859" y="4041428"/>
            <a:ext cx="5120580" cy="952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4521398"/>
            <a:ext cx="5120580" cy="952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5001518"/>
            <a:ext cx="5120580" cy="952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5481638"/>
            <a:ext cx="5120580" cy="952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35882" y="6021288"/>
            <a:ext cx="1304479" cy="287982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8761" y="1885950"/>
            <a:ext cx="5449788" cy="428625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78761" y="1920180"/>
            <a:ext cx="5449788" cy="54858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2690" y="2640211"/>
            <a:ext cx="4998690" cy="541734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7263" y="2640211"/>
            <a:ext cx="85279" cy="54858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22690" y="3257550"/>
            <a:ext cx="4998690" cy="493663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7263" y="3257550"/>
            <a:ext cx="85279" cy="548580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22690" y="3929509"/>
            <a:ext cx="4998690" cy="562273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7263" y="3874740"/>
            <a:ext cx="85279" cy="617190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22690" y="4642842"/>
            <a:ext cx="4998690" cy="534888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7263" y="4642842"/>
            <a:ext cx="85279" cy="617190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22690" y="5245596"/>
            <a:ext cx="4998690" cy="693986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37263" y="5328642"/>
            <a:ext cx="85279" cy="685800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802761" y="6021288"/>
            <a:ext cx="2377380" cy="287982"/>
          </a:xfrm>
          <a:prstGeom prst="rect">
            <a:avLst/>
          </a:prstGeom>
        </p:spPr>
      </p:pic>
      <p:pic>
        <p:nvPicPr>
          <p:cNvPr id="29" name="SK-7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900392" y="6062365"/>
            <a:ext cx="194965" cy="198834"/>
          </a:xfrm>
          <a:prstGeom prst="rect">
            <a:avLst/>
          </a:prstGeom>
        </p:spPr>
      </p:pic>
      <p:pic>
        <p:nvPicPr>
          <p:cNvPr id="30" name="SK-7-img-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0800" y="2016175"/>
            <a:ext cx="377875" cy="356592"/>
          </a:xfrm>
          <a:prstGeom prst="rect">
            <a:avLst/>
          </a:prstGeom>
        </p:spPr>
      </p:pic>
      <p:pic>
        <p:nvPicPr>
          <p:cNvPr id="31" name="SK-7-img-3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6063" y="2043559"/>
            <a:ext cx="280392" cy="294829"/>
          </a:xfrm>
          <a:prstGeom prst="rect">
            <a:avLst/>
          </a:prstGeom>
        </p:spPr>
      </p:pic>
      <p:sp>
        <p:nvSpPr>
          <p:cNvPr id="32" name="SK-7-text-31"/>
          <p:cNvSpPr/>
          <p:nvPr/>
        </p:nvSpPr>
        <p:spPr>
          <a:xfrm>
            <a:off x="511969" y="82153"/>
            <a:ext cx="22707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463153" y="603498"/>
            <a:ext cx="11728847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Coordination and Anticipatory Prescribing</a:t>
            </a:r>
            <a:endParaRPr lang="en-US" sz="3750" dirty="0"/>
          </a:p>
        </p:txBody>
      </p:sp>
      <p:sp>
        <p:nvSpPr>
          <p:cNvPr id="34" name="SK-7-text-33"/>
          <p:cNvSpPr/>
          <p:nvPr/>
        </p:nvSpPr>
        <p:spPr>
          <a:xfrm>
            <a:off x="451098" y="1213842"/>
            <a:ext cx="1174090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Proactive planning for a good death at home</a:t>
            </a:r>
            <a:endParaRPr lang="en-US" sz="2250" dirty="0"/>
          </a:p>
        </p:txBody>
      </p:sp>
      <p:sp>
        <p:nvSpPr>
          <p:cNvPr id="35" name="SK-7-text-34"/>
          <p:cNvSpPr/>
          <p:nvPr/>
        </p:nvSpPr>
        <p:spPr>
          <a:xfrm>
            <a:off x="1048494" y="2043559"/>
            <a:ext cx="418719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GSF 7 Cs</a:t>
            </a:r>
            <a:endParaRPr lang="en-US" sz="2100" dirty="0"/>
          </a:p>
        </p:txBody>
      </p:sp>
      <p:sp>
        <p:nvSpPr>
          <p:cNvPr id="36" name="SK-7-text-35"/>
          <p:cNvSpPr/>
          <p:nvPr/>
        </p:nvSpPr>
        <p:spPr>
          <a:xfrm>
            <a:off x="609600" y="2715667"/>
            <a:ext cx="115824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 Communication — Palliative register · Surprise Question · MDT</a:t>
            </a:r>
            <a:endParaRPr lang="en-US" sz="1500" dirty="0"/>
          </a:p>
        </p:txBody>
      </p:sp>
      <p:sp>
        <p:nvSpPr>
          <p:cNvPr id="37" name="SK-7-text-36"/>
          <p:cNvSpPr/>
          <p:nvPr/>
        </p:nvSpPr>
        <p:spPr>
          <a:xfrm>
            <a:off x="609600" y="3182094"/>
            <a:ext cx="115824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 Co-ordination — Named lead · GSF meetings · 24/7 access</a:t>
            </a:r>
            <a:endParaRPr lang="en-US" sz="1500" dirty="0"/>
          </a:p>
        </p:txBody>
      </p:sp>
      <p:sp>
        <p:nvSpPr>
          <p:cNvPr id="38" name="SK-7-text-37"/>
          <p:cNvSpPr/>
          <p:nvPr/>
        </p:nvSpPr>
        <p:spPr>
          <a:xfrm>
            <a:off x="609600" y="3648373"/>
            <a:ext cx="115824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 Control of symptoms — Regular review · Anticipatory Rx</a:t>
            </a:r>
            <a:endParaRPr lang="en-US" sz="1500" dirty="0"/>
          </a:p>
        </p:txBody>
      </p:sp>
      <p:sp>
        <p:nvSpPr>
          <p:cNvPr id="39" name="SK-7-text-38"/>
          <p:cNvSpPr/>
          <p:nvPr/>
        </p:nvSpPr>
        <p:spPr>
          <a:xfrm>
            <a:off x="609600" y="4121646"/>
            <a:ext cx="115824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 Continuity — OOH handover · Shared emergency plan</a:t>
            </a:r>
            <a:endParaRPr lang="en-US" sz="1500" dirty="0"/>
          </a:p>
        </p:txBody>
      </p:sp>
      <p:sp>
        <p:nvSpPr>
          <p:cNvPr id="40" name="SK-7-text-39"/>
          <p:cNvSpPr/>
          <p:nvPr/>
        </p:nvSpPr>
        <p:spPr>
          <a:xfrm>
            <a:off x="609600" y="4581079"/>
            <a:ext cx="115824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 Continued learning — Death audit · Team reflection</a:t>
            </a:r>
            <a:endParaRPr lang="en-US" sz="1500" dirty="0"/>
          </a:p>
        </p:txBody>
      </p:sp>
      <p:sp>
        <p:nvSpPr>
          <p:cNvPr id="41" name="SK-7-text-40"/>
          <p:cNvSpPr/>
          <p:nvPr/>
        </p:nvSpPr>
        <p:spPr>
          <a:xfrm>
            <a:off x="609600" y="5061198"/>
            <a:ext cx="115824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 Carer support — Needs assessment · Bereavement risk</a:t>
            </a:r>
            <a:endParaRPr lang="en-US" sz="1500" dirty="0"/>
          </a:p>
        </p:txBody>
      </p:sp>
      <p:sp>
        <p:nvSpPr>
          <p:cNvPr id="42" name="SK-7-text-41"/>
          <p:cNvSpPr/>
          <p:nvPr/>
        </p:nvSpPr>
        <p:spPr>
          <a:xfrm>
            <a:off x="609600" y="5513784"/>
            <a:ext cx="115824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 Care in dying phase — Comfort · Dignity · Last Days plan</a:t>
            </a:r>
            <a:endParaRPr lang="en-US" sz="1500" dirty="0"/>
          </a:p>
        </p:txBody>
      </p:sp>
      <p:sp>
        <p:nvSpPr>
          <p:cNvPr id="43" name="SK-7-text-42"/>
          <p:cNvSpPr/>
          <p:nvPr/>
        </p:nvSpPr>
        <p:spPr>
          <a:xfrm>
            <a:off x="2608957" y="6069211"/>
            <a:ext cx="3794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GSF PIG v7 · 2022</a:t>
            </a:r>
            <a:endParaRPr lang="en-US" sz="1200" dirty="0"/>
          </a:p>
        </p:txBody>
      </p:sp>
      <p:sp>
        <p:nvSpPr>
          <p:cNvPr id="44" name="SK-7-text-43"/>
          <p:cNvSpPr/>
          <p:nvPr/>
        </p:nvSpPr>
        <p:spPr>
          <a:xfrm>
            <a:off x="6851898" y="2043559"/>
            <a:ext cx="534010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‘Just in Case’ Box — Core Medications</a:t>
            </a:r>
            <a:endParaRPr lang="en-US" sz="2100" dirty="0"/>
          </a:p>
        </p:txBody>
      </p:sp>
      <p:sp>
        <p:nvSpPr>
          <p:cNvPr id="45" name="SK-7-text-44"/>
          <p:cNvSpPr/>
          <p:nvPr/>
        </p:nvSpPr>
        <p:spPr>
          <a:xfrm>
            <a:off x="6595765" y="2777430"/>
            <a:ext cx="55962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/ Breathlessness Morphine sulfate SC · 2.5–5mg PRN</a:t>
            </a:r>
            <a:endParaRPr lang="en-US" sz="1500" dirty="0"/>
          </a:p>
        </p:txBody>
      </p:sp>
      <p:sp>
        <p:nvSpPr>
          <p:cNvPr id="46" name="SK-7-text-45"/>
          <p:cNvSpPr/>
          <p:nvPr/>
        </p:nvSpPr>
        <p:spPr>
          <a:xfrm>
            <a:off x="6595765" y="3367236"/>
            <a:ext cx="55962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Agitation Midazolam SC · 2.5–5mg PRN</a:t>
            </a:r>
            <a:endParaRPr lang="en-US" sz="1500" dirty="0"/>
          </a:p>
        </p:txBody>
      </p:sp>
      <p:sp>
        <p:nvSpPr>
          <p:cNvPr id="47" name="SK-7-text-46"/>
          <p:cNvSpPr/>
          <p:nvPr/>
        </p:nvSpPr>
        <p:spPr>
          <a:xfrm>
            <a:off x="6595765" y="4018657"/>
            <a:ext cx="444996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Nausea / Vomiting Cyclizine SC · 25–50mg PRN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(or Haloperidol 0.5–1.5mg)</a:t>
            </a:r>
            <a:endParaRPr lang="en-US" sz="1200" dirty="0"/>
          </a:p>
        </p:txBody>
      </p:sp>
      <p:sp>
        <p:nvSpPr>
          <p:cNvPr id="48" name="SK-7-text-47"/>
          <p:cNvSpPr/>
          <p:nvPr/>
        </p:nvSpPr>
        <p:spPr>
          <a:xfrm>
            <a:off x="6595765" y="4731990"/>
            <a:ext cx="4401294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 Secretions Hyoscine butylbromide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 · 20mg PRN</a:t>
            </a:r>
            <a:endParaRPr lang="en-US" sz="1200" dirty="0"/>
          </a:p>
        </p:txBody>
      </p:sp>
      <p:sp>
        <p:nvSpPr>
          <p:cNvPr id="49" name="SK-7-text-48"/>
          <p:cNvSpPr/>
          <p:nvPr/>
        </p:nvSpPr>
        <p:spPr>
          <a:xfrm>
            <a:off x="6766471" y="5321796"/>
            <a:ext cx="447436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‘Prescribe early — don’t wait for a crisis.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Leave at home. Share plan with district nurses.’</a:t>
            </a:r>
            <a:endParaRPr lang="en-US" sz="1650" dirty="0"/>
          </a:p>
        </p:txBody>
      </p:sp>
      <p:sp>
        <p:nvSpPr>
          <p:cNvPr id="50" name="SK-7-text-49"/>
          <p:cNvSpPr/>
          <p:nvPr/>
        </p:nvSpPr>
        <p:spPr>
          <a:xfrm>
            <a:off x="8119765" y="6069211"/>
            <a:ext cx="407223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Verify all doses — current BNF</a:t>
            </a:r>
            <a:endParaRPr lang="en-US" sz="1200" dirty="0"/>
          </a:p>
        </p:txBody>
      </p:sp>
      <p:sp>
        <p:nvSpPr>
          <p:cNvPr id="51" name="SK-7-text-50"/>
          <p:cNvSpPr/>
          <p:nvPr/>
        </p:nvSpPr>
        <p:spPr>
          <a:xfrm>
            <a:off x="438894" y="6624786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2" name="SK-7-text-51"/>
          <p:cNvSpPr/>
          <p:nvPr/>
        </p:nvSpPr>
        <p:spPr>
          <a:xfrm>
            <a:off x="9668173" y="6624786"/>
            <a:ext cx="252382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NICE NG31 · GSF PIG v7 2022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46757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6757"/>
            <a:ext cx="12192000" cy="54769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05426"/>
            <a:ext cx="12192000" cy="35242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3128" y="1316682"/>
            <a:ext cx="9525" cy="4992588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392" y="1330375"/>
            <a:ext cx="121890" cy="294829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392" y="1714500"/>
            <a:ext cx="121890" cy="603498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392" y="2359075"/>
            <a:ext cx="121890" cy="404515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0392" y="3030438"/>
            <a:ext cx="121890" cy="54858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392" y="3566071"/>
            <a:ext cx="121890" cy="521196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0392" y="4217640"/>
            <a:ext cx="121890" cy="582811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0392" y="4841677"/>
            <a:ext cx="121890" cy="596503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7561" y="1728192"/>
            <a:ext cx="5425380" cy="589657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7561" y="2399556"/>
            <a:ext cx="5425380" cy="522536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7561" y="3030438"/>
            <a:ext cx="5425380" cy="522536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7561" y="3668316"/>
            <a:ext cx="5425380" cy="522536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7561" y="4292352"/>
            <a:ext cx="5425380" cy="515541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7561" y="4923979"/>
            <a:ext cx="5425380" cy="51435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0392" y="5602188"/>
            <a:ext cx="5632698" cy="707678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76392" y="1302246"/>
            <a:ext cx="121890" cy="294829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83561" y="1700064"/>
            <a:ext cx="5266879" cy="351086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620000" y="3840361"/>
            <a:ext cx="2560290" cy="857250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12855" y="4869061"/>
            <a:ext cx="1706761" cy="548580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241655" y="4869061"/>
            <a:ext cx="1706761" cy="548580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094863" y="4855369"/>
            <a:ext cx="1731169" cy="555427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12855" y="5589240"/>
            <a:ext cx="5413177" cy="706338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607969" y="5726311"/>
            <a:ext cx="402282" cy="432048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63153" y="5678388"/>
            <a:ext cx="572988" cy="555427"/>
          </a:xfrm>
          <a:prstGeom prst="rect">
            <a:avLst/>
          </a:prstGeom>
        </p:spPr>
      </p:pic>
      <p:sp>
        <p:nvSpPr>
          <p:cNvPr id="30" name="SK-8-text-29"/>
          <p:cNvSpPr/>
          <p:nvPr/>
        </p:nvSpPr>
        <p:spPr>
          <a:xfrm>
            <a:off x="280392" y="452586"/>
            <a:ext cx="1191160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 Skills &amp; Specialist Referrals</a:t>
            </a:r>
            <a:endParaRPr lang="en-US" sz="2700" dirty="0"/>
          </a:p>
        </p:txBody>
      </p:sp>
      <p:sp>
        <p:nvSpPr>
          <p:cNvPr id="31" name="SK-8-text-30"/>
          <p:cNvSpPr/>
          <p:nvPr/>
        </p:nvSpPr>
        <p:spPr>
          <a:xfrm>
            <a:off x="280392" y="912019"/>
            <a:ext cx="119116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SPIKES Framework · When to Refer · Hospice &amp; Macmillan Pathways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438894" y="1323529"/>
            <a:ext cx="1114139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A23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SPIKES Framework — Difficult Conversations</a:t>
            </a:r>
            <a:endParaRPr lang="en-US" sz="1575" dirty="0"/>
          </a:p>
        </p:txBody>
      </p:sp>
      <p:sp>
        <p:nvSpPr>
          <p:cNvPr id="33" name="SK-8-text-32"/>
          <p:cNvSpPr/>
          <p:nvPr/>
        </p:nvSpPr>
        <p:spPr>
          <a:xfrm>
            <a:off x="707082" y="1831032"/>
            <a:ext cx="13563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Setting</a:t>
            </a:r>
            <a:endParaRPr lang="en-US" sz="1200" dirty="0"/>
          </a:p>
        </p:txBody>
      </p:sp>
      <p:sp>
        <p:nvSpPr>
          <p:cNvPr id="34" name="SK-8-text-33"/>
          <p:cNvSpPr/>
          <p:nvPr/>
        </p:nvSpPr>
        <p:spPr>
          <a:xfrm>
            <a:off x="1255663" y="2043559"/>
            <a:ext cx="98374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Private space · Sit down · Unhurried · All key people present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719286" y="2475607"/>
            <a:ext cx="19050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Perception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1267867" y="2674590"/>
            <a:ext cx="87172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do you understand about your illness right now?”</a:t>
            </a:r>
            <a:endParaRPr lang="en-US" sz="1050" dirty="0"/>
          </a:p>
        </p:txBody>
      </p:sp>
      <p:sp>
        <p:nvSpPr>
          <p:cNvPr id="37" name="SK-8-text-36"/>
          <p:cNvSpPr/>
          <p:nvPr/>
        </p:nvSpPr>
        <p:spPr>
          <a:xfrm>
            <a:off x="743694" y="3106638"/>
            <a:ext cx="19050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A23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Invitation</a:t>
            </a:r>
            <a:endParaRPr lang="en-US" sz="1200" dirty="0"/>
          </a:p>
        </p:txBody>
      </p:sp>
      <p:sp>
        <p:nvSpPr>
          <p:cNvPr id="38" name="SK-8-text-37"/>
          <p:cNvSpPr/>
          <p:nvPr/>
        </p:nvSpPr>
        <p:spPr>
          <a:xfrm>
            <a:off x="1267867" y="3298627"/>
            <a:ext cx="109241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“Would it help to talk about what we might expect in the coming weeks?”</a:t>
            </a:r>
            <a:endParaRPr lang="en-US" sz="1050" dirty="0"/>
          </a:p>
        </p:txBody>
      </p:sp>
      <p:sp>
        <p:nvSpPr>
          <p:cNvPr id="39" name="SK-8-text-38"/>
          <p:cNvSpPr/>
          <p:nvPr/>
        </p:nvSpPr>
        <p:spPr>
          <a:xfrm>
            <a:off x="719286" y="3744367"/>
            <a:ext cx="17221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Knowledge</a:t>
            </a:r>
            <a:endParaRPr lang="en-US" sz="1200" dirty="0"/>
          </a:p>
        </p:txBody>
      </p:sp>
      <p:sp>
        <p:nvSpPr>
          <p:cNvPr id="40" name="SK-8-text-39"/>
          <p:cNvSpPr/>
          <p:nvPr/>
        </p:nvSpPr>
        <p:spPr>
          <a:xfrm>
            <a:off x="1255663" y="3943350"/>
            <a:ext cx="91973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Small chunks · Pause · Check understanding · Avoid jargon</a:t>
            </a:r>
            <a:endParaRPr lang="en-US" sz="1050" dirty="0"/>
          </a:p>
        </p:txBody>
      </p:sp>
      <p:sp>
        <p:nvSpPr>
          <p:cNvPr id="41" name="SK-8-text-40"/>
          <p:cNvSpPr/>
          <p:nvPr/>
        </p:nvSpPr>
        <p:spPr>
          <a:xfrm>
            <a:off x="743694" y="4368403"/>
            <a:ext cx="13563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Empathy</a:t>
            </a:r>
            <a:endParaRPr lang="en-US" sz="1200" dirty="0"/>
          </a:p>
        </p:txBody>
      </p:sp>
      <p:sp>
        <p:nvSpPr>
          <p:cNvPr id="42" name="SK-8-text-41"/>
          <p:cNvSpPr/>
          <p:nvPr/>
        </p:nvSpPr>
        <p:spPr>
          <a:xfrm>
            <a:off x="1255663" y="4567386"/>
            <a:ext cx="95173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Acknowledge emotion before continuing · Silence is powerful</a:t>
            </a:r>
            <a:endParaRPr lang="en-US" sz="1050" dirty="0"/>
          </a:p>
        </p:txBody>
      </p:sp>
      <p:sp>
        <p:nvSpPr>
          <p:cNvPr id="43" name="SK-8-text-42"/>
          <p:cNvSpPr/>
          <p:nvPr/>
        </p:nvSpPr>
        <p:spPr>
          <a:xfrm>
            <a:off x="719286" y="5006280"/>
            <a:ext cx="139288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Summary</a:t>
            </a:r>
            <a:endParaRPr lang="en-US" sz="1200" dirty="0"/>
          </a:p>
        </p:txBody>
      </p:sp>
      <p:sp>
        <p:nvSpPr>
          <p:cNvPr id="44" name="SK-8-text-43"/>
          <p:cNvSpPr/>
          <p:nvPr/>
        </p:nvSpPr>
        <p:spPr>
          <a:xfrm>
            <a:off x="1255663" y="5198269"/>
            <a:ext cx="99974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Summarise · Write it down · Plan next steps · Follow-up booked</a:t>
            </a:r>
            <a:endParaRPr lang="en-US" sz="1050" dirty="0"/>
          </a:p>
        </p:txBody>
      </p:sp>
      <p:sp>
        <p:nvSpPr>
          <p:cNvPr id="45" name="SK-8-text-44"/>
          <p:cNvSpPr/>
          <p:nvPr/>
        </p:nvSpPr>
        <p:spPr>
          <a:xfrm>
            <a:off x="1158180" y="5740003"/>
            <a:ext cx="453538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Pearl: Use ‘What matters most to you?’ — respond to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 before giving information. Address ICE before clinical plan.</a:t>
            </a:r>
            <a:endParaRPr lang="en-US" sz="1050" dirty="0"/>
          </a:p>
        </p:txBody>
      </p:sp>
      <p:sp>
        <p:nvSpPr>
          <p:cNvPr id="46" name="SK-8-text-45"/>
          <p:cNvSpPr/>
          <p:nvPr/>
        </p:nvSpPr>
        <p:spPr>
          <a:xfrm>
            <a:off x="6534894" y="1323529"/>
            <a:ext cx="56571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to Refer to Specialist Palliative Care</a:t>
            </a:r>
            <a:endParaRPr lang="en-US" sz="1575" dirty="0"/>
          </a:p>
        </p:txBody>
      </p:sp>
      <p:sp>
        <p:nvSpPr>
          <p:cNvPr id="47" name="SK-8-text-46"/>
          <p:cNvSpPr/>
          <p:nvPr/>
        </p:nvSpPr>
        <p:spPr>
          <a:xfrm>
            <a:off x="6644580" y="1776115"/>
            <a:ext cx="55474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Active, progressive, advanced disease PLUS one or more of:</a:t>
            </a:r>
            <a:endParaRPr lang="en-US" sz="1200" dirty="0"/>
          </a:p>
        </p:txBody>
      </p:sp>
      <p:sp>
        <p:nvSpPr>
          <p:cNvPr id="48" name="SK-8-text-47"/>
          <p:cNvSpPr/>
          <p:nvPr/>
        </p:nvSpPr>
        <p:spPr>
          <a:xfrm>
            <a:off x="6547098" y="2167086"/>
            <a:ext cx="564490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Uncontrolled or complex symptoms despite optimal GP management</a:t>
            </a:r>
            <a:endParaRPr lang="en-US" sz="1200" dirty="0"/>
          </a:p>
        </p:txBody>
      </p:sp>
      <p:sp>
        <p:nvSpPr>
          <p:cNvPr id="49" name="SK-8-text-48"/>
          <p:cNvSpPr/>
          <p:nvPr/>
        </p:nvSpPr>
        <p:spPr>
          <a:xfrm>
            <a:off x="6547098" y="2496294"/>
            <a:ext cx="56449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Complex psychological, emotional, or existential distress</a:t>
            </a:r>
            <a:endParaRPr lang="en-US" sz="1200" dirty="0"/>
          </a:p>
        </p:txBody>
      </p:sp>
      <p:sp>
        <p:nvSpPr>
          <p:cNvPr id="50" name="SK-8-text-49"/>
          <p:cNvSpPr/>
          <p:nvPr/>
        </p:nvSpPr>
        <p:spPr>
          <a:xfrm>
            <a:off x="6547098" y="2811661"/>
            <a:ext cx="56449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Difficult decisions about future care or treatment</a:t>
            </a:r>
            <a:endParaRPr lang="en-US" sz="1200" dirty="0"/>
          </a:p>
        </p:txBody>
      </p:sp>
      <p:sp>
        <p:nvSpPr>
          <p:cNvPr id="51" name="SK-8-text-50"/>
          <p:cNvSpPr/>
          <p:nvPr/>
        </p:nvSpPr>
        <p:spPr>
          <a:xfrm>
            <a:off x="6559153" y="3127177"/>
            <a:ext cx="563284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Complex family or social dynamics</a:t>
            </a:r>
            <a:endParaRPr lang="en-US" sz="1200" dirty="0"/>
          </a:p>
        </p:txBody>
      </p:sp>
      <p:sp>
        <p:nvSpPr>
          <p:cNvPr id="52" name="SK-8-text-51"/>
          <p:cNvSpPr/>
          <p:nvPr/>
        </p:nvSpPr>
        <p:spPr>
          <a:xfrm>
            <a:off x="6559153" y="3449538"/>
            <a:ext cx="563284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Patient or family requesting specialist input</a:t>
            </a:r>
            <a:endParaRPr lang="en-US" sz="1200" dirty="0"/>
          </a:p>
        </p:txBody>
      </p:sp>
      <p:sp>
        <p:nvSpPr>
          <p:cNvPr id="53" name="SK-8-text-52"/>
          <p:cNvSpPr/>
          <p:nvPr/>
        </p:nvSpPr>
        <p:spPr>
          <a:xfrm>
            <a:off x="7936855" y="3943350"/>
            <a:ext cx="40995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Macmillan CNS Referral</a:t>
            </a:r>
            <a:endParaRPr lang="en-US" sz="1200" dirty="0"/>
          </a:p>
        </p:txBody>
      </p:sp>
      <p:sp>
        <p:nvSpPr>
          <p:cNvPr id="54" name="SK-8-text-53"/>
          <p:cNvSpPr/>
          <p:nvPr/>
        </p:nvSpPr>
        <p:spPr>
          <a:xfrm>
            <a:off x="8058894" y="4196953"/>
            <a:ext cx="3962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Urgent: 2 working days</a:t>
            </a:r>
            <a:endParaRPr lang="en-US" sz="1125" dirty="0"/>
          </a:p>
        </p:txBody>
      </p:sp>
      <p:sp>
        <p:nvSpPr>
          <p:cNvPr id="55" name="SK-8-text-54"/>
          <p:cNvSpPr/>
          <p:nvPr/>
        </p:nvSpPr>
        <p:spPr>
          <a:xfrm>
            <a:off x="8058894" y="4409629"/>
            <a:ext cx="413310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Routine: 5 working days</a:t>
            </a:r>
            <a:endParaRPr lang="en-US" sz="1125" dirty="0"/>
          </a:p>
        </p:txBody>
      </p:sp>
      <p:sp>
        <p:nvSpPr>
          <p:cNvPr id="56" name="SK-8-text-55"/>
          <p:cNvSpPr/>
          <p:nvPr/>
        </p:nvSpPr>
        <p:spPr>
          <a:xfrm>
            <a:off x="6571357" y="4958209"/>
            <a:ext cx="137755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Hospice Inpatient /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Day Services</a:t>
            </a:r>
            <a:endParaRPr lang="en-US" sz="1050" dirty="0"/>
          </a:p>
        </p:txBody>
      </p:sp>
      <p:sp>
        <p:nvSpPr>
          <p:cNvPr id="57" name="SK-8-text-56"/>
          <p:cNvSpPr/>
          <p:nvPr/>
        </p:nvSpPr>
        <p:spPr>
          <a:xfrm>
            <a:off x="8327082" y="4965055"/>
            <a:ext cx="154825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Marie Curie Nurses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(overnight home care)</a:t>
            </a:r>
            <a:endParaRPr lang="en-US" sz="1050" dirty="0"/>
          </a:p>
        </p:txBody>
      </p:sp>
      <p:sp>
        <p:nvSpPr>
          <p:cNvPr id="58" name="SK-8-text-57"/>
          <p:cNvSpPr/>
          <p:nvPr/>
        </p:nvSpPr>
        <p:spPr>
          <a:xfrm>
            <a:off x="10314384" y="4958209"/>
            <a:ext cx="131668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Fast Track CHC —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can initiate</a:t>
            </a:r>
            <a:endParaRPr lang="en-US" sz="1050" dirty="0"/>
          </a:p>
        </p:txBody>
      </p:sp>
      <p:sp>
        <p:nvSpPr>
          <p:cNvPr id="59" name="SK-8-text-58"/>
          <p:cNvSpPr/>
          <p:nvPr/>
        </p:nvSpPr>
        <p:spPr>
          <a:xfrm>
            <a:off x="7193161" y="5733157"/>
            <a:ext cx="49988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Flag: Do not wait for crisis — refer early, Fast Track</a:t>
            </a:r>
            <a:endParaRPr lang="en-US" sz="1200" dirty="0"/>
          </a:p>
        </p:txBody>
      </p:sp>
      <p:sp>
        <p:nvSpPr>
          <p:cNvPr id="60" name="SK-8-text-59"/>
          <p:cNvSpPr/>
          <p:nvPr/>
        </p:nvSpPr>
        <p:spPr>
          <a:xfrm>
            <a:off x="7205365" y="5973217"/>
            <a:ext cx="49866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CHC should be used proactively, not in the final 24 hours.</a:t>
            </a:r>
            <a:endParaRPr lang="en-US" sz="1200" dirty="0"/>
          </a:p>
        </p:txBody>
      </p:sp>
      <p:sp>
        <p:nvSpPr>
          <p:cNvPr id="61" name="SK-8-text-60"/>
          <p:cNvSpPr/>
          <p:nvPr/>
        </p:nvSpPr>
        <p:spPr>
          <a:xfrm>
            <a:off x="316855" y="6583561"/>
            <a:ext cx="34366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62" name="SK-8-text-61"/>
          <p:cNvSpPr/>
          <p:nvPr/>
        </p:nvSpPr>
        <p:spPr>
          <a:xfrm>
            <a:off x="9619357" y="6563023"/>
            <a:ext cx="25726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Palliative Care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90401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76702"/>
            <a:ext cx="12192000" cy="35242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3498"/>
            <a:ext cx="12192000" cy="41077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761" y="877788"/>
            <a:ext cx="3742879" cy="5500092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761" y="774948"/>
            <a:ext cx="3742879" cy="137071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5705773"/>
            <a:ext cx="3121075" cy="54858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18384" y="898327"/>
            <a:ext cx="3742879" cy="547940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18384" y="774948"/>
            <a:ext cx="3742879" cy="137071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5388" y="5696099"/>
            <a:ext cx="3121075" cy="609005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66063" y="918865"/>
            <a:ext cx="3742879" cy="5458867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66063" y="774948"/>
            <a:ext cx="3742879" cy="137071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70863" y="5732562"/>
            <a:ext cx="3121075" cy="556766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37177" y="6542484"/>
            <a:ext cx="243780" cy="212527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68173" y="1083469"/>
            <a:ext cx="670471" cy="575965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05773" y="1083469"/>
            <a:ext cx="646063" cy="575965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82353" y="1083469"/>
            <a:ext cx="646063" cy="582811"/>
          </a:xfrm>
          <a:prstGeom prst="rect">
            <a:avLst/>
          </a:prstGeom>
        </p:spPr>
      </p:pic>
      <p:sp>
        <p:nvSpPr>
          <p:cNvPr id="19" name="SK-9-text-18"/>
          <p:cNvSpPr/>
          <p:nvPr/>
        </p:nvSpPr>
        <p:spPr>
          <a:xfrm>
            <a:off x="243780" y="226219"/>
            <a:ext cx="42367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050" dirty="0"/>
          </a:p>
        </p:txBody>
      </p:sp>
      <p:sp>
        <p:nvSpPr>
          <p:cNvPr id="20" name="SK-9-text-19"/>
          <p:cNvSpPr/>
          <p:nvPr/>
        </p:nvSpPr>
        <p:spPr>
          <a:xfrm>
            <a:off x="3852565" y="164455"/>
            <a:ext cx="833943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Carer Support, Red Flags &amp; Top Tips</a:t>
            </a:r>
            <a:endParaRPr lang="en-US" sz="2100" dirty="0"/>
          </a:p>
        </p:txBody>
      </p:sp>
      <p:sp>
        <p:nvSpPr>
          <p:cNvPr id="21" name="SK-9-text-20"/>
          <p:cNvSpPr/>
          <p:nvPr/>
        </p:nvSpPr>
        <p:spPr>
          <a:xfrm>
            <a:off x="804565" y="1789807"/>
            <a:ext cx="630078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A67C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Supporting the Carer</a:t>
            </a:r>
            <a:endParaRPr lang="en-US" sz="2025" dirty="0"/>
          </a:p>
        </p:txBody>
      </p:sp>
      <p:sp>
        <p:nvSpPr>
          <p:cNvPr id="22" name="SK-9-text-21"/>
          <p:cNvSpPr/>
          <p:nvPr/>
        </p:nvSpPr>
        <p:spPr>
          <a:xfrm>
            <a:off x="475357" y="2160240"/>
            <a:ext cx="9403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invisible backbone of community palliative care</a:t>
            </a:r>
            <a:endParaRPr lang="en-US" sz="1200" dirty="0"/>
          </a:p>
        </p:txBody>
      </p:sp>
      <p:sp>
        <p:nvSpPr>
          <p:cNvPr id="23" name="SK-9-text-22"/>
          <p:cNvSpPr/>
          <p:nvPr/>
        </p:nvSpPr>
        <p:spPr>
          <a:xfrm>
            <a:off x="475357" y="2564755"/>
            <a:ext cx="64770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Always ask: "How are YOU coping?"</a:t>
            </a:r>
            <a:endParaRPr lang="en-US" sz="1200" dirty="0"/>
          </a:p>
        </p:txBody>
      </p:sp>
      <p:sp>
        <p:nvSpPr>
          <p:cNvPr id="24" name="SK-9-text-23"/>
          <p:cNvSpPr/>
          <p:nvPr/>
        </p:nvSpPr>
        <p:spPr>
          <a:xfrm>
            <a:off x="475357" y="2893963"/>
            <a:ext cx="81229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Carer needs assessment via local authority</a:t>
            </a:r>
            <a:endParaRPr lang="en-US" sz="1200" dirty="0"/>
          </a:p>
        </p:txBody>
      </p:sp>
      <p:sp>
        <p:nvSpPr>
          <p:cNvPr id="25" name="SK-9-text-24"/>
          <p:cNvSpPr/>
          <p:nvPr/>
        </p:nvSpPr>
        <p:spPr>
          <a:xfrm>
            <a:off x="475357" y="3182094"/>
            <a:ext cx="8305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Respite: Marie Curie nurses, hospice breaks</a:t>
            </a:r>
            <a:endParaRPr lang="en-US" sz="1200" dirty="0"/>
          </a:p>
        </p:txBody>
      </p:sp>
      <p:sp>
        <p:nvSpPr>
          <p:cNvPr id="26" name="SK-9-text-25"/>
          <p:cNvSpPr/>
          <p:nvPr/>
        </p:nvSpPr>
        <p:spPr>
          <a:xfrm>
            <a:off x="475357" y="3490615"/>
            <a:ext cx="232856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Bereavement risk assessment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before death</a:t>
            </a:r>
            <a:endParaRPr lang="en-US" sz="1200" dirty="0"/>
          </a:p>
        </p:txBody>
      </p:sp>
      <p:sp>
        <p:nvSpPr>
          <p:cNvPr id="27" name="SK-9-text-26"/>
          <p:cNvSpPr/>
          <p:nvPr/>
        </p:nvSpPr>
        <p:spPr>
          <a:xfrm>
            <a:off x="475357" y="3991273"/>
            <a:ext cx="2157859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Watch for burnout: physical +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mental health impact</a:t>
            </a:r>
            <a:endParaRPr lang="en-US" sz="1200" dirty="0"/>
          </a:p>
        </p:txBody>
      </p:sp>
      <p:sp>
        <p:nvSpPr>
          <p:cNvPr id="28" name="SK-9-text-27"/>
          <p:cNvSpPr/>
          <p:nvPr/>
        </p:nvSpPr>
        <p:spPr>
          <a:xfrm>
            <a:off x="475357" y="4491930"/>
            <a:ext cx="301138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Signpost: Cruse Bereavement Care, MIND,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hospice services</a:t>
            </a:r>
            <a:endParaRPr lang="en-US" sz="1200" dirty="0"/>
          </a:p>
        </p:txBody>
      </p:sp>
      <p:sp>
        <p:nvSpPr>
          <p:cNvPr id="29" name="SK-9-text-28"/>
          <p:cNvSpPr/>
          <p:nvPr/>
        </p:nvSpPr>
        <p:spPr>
          <a:xfrm>
            <a:off x="475357" y="4999434"/>
            <a:ext cx="268218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After the death: personal letter or call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means everything</a:t>
            </a:r>
            <a:endParaRPr lang="en-US" sz="1200" dirty="0"/>
          </a:p>
        </p:txBody>
      </p:sp>
      <p:sp>
        <p:nvSpPr>
          <p:cNvPr id="30" name="SK-9-text-29"/>
          <p:cNvSpPr/>
          <p:nvPr/>
        </p:nvSpPr>
        <p:spPr>
          <a:xfrm>
            <a:off x="1097161" y="5788075"/>
            <a:ext cx="184085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8B45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"Bereavement problems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8B45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begin before the death."</a:t>
            </a:r>
            <a:endParaRPr lang="en-US" sz="1275" dirty="0"/>
          </a:p>
        </p:txBody>
      </p:sp>
      <p:sp>
        <p:nvSpPr>
          <p:cNvPr id="31" name="SK-9-text-30"/>
          <p:cNvSpPr/>
          <p:nvPr/>
        </p:nvSpPr>
        <p:spPr>
          <a:xfrm>
            <a:off x="4669482" y="1769269"/>
            <a:ext cx="599217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C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— Act Now</a:t>
            </a:r>
            <a:endParaRPr lang="en-US" sz="2025" dirty="0"/>
          </a:p>
        </p:txBody>
      </p:sp>
      <p:sp>
        <p:nvSpPr>
          <p:cNvPr id="32" name="SK-9-text-31"/>
          <p:cNvSpPr/>
          <p:nvPr/>
        </p:nvSpPr>
        <p:spPr>
          <a:xfrm>
            <a:off x="4949875" y="2146548"/>
            <a:ext cx="55626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Safety-critical — do not delay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4315867" y="2496294"/>
            <a:ext cx="324296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Uncontrolled pain or distressing symptoms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review + anticipatory Rx</a:t>
            </a:r>
            <a:endParaRPr lang="en-US" sz="1200" dirty="0"/>
          </a:p>
        </p:txBody>
      </p:sp>
      <p:sp>
        <p:nvSpPr>
          <p:cNvPr id="34" name="SK-9-text-33"/>
          <p:cNvSpPr/>
          <p:nvPr/>
        </p:nvSpPr>
        <p:spPr>
          <a:xfrm>
            <a:off x="4315867" y="2976265"/>
            <a:ext cx="324296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Wish to hasten death → urgent psychological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 spiritual assessment</a:t>
            </a:r>
            <a:endParaRPr lang="en-US" sz="1200" dirty="0"/>
          </a:p>
        </p:txBody>
      </p:sp>
      <p:sp>
        <p:nvSpPr>
          <p:cNvPr id="35" name="SK-9-text-34"/>
          <p:cNvSpPr/>
          <p:nvPr/>
        </p:nvSpPr>
        <p:spPr>
          <a:xfrm>
            <a:off x="4315867" y="3449538"/>
            <a:ext cx="2426196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Carer burnout or neglect signs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 + urgent respite</a:t>
            </a:r>
            <a:endParaRPr lang="en-US" sz="1200" dirty="0"/>
          </a:p>
        </p:txBody>
      </p:sp>
      <p:sp>
        <p:nvSpPr>
          <p:cNvPr id="36" name="SK-9-text-35"/>
          <p:cNvSpPr/>
          <p:nvPr/>
        </p:nvSpPr>
        <p:spPr>
          <a:xfrm>
            <a:off x="4315867" y="3895279"/>
            <a:ext cx="296257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Delirium in dying patient → review meds,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reversible causes (NICE NG31)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4315867" y="4334173"/>
            <a:ext cx="301138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Family blocking honest communication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patient's rights take precedence</a:t>
            </a:r>
            <a:endParaRPr lang="en-US" sz="1200" dirty="0"/>
          </a:p>
        </p:txBody>
      </p:sp>
      <p:sp>
        <p:nvSpPr>
          <p:cNvPr id="38" name="SK-9-text-37"/>
          <p:cNvSpPr/>
          <p:nvPr/>
        </p:nvSpPr>
        <p:spPr>
          <a:xfrm>
            <a:off x="4315867" y="4779913"/>
            <a:ext cx="3133279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ADRT not found in emergency → act in best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interests; cannot assume it exists</a:t>
            </a:r>
            <a:endParaRPr lang="en-US" sz="1200" dirty="0"/>
          </a:p>
        </p:txBody>
      </p:sp>
      <p:sp>
        <p:nvSpPr>
          <p:cNvPr id="39" name="SK-9-text-38"/>
          <p:cNvSpPr/>
          <p:nvPr/>
        </p:nvSpPr>
        <p:spPr>
          <a:xfrm>
            <a:off x="4315867" y="5225653"/>
            <a:ext cx="2913757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Dying in hospital against wishes → audit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trigger; review what failed</a:t>
            </a:r>
            <a:endParaRPr lang="en-US" sz="1200" dirty="0"/>
          </a:p>
        </p:txBody>
      </p:sp>
      <p:sp>
        <p:nvSpPr>
          <p:cNvPr id="40" name="SK-9-text-39"/>
          <p:cNvSpPr/>
          <p:nvPr/>
        </p:nvSpPr>
        <p:spPr>
          <a:xfrm>
            <a:off x="4791373" y="5801767"/>
            <a:ext cx="229195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"No anticipatory Rx at home =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avoidable suffering at 3am"</a:t>
            </a:r>
            <a:endParaRPr lang="en-US" sz="1275" dirty="0"/>
          </a:p>
        </p:txBody>
      </p:sp>
      <p:sp>
        <p:nvSpPr>
          <p:cNvPr id="41" name="SK-9-text-40"/>
          <p:cNvSpPr/>
          <p:nvPr/>
        </p:nvSpPr>
        <p:spPr>
          <a:xfrm>
            <a:off x="9363373" y="1782961"/>
            <a:ext cx="259746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2F4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</a:t>
            </a:r>
            <a:endParaRPr lang="en-US" sz="2025" dirty="0"/>
          </a:p>
        </p:txBody>
      </p:sp>
      <p:sp>
        <p:nvSpPr>
          <p:cNvPr id="42" name="SK-9-text-41"/>
          <p:cNvSpPr/>
          <p:nvPr/>
        </p:nvSpPr>
        <p:spPr>
          <a:xfrm>
            <a:off x="9095184" y="2146548"/>
            <a:ext cx="30968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clinical pearls</a:t>
            </a:r>
            <a:endParaRPr lang="en-US" sz="1200" dirty="0"/>
          </a:p>
        </p:txBody>
      </p:sp>
      <p:sp>
        <p:nvSpPr>
          <p:cNvPr id="43" name="SK-9-text-42"/>
          <p:cNvSpPr/>
          <p:nvPr/>
        </p:nvSpPr>
        <p:spPr>
          <a:xfrm>
            <a:off x="8387953" y="2496294"/>
            <a:ext cx="2706588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Start palliative conversations early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is not giving up</a:t>
            </a:r>
            <a:endParaRPr lang="en-US" sz="1200" dirty="0"/>
          </a:p>
        </p:txBody>
      </p:sp>
      <p:sp>
        <p:nvSpPr>
          <p:cNvPr id="44" name="SK-9-text-43"/>
          <p:cNvSpPr/>
          <p:nvPr/>
        </p:nvSpPr>
        <p:spPr>
          <a:xfrm>
            <a:off x="8387953" y="2969419"/>
            <a:ext cx="38040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Surprise Question at every significant review</a:t>
            </a:r>
            <a:endParaRPr lang="en-US" sz="1200" dirty="0"/>
          </a:p>
        </p:txBody>
      </p:sp>
      <p:sp>
        <p:nvSpPr>
          <p:cNvPr id="45" name="SK-9-text-44"/>
          <p:cNvSpPr/>
          <p:nvPr/>
        </p:nvSpPr>
        <p:spPr>
          <a:xfrm>
            <a:off x="8387953" y="3250555"/>
            <a:ext cx="2621161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ReSPECT, not just DNACPR — frame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around what you WILL do</a:t>
            </a:r>
            <a:endParaRPr lang="en-US" sz="1200" dirty="0"/>
          </a:p>
        </p:txBody>
      </p:sp>
      <p:sp>
        <p:nvSpPr>
          <p:cNvPr id="46" name="SK-9-text-45"/>
          <p:cNvSpPr/>
          <p:nvPr/>
        </p:nvSpPr>
        <p:spPr>
          <a:xfrm>
            <a:off x="8387953" y="3723829"/>
            <a:ext cx="380404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Prescribe 'just in case' box before the crisis</a:t>
            </a:r>
            <a:endParaRPr lang="en-US" sz="1200" dirty="0"/>
          </a:p>
        </p:txBody>
      </p:sp>
      <p:sp>
        <p:nvSpPr>
          <p:cNvPr id="47" name="SK-9-text-46"/>
          <p:cNvSpPr/>
          <p:nvPr/>
        </p:nvSpPr>
        <p:spPr>
          <a:xfrm>
            <a:off x="8387953" y="4011811"/>
            <a:ext cx="380404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Ask: "What gives your life meaning?"</a:t>
            </a:r>
            <a:endParaRPr lang="en-US" sz="1200" dirty="0"/>
          </a:p>
        </p:txBody>
      </p:sp>
      <p:sp>
        <p:nvSpPr>
          <p:cNvPr id="48" name="SK-9-text-47"/>
          <p:cNvSpPr/>
          <p:nvPr/>
        </p:nvSpPr>
        <p:spPr>
          <a:xfrm>
            <a:off x="8387953" y="4313634"/>
            <a:ext cx="327957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Know your referral pathways: Macmillan CNS,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hospice, Fast Track CHC</a:t>
            </a:r>
            <a:endParaRPr lang="en-US" sz="1200" dirty="0"/>
          </a:p>
        </p:txBody>
      </p:sp>
      <p:sp>
        <p:nvSpPr>
          <p:cNvPr id="49" name="SK-9-text-48"/>
          <p:cNvSpPr/>
          <p:nvPr/>
        </p:nvSpPr>
        <p:spPr>
          <a:xfrm>
            <a:off x="8387953" y="4779913"/>
            <a:ext cx="2499271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Document ACP — share with OOH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ambulance</a:t>
            </a:r>
            <a:endParaRPr lang="en-US" sz="1200" dirty="0"/>
          </a:p>
        </p:txBody>
      </p:sp>
      <p:sp>
        <p:nvSpPr>
          <p:cNvPr id="50" name="SK-9-text-49"/>
          <p:cNvSpPr/>
          <p:nvPr/>
        </p:nvSpPr>
        <p:spPr>
          <a:xfrm>
            <a:off x="8387953" y="5232648"/>
            <a:ext cx="304800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 personal letter after death costs nothing;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means everything</a:t>
            </a:r>
            <a:endParaRPr lang="en-US" sz="1200" dirty="0"/>
          </a:p>
        </p:txBody>
      </p:sp>
      <p:sp>
        <p:nvSpPr>
          <p:cNvPr id="51" name="SK-9-text-50"/>
          <p:cNvSpPr/>
          <p:nvPr/>
        </p:nvSpPr>
        <p:spPr>
          <a:xfrm>
            <a:off x="8668494" y="5808613"/>
            <a:ext cx="264556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"One conversation at the right time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changes everything.."</a:t>
            </a:r>
            <a:endParaRPr lang="en-US" sz="1275" dirty="0"/>
          </a:p>
        </p:txBody>
      </p:sp>
      <p:sp>
        <p:nvSpPr>
          <p:cNvPr id="52" name="SK-9-text-51"/>
          <p:cNvSpPr/>
          <p:nvPr/>
        </p:nvSpPr>
        <p:spPr>
          <a:xfrm>
            <a:off x="231577" y="6583561"/>
            <a:ext cx="3916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3" name="SK-9-text-52"/>
          <p:cNvSpPr/>
          <p:nvPr/>
        </p:nvSpPr>
        <p:spPr>
          <a:xfrm>
            <a:off x="7205365" y="6563023"/>
            <a:ext cx="49866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use only — verify all guidance with current NICE/BNF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1979</Words>
  <Application>Microsoft Office PowerPoint</Application>
  <PresentationFormat>Widescreen</PresentationFormat>
  <Paragraphs>311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Roboto</vt:lpstr>
      <vt:lpstr>Montserrat</vt:lpstr>
      <vt:lpstr>Oswald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2026-06-30T14:52:05Z</dcterms:created>
  <dcterms:modified xsi:type="dcterms:W3CDTF">2026-06-30T15:07:49Z</dcterms:modified>
</cp:coreProperties>
</file>