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12192000"/>
  <p:embeddedFontLst>
    <p:embeddedFont>
      <p:font typeface="Montserrat" panose="00000500000000000000" pitchFamily="2" charset="0"/>
      <p:regular r:id="rId28"/>
      <p:bold r:id="rId29"/>
      <p:italic r:id="rId30"/>
      <p:boldItalic r:id="rId31"/>
    </p:embeddedFont>
    <p:embeddedFont>
      <p:font typeface="Open Sans" panose="020B0606030504020204" pitchFamily="34" charset="0"/>
      <p:regular r:id="rId32"/>
      <p:bold r:id="rId33"/>
      <p:italic r:id="rId34"/>
      <p:boldItalic r:id="rId35"/>
    </p:embeddedFont>
    <p:embeddedFont>
      <p:font typeface="Oswald" panose="00000500000000000000" pitchFamily="2" charset="0"/>
      <p:regular r:id="rId36"/>
      <p:bold r:id="rId37"/>
    </p:embeddedFont>
    <p:embeddedFont>
      <p:font typeface="Roboto" panose="02000000000000000000" pitchFamily="2" charset="0"/>
      <p:regular r:id="rId38"/>
      <p:bold r:id="rId39"/>
      <p:italic r:id="rId40"/>
      <p:boldItalic r:id="rId4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457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3" Type="http://schemas.openxmlformats.org/officeDocument/2006/relationships/image" Target="../media/image1.png"/><Relationship Id="rId21" Type="http://schemas.openxmlformats.org/officeDocument/2006/relationships/image" Target="../media/image130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5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3" Type="http://schemas.openxmlformats.org/officeDocument/2006/relationships/image" Target="../media/image1.png"/><Relationship Id="rId21" Type="http://schemas.openxmlformats.org/officeDocument/2006/relationships/image" Target="../media/image161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56.png"/><Relationship Id="rId20" Type="http://schemas.openxmlformats.org/officeDocument/2006/relationships/image" Target="../media/image1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19" Type="http://schemas.openxmlformats.org/officeDocument/2006/relationships/image" Target="../media/image159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18" Type="http://schemas.openxmlformats.org/officeDocument/2006/relationships/image" Target="../media/image177.png"/><Relationship Id="rId3" Type="http://schemas.openxmlformats.org/officeDocument/2006/relationships/image" Target="../media/image162.png"/><Relationship Id="rId21" Type="http://schemas.openxmlformats.org/officeDocument/2006/relationships/image" Target="../media/image180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75.png"/><Relationship Id="rId20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10" Type="http://schemas.openxmlformats.org/officeDocument/2006/relationships/image" Target="../media/image169.png"/><Relationship Id="rId19" Type="http://schemas.openxmlformats.org/officeDocument/2006/relationships/image" Target="../media/image178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0.png"/><Relationship Id="rId18" Type="http://schemas.openxmlformats.org/officeDocument/2006/relationships/image" Target="../media/image195.png"/><Relationship Id="rId26" Type="http://schemas.openxmlformats.org/officeDocument/2006/relationships/image" Target="../media/image203.png"/><Relationship Id="rId3" Type="http://schemas.openxmlformats.org/officeDocument/2006/relationships/image" Target="../media/image1.png"/><Relationship Id="rId21" Type="http://schemas.openxmlformats.org/officeDocument/2006/relationships/image" Target="../media/image198.png"/><Relationship Id="rId34" Type="http://schemas.openxmlformats.org/officeDocument/2006/relationships/image" Target="../media/image211.png"/><Relationship Id="rId7" Type="http://schemas.openxmlformats.org/officeDocument/2006/relationships/image" Target="../media/image184.png"/><Relationship Id="rId12" Type="http://schemas.openxmlformats.org/officeDocument/2006/relationships/image" Target="../media/image189.png"/><Relationship Id="rId17" Type="http://schemas.openxmlformats.org/officeDocument/2006/relationships/image" Target="../media/image194.png"/><Relationship Id="rId25" Type="http://schemas.openxmlformats.org/officeDocument/2006/relationships/image" Target="../media/image202.png"/><Relationship Id="rId33" Type="http://schemas.openxmlformats.org/officeDocument/2006/relationships/image" Target="../media/image21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3.png"/><Relationship Id="rId20" Type="http://schemas.openxmlformats.org/officeDocument/2006/relationships/image" Target="../media/image197.png"/><Relationship Id="rId29" Type="http://schemas.openxmlformats.org/officeDocument/2006/relationships/image" Target="../media/image2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3.png"/><Relationship Id="rId11" Type="http://schemas.openxmlformats.org/officeDocument/2006/relationships/image" Target="../media/image188.png"/><Relationship Id="rId24" Type="http://schemas.openxmlformats.org/officeDocument/2006/relationships/image" Target="../media/image201.png"/><Relationship Id="rId32" Type="http://schemas.openxmlformats.org/officeDocument/2006/relationships/image" Target="../media/image209.png"/><Relationship Id="rId5" Type="http://schemas.openxmlformats.org/officeDocument/2006/relationships/image" Target="../media/image182.png"/><Relationship Id="rId15" Type="http://schemas.openxmlformats.org/officeDocument/2006/relationships/image" Target="../media/image192.png"/><Relationship Id="rId23" Type="http://schemas.openxmlformats.org/officeDocument/2006/relationships/image" Target="../media/image200.png"/><Relationship Id="rId28" Type="http://schemas.openxmlformats.org/officeDocument/2006/relationships/image" Target="../media/image205.png"/><Relationship Id="rId10" Type="http://schemas.openxmlformats.org/officeDocument/2006/relationships/image" Target="../media/image187.png"/><Relationship Id="rId19" Type="http://schemas.openxmlformats.org/officeDocument/2006/relationships/image" Target="../media/image196.png"/><Relationship Id="rId31" Type="http://schemas.openxmlformats.org/officeDocument/2006/relationships/image" Target="../media/image208.png"/><Relationship Id="rId4" Type="http://schemas.openxmlformats.org/officeDocument/2006/relationships/image" Target="../media/image181.png"/><Relationship Id="rId9" Type="http://schemas.openxmlformats.org/officeDocument/2006/relationships/image" Target="../media/image186.png"/><Relationship Id="rId14" Type="http://schemas.openxmlformats.org/officeDocument/2006/relationships/image" Target="../media/image191.png"/><Relationship Id="rId22" Type="http://schemas.openxmlformats.org/officeDocument/2006/relationships/image" Target="../media/image199.png"/><Relationship Id="rId27" Type="http://schemas.openxmlformats.org/officeDocument/2006/relationships/image" Target="../media/image204.png"/><Relationship Id="rId30" Type="http://schemas.openxmlformats.org/officeDocument/2006/relationships/image" Target="../media/image207.png"/><Relationship Id="rId35" Type="http://schemas.openxmlformats.org/officeDocument/2006/relationships/image" Target="../media/image212.png"/><Relationship Id="rId8" Type="http://schemas.openxmlformats.org/officeDocument/2006/relationships/image" Target="../media/image18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0" Type="http://schemas.openxmlformats.org/officeDocument/2006/relationships/image" Target="../media/image220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4.png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12" Type="http://schemas.openxmlformats.org/officeDocument/2006/relationships/image" Target="../media/image2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7.png"/><Relationship Id="rId11" Type="http://schemas.openxmlformats.org/officeDocument/2006/relationships/image" Target="../media/image232.png"/><Relationship Id="rId5" Type="http://schemas.openxmlformats.org/officeDocument/2006/relationships/image" Target="../media/image226.png"/><Relationship Id="rId10" Type="http://schemas.openxmlformats.org/officeDocument/2006/relationships/image" Target="../media/image231.png"/><Relationship Id="rId4" Type="http://schemas.openxmlformats.org/officeDocument/2006/relationships/image" Target="../media/image225.png"/><Relationship Id="rId9" Type="http://schemas.openxmlformats.org/officeDocument/2006/relationships/image" Target="../media/image2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13" Type="http://schemas.openxmlformats.org/officeDocument/2006/relationships/image" Target="../media/image244.png"/><Relationship Id="rId3" Type="http://schemas.openxmlformats.org/officeDocument/2006/relationships/image" Target="../media/image1.png"/><Relationship Id="rId7" Type="http://schemas.openxmlformats.org/officeDocument/2006/relationships/image" Target="../media/image238.png"/><Relationship Id="rId12" Type="http://schemas.openxmlformats.org/officeDocument/2006/relationships/image" Target="../media/image24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7.png"/><Relationship Id="rId11" Type="http://schemas.openxmlformats.org/officeDocument/2006/relationships/image" Target="../media/image242.png"/><Relationship Id="rId5" Type="http://schemas.openxmlformats.org/officeDocument/2006/relationships/image" Target="../media/image236.png"/><Relationship Id="rId15" Type="http://schemas.openxmlformats.org/officeDocument/2006/relationships/image" Target="../media/image246.png"/><Relationship Id="rId10" Type="http://schemas.openxmlformats.org/officeDocument/2006/relationships/image" Target="../media/image241.png"/><Relationship Id="rId4" Type="http://schemas.openxmlformats.org/officeDocument/2006/relationships/image" Target="../media/image235.png"/><Relationship Id="rId9" Type="http://schemas.openxmlformats.org/officeDocument/2006/relationships/image" Target="../media/image240.png"/><Relationship Id="rId14" Type="http://schemas.openxmlformats.org/officeDocument/2006/relationships/image" Target="../media/image2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png"/><Relationship Id="rId13" Type="http://schemas.openxmlformats.org/officeDocument/2006/relationships/image" Target="../media/image258.png"/><Relationship Id="rId3" Type="http://schemas.openxmlformats.org/officeDocument/2006/relationships/image" Target="../media/image248.png"/><Relationship Id="rId7" Type="http://schemas.openxmlformats.org/officeDocument/2006/relationships/image" Target="../media/image252.png"/><Relationship Id="rId12" Type="http://schemas.openxmlformats.org/officeDocument/2006/relationships/image" Target="../media/image2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1.png"/><Relationship Id="rId11" Type="http://schemas.openxmlformats.org/officeDocument/2006/relationships/image" Target="../media/image256.png"/><Relationship Id="rId5" Type="http://schemas.openxmlformats.org/officeDocument/2006/relationships/image" Target="../media/image250.png"/><Relationship Id="rId15" Type="http://schemas.openxmlformats.org/officeDocument/2006/relationships/image" Target="../media/image260.png"/><Relationship Id="rId10" Type="http://schemas.openxmlformats.org/officeDocument/2006/relationships/image" Target="../media/image255.png"/><Relationship Id="rId4" Type="http://schemas.openxmlformats.org/officeDocument/2006/relationships/image" Target="../media/image249.png"/><Relationship Id="rId9" Type="http://schemas.openxmlformats.org/officeDocument/2006/relationships/image" Target="../media/image254.png"/><Relationship Id="rId14" Type="http://schemas.openxmlformats.org/officeDocument/2006/relationships/image" Target="../media/image2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png"/><Relationship Id="rId13" Type="http://schemas.openxmlformats.org/officeDocument/2006/relationships/image" Target="../media/image270.png"/><Relationship Id="rId18" Type="http://schemas.openxmlformats.org/officeDocument/2006/relationships/image" Target="../media/image275.png"/><Relationship Id="rId3" Type="http://schemas.openxmlformats.org/officeDocument/2006/relationships/image" Target="../media/image1.png"/><Relationship Id="rId7" Type="http://schemas.openxmlformats.org/officeDocument/2006/relationships/image" Target="../media/image264.png"/><Relationship Id="rId12" Type="http://schemas.openxmlformats.org/officeDocument/2006/relationships/image" Target="../media/image269.png"/><Relationship Id="rId17" Type="http://schemas.openxmlformats.org/officeDocument/2006/relationships/image" Target="../media/image274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3.png"/><Relationship Id="rId11" Type="http://schemas.openxmlformats.org/officeDocument/2006/relationships/image" Target="../media/image268.png"/><Relationship Id="rId5" Type="http://schemas.openxmlformats.org/officeDocument/2006/relationships/image" Target="../media/image262.png"/><Relationship Id="rId15" Type="http://schemas.openxmlformats.org/officeDocument/2006/relationships/image" Target="../media/image272.png"/><Relationship Id="rId10" Type="http://schemas.openxmlformats.org/officeDocument/2006/relationships/image" Target="../media/image267.png"/><Relationship Id="rId4" Type="http://schemas.openxmlformats.org/officeDocument/2006/relationships/image" Target="../media/image261.png"/><Relationship Id="rId9" Type="http://schemas.openxmlformats.org/officeDocument/2006/relationships/image" Target="../media/image266.png"/><Relationship Id="rId14" Type="http://schemas.openxmlformats.org/officeDocument/2006/relationships/image" Target="../media/image27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13" Type="http://schemas.openxmlformats.org/officeDocument/2006/relationships/image" Target="../media/image286.png"/><Relationship Id="rId18" Type="http://schemas.openxmlformats.org/officeDocument/2006/relationships/image" Target="../media/image291.png"/><Relationship Id="rId3" Type="http://schemas.openxmlformats.org/officeDocument/2006/relationships/image" Target="../media/image276.png"/><Relationship Id="rId7" Type="http://schemas.openxmlformats.org/officeDocument/2006/relationships/image" Target="../media/image280.png"/><Relationship Id="rId12" Type="http://schemas.openxmlformats.org/officeDocument/2006/relationships/image" Target="../media/image285.png"/><Relationship Id="rId17" Type="http://schemas.openxmlformats.org/officeDocument/2006/relationships/image" Target="../media/image29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9.png"/><Relationship Id="rId11" Type="http://schemas.openxmlformats.org/officeDocument/2006/relationships/image" Target="../media/image284.png"/><Relationship Id="rId5" Type="http://schemas.openxmlformats.org/officeDocument/2006/relationships/image" Target="../media/image278.png"/><Relationship Id="rId15" Type="http://schemas.openxmlformats.org/officeDocument/2006/relationships/image" Target="../media/image288.png"/><Relationship Id="rId10" Type="http://schemas.openxmlformats.org/officeDocument/2006/relationships/image" Target="../media/image283.png"/><Relationship Id="rId19" Type="http://schemas.openxmlformats.org/officeDocument/2006/relationships/image" Target="../media/image292.png"/><Relationship Id="rId4" Type="http://schemas.openxmlformats.org/officeDocument/2006/relationships/image" Target="../media/image277.png"/><Relationship Id="rId9" Type="http://schemas.openxmlformats.org/officeDocument/2006/relationships/image" Target="../media/image282.png"/><Relationship Id="rId14" Type="http://schemas.openxmlformats.org/officeDocument/2006/relationships/image" Target="../media/image28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13" Type="http://schemas.openxmlformats.org/officeDocument/2006/relationships/image" Target="../media/image303.png"/><Relationship Id="rId18" Type="http://schemas.openxmlformats.org/officeDocument/2006/relationships/image" Target="../media/image308.png"/><Relationship Id="rId3" Type="http://schemas.openxmlformats.org/officeDocument/2006/relationships/image" Target="../media/image293.png"/><Relationship Id="rId7" Type="http://schemas.openxmlformats.org/officeDocument/2006/relationships/image" Target="../media/image297.png"/><Relationship Id="rId12" Type="http://schemas.openxmlformats.org/officeDocument/2006/relationships/image" Target="../media/image302.png"/><Relationship Id="rId17" Type="http://schemas.openxmlformats.org/officeDocument/2006/relationships/image" Target="../media/image307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6.png"/><Relationship Id="rId11" Type="http://schemas.openxmlformats.org/officeDocument/2006/relationships/image" Target="../media/image301.png"/><Relationship Id="rId5" Type="http://schemas.openxmlformats.org/officeDocument/2006/relationships/image" Target="../media/image295.png"/><Relationship Id="rId15" Type="http://schemas.openxmlformats.org/officeDocument/2006/relationships/image" Target="../media/image305.png"/><Relationship Id="rId10" Type="http://schemas.openxmlformats.org/officeDocument/2006/relationships/image" Target="../media/image300.png"/><Relationship Id="rId4" Type="http://schemas.openxmlformats.org/officeDocument/2006/relationships/image" Target="../media/image294.png"/><Relationship Id="rId9" Type="http://schemas.openxmlformats.org/officeDocument/2006/relationships/image" Target="../media/image299.png"/><Relationship Id="rId14" Type="http://schemas.openxmlformats.org/officeDocument/2006/relationships/image" Target="../media/image30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4.png"/><Relationship Id="rId13" Type="http://schemas.openxmlformats.org/officeDocument/2006/relationships/image" Target="../media/image319.png"/><Relationship Id="rId18" Type="http://schemas.openxmlformats.org/officeDocument/2006/relationships/image" Target="../media/image324.png"/><Relationship Id="rId3" Type="http://schemas.openxmlformats.org/officeDocument/2006/relationships/image" Target="../media/image309.png"/><Relationship Id="rId21" Type="http://schemas.openxmlformats.org/officeDocument/2006/relationships/image" Target="../media/image327.png"/><Relationship Id="rId7" Type="http://schemas.openxmlformats.org/officeDocument/2006/relationships/image" Target="../media/image313.png"/><Relationship Id="rId12" Type="http://schemas.openxmlformats.org/officeDocument/2006/relationships/image" Target="../media/image318.png"/><Relationship Id="rId17" Type="http://schemas.openxmlformats.org/officeDocument/2006/relationships/image" Target="../media/image323.png"/><Relationship Id="rId25" Type="http://schemas.openxmlformats.org/officeDocument/2006/relationships/image" Target="../media/image331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22.png"/><Relationship Id="rId20" Type="http://schemas.openxmlformats.org/officeDocument/2006/relationships/image" Target="../media/image3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2.png"/><Relationship Id="rId11" Type="http://schemas.openxmlformats.org/officeDocument/2006/relationships/image" Target="../media/image317.png"/><Relationship Id="rId24" Type="http://schemas.openxmlformats.org/officeDocument/2006/relationships/image" Target="../media/image330.png"/><Relationship Id="rId5" Type="http://schemas.openxmlformats.org/officeDocument/2006/relationships/image" Target="../media/image311.png"/><Relationship Id="rId15" Type="http://schemas.openxmlformats.org/officeDocument/2006/relationships/image" Target="../media/image321.png"/><Relationship Id="rId23" Type="http://schemas.openxmlformats.org/officeDocument/2006/relationships/image" Target="../media/image329.png"/><Relationship Id="rId10" Type="http://schemas.openxmlformats.org/officeDocument/2006/relationships/image" Target="../media/image316.png"/><Relationship Id="rId19" Type="http://schemas.openxmlformats.org/officeDocument/2006/relationships/image" Target="../media/image325.png"/><Relationship Id="rId4" Type="http://schemas.openxmlformats.org/officeDocument/2006/relationships/image" Target="../media/image310.png"/><Relationship Id="rId9" Type="http://schemas.openxmlformats.org/officeDocument/2006/relationships/image" Target="../media/image315.png"/><Relationship Id="rId14" Type="http://schemas.openxmlformats.org/officeDocument/2006/relationships/image" Target="../media/image320.png"/><Relationship Id="rId22" Type="http://schemas.openxmlformats.org/officeDocument/2006/relationships/image" Target="../media/image32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7.png"/><Relationship Id="rId13" Type="http://schemas.openxmlformats.org/officeDocument/2006/relationships/image" Target="../media/image342.png"/><Relationship Id="rId18" Type="http://schemas.openxmlformats.org/officeDocument/2006/relationships/image" Target="../media/image347.png"/><Relationship Id="rId3" Type="http://schemas.openxmlformats.org/officeDocument/2006/relationships/image" Target="../media/image332.png"/><Relationship Id="rId21" Type="http://schemas.openxmlformats.org/officeDocument/2006/relationships/image" Target="../media/image350.png"/><Relationship Id="rId7" Type="http://schemas.openxmlformats.org/officeDocument/2006/relationships/image" Target="../media/image336.png"/><Relationship Id="rId12" Type="http://schemas.openxmlformats.org/officeDocument/2006/relationships/image" Target="../media/image341.png"/><Relationship Id="rId17" Type="http://schemas.openxmlformats.org/officeDocument/2006/relationships/image" Target="../media/image346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45.png"/><Relationship Id="rId20" Type="http://schemas.openxmlformats.org/officeDocument/2006/relationships/image" Target="../media/image3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5.png"/><Relationship Id="rId11" Type="http://schemas.openxmlformats.org/officeDocument/2006/relationships/image" Target="../media/image340.png"/><Relationship Id="rId5" Type="http://schemas.openxmlformats.org/officeDocument/2006/relationships/image" Target="../media/image334.png"/><Relationship Id="rId15" Type="http://schemas.openxmlformats.org/officeDocument/2006/relationships/image" Target="../media/image344.png"/><Relationship Id="rId23" Type="http://schemas.openxmlformats.org/officeDocument/2006/relationships/image" Target="../media/image352.png"/><Relationship Id="rId10" Type="http://schemas.openxmlformats.org/officeDocument/2006/relationships/image" Target="../media/image339.png"/><Relationship Id="rId19" Type="http://schemas.openxmlformats.org/officeDocument/2006/relationships/image" Target="../media/image348.png"/><Relationship Id="rId4" Type="http://schemas.openxmlformats.org/officeDocument/2006/relationships/image" Target="../media/image333.png"/><Relationship Id="rId9" Type="http://schemas.openxmlformats.org/officeDocument/2006/relationships/image" Target="../media/image338.png"/><Relationship Id="rId14" Type="http://schemas.openxmlformats.org/officeDocument/2006/relationships/image" Target="../media/image343.png"/><Relationship Id="rId22" Type="http://schemas.openxmlformats.org/officeDocument/2006/relationships/image" Target="../media/image35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8.png"/><Relationship Id="rId3" Type="http://schemas.openxmlformats.org/officeDocument/2006/relationships/image" Target="../media/image353.png"/><Relationship Id="rId7" Type="http://schemas.openxmlformats.org/officeDocument/2006/relationships/image" Target="../media/image35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6.png"/><Relationship Id="rId5" Type="http://schemas.openxmlformats.org/officeDocument/2006/relationships/image" Target="../media/image355.png"/><Relationship Id="rId4" Type="http://schemas.openxmlformats.org/officeDocument/2006/relationships/image" Target="../media/image35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1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3" Type="http://schemas.openxmlformats.org/officeDocument/2006/relationships/image" Target="../media/image80.png"/><Relationship Id="rId21" Type="http://schemas.openxmlformats.org/officeDocument/2006/relationships/image" Target="../media/image9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5" Type="http://schemas.openxmlformats.org/officeDocument/2006/relationships/image" Target="../media/image10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24" Type="http://schemas.openxmlformats.org/officeDocument/2006/relationships/image" Target="../media/image101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23" Type="http://schemas.openxmlformats.org/officeDocument/2006/relationships/image" Target="../media/image100.png"/><Relationship Id="rId10" Type="http://schemas.openxmlformats.org/officeDocument/2006/relationships/image" Target="../media/image87.png"/><Relationship Id="rId19" Type="http://schemas.openxmlformats.org/officeDocument/2006/relationships/image" Target="../media/image96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Relationship Id="rId22" Type="http://schemas.openxmlformats.org/officeDocument/2006/relationships/image" Target="../media/image9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45232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36655"/>
            <a:ext cx="12192000" cy="521196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769" y="3504307"/>
            <a:ext cx="5961757" cy="20538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769" y="4958209"/>
            <a:ext cx="7558980" cy="113154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44086" y="1412677"/>
            <a:ext cx="2791867" cy="4094113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067" y="5047357"/>
            <a:ext cx="316855" cy="281136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2270820" y="329059"/>
            <a:ext cx="7686824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125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BRADFORD VTS TEACHING DECK</a:t>
            </a:r>
            <a:endParaRPr lang="en-US" sz="4125" dirty="0"/>
          </a:p>
        </p:txBody>
      </p:sp>
      <p:sp>
        <p:nvSpPr>
          <p:cNvPr id="10" name="SK-1-text-9"/>
          <p:cNvSpPr/>
          <p:nvPr/>
        </p:nvSpPr>
        <p:spPr>
          <a:xfrm>
            <a:off x="743694" y="1837879"/>
            <a:ext cx="6461671" cy="1460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779"/>
              </a:lnSpc>
              <a:buNone/>
            </a:pPr>
            <a:r>
              <a:rPr lang="en-US" sz="5025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 &amp; Vomiting in</a:t>
            </a:r>
            <a:endParaRPr lang="en-US" sz="5025" dirty="0"/>
          </a:p>
          <a:p>
            <a:pPr marL="0" indent="0" algn="l">
              <a:lnSpc>
                <a:spcPts val="5779"/>
              </a:lnSpc>
              <a:buNone/>
            </a:pPr>
            <a:r>
              <a:rPr lang="en-US" sz="5025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</a:t>
            </a:r>
            <a:endParaRPr lang="en-US" sz="5025" dirty="0"/>
          </a:p>
        </p:txBody>
      </p:sp>
      <p:sp>
        <p:nvSpPr>
          <p:cNvPr id="11" name="SK-1-text-10"/>
          <p:cNvSpPr/>
          <p:nvPr/>
        </p:nvSpPr>
        <p:spPr>
          <a:xfrm>
            <a:off x="743694" y="3826669"/>
            <a:ext cx="11448306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Teaching Resource for GPs &amp; Trainees </a:t>
            </a:r>
            <a:endParaRPr lang="en-US" sz="2400" dirty="0"/>
          </a:p>
        </p:txBody>
      </p:sp>
      <p:sp>
        <p:nvSpPr>
          <p:cNvPr id="12" name="SK-1-text-11"/>
          <p:cNvSpPr/>
          <p:nvPr/>
        </p:nvSpPr>
        <p:spPr>
          <a:xfrm>
            <a:off x="767953" y="4375398"/>
            <a:ext cx="107232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3449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 · www.bradfordvts.co.uk</a:t>
            </a:r>
            <a:endParaRPr lang="en-US" sz="1950" dirty="0"/>
          </a:p>
        </p:txBody>
      </p:sp>
      <p:sp>
        <p:nvSpPr>
          <p:cNvPr id="13" name="SK-1-text-12"/>
          <p:cNvSpPr/>
          <p:nvPr/>
        </p:nvSpPr>
        <p:spPr>
          <a:xfrm>
            <a:off x="1341090" y="5054203"/>
            <a:ext cx="6827490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449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Preliminary Disclaimer: This teaching deck is for educational purposes only. Always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449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verify drug doses and clinical guidance against the current BNF and NICE guidelines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449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clinical use. Content reflects NICE CG140 (Sept 2024), NICE NG31 (2015), and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449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BNF antiemetic doses.</a:t>
            </a:r>
            <a:endParaRPr lang="en-US" sz="1350" dirty="0"/>
          </a:p>
        </p:txBody>
      </p:sp>
      <p:sp>
        <p:nvSpPr>
          <p:cNvPr id="14" name="SK-1-text-13"/>
          <p:cNvSpPr/>
          <p:nvPr/>
        </p:nvSpPr>
        <p:spPr>
          <a:xfrm>
            <a:off x="499765" y="6494413"/>
            <a:ext cx="4895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5" name="SK-1-text-14"/>
          <p:cNvSpPr/>
          <p:nvPr/>
        </p:nvSpPr>
        <p:spPr>
          <a:xfrm>
            <a:off x="8036719" y="6487567"/>
            <a:ext cx="349671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June 2026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90" y="779115"/>
            <a:ext cx="6461671" cy="1905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1392138"/>
            <a:ext cx="6827490" cy="2023021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392138"/>
            <a:ext cx="97482" cy="2077938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3593455"/>
            <a:ext cx="6827490" cy="2750046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3586609"/>
            <a:ext cx="97482" cy="2811661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8980" y="1289298"/>
            <a:ext cx="4206180" cy="2311003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6377" y="3737521"/>
            <a:ext cx="2755255" cy="2468761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41482" y="1412677"/>
            <a:ext cx="597396" cy="528042"/>
          </a:xfrm>
          <a:prstGeom prst="rect">
            <a:avLst/>
          </a:prstGeom>
        </p:spPr>
      </p:pic>
      <p:sp>
        <p:nvSpPr>
          <p:cNvPr id="12" name="SK-10-text-11"/>
          <p:cNvSpPr/>
          <p:nvPr/>
        </p:nvSpPr>
        <p:spPr>
          <a:xfrm>
            <a:off x="365671" y="253603"/>
            <a:ext cx="1182632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Selection: Gastric Stasis</a:t>
            </a:r>
            <a:endParaRPr lang="en-US" sz="2700" dirty="0"/>
          </a:p>
        </p:txBody>
      </p:sp>
      <p:sp>
        <p:nvSpPr>
          <p:cNvPr id="13" name="SK-10-text-12"/>
          <p:cNvSpPr/>
          <p:nvPr/>
        </p:nvSpPr>
        <p:spPr>
          <a:xfrm>
            <a:off x="365671" y="884634"/>
            <a:ext cx="84058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66C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First-line: Prokinetic Agents</a:t>
            </a:r>
            <a:endParaRPr lang="en-US" sz="1875" dirty="0"/>
          </a:p>
        </p:txBody>
      </p:sp>
      <p:sp>
        <p:nvSpPr>
          <p:cNvPr id="14" name="SK-10-text-13"/>
          <p:cNvSpPr/>
          <p:nvPr/>
        </p:nvSpPr>
        <p:spPr>
          <a:xfrm>
            <a:off x="767953" y="1549896"/>
            <a:ext cx="1142404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 — D2 Antagonist (Gut + CTZ)</a:t>
            </a:r>
            <a:endParaRPr lang="en-US" sz="1875" dirty="0"/>
          </a:p>
        </p:txBody>
      </p:sp>
      <p:sp>
        <p:nvSpPr>
          <p:cNvPr id="15" name="SK-10-text-14"/>
          <p:cNvSpPr/>
          <p:nvPr/>
        </p:nvSpPr>
        <p:spPr>
          <a:xfrm>
            <a:off x="767953" y="1920180"/>
            <a:ext cx="73809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Oral: 10 mg three times daily</a:t>
            </a:r>
            <a:endParaRPr lang="en-US" sz="1575" dirty="0"/>
          </a:p>
        </p:txBody>
      </p:sp>
      <p:sp>
        <p:nvSpPr>
          <p:cNvPr id="16" name="SK-10-text-15"/>
          <p:cNvSpPr/>
          <p:nvPr/>
        </p:nvSpPr>
        <p:spPr>
          <a:xfrm>
            <a:off x="767953" y="2167086"/>
            <a:ext cx="778097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CSCI: 30–60 mg over 24 hours</a:t>
            </a:r>
            <a:endParaRPr lang="en-US" sz="1575" dirty="0"/>
          </a:p>
        </p:txBody>
      </p:sp>
      <p:sp>
        <p:nvSpPr>
          <p:cNvPr id="17" name="SK-10-text-16"/>
          <p:cNvSpPr/>
          <p:nvPr/>
        </p:nvSpPr>
        <p:spPr>
          <a:xfrm>
            <a:off x="767953" y="2503140"/>
            <a:ext cx="1142404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Prokinetic — accelerates gastric emptying and reduces stasis</a:t>
            </a:r>
            <a:endParaRPr lang="en-US" sz="1575" dirty="0"/>
          </a:p>
        </p:txBody>
      </p:sp>
      <p:sp>
        <p:nvSpPr>
          <p:cNvPr id="18" name="SK-10-text-17"/>
          <p:cNvSpPr/>
          <p:nvPr/>
        </p:nvSpPr>
        <p:spPr>
          <a:xfrm>
            <a:off x="767953" y="2818507"/>
            <a:ext cx="508396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 from gastric stasis, opioid-slowed gut, squashed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stomach syndrome</a:t>
            </a:r>
            <a:endParaRPr lang="en-US" sz="1500" dirty="0"/>
          </a:p>
        </p:txBody>
      </p:sp>
      <p:sp>
        <p:nvSpPr>
          <p:cNvPr id="19" name="SK-10-text-18"/>
          <p:cNvSpPr/>
          <p:nvPr/>
        </p:nvSpPr>
        <p:spPr>
          <a:xfrm>
            <a:off x="780157" y="3689598"/>
            <a:ext cx="38338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Consider</a:t>
            </a:r>
            <a:endParaRPr lang="en-US" sz="1875" dirty="0"/>
          </a:p>
        </p:txBody>
      </p:sp>
      <p:sp>
        <p:nvSpPr>
          <p:cNvPr id="20" name="SK-10-text-19"/>
          <p:cNvSpPr/>
          <p:nvPr/>
        </p:nvSpPr>
        <p:spPr>
          <a:xfrm>
            <a:off x="767953" y="4011811"/>
            <a:ext cx="588868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Domperidone 10 mg three times daily oral · Less CNS penetration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than metoclopramide</a:t>
            </a:r>
            <a:endParaRPr lang="en-US" sz="1500" dirty="0"/>
          </a:p>
        </p:txBody>
      </p:sp>
      <p:sp>
        <p:nvSpPr>
          <p:cNvPr id="21" name="SK-10-text-20"/>
          <p:cNvSpPr/>
          <p:nvPr/>
        </p:nvSpPr>
        <p:spPr>
          <a:xfrm>
            <a:off x="767953" y="4464546"/>
            <a:ext cx="574238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Short-term use only (MHRA 2014) — avoid in cardiac disease 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QTc-prolonging drugs</a:t>
            </a:r>
            <a:endParaRPr lang="en-US" sz="1500" dirty="0"/>
          </a:p>
        </p:txBody>
      </p:sp>
      <p:sp>
        <p:nvSpPr>
          <p:cNvPr id="22" name="SK-10-text-21"/>
          <p:cNvSpPr/>
          <p:nvPr/>
        </p:nvSpPr>
        <p:spPr>
          <a:xfrm>
            <a:off x="767953" y="5019973"/>
            <a:ext cx="591309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Dexamethasone 8 mg daily for 5–7 days · Reduces peri-tumoral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oedema compressing the stomach</a:t>
            </a:r>
            <a:endParaRPr lang="en-US" sz="1500" dirty="0"/>
          </a:p>
        </p:txBody>
      </p:sp>
      <p:sp>
        <p:nvSpPr>
          <p:cNvPr id="23" name="SK-10-text-22"/>
          <p:cNvSpPr/>
          <p:nvPr/>
        </p:nvSpPr>
        <p:spPr>
          <a:xfrm>
            <a:off x="767953" y="5486400"/>
            <a:ext cx="574238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Useful adjunct when tumour bulk or hepatomegaly contributes to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gastric compression</a:t>
            </a:r>
            <a:endParaRPr lang="en-US" sz="1500" dirty="0"/>
          </a:p>
        </p:txBody>
      </p:sp>
      <p:sp>
        <p:nvSpPr>
          <p:cNvPr id="24" name="SK-10-text-23"/>
          <p:cNvSpPr/>
          <p:nvPr/>
        </p:nvSpPr>
        <p:spPr>
          <a:xfrm>
            <a:off x="780157" y="6034980"/>
            <a:ext cx="1090136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PPI Consider if acid reflux component present</a:t>
            </a:r>
            <a:endParaRPr lang="en-US" sz="1575" dirty="0"/>
          </a:p>
        </p:txBody>
      </p:sp>
      <p:sp>
        <p:nvSpPr>
          <p:cNvPr id="25" name="SK-10-text-24"/>
          <p:cNvSpPr/>
          <p:nvPr/>
        </p:nvSpPr>
        <p:spPr>
          <a:xfrm>
            <a:off x="8230939" y="2043559"/>
            <a:ext cx="266714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CONTRAINDICATION</a:t>
            </a:r>
            <a:endParaRPr lang="en-US" sz="1875" dirty="0"/>
          </a:p>
        </p:txBody>
      </p:sp>
      <p:sp>
        <p:nvSpPr>
          <p:cNvPr id="26" name="SK-10-text-25"/>
          <p:cNvSpPr/>
          <p:nvPr/>
        </p:nvSpPr>
        <p:spPr>
          <a:xfrm>
            <a:off x="7973467" y="2413992"/>
            <a:ext cx="319429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use Metoclopramide in</a:t>
            </a:r>
            <a:endParaRPr lang="en-US" sz="1725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 bowel obstruction</a:t>
            </a:r>
            <a:endParaRPr lang="en-US" sz="1725" dirty="0"/>
          </a:p>
        </p:txBody>
      </p:sp>
      <p:sp>
        <p:nvSpPr>
          <p:cNvPr id="27" name="SK-10-text-26"/>
          <p:cNvSpPr/>
          <p:nvPr/>
        </p:nvSpPr>
        <p:spPr>
          <a:xfrm>
            <a:off x="7961263" y="3017490"/>
            <a:ext cx="323076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Prokinetic action increases peristalsis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will worsen colic and pain</a:t>
            </a:r>
            <a:endParaRPr lang="en-US" sz="1500" dirty="0"/>
          </a:p>
        </p:txBody>
      </p:sp>
      <p:sp>
        <p:nvSpPr>
          <p:cNvPr id="28" name="SK-10-text-27"/>
          <p:cNvSpPr/>
          <p:nvPr/>
        </p:nvSpPr>
        <p:spPr>
          <a:xfrm>
            <a:off x="219373" y="6597253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5801767" y="6576715"/>
            <a:ext cx="58816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/ 25</a:t>
            </a:r>
            <a:endParaRPr lang="en-US" sz="1200" dirty="0"/>
          </a:p>
        </p:txBody>
      </p:sp>
      <p:sp>
        <p:nvSpPr>
          <p:cNvPr id="30" name="SK-10-text-29"/>
          <p:cNvSpPr/>
          <p:nvPr/>
        </p:nvSpPr>
        <p:spPr>
          <a:xfrm>
            <a:off x="8616553" y="6576715"/>
            <a:ext cx="311199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827038"/>
            <a:ext cx="6790879" cy="1905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330375"/>
            <a:ext cx="6766471" cy="1906488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330375"/>
            <a:ext cx="85279" cy="1927027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1757" y="1467594"/>
            <a:ext cx="1060698" cy="287982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4972050"/>
            <a:ext cx="6766471" cy="541734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4972050"/>
            <a:ext cx="85279" cy="562273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5928717"/>
            <a:ext cx="1426369" cy="281136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77467" y="5928717"/>
            <a:ext cx="950863" cy="281136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86980" y="5928717"/>
            <a:ext cx="1316682" cy="281136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62165" y="5928717"/>
            <a:ext cx="1341090" cy="281136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3961" y="5928717"/>
            <a:ext cx="1024086" cy="281136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68753" y="5928717"/>
            <a:ext cx="816769" cy="281136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44173" y="5928717"/>
            <a:ext cx="841177" cy="281136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362849"/>
            <a:ext cx="12192000" cy="466279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15200" y="1131540"/>
            <a:ext cx="4389090" cy="445770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1655" y="5061198"/>
            <a:ext cx="353467" cy="335905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9765" y="4183261"/>
            <a:ext cx="548580" cy="528042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11969" y="3429000"/>
            <a:ext cx="524173" cy="534888"/>
          </a:xfrm>
          <a:prstGeom prst="rect">
            <a:avLst/>
          </a:prstGeom>
        </p:spPr>
      </p:pic>
      <p:sp>
        <p:nvSpPr>
          <p:cNvPr id="21" name="SK-11-text-20"/>
          <p:cNvSpPr/>
          <p:nvPr/>
        </p:nvSpPr>
        <p:spPr>
          <a:xfrm>
            <a:off x="353467" y="267444"/>
            <a:ext cx="1183853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Selection: Chemical &amp; Metabolic</a:t>
            </a:r>
            <a:endParaRPr lang="en-US" sz="2700" dirty="0"/>
          </a:p>
        </p:txBody>
      </p:sp>
      <p:sp>
        <p:nvSpPr>
          <p:cNvPr id="22" name="SK-11-text-21"/>
          <p:cNvSpPr/>
          <p:nvPr/>
        </p:nvSpPr>
        <p:spPr>
          <a:xfrm>
            <a:off x="353467" y="946398"/>
            <a:ext cx="118385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72C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Target: Chemoreceptor Trigger Zone (CTZ) — Dopamine D2 Receptors</a:t>
            </a:r>
            <a:endParaRPr lang="en-US" sz="1500" dirty="0"/>
          </a:p>
        </p:txBody>
      </p:sp>
      <p:sp>
        <p:nvSpPr>
          <p:cNvPr id="23" name="SK-11-text-22"/>
          <p:cNvSpPr/>
          <p:nvPr/>
        </p:nvSpPr>
        <p:spPr>
          <a:xfrm>
            <a:off x="658267" y="1453753"/>
            <a:ext cx="30022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AGENT</a:t>
            </a:r>
            <a:endParaRPr lang="en-US" sz="1200" dirty="0"/>
          </a:p>
        </p:txBody>
      </p:sp>
      <p:sp>
        <p:nvSpPr>
          <p:cNvPr id="24" name="SK-11-text-23"/>
          <p:cNvSpPr/>
          <p:nvPr/>
        </p:nvSpPr>
        <p:spPr>
          <a:xfrm>
            <a:off x="670471" y="1707505"/>
            <a:ext cx="417576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Haloperidol</a:t>
            </a:r>
            <a:endParaRPr lang="en-US" sz="2400" dirty="0"/>
          </a:p>
        </p:txBody>
      </p:sp>
      <p:sp>
        <p:nvSpPr>
          <p:cNvPr id="25" name="SK-11-text-24"/>
          <p:cNvSpPr/>
          <p:nvPr/>
        </p:nvSpPr>
        <p:spPr>
          <a:xfrm>
            <a:off x="658267" y="2132707"/>
            <a:ext cx="8172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72C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/ SC: 1.5 mg at night (nocte)</a:t>
            </a:r>
            <a:endParaRPr lang="en-US" sz="1500" dirty="0"/>
          </a:p>
        </p:txBody>
      </p:sp>
      <p:sp>
        <p:nvSpPr>
          <p:cNvPr id="26" name="SK-11-text-25"/>
          <p:cNvSpPr/>
          <p:nvPr/>
        </p:nvSpPr>
        <p:spPr>
          <a:xfrm>
            <a:off x="670471" y="2372767"/>
            <a:ext cx="7258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72C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CSCI: 2.5–5 mg over 24 hours</a:t>
            </a:r>
            <a:endParaRPr lang="en-US" sz="1500" dirty="0"/>
          </a:p>
        </p:txBody>
      </p:sp>
      <p:sp>
        <p:nvSpPr>
          <p:cNvPr id="27" name="SK-11-text-26"/>
          <p:cNvSpPr/>
          <p:nvPr/>
        </p:nvSpPr>
        <p:spPr>
          <a:xfrm>
            <a:off x="658267" y="2688282"/>
            <a:ext cx="96869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inadequate response: increase to 3 mg nocte</a:t>
            </a:r>
            <a:endParaRPr lang="en-US" sz="1350" dirty="0"/>
          </a:p>
        </p:txBody>
      </p:sp>
      <p:sp>
        <p:nvSpPr>
          <p:cNvPr id="28" name="SK-11-text-27"/>
          <p:cNvSpPr/>
          <p:nvPr/>
        </p:nvSpPr>
        <p:spPr>
          <a:xfrm>
            <a:off x="670471" y="2907655"/>
            <a:ext cx="115215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Refractory cases (specialist guidance): up to 5–10 mg/24hr CSCI</a:t>
            </a:r>
            <a:endParaRPr lang="en-US" sz="1350" dirty="0"/>
          </a:p>
        </p:txBody>
      </p:sp>
      <p:sp>
        <p:nvSpPr>
          <p:cNvPr id="29" name="SK-11-text-28"/>
          <p:cNvSpPr/>
          <p:nvPr/>
        </p:nvSpPr>
        <p:spPr>
          <a:xfrm>
            <a:off x="1182588" y="3415159"/>
            <a:ext cx="110094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Highly selective D2 antagonist at the CTZ — directly targets</a:t>
            </a:r>
            <a:endParaRPr lang="en-US" sz="1500" dirty="0"/>
          </a:p>
        </p:txBody>
      </p:sp>
      <p:sp>
        <p:nvSpPr>
          <p:cNvPr id="30" name="SK-11-text-29"/>
          <p:cNvSpPr/>
          <p:nvPr/>
        </p:nvSpPr>
        <p:spPr>
          <a:xfrm>
            <a:off x="1194792" y="3634680"/>
            <a:ext cx="438909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chemical trigger zone activated by opioids, uraemia,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hypercalcaemia, and drug toxins</a:t>
            </a:r>
            <a:endParaRPr lang="en-US" sz="1350" dirty="0"/>
          </a:p>
        </p:txBody>
      </p:sp>
      <p:sp>
        <p:nvSpPr>
          <p:cNvPr id="31" name="SK-11-text-30"/>
          <p:cNvSpPr/>
          <p:nvPr/>
        </p:nvSpPr>
        <p:spPr>
          <a:xfrm>
            <a:off x="1182588" y="4210794"/>
            <a:ext cx="110094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Low-dose nocte strategy — starting at 1.5 mg at night</a:t>
            </a:r>
            <a:endParaRPr lang="en-US" sz="1500" dirty="0"/>
          </a:p>
        </p:txBody>
      </p:sp>
      <p:sp>
        <p:nvSpPr>
          <p:cNvPr id="32" name="SK-11-text-31"/>
          <p:cNvSpPr/>
          <p:nvPr/>
        </p:nvSpPr>
        <p:spPr>
          <a:xfrm>
            <a:off x="1194792" y="4423321"/>
            <a:ext cx="382815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minimises daytime sedation risk in frail patients;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BD dosing should only follow nocte assessment</a:t>
            </a:r>
            <a:endParaRPr lang="en-US" sz="1350" dirty="0"/>
          </a:p>
        </p:txBody>
      </p:sp>
      <p:sp>
        <p:nvSpPr>
          <p:cNvPr id="33" name="SK-11-text-32"/>
          <p:cNvSpPr/>
          <p:nvPr/>
        </p:nvSpPr>
        <p:spPr>
          <a:xfrm>
            <a:off x="1182588" y="5054203"/>
            <a:ext cx="531569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BD dosing as a starting strategy in frail patients — increased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sedation risk. Start 1.5 mg nocte, assess response, then escalate if needed.</a:t>
            </a:r>
            <a:endParaRPr lang="en-US" sz="1200" dirty="0"/>
          </a:p>
        </p:txBody>
      </p:sp>
      <p:sp>
        <p:nvSpPr>
          <p:cNvPr id="34" name="SK-11-text-33"/>
          <p:cNvSpPr/>
          <p:nvPr/>
        </p:nvSpPr>
        <p:spPr>
          <a:xfrm>
            <a:off x="6034980" y="1536055"/>
            <a:ext cx="19621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Current</a:t>
            </a:r>
            <a:endParaRPr lang="en-US" sz="1125" dirty="0"/>
          </a:p>
        </p:txBody>
      </p:sp>
      <p:sp>
        <p:nvSpPr>
          <p:cNvPr id="35" name="SK-11-text-34"/>
          <p:cNvSpPr/>
          <p:nvPr/>
        </p:nvSpPr>
        <p:spPr>
          <a:xfrm>
            <a:off x="353467" y="5644009"/>
            <a:ext cx="70808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Chemical/Metabolic Triggers</a:t>
            </a:r>
            <a:endParaRPr lang="en-US" sz="1350" dirty="0"/>
          </a:p>
        </p:txBody>
      </p:sp>
      <p:sp>
        <p:nvSpPr>
          <p:cNvPr id="36" name="SK-11-text-35"/>
          <p:cNvSpPr/>
          <p:nvPr/>
        </p:nvSpPr>
        <p:spPr>
          <a:xfrm>
            <a:off x="524173" y="5980063"/>
            <a:ext cx="338423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initiation</a:t>
            </a:r>
            <a:endParaRPr lang="en-US" sz="1275" dirty="0"/>
          </a:p>
        </p:txBody>
      </p:sp>
      <p:sp>
        <p:nvSpPr>
          <p:cNvPr id="37" name="SK-11-text-36"/>
          <p:cNvSpPr/>
          <p:nvPr/>
        </p:nvSpPr>
        <p:spPr>
          <a:xfrm>
            <a:off x="2072580" y="5986909"/>
            <a:ext cx="144113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Uraemia</a:t>
            </a:r>
            <a:endParaRPr lang="en-US" sz="1275" dirty="0"/>
          </a:p>
        </p:txBody>
      </p:sp>
      <p:sp>
        <p:nvSpPr>
          <p:cNvPr id="38" name="SK-11-text-37"/>
          <p:cNvSpPr/>
          <p:nvPr/>
        </p:nvSpPr>
        <p:spPr>
          <a:xfrm>
            <a:off x="3084463" y="5986909"/>
            <a:ext cx="280130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Hypercalcaemia</a:t>
            </a:r>
            <a:endParaRPr lang="en-US" sz="1275" dirty="0"/>
          </a:p>
        </p:txBody>
      </p:sp>
      <p:sp>
        <p:nvSpPr>
          <p:cNvPr id="39" name="SK-11-text-38"/>
          <p:cNvSpPr/>
          <p:nvPr/>
        </p:nvSpPr>
        <p:spPr>
          <a:xfrm>
            <a:off x="4620667" y="5986909"/>
            <a:ext cx="260699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Hyponatraemia</a:t>
            </a:r>
            <a:endParaRPr lang="en-US" sz="1275" dirty="0"/>
          </a:p>
        </p:txBody>
      </p:sp>
      <p:sp>
        <p:nvSpPr>
          <p:cNvPr id="40" name="SK-11-text-39"/>
          <p:cNvSpPr/>
          <p:nvPr/>
        </p:nvSpPr>
        <p:spPr>
          <a:xfrm>
            <a:off x="6071592" y="5986909"/>
            <a:ext cx="22183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toxins</a:t>
            </a:r>
            <a:endParaRPr lang="en-US" sz="1275" dirty="0"/>
          </a:p>
        </p:txBody>
      </p:sp>
      <p:sp>
        <p:nvSpPr>
          <p:cNvPr id="41" name="SK-11-text-40"/>
          <p:cNvSpPr/>
          <p:nvPr/>
        </p:nvSpPr>
        <p:spPr>
          <a:xfrm>
            <a:off x="7229773" y="5986909"/>
            <a:ext cx="221837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Antibiotics</a:t>
            </a:r>
            <a:endParaRPr lang="en-US" sz="1275" dirty="0"/>
          </a:p>
        </p:txBody>
      </p:sp>
      <p:sp>
        <p:nvSpPr>
          <p:cNvPr id="42" name="SK-11-text-41"/>
          <p:cNvSpPr/>
          <p:nvPr/>
        </p:nvSpPr>
        <p:spPr>
          <a:xfrm>
            <a:off x="8363694" y="5986909"/>
            <a:ext cx="124682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NSAIDs</a:t>
            </a:r>
            <a:endParaRPr lang="en-US" sz="1275" dirty="0"/>
          </a:p>
        </p:txBody>
      </p:sp>
      <p:sp>
        <p:nvSpPr>
          <p:cNvPr id="43" name="SK-11-text-42"/>
          <p:cNvSpPr/>
          <p:nvPr/>
        </p:nvSpPr>
        <p:spPr>
          <a:xfrm>
            <a:off x="377875" y="6508105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4" name="SK-11-text-43"/>
          <p:cNvSpPr/>
          <p:nvPr/>
        </p:nvSpPr>
        <p:spPr>
          <a:xfrm>
            <a:off x="6226969" y="6508105"/>
            <a:ext cx="553819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Nausea &amp; Vomiting in Palliative Care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67" y="799654"/>
            <a:ext cx="9643765" cy="1905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494979"/>
            <a:ext cx="5535067" cy="2242542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371600"/>
            <a:ext cx="73075" cy="2352229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1563588"/>
            <a:ext cx="999679" cy="239911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3991273"/>
            <a:ext cx="5535067" cy="233169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3915817"/>
            <a:ext cx="73075" cy="2393305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4107805"/>
            <a:ext cx="1682353" cy="219373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51984" y="1419523"/>
            <a:ext cx="5535067" cy="2681436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51984" y="1371600"/>
            <a:ext cx="73075" cy="2715667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1984" y="4326731"/>
            <a:ext cx="5535067" cy="2010668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94413"/>
            <a:ext cx="12192000" cy="363438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71357" y="1549896"/>
            <a:ext cx="670471" cy="589657"/>
          </a:xfrm>
          <a:prstGeom prst="rect">
            <a:avLst/>
          </a:prstGeom>
        </p:spPr>
      </p:pic>
      <p:sp>
        <p:nvSpPr>
          <p:cNvPr id="15" name="SK-12-text-14"/>
          <p:cNvSpPr/>
          <p:nvPr/>
        </p:nvSpPr>
        <p:spPr>
          <a:xfrm>
            <a:off x="329059" y="267444"/>
            <a:ext cx="1186294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Selection: Raised Intracranial Pressure</a:t>
            </a:r>
            <a:endParaRPr lang="en-US" sz="2850" dirty="0"/>
          </a:p>
        </p:txBody>
      </p:sp>
      <p:sp>
        <p:nvSpPr>
          <p:cNvPr id="16" name="SK-12-text-15"/>
          <p:cNvSpPr/>
          <p:nvPr/>
        </p:nvSpPr>
        <p:spPr>
          <a:xfrm>
            <a:off x="329059" y="953244"/>
            <a:ext cx="118629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472C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Vomiting Centre (H1 / Muscarinic) — Target the brainstem relay</a:t>
            </a:r>
            <a:endParaRPr lang="en-US" sz="1650" dirty="0"/>
          </a:p>
        </p:txBody>
      </p:sp>
      <p:sp>
        <p:nvSpPr>
          <p:cNvPr id="17" name="SK-12-text-16"/>
          <p:cNvSpPr/>
          <p:nvPr/>
        </p:nvSpPr>
        <p:spPr>
          <a:xfrm>
            <a:off x="719286" y="1604665"/>
            <a:ext cx="1905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</a:t>
            </a:r>
            <a:endParaRPr lang="en-US" sz="1200" dirty="0"/>
          </a:p>
        </p:txBody>
      </p:sp>
      <p:sp>
        <p:nvSpPr>
          <p:cNvPr id="18" name="SK-12-text-17"/>
          <p:cNvSpPr/>
          <p:nvPr/>
        </p:nvSpPr>
        <p:spPr>
          <a:xfrm>
            <a:off x="633859" y="1933873"/>
            <a:ext cx="322897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</a:t>
            </a:r>
            <a:endParaRPr lang="en-US" sz="2250" dirty="0"/>
          </a:p>
        </p:txBody>
      </p:sp>
      <p:sp>
        <p:nvSpPr>
          <p:cNvPr id="19" name="SK-12-text-18"/>
          <p:cNvSpPr/>
          <p:nvPr/>
        </p:nvSpPr>
        <p:spPr>
          <a:xfrm>
            <a:off x="621655" y="2317998"/>
            <a:ext cx="115703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72C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H1 and muscarinic antagonist — acts on the vomiting centre</a:t>
            </a:r>
            <a:endParaRPr lang="en-US" sz="1350" dirty="0"/>
          </a:p>
        </p:txBody>
      </p:sp>
      <p:sp>
        <p:nvSpPr>
          <p:cNvPr id="20" name="SK-12-text-19"/>
          <p:cNvSpPr/>
          <p:nvPr/>
        </p:nvSpPr>
        <p:spPr>
          <a:xfrm>
            <a:off x="609600" y="2660898"/>
            <a:ext cx="73552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/ SC: 50 mg three times daily</a:t>
            </a:r>
            <a:endParaRPr lang="en-US" sz="1350" dirty="0"/>
          </a:p>
        </p:txBody>
      </p:sp>
      <p:sp>
        <p:nvSpPr>
          <p:cNvPr id="21" name="SK-12-text-20"/>
          <p:cNvSpPr/>
          <p:nvPr/>
        </p:nvSpPr>
        <p:spPr>
          <a:xfrm>
            <a:off x="633859" y="2935188"/>
            <a:ext cx="61207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CSCI: 150 mg over 24 hours</a:t>
            </a:r>
            <a:endParaRPr lang="en-US" sz="1350" dirty="0"/>
          </a:p>
        </p:txBody>
      </p:sp>
      <p:sp>
        <p:nvSpPr>
          <p:cNvPr id="22" name="SK-12-text-21"/>
          <p:cNvSpPr/>
          <p:nvPr/>
        </p:nvSpPr>
        <p:spPr>
          <a:xfrm>
            <a:off x="609600" y="3223171"/>
            <a:ext cx="419397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vomiting centre sensitivity to afferent signals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raised ICP</a:t>
            </a:r>
            <a:endParaRPr lang="en-US" sz="1350" dirty="0"/>
          </a:p>
        </p:txBody>
      </p:sp>
      <p:sp>
        <p:nvSpPr>
          <p:cNvPr id="23" name="SK-12-text-22"/>
          <p:cNvSpPr/>
          <p:nvPr/>
        </p:nvSpPr>
        <p:spPr>
          <a:xfrm>
            <a:off x="719286" y="4128492"/>
            <a:ext cx="31851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ADJUNCT</a:t>
            </a:r>
            <a:endParaRPr lang="en-US" sz="1200" dirty="0"/>
          </a:p>
        </p:txBody>
      </p:sp>
      <p:sp>
        <p:nvSpPr>
          <p:cNvPr id="24" name="SK-12-text-23"/>
          <p:cNvSpPr/>
          <p:nvPr/>
        </p:nvSpPr>
        <p:spPr>
          <a:xfrm>
            <a:off x="633859" y="4443859"/>
            <a:ext cx="460057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Dexamethasone</a:t>
            </a:r>
            <a:endParaRPr lang="en-US" sz="2250" dirty="0"/>
          </a:p>
        </p:txBody>
      </p:sp>
      <p:sp>
        <p:nvSpPr>
          <p:cNvPr id="25" name="SK-12-text-24"/>
          <p:cNvSpPr/>
          <p:nvPr/>
        </p:nvSpPr>
        <p:spPr>
          <a:xfrm>
            <a:off x="609600" y="4814292"/>
            <a:ext cx="115824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72C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cerebral oedema — addresses the underlying cause</a:t>
            </a:r>
            <a:endParaRPr lang="en-US" sz="1350" dirty="0"/>
          </a:p>
        </p:txBody>
      </p:sp>
      <p:sp>
        <p:nvSpPr>
          <p:cNvPr id="26" name="SK-12-text-25"/>
          <p:cNvSpPr/>
          <p:nvPr/>
        </p:nvSpPr>
        <p:spPr>
          <a:xfrm>
            <a:off x="609600" y="5136505"/>
            <a:ext cx="11582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ICP / cerebral oedema: 16 mg daily (start high — taper after response)</a:t>
            </a:r>
            <a:endParaRPr lang="en-US" sz="1350" dirty="0"/>
          </a:p>
        </p:txBody>
      </p:sp>
      <p:sp>
        <p:nvSpPr>
          <p:cNvPr id="27" name="SK-12-text-26"/>
          <p:cNvSpPr/>
          <p:nvPr/>
        </p:nvSpPr>
        <p:spPr>
          <a:xfrm>
            <a:off x="633859" y="5404098"/>
            <a:ext cx="68065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adjunct dose: 8 mg daily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609600" y="5740003"/>
            <a:ext cx="449877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at the higher dose urgently; review and taper once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controlled. Consider oncology or neurology input.</a:t>
            </a:r>
            <a:endParaRPr lang="en-US" sz="1350" dirty="0"/>
          </a:p>
        </p:txBody>
      </p:sp>
      <p:sp>
        <p:nvSpPr>
          <p:cNvPr id="29" name="SK-12-text-28"/>
          <p:cNvSpPr/>
          <p:nvPr/>
        </p:nvSpPr>
        <p:spPr>
          <a:xfrm>
            <a:off x="7339459" y="1714500"/>
            <a:ext cx="444912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COMBINE</a:t>
            </a:r>
            <a:endParaRPr lang="en-US" sz="2025" dirty="0"/>
          </a:p>
        </p:txBody>
      </p:sp>
      <p:sp>
        <p:nvSpPr>
          <p:cNvPr id="30" name="SK-12-text-29"/>
          <p:cNvSpPr/>
          <p:nvPr/>
        </p:nvSpPr>
        <p:spPr>
          <a:xfrm>
            <a:off x="6547098" y="2263080"/>
            <a:ext cx="56449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 + Metoclopramide</a:t>
            </a:r>
            <a:endParaRPr lang="en-US" sz="1725" dirty="0"/>
          </a:p>
        </p:txBody>
      </p:sp>
      <p:sp>
        <p:nvSpPr>
          <p:cNvPr id="31" name="SK-12-text-30"/>
          <p:cNvSpPr/>
          <p:nvPr/>
        </p:nvSpPr>
        <p:spPr>
          <a:xfrm>
            <a:off x="6534894" y="2612827"/>
            <a:ext cx="4303663" cy="9737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 directly antagonises the prokinetic action of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metoclopramide. Combining these agents is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pharmacologically counterproductive — the two drugs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oppose each other at receptor level.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6534894" y="3737521"/>
            <a:ext cx="56571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2E54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cyclizine is in use — stop metoclopramide.</a:t>
            </a:r>
            <a:endParaRPr lang="en-US" sz="1725" dirty="0"/>
          </a:p>
        </p:txBody>
      </p:sp>
      <p:sp>
        <p:nvSpPr>
          <p:cNvPr id="33" name="SK-12-text-32"/>
          <p:cNvSpPr/>
          <p:nvPr/>
        </p:nvSpPr>
        <p:spPr>
          <a:xfrm>
            <a:off x="6437263" y="4402782"/>
            <a:ext cx="57547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suspect raised ICP as the cause:</a:t>
            </a:r>
            <a:endParaRPr lang="en-US" sz="1500" dirty="0"/>
          </a:p>
        </p:txBody>
      </p:sp>
      <p:sp>
        <p:nvSpPr>
          <p:cNvPr id="34" name="SK-12-text-33"/>
          <p:cNvSpPr/>
          <p:nvPr/>
        </p:nvSpPr>
        <p:spPr>
          <a:xfrm>
            <a:off x="6437263" y="4690765"/>
            <a:ext cx="575473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Nausea worst in the morning or on head movement</a:t>
            </a:r>
            <a:endParaRPr lang="en-US" sz="1350" dirty="0"/>
          </a:p>
        </p:txBody>
      </p:sp>
      <p:sp>
        <p:nvSpPr>
          <p:cNvPr id="35" name="SK-12-text-34"/>
          <p:cNvSpPr/>
          <p:nvPr/>
        </p:nvSpPr>
        <p:spPr>
          <a:xfrm>
            <a:off x="6437263" y="4972050"/>
            <a:ext cx="57547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Associated headache or visual changes</a:t>
            </a:r>
            <a:endParaRPr lang="en-US" sz="1350" dirty="0"/>
          </a:p>
        </p:txBody>
      </p:sp>
      <p:sp>
        <p:nvSpPr>
          <p:cNvPr id="36" name="SK-12-text-35"/>
          <p:cNvSpPr/>
          <p:nvPr/>
        </p:nvSpPr>
        <p:spPr>
          <a:xfrm>
            <a:off x="6437263" y="5239494"/>
            <a:ext cx="57547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Papilloedema on fundoscopy</a:t>
            </a:r>
            <a:endParaRPr lang="en-US" sz="1350" dirty="0"/>
          </a:p>
        </p:txBody>
      </p:sp>
      <p:sp>
        <p:nvSpPr>
          <p:cNvPr id="37" name="SK-12-text-36"/>
          <p:cNvSpPr/>
          <p:nvPr/>
        </p:nvSpPr>
        <p:spPr>
          <a:xfrm>
            <a:off x="6437263" y="5513784"/>
            <a:ext cx="57547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Known intracranial tumour, metastases, or cerebral oedema</a:t>
            </a:r>
            <a:endParaRPr lang="en-US" sz="1350" dirty="0"/>
          </a:p>
        </p:txBody>
      </p:sp>
      <p:sp>
        <p:nvSpPr>
          <p:cNvPr id="38" name="SK-12-text-37"/>
          <p:cNvSpPr/>
          <p:nvPr/>
        </p:nvSpPr>
        <p:spPr>
          <a:xfrm>
            <a:off x="6473875" y="5849838"/>
            <a:ext cx="425499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72C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dexamethasone + oncology or neurology review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72C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raised ICP is suspected</a:t>
            </a:r>
            <a:endParaRPr lang="en-US" sz="1350" dirty="0"/>
          </a:p>
        </p:txBody>
      </p:sp>
      <p:sp>
        <p:nvSpPr>
          <p:cNvPr id="39" name="SK-12-text-38"/>
          <p:cNvSpPr/>
          <p:nvPr/>
        </p:nvSpPr>
        <p:spPr>
          <a:xfrm>
            <a:off x="341263" y="6590407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0" name="SK-12-text-39"/>
          <p:cNvSpPr/>
          <p:nvPr/>
        </p:nvSpPr>
        <p:spPr>
          <a:xfrm>
            <a:off x="6169075" y="6576715"/>
            <a:ext cx="60229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Nausea &amp; Vomiting in Palliative Care · Slide 12 of 25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96" y="609749"/>
            <a:ext cx="3815953" cy="28575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1226790"/>
            <a:ext cx="5218063" cy="4849862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1130796"/>
            <a:ext cx="73075" cy="4827984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380" y="1764506"/>
            <a:ext cx="4632871" cy="952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5584" y="1872109"/>
            <a:ext cx="1828800" cy="226219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380" y="3616226"/>
            <a:ext cx="4632871" cy="952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5584" y="3727252"/>
            <a:ext cx="2060377" cy="239911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4667" y="1193155"/>
            <a:ext cx="5400973" cy="4683919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44667" y="1130796"/>
            <a:ext cx="73075" cy="4827984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7263" y="1764506"/>
            <a:ext cx="4815780" cy="9525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2855" y="2516832"/>
            <a:ext cx="4888855" cy="1206996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0784" y="6075462"/>
            <a:ext cx="10984855" cy="495002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7553" y="6151513"/>
            <a:ext cx="280392" cy="3429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1302990"/>
            <a:ext cx="390079" cy="356592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3380" y="5637163"/>
            <a:ext cx="268188" cy="219373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3380" y="3182094"/>
            <a:ext cx="268188" cy="212527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53380" y="1302990"/>
            <a:ext cx="341263" cy="322213"/>
          </a:xfrm>
          <a:prstGeom prst="rect">
            <a:avLst/>
          </a:prstGeom>
        </p:spPr>
      </p:pic>
      <p:sp>
        <p:nvSpPr>
          <p:cNvPr id="21" name="SK-13-text-20"/>
          <p:cNvSpPr/>
          <p:nvPr/>
        </p:nvSpPr>
        <p:spPr>
          <a:xfrm>
            <a:off x="341263" y="150763"/>
            <a:ext cx="1185073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Selection: Bowel Obstruction &amp; Vestibular</a:t>
            </a:r>
            <a:endParaRPr lang="en-US" sz="2475" dirty="0"/>
          </a:p>
        </p:txBody>
      </p:sp>
      <p:sp>
        <p:nvSpPr>
          <p:cNvPr id="22" name="SK-13-text-21"/>
          <p:cNvSpPr/>
          <p:nvPr/>
        </p:nvSpPr>
        <p:spPr>
          <a:xfrm>
            <a:off x="341263" y="809179"/>
            <a:ext cx="118507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37AB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Match the antiemetic to the mechanism — obstruction type determines drug choice</a:t>
            </a:r>
            <a:endParaRPr lang="en-US" sz="1575" dirty="0"/>
          </a:p>
        </p:txBody>
      </p:sp>
      <p:sp>
        <p:nvSpPr>
          <p:cNvPr id="23" name="SK-13-text-22"/>
          <p:cNvSpPr/>
          <p:nvPr/>
        </p:nvSpPr>
        <p:spPr>
          <a:xfrm>
            <a:off x="1292275" y="1344067"/>
            <a:ext cx="49768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337AB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Bowel Obstruction</a:t>
            </a:r>
            <a:endParaRPr lang="en-US" sz="1875" dirty="0"/>
          </a:p>
        </p:txBody>
      </p:sp>
      <p:sp>
        <p:nvSpPr>
          <p:cNvPr id="24" name="SK-13-text-23"/>
          <p:cNvSpPr/>
          <p:nvPr/>
        </p:nvSpPr>
        <p:spPr>
          <a:xfrm>
            <a:off x="938659" y="1899642"/>
            <a:ext cx="3733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PARTIAL / FUNCTIONAL</a:t>
            </a:r>
            <a:endParaRPr lang="en-US" sz="1200" dirty="0"/>
          </a:p>
        </p:txBody>
      </p:sp>
      <p:sp>
        <p:nvSpPr>
          <p:cNvPr id="25" name="SK-13-text-24"/>
          <p:cNvSpPr/>
          <p:nvPr/>
        </p:nvSpPr>
        <p:spPr>
          <a:xfrm>
            <a:off x="877788" y="2153394"/>
            <a:ext cx="405988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Metoclopramide — prokinetic; stimulates gut motility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10mg TDS oral / 30–60mg per 24hr CSCI</a:t>
            </a:r>
            <a:endParaRPr lang="en-US" sz="1350" dirty="0"/>
          </a:p>
        </p:txBody>
      </p:sp>
      <p:sp>
        <p:nvSpPr>
          <p:cNvPr id="26" name="SK-13-text-25"/>
          <p:cNvSpPr/>
          <p:nvPr/>
        </p:nvSpPr>
        <p:spPr>
          <a:xfrm>
            <a:off x="877788" y="2592288"/>
            <a:ext cx="3913584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± Buscopan (hyoscine butylbromide) — for colicky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component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20mg SC PRN</a:t>
            </a:r>
            <a:endParaRPr lang="en-US" sz="1350" dirty="0"/>
          </a:p>
        </p:txBody>
      </p:sp>
      <p:sp>
        <p:nvSpPr>
          <p:cNvPr id="27" name="SK-13-text-26"/>
          <p:cNvSpPr/>
          <p:nvPr/>
        </p:nvSpPr>
        <p:spPr>
          <a:xfrm>
            <a:off x="1182588" y="3202632"/>
            <a:ext cx="3499098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D982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use metoclopramide if obstruction is partial —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D982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 clinically before prescribing</a:t>
            </a:r>
            <a:endParaRPr lang="en-US" sz="1200" dirty="0"/>
          </a:p>
        </p:txBody>
      </p:sp>
      <p:sp>
        <p:nvSpPr>
          <p:cNvPr id="28" name="SK-13-text-27"/>
          <p:cNvSpPr/>
          <p:nvPr/>
        </p:nvSpPr>
        <p:spPr>
          <a:xfrm>
            <a:off x="938659" y="3771900"/>
            <a:ext cx="37338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 OBSTRUCTION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877788" y="4018657"/>
            <a:ext cx="4449961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Buscopan (hyoscine butylbromide) — reduces secretions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colic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20mg SC stat · 60–120mg per 24hr CSCI</a:t>
            </a:r>
            <a:endParaRPr lang="en-US" sz="1350" dirty="0"/>
          </a:p>
        </p:txBody>
      </p:sp>
      <p:sp>
        <p:nvSpPr>
          <p:cNvPr id="30" name="SK-13-text-29"/>
          <p:cNvSpPr/>
          <p:nvPr/>
        </p:nvSpPr>
        <p:spPr>
          <a:xfrm>
            <a:off x="877788" y="4642842"/>
            <a:ext cx="4108698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Levomepromazine — broad-spectrum antiemetic for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 control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6–6.25mg nocte SC/oral · 5–25mg per 24hr CSCI</a:t>
            </a:r>
            <a:endParaRPr lang="en-US" sz="1350" dirty="0"/>
          </a:p>
        </p:txBody>
      </p:sp>
      <p:sp>
        <p:nvSpPr>
          <p:cNvPr id="31" name="SK-13-text-30"/>
          <p:cNvSpPr/>
          <p:nvPr/>
        </p:nvSpPr>
        <p:spPr>
          <a:xfrm>
            <a:off x="877788" y="5239494"/>
            <a:ext cx="348689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Cyclizine — for vomiting centre component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50mg TDS SC/oral · 150mg per 24hr CSCI</a:t>
            </a:r>
            <a:endParaRPr lang="en-US" sz="1350" dirty="0"/>
          </a:p>
        </p:txBody>
      </p:sp>
      <p:sp>
        <p:nvSpPr>
          <p:cNvPr id="32" name="SK-13-text-31"/>
          <p:cNvSpPr/>
          <p:nvPr/>
        </p:nvSpPr>
        <p:spPr>
          <a:xfrm>
            <a:off x="1182588" y="5657850"/>
            <a:ext cx="291375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D982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prokinetics in complete obstruction —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D982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worsens colic and pain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6851898" y="1344067"/>
            <a:ext cx="49768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7A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Vestibular Causes</a:t>
            </a:r>
            <a:endParaRPr lang="en-US" sz="1875" dirty="0"/>
          </a:p>
        </p:txBody>
      </p:sp>
      <p:sp>
        <p:nvSpPr>
          <p:cNvPr id="34" name="SK-13-text-33"/>
          <p:cNvSpPr/>
          <p:nvPr/>
        </p:nvSpPr>
        <p:spPr>
          <a:xfrm>
            <a:off x="6388596" y="1899642"/>
            <a:ext cx="446216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7AB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Cerebellopontine or posterior fossa tumour · Ototoxic drugs ·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7AB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Movement-triggered nausea</a:t>
            </a:r>
            <a:endParaRPr lang="en-US" sz="1350" dirty="0"/>
          </a:p>
        </p:txBody>
      </p:sp>
      <p:sp>
        <p:nvSpPr>
          <p:cNvPr id="35" name="SK-13-text-34"/>
          <p:cNvSpPr/>
          <p:nvPr/>
        </p:nvSpPr>
        <p:spPr>
          <a:xfrm>
            <a:off x="6547098" y="2647057"/>
            <a:ext cx="226218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7A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</a:t>
            </a:r>
            <a:endParaRPr lang="en-US" sz="1425" dirty="0"/>
          </a:p>
        </p:txBody>
      </p:sp>
      <p:sp>
        <p:nvSpPr>
          <p:cNvPr id="36" name="SK-13-text-35"/>
          <p:cNvSpPr/>
          <p:nvPr/>
        </p:nvSpPr>
        <p:spPr>
          <a:xfrm>
            <a:off x="6547098" y="2948880"/>
            <a:ext cx="3657600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Cyclizine — H1/muscarinic antagonist; acts 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vomiting centre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50mg TDS oral or SC · 150mg per 24hr CSCI</a:t>
            </a:r>
            <a:endParaRPr lang="en-US" sz="1350" dirty="0"/>
          </a:p>
        </p:txBody>
      </p:sp>
      <p:sp>
        <p:nvSpPr>
          <p:cNvPr id="37" name="SK-13-text-36"/>
          <p:cNvSpPr/>
          <p:nvPr/>
        </p:nvSpPr>
        <p:spPr>
          <a:xfrm>
            <a:off x="6461671" y="4039344"/>
            <a:ext cx="57303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337AB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SECOND-LINE (if cyclizine insufficient)</a:t>
            </a:r>
            <a:endParaRPr lang="en-US" sz="1425" dirty="0"/>
          </a:p>
        </p:txBody>
      </p:sp>
      <p:sp>
        <p:nvSpPr>
          <p:cNvPr id="38" name="SK-13-text-37"/>
          <p:cNvSpPr/>
          <p:nvPr/>
        </p:nvSpPr>
        <p:spPr>
          <a:xfrm>
            <a:off x="6547098" y="4368403"/>
            <a:ext cx="4181773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Levomepromazine — broad-spectrum; adds D2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5-HT2 blockade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6–6.25mg nocte SC/oral · 5–25mg per 24hr CSCI</a:t>
            </a:r>
            <a:endParaRPr lang="en-US" sz="1350" dirty="0"/>
          </a:p>
        </p:txBody>
      </p:sp>
      <p:sp>
        <p:nvSpPr>
          <p:cNvPr id="39" name="SK-13-text-38"/>
          <p:cNvSpPr/>
          <p:nvPr/>
        </p:nvSpPr>
        <p:spPr>
          <a:xfrm>
            <a:off x="6376392" y="5321796"/>
            <a:ext cx="413295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Vestibular N&amp;V is triggered by movement — consider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positioning advice alongside pharmacological treatment</a:t>
            </a:r>
            <a:endParaRPr lang="en-US" sz="1350" dirty="0"/>
          </a:p>
        </p:txBody>
      </p:sp>
      <p:sp>
        <p:nvSpPr>
          <p:cNvPr id="40" name="SK-13-text-39"/>
          <p:cNvSpPr/>
          <p:nvPr/>
        </p:nvSpPr>
        <p:spPr>
          <a:xfrm>
            <a:off x="1743373" y="6226969"/>
            <a:ext cx="104486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Remember: In complete obstruction — Buscopan for colic, Levomepromazine for nausea. No prokinetics.</a:t>
            </a:r>
            <a:endParaRPr lang="en-US" sz="1500" dirty="0"/>
          </a:p>
        </p:txBody>
      </p:sp>
      <p:sp>
        <p:nvSpPr>
          <p:cNvPr id="41" name="SK-13-text-40"/>
          <p:cNvSpPr/>
          <p:nvPr/>
        </p:nvSpPr>
        <p:spPr>
          <a:xfrm>
            <a:off x="158353" y="6617940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6534894" y="6617940"/>
            <a:ext cx="565710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Nausea &amp; Vomiting in Palliative Care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94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82" y="908745"/>
            <a:ext cx="6315373" cy="47625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7" y="1604665"/>
            <a:ext cx="11399520" cy="3948799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467" y="1604665"/>
            <a:ext cx="2048178" cy="402589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1645" y="1604665"/>
            <a:ext cx="1696347" cy="402589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7992" y="1604665"/>
            <a:ext cx="2030914" cy="402589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8906" y="1604665"/>
            <a:ext cx="2248948" cy="402589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77854" y="1604665"/>
            <a:ext cx="3375134" cy="402589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467" y="2007254"/>
            <a:ext cx="11399520" cy="124203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8852" y="2409843"/>
            <a:ext cx="824361" cy="558378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01645" y="2007254"/>
            <a:ext cx="1696347" cy="124203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97992" y="2007254"/>
            <a:ext cx="2030914" cy="124203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28906" y="2007254"/>
            <a:ext cx="2248948" cy="1242030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3467" y="3249284"/>
            <a:ext cx="11399520" cy="124203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8852" y="3651873"/>
            <a:ext cx="824361" cy="558378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01645" y="3249284"/>
            <a:ext cx="1696347" cy="1242030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97992" y="3249284"/>
            <a:ext cx="2030914" cy="124203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28906" y="3249284"/>
            <a:ext cx="2248948" cy="1242030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53467" y="4491314"/>
            <a:ext cx="11399520" cy="1062150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8852" y="4893903"/>
            <a:ext cx="824361" cy="558378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01645" y="4491314"/>
            <a:ext cx="1696347" cy="1062150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97992" y="4491314"/>
            <a:ext cx="2030914" cy="1062150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128906" y="4491314"/>
            <a:ext cx="2248948" cy="1062150"/>
          </a:xfrm>
          <a:prstGeom prst="rect">
            <a:avLst/>
          </a:prstGeom>
        </p:spPr>
      </p:pic>
      <p:sp>
        <p:nvSpPr>
          <p:cNvPr id="26" name="SK-14-text-25"/>
          <p:cNvSpPr/>
          <p:nvPr/>
        </p:nvSpPr>
        <p:spPr>
          <a:xfrm>
            <a:off x="315367" y="1604665"/>
            <a:ext cx="1838628" cy="4025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FFFFFF"/>
                </a:solidFill>
              </a:rPr>
              <a:t>Drug</a:t>
            </a:r>
            <a:endParaRPr lang="en-US" sz="1125" dirty="0"/>
          </a:p>
        </p:txBody>
      </p:sp>
      <p:sp>
        <p:nvSpPr>
          <p:cNvPr id="27" name="SK-14-text-26"/>
          <p:cNvSpPr/>
          <p:nvPr/>
        </p:nvSpPr>
        <p:spPr>
          <a:xfrm>
            <a:off x="2363545" y="1604665"/>
            <a:ext cx="1486797" cy="4025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FFFFFF"/>
                </a:solidFill>
              </a:rPr>
              <a:t>Mechanism</a:t>
            </a:r>
            <a:endParaRPr lang="en-US" sz="1125" dirty="0"/>
          </a:p>
        </p:txBody>
      </p:sp>
      <p:sp>
        <p:nvSpPr>
          <p:cNvPr id="28" name="SK-14-text-27"/>
          <p:cNvSpPr/>
          <p:nvPr/>
        </p:nvSpPr>
        <p:spPr>
          <a:xfrm>
            <a:off x="4059892" y="1604665"/>
            <a:ext cx="1821364" cy="4025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FFFFFF"/>
                </a:solidFill>
              </a:rPr>
              <a:t>Main Use</a:t>
            </a:r>
            <a:endParaRPr lang="en-US" sz="1125" dirty="0"/>
          </a:p>
        </p:txBody>
      </p:sp>
      <p:sp>
        <p:nvSpPr>
          <p:cNvPr id="29" name="SK-14-text-28"/>
          <p:cNvSpPr/>
          <p:nvPr/>
        </p:nvSpPr>
        <p:spPr>
          <a:xfrm>
            <a:off x="6090806" y="1604665"/>
            <a:ext cx="2039398" cy="4025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FFFFFF"/>
                </a:solidFill>
              </a:rPr>
              <a:t>Dose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8339754" y="1604665"/>
            <a:ext cx="3165584" cy="4025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FFFFFF"/>
                </a:solidFill>
              </a:rPr>
              <a:t>Key Notes</a:t>
            </a:r>
            <a:endParaRPr lang="en-US" sz="1125" dirty="0"/>
          </a:p>
        </p:txBody>
      </p:sp>
      <p:sp>
        <p:nvSpPr>
          <p:cNvPr id="31" name="SK-14-text-30"/>
          <p:cNvSpPr/>
          <p:nvPr/>
        </p:nvSpPr>
        <p:spPr>
          <a:xfrm>
            <a:off x="734468" y="2007253"/>
            <a:ext cx="1216318" cy="12066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A3D82"/>
                </a:solidFill>
              </a:rPr>
              <a:t>Metoclopramide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2639770" y="2007254"/>
            <a:ext cx="1220097" cy="1242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D2 antagonist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(gut wall + CTZ)</a:t>
            </a:r>
            <a:endParaRPr lang="en-US" sz="1125" dirty="0"/>
          </a:p>
        </p:txBody>
      </p:sp>
      <p:sp>
        <p:nvSpPr>
          <p:cNvPr id="33" name="SK-14-text-32"/>
          <p:cNvSpPr/>
          <p:nvPr/>
        </p:nvSpPr>
        <p:spPr>
          <a:xfrm>
            <a:off x="4336118" y="2007254"/>
            <a:ext cx="1554664" cy="1242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Gastric stasis;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functional bowel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obstruction</a:t>
            </a:r>
            <a:endParaRPr lang="en-US" sz="1125" dirty="0"/>
          </a:p>
        </p:txBody>
      </p:sp>
      <p:sp>
        <p:nvSpPr>
          <p:cNvPr id="34" name="SK-14-text-33"/>
          <p:cNvSpPr/>
          <p:nvPr/>
        </p:nvSpPr>
        <p:spPr>
          <a:xfrm>
            <a:off x="6367032" y="2007254"/>
            <a:ext cx="1772698" cy="1242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Oral: 10mg three times daily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CSCI: 30–60mg over 24 hours</a:t>
            </a:r>
            <a:endParaRPr lang="en-US" sz="1125" dirty="0"/>
          </a:p>
        </p:txBody>
      </p:sp>
      <p:sp>
        <p:nvSpPr>
          <p:cNvPr id="35" name="SK-14-text-34"/>
          <p:cNvSpPr/>
          <p:nvPr/>
        </p:nvSpPr>
        <p:spPr>
          <a:xfrm>
            <a:off x="8615979" y="2007254"/>
            <a:ext cx="2898884" cy="1242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33333"/>
                </a:solidFill>
              </a:rPr>
              <a:t>⚠️</a:t>
            </a:r>
            <a:r>
              <a:rPr lang="en-US" sz="1125" dirty="0">
                <a:solidFill>
                  <a:srgbClr val="333333"/>
                </a:solidFill>
              </a:rPr>
              <a:t> Contraindicated in complete bowel obstruction. Prokinetic action worsens colic.</a:t>
            </a:r>
            <a:endParaRPr lang="en-US" sz="1125" dirty="0"/>
          </a:p>
        </p:txBody>
      </p:sp>
      <p:sp>
        <p:nvSpPr>
          <p:cNvPr id="36" name="SK-14-text-35"/>
          <p:cNvSpPr/>
          <p:nvPr/>
        </p:nvSpPr>
        <p:spPr>
          <a:xfrm>
            <a:off x="734468" y="3249284"/>
            <a:ext cx="955679" cy="12578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A3D82"/>
                </a:solidFill>
              </a:rPr>
              <a:t>Haloperidol</a:t>
            </a:r>
            <a:endParaRPr lang="en-US" sz="1350" dirty="0"/>
          </a:p>
        </p:txBody>
      </p:sp>
      <p:sp>
        <p:nvSpPr>
          <p:cNvPr id="37" name="SK-14-text-36"/>
          <p:cNvSpPr/>
          <p:nvPr/>
        </p:nvSpPr>
        <p:spPr>
          <a:xfrm>
            <a:off x="2639770" y="3249284"/>
            <a:ext cx="1220097" cy="1242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D2 antagonist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(CTZ-selective)</a:t>
            </a:r>
            <a:endParaRPr lang="en-US" sz="1125" dirty="0"/>
          </a:p>
        </p:txBody>
      </p:sp>
      <p:sp>
        <p:nvSpPr>
          <p:cNvPr id="38" name="SK-14-text-37"/>
          <p:cNvSpPr/>
          <p:nvPr/>
        </p:nvSpPr>
        <p:spPr>
          <a:xfrm>
            <a:off x="4336118" y="3249284"/>
            <a:ext cx="1554664" cy="1242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Chemical / metabolic /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opioid-induced nausea</a:t>
            </a:r>
            <a:endParaRPr lang="en-US" sz="1125" dirty="0"/>
          </a:p>
        </p:txBody>
      </p:sp>
      <p:sp>
        <p:nvSpPr>
          <p:cNvPr id="39" name="SK-14-text-38"/>
          <p:cNvSpPr/>
          <p:nvPr/>
        </p:nvSpPr>
        <p:spPr>
          <a:xfrm>
            <a:off x="6367032" y="3249284"/>
            <a:ext cx="1772698" cy="1242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Oral/SC: 1.5mg at night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(BNF starting dose)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CSCI: 2.5–5mg over 24 hours</a:t>
            </a:r>
            <a:endParaRPr lang="en-US" sz="1125" dirty="0"/>
          </a:p>
        </p:txBody>
      </p:sp>
      <p:sp>
        <p:nvSpPr>
          <p:cNvPr id="40" name="SK-14-text-39"/>
          <p:cNvSpPr/>
          <p:nvPr/>
        </p:nvSpPr>
        <p:spPr>
          <a:xfrm>
            <a:off x="8615979" y="3249284"/>
            <a:ext cx="2898884" cy="1242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Start at 1.5mg nocte – avoid BD dosing in frail patients due to sedation risk. Increase to 3mg nocte if inadequate response.</a:t>
            </a:r>
            <a:endParaRPr lang="en-US" sz="1125" dirty="0"/>
          </a:p>
        </p:txBody>
      </p:sp>
      <p:sp>
        <p:nvSpPr>
          <p:cNvPr id="41" name="SK-14-text-40"/>
          <p:cNvSpPr/>
          <p:nvPr/>
        </p:nvSpPr>
        <p:spPr>
          <a:xfrm>
            <a:off x="734468" y="4491314"/>
            <a:ext cx="781919" cy="1062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A3D82"/>
                </a:solidFill>
              </a:rPr>
              <a:t>Cyclizine</a:t>
            </a:r>
            <a:endParaRPr lang="en-US" sz="1350" dirty="0"/>
          </a:p>
        </p:txBody>
      </p:sp>
      <p:sp>
        <p:nvSpPr>
          <p:cNvPr id="42" name="SK-14-text-41"/>
          <p:cNvSpPr/>
          <p:nvPr/>
        </p:nvSpPr>
        <p:spPr>
          <a:xfrm>
            <a:off x="2639770" y="4491314"/>
            <a:ext cx="1220097" cy="1062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H1 and muscarinic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antagonist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(vomiting centre)</a:t>
            </a:r>
            <a:endParaRPr lang="en-US" sz="1125" dirty="0"/>
          </a:p>
        </p:txBody>
      </p:sp>
      <p:sp>
        <p:nvSpPr>
          <p:cNvPr id="43" name="SK-14-text-42"/>
          <p:cNvSpPr/>
          <p:nvPr/>
        </p:nvSpPr>
        <p:spPr>
          <a:xfrm>
            <a:off x="4336118" y="4491314"/>
            <a:ext cx="1554664" cy="1062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Raised ICP;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motion-related;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mechanical obstruction</a:t>
            </a:r>
            <a:endParaRPr lang="en-US" sz="1125" dirty="0"/>
          </a:p>
        </p:txBody>
      </p:sp>
      <p:sp>
        <p:nvSpPr>
          <p:cNvPr id="44" name="SK-14-text-43"/>
          <p:cNvSpPr/>
          <p:nvPr/>
        </p:nvSpPr>
        <p:spPr>
          <a:xfrm>
            <a:off x="6367032" y="4491314"/>
            <a:ext cx="1772698" cy="1062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Oral/SC: 50mg three times daily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33333"/>
                </a:solidFill>
              </a:rPr>
              <a:t>CSCI: 150mg over 24 hours</a:t>
            </a:r>
            <a:endParaRPr lang="en-US" sz="1125" dirty="0"/>
          </a:p>
        </p:txBody>
      </p:sp>
      <p:sp>
        <p:nvSpPr>
          <p:cNvPr id="45" name="SK-14-text-44"/>
          <p:cNvSpPr/>
          <p:nvPr/>
        </p:nvSpPr>
        <p:spPr>
          <a:xfrm>
            <a:off x="8615979" y="4491314"/>
            <a:ext cx="2898884" cy="1062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33333"/>
                </a:solidFill>
              </a:rPr>
              <a:t>⚠️</a:t>
            </a:r>
            <a:r>
              <a:rPr lang="en-US" sz="1125" dirty="0">
                <a:solidFill>
                  <a:srgbClr val="333333"/>
                </a:solidFill>
              </a:rPr>
              <a:t> Antagonises metoclopramide's prokinetic effect – never combine these two agents.</a:t>
            </a:r>
            <a:endParaRPr lang="en-US" sz="1125" dirty="0"/>
          </a:p>
        </p:txBody>
      </p:sp>
      <p:sp>
        <p:nvSpPr>
          <p:cNvPr id="46" name="SK-14-text-45"/>
          <p:cNvSpPr/>
          <p:nvPr/>
        </p:nvSpPr>
        <p:spPr>
          <a:xfrm>
            <a:off x="438894" y="274290"/>
            <a:ext cx="1175310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02D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Reference Table</a:t>
            </a:r>
            <a:endParaRPr lang="en-US" sz="3225" dirty="0"/>
          </a:p>
        </p:txBody>
      </p:sp>
      <p:sp>
        <p:nvSpPr>
          <p:cNvPr id="47" name="SK-14-text-46"/>
          <p:cNvSpPr/>
          <p:nvPr/>
        </p:nvSpPr>
        <p:spPr>
          <a:xfrm>
            <a:off x="414486" y="1042392"/>
            <a:ext cx="117775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1 of 2 • Metoclopramide • Haloperidol • Cyclizine</a:t>
            </a:r>
            <a:endParaRPr lang="en-US" sz="1800" dirty="0"/>
          </a:p>
        </p:txBody>
      </p:sp>
      <p:sp>
        <p:nvSpPr>
          <p:cNvPr id="48" name="SK-14-text-47"/>
          <p:cNvSpPr/>
          <p:nvPr/>
        </p:nvSpPr>
        <p:spPr>
          <a:xfrm>
            <a:off x="5254228" y="6082903"/>
            <a:ext cx="64985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Continued on next slide → Levomepromazine · Buscopan · Ondansetron · Dexamethasone</a:t>
            </a:r>
            <a:endParaRPr lang="en-US" sz="1350" dirty="0"/>
          </a:p>
        </p:txBody>
      </p:sp>
      <p:sp>
        <p:nvSpPr>
          <p:cNvPr id="49" name="SK-14-text-48"/>
          <p:cNvSpPr/>
          <p:nvPr/>
        </p:nvSpPr>
        <p:spPr>
          <a:xfrm>
            <a:off x="377875" y="6549330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50" name="SK-14-text-49"/>
          <p:cNvSpPr/>
          <p:nvPr/>
        </p:nvSpPr>
        <p:spPr>
          <a:xfrm>
            <a:off x="8623995" y="6542484"/>
            <a:ext cx="31532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June 2026</a:t>
            </a:r>
            <a:endParaRPr lang="en-US" sz="12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788045"/>
            <a:ext cx="8131969" cy="28575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6361509"/>
            <a:ext cx="11338471" cy="1905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67029"/>
            <a:ext cx="12192000" cy="390823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23663" y="0"/>
            <a:ext cx="268188" cy="6467029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5200" y="0"/>
            <a:ext cx="4876800" cy="10287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263" y="1296144"/>
            <a:ext cx="11228784" cy="5122813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263" y="1296144"/>
            <a:ext cx="1147167" cy="390525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88430" y="1296144"/>
            <a:ext cx="2323951" cy="390525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2381" y="1296144"/>
            <a:ext cx="2436168" cy="390525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8549" y="1296144"/>
            <a:ext cx="1874788" cy="390525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3337" y="1296144"/>
            <a:ext cx="3446711" cy="390525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1263" y="1686669"/>
            <a:ext cx="11228784" cy="120268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1263" y="1686669"/>
            <a:ext cx="1147167" cy="120268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2381" y="1686669"/>
            <a:ext cx="2436168" cy="120268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48549" y="1686669"/>
            <a:ext cx="1874788" cy="120268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23337" y="1686669"/>
            <a:ext cx="3446711" cy="1202680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1263" y="2889349"/>
            <a:ext cx="11228784" cy="1108621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41263" y="2889349"/>
            <a:ext cx="1147167" cy="1108621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88430" y="2889349"/>
            <a:ext cx="2323951" cy="1108621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2381" y="2889349"/>
            <a:ext cx="2436168" cy="1108621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48549" y="2889349"/>
            <a:ext cx="1874788" cy="1108621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23337" y="2889349"/>
            <a:ext cx="3446711" cy="1108621"/>
          </a:xfrm>
          <a:prstGeom prst="rect">
            <a:avLst/>
          </a:prstGeom>
        </p:spPr>
      </p:pic>
      <p:pic>
        <p:nvPicPr>
          <p:cNvPr id="26" name="SK-15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41263" y="3997970"/>
            <a:ext cx="11228784" cy="1218158"/>
          </a:xfrm>
          <a:prstGeom prst="rect">
            <a:avLst/>
          </a:prstGeom>
        </p:spPr>
      </p:pic>
      <p:pic>
        <p:nvPicPr>
          <p:cNvPr id="27" name="SK-15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41263" y="3997970"/>
            <a:ext cx="1147167" cy="1218158"/>
          </a:xfrm>
          <a:prstGeom prst="rect">
            <a:avLst/>
          </a:prstGeom>
        </p:spPr>
      </p:pic>
      <p:pic>
        <p:nvPicPr>
          <p:cNvPr id="29" name="SK-15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812381" y="3997970"/>
            <a:ext cx="2436168" cy="1218158"/>
          </a:xfrm>
          <a:prstGeom prst="rect">
            <a:avLst/>
          </a:prstGeom>
        </p:spPr>
      </p:pic>
      <p:pic>
        <p:nvPicPr>
          <p:cNvPr id="30" name="SK-15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248549" y="3997970"/>
            <a:ext cx="1874788" cy="1218158"/>
          </a:xfrm>
          <a:prstGeom prst="rect">
            <a:avLst/>
          </a:prstGeom>
        </p:spPr>
      </p:pic>
      <p:pic>
        <p:nvPicPr>
          <p:cNvPr id="31" name="SK-15-img-30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23337" y="3997970"/>
            <a:ext cx="3446711" cy="1218158"/>
          </a:xfrm>
          <a:prstGeom prst="rect">
            <a:avLst/>
          </a:prstGeom>
        </p:spPr>
      </p:pic>
      <p:pic>
        <p:nvPicPr>
          <p:cNvPr id="32" name="SK-15-img-31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41263" y="5216128"/>
            <a:ext cx="11228784" cy="1202829"/>
          </a:xfrm>
          <a:prstGeom prst="rect">
            <a:avLst/>
          </a:prstGeom>
        </p:spPr>
      </p:pic>
      <p:pic>
        <p:nvPicPr>
          <p:cNvPr id="33" name="SK-15-img-32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41263" y="5216128"/>
            <a:ext cx="1147167" cy="1202829"/>
          </a:xfrm>
          <a:prstGeom prst="rect">
            <a:avLst/>
          </a:prstGeom>
        </p:spPr>
      </p:pic>
      <p:pic>
        <p:nvPicPr>
          <p:cNvPr id="35" name="SK-15-img-34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812381" y="5216128"/>
            <a:ext cx="2436168" cy="1202829"/>
          </a:xfrm>
          <a:prstGeom prst="rect">
            <a:avLst/>
          </a:prstGeom>
        </p:spPr>
      </p:pic>
      <p:pic>
        <p:nvPicPr>
          <p:cNvPr id="36" name="SK-15-img-35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248549" y="5216128"/>
            <a:ext cx="1874788" cy="1202829"/>
          </a:xfrm>
          <a:prstGeom prst="rect">
            <a:avLst/>
          </a:prstGeom>
        </p:spPr>
      </p:pic>
      <p:pic>
        <p:nvPicPr>
          <p:cNvPr id="37" name="SK-15-img-36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123337" y="5216128"/>
            <a:ext cx="3446711" cy="1202829"/>
          </a:xfrm>
          <a:prstGeom prst="rect">
            <a:avLst/>
          </a:prstGeom>
        </p:spPr>
      </p:pic>
      <p:sp>
        <p:nvSpPr>
          <p:cNvPr id="38" name="SK-15-text-37"/>
          <p:cNvSpPr/>
          <p:nvPr/>
        </p:nvSpPr>
        <p:spPr>
          <a:xfrm>
            <a:off x="298400" y="1296144"/>
            <a:ext cx="1042392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Drug</a:t>
            </a:r>
            <a:endParaRPr lang="en-US" sz="1350" dirty="0"/>
          </a:p>
        </p:txBody>
      </p:sp>
      <p:sp>
        <p:nvSpPr>
          <p:cNvPr id="39" name="SK-15-text-38"/>
          <p:cNvSpPr/>
          <p:nvPr/>
        </p:nvSpPr>
        <p:spPr>
          <a:xfrm>
            <a:off x="1445568" y="1296144"/>
            <a:ext cx="2219176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Mechanism</a:t>
            </a:r>
            <a:endParaRPr lang="en-US" sz="1350" dirty="0"/>
          </a:p>
        </p:txBody>
      </p:sp>
      <p:sp>
        <p:nvSpPr>
          <p:cNvPr id="40" name="SK-15-text-39"/>
          <p:cNvSpPr/>
          <p:nvPr/>
        </p:nvSpPr>
        <p:spPr>
          <a:xfrm>
            <a:off x="3769519" y="1296144"/>
            <a:ext cx="233139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Main Palliative Use</a:t>
            </a:r>
            <a:endParaRPr lang="en-US" sz="1350" dirty="0"/>
          </a:p>
        </p:txBody>
      </p:sp>
      <p:sp>
        <p:nvSpPr>
          <p:cNvPr id="41" name="SK-15-text-40"/>
          <p:cNvSpPr/>
          <p:nvPr/>
        </p:nvSpPr>
        <p:spPr>
          <a:xfrm>
            <a:off x="6205686" y="1296144"/>
            <a:ext cx="177001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Dose</a:t>
            </a:r>
            <a:endParaRPr lang="en-US" sz="1350" dirty="0"/>
          </a:p>
        </p:txBody>
      </p:sp>
      <p:sp>
        <p:nvSpPr>
          <p:cNvPr id="42" name="SK-15-text-41"/>
          <p:cNvSpPr/>
          <p:nvPr/>
        </p:nvSpPr>
        <p:spPr>
          <a:xfrm>
            <a:off x="8080474" y="1296144"/>
            <a:ext cx="3341936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Key Notes</a:t>
            </a:r>
            <a:endParaRPr lang="en-US" sz="1350" dirty="0"/>
          </a:p>
        </p:txBody>
      </p:sp>
      <p:sp>
        <p:nvSpPr>
          <p:cNvPr id="43" name="SK-15-text-42"/>
          <p:cNvSpPr/>
          <p:nvPr/>
        </p:nvSpPr>
        <p:spPr>
          <a:xfrm>
            <a:off x="484138" y="1686669"/>
            <a:ext cx="2403103" cy="1202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 err="1">
                <a:solidFill>
                  <a:srgbClr val="0B2D65"/>
                </a:solidFill>
              </a:rPr>
              <a:t>Levomeprom</a:t>
            </a:r>
            <a:r>
              <a:rPr lang="en-US" sz="1350" b="1" dirty="0">
                <a:solidFill>
                  <a:srgbClr val="0B2D65"/>
                </a:solidFill>
              </a:rPr>
              <a:t>-</a:t>
            </a:r>
          </a:p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B2D65"/>
                </a:solidFill>
              </a:rPr>
              <a:t>azine</a:t>
            </a:r>
            <a:endParaRPr lang="en-US" sz="1350" dirty="0"/>
          </a:p>
        </p:txBody>
      </p:sp>
      <p:sp>
        <p:nvSpPr>
          <p:cNvPr id="44" name="SK-15-text-43"/>
          <p:cNvSpPr/>
          <p:nvPr/>
        </p:nvSpPr>
        <p:spPr>
          <a:xfrm>
            <a:off x="1631305" y="1686669"/>
            <a:ext cx="2038201" cy="1202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Broad-spectrum — blocks D2, H1, muscarinic, and 5-HT2 receptors simultaneously</a:t>
            </a:r>
            <a:endParaRPr lang="en-US" sz="1125" dirty="0"/>
          </a:p>
        </p:txBody>
      </p:sp>
      <p:sp>
        <p:nvSpPr>
          <p:cNvPr id="45" name="SK-15-text-44"/>
          <p:cNvSpPr/>
          <p:nvPr/>
        </p:nvSpPr>
        <p:spPr>
          <a:xfrm>
            <a:off x="3955256" y="1686669"/>
            <a:ext cx="2150418" cy="1202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Refractory N&amp;V; bowel obstruction; second-line when single-mechanism agents have failed</a:t>
            </a:r>
            <a:endParaRPr lang="en-US" sz="1125" dirty="0"/>
          </a:p>
        </p:txBody>
      </p:sp>
      <p:sp>
        <p:nvSpPr>
          <p:cNvPr id="46" name="SK-15-text-45"/>
          <p:cNvSpPr/>
          <p:nvPr/>
        </p:nvSpPr>
        <p:spPr>
          <a:xfrm>
            <a:off x="6391424" y="1686669"/>
            <a:ext cx="1589038" cy="1202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6–6.25mg nocte SC/oral; CSCI 5–25mg/24hr</a:t>
            </a:r>
            <a:endParaRPr lang="en-US" sz="1125" dirty="0"/>
          </a:p>
        </p:txBody>
      </p:sp>
      <p:sp>
        <p:nvSpPr>
          <p:cNvPr id="47" name="SK-15-text-46"/>
          <p:cNvSpPr/>
          <p:nvPr/>
        </p:nvSpPr>
        <p:spPr>
          <a:xfrm>
            <a:off x="8266212" y="1686669"/>
            <a:ext cx="3160961" cy="1202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E67E22"/>
                </a:solidFill>
              </a:rPr>
              <a:t>⚠️</a:t>
            </a:r>
            <a:r>
              <a:rPr lang="en-US" sz="1125" dirty="0">
                <a:solidFill>
                  <a:srgbClr val="1A1A1A"/>
                </a:solidFill>
              </a:rPr>
              <a:t> Can be sedating — warn patient and family. Useful if insomnia is also a problem. BNF starting dose 6mg nocte.</a:t>
            </a:r>
            <a:endParaRPr lang="en-US" sz="1125" dirty="0"/>
          </a:p>
        </p:txBody>
      </p:sp>
      <p:sp>
        <p:nvSpPr>
          <p:cNvPr id="48" name="SK-15-text-47"/>
          <p:cNvSpPr/>
          <p:nvPr/>
        </p:nvSpPr>
        <p:spPr>
          <a:xfrm>
            <a:off x="484138" y="2889349"/>
            <a:ext cx="861417" cy="11086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B2D65"/>
                </a:solidFill>
              </a:rPr>
              <a:t>Hyoscine Butyl</a:t>
            </a:r>
            <a:br>
              <a:rPr lang="en-US" sz="1350" b="1" dirty="0">
                <a:solidFill>
                  <a:srgbClr val="0B2D65"/>
                </a:solidFill>
              </a:rPr>
            </a:br>
            <a:r>
              <a:rPr lang="en-US" sz="1350" b="1" dirty="0">
                <a:solidFill>
                  <a:srgbClr val="0B2D65"/>
                </a:solidFill>
              </a:rPr>
              <a:t>bromide (Buscopan)</a:t>
            </a:r>
            <a:endParaRPr lang="en-US" sz="1350" dirty="0"/>
          </a:p>
        </p:txBody>
      </p:sp>
      <p:sp>
        <p:nvSpPr>
          <p:cNvPr id="49" name="SK-15-text-48"/>
          <p:cNvSpPr/>
          <p:nvPr/>
        </p:nvSpPr>
        <p:spPr>
          <a:xfrm>
            <a:off x="1631305" y="2889349"/>
            <a:ext cx="2038201" cy="11086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Antimuscarinic — reduces gut motility and secretions</a:t>
            </a:r>
            <a:endParaRPr lang="en-US" sz="1125" dirty="0"/>
          </a:p>
        </p:txBody>
      </p:sp>
      <p:sp>
        <p:nvSpPr>
          <p:cNvPr id="50" name="SK-15-text-49"/>
          <p:cNvSpPr/>
          <p:nvPr/>
        </p:nvSpPr>
        <p:spPr>
          <a:xfrm>
            <a:off x="3955256" y="2889349"/>
            <a:ext cx="2150418" cy="11086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Bowel colic; excess secretions; complete bowel obstruction</a:t>
            </a:r>
            <a:endParaRPr lang="en-US" sz="1125" dirty="0"/>
          </a:p>
        </p:txBody>
      </p:sp>
      <p:sp>
        <p:nvSpPr>
          <p:cNvPr id="51" name="SK-15-text-50"/>
          <p:cNvSpPr/>
          <p:nvPr/>
        </p:nvSpPr>
        <p:spPr>
          <a:xfrm>
            <a:off x="6391424" y="2889349"/>
            <a:ext cx="1589038" cy="11086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20mg SC PRN; CSCI 60–120mg/24hr</a:t>
            </a:r>
            <a:endParaRPr lang="en-US" sz="1125" dirty="0"/>
          </a:p>
        </p:txBody>
      </p:sp>
      <p:sp>
        <p:nvSpPr>
          <p:cNvPr id="52" name="SK-15-text-51"/>
          <p:cNvSpPr/>
          <p:nvPr/>
        </p:nvSpPr>
        <p:spPr>
          <a:xfrm>
            <a:off x="8266212" y="2889349"/>
            <a:ext cx="3160961" cy="11086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E67E22"/>
                </a:solidFill>
              </a:rPr>
              <a:t>⚠️</a:t>
            </a:r>
            <a:r>
              <a:rPr lang="en-US" sz="1125" dirty="0">
                <a:solidFill>
                  <a:srgbClr val="1A1A1A"/>
                </a:solidFill>
              </a:rPr>
              <a:t> Check SC compatibility before mixing in syringe driver. Not absorbed orally in bowel obstruction — SC route essential.</a:t>
            </a:r>
            <a:endParaRPr lang="en-US" sz="1125" dirty="0"/>
          </a:p>
        </p:txBody>
      </p:sp>
      <p:sp>
        <p:nvSpPr>
          <p:cNvPr id="53" name="SK-15-text-52"/>
          <p:cNvSpPr/>
          <p:nvPr/>
        </p:nvSpPr>
        <p:spPr>
          <a:xfrm>
            <a:off x="484138" y="3997970"/>
            <a:ext cx="1785135" cy="12181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B2D65"/>
                </a:solidFill>
              </a:rPr>
              <a:t>Ondansetron</a:t>
            </a:r>
            <a:endParaRPr lang="en-US" sz="1350" dirty="0"/>
          </a:p>
        </p:txBody>
      </p:sp>
      <p:sp>
        <p:nvSpPr>
          <p:cNvPr id="54" name="SK-15-text-53"/>
          <p:cNvSpPr/>
          <p:nvPr/>
        </p:nvSpPr>
        <p:spPr>
          <a:xfrm>
            <a:off x="1631305" y="3997970"/>
            <a:ext cx="2038201" cy="12181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5-HT3 antagonist — blocks serotonin receptors in gut wall and CTZ</a:t>
            </a:r>
            <a:endParaRPr lang="en-US" sz="1125" dirty="0"/>
          </a:p>
        </p:txBody>
      </p:sp>
      <p:sp>
        <p:nvSpPr>
          <p:cNvPr id="55" name="SK-15-text-54"/>
          <p:cNvSpPr/>
          <p:nvPr/>
        </p:nvSpPr>
        <p:spPr>
          <a:xfrm>
            <a:off x="3955256" y="3997970"/>
            <a:ext cx="2150418" cy="12181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Chemotherapy-induced N&amp;V; refractorn cases unresponsive to dopamine antagonists</a:t>
            </a:r>
            <a:endParaRPr lang="en-US" sz="1125" dirty="0"/>
          </a:p>
        </p:txBody>
      </p:sp>
      <p:sp>
        <p:nvSpPr>
          <p:cNvPr id="56" name="SK-15-text-55"/>
          <p:cNvSpPr/>
          <p:nvPr/>
        </p:nvSpPr>
        <p:spPr>
          <a:xfrm>
            <a:off x="6391424" y="3997970"/>
            <a:ext cx="1589038" cy="12181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4–8mg BD oral; CSCI 8–16mg/24hr</a:t>
            </a:r>
            <a:endParaRPr lang="en-US" sz="1125" dirty="0"/>
          </a:p>
        </p:txBody>
      </p:sp>
      <p:sp>
        <p:nvSpPr>
          <p:cNvPr id="57" name="SK-15-text-56"/>
          <p:cNvSpPr/>
          <p:nvPr/>
        </p:nvSpPr>
        <p:spPr>
          <a:xfrm>
            <a:off x="8266212" y="3997970"/>
            <a:ext cx="3160961" cy="12181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E67E22"/>
                </a:solidFill>
              </a:rPr>
              <a:t>⚠️</a:t>
            </a:r>
            <a:r>
              <a:rPr lang="en-US" sz="1125" dirty="0">
                <a:solidFill>
                  <a:srgbClr val="1A1A1A"/>
                </a:solidFill>
              </a:rPr>
              <a:t> Constipating — monitor bowel function carefully. Licensed primarily for chemotherapy-induced N&amp;V. Use in refractory palliative cases with specialist guidance.</a:t>
            </a:r>
            <a:endParaRPr lang="en-US" sz="1125" dirty="0"/>
          </a:p>
        </p:txBody>
      </p:sp>
      <p:sp>
        <p:nvSpPr>
          <p:cNvPr id="58" name="SK-15-text-57"/>
          <p:cNvSpPr/>
          <p:nvPr/>
        </p:nvSpPr>
        <p:spPr>
          <a:xfrm>
            <a:off x="484138" y="5216128"/>
            <a:ext cx="2094119" cy="12028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B2D65"/>
                </a:solidFill>
              </a:rPr>
              <a:t>Dexamethasone</a:t>
            </a:r>
            <a:endParaRPr lang="en-US" sz="1350" dirty="0"/>
          </a:p>
        </p:txBody>
      </p:sp>
      <p:sp>
        <p:nvSpPr>
          <p:cNvPr id="59" name="SK-15-text-58"/>
          <p:cNvSpPr/>
          <p:nvPr/>
        </p:nvSpPr>
        <p:spPr>
          <a:xfrm>
            <a:off x="1631305" y="5216128"/>
            <a:ext cx="2038201" cy="12028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Anti-inflammatory corticosteroid — reduces peri-tumoral oedema; multiple antiemetic mechanisms</a:t>
            </a:r>
            <a:endParaRPr lang="en-US" sz="1125" dirty="0"/>
          </a:p>
        </p:txBody>
      </p:sp>
      <p:sp>
        <p:nvSpPr>
          <p:cNvPr id="60" name="SK-15-text-59"/>
          <p:cNvSpPr/>
          <p:nvPr/>
        </p:nvSpPr>
        <p:spPr>
          <a:xfrm>
            <a:off x="3955256" y="5216128"/>
            <a:ext cx="2150418" cy="12028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Raised intracranial pressure; bowel obstruction; refractory N&amp;V adjunct</a:t>
            </a:r>
            <a:endParaRPr lang="en-US" sz="1125" dirty="0"/>
          </a:p>
        </p:txBody>
      </p:sp>
      <p:sp>
        <p:nvSpPr>
          <p:cNvPr id="61" name="SK-15-text-60"/>
          <p:cNvSpPr/>
          <p:nvPr/>
        </p:nvSpPr>
        <p:spPr>
          <a:xfrm>
            <a:off x="6391424" y="5216128"/>
            <a:ext cx="1589038" cy="12028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16mg OD for raised ICP; 4–8mg OD as general adjunct — start high, taper after response</a:t>
            </a:r>
            <a:endParaRPr lang="en-US" sz="1125" dirty="0"/>
          </a:p>
        </p:txBody>
      </p:sp>
      <p:sp>
        <p:nvSpPr>
          <p:cNvPr id="62" name="SK-15-text-61"/>
          <p:cNvSpPr/>
          <p:nvPr/>
        </p:nvSpPr>
        <p:spPr>
          <a:xfrm>
            <a:off x="8266212" y="5216128"/>
            <a:ext cx="3160961" cy="12028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Useful across multiple causes. Consider as adjunct when first-line antiemetics give partial response. Monitor blood glucose.</a:t>
            </a:r>
            <a:endParaRPr lang="en-US" sz="1125" dirty="0"/>
          </a:p>
        </p:txBody>
      </p:sp>
      <p:sp>
        <p:nvSpPr>
          <p:cNvPr id="63" name="SK-15-text-62"/>
          <p:cNvSpPr/>
          <p:nvPr/>
        </p:nvSpPr>
        <p:spPr>
          <a:xfrm>
            <a:off x="341263" y="239911"/>
            <a:ext cx="1185073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Reference Table: Part 2</a:t>
            </a:r>
            <a:endParaRPr lang="en-US" sz="3000" dirty="0"/>
          </a:p>
        </p:txBody>
      </p:sp>
      <p:sp>
        <p:nvSpPr>
          <p:cNvPr id="64" name="SK-15-text-63"/>
          <p:cNvSpPr/>
          <p:nvPr/>
        </p:nvSpPr>
        <p:spPr>
          <a:xfrm>
            <a:off x="341263" y="905173"/>
            <a:ext cx="118507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388C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Levomepromazine · Hyoscine Butylbromide (Buscopan) · Ondansetron · Dexamethasone</a:t>
            </a:r>
            <a:endParaRPr lang="en-US" sz="1650" dirty="0"/>
          </a:p>
        </p:txBody>
      </p:sp>
      <p:sp>
        <p:nvSpPr>
          <p:cNvPr id="65" name="SK-15-text-64"/>
          <p:cNvSpPr/>
          <p:nvPr/>
        </p:nvSpPr>
        <p:spPr>
          <a:xfrm>
            <a:off x="353467" y="6563023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66" name="SK-15-text-65"/>
          <p:cNvSpPr/>
          <p:nvPr/>
        </p:nvSpPr>
        <p:spPr>
          <a:xfrm>
            <a:off x="7924354" y="6542484"/>
            <a:ext cx="392608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Reference Table: Part 2 · Slide 15 of 25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5490" y="0"/>
            <a:ext cx="2316361" cy="130299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959495"/>
            <a:ext cx="3791694" cy="28575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1809750"/>
            <a:ext cx="5169396" cy="475952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2298" y="1796653"/>
            <a:ext cx="5157192" cy="493663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5294263"/>
            <a:ext cx="10984855" cy="1001167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377" y="5294263"/>
            <a:ext cx="97482" cy="1049238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0863" y="5390257"/>
            <a:ext cx="572988" cy="575965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9467" y="1892796"/>
            <a:ext cx="341263" cy="301675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7953" y="1892796"/>
            <a:ext cx="304800" cy="301675"/>
          </a:xfrm>
          <a:prstGeom prst="rect">
            <a:avLst/>
          </a:prstGeom>
        </p:spPr>
      </p:pic>
      <p:sp>
        <p:nvSpPr>
          <p:cNvPr id="13" name="SK-16-text-12"/>
          <p:cNvSpPr/>
          <p:nvPr/>
        </p:nvSpPr>
        <p:spPr>
          <a:xfrm>
            <a:off x="438894" y="356592"/>
            <a:ext cx="1175310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Principles of Combination Therapy</a:t>
            </a:r>
            <a:endParaRPr lang="en-US" sz="3450" dirty="0"/>
          </a:p>
        </p:txBody>
      </p:sp>
      <p:sp>
        <p:nvSpPr>
          <p:cNvPr id="14" name="SK-16-text-13"/>
          <p:cNvSpPr/>
          <p:nvPr/>
        </p:nvSpPr>
        <p:spPr>
          <a:xfrm>
            <a:off x="414486" y="1179463"/>
            <a:ext cx="117775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A90E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one antiemetic is not enough — choose rationally</a:t>
            </a:r>
            <a:endParaRPr lang="en-US" sz="1800" dirty="0"/>
          </a:p>
        </p:txBody>
      </p:sp>
      <p:sp>
        <p:nvSpPr>
          <p:cNvPr id="15" name="SK-16-text-14"/>
          <p:cNvSpPr/>
          <p:nvPr/>
        </p:nvSpPr>
        <p:spPr>
          <a:xfrm>
            <a:off x="1158180" y="1920180"/>
            <a:ext cx="61198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Rational Combinations</a:t>
            </a:r>
            <a:endParaRPr lang="en-US" sz="1875" dirty="0"/>
          </a:p>
        </p:txBody>
      </p:sp>
      <p:sp>
        <p:nvSpPr>
          <p:cNvPr id="16" name="SK-16-text-15"/>
          <p:cNvSpPr/>
          <p:nvPr/>
        </p:nvSpPr>
        <p:spPr>
          <a:xfrm>
            <a:off x="572988" y="2496294"/>
            <a:ext cx="63912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Haloperidol + Cyclizine</a:t>
            </a:r>
            <a:endParaRPr lang="en-US" sz="1650" dirty="0"/>
          </a:p>
        </p:txBody>
      </p:sp>
      <p:sp>
        <p:nvSpPr>
          <p:cNvPr id="17" name="SK-16-text-16"/>
          <p:cNvSpPr/>
          <p:nvPr/>
        </p:nvSpPr>
        <p:spPr>
          <a:xfrm>
            <a:off x="902196" y="2777430"/>
            <a:ext cx="441349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CTZ (dopamine) + Vomiting Centre (H1/muscarinic)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complementary mechanisms, no antagonism</a:t>
            </a:r>
            <a:endParaRPr lang="en-US" sz="1500" dirty="0"/>
          </a:p>
        </p:txBody>
      </p:sp>
      <p:sp>
        <p:nvSpPr>
          <p:cNvPr id="18" name="SK-16-text-17"/>
          <p:cNvSpPr/>
          <p:nvPr/>
        </p:nvSpPr>
        <p:spPr>
          <a:xfrm>
            <a:off x="572988" y="3415159"/>
            <a:ext cx="76485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Metoclopramide + Haloperidol</a:t>
            </a:r>
            <a:endParaRPr lang="en-US" sz="1650" dirty="0"/>
          </a:p>
        </p:txBody>
      </p:sp>
      <p:sp>
        <p:nvSpPr>
          <p:cNvPr id="19" name="SK-16-text-18"/>
          <p:cNvSpPr/>
          <p:nvPr/>
        </p:nvSpPr>
        <p:spPr>
          <a:xfrm>
            <a:off x="902196" y="3689598"/>
            <a:ext cx="438909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Gut prokinetic + CTZ dopamine blockade — useful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both gastric stasis and chemical causes coexist</a:t>
            </a:r>
            <a:endParaRPr lang="en-US" sz="1500" dirty="0"/>
          </a:p>
        </p:txBody>
      </p:sp>
      <p:sp>
        <p:nvSpPr>
          <p:cNvPr id="20" name="SK-16-text-19"/>
          <p:cNvSpPr/>
          <p:nvPr/>
        </p:nvSpPr>
        <p:spPr>
          <a:xfrm>
            <a:off x="572988" y="4347865"/>
            <a:ext cx="966025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Any first-line agent + Dexamethasone</a:t>
            </a:r>
            <a:endParaRPr lang="en-US" sz="1650" dirty="0"/>
          </a:p>
        </p:txBody>
      </p:sp>
      <p:sp>
        <p:nvSpPr>
          <p:cNvPr id="21" name="SK-16-text-20"/>
          <p:cNvSpPr/>
          <p:nvPr/>
        </p:nvSpPr>
        <p:spPr>
          <a:xfrm>
            <a:off x="902196" y="4615309"/>
            <a:ext cx="440129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Dexamethasone acts as a useful adjunct across most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 — anti-inflammatory, anti-oedema</a:t>
            </a:r>
            <a:endParaRPr lang="en-US" sz="1500" dirty="0"/>
          </a:p>
        </p:txBody>
      </p:sp>
      <p:sp>
        <p:nvSpPr>
          <p:cNvPr id="22" name="SK-16-text-21"/>
          <p:cNvSpPr/>
          <p:nvPr/>
        </p:nvSpPr>
        <p:spPr>
          <a:xfrm>
            <a:off x="6851898" y="1920180"/>
            <a:ext cx="534010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These Combinations</a:t>
            </a:r>
            <a:endParaRPr lang="en-US" sz="1875" dirty="0"/>
          </a:p>
        </p:txBody>
      </p:sp>
      <p:sp>
        <p:nvSpPr>
          <p:cNvPr id="23" name="SK-16-text-22"/>
          <p:cNvSpPr/>
          <p:nvPr/>
        </p:nvSpPr>
        <p:spPr>
          <a:xfrm>
            <a:off x="6278761" y="2496294"/>
            <a:ext cx="591323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Cyclizine + Metoclopramide</a:t>
            </a:r>
            <a:endParaRPr lang="en-US" sz="1650" dirty="0"/>
          </a:p>
        </p:txBody>
      </p:sp>
      <p:sp>
        <p:nvSpPr>
          <p:cNvPr id="24" name="SK-16-text-23"/>
          <p:cNvSpPr/>
          <p:nvPr/>
        </p:nvSpPr>
        <p:spPr>
          <a:xfrm>
            <a:off x="6595765" y="2777430"/>
            <a:ext cx="4462165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Cyclizine's antimuscarinic action directly blocks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metoclopramide's prokinetic effect — pharmacological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antagonism. The combination is counterproductive.</a:t>
            </a:r>
            <a:endParaRPr lang="en-US" sz="1500" dirty="0"/>
          </a:p>
        </p:txBody>
      </p:sp>
      <p:sp>
        <p:nvSpPr>
          <p:cNvPr id="25" name="SK-16-text-24"/>
          <p:cNvSpPr/>
          <p:nvPr/>
        </p:nvSpPr>
        <p:spPr>
          <a:xfrm>
            <a:off x="6278761" y="3819823"/>
            <a:ext cx="59132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Two agents with the same receptor target</a:t>
            </a:r>
            <a:endParaRPr lang="en-US" sz="1650" dirty="0"/>
          </a:p>
        </p:txBody>
      </p:sp>
      <p:sp>
        <p:nvSpPr>
          <p:cNvPr id="26" name="SK-16-text-25"/>
          <p:cNvSpPr/>
          <p:nvPr/>
        </p:nvSpPr>
        <p:spPr>
          <a:xfrm>
            <a:off x="6595765" y="4100959"/>
            <a:ext cx="376728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e.g., two dopamine D2 antagonists together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doubles side-effect risk without added benefit</a:t>
            </a:r>
            <a:endParaRPr lang="en-US" sz="1500" dirty="0"/>
          </a:p>
        </p:txBody>
      </p:sp>
      <p:sp>
        <p:nvSpPr>
          <p:cNvPr id="27" name="SK-16-text-26"/>
          <p:cNvSpPr/>
          <p:nvPr/>
        </p:nvSpPr>
        <p:spPr>
          <a:xfrm>
            <a:off x="1658094" y="5404098"/>
            <a:ext cx="937557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Golden Rule: When first-line fails, add an antiemetic with a different receptor mechanism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escalate by doubling up on the same target.</a:t>
            </a:r>
            <a:endParaRPr lang="en-US" sz="1650" dirty="0"/>
          </a:p>
        </p:txBody>
      </p:sp>
      <p:sp>
        <p:nvSpPr>
          <p:cNvPr id="28" name="SK-16-text-27"/>
          <p:cNvSpPr/>
          <p:nvPr/>
        </p:nvSpPr>
        <p:spPr>
          <a:xfrm>
            <a:off x="1658094" y="5973217"/>
            <a:ext cx="105339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prescribe both a regular dose and a PRN dose — never PRN alone.</a:t>
            </a:r>
            <a:endParaRPr lang="en-US" sz="1650" dirty="0"/>
          </a:p>
        </p:txBody>
      </p:sp>
      <p:sp>
        <p:nvSpPr>
          <p:cNvPr id="29" name="SK-16-text-28"/>
          <p:cNvSpPr/>
          <p:nvPr/>
        </p:nvSpPr>
        <p:spPr>
          <a:xfrm>
            <a:off x="463153" y="6583561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0" name="SK-16-text-29"/>
          <p:cNvSpPr/>
          <p:nvPr/>
        </p:nvSpPr>
        <p:spPr>
          <a:xfrm>
            <a:off x="7034659" y="6563023"/>
            <a:ext cx="51573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 &amp; Vomiting in Palliative Care · Bradford VTS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678359"/>
            <a:ext cx="6949380" cy="28575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1282303"/>
            <a:ext cx="6339780" cy="1364605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2695129"/>
            <a:ext cx="6339780" cy="1193155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2750046"/>
            <a:ext cx="109686" cy="1097161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3984427"/>
            <a:ext cx="6339780" cy="1296144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5279" y="612428"/>
            <a:ext cx="4120753" cy="4926806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05279" y="5531644"/>
            <a:ext cx="4120753" cy="19050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38900"/>
            <a:ext cx="12192000" cy="418951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75984" y="898327"/>
            <a:ext cx="3035796" cy="4354711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173" y="4107805"/>
            <a:ext cx="341263" cy="294829"/>
          </a:xfrm>
          <a:prstGeom prst="rect">
            <a:avLst/>
          </a:prstGeom>
        </p:spPr>
      </p:pic>
      <p:sp>
        <p:nvSpPr>
          <p:cNvPr id="13" name="SK-17-text-12"/>
          <p:cNvSpPr/>
          <p:nvPr/>
        </p:nvSpPr>
        <p:spPr>
          <a:xfrm>
            <a:off x="341263" y="233065"/>
            <a:ext cx="1185073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Rescue Therapy: Levomepromazine</a:t>
            </a:r>
            <a:endParaRPr lang="en-US" sz="2700" dirty="0"/>
          </a:p>
        </p:txBody>
      </p:sp>
      <p:sp>
        <p:nvSpPr>
          <p:cNvPr id="14" name="SK-17-text-13"/>
          <p:cNvSpPr/>
          <p:nvPr/>
        </p:nvSpPr>
        <p:spPr>
          <a:xfrm>
            <a:off x="341263" y="843409"/>
            <a:ext cx="118507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A6E9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Broad-spectrum antiemetic · Use when single-mechanism agents have failed</a:t>
            </a:r>
            <a:endParaRPr lang="en-US" sz="1500" dirty="0"/>
          </a:p>
        </p:txBody>
      </p:sp>
      <p:sp>
        <p:nvSpPr>
          <p:cNvPr id="15" name="SK-17-text-14"/>
          <p:cNvSpPr/>
          <p:nvPr/>
        </p:nvSpPr>
        <p:spPr>
          <a:xfrm>
            <a:off x="511969" y="1385292"/>
            <a:ext cx="5339953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Levomepromazine is a phenothiazine with the broadest receptor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profile of all palliative antiemetics — it blocks D2, H1, muscarinic,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5-HT2 receptors simultaneously.</a:t>
            </a:r>
            <a:endParaRPr lang="en-US" sz="1275" dirty="0"/>
          </a:p>
        </p:txBody>
      </p:sp>
      <p:sp>
        <p:nvSpPr>
          <p:cNvPr id="16" name="SK-17-text-15"/>
          <p:cNvSpPr/>
          <p:nvPr/>
        </p:nvSpPr>
        <p:spPr>
          <a:xfrm>
            <a:off x="682675" y="2119015"/>
            <a:ext cx="499869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makes it the ideal rescue agent when the cause of nausea is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uncertain, multiple, or refractory to single-mechanism drugs.</a:t>
            </a:r>
            <a:endParaRPr lang="en-US" sz="1275" dirty="0"/>
          </a:p>
        </p:txBody>
      </p:sp>
      <p:sp>
        <p:nvSpPr>
          <p:cNvPr id="17" name="SK-17-text-16"/>
          <p:cNvSpPr/>
          <p:nvPr/>
        </p:nvSpPr>
        <p:spPr>
          <a:xfrm>
            <a:off x="560784" y="2784277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BNF-Recommended Doses</a:t>
            </a:r>
            <a:endParaRPr lang="en-US" sz="1350" dirty="0"/>
          </a:p>
        </p:txBody>
      </p:sp>
      <p:sp>
        <p:nvSpPr>
          <p:cNvPr id="18" name="SK-17-text-17"/>
          <p:cNvSpPr/>
          <p:nvPr/>
        </p:nvSpPr>
        <p:spPr>
          <a:xfrm>
            <a:off x="572988" y="3079105"/>
            <a:ext cx="116190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Starting dose (oral or SC): 6–6.25 mg at night (nocte)</a:t>
            </a:r>
            <a:endParaRPr lang="en-US" sz="1350" dirty="0"/>
          </a:p>
        </p:txBody>
      </p:sp>
      <p:sp>
        <p:nvSpPr>
          <p:cNvPr id="19" name="SK-17-text-18"/>
          <p:cNvSpPr/>
          <p:nvPr/>
        </p:nvSpPr>
        <p:spPr>
          <a:xfrm>
            <a:off x="572988" y="3346698"/>
            <a:ext cx="102355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CSCI (syringe driver): 5–25 mg over 24 hours</a:t>
            </a:r>
            <a:endParaRPr lang="en-US" sz="1350" dirty="0"/>
          </a:p>
        </p:txBody>
      </p:sp>
      <p:sp>
        <p:nvSpPr>
          <p:cNvPr id="20" name="SK-17-text-19"/>
          <p:cNvSpPr/>
          <p:nvPr/>
        </p:nvSpPr>
        <p:spPr>
          <a:xfrm>
            <a:off x="572988" y="3607296"/>
            <a:ext cx="116190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Titration: Increase gradually based on response and sedation tolerance</a:t>
            </a:r>
            <a:endParaRPr lang="en-US" sz="1350" dirty="0"/>
          </a:p>
        </p:txBody>
      </p:sp>
      <p:sp>
        <p:nvSpPr>
          <p:cNvPr id="21" name="SK-17-text-20"/>
          <p:cNvSpPr/>
          <p:nvPr/>
        </p:nvSpPr>
        <p:spPr>
          <a:xfrm>
            <a:off x="963067" y="4107805"/>
            <a:ext cx="39262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Sedation Warning</a:t>
            </a:r>
            <a:endParaRPr lang="en-US" sz="1350" dirty="0"/>
          </a:p>
        </p:txBody>
      </p:sp>
      <p:sp>
        <p:nvSpPr>
          <p:cNvPr id="22" name="SK-17-text-21"/>
          <p:cNvSpPr/>
          <p:nvPr/>
        </p:nvSpPr>
        <p:spPr>
          <a:xfrm>
            <a:off x="963067" y="4395936"/>
            <a:ext cx="5437584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Levomepromazine can cause significant sedation, particularly at higher doses.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warn the patient and family before starting. This sedation can be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therapeutically useful if the patient also has insomnia or agitation — but must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 anticipated and discussed.</a:t>
            </a:r>
            <a:endParaRPr lang="en-US" sz="1125" dirty="0"/>
          </a:p>
        </p:txBody>
      </p:sp>
      <p:sp>
        <p:nvSpPr>
          <p:cNvPr id="23" name="SK-17-text-22"/>
          <p:cNvSpPr/>
          <p:nvPr/>
        </p:nvSpPr>
        <p:spPr>
          <a:xfrm>
            <a:off x="341263" y="5458867"/>
            <a:ext cx="118507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Single-mechanism antiemetics have failed after adequate trial</a:t>
            </a:r>
            <a:endParaRPr lang="en-US" sz="1350" dirty="0"/>
          </a:p>
        </p:txBody>
      </p:sp>
      <p:sp>
        <p:nvSpPr>
          <p:cNvPr id="24" name="SK-17-text-23"/>
          <p:cNvSpPr/>
          <p:nvPr/>
        </p:nvSpPr>
        <p:spPr>
          <a:xfrm>
            <a:off x="353467" y="5698927"/>
            <a:ext cx="101669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Cause of nausea is uncertain or multi-factorial</a:t>
            </a:r>
            <a:endParaRPr lang="en-US" sz="1350" dirty="0"/>
          </a:p>
        </p:txBody>
      </p:sp>
      <p:sp>
        <p:nvSpPr>
          <p:cNvPr id="25" name="SK-17-text-24"/>
          <p:cNvSpPr/>
          <p:nvPr/>
        </p:nvSpPr>
        <p:spPr>
          <a:xfrm>
            <a:off x="353467" y="5938986"/>
            <a:ext cx="535215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Patient requires broad-spectrum cover — e.g., bowel obstruction,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refractory opioid-induced N&amp;V</a:t>
            </a:r>
            <a:endParaRPr lang="en-US" sz="1350" dirty="0"/>
          </a:p>
        </p:txBody>
      </p:sp>
      <p:sp>
        <p:nvSpPr>
          <p:cNvPr id="26" name="SK-17-text-25"/>
          <p:cNvSpPr/>
          <p:nvPr/>
        </p:nvSpPr>
        <p:spPr>
          <a:xfrm>
            <a:off x="7412682" y="5479405"/>
            <a:ext cx="47793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Receptor profile: broadest of all palliative antiemetics</a:t>
            </a:r>
            <a:endParaRPr lang="en-US" sz="1350" dirty="0"/>
          </a:p>
        </p:txBody>
      </p:sp>
      <p:sp>
        <p:nvSpPr>
          <p:cNvPr id="27" name="SK-17-text-26"/>
          <p:cNvSpPr/>
          <p:nvPr/>
        </p:nvSpPr>
        <p:spPr>
          <a:xfrm>
            <a:off x="341263" y="6563023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8" name="SK-17-text-27"/>
          <p:cNvSpPr/>
          <p:nvPr/>
        </p:nvSpPr>
        <p:spPr>
          <a:xfrm>
            <a:off x="6105079" y="6563023"/>
            <a:ext cx="574536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Nausea &amp; Vomiting in Palliative Care · Slide 17 of 25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5265"/>
            <a:ext cx="12192000" cy="452586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2400" y="0"/>
            <a:ext cx="609600" cy="6405265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891480"/>
            <a:ext cx="5339953" cy="27384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1597819"/>
            <a:ext cx="5339953" cy="1035546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1597819"/>
            <a:ext cx="48667" cy="1069777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2777" y="1597819"/>
            <a:ext cx="5339953" cy="1035546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2777" y="1597819"/>
            <a:ext cx="48667" cy="1069777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486" y="2900214"/>
            <a:ext cx="5339953" cy="920204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2886521"/>
            <a:ext cx="48667" cy="1069777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22777" y="2791123"/>
            <a:ext cx="5339953" cy="1008013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2777" y="2886521"/>
            <a:ext cx="48667" cy="1069777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486" y="4052292"/>
            <a:ext cx="5339953" cy="975122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4052292"/>
            <a:ext cx="48667" cy="1069777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22777" y="4052292"/>
            <a:ext cx="5339953" cy="975122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2777" y="4052292"/>
            <a:ext cx="48667" cy="1069777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4486" y="5225653"/>
            <a:ext cx="5339953" cy="905173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5218212"/>
            <a:ext cx="48667" cy="1069777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22777" y="5225653"/>
            <a:ext cx="5339953" cy="905173"/>
          </a:xfrm>
          <a:prstGeom prst="rect">
            <a:avLst/>
          </a:prstGeom>
        </p:spPr>
      </p:pic>
      <p:pic>
        <p:nvPicPr>
          <p:cNvPr id="21" name="SK-18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2777" y="5218212"/>
            <a:ext cx="48667" cy="1069777"/>
          </a:xfrm>
          <a:prstGeom prst="rect">
            <a:avLst/>
          </a:prstGeom>
        </p:spPr>
      </p:pic>
      <p:sp>
        <p:nvSpPr>
          <p:cNvPr id="22" name="SK-18-text-21"/>
          <p:cNvSpPr/>
          <p:nvPr/>
        </p:nvSpPr>
        <p:spPr>
          <a:xfrm>
            <a:off x="402282" y="315367"/>
            <a:ext cx="1178971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Core Management Principles</a:t>
            </a:r>
            <a:endParaRPr lang="en-US" sz="3000" dirty="0"/>
          </a:p>
        </p:txBody>
      </p:sp>
      <p:sp>
        <p:nvSpPr>
          <p:cNvPr id="23" name="SK-18-text-22"/>
          <p:cNvSpPr/>
          <p:nvPr/>
        </p:nvSpPr>
        <p:spPr>
          <a:xfrm>
            <a:off x="414486" y="1117848"/>
            <a:ext cx="9086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495E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CG140 · NICE NG31 · Current BNF</a:t>
            </a:r>
            <a:endParaRPr lang="en-US" sz="1500" dirty="0"/>
          </a:p>
        </p:txBody>
      </p:sp>
      <p:sp>
        <p:nvSpPr>
          <p:cNvPr id="24" name="SK-18-text-23"/>
          <p:cNvSpPr/>
          <p:nvPr/>
        </p:nvSpPr>
        <p:spPr>
          <a:xfrm>
            <a:off x="707082" y="1755577"/>
            <a:ext cx="52978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01 Assess Systematically</a:t>
            </a:r>
            <a:endParaRPr lang="en-US" sz="1350" dirty="0"/>
          </a:p>
        </p:txBody>
      </p:sp>
      <p:sp>
        <p:nvSpPr>
          <p:cNvPr id="25" name="SK-18-text-24"/>
          <p:cNvSpPr/>
          <p:nvPr/>
        </p:nvSpPr>
        <p:spPr>
          <a:xfrm>
            <a:off x="1572667" y="2064246"/>
            <a:ext cx="290155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Identify all contributing cause(s) before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prescribing — never treat blindly.</a:t>
            </a:r>
            <a:endParaRPr lang="en-US" sz="1200" dirty="0"/>
          </a:p>
        </p:txBody>
      </p:sp>
      <p:sp>
        <p:nvSpPr>
          <p:cNvPr id="26" name="SK-18-text-25"/>
          <p:cNvSpPr/>
          <p:nvPr/>
        </p:nvSpPr>
        <p:spPr>
          <a:xfrm>
            <a:off x="707082" y="2976265"/>
            <a:ext cx="6943725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03 Match Antiemetic to Mechanism</a:t>
            </a:r>
            <a:endParaRPr lang="en-US" sz="1350" dirty="0"/>
          </a:p>
        </p:txBody>
      </p:sp>
      <p:sp>
        <p:nvSpPr>
          <p:cNvPr id="27" name="SK-18-text-26"/>
          <p:cNvSpPr/>
          <p:nvPr/>
        </p:nvSpPr>
        <p:spPr>
          <a:xfrm>
            <a:off x="1572667" y="3154561"/>
            <a:ext cx="3230761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Choose the agent that targets the receptor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pathway driving the nausea — not habit 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familiarity.</a:t>
            </a:r>
            <a:endParaRPr lang="en-US" sz="1200" dirty="0"/>
          </a:p>
        </p:txBody>
      </p:sp>
      <p:sp>
        <p:nvSpPr>
          <p:cNvPr id="28" name="SK-18-text-27"/>
          <p:cNvSpPr/>
          <p:nvPr/>
        </p:nvSpPr>
        <p:spPr>
          <a:xfrm>
            <a:off x="707082" y="4128492"/>
            <a:ext cx="8383905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05 Switch to Subcutaneous if Oral Fails</a:t>
            </a:r>
            <a:endParaRPr lang="en-US" sz="1350" dirty="0"/>
          </a:p>
        </p:txBody>
      </p:sp>
      <p:sp>
        <p:nvSpPr>
          <p:cNvPr id="29" name="SK-18-text-28"/>
          <p:cNvSpPr/>
          <p:nvPr/>
        </p:nvSpPr>
        <p:spPr>
          <a:xfrm>
            <a:off x="1572667" y="4361557"/>
            <a:ext cx="3279577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vomiting makes oral absorption unreliable,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switch to SC route or CSCI for consistent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bioavailability.</a:t>
            </a:r>
            <a:endParaRPr lang="en-US" sz="1200" dirty="0"/>
          </a:p>
        </p:txBody>
      </p:sp>
      <p:sp>
        <p:nvSpPr>
          <p:cNvPr id="30" name="SK-18-text-29"/>
          <p:cNvSpPr/>
          <p:nvPr/>
        </p:nvSpPr>
        <p:spPr>
          <a:xfrm>
            <a:off x="707082" y="5342334"/>
            <a:ext cx="42691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07 Review Regularly</a:t>
            </a:r>
            <a:endParaRPr lang="en-US" sz="1350" dirty="0"/>
          </a:p>
        </p:txBody>
      </p:sp>
      <p:sp>
        <p:nvSpPr>
          <p:cNvPr id="31" name="SK-18-text-30"/>
          <p:cNvSpPr/>
          <p:nvPr/>
        </p:nvSpPr>
        <p:spPr>
          <a:xfrm>
            <a:off x="1572667" y="5616625"/>
            <a:ext cx="376728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Causes of N&amp;V evolve as disease progresses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reassess response and mechanism at every review.</a:t>
            </a:r>
            <a:endParaRPr lang="en-US" sz="1200" dirty="0"/>
          </a:p>
        </p:txBody>
      </p:sp>
      <p:sp>
        <p:nvSpPr>
          <p:cNvPr id="32" name="SK-18-text-31"/>
          <p:cNvSpPr/>
          <p:nvPr/>
        </p:nvSpPr>
        <p:spPr>
          <a:xfrm>
            <a:off x="6096000" y="1769269"/>
            <a:ext cx="60960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02 Treat Reversible Causes First</a:t>
            </a:r>
            <a:endParaRPr lang="en-US" sz="1350" dirty="0"/>
          </a:p>
        </p:txBody>
      </p:sp>
      <p:sp>
        <p:nvSpPr>
          <p:cNvPr id="33" name="SK-18-text-32"/>
          <p:cNvSpPr/>
          <p:nvPr/>
        </p:nvSpPr>
        <p:spPr>
          <a:xfrm>
            <a:off x="6949380" y="2064246"/>
            <a:ext cx="380389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Address hypercalcaemia, constipation, renal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impairment, and medication causes where possible.</a:t>
            </a:r>
            <a:endParaRPr lang="en-US" sz="1200" dirty="0"/>
          </a:p>
        </p:txBody>
      </p:sp>
      <p:sp>
        <p:nvSpPr>
          <p:cNvPr id="34" name="SK-18-text-33"/>
          <p:cNvSpPr/>
          <p:nvPr/>
        </p:nvSpPr>
        <p:spPr>
          <a:xfrm>
            <a:off x="6096000" y="2955727"/>
            <a:ext cx="60960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04 Prescribe Regular AND PRN</a:t>
            </a:r>
            <a:endParaRPr lang="en-US" sz="1350" dirty="0"/>
          </a:p>
        </p:txBody>
      </p:sp>
      <p:sp>
        <p:nvSpPr>
          <p:cNvPr id="35" name="SK-18-text-34"/>
          <p:cNvSpPr/>
          <p:nvPr/>
        </p:nvSpPr>
        <p:spPr>
          <a:xfrm>
            <a:off x="6949380" y="3250555"/>
            <a:ext cx="386476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PRN-only prescribing leaves patients chasing nausea.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prescribe a regular dose alongside PRN.</a:t>
            </a:r>
            <a:endParaRPr lang="en-US" sz="1200" dirty="0"/>
          </a:p>
        </p:txBody>
      </p:sp>
      <p:sp>
        <p:nvSpPr>
          <p:cNvPr id="36" name="SK-18-text-35"/>
          <p:cNvSpPr/>
          <p:nvPr/>
        </p:nvSpPr>
        <p:spPr>
          <a:xfrm>
            <a:off x="6096000" y="4128492"/>
            <a:ext cx="60960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06 Consider Dexamethasone as Adjunct</a:t>
            </a:r>
            <a:endParaRPr lang="en-US" sz="1350" dirty="0"/>
          </a:p>
        </p:txBody>
      </p:sp>
      <p:sp>
        <p:nvSpPr>
          <p:cNvPr id="37" name="SK-18-text-36"/>
          <p:cNvSpPr/>
          <p:nvPr/>
        </p:nvSpPr>
        <p:spPr>
          <a:xfrm>
            <a:off x="6949380" y="4361557"/>
            <a:ext cx="3377059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Useful across multiple causes — reduces peri-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tumoural oedema, cerebral oedema,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refractory nausea.</a:t>
            </a:r>
            <a:endParaRPr lang="en-US" sz="1200" dirty="0"/>
          </a:p>
        </p:txBody>
      </p:sp>
      <p:sp>
        <p:nvSpPr>
          <p:cNvPr id="38" name="SK-18-text-37"/>
          <p:cNvSpPr/>
          <p:nvPr/>
        </p:nvSpPr>
        <p:spPr>
          <a:xfrm>
            <a:off x="6096000" y="5342334"/>
            <a:ext cx="59150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08 Address Anxiety and Pain</a:t>
            </a:r>
            <a:endParaRPr lang="en-US" sz="1350" dirty="0"/>
          </a:p>
        </p:txBody>
      </p:sp>
      <p:sp>
        <p:nvSpPr>
          <p:cNvPr id="39" name="SK-18-text-38"/>
          <p:cNvSpPr/>
          <p:nvPr/>
        </p:nvSpPr>
        <p:spPr>
          <a:xfrm>
            <a:off x="6949380" y="5616625"/>
            <a:ext cx="391358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Both significantly amplify nausea. Treating pain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anxiety is an integral part of antiemetic management.</a:t>
            </a:r>
            <a:endParaRPr lang="en-US" sz="1200" dirty="0"/>
          </a:p>
        </p:txBody>
      </p:sp>
      <p:sp>
        <p:nvSpPr>
          <p:cNvPr id="40" name="SK-18-text-39"/>
          <p:cNvSpPr/>
          <p:nvPr/>
        </p:nvSpPr>
        <p:spPr>
          <a:xfrm>
            <a:off x="414486" y="6549330"/>
            <a:ext cx="36766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41" name="SK-18-text-40"/>
          <p:cNvSpPr/>
          <p:nvPr/>
        </p:nvSpPr>
        <p:spPr>
          <a:xfrm>
            <a:off x="6348859" y="6535638"/>
            <a:ext cx="539189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 · Nausea &amp; Vomiting in Palliative Care · June 2026</a:t>
            </a:r>
            <a:endParaRPr lang="en-US" sz="11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977950"/>
            <a:ext cx="5778996" cy="1905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632198"/>
            <a:ext cx="4730353" cy="994321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919" y="1632198"/>
            <a:ext cx="38100" cy="1014859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2776686"/>
            <a:ext cx="4730353" cy="981968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919" y="2811661"/>
            <a:ext cx="38100" cy="1014859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3949452"/>
            <a:ext cx="4730353" cy="968276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919" y="3991273"/>
            <a:ext cx="38100" cy="1014859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5129064"/>
            <a:ext cx="4730353" cy="975122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919" y="5170884"/>
            <a:ext cx="38100" cy="1014859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27663" y="1693218"/>
            <a:ext cx="4925467" cy="975122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8613" y="1632198"/>
            <a:ext cx="38100" cy="1014859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27663" y="2811661"/>
            <a:ext cx="4925467" cy="932557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8613" y="2811661"/>
            <a:ext cx="38100" cy="1014859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27663" y="3949452"/>
            <a:ext cx="4925467" cy="968276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8613" y="3991273"/>
            <a:ext cx="38100" cy="1014859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27663" y="5129064"/>
            <a:ext cx="4925467" cy="961430"/>
          </a:xfrm>
          <a:prstGeom prst="rect">
            <a:avLst/>
          </a:prstGeom>
        </p:spPr>
      </p:pic>
      <p:pic>
        <p:nvPicPr>
          <p:cNvPr id="20" name="SK-19-img-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8613" y="5170884"/>
            <a:ext cx="38100" cy="1014859"/>
          </a:xfrm>
          <a:prstGeom prst="rect">
            <a:avLst/>
          </a:prstGeom>
        </p:spPr>
      </p:pic>
      <p:pic>
        <p:nvPicPr>
          <p:cNvPr id="21" name="SK-19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33757" y="5136505"/>
            <a:ext cx="1536055" cy="1227534"/>
          </a:xfrm>
          <a:prstGeom prst="rect">
            <a:avLst/>
          </a:prstGeom>
        </p:spPr>
      </p:pic>
      <p:sp>
        <p:nvSpPr>
          <p:cNvPr id="22" name="SK-19-text-21"/>
          <p:cNvSpPr/>
          <p:nvPr/>
        </p:nvSpPr>
        <p:spPr>
          <a:xfrm>
            <a:off x="341263" y="383977"/>
            <a:ext cx="1185073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for Clinical Practice</a:t>
            </a:r>
            <a:endParaRPr lang="en-US" sz="3675" dirty="0"/>
          </a:p>
        </p:txBody>
      </p:sp>
      <p:sp>
        <p:nvSpPr>
          <p:cNvPr id="23" name="SK-19-text-22"/>
          <p:cNvSpPr/>
          <p:nvPr/>
        </p:nvSpPr>
        <p:spPr>
          <a:xfrm>
            <a:off x="353467" y="1179463"/>
            <a:ext cx="118385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90E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Eight essential pearls for managing N&amp;V in palliative care</a:t>
            </a:r>
            <a:endParaRPr lang="en-US" sz="1650" dirty="0"/>
          </a:p>
        </p:txBody>
      </p:sp>
      <p:sp>
        <p:nvSpPr>
          <p:cNvPr id="24" name="SK-19-text-23"/>
          <p:cNvSpPr/>
          <p:nvPr/>
        </p:nvSpPr>
        <p:spPr>
          <a:xfrm>
            <a:off x="743694" y="1776115"/>
            <a:ext cx="798099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 N&amp;V is almost never single-cause</a:t>
            </a:r>
            <a:endParaRPr lang="en-US" sz="1425" dirty="0"/>
          </a:p>
        </p:txBody>
      </p:sp>
      <p:sp>
        <p:nvSpPr>
          <p:cNvPr id="25" name="SK-19-text-24"/>
          <p:cNvSpPr/>
          <p:nvPr/>
        </p:nvSpPr>
        <p:spPr>
          <a:xfrm>
            <a:off x="1341090" y="2071092"/>
            <a:ext cx="331618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think of multiple contributing factors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prescribing — assess systematically.</a:t>
            </a:r>
            <a:endParaRPr lang="en-US" sz="1275" dirty="0"/>
          </a:p>
        </p:txBody>
      </p:sp>
      <p:sp>
        <p:nvSpPr>
          <p:cNvPr id="26" name="SK-19-text-25"/>
          <p:cNvSpPr/>
          <p:nvPr/>
        </p:nvSpPr>
        <p:spPr>
          <a:xfrm>
            <a:off x="743694" y="2852886"/>
            <a:ext cx="884967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 Match the antiemetic to the receptor</a:t>
            </a:r>
            <a:endParaRPr lang="en-US" sz="1425" dirty="0"/>
          </a:p>
        </p:txBody>
      </p:sp>
      <p:sp>
        <p:nvSpPr>
          <p:cNvPr id="27" name="SK-19-text-26"/>
          <p:cNvSpPr/>
          <p:nvPr/>
        </p:nvSpPr>
        <p:spPr>
          <a:xfrm>
            <a:off x="1341090" y="3092946"/>
            <a:ext cx="3633192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Choose based on mechanism, not habit. Gastric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stasis → metoclopramide. Chemical →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haloperidol. Raised ICP → cyclizine.</a:t>
            </a:r>
            <a:endParaRPr lang="en-US" sz="1275" dirty="0"/>
          </a:p>
        </p:txBody>
      </p:sp>
      <p:sp>
        <p:nvSpPr>
          <p:cNvPr id="28" name="SK-19-text-27"/>
          <p:cNvSpPr/>
          <p:nvPr/>
        </p:nvSpPr>
        <p:spPr>
          <a:xfrm>
            <a:off x="743694" y="4025503"/>
            <a:ext cx="971835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 Never combine cyclizine + metoclopramide</a:t>
            </a:r>
            <a:endParaRPr lang="en-US" sz="1425" dirty="0"/>
          </a:p>
        </p:txBody>
      </p:sp>
      <p:sp>
        <p:nvSpPr>
          <p:cNvPr id="29" name="SK-19-text-28"/>
          <p:cNvSpPr/>
          <p:nvPr/>
        </p:nvSpPr>
        <p:spPr>
          <a:xfrm>
            <a:off x="1341090" y="4265563"/>
            <a:ext cx="351115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 pharmacological antagonism — cyclizine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blocks metoclopramide's prokinetic action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entirely.</a:t>
            </a:r>
            <a:endParaRPr lang="en-US" sz="1275" dirty="0"/>
          </a:p>
        </p:txBody>
      </p:sp>
      <p:sp>
        <p:nvSpPr>
          <p:cNvPr id="30" name="SK-19-text-29"/>
          <p:cNvSpPr/>
          <p:nvPr/>
        </p:nvSpPr>
        <p:spPr>
          <a:xfrm>
            <a:off x="743694" y="5205115"/>
            <a:ext cx="841533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 Always prescribe regularly AND PRN</a:t>
            </a:r>
            <a:endParaRPr lang="en-US" sz="1425" dirty="0"/>
          </a:p>
        </p:txBody>
      </p:sp>
      <p:sp>
        <p:nvSpPr>
          <p:cNvPr id="31" name="SK-19-text-30"/>
          <p:cNvSpPr/>
          <p:nvPr/>
        </p:nvSpPr>
        <p:spPr>
          <a:xfrm>
            <a:off x="1341090" y="5438329"/>
            <a:ext cx="3267373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PRN-only prescribing means the patient is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chasing the nausea. Regular dosing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prevents the cycle.</a:t>
            </a:r>
            <a:endParaRPr lang="en-US" sz="1275" dirty="0"/>
          </a:p>
        </p:txBody>
      </p:sp>
      <p:sp>
        <p:nvSpPr>
          <p:cNvPr id="32" name="SK-19-text-31"/>
          <p:cNvSpPr/>
          <p:nvPr/>
        </p:nvSpPr>
        <p:spPr>
          <a:xfrm>
            <a:off x="6083796" y="1769269"/>
            <a:ext cx="4254996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 When oral route fails — switch to SC or CSCI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vomiting means oral bioavailability 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unreliable. Subcutaneous delivery is consistent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comfortable.</a:t>
            </a:r>
            <a:endParaRPr lang="en-US" sz="1350" dirty="0"/>
          </a:p>
        </p:txBody>
      </p:sp>
      <p:sp>
        <p:nvSpPr>
          <p:cNvPr id="33" name="SK-19-text-32"/>
          <p:cNvSpPr/>
          <p:nvPr/>
        </p:nvSpPr>
        <p:spPr>
          <a:xfrm>
            <a:off x="6083796" y="2962573"/>
            <a:ext cx="4462165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 Levomepromazine is your broad-spectrum rescue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6mg nocte SC/oral is usually well tolerated.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when single-mechanism agents have failed.</a:t>
            </a:r>
            <a:endParaRPr lang="en-US" sz="1350" dirty="0"/>
          </a:p>
        </p:txBody>
      </p:sp>
      <p:sp>
        <p:nvSpPr>
          <p:cNvPr id="34" name="SK-19-text-33"/>
          <p:cNvSpPr/>
          <p:nvPr/>
        </p:nvSpPr>
        <p:spPr>
          <a:xfrm>
            <a:off x="6083796" y="4025503"/>
            <a:ext cx="4547592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07 Dexamethasone works through multiple mechanisms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it in refractory cases — reduces peri-tumoral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oedema, cerebral oedema, and has direct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properties.</a:t>
            </a:r>
            <a:endParaRPr lang="en-US" sz="1350" dirty="0"/>
          </a:p>
        </p:txBody>
      </p:sp>
      <p:sp>
        <p:nvSpPr>
          <p:cNvPr id="35" name="SK-19-text-34"/>
          <p:cNvSpPr/>
          <p:nvPr/>
        </p:nvSpPr>
        <p:spPr>
          <a:xfrm>
            <a:off x="6083796" y="5205115"/>
            <a:ext cx="4291459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08 Anxiety and nausea are inseparable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 significantly amplifies nausea. Addressing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psychological distress is not optional — it is part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antiemetic treatment.</a:t>
            </a:r>
            <a:endParaRPr lang="en-US" sz="1350" dirty="0"/>
          </a:p>
        </p:txBody>
      </p:sp>
      <p:sp>
        <p:nvSpPr>
          <p:cNvPr id="36" name="SK-19-text-35"/>
          <p:cNvSpPr/>
          <p:nvPr/>
        </p:nvSpPr>
        <p:spPr>
          <a:xfrm>
            <a:off x="207169" y="6549330"/>
            <a:ext cx="416147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7" name="SK-19-text-36"/>
          <p:cNvSpPr/>
          <p:nvPr/>
        </p:nvSpPr>
        <p:spPr>
          <a:xfrm>
            <a:off x="8644086" y="6542484"/>
            <a:ext cx="354791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June 2026</a:t>
            </a:r>
            <a:endParaRPr lang="en-US" sz="12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392" y="1055489"/>
            <a:ext cx="6790879" cy="28575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392" y="2132707"/>
            <a:ext cx="2669977" cy="3504307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0055" y="2182862"/>
            <a:ext cx="2669977" cy="3191619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9867" y="2182862"/>
            <a:ext cx="2669977" cy="323284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6682" y="1584127"/>
            <a:ext cx="2950369" cy="4402782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2205" y="1522363"/>
            <a:ext cx="38100" cy="4464546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322963"/>
            <a:ext cx="12192000" cy="534888"/>
          </a:xfrm>
          <a:prstGeom prst="rect">
            <a:avLst/>
          </a:prstGeom>
        </p:spPr>
      </p:pic>
      <p:sp>
        <p:nvSpPr>
          <p:cNvPr id="10" name="SK-2-text-9"/>
          <p:cNvSpPr/>
          <p:nvPr/>
        </p:nvSpPr>
        <p:spPr>
          <a:xfrm>
            <a:off x="304800" y="370284"/>
            <a:ext cx="11887200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Scale of the Problem</a:t>
            </a:r>
            <a:endParaRPr lang="en-US" sz="3975" dirty="0"/>
          </a:p>
        </p:txBody>
      </p:sp>
      <p:sp>
        <p:nvSpPr>
          <p:cNvPr id="11" name="SK-2-text-10"/>
          <p:cNvSpPr/>
          <p:nvPr/>
        </p:nvSpPr>
        <p:spPr>
          <a:xfrm>
            <a:off x="304800" y="1289298"/>
            <a:ext cx="1082230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3366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 &amp; Vomiting in Advanced Cancer</a:t>
            </a:r>
            <a:endParaRPr lang="en-US" sz="1950" dirty="0"/>
          </a:p>
        </p:txBody>
      </p:sp>
      <p:sp>
        <p:nvSpPr>
          <p:cNvPr id="12" name="SK-2-text-11"/>
          <p:cNvSpPr/>
          <p:nvPr/>
        </p:nvSpPr>
        <p:spPr>
          <a:xfrm>
            <a:off x="372070" y="2537371"/>
            <a:ext cx="2596307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51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40–70%</a:t>
            </a:r>
            <a:endParaRPr lang="en-US" sz="5175" dirty="0"/>
          </a:p>
        </p:txBody>
      </p:sp>
      <p:sp>
        <p:nvSpPr>
          <p:cNvPr id="13" name="SK-2-text-12"/>
          <p:cNvSpPr/>
          <p:nvPr/>
        </p:nvSpPr>
        <p:spPr>
          <a:xfrm>
            <a:off x="719286" y="3497461"/>
            <a:ext cx="1901875" cy="12961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patients with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advanced cancer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experience nausea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and/or vomiting</a:t>
            </a:r>
            <a:endParaRPr lang="en-US" sz="1800" dirty="0"/>
          </a:p>
        </p:txBody>
      </p:sp>
      <p:sp>
        <p:nvSpPr>
          <p:cNvPr id="14" name="SK-2-text-13"/>
          <p:cNvSpPr/>
          <p:nvPr/>
        </p:nvSpPr>
        <p:spPr>
          <a:xfrm>
            <a:off x="3420070" y="2468761"/>
            <a:ext cx="2145209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51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in 3</a:t>
            </a:r>
            <a:endParaRPr lang="en-US" sz="5175" dirty="0"/>
          </a:p>
        </p:txBody>
      </p:sp>
      <p:sp>
        <p:nvSpPr>
          <p:cNvPr id="15" name="SK-2-text-14"/>
          <p:cNvSpPr/>
          <p:nvPr/>
        </p:nvSpPr>
        <p:spPr>
          <a:xfrm>
            <a:off x="3450282" y="3497461"/>
            <a:ext cx="1962894" cy="15909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have MORE THAN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contributing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 — systematic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is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</a:t>
            </a:r>
            <a:endParaRPr lang="en-US" sz="1800" dirty="0"/>
          </a:p>
        </p:txBody>
      </p:sp>
      <p:sp>
        <p:nvSpPr>
          <p:cNvPr id="16" name="SK-2-text-15"/>
          <p:cNvSpPr/>
          <p:nvPr/>
        </p:nvSpPr>
        <p:spPr>
          <a:xfrm>
            <a:off x="6163270" y="2468761"/>
            <a:ext cx="2071985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5175" b="1" dirty="0">
                <a:solidFill>
                  <a:srgbClr val="3366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in 3</a:t>
            </a:r>
            <a:endParaRPr lang="en-US" sz="5175" dirty="0"/>
          </a:p>
        </p:txBody>
      </p:sp>
      <p:sp>
        <p:nvSpPr>
          <p:cNvPr id="17" name="SK-2-text-16"/>
          <p:cNvSpPr/>
          <p:nvPr/>
        </p:nvSpPr>
        <p:spPr>
          <a:xfrm>
            <a:off x="6010573" y="3497461"/>
            <a:ext cx="2218879" cy="16321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will need MORE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THAN ONE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—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rational combinations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required</a:t>
            </a:r>
            <a:endParaRPr lang="en-US" sz="1800" dirty="0"/>
          </a:p>
        </p:txBody>
      </p:sp>
      <p:sp>
        <p:nvSpPr>
          <p:cNvPr id="18" name="SK-2-text-17"/>
          <p:cNvSpPr/>
          <p:nvPr/>
        </p:nvSpPr>
        <p:spPr>
          <a:xfrm>
            <a:off x="9095184" y="1844725"/>
            <a:ext cx="309681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IT MATTERS</a:t>
            </a:r>
            <a:endParaRPr lang="en-US" sz="1950" dirty="0"/>
          </a:p>
        </p:txBody>
      </p:sp>
      <p:sp>
        <p:nvSpPr>
          <p:cNvPr id="19" name="SK-2-text-18"/>
          <p:cNvSpPr/>
          <p:nvPr/>
        </p:nvSpPr>
        <p:spPr>
          <a:xfrm>
            <a:off x="9082980" y="2530525"/>
            <a:ext cx="2450455" cy="12412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N&amp;V profoundly affects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of life and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adherence to other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medications.</a:t>
            </a:r>
            <a:endParaRPr lang="en-US" sz="1800" dirty="0"/>
          </a:p>
        </p:txBody>
      </p:sp>
      <p:sp>
        <p:nvSpPr>
          <p:cNvPr id="20" name="SK-2-text-19"/>
          <p:cNvSpPr/>
          <p:nvPr/>
        </p:nvSpPr>
        <p:spPr>
          <a:xfrm>
            <a:off x="9082980" y="4121646"/>
            <a:ext cx="2352973" cy="1604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Rational, cause-based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 selection —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guesswork — is the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foundation of good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care.</a:t>
            </a:r>
            <a:endParaRPr lang="en-US" sz="1800" dirty="0"/>
          </a:p>
        </p:txBody>
      </p:sp>
      <p:sp>
        <p:nvSpPr>
          <p:cNvPr id="21" name="SK-2-text-20"/>
          <p:cNvSpPr/>
          <p:nvPr/>
        </p:nvSpPr>
        <p:spPr>
          <a:xfrm>
            <a:off x="304800" y="6501259"/>
            <a:ext cx="48958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2" name="SK-2-text-21"/>
          <p:cNvSpPr/>
          <p:nvPr/>
        </p:nvSpPr>
        <p:spPr>
          <a:xfrm>
            <a:off x="8207425" y="6494413"/>
            <a:ext cx="365521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June 2026</a:t>
            </a:r>
            <a:endParaRPr lang="en-US" sz="1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0"/>
            <a:ext cx="4876800" cy="171450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918270"/>
            <a:ext cx="6132463" cy="28575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9161" y="1062930"/>
            <a:ext cx="767953" cy="44574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1632198"/>
            <a:ext cx="5522863" cy="1220688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79" y="1632198"/>
            <a:ext cx="194965" cy="1275457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8761" y="1652736"/>
            <a:ext cx="5522863" cy="1254919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8761" y="1632198"/>
            <a:ext cx="194965" cy="1275457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3072259"/>
            <a:ext cx="5522863" cy="1248073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079" y="3072259"/>
            <a:ext cx="194965" cy="1275457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8761" y="3120330"/>
            <a:ext cx="5522863" cy="1227534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8761" y="3072259"/>
            <a:ext cx="194965" cy="1275457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4539853"/>
            <a:ext cx="5522863" cy="1248073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0079" y="4512469"/>
            <a:ext cx="194965" cy="1275457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8761" y="4539853"/>
            <a:ext cx="5522863" cy="1248073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78761" y="4512469"/>
            <a:ext cx="194965" cy="1275457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5915025"/>
            <a:ext cx="12192000" cy="475952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00502"/>
            <a:ext cx="12192000" cy="457349"/>
          </a:xfrm>
          <a:prstGeom prst="rect">
            <a:avLst/>
          </a:prstGeom>
        </p:spPr>
      </p:pic>
      <p:sp>
        <p:nvSpPr>
          <p:cNvPr id="20" name="SK-20-text-19"/>
          <p:cNvSpPr/>
          <p:nvPr/>
        </p:nvSpPr>
        <p:spPr>
          <a:xfrm>
            <a:off x="390079" y="315367"/>
            <a:ext cx="1050512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Pearls: AKT Focus</a:t>
            </a:r>
            <a:endParaRPr lang="en-US" sz="3075" dirty="0"/>
          </a:p>
        </p:txBody>
      </p:sp>
      <p:sp>
        <p:nvSpPr>
          <p:cNvPr id="21" name="SK-20-text-20"/>
          <p:cNvSpPr/>
          <p:nvPr/>
        </p:nvSpPr>
        <p:spPr>
          <a:xfrm>
            <a:off x="365671" y="1145232"/>
            <a:ext cx="1182632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90E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High-yield facts for the Applied Knowledge Test</a:t>
            </a:r>
            <a:endParaRPr lang="en-US" sz="1650" dirty="0"/>
          </a:p>
        </p:txBody>
      </p:sp>
      <p:sp>
        <p:nvSpPr>
          <p:cNvPr id="22" name="SK-20-text-21"/>
          <p:cNvSpPr/>
          <p:nvPr/>
        </p:nvSpPr>
        <p:spPr>
          <a:xfrm>
            <a:off x="5778996" y="1172617"/>
            <a:ext cx="8591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</a:t>
            </a:r>
            <a:endParaRPr lang="en-US" sz="1650" dirty="0"/>
          </a:p>
        </p:txBody>
      </p:sp>
      <p:sp>
        <p:nvSpPr>
          <p:cNvPr id="23" name="SK-20-text-22"/>
          <p:cNvSpPr/>
          <p:nvPr/>
        </p:nvSpPr>
        <p:spPr>
          <a:xfrm>
            <a:off x="719286" y="1817340"/>
            <a:ext cx="103308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⭐ Gastric Stasis → First-line antiemetic</a:t>
            </a:r>
            <a:endParaRPr lang="en-US" sz="1650" dirty="0"/>
          </a:p>
        </p:txBody>
      </p:sp>
      <p:sp>
        <p:nvSpPr>
          <p:cNvPr id="24" name="SK-20-text-23"/>
          <p:cNvSpPr/>
          <p:nvPr/>
        </p:nvSpPr>
        <p:spPr>
          <a:xfrm>
            <a:off x="1121569" y="2160240"/>
            <a:ext cx="382815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Metoclopramide 10mg TDS oral / 30–60mg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 24hr CSCI</a:t>
            </a:r>
            <a:endParaRPr lang="en-US" sz="1350" dirty="0"/>
          </a:p>
        </p:txBody>
      </p:sp>
      <p:sp>
        <p:nvSpPr>
          <p:cNvPr id="25" name="SK-20-text-24"/>
          <p:cNvSpPr/>
          <p:nvPr/>
        </p:nvSpPr>
        <p:spPr>
          <a:xfrm>
            <a:off x="6620173" y="1762423"/>
            <a:ext cx="55718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⭐ Critical Contraindication</a:t>
            </a:r>
            <a:endParaRPr lang="en-US" sz="1650" dirty="0"/>
          </a:p>
        </p:txBody>
      </p:sp>
      <p:sp>
        <p:nvSpPr>
          <p:cNvPr id="26" name="SK-20-text-25"/>
          <p:cNvSpPr/>
          <p:nvPr/>
        </p:nvSpPr>
        <p:spPr>
          <a:xfrm>
            <a:off x="6985992" y="2091630"/>
            <a:ext cx="3584377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Metoclopramide is CONTRAINDICATED 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bowel obstruction — prokinetic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action worsens colic</a:t>
            </a:r>
            <a:endParaRPr lang="en-US" sz="1350" dirty="0"/>
          </a:p>
        </p:txBody>
      </p:sp>
      <p:sp>
        <p:nvSpPr>
          <p:cNvPr id="27" name="SK-20-text-26"/>
          <p:cNvSpPr/>
          <p:nvPr/>
        </p:nvSpPr>
        <p:spPr>
          <a:xfrm>
            <a:off x="719286" y="3168253"/>
            <a:ext cx="386476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⭐ Chemical / Opioid-induced N&amp;V →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First-line antiemetic</a:t>
            </a:r>
            <a:endParaRPr lang="en-US" sz="1575" dirty="0"/>
          </a:p>
        </p:txBody>
      </p:sp>
      <p:sp>
        <p:nvSpPr>
          <p:cNvPr id="28" name="SK-20-text-27"/>
          <p:cNvSpPr/>
          <p:nvPr/>
        </p:nvSpPr>
        <p:spPr>
          <a:xfrm>
            <a:off x="1109365" y="3758059"/>
            <a:ext cx="413295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Haloperidol — BNF starting dose: 1.5mg nocte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 or oral</a:t>
            </a:r>
            <a:endParaRPr lang="en-US" sz="1350" dirty="0"/>
          </a:p>
        </p:txBody>
      </p:sp>
      <p:sp>
        <p:nvSpPr>
          <p:cNvPr id="29" name="SK-20-text-28"/>
          <p:cNvSpPr/>
          <p:nvPr/>
        </p:nvSpPr>
        <p:spPr>
          <a:xfrm>
            <a:off x="6607969" y="3209479"/>
            <a:ext cx="558403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⭐ Pharmacological Antagonism — Never Combine</a:t>
            </a:r>
            <a:endParaRPr lang="en-US" sz="1650" dirty="0"/>
          </a:p>
        </p:txBody>
      </p:sp>
      <p:sp>
        <p:nvSpPr>
          <p:cNvPr id="30" name="SK-20-text-29"/>
          <p:cNvSpPr/>
          <p:nvPr/>
        </p:nvSpPr>
        <p:spPr>
          <a:xfrm>
            <a:off x="6985992" y="3559225"/>
            <a:ext cx="3962400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Cyclizine blocks metoclopramide's prokinetic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action — these two agents directly antagonise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other</a:t>
            </a:r>
            <a:endParaRPr lang="en-US" sz="1350" dirty="0"/>
          </a:p>
        </p:txBody>
      </p:sp>
      <p:sp>
        <p:nvSpPr>
          <p:cNvPr id="31" name="SK-20-text-30"/>
          <p:cNvSpPr/>
          <p:nvPr/>
        </p:nvSpPr>
        <p:spPr>
          <a:xfrm>
            <a:off x="719286" y="4738836"/>
            <a:ext cx="932497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⭐ Raised ICP → First-line antiemetic</a:t>
            </a:r>
            <a:endParaRPr lang="en-US" sz="1650" dirty="0"/>
          </a:p>
        </p:txBody>
      </p:sp>
      <p:sp>
        <p:nvSpPr>
          <p:cNvPr id="32" name="SK-20-text-31"/>
          <p:cNvSpPr/>
          <p:nvPr/>
        </p:nvSpPr>
        <p:spPr>
          <a:xfrm>
            <a:off x="1109365" y="5095429"/>
            <a:ext cx="286509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Cyclizine 50mg TDS oral or SC +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Dexamethasone 16mg daily</a:t>
            </a:r>
            <a:endParaRPr lang="en-US" sz="1350" dirty="0"/>
          </a:p>
        </p:txBody>
      </p:sp>
      <p:sp>
        <p:nvSpPr>
          <p:cNvPr id="33" name="SK-20-text-32"/>
          <p:cNvSpPr/>
          <p:nvPr/>
        </p:nvSpPr>
        <p:spPr>
          <a:xfrm>
            <a:off x="6607969" y="4738836"/>
            <a:ext cx="558403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⭐ Broad-spectrum rescue antiemetic</a:t>
            </a:r>
            <a:endParaRPr lang="en-US" sz="1650" dirty="0"/>
          </a:p>
        </p:txBody>
      </p:sp>
      <p:sp>
        <p:nvSpPr>
          <p:cNvPr id="34" name="SK-20-text-33"/>
          <p:cNvSpPr/>
          <p:nvPr/>
        </p:nvSpPr>
        <p:spPr>
          <a:xfrm>
            <a:off x="6985992" y="5102275"/>
            <a:ext cx="429145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Levomepromazine: BNF starting dose 6–6.25mg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nocte SC or oral; CSCI 5–25mg per 24hr</a:t>
            </a:r>
            <a:endParaRPr lang="en-US" sz="1350" dirty="0"/>
          </a:p>
        </p:txBody>
      </p:sp>
      <p:sp>
        <p:nvSpPr>
          <p:cNvPr id="35" name="SK-20-text-34"/>
          <p:cNvSpPr/>
          <p:nvPr/>
        </p:nvSpPr>
        <p:spPr>
          <a:xfrm>
            <a:off x="2056805" y="6000750"/>
            <a:ext cx="752966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💡 Match the antiemetic to the receptor mechanism — not just to habit</a:t>
            </a:r>
            <a:endParaRPr lang="en-US" sz="1650" dirty="0"/>
          </a:p>
        </p:txBody>
      </p:sp>
      <p:sp>
        <p:nvSpPr>
          <p:cNvPr id="36" name="SK-20-text-35"/>
          <p:cNvSpPr/>
          <p:nvPr/>
        </p:nvSpPr>
        <p:spPr>
          <a:xfrm>
            <a:off x="316855" y="6521946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7" name="SK-20-text-36"/>
          <p:cNvSpPr/>
          <p:nvPr/>
        </p:nvSpPr>
        <p:spPr>
          <a:xfrm>
            <a:off x="5751463" y="6508105"/>
            <a:ext cx="60623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Nausea &amp; Vomiting in Palliative Care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902494"/>
            <a:ext cx="6181279" cy="1905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535460"/>
            <a:ext cx="6169075" cy="1050578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549896"/>
            <a:ext cx="146298" cy="1001167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653308"/>
            <a:ext cx="6169075" cy="1002506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2647057"/>
            <a:ext cx="146298" cy="1001167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3730079"/>
            <a:ext cx="6169075" cy="1029891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3744367"/>
            <a:ext cx="146298" cy="1001167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4820394"/>
            <a:ext cx="6169075" cy="1002506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4841677"/>
            <a:ext cx="146298" cy="1001167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943749"/>
            <a:ext cx="12192000" cy="370880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333976"/>
            <a:ext cx="12192000" cy="523875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61584" y="1549896"/>
            <a:ext cx="4925467" cy="3518148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177" y="4896594"/>
            <a:ext cx="390079" cy="404515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177" y="3806130"/>
            <a:ext cx="390079" cy="370284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1177" y="2729359"/>
            <a:ext cx="390079" cy="377130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8973" y="1611511"/>
            <a:ext cx="402282" cy="329059"/>
          </a:xfrm>
          <a:prstGeom prst="rect">
            <a:avLst/>
          </a:prstGeom>
        </p:spPr>
      </p:pic>
      <p:sp>
        <p:nvSpPr>
          <p:cNvPr id="19" name="SK-21-text-18"/>
          <p:cNvSpPr/>
          <p:nvPr/>
        </p:nvSpPr>
        <p:spPr>
          <a:xfrm>
            <a:off x="487561" y="329059"/>
            <a:ext cx="973645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Pearls: SCA Focus</a:t>
            </a:r>
            <a:endParaRPr lang="en-US" sz="2850" dirty="0"/>
          </a:p>
        </p:txBody>
      </p:sp>
      <p:sp>
        <p:nvSpPr>
          <p:cNvPr id="20" name="SK-21-text-19"/>
          <p:cNvSpPr/>
          <p:nvPr/>
        </p:nvSpPr>
        <p:spPr>
          <a:xfrm>
            <a:off x="463153" y="1021705"/>
            <a:ext cx="1172884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E7DA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Communication, ICE &amp; Safety-Netting · GP Trainee SCA Preparation</a:t>
            </a:r>
            <a:endParaRPr lang="en-US" sz="1350" dirty="0"/>
          </a:p>
        </p:txBody>
      </p:sp>
      <p:sp>
        <p:nvSpPr>
          <p:cNvPr id="21" name="SK-21-text-20"/>
          <p:cNvSpPr/>
          <p:nvPr/>
        </p:nvSpPr>
        <p:spPr>
          <a:xfrm>
            <a:off x="1365498" y="1625203"/>
            <a:ext cx="62579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9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ICE — EXPLORING THE EXPERIENCE</a:t>
            </a:r>
            <a:endParaRPr lang="en-US" sz="1350" dirty="0"/>
          </a:p>
        </p:txBody>
      </p:sp>
      <p:sp>
        <p:nvSpPr>
          <p:cNvPr id="22" name="SK-21-text-21"/>
          <p:cNvSpPr/>
          <p:nvPr/>
        </p:nvSpPr>
        <p:spPr>
          <a:xfrm>
            <a:off x="1353294" y="1878955"/>
            <a:ext cx="4803577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"It sounds like the sickness is really affecting your ability to eat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feel comfortable. Can I ask — what makes it worse? Does vomiting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relieve it, or does it persist after?"</a:t>
            </a:r>
            <a:endParaRPr lang="en-US" sz="1200" dirty="0"/>
          </a:p>
        </p:txBody>
      </p:sp>
      <p:sp>
        <p:nvSpPr>
          <p:cNvPr id="23" name="SK-21-text-22"/>
          <p:cNvSpPr/>
          <p:nvPr/>
        </p:nvSpPr>
        <p:spPr>
          <a:xfrm>
            <a:off x="1365498" y="2743200"/>
            <a:ext cx="42005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9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EXPLAINING TREATMENT</a:t>
            </a:r>
            <a:endParaRPr lang="en-US" sz="1350" dirty="0"/>
          </a:p>
        </p:txBody>
      </p:sp>
      <p:sp>
        <p:nvSpPr>
          <p:cNvPr id="24" name="SK-21-text-23"/>
          <p:cNvSpPr/>
          <p:nvPr/>
        </p:nvSpPr>
        <p:spPr>
          <a:xfrm>
            <a:off x="1353294" y="2989957"/>
            <a:ext cx="4669482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"There are different types of anti-sickness medicines that work in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different ways. We're going to use one that targets the specific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cause of your nausea."</a:t>
            </a:r>
            <a:endParaRPr lang="en-US" sz="1200" dirty="0"/>
          </a:p>
        </p:txBody>
      </p:sp>
      <p:sp>
        <p:nvSpPr>
          <p:cNvPr id="25" name="SK-21-text-24"/>
          <p:cNvSpPr/>
          <p:nvPr/>
        </p:nvSpPr>
        <p:spPr>
          <a:xfrm>
            <a:off x="1365498" y="3819823"/>
            <a:ext cx="60521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9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ADDRESSING INJECTION CONCERNS</a:t>
            </a:r>
            <a:endParaRPr lang="en-US" sz="1350" dirty="0"/>
          </a:p>
        </p:txBody>
      </p:sp>
      <p:sp>
        <p:nvSpPr>
          <p:cNvPr id="26" name="SK-21-text-25"/>
          <p:cNvSpPr/>
          <p:nvPr/>
        </p:nvSpPr>
        <p:spPr>
          <a:xfrm>
            <a:off x="1353294" y="4073575"/>
            <a:ext cx="4559796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"If tablets aren't staying down, the most reliable way to give the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medicine is via a small needle under the skin — it's much more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comfortable than you might expect."</a:t>
            </a:r>
            <a:endParaRPr lang="en-US" sz="1200" dirty="0"/>
          </a:p>
        </p:txBody>
      </p:sp>
      <p:sp>
        <p:nvSpPr>
          <p:cNvPr id="27" name="SK-21-text-26"/>
          <p:cNvSpPr/>
          <p:nvPr/>
        </p:nvSpPr>
        <p:spPr>
          <a:xfrm>
            <a:off x="1365498" y="4923979"/>
            <a:ext cx="29660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9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</a:t>
            </a:r>
            <a:endParaRPr lang="en-US" sz="1350" dirty="0"/>
          </a:p>
        </p:txBody>
      </p:sp>
      <p:sp>
        <p:nvSpPr>
          <p:cNvPr id="28" name="SK-21-text-27"/>
          <p:cNvSpPr/>
          <p:nvPr/>
        </p:nvSpPr>
        <p:spPr>
          <a:xfrm>
            <a:off x="1353294" y="5143500"/>
            <a:ext cx="4815780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"If the sickness is getting worse or you can't keep any fluids down,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please contact us or the out-of-hours service straight away — this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is something we can treat."</a:t>
            </a:r>
            <a:endParaRPr lang="en-US" sz="1200" dirty="0"/>
          </a:p>
        </p:txBody>
      </p:sp>
      <p:sp>
        <p:nvSpPr>
          <p:cNvPr id="29" name="SK-21-text-28"/>
          <p:cNvSpPr/>
          <p:nvPr/>
        </p:nvSpPr>
        <p:spPr>
          <a:xfrm>
            <a:off x="7028408" y="5253186"/>
            <a:ext cx="471859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E7DA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SCA: show empathy, explore ICE, explain clearly, safety-net</a:t>
            </a:r>
            <a:endParaRPr lang="en-US" sz="1350" dirty="0"/>
          </a:p>
        </p:txBody>
      </p:sp>
      <p:sp>
        <p:nvSpPr>
          <p:cNvPr id="30" name="SK-21-text-29"/>
          <p:cNvSpPr/>
          <p:nvPr/>
        </p:nvSpPr>
        <p:spPr>
          <a:xfrm>
            <a:off x="1773734" y="6041827"/>
            <a:ext cx="86079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Remember: In SCA, the examiner is watching HOW you communicate — not just WHAT you prescribe</a:t>
            </a:r>
            <a:endParaRPr lang="en-US" sz="1350" dirty="0"/>
          </a:p>
        </p:txBody>
      </p:sp>
      <p:sp>
        <p:nvSpPr>
          <p:cNvPr id="31" name="SK-21-text-30"/>
          <p:cNvSpPr/>
          <p:nvPr/>
        </p:nvSpPr>
        <p:spPr>
          <a:xfrm>
            <a:off x="390079" y="6508105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2" name="SK-21-text-31"/>
          <p:cNvSpPr/>
          <p:nvPr/>
        </p:nvSpPr>
        <p:spPr>
          <a:xfrm>
            <a:off x="8648402" y="6501259"/>
            <a:ext cx="31776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Exam Pearls: SCA Focus · Slide 21 of 25</a:t>
            </a:r>
            <a:endParaRPr lang="en-US" sz="12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897731"/>
            <a:ext cx="5596086" cy="28575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577280"/>
            <a:ext cx="5303490" cy="198879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22363"/>
            <a:ext cx="146298" cy="2043559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8761" y="1597223"/>
            <a:ext cx="5303490" cy="2003822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8761" y="1522363"/>
            <a:ext cx="146298" cy="2043559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629174"/>
            <a:ext cx="5303490" cy="2390626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716982"/>
            <a:ext cx="146298" cy="2043559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8761" y="3798540"/>
            <a:ext cx="5303490" cy="1962596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8761" y="3716982"/>
            <a:ext cx="146298" cy="2043559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986909"/>
            <a:ext cx="12192000" cy="870942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16278"/>
            <a:ext cx="12192000" cy="19050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44580" y="3874740"/>
            <a:ext cx="475357" cy="473125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44580" y="1673275"/>
            <a:ext cx="475357" cy="466279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2196" y="3874740"/>
            <a:ext cx="463153" cy="473125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2196" y="1673275"/>
            <a:ext cx="463153" cy="466279"/>
          </a:xfrm>
          <a:prstGeom prst="rect">
            <a:avLst/>
          </a:prstGeom>
        </p:spPr>
      </p:pic>
      <p:sp>
        <p:nvSpPr>
          <p:cNvPr id="18" name="SK-22-text-17"/>
          <p:cNvSpPr/>
          <p:nvPr/>
        </p:nvSpPr>
        <p:spPr>
          <a:xfrm>
            <a:off x="438894" y="329059"/>
            <a:ext cx="11753106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and Urgent Review</a:t>
            </a:r>
            <a:endParaRPr lang="en-US" sz="3600" dirty="0"/>
          </a:p>
        </p:txBody>
      </p:sp>
      <p:sp>
        <p:nvSpPr>
          <p:cNvPr id="19" name="SK-22-text-18"/>
          <p:cNvSpPr/>
          <p:nvPr/>
        </p:nvSpPr>
        <p:spPr>
          <a:xfrm>
            <a:off x="426690" y="1090315"/>
            <a:ext cx="117653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6F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presentations requiring immediate clinical action</a:t>
            </a:r>
            <a:endParaRPr lang="en-US" sz="1650" dirty="0"/>
          </a:p>
        </p:txBody>
      </p:sp>
      <p:sp>
        <p:nvSpPr>
          <p:cNvPr id="20" name="SK-22-text-19"/>
          <p:cNvSpPr/>
          <p:nvPr/>
        </p:nvSpPr>
        <p:spPr>
          <a:xfrm>
            <a:off x="1475184" y="1741884"/>
            <a:ext cx="876966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Raised Intracranial Pressure</a:t>
            </a:r>
            <a:endParaRPr lang="en-US" sz="2025" dirty="0"/>
          </a:p>
        </p:txBody>
      </p:sp>
      <p:sp>
        <p:nvSpPr>
          <p:cNvPr id="21" name="SK-22-text-20"/>
          <p:cNvSpPr/>
          <p:nvPr/>
        </p:nvSpPr>
        <p:spPr>
          <a:xfrm>
            <a:off x="1450777" y="2180779"/>
            <a:ext cx="3876973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vomiting with headache worst in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morning or on head movement —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papilloedema may be present.</a:t>
            </a:r>
            <a:endParaRPr lang="en-US" sz="1575" dirty="0"/>
          </a:p>
        </p:txBody>
      </p:sp>
      <p:sp>
        <p:nvSpPr>
          <p:cNvPr id="22" name="SK-22-text-21"/>
          <p:cNvSpPr/>
          <p:nvPr/>
        </p:nvSpPr>
        <p:spPr>
          <a:xfrm>
            <a:off x="1462980" y="3017490"/>
            <a:ext cx="307225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660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Urgent dexamethasone 16mg +</a:t>
            </a:r>
            <a:endParaRPr lang="en-US" sz="1575" dirty="0"/>
          </a:p>
          <a:p>
            <a:pPr marL="0" indent="0" algn="l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660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oncology / neurology review</a:t>
            </a:r>
            <a:endParaRPr lang="en-US" sz="1575" dirty="0"/>
          </a:p>
        </p:txBody>
      </p:sp>
      <p:sp>
        <p:nvSpPr>
          <p:cNvPr id="23" name="SK-22-text-22"/>
          <p:cNvSpPr/>
          <p:nvPr/>
        </p:nvSpPr>
        <p:spPr>
          <a:xfrm>
            <a:off x="1462980" y="3902125"/>
            <a:ext cx="3145482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Dehydration +</a:t>
            </a:r>
            <a:endParaRPr lang="en-US" sz="19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Accumulation Risk</a:t>
            </a:r>
            <a:endParaRPr lang="en-US" sz="1950" dirty="0"/>
          </a:p>
        </p:txBody>
      </p:sp>
      <p:sp>
        <p:nvSpPr>
          <p:cNvPr id="24" name="SK-22-text-23"/>
          <p:cNvSpPr/>
          <p:nvPr/>
        </p:nvSpPr>
        <p:spPr>
          <a:xfrm>
            <a:off x="1450777" y="4512469"/>
            <a:ext cx="3876973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vomiting causing dehydration —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renal clearance increases opioid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accumulation and toxicity risk.</a:t>
            </a:r>
            <a:endParaRPr lang="en-US" sz="1575" dirty="0"/>
          </a:p>
        </p:txBody>
      </p:sp>
      <p:sp>
        <p:nvSpPr>
          <p:cNvPr id="25" name="SK-22-text-24"/>
          <p:cNvSpPr/>
          <p:nvPr/>
        </p:nvSpPr>
        <p:spPr>
          <a:xfrm>
            <a:off x="1462980" y="5314950"/>
            <a:ext cx="3328392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660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Switch to SC/CSCI route. Review</a:t>
            </a:r>
            <a:endParaRPr lang="en-US" sz="1575" dirty="0"/>
          </a:p>
          <a:p>
            <a:pPr marL="0" indent="0" algn="l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660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dose. Consider rehydration.</a:t>
            </a:r>
            <a:endParaRPr lang="en-US" sz="1575" dirty="0"/>
          </a:p>
        </p:txBody>
      </p:sp>
      <p:sp>
        <p:nvSpPr>
          <p:cNvPr id="26" name="SK-22-text-25"/>
          <p:cNvSpPr/>
          <p:nvPr/>
        </p:nvSpPr>
        <p:spPr>
          <a:xfrm>
            <a:off x="7217569" y="1693813"/>
            <a:ext cx="252367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Faeculent Vomiting /</a:t>
            </a:r>
            <a:endParaRPr lang="en-US" sz="19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Bowel Obstruction</a:t>
            </a:r>
            <a:endParaRPr lang="en-US" sz="1950" dirty="0"/>
          </a:p>
        </p:txBody>
      </p:sp>
      <p:sp>
        <p:nvSpPr>
          <p:cNvPr id="27" name="SK-22-text-26"/>
          <p:cNvSpPr/>
          <p:nvPr/>
        </p:nvSpPr>
        <p:spPr>
          <a:xfrm>
            <a:off x="7205365" y="2311003"/>
            <a:ext cx="3852565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Faeculent vomiting with absent or abnormal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bowel sounds — suggests complete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mechanical obstruction.</a:t>
            </a:r>
            <a:endParaRPr lang="en-US" sz="1575" dirty="0"/>
          </a:p>
        </p:txBody>
      </p:sp>
      <p:sp>
        <p:nvSpPr>
          <p:cNvPr id="28" name="SK-22-text-27"/>
          <p:cNvSpPr/>
          <p:nvPr/>
        </p:nvSpPr>
        <p:spPr>
          <a:xfrm>
            <a:off x="7217569" y="3079105"/>
            <a:ext cx="365760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660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Urgent assessment + surgical review.</a:t>
            </a:r>
            <a:endParaRPr lang="en-US" sz="1575" dirty="0"/>
          </a:p>
          <a:p>
            <a:pPr marL="0" indent="0" algn="l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660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prokinetics.</a:t>
            </a:r>
            <a:endParaRPr lang="en-US" sz="1575" dirty="0"/>
          </a:p>
        </p:txBody>
      </p:sp>
      <p:sp>
        <p:nvSpPr>
          <p:cNvPr id="29" name="SK-22-text-28"/>
          <p:cNvSpPr/>
          <p:nvPr/>
        </p:nvSpPr>
        <p:spPr>
          <a:xfrm>
            <a:off x="7217569" y="3957042"/>
            <a:ext cx="444912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Hypercalcaemia</a:t>
            </a:r>
            <a:endParaRPr lang="en-US" sz="2025" dirty="0"/>
          </a:p>
        </p:txBody>
      </p:sp>
      <p:sp>
        <p:nvSpPr>
          <p:cNvPr id="30" name="SK-22-text-29"/>
          <p:cNvSpPr/>
          <p:nvPr/>
        </p:nvSpPr>
        <p:spPr>
          <a:xfrm>
            <a:off x="7205365" y="4382244"/>
            <a:ext cx="3706267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Thirst, polyuria, confusion, bone pain,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constipation alongside nausea — classic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hypercalcaemia constellation.</a:t>
            </a:r>
            <a:endParaRPr lang="en-US" sz="1575" dirty="0"/>
          </a:p>
        </p:txBody>
      </p:sp>
      <p:sp>
        <p:nvSpPr>
          <p:cNvPr id="31" name="SK-22-text-30"/>
          <p:cNvSpPr/>
          <p:nvPr/>
        </p:nvSpPr>
        <p:spPr>
          <a:xfrm>
            <a:off x="7217569" y="5205115"/>
            <a:ext cx="390138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660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Check serum Ca²⁺. IV bisphosphonate ±</a:t>
            </a:r>
            <a:endParaRPr lang="en-US" sz="1575" dirty="0"/>
          </a:p>
          <a:p>
            <a:pPr marL="0" indent="0" algn="l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660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fluids urgently.</a:t>
            </a:r>
            <a:endParaRPr lang="en-US" sz="1575" dirty="0"/>
          </a:p>
        </p:txBody>
      </p:sp>
      <p:sp>
        <p:nvSpPr>
          <p:cNvPr id="32" name="SK-22-text-31"/>
          <p:cNvSpPr/>
          <p:nvPr/>
        </p:nvSpPr>
        <p:spPr>
          <a:xfrm>
            <a:off x="3317528" y="6069211"/>
            <a:ext cx="56419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 — assess, escalate, and do not delay.</a:t>
            </a:r>
            <a:endParaRPr lang="en-US" sz="1875" dirty="0"/>
          </a:p>
        </p:txBody>
      </p:sp>
      <p:sp>
        <p:nvSpPr>
          <p:cNvPr id="33" name="SK-22-text-32"/>
          <p:cNvSpPr/>
          <p:nvPr/>
        </p:nvSpPr>
        <p:spPr>
          <a:xfrm>
            <a:off x="451098" y="6556177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4" name="SK-22-text-33"/>
          <p:cNvSpPr/>
          <p:nvPr/>
        </p:nvSpPr>
        <p:spPr>
          <a:xfrm>
            <a:off x="5905202" y="6542484"/>
            <a:ext cx="58111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Nausea &amp; Vomiting in Palliative Care · June 2026</a:t>
            </a:r>
            <a:endParaRPr lang="en-US" sz="127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916186"/>
            <a:ext cx="6205686" cy="19050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584127"/>
            <a:ext cx="5547271" cy="1282303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199" y="1563588"/>
            <a:ext cx="28575" cy="1254919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0094" y="1570434"/>
            <a:ext cx="5547271" cy="1296144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5807" y="1563588"/>
            <a:ext cx="28575" cy="1254919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3140869"/>
            <a:ext cx="5547271" cy="1069777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0199" y="3147715"/>
            <a:ext cx="28575" cy="1014859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3140869"/>
            <a:ext cx="5547271" cy="1069777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807" y="3147715"/>
            <a:ext cx="28575" cy="1014859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486" y="4430167"/>
            <a:ext cx="5547271" cy="1241227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199" y="4409629"/>
            <a:ext cx="28575" cy="1213842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0094" y="4361557"/>
            <a:ext cx="5547271" cy="1254919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5807" y="4409629"/>
            <a:ext cx="28575" cy="1213842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6690" y="5842248"/>
            <a:ext cx="11350675" cy="488156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511475" y="5918448"/>
            <a:ext cx="341263" cy="335905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1671" y="4594771"/>
            <a:ext cx="377875" cy="363438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7953" y="4553694"/>
            <a:ext cx="390079" cy="370284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1671" y="3278088"/>
            <a:ext cx="377875" cy="370284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67953" y="3278088"/>
            <a:ext cx="390079" cy="370284"/>
          </a:xfrm>
          <a:prstGeom prst="rect">
            <a:avLst/>
          </a:prstGeom>
        </p:spPr>
      </p:pic>
      <p:pic>
        <p:nvPicPr>
          <p:cNvPr id="23" name="SK-2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1671" y="1714500"/>
            <a:ext cx="377875" cy="383977"/>
          </a:xfrm>
          <a:prstGeom prst="rect">
            <a:avLst/>
          </a:prstGeom>
        </p:spPr>
      </p:pic>
      <p:pic>
        <p:nvPicPr>
          <p:cNvPr id="24" name="SK-23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67953" y="1707505"/>
            <a:ext cx="377875" cy="390823"/>
          </a:xfrm>
          <a:prstGeom prst="rect">
            <a:avLst/>
          </a:prstGeom>
        </p:spPr>
      </p:pic>
      <p:sp>
        <p:nvSpPr>
          <p:cNvPr id="25" name="SK-23-text-24"/>
          <p:cNvSpPr/>
          <p:nvPr/>
        </p:nvSpPr>
        <p:spPr>
          <a:xfrm>
            <a:off x="329059" y="294829"/>
            <a:ext cx="1144238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to Avoid</a:t>
            </a:r>
            <a:endParaRPr lang="en-US" sz="3075" dirty="0"/>
          </a:p>
        </p:txBody>
      </p:sp>
      <p:sp>
        <p:nvSpPr>
          <p:cNvPr id="26" name="SK-23-text-25"/>
          <p:cNvSpPr/>
          <p:nvPr/>
        </p:nvSpPr>
        <p:spPr>
          <a:xfrm>
            <a:off x="304800" y="1083469"/>
            <a:ext cx="118872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D5DA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Six mistakes that compromise antiemetic management — know them, avoid them</a:t>
            </a:r>
            <a:endParaRPr lang="en-US" sz="1650" dirty="0"/>
          </a:p>
        </p:txBody>
      </p:sp>
      <p:sp>
        <p:nvSpPr>
          <p:cNvPr id="27" name="SK-23-text-26"/>
          <p:cNvSpPr/>
          <p:nvPr/>
        </p:nvSpPr>
        <p:spPr>
          <a:xfrm>
            <a:off x="1341090" y="1707505"/>
            <a:ext cx="51339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PRN-only antiemetics</a:t>
            </a:r>
            <a:endParaRPr lang="en-US" sz="1650" dirty="0"/>
          </a:p>
        </p:txBody>
      </p:sp>
      <p:sp>
        <p:nvSpPr>
          <p:cNvPr id="28" name="SK-23-text-27"/>
          <p:cNvSpPr/>
          <p:nvPr/>
        </p:nvSpPr>
        <p:spPr>
          <a:xfrm>
            <a:off x="1341090" y="2071092"/>
            <a:ext cx="3791694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chase the nausea. Always prescribe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regularly AND PRN — regular dosing prevents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breakthrough.</a:t>
            </a:r>
            <a:endParaRPr lang="en-US" sz="1350" dirty="0"/>
          </a:p>
        </p:txBody>
      </p:sp>
      <p:sp>
        <p:nvSpPr>
          <p:cNvPr id="29" name="SK-23-text-28"/>
          <p:cNvSpPr/>
          <p:nvPr/>
        </p:nvSpPr>
        <p:spPr>
          <a:xfrm>
            <a:off x="7046863" y="1707505"/>
            <a:ext cx="51451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 + metoclopramide together</a:t>
            </a:r>
            <a:endParaRPr lang="en-US" sz="1650" dirty="0"/>
          </a:p>
        </p:txBody>
      </p:sp>
      <p:sp>
        <p:nvSpPr>
          <p:cNvPr id="30" name="SK-23-text-29"/>
          <p:cNvSpPr/>
          <p:nvPr/>
        </p:nvSpPr>
        <p:spPr>
          <a:xfrm>
            <a:off x="7034659" y="2071092"/>
            <a:ext cx="3974455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 pharmacological antagonism — cyclizine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blocks metoclopramide's prokinetic action.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combine.</a:t>
            </a:r>
            <a:endParaRPr lang="en-US" sz="1350" dirty="0"/>
          </a:p>
        </p:txBody>
      </p:sp>
      <p:sp>
        <p:nvSpPr>
          <p:cNvPr id="31" name="SK-23-text-30"/>
          <p:cNvSpPr/>
          <p:nvPr/>
        </p:nvSpPr>
        <p:spPr>
          <a:xfrm>
            <a:off x="1341090" y="3278088"/>
            <a:ext cx="108509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 in complete bowel obstruction</a:t>
            </a:r>
            <a:endParaRPr lang="en-US" sz="1650" dirty="0"/>
          </a:p>
        </p:txBody>
      </p:sp>
      <p:sp>
        <p:nvSpPr>
          <p:cNvPr id="32" name="SK-23-text-31"/>
          <p:cNvSpPr/>
          <p:nvPr/>
        </p:nvSpPr>
        <p:spPr>
          <a:xfrm>
            <a:off x="1341090" y="3627834"/>
            <a:ext cx="36940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Prokinetic action worsens colic and pain.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 obstruction type before prescribing.</a:t>
            </a:r>
            <a:endParaRPr lang="en-US" sz="1350" dirty="0"/>
          </a:p>
        </p:txBody>
      </p:sp>
      <p:sp>
        <p:nvSpPr>
          <p:cNvPr id="33" name="SK-23-text-32"/>
          <p:cNvSpPr/>
          <p:nvPr/>
        </p:nvSpPr>
        <p:spPr>
          <a:xfrm>
            <a:off x="7046863" y="3278088"/>
            <a:ext cx="51451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Domperidone long-term or in QTc-risk patients</a:t>
            </a:r>
            <a:endParaRPr lang="en-US" sz="1650" dirty="0"/>
          </a:p>
        </p:txBody>
      </p:sp>
      <p:sp>
        <p:nvSpPr>
          <p:cNvPr id="34" name="SK-23-text-33"/>
          <p:cNvSpPr/>
          <p:nvPr/>
        </p:nvSpPr>
        <p:spPr>
          <a:xfrm>
            <a:off x="7034659" y="3627834"/>
            <a:ext cx="368185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MHRA 2014 restriction: short-term use only.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concurrent QTc-prolonging agents.</a:t>
            </a:r>
            <a:endParaRPr lang="en-US" sz="1350" dirty="0"/>
          </a:p>
        </p:txBody>
      </p:sp>
      <p:sp>
        <p:nvSpPr>
          <p:cNvPr id="35" name="SK-23-text-34"/>
          <p:cNvSpPr/>
          <p:nvPr/>
        </p:nvSpPr>
        <p:spPr>
          <a:xfrm>
            <a:off x="1341090" y="4553694"/>
            <a:ext cx="1085091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Haloperidol BD as starting dose in frail patients</a:t>
            </a:r>
            <a:endParaRPr lang="en-US" sz="1650" dirty="0"/>
          </a:p>
        </p:txBody>
      </p:sp>
      <p:sp>
        <p:nvSpPr>
          <p:cNvPr id="36" name="SK-23-text-35"/>
          <p:cNvSpPr/>
          <p:nvPr/>
        </p:nvSpPr>
        <p:spPr>
          <a:xfrm>
            <a:off x="1341090" y="4903440"/>
            <a:ext cx="3657600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1.5mg nocte per BNF. Assess response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escalating. BD dosing risks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excess sedation.</a:t>
            </a:r>
            <a:endParaRPr lang="en-US" sz="1350" dirty="0"/>
          </a:p>
        </p:txBody>
      </p:sp>
      <p:sp>
        <p:nvSpPr>
          <p:cNvPr id="37" name="SK-23-text-36"/>
          <p:cNvSpPr/>
          <p:nvPr/>
        </p:nvSpPr>
        <p:spPr>
          <a:xfrm>
            <a:off x="7046863" y="4594771"/>
            <a:ext cx="51451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Failing to reassess as disease progresses</a:t>
            </a:r>
            <a:endParaRPr lang="en-US" sz="1650" dirty="0"/>
          </a:p>
        </p:txBody>
      </p:sp>
      <p:sp>
        <p:nvSpPr>
          <p:cNvPr id="38" name="SK-23-text-37"/>
          <p:cNvSpPr/>
          <p:nvPr/>
        </p:nvSpPr>
        <p:spPr>
          <a:xfrm>
            <a:off x="7034659" y="4937671"/>
            <a:ext cx="402327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 of N&amp;V change over time. A prescription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that worked last month may be wrong today.</a:t>
            </a:r>
            <a:endParaRPr lang="en-US" sz="1350" dirty="0"/>
          </a:p>
        </p:txBody>
      </p:sp>
      <p:sp>
        <p:nvSpPr>
          <p:cNvPr id="39" name="SK-23-text-38"/>
          <p:cNvSpPr/>
          <p:nvPr/>
        </p:nvSpPr>
        <p:spPr>
          <a:xfrm>
            <a:off x="2837111" y="5986909"/>
            <a:ext cx="689565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Reassess regularly — causes evolve, and so should your prescription</a:t>
            </a:r>
            <a:endParaRPr lang="en-US" sz="1650" dirty="0"/>
          </a:p>
        </p:txBody>
      </p:sp>
      <p:sp>
        <p:nvSpPr>
          <p:cNvPr id="40" name="SK-23-text-39"/>
          <p:cNvSpPr/>
          <p:nvPr/>
        </p:nvSpPr>
        <p:spPr>
          <a:xfrm>
            <a:off x="329059" y="6563023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1" name="SK-23-text-40"/>
          <p:cNvSpPr/>
          <p:nvPr/>
        </p:nvSpPr>
        <p:spPr>
          <a:xfrm>
            <a:off x="6214765" y="6563023"/>
            <a:ext cx="563567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Nausea &amp; Vomiting in Palliative Care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739973"/>
            <a:ext cx="6266557" cy="28575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1254919"/>
            <a:ext cx="5681365" cy="960090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9075" y="1254919"/>
            <a:ext cx="5681365" cy="946398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2302818"/>
            <a:ext cx="5681365" cy="1195983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9075" y="2302818"/>
            <a:ext cx="5681365" cy="1202829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263" y="3523655"/>
            <a:ext cx="5681365" cy="1202829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9075" y="3523655"/>
            <a:ext cx="5681365" cy="1195983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1263" y="4786164"/>
            <a:ext cx="5681365" cy="1147316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9075" y="4744343"/>
            <a:ext cx="5681365" cy="1209675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029474"/>
            <a:ext cx="12192000" cy="380554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20296"/>
            <a:ext cx="12192000" cy="68461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4862215"/>
            <a:ext cx="268188" cy="267444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0471" y="4862215"/>
            <a:ext cx="280392" cy="267444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3641527"/>
            <a:ext cx="268188" cy="253603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0471" y="3641527"/>
            <a:ext cx="280392" cy="253603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2420838"/>
            <a:ext cx="268188" cy="267444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0471" y="2420838"/>
            <a:ext cx="292596" cy="267444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0800" y="1337221"/>
            <a:ext cx="268188" cy="287982"/>
          </a:xfrm>
          <a:prstGeom prst="rect">
            <a:avLst/>
          </a:prstGeom>
        </p:spPr>
      </p:pic>
      <p:pic>
        <p:nvPicPr>
          <p:cNvPr id="22" name="SK-24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8267" y="1350913"/>
            <a:ext cx="304800" cy="267444"/>
          </a:xfrm>
          <a:prstGeom prst="rect">
            <a:avLst/>
          </a:prstGeom>
        </p:spPr>
      </p:pic>
      <p:sp>
        <p:nvSpPr>
          <p:cNvPr id="23" name="SK-24-text-22"/>
          <p:cNvSpPr/>
          <p:nvPr/>
        </p:nvSpPr>
        <p:spPr>
          <a:xfrm>
            <a:off x="341263" y="198834"/>
            <a:ext cx="1096803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 Summary</a:t>
            </a:r>
            <a:endParaRPr lang="en-US" sz="3525" dirty="0"/>
          </a:p>
        </p:txBody>
      </p:sp>
      <p:sp>
        <p:nvSpPr>
          <p:cNvPr id="24" name="SK-24-text-23"/>
          <p:cNvSpPr/>
          <p:nvPr/>
        </p:nvSpPr>
        <p:spPr>
          <a:xfrm>
            <a:off x="341263" y="891480"/>
            <a:ext cx="118507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72C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essential facts, doses, and rules — all in one place</a:t>
            </a:r>
            <a:endParaRPr lang="en-US" sz="1575" dirty="0"/>
          </a:p>
        </p:txBody>
      </p:sp>
      <p:sp>
        <p:nvSpPr>
          <p:cNvPr id="25" name="SK-24-text-24"/>
          <p:cNvSpPr/>
          <p:nvPr/>
        </p:nvSpPr>
        <p:spPr>
          <a:xfrm>
            <a:off x="1024086" y="1357759"/>
            <a:ext cx="136207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SCALE</a:t>
            </a:r>
            <a:endParaRPr lang="en-US" sz="1650" dirty="0"/>
          </a:p>
        </p:txBody>
      </p:sp>
      <p:sp>
        <p:nvSpPr>
          <p:cNvPr id="26" name="SK-24-text-25"/>
          <p:cNvSpPr/>
          <p:nvPr/>
        </p:nvSpPr>
        <p:spPr>
          <a:xfrm>
            <a:off x="999679" y="1686967"/>
            <a:ext cx="421838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N&amp;V affects 40–70% of advanced cancer patients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in 3 have more than one cause</a:t>
            </a:r>
            <a:endParaRPr lang="en-US" sz="1350" dirty="0"/>
          </a:p>
        </p:txBody>
      </p:sp>
      <p:sp>
        <p:nvSpPr>
          <p:cNvPr id="27" name="SK-24-text-26"/>
          <p:cNvSpPr/>
          <p:nvPr/>
        </p:nvSpPr>
        <p:spPr>
          <a:xfrm>
            <a:off x="6742063" y="1350913"/>
            <a:ext cx="36252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MECHANISM RULE</a:t>
            </a:r>
            <a:endParaRPr lang="en-US" sz="1650" dirty="0"/>
          </a:p>
        </p:txBody>
      </p:sp>
      <p:sp>
        <p:nvSpPr>
          <p:cNvPr id="28" name="SK-24-text-27"/>
          <p:cNvSpPr/>
          <p:nvPr/>
        </p:nvSpPr>
        <p:spPr>
          <a:xfrm>
            <a:off x="6461671" y="1686967"/>
            <a:ext cx="427925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Match the antiemetic to the receptor, not to habit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Four key trigger areas — assess each one</a:t>
            </a:r>
            <a:endParaRPr lang="en-US" sz="1350" dirty="0"/>
          </a:p>
        </p:txBody>
      </p:sp>
      <p:sp>
        <p:nvSpPr>
          <p:cNvPr id="29" name="SK-24-text-28"/>
          <p:cNvSpPr/>
          <p:nvPr/>
        </p:nvSpPr>
        <p:spPr>
          <a:xfrm>
            <a:off x="1024086" y="2434530"/>
            <a:ext cx="36252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GASTRIC STASIS</a:t>
            </a:r>
            <a:endParaRPr lang="en-US" sz="1650" dirty="0"/>
          </a:p>
        </p:txBody>
      </p:sp>
      <p:sp>
        <p:nvSpPr>
          <p:cNvPr id="30" name="SK-24-text-29"/>
          <p:cNvSpPr/>
          <p:nvPr/>
        </p:nvSpPr>
        <p:spPr>
          <a:xfrm>
            <a:off x="999679" y="2750046"/>
            <a:ext cx="646080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Metoclopramide 10mg TDS oral</a:t>
            </a:r>
            <a:endParaRPr lang="en-US" sz="1425" dirty="0"/>
          </a:p>
        </p:txBody>
      </p:sp>
      <p:sp>
        <p:nvSpPr>
          <p:cNvPr id="31" name="SK-24-text-30"/>
          <p:cNvSpPr/>
          <p:nvPr/>
        </p:nvSpPr>
        <p:spPr>
          <a:xfrm>
            <a:off x="1011882" y="2976265"/>
            <a:ext cx="486822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CSCI: 30–60mg/24hr</a:t>
            </a:r>
            <a:endParaRPr lang="en-US" sz="1425" dirty="0"/>
          </a:p>
        </p:txBody>
      </p:sp>
      <p:sp>
        <p:nvSpPr>
          <p:cNvPr id="32" name="SK-24-text-31"/>
          <p:cNvSpPr/>
          <p:nvPr/>
        </p:nvSpPr>
        <p:spPr>
          <a:xfrm>
            <a:off x="1011882" y="3188940"/>
            <a:ext cx="827055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AVOID in complete bowel obstruction</a:t>
            </a:r>
            <a:endParaRPr lang="en-US" sz="1425" dirty="0"/>
          </a:p>
        </p:txBody>
      </p:sp>
      <p:sp>
        <p:nvSpPr>
          <p:cNvPr id="33" name="SK-24-text-32"/>
          <p:cNvSpPr/>
          <p:nvPr/>
        </p:nvSpPr>
        <p:spPr>
          <a:xfrm>
            <a:off x="6742063" y="2434530"/>
            <a:ext cx="43795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CHEMICAL / OPIOID</a:t>
            </a:r>
            <a:endParaRPr lang="en-US" sz="1650" dirty="0"/>
          </a:p>
        </p:txBody>
      </p:sp>
      <p:sp>
        <p:nvSpPr>
          <p:cNvPr id="34" name="SK-24-text-33"/>
          <p:cNvSpPr/>
          <p:nvPr/>
        </p:nvSpPr>
        <p:spPr>
          <a:xfrm>
            <a:off x="6729859" y="2750046"/>
            <a:ext cx="54621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Haloperidol 1.5mg nocte SC/oral</a:t>
            </a:r>
            <a:endParaRPr lang="en-US" sz="1425" dirty="0"/>
          </a:p>
        </p:txBody>
      </p:sp>
      <p:sp>
        <p:nvSpPr>
          <p:cNvPr id="35" name="SK-24-text-34"/>
          <p:cNvSpPr/>
          <p:nvPr/>
        </p:nvSpPr>
        <p:spPr>
          <a:xfrm>
            <a:off x="6754267" y="2976265"/>
            <a:ext cx="472344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CSCI: 2.5–5mg/24hr</a:t>
            </a:r>
            <a:endParaRPr lang="en-US" sz="1425" dirty="0"/>
          </a:p>
        </p:txBody>
      </p:sp>
      <p:sp>
        <p:nvSpPr>
          <p:cNvPr id="36" name="SK-24-text-35"/>
          <p:cNvSpPr/>
          <p:nvPr/>
        </p:nvSpPr>
        <p:spPr>
          <a:xfrm>
            <a:off x="6754267" y="3188940"/>
            <a:ext cx="54377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low — avoid BD in frail patients</a:t>
            </a:r>
            <a:endParaRPr lang="en-US" sz="1425" dirty="0"/>
          </a:p>
        </p:txBody>
      </p:sp>
      <p:sp>
        <p:nvSpPr>
          <p:cNvPr id="37" name="SK-24-text-36"/>
          <p:cNvSpPr/>
          <p:nvPr/>
        </p:nvSpPr>
        <p:spPr>
          <a:xfrm>
            <a:off x="1024086" y="3648373"/>
            <a:ext cx="261937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7A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RAISED ICP</a:t>
            </a:r>
            <a:endParaRPr lang="en-US" sz="1650" dirty="0"/>
          </a:p>
        </p:txBody>
      </p:sp>
      <p:sp>
        <p:nvSpPr>
          <p:cNvPr id="38" name="SK-24-text-37"/>
          <p:cNvSpPr/>
          <p:nvPr/>
        </p:nvSpPr>
        <p:spPr>
          <a:xfrm>
            <a:off x="1011882" y="3963888"/>
            <a:ext cx="6343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 50mg TDS oral/SC</a:t>
            </a:r>
            <a:endParaRPr lang="en-US" sz="1500" dirty="0"/>
          </a:p>
        </p:txBody>
      </p:sp>
      <p:sp>
        <p:nvSpPr>
          <p:cNvPr id="39" name="SK-24-text-38"/>
          <p:cNvSpPr/>
          <p:nvPr/>
        </p:nvSpPr>
        <p:spPr>
          <a:xfrm>
            <a:off x="1011882" y="4190107"/>
            <a:ext cx="42891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CSCI: 150mg/24hr</a:t>
            </a:r>
            <a:endParaRPr lang="en-US" sz="1425" dirty="0"/>
          </a:p>
        </p:txBody>
      </p:sp>
      <p:sp>
        <p:nvSpPr>
          <p:cNvPr id="40" name="SK-24-text-39"/>
          <p:cNvSpPr/>
          <p:nvPr/>
        </p:nvSpPr>
        <p:spPr>
          <a:xfrm>
            <a:off x="1011882" y="4402782"/>
            <a:ext cx="732948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Dexamethasone 16mg daily (taper)</a:t>
            </a:r>
            <a:endParaRPr lang="en-US" sz="1425" dirty="0"/>
          </a:p>
        </p:txBody>
      </p:sp>
      <p:sp>
        <p:nvSpPr>
          <p:cNvPr id="41" name="SK-24-text-40"/>
          <p:cNvSpPr/>
          <p:nvPr/>
        </p:nvSpPr>
        <p:spPr>
          <a:xfrm>
            <a:off x="6742063" y="3648373"/>
            <a:ext cx="53854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7A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BROAD-SPECTRUM RESCUE</a:t>
            </a:r>
            <a:endParaRPr lang="en-US" sz="1650" dirty="0"/>
          </a:p>
        </p:txBody>
      </p:sp>
      <p:sp>
        <p:nvSpPr>
          <p:cNvPr id="42" name="SK-24-text-41"/>
          <p:cNvSpPr/>
          <p:nvPr/>
        </p:nvSpPr>
        <p:spPr>
          <a:xfrm>
            <a:off x="6729859" y="3963888"/>
            <a:ext cx="54621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Levomepromazine 6mg nocte SC/oral</a:t>
            </a:r>
            <a:endParaRPr lang="en-US" sz="1500" dirty="0"/>
          </a:p>
        </p:txBody>
      </p:sp>
      <p:sp>
        <p:nvSpPr>
          <p:cNvPr id="43" name="SK-24-text-42"/>
          <p:cNvSpPr/>
          <p:nvPr/>
        </p:nvSpPr>
        <p:spPr>
          <a:xfrm>
            <a:off x="6754267" y="4190107"/>
            <a:ext cx="45062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CSCI: 5–25mg/24hr</a:t>
            </a:r>
            <a:endParaRPr lang="en-US" sz="1425" dirty="0"/>
          </a:p>
        </p:txBody>
      </p:sp>
      <p:sp>
        <p:nvSpPr>
          <p:cNvPr id="44" name="SK-24-text-43"/>
          <p:cNvSpPr/>
          <p:nvPr/>
        </p:nvSpPr>
        <p:spPr>
          <a:xfrm>
            <a:off x="6754267" y="4402782"/>
            <a:ext cx="54377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when single-mechanism agents fail</a:t>
            </a:r>
            <a:endParaRPr lang="en-US" sz="1425" dirty="0"/>
          </a:p>
        </p:txBody>
      </p:sp>
      <p:sp>
        <p:nvSpPr>
          <p:cNvPr id="45" name="SK-24-text-44"/>
          <p:cNvSpPr/>
          <p:nvPr/>
        </p:nvSpPr>
        <p:spPr>
          <a:xfrm>
            <a:off x="1024086" y="4875907"/>
            <a:ext cx="337375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837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COMBINE</a:t>
            </a:r>
            <a:endParaRPr lang="en-US" sz="1650" dirty="0"/>
          </a:p>
        </p:txBody>
      </p:sp>
      <p:sp>
        <p:nvSpPr>
          <p:cNvPr id="46" name="SK-24-text-45"/>
          <p:cNvSpPr/>
          <p:nvPr/>
        </p:nvSpPr>
        <p:spPr>
          <a:xfrm>
            <a:off x="1011882" y="5198269"/>
            <a:ext cx="6038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 + Metoclopramide</a:t>
            </a:r>
            <a:endParaRPr lang="en-US" sz="1500" dirty="0"/>
          </a:p>
        </p:txBody>
      </p:sp>
      <p:sp>
        <p:nvSpPr>
          <p:cNvPr id="47" name="SK-24-text-46"/>
          <p:cNvSpPr/>
          <p:nvPr/>
        </p:nvSpPr>
        <p:spPr>
          <a:xfrm>
            <a:off x="1011882" y="5424636"/>
            <a:ext cx="725709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 pharmacological antagonism</a:t>
            </a:r>
            <a:endParaRPr lang="en-US" sz="1425" dirty="0"/>
          </a:p>
        </p:txBody>
      </p:sp>
      <p:sp>
        <p:nvSpPr>
          <p:cNvPr id="48" name="SK-24-text-47"/>
          <p:cNvSpPr/>
          <p:nvPr/>
        </p:nvSpPr>
        <p:spPr>
          <a:xfrm>
            <a:off x="1011882" y="5637163"/>
            <a:ext cx="1116615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 blocks metoclopramide's prokinetic action</a:t>
            </a:r>
            <a:endParaRPr lang="en-US" sz="1425" dirty="0"/>
          </a:p>
        </p:txBody>
      </p:sp>
      <p:sp>
        <p:nvSpPr>
          <p:cNvPr id="49" name="SK-24-text-48"/>
          <p:cNvSpPr/>
          <p:nvPr/>
        </p:nvSpPr>
        <p:spPr>
          <a:xfrm>
            <a:off x="6742063" y="4875907"/>
            <a:ext cx="36252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837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DO THIS</a:t>
            </a:r>
            <a:endParaRPr lang="en-US" sz="1650" dirty="0"/>
          </a:p>
        </p:txBody>
      </p:sp>
      <p:sp>
        <p:nvSpPr>
          <p:cNvPr id="50" name="SK-24-text-49"/>
          <p:cNvSpPr/>
          <p:nvPr/>
        </p:nvSpPr>
        <p:spPr>
          <a:xfrm>
            <a:off x="6729859" y="5198269"/>
            <a:ext cx="4059882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regularly AND PRN — never PRN only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Address anxiety and pain — they amplify nausea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Switch to SC route if oral absorption unreliable</a:t>
            </a:r>
            <a:endParaRPr lang="en-US" sz="1350" dirty="0"/>
          </a:p>
        </p:txBody>
      </p:sp>
      <p:sp>
        <p:nvSpPr>
          <p:cNvPr id="51" name="SK-24-text-50"/>
          <p:cNvSpPr/>
          <p:nvPr/>
        </p:nvSpPr>
        <p:spPr>
          <a:xfrm>
            <a:off x="1654373" y="6117282"/>
            <a:ext cx="880973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cause → Match receptor → Prescribe regularly → Review → Escalate if needed</a:t>
            </a:r>
            <a:endParaRPr lang="en-US" sz="1650" dirty="0"/>
          </a:p>
        </p:txBody>
      </p:sp>
      <p:sp>
        <p:nvSpPr>
          <p:cNvPr id="52" name="SK-24-text-51"/>
          <p:cNvSpPr/>
          <p:nvPr/>
        </p:nvSpPr>
        <p:spPr>
          <a:xfrm>
            <a:off x="353467" y="6556177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53" name="SK-24-text-52"/>
          <p:cNvSpPr/>
          <p:nvPr/>
        </p:nvSpPr>
        <p:spPr>
          <a:xfrm>
            <a:off x="7131844" y="6542484"/>
            <a:ext cx="45967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June 2026 · Slide 24 of 25</a:t>
            </a:r>
            <a:endParaRPr lang="en-US" sz="13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43650"/>
            <a:ext cx="12192000" cy="485477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041797"/>
            <a:ext cx="4023271" cy="28575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2588" y="1680121"/>
            <a:ext cx="9826675" cy="3861048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600" y="0"/>
            <a:ext cx="5486400" cy="1508671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5184" y="1831032"/>
            <a:ext cx="414486" cy="383977"/>
          </a:xfrm>
          <a:prstGeom prst="rect">
            <a:avLst/>
          </a:prstGeom>
        </p:spPr>
      </p:pic>
      <p:sp>
        <p:nvSpPr>
          <p:cNvPr id="9" name="SK-25-text-8"/>
          <p:cNvSpPr/>
          <p:nvPr/>
        </p:nvSpPr>
        <p:spPr>
          <a:xfrm>
            <a:off x="548580" y="377130"/>
            <a:ext cx="583406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33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</a:t>
            </a:r>
            <a:endParaRPr lang="en-US" sz="3675" dirty="0"/>
          </a:p>
        </p:txBody>
      </p:sp>
      <p:sp>
        <p:nvSpPr>
          <p:cNvPr id="10" name="SK-25-text-9"/>
          <p:cNvSpPr/>
          <p:nvPr/>
        </p:nvSpPr>
        <p:spPr>
          <a:xfrm>
            <a:off x="499765" y="1254919"/>
            <a:ext cx="99117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Notice — Educational Resource</a:t>
            </a:r>
            <a:endParaRPr lang="en-US" sz="1650" dirty="0"/>
          </a:p>
        </p:txBody>
      </p:sp>
      <p:sp>
        <p:nvSpPr>
          <p:cNvPr id="11" name="SK-25-text-10"/>
          <p:cNvSpPr/>
          <p:nvPr/>
        </p:nvSpPr>
        <p:spPr>
          <a:xfrm>
            <a:off x="1950690" y="1831032"/>
            <a:ext cx="102413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teaching deck is for educational purposes only.</a:t>
            </a:r>
            <a:endParaRPr lang="en-US" sz="1500" dirty="0"/>
          </a:p>
        </p:txBody>
      </p:sp>
      <p:sp>
        <p:nvSpPr>
          <p:cNvPr id="12" name="SK-25-text-11"/>
          <p:cNvSpPr/>
          <p:nvPr/>
        </p:nvSpPr>
        <p:spPr>
          <a:xfrm>
            <a:off x="1950690" y="2153394"/>
            <a:ext cx="7766298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content has been prepared for GP trainees (ST1–ST3) participating in Bradford VTS teaching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sessions. It is intended as a learning framework and does not constitute clinical advice or a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protocol.</a:t>
            </a:r>
            <a:endParaRPr lang="en-US" sz="1350" dirty="0"/>
          </a:p>
        </p:txBody>
      </p:sp>
      <p:sp>
        <p:nvSpPr>
          <p:cNvPr id="13" name="SK-25-text-12"/>
          <p:cNvSpPr/>
          <p:nvPr/>
        </p:nvSpPr>
        <p:spPr>
          <a:xfrm>
            <a:off x="1950690" y="2962573"/>
            <a:ext cx="776629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0033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verify all drug doses, indications, contraindications, and clinical guidance against the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0033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BNF and relevant NICE guidelines before making any clinical decision.</a:t>
            </a:r>
            <a:endParaRPr lang="en-US" sz="1425" dirty="0"/>
          </a:p>
        </p:txBody>
      </p:sp>
      <p:sp>
        <p:nvSpPr>
          <p:cNvPr id="14" name="SK-25-text-13"/>
          <p:cNvSpPr/>
          <p:nvPr/>
        </p:nvSpPr>
        <p:spPr>
          <a:xfrm>
            <a:off x="1962894" y="3552379"/>
            <a:ext cx="39947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deck reflects:</a:t>
            </a:r>
            <a:endParaRPr lang="en-US" sz="1350" dirty="0"/>
          </a:p>
        </p:txBody>
      </p:sp>
      <p:sp>
        <p:nvSpPr>
          <p:cNvPr id="15" name="SK-25-text-14"/>
          <p:cNvSpPr/>
          <p:nvPr/>
        </p:nvSpPr>
        <p:spPr>
          <a:xfrm>
            <a:off x="1962894" y="3833515"/>
            <a:ext cx="70123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CG140 (September 2024)</a:t>
            </a:r>
            <a:endParaRPr lang="en-US" sz="1350" dirty="0"/>
          </a:p>
        </p:txBody>
      </p:sp>
      <p:sp>
        <p:nvSpPr>
          <p:cNvPr id="16" name="SK-25-text-15"/>
          <p:cNvSpPr/>
          <p:nvPr/>
        </p:nvSpPr>
        <p:spPr>
          <a:xfrm>
            <a:off x="1975098" y="4066729"/>
            <a:ext cx="46120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NG31 (2015)</a:t>
            </a:r>
            <a:endParaRPr lang="en-US" sz="1350" dirty="0"/>
          </a:p>
        </p:txBody>
      </p:sp>
      <p:sp>
        <p:nvSpPr>
          <p:cNvPr id="17" name="SK-25-text-16"/>
          <p:cNvSpPr/>
          <p:nvPr/>
        </p:nvSpPr>
        <p:spPr>
          <a:xfrm>
            <a:off x="1975098" y="4279255"/>
            <a:ext cx="83153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BNF current antiemetic dosing guidance</a:t>
            </a:r>
            <a:endParaRPr lang="en-US" sz="1350" dirty="0"/>
          </a:p>
        </p:txBody>
      </p:sp>
      <p:sp>
        <p:nvSpPr>
          <p:cNvPr id="18" name="SK-25-text-17"/>
          <p:cNvSpPr/>
          <p:nvPr/>
        </p:nvSpPr>
        <p:spPr>
          <a:xfrm>
            <a:off x="1950690" y="4587925"/>
            <a:ext cx="76564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doses and clinical recommendations are subject to change. It is the responsibility of the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individual clinician to ensure that prescribing decisions are based on up-to-date, verified sources.</a:t>
            </a:r>
            <a:endParaRPr lang="en-US" sz="1350" dirty="0"/>
          </a:p>
        </p:txBody>
      </p:sp>
      <p:sp>
        <p:nvSpPr>
          <p:cNvPr id="19" name="SK-25-text-18"/>
          <p:cNvSpPr/>
          <p:nvPr/>
        </p:nvSpPr>
        <p:spPr>
          <a:xfrm>
            <a:off x="1950690" y="5170884"/>
            <a:ext cx="102413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in doubt — check. If still in doubt — ask a senior colleague.</a:t>
            </a:r>
            <a:endParaRPr lang="en-US" sz="1350" dirty="0"/>
          </a:p>
        </p:txBody>
      </p:sp>
      <p:sp>
        <p:nvSpPr>
          <p:cNvPr id="21" name="SK-25-text-20"/>
          <p:cNvSpPr/>
          <p:nvPr/>
        </p:nvSpPr>
        <p:spPr>
          <a:xfrm>
            <a:off x="3609975" y="5980063"/>
            <a:ext cx="470371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June 2026</a:t>
            </a:r>
            <a:endParaRPr lang="en-US" sz="1500" dirty="0"/>
          </a:p>
        </p:txBody>
      </p:sp>
      <p:sp>
        <p:nvSpPr>
          <p:cNvPr id="22" name="SK-25-text-21"/>
          <p:cNvSpPr/>
          <p:nvPr/>
        </p:nvSpPr>
        <p:spPr>
          <a:xfrm>
            <a:off x="10704165" y="5458867"/>
            <a:ext cx="890736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VTS</a:t>
            </a:r>
            <a:endParaRPr lang="en-US" sz="2700" dirty="0"/>
          </a:p>
        </p:txBody>
      </p:sp>
      <p:sp>
        <p:nvSpPr>
          <p:cNvPr id="23" name="SK-25-text-22"/>
          <p:cNvSpPr/>
          <p:nvPr/>
        </p:nvSpPr>
        <p:spPr>
          <a:xfrm>
            <a:off x="487561" y="6494413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4" name="SK-25-text-23"/>
          <p:cNvSpPr/>
          <p:nvPr/>
        </p:nvSpPr>
        <p:spPr>
          <a:xfrm>
            <a:off x="8448675" y="6487567"/>
            <a:ext cx="319459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287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78359"/>
            <a:ext cx="5510659" cy="2857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3255" y="767358"/>
            <a:ext cx="6242298" cy="5508278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984" y="1322784"/>
            <a:ext cx="170557" cy="1110853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1322784"/>
            <a:ext cx="5108377" cy="1119188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984" y="2522934"/>
            <a:ext cx="170557" cy="1110853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690" y="2530525"/>
            <a:ext cx="5108377" cy="1097161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5984" y="3723084"/>
            <a:ext cx="170557" cy="884634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690" y="3723084"/>
            <a:ext cx="5108377" cy="885974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5984" y="4697016"/>
            <a:ext cx="170557" cy="89148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6690" y="4676477"/>
            <a:ext cx="5108377" cy="879128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5984" y="5684490"/>
            <a:ext cx="170557" cy="589657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6690" y="5684490"/>
            <a:ext cx="5108377" cy="570458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64275" y="843409"/>
            <a:ext cx="6022777" cy="4546848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8894" y="5774382"/>
            <a:ext cx="304800" cy="34290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9600" y="4793605"/>
            <a:ext cx="536377" cy="624036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3859" y="3915817"/>
            <a:ext cx="475357" cy="479971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1655" y="2784277"/>
            <a:ext cx="511969" cy="555427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1655" y="1549896"/>
            <a:ext cx="499765" cy="665113"/>
          </a:xfrm>
          <a:prstGeom prst="rect">
            <a:avLst/>
          </a:prstGeom>
        </p:spPr>
      </p:pic>
      <p:sp>
        <p:nvSpPr>
          <p:cNvPr id="23" name="SK-3-text-22"/>
          <p:cNvSpPr/>
          <p:nvPr/>
        </p:nvSpPr>
        <p:spPr>
          <a:xfrm>
            <a:off x="194965" y="171450"/>
            <a:ext cx="1199703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Pathophysiology: The Four Key Trigger Areas</a:t>
            </a:r>
            <a:endParaRPr lang="en-US" sz="2700" dirty="0"/>
          </a:p>
        </p:txBody>
      </p:sp>
      <p:sp>
        <p:nvSpPr>
          <p:cNvPr id="24" name="SK-3-text-23"/>
          <p:cNvSpPr/>
          <p:nvPr/>
        </p:nvSpPr>
        <p:spPr>
          <a:xfrm>
            <a:off x="194965" y="857250"/>
            <a:ext cx="119970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69B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Match the antiemetic to the trigger — not the symptom</a:t>
            </a:r>
            <a:endParaRPr lang="en-US" sz="1650" dirty="0"/>
          </a:p>
        </p:txBody>
      </p:sp>
      <p:sp>
        <p:nvSpPr>
          <p:cNvPr id="25" name="SK-3-text-24"/>
          <p:cNvSpPr/>
          <p:nvPr/>
        </p:nvSpPr>
        <p:spPr>
          <a:xfrm>
            <a:off x="1353294" y="1398984"/>
            <a:ext cx="866108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Chemoreceptor Trigger Zone (CTZ)</a:t>
            </a:r>
            <a:endParaRPr lang="en-US" sz="1575" dirty="0"/>
          </a:p>
        </p:txBody>
      </p:sp>
      <p:sp>
        <p:nvSpPr>
          <p:cNvPr id="26" name="SK-3-text-25"/>
          <p:cNvSpPr/>
          <p:nvPr/>
        </p:nvSpPr>
        <p:spPr>
          <a:xfrm>
            <a:off x="1341090" y="1714500"/>
            <a:ext cx="3450282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Responds to chemical stimuli in blood/CSF —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opioids, uraemia, hypercalcaemia, drugs.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Dominant receptors: D2, 5-HT3</a:t>
            </a:r>
            <a:endParaRPr lang="en-US" sz="1350" dirty="0"/>
          </a:p>
        </p:txBody>
      </p:sp>
      <p:sp>
        <p:nvSpPr>
          <p:cNvPr id="27" name="SK-3-text-26"/>
          <p:cNvSpPr/>
          <p:nvPr/>
        </p:nvSpPr>
        <p:spPr>
          <a:xfrm>
            <a:off x="1341090" y="2612827"/>
            <a:ext cx="458057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Vomiting Centre</a:t>
            </a:r>
            <a:endParaRPr lang="en-US" sz="1575" dirty="0"/>
          </a:p>
        </p:txBody>
      </p:sp>
      <p:sp>
        <p:nvSpPr>
          <p:cNvPr id="28" name="SK-3-text-27"/>
          <p:cNvSpPr/>
          <p:nvPr/>
        </p:nvSpPr>
        <p:spPr>
          <a:xfrm>
            <a:off x="1341090" y="2893963"/>
            <a:ext cx="3352800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Final motor relay in the brainstem.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Responds to H1 (histamine) and muscarinic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cholinergic signals. Target of cyclizine</a:t>
            </a:r>
            <a:endParaRPr lang="en-US" sz="1350" dirty="0"/>
          </a:p>
        </p:txBody>
      </p:sp>
      <p:sp>
        <p:nvSpPr>
          <p:cNvPr id="29" name="SK-3-text-28"/>
          <p:cNvSpPr/>
          <p:nvPr/>
        </p:nvSpPr>
        <p:spPr>
          <a:xfrm>
            <a:off x="1353294" y="3799284"/>
            <a:ext cx="578072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16A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Vestibular Apparatus</a:t>
            </a:r>
            <a:endParaRPr lang="en-US" sz="1575" dirty="0"/>
          </a:p>
        </p:txBody>
      </p:sp>
      <p:sp>
        <p:nvSpPr>
          <p:cNvPr id="30" name="SK-3-text-29"/>
          <p:cNvSpPr/>
          <p:nvPr/>
        </p:nvSpPr>
        <p:spPr>
          <a:xfrm>
            <a:off x="1341090" y="4107805"/>
            <a:ext cx="310887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Movement-related nausea and vomiting.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H1 and muscarinic cholinergic receptors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1353294" y="4752529"/>
            <a:ext cx="722090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7AE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GI Tract / Vagal Afferents</a:t>
            </a:r>
            <a:endParaRPr lang="en-US" sz="1575" dirty="0"/>
          </a:p>
        </p:txBody>
      </p:sp>
      <p:sp>
        <p:nvSpPr>
          <p:cNvPr id="32" name="SK-3-text-31"/>
          <p:cNvSpPr/>
          <p:nvPr/>
        </p:nvSpPr>
        <p:spPr>
          <a:xfrm>
            <a:off x="1341090" y="5047357"/>
            <a:ext cx="365760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Gut distension, gastric stasis, bowel obstruction.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D2 and 5-HT3 receptors in gut wall</a:t>
            </a:r>
            <a:endParaRPr lang="en-US" sz="1350" dirty="0"/>
          </a:p>
        </p:txBody>
      </p:sp>
      <p:sp>
        <p:nvSpPr>
          <p:cNvPr id="33" name="SK-3-text-32"/>
          <p:cNvSpPr/>
          <p:nvPr/>
        </p:nvSpPr>
        <p:spPr>
          <a:xfrm>
            <a:off x="743694" y="5760690"/>
            <a:ext cx="46694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principle: Match the antiemetic to the receptor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mechanism causing the nausea — not just to a favourite drug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5986165" y="5980063"/>
            <a:ext cx="62058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F51B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Inputs converge on the vomiting centre — outputs drive the vomiting reflex</a:t>
            </a:r>
            <a:endParaRPr lang="en-US" sz="1350" dirty="0"/>
          </a:p>
        </p:txBody>
      </p:sp>
      <p:sp>
        <p:nvSpPr>
          <p:cNvPr id="35" name="SK-3-text-34"/>
          <p:cNvSpPr/>
          <p:nvPr/>
        </p:nvSpPr>
        <p:spPr>
          <a:xfrm>
            <a:off x="219373" y="6535638"/>
            <a:ext cx="46510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36" name="SK-3-text-35"/>
          <p:cNvSpPr/>
          <p:nvPr/>
        </p:nvSpPr>
        <p:spPr>
          <a:xfrm>
            <a:off x="8480375" y="6528792"/>
            <a:ext cx="344328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June 2026</a:t>
            </a:r>
            <a:endParaRPr lang="en-US" sz="14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957" y="0"/>
            <a:ext cx="6534894" cy="1810494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938957"/>
            <a:ext cx="6547098" cy="2857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271" y="5403354"/>
            <a:ext cx="10241161" cy="837902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2267" y="5479405"/>
            <a:ext cx="402282" cy="603498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0863" y="1645890"/>
            <a:ext cx="10302180" cy="3456384"/>
          </a:xfrm>
          <a:prstGeom prst="rect">
            <a:avLst/>
          </a:prstGeom>
        </p:spPr>
      </p:pic>
      <p:sp>
        <p:nvSpPr>
          <p:cNvPr id="9" name="SK-4-text-8"/>
          <p:cNvSpPr/>
          <p:nvPr/>
        </p:nvSpPr>
        <p:spPr>
          <a:xfrm>
            <a:off x="377875" y="315367"/>
            <a:ext cx="1181412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Matching Antiemetics to Receptor Mechanisms</a:t>
            </a:r>
            <a:endParaRPr lang="en-US" sz="3300" dirty="0"/>
          </a:p>
        </p:txBody>
      </p:sp>
      <p:sp>
        <p:nvSpPr>
          <p:cNvPr id="10" name="SK-4-text-9"/>
          <p:cNvSpPr/>
          <p:nvPr/>
        </p:nvSpPr>
        <p:spPr>
          <a:xfrm>
            <a:off x="365671" y="1165771"/>
            <a:ext cx="1182632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90E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Select the antiemetic that matches the receptor driving the nausea</a:t>
            </a:r>
            <a:endParaRPr lang="en-US" sz="1650" dirty="0"/>
          </a:p>
        </p:txBody>
      </p:sp>
      <p:sp>
        <p:nvSpPr>
          <p:cNvPr id="11" name="SK-4-text-10"/>
          <p:cNvSpPr/>
          <p:nvPr/>
        </p:nvSpPr>
        <p:spPr>
          <a:xfrm>
            <a:off x="2865090" y="5486400"/>
            <a:ext cx="6851898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Principle: The receptor mechanism driving the nausea</a:t>
            </a:r>
            <a:endParaRPr lang="en-US" sz="2100" dirty="0"/>
          </a:p>
          <a:p>
            <a:pPr marL="0" indent="0" algn="ctr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determines the antiemetic — not habit or preference.</a:t>
            </a:r>
            <a:endParaRPr lang="en-US" sz="2100" dirty="0"/>
          </a:p>
        </p:txBody>
      </p:sp>
      <p:sp>
        <p:nvSpPr>
          <p:cNvPr id="12" name="SK-4-text-11"/>
          <p:cNvSpPr/>
          <p:nvPr/>
        </p:nvSpPr>
        <p:spPr>
          <a:xfrm>
            <a:off x="365671" y="6535638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3" name="SK-4-text-12"/>
          <p:cNvSpPr/>
          <p:nvPr/>
        </p:nvSpPr>
        <p:spPr>
          <a:xfrm>
            <a:off x="5620048" y="6521946"/>
            <a:ext cx="619378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Nausea &amp; Vomiting in Palliative Care ·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34542"/>
            <a:ext cx="6534894" cy="1905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543050"/>
            <a:ext cx="1694557" cy="315367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3236863"/>
            <a:ext cx="1694557" cy="315367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5205115"/>
            <a:ext cx="5193655" cy="1008013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4894" y="1124694"/>
            <a:ext cx="5242471" cy="4128492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8675" y="1145232"/>
            <a:ext cx="4559796" cy="4258717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307955"/>
            <a:ext cx="365671" cy="432048"/>
          </a:xfrm>
          <a:prstGeom prst="rect">
            <a:avLst/>
          </a:prstGeom>
        </p:spPr>
      </p:pic>
      <p:sp>
        <p:nvSpPr>
          <p:cNvPr id="11" name="SK-5-text-10"/>
          <p:cNvSpPr/>
          <p:nvPr/>
        </p:nvSpPr>
        <p:spPr>
          <a:xfrm>
            <a:off x="365671" y="294829"/>
            <a:ext cx="932116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 by Mechanism</a:t>
            </a:r>
            <a:endParaRPr lang="en-US" sz="3150" dirty="0"/>
          </a:p>
        </p:txBody>
      </p:sp>
      <p:sp>
        <p:nvSpPr>
          <p:cNvPr id="12" name="SK-5-text-11"/>
          <p:cNvSpPr/>
          <p:nvPr/>
        </p:nvSpPr>
        <p:spPr>
          <a:xfrm>
            <a:off x="390079" y="822871"/>
            <a:ext cx="461391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Gastric Stasis</a:t>
            </a:r>
            <a:endParaRPr lang="en-US" sz="2100" dirty="0"/>
          </a:p>
        </p:txBody>
      </p:sp>
      <p:sp>
        <p:nvSpPr>
          <p:cNvPr id="13" name="SK-5-text-12"/>
          <p:cNvSpPr/>
          <p:nvPr/>
        </p:nvSpPr>
        <p:spPr>
          <a:xfrm>
            <a:off x="487561" y="1618357"/>
            <a:ext cx="260699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</a:t>
            </a:r>
            <a:endParaRPr lang="en-US" sz="1275" dirty="0"/>
          </a:p>
        </p:txBody>
      </p:sp>
      <p:sp>
        <p:nvSpPr>
          <p:cNvPr id="14" name="SK-5-text-13"/>
          <p:cNvSpPr/>
          <p:nvPr/>
        </p:nvSpPr>
        <p:spPr>
          <a:xfrm>
            <a:off x="402282" y="1947565"/>
            <a:ext cx="99612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Opioids (most common — slows gastric motility)</a:t>
            </a:r>
            <a:endParaRPr lang="en-US" sz="1350" dirty="0"/>
          </a:p>
        </p:txBody>
      </p:sp>
      <p:sp>
        <p:nvSpPr>
          <p:cNvPr id="15" name="SK-5-text-14"/>
          <p:cNvSpPr/>
          <p:nvPr/>
        </p:nvSpPr>
        <p:spPr>
          <a:xfrm>
            <a:off x="402282" y="2256234"/>
            <a:ext cx="48177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Anticholinergic drugs</a:t>
            </a:r>
            <a:endParaRPr lang="en-US" sz="1350" dirty="0"/>
          </a:p>
        </p:txBody>
      </p:sp>
      <p:sp>
        <p:nvSpPr>
          <p:cNvPr id="16" name="SK-5-text-15"/>
          <p:cNvSpPr/>
          <p:nvPr/>
        </p:nvSpPr>
        <p:spPr>
          <a:xfrm>
            <a:off x="402282" y="2551063"/>
            <a:ext cx="117897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Squashed stomach syndrome — hepatomegaly, large tumour mass, ascites</a:t>
            </a:r>
            <a:endParaRPr lang="en-US" sz="1350" dirty="0"/>
          </a:p>
        </p:txBody>
      </p:sp>
      <p:sp>
        <p:nvSpPr>
          <p:cNvPr id="17" name="SK-5-text-16"/>
          <p:cNvSpPr/>
          <p:nvPr/>
        </p:nvSpPr>
        <p:spPr>
          <a:xfrm>
            <a:off x="402282" y="2880271"/>
            <a:ext cx="60521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Gastric outflow obstruction</a:t>
            </a:r>
            <a:endParaRPr lang="en-US" sz="1350" dirty="0"/>
          </a:p>
        </p:txBody>
      </p:sp>
      <p:sp>
        <p:nvSpPr>
          <p:cNvPr id="18" name="SK-5-text-17"/>
          <p:cNvSpPr/>
          <p:nvPr/>
        </p:nvSpPr>
        <p:spPr>
          <a:xfrm>
            <a:off x="487561" y="3305473"/>
            <a:ext cx="338423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FEATURES</a:t>
            </a:r>
            <a:endParaRPr lang="en-US" sz="1275" dirty="0"/>
          </a:p>
        </p:txBody>
      </p:sp>
      <p:sp>
        <p:nvSpPr>
          <p:cNvPr id="19" name="SK-5-text-18"/>
          <p:cNvSpPr/>
          <p:nvPr/>
        </p:nvSpPr>
        <p:spPr>
          <a:xfrm>
            <a:off x="402282" y="3641527"/>
            <a:ext cx="74923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Epigastric discomfort and bloating</a:t>
            </a:r>
            <a:endParaRPr lang="en-US" sz="1350" dirty="0"/>
          </a:p>
        </p:txBody>
      </p:sp>
      <p:sp>
        <p:nvSpPr>
          <p:cNvPr id="20" name="SK-5-text-19"/>
          <p:cNvSpPr/>
          <p:nvPr/>
        </p:nvSpPr>
        <p:spPr>
          <a:xfrm>
            <a:off x="402282" y="3936355"/>
            <a:ext cx="105784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Early satiety — feels full after very little food</a:t>
            </a:r>
            <a:endParaRPr lang="en-US" sz="1350" dirty="0"/>
          </a:p>
        </p:txBody>
      </p:sp>
      <p:sp>
        <p:nvSpPr>
          <p:cNvPr id="21" name="SK-5-text-20"/>
          <p:cNvSpPr/>
          <p:nvPr/>
        </p:nvSpPr>
        <p:spPr>
          <a:xfrm>
            <a:off x="402282" y="4224486"/>
            <a:ext cx="101669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Nausea worse after eating, relieved by vomiting</a:t>
            </a:r>
            <a:endParaRPr lang="en-US" sz="1350" dirty="0"/>
          </a:p>
        </p:txBody>
      </p:sp>
      <p:sp>
        <p:nvSpPr>
          <p:cNvPr id="22" name="SK-5-text-21"/>
          <p:cNvSpPr/>
          <p:nvPr/>
        </p:nvSpPr>
        <p:spPr>
          <a:xfrm>
            <a:off x="402282" y="4519315"/>
            <a:ext cx="1178971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Large-volume vomits of undigested or partially digested food</a:t>
            </a:r>
            <a:endParaRPr lang="en-US" sz="1350" dirty="0"/>
          </a:p>
        </p:txBody>
      </p:sp>
      <p:sp>
        <p:nvSpPr>
          <p:cNvPr id="23" name="SK-5-text-22"/>
          <p:cNvSpPr/>
          <p:nvPr/>
        </p:nvSpPr>
        <p:spPr>
          <a:xfrm>
            <a:off x="402282" y="4814292"/>
            <a:ext cx="116071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Nausea often persistent and low-grade between episodes</a:t>
            </a:r>
            <a:endParaRPr lang="en-US" sz="1350" dirty="0"/>
          </a:p>
        </p:txBody>
      </p:sp>
      <p:sp>
        <p:nvSpPr>
          <p:cNvPr id="24" name="SK-5-text-23"/>
          <p:cNvSpPr/>
          <p:nvPr/>
        </p:nvSpPr>
        <p:spPr>
          <a:xfrm>
            <a:off x="1060698" y="5342334"/>
            <a:ext cx="4279255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Clue: If vomiting relieves the nausea — think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gastric stasis or obstruction. If it doesn't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think chemical/metabolic cause.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7595592" y="5644009"/>
            <a:ext cx="276745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Squashed stomach syndrome —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in advanced cancer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353467" y="6535638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7" name="SK-5-text-26"/>
          <p:cNvSpPr/>
          <p:nvPr/>
        </p:nvSpPr>
        <p:spPr>
          <a:xfrm>
            <a:off x="5839867" y="6535638"/>
            <a:ext cx="17316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/ 25</a:t>
            </a:r>
            <a:endParaRPr lang="en-US" sz="1350" dirty="0"/>
          </a:p>
        </p:txBody>
      </p:sp>
      <p:sp>
        <p:nvSpPr>
          <p:cNvPr id="28" name="SK-5-text-27"/>
          <p:cNvSpPr/>
          <p:nvPr/>
        </p:nvSpPr>
        <p:spPr>
          <a:xfrm>
            <a:off x="8875663" y="6535638"/>
            <a:ext cx="331633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1037034"/>
            <a:ext cx="2145655" cy="381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8871" y="0"/>
            <a:ext cx="1462980" cy="1618357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1940719"/>
            <a:ext cx="6766471" cy="2098477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365" y="2016175"/>
            <a:ext cx="60871" cy="1968103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4272409"/>
            <a:ext cx="6766471" cy="1728192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365" y="4347865"/>
            <a:ext cx="60871" cy="1597819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97875" y="1083469"/>
            <a:ext cx="3340596" cy="4402782"/>
          </a:xfrm>
          <a:prstGeom prst="rect">
            <a:avLst/>
          </a:prstGeom>
        </p:spPr>
      </p:pic>
      <p:sp>
        <p:nvSpPr>
          <p:cNvPr id="11" name="SK-6-text-10"/>
          <p:cNvSpPr/>
          <p:nvPr/>
        </p:nvSpPr>
        <p:spPr>
          <a:xfrm>
            <a:off x="341263" y="397669"/>
            <a:ext cx="1185073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 by Mechanism: Chemical &amp; Metabolic</a:t>
            </a:r>
            <a:endParaRPr lang="en-US" sz="3300" dirty="0"/>
          </a:p>
        </p:txBody>
      </p:sp>
      <p:sp>
        <p:nvSpPr>
          <p:cNvPr id="12" name="SK-6-text-11"/>
          <p:cNvSpPr/>
          <p:nvPr/>
        </p:nvSpPr>
        <p:spPr>
          <a:xfrm>
            <a:off x="329059" y="1371600"/>
            <a:ext cx="1186294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472C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CTZ-mediated · Dopamine D2 and 5-HT3 receptors</a:t>
            </a:r>
            <a:endParaRPr lang="en-US" sz="1650" dirty="0"/>
          </a:p>
        </p:txBody>
      </p:sp>
      <p:sp>
        <p:nvSpPr>
          <p:cNvPr id="13" name="SK-6-text-12"/>
          <p:cNvSpPr/>
          <p:nvPr/>
        </p:nvSpPr>
        <p:spPr>
          <a:xfrm>
            <a:off x="670471" y="2098477"/>
            <a:ext cx="33480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D7D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TRIGGERS</a:t>
            </a:r>
            <a:endParaRPr lang="en-US" sz="1425" dirty="0"/>
          </a:p>
        </p:txBody>
      </p:sp>
      <p:sp>
        <p:nvSpPr>
          <p:cNvPr id="14" name="SK-6-text-13"/>
          <p:cNvSpPr/>
          <p:nvPr/>
        </p:nvSpPr>
        <p:spPr>
          <a:xfrm>
            <a:off x="670471" y="2455069"/>
            <a:ext cx="55197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Medications &amp; Substances:</a:t>
            </a:r>
            <a:endParaRPr lang="en-US" sz="1425" dirty="0"/>
          </a:p>
        </p:txBody>
      </p:sp>
      <p:sp>
        <p:nvSpPr>
          <p:cNvPr id="15" name="SK-6-text-14"/>
          <p:cNvSpPr/>
          <p:nvPr/>
        </p:nvSpPr>
        <p:spPr>
          <a:xfrm>
            <a:off x="670471" y="2784277"/>
            <a:ext cx="1109376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Opioid initiation (affects 10–30% of patients)</a:t>
            </a:r>
            <a:endParaRPr lang="en-US" sz="1425" dirty="0"/>
          </a:p>
        </p:txBody>
      </p:sp>
      <p:sp>
        <p:nvSpPr>
          <p:cNvPr id="16" name="SK-6-text-15"/>
          <p:cNvSpPr/>
          <p:nvPr/>
        </p:nvSpPr>
        <p:spPr>
          <a:xfrm>
            <a:off x="670471" y="3086100"/>
            <a:ext cx="682275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Antibiotics · Anticonvulsants</a:t>
            </a:r>
            <a:endParaRPr lang="en-US" sz="1425" dirty="0"/>
          </a:p>
        </p:txBody>
      </p:sp>
      <p:sp>
        <p:nvSpPr>
          <p:cNvPr id="17" name="SK-6-text-16"/>
          <p:cNvSpPr/>
          <p:nvPr/>
        </p:nvSpPr>
        <p:spPr>
          <a:xfrm>
            <a:off x="670471" y="3374082"/>
            <a:ext cx="57369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Antidepressants · NSAIDs</a:t>
            </a:r>
            <a:endParaRPr lang="en-US" sz="1425" dirty="0"/>
          </a:p>
        </p:txBody>
      </p:sp>
      <p:sp>
        <p:nvSpPr>
          <p:cNvPr id="18" name="SK-6-text-17"/>
          <p:cNvSpPr/>
          <p:nvPr/>
        </p:nvSpPr>
        <p:spPr>
          <a:xfrm>
            <a:off x="670471" y="3668911"/>
            <a:ext cx="595407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Digoxin · Cytotoxic drugs</a:t>
            </a:r>
            <a:endParaRPr lang="en-US" sz="1425" dirty="0"/>
          </a:p>
        </p:txBody>
      </p:sp>
      <p:sp>
        <p:nvSpPr>
          <p:cNvPr id="19" name="SK-6-text-18"/>
          <p:cNvSpPr/>
          <p:nvPr/>
        </p:nvSpPr>
        <p:spPr>
          <a:xfrm>
            <a:off x="4510980" y="2455069"/>
            <a:ext cx="37823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Metabolic Causes:</a:t>
            </a:r>
            <a:endParaRPr lang="en-US" sz="1425" dirty="0"/>
          </a:p>
        </p:txBody>
      </p:sp>
      <p:sp>
        <p:nvSpPr>
          <p:cNvPr id="20" name="SK-6-text-19"/>
          <p:cNvSpPr/>
          <p:nvPr/>
        </p:nvSpPr>
        <p:spPr>
          <a:xfrm>
            <a:off x="4510980" y="2784277"/>
            <a:ext cx="551973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Renal failure (uraemia)</a:t>
            </a:r>
            <a:endParaRPr lang="en-US" sz="1425" dirty="0"/>
          </a:p>
        </p:txBody>
      </p:sp>
      <p:sp>
        <p:nvSpPr>
          <p:cNvPr id="21" name="SK-6-text-20"/>
          <p:cNvSpPr/>
          <p:nvPr/>
        </p:nvSpPr>
        <p:spPr>
          <a:xfrm>
            <a:off x="4510980" y="3086100"/>
            <a:ext cx="35652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Hypercalcaemia</a:t>
            </a:r>
            <a:endParaRPr lang="en-US" sz="1425" dirty="0"/>
          </a:p>
        </p:txBody>
      </p:sp>
      <p:sp>
        <p:nvSpPr>
          <p:cNvPr id="22" name="SK-6-text-21"/>
          <p:cNvSpPr/>
          <p:nvPr/>
        </p:nvSpPr>
        <p:spPr>
          <a:xfrm>
            <a:off x="4510980" y="3380929"/>
            <a:ext cx="334803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Hyponatraemia</a:t>
            </a:r>
            <a:endParaRPr lang="en-US" sz="1425" dirty="0"/>
          </a:p>
        </p:txBody>
      </p:sp>
      <p:sp>
        <p:nvSpPr>
          <p:cNvPr id="23" name="SK-6-text-22"/>
          <p:cNvSpPr/>
          <p:nvPr/>
        </p:nvSpPr>
        <p:spPr>
          <a:xfrm>
            <a:off x="4510980" y="3668911"/>
            <a:ext cx="50853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Tumour-derived toxins</a:t>
            </a:r>
            <a:endParaRPr lang="en-US" sz="1425" dirty="0"/>
          </a:p>
        </p:txBody>
      </p:sp>
      <p:sp>
        <p:nvSpPr>
          <p:cNvPr id="24" name="SK-6-text-23"/>
          <p:cNvSpPr/>
          <p:nvPr/>
        </p:nvSpPr>
        <p:spPr>
          <a:xfrm>
            <a:off x="670471" y="4430167"/>
            <a:ext cx="50853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CHARACTERISTIC SYMPTOMS</a:t>
            </a:r>
            <a:endParaRPr lang="en-US" sz="1425" dirty="0"/>
          </a:p>
        </p:txBody>
      </p:sp>
      <p:sp>
        <p:nvSpPr>
          <p:cNvPr id="25" name="SK-6-text-24"/>
          <p:cNvSpPr/>
          <p:nvPr/>
        </p:nvSpPr>
        <p:spPr>
          <a:xfrm>
            <a:off x="670471" y="4793605"/>
            <a:ext cx="1116615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Constant nausea — persistent, not just meal-related</a:t>
            </a:r>
            <a:endParaRPr lang="en-US" sz="1425" dirty="0"/>
          </a:p>
        </p:txBody>
      </p:sp>
      <p:sp>
        <p:nvSpPr>
          <p:cNvPr id="26" name="SK-6-text-25"/>
          <p:cNvSpPr/>
          <p:nvPr/>
        </p:nvSpPr>
        <p:spPr>
          <a:xfrm>
            <a:off x="670471" y="5205115"/>
            <a:ext cx="1116615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Variable vomiting — timing and volume unpredictable</a:t>
            </a:r>
            <a:endParaRPr lang="en-US" sz="1425" dirty="0"/>
          </a:p>
        </p:txBody>
      </p:sp>
      <p:sp>
        <p:nvSpPr>
          <p:cNvPr id="27" name="SK-6-text-26"/>
          <p:cNvSpPr/>
          <p:nvPr/>
        </p:nvSpPr>
        <p:spPr>
          <a:xfrm>
            <a:off x="670471" y="5623471"/>
            <a:ext cx="1116615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positional component — not triggered by movement</a:t>
            </a:r>
            <a:endParaRPr lang="en-US" sz="1425" dirty="0"/>
          </a:p>
        </p:txBody>
      </p:sp>
      <p:sp>
        <p:nvSpPr>
          <p:cNvPr id="28" name="SK-6-text-27"/>
          <p:cNvSpPr/>
          <p:nvPr/>
        </p:nvSpPr>
        <p:spPr>
          <a:xfrm>
            <a:off x="8387953" y="5698927"/>
            <a:ext cx="248706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4472C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Chemical signals reach the CTZ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4472C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via the bloodstream and CSF</a:t>
            </a:r>
            <a:endParaRPr lang="en-US" sz="1350" dirty="0"/>
          </a:p>
        </p:txBody>
      </p:sp>
      <p:sp>
        <p:nvSpPr>
          <p:cNvPr id="29" name="SK-6-text-28"/>
          <p:cNvSpPr/>
          <p:nvPr/>
        </p:nvSpPr>
        <p:spPr>
          <a:xfrm>
            <a:off x="341263" y="6521946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0" name="SK-6-text-29"/>
          <p:cNvSpPr/>
          <p:nvPr/>
        </p:nvSpPr>
        <p:spPr>
          <a:xfrm>
            <a:off x="6283226" y="6515100"/>
            <a:ext cx="554295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Nausea &amp; Vomiting in Palliative Care · Slide 6</a:t>
            </a:r>
            <a:endParaRPr lang="en-US" sz="12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80" y="902494"/>
            <a:ext cx="4632871" cy="1905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780" y="1474440"/>
            <a:ext cx="6339780" cy="1851571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780" y="1440061"/>
            <a:ext cx="73075" cy="188595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780" y="3449538"/>
            <a:ext cx="6339780" cy="1865263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780" y="3429000"/>
            <a:ext cx="73075" cy="188595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780" y="5465118"/>
            <a:ext cx="6339780" cy="810518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690" y="5554861"/>
            <a:ext cx="853380" cy="582811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61498" y="1371600"/>
            <a:ext cx="3791694" cy="421764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396" y="5541169"/>
            <a:ext cx="451098" cy="589657"/>
          </a:xfrm>
          <a:prstGeom prst="rect">
            <a:avLst/>
          </a:prstGeom>
        </p:spPr>
      </p:pic>
      <p:sp>
        <p:nvSpPr>
          <p:cNvPr id="13" name="SK-7-text-12"/>
          <p:cNvSpPr/>
          <p:nvPr/>
        </p:nvSpPr>
        <p:spPr>
          <a:xfrm>
            <a:off x="268188" y="308521"/>
            <a:ext cx="1192381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2D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 by Mechanism: Raised Intracranial Pressure</a:t>
            </a:r>
            <a:endParaRPr lang="en-US" sz="2850" dirty="0"/>
          </a:p>
        </p:txBody>
      </p:sp>
      <p:sp>
        <p:nvSpPr>
          <p:cNvPr id="14" name="SK-7-text-13"/>
          <p:cNvSpPr/>
          <p:nvPr/>
        </p:nvSpPr>
        <p:spPr>
          <a:xfrm>
            <a:off x="268188" y="1056084"/>
            <a:ext cx="119238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42A5F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Recognising the pattern — before the cause becomes irreversible</a:t>
            </a:r>
            <a:endParaRPr lang="en-US" sz="1575" dirty="0"/>
          </a:p>
        </p:txBody>
      </p:sp>
      <p:sp>
        <p:nvSpPr>
          <p:cNvPr id="15" name="SK-7-text-14"/>
          <p:cNvSpPr/>
          <p:nvPr/>
        </p:nvSpPr>
        <p:spPr>
          <a:xfrm>
            <a:off x="524173" y="1590973"/>
            <a:ext cx="27603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2A5F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</a:t>
            </a:r>
            <a:endParaRPr lang="en-US" sz="1350" dirty="0"/>
          </a:p>
        </p:txBody>
      </p:sp>
      <p:sp>
        <p:nvSpPr>
          <p:cNvPr id="16" name="SK-7-text-15"/>
          <p:cNvSpPr/>
          <p:nvPr/>
        </p:nvSpPr>
        <p:spPr>
          <a:xfrm>
            <a:off x="633859" y="1878955"/>
            <a:ext cx="10382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Intracranial tumour (primary or metastatic)</a:t>
            </a:r>
            <a:endParaRPr lang="en-US" sz="1500" dirty="0"/>
          </a:p>
        </p:txBody>
      </p:sp>
      <p:sp>
        <p:nvSpPr>
          <p:cNvPr id="17" name="SK-7-text-16"/>
          <p:cNvSpPr/>
          <p:nvPr/>
        </p:nvSpPr>
        <p:spPr>
          <a:xfrm>
            <a:off x="633859" y="2160240"/>
            <a:ext cx="9925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Cerebral oedema surrounding a tumour mass</a:t>
            </a:r>
            <a:endParaRPr lang="en-US" sz="1500" dirty="0"/>
          </a:p>
        </p:txBody>
      </p:sp>
      <p:sp>
        <p:nvSpPr>
          <p:cNvPr id="18" name="SK-7-text-17"/>
          <p:cNvSpPr/>
          <p:nvPr/>
        </p:nvSpPr>
        <p:spPr>
          <a:xfrm>
            <a:off x="633859" y="2441377"/>
            <a:ext cx="6038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Meningeal carcinomatosis</a:t>
            </a:r>
            <a:endParaRPr lang="en-US" sz="1500" dirty="0"/>
          </a:p>
        </p:txBody>
      </p:sp>
      <p:sp>
        <p:nvSpPr>
          <p:cNvPr id="19" name="SK-7-text-18"/>
          <p:cNvSpPr/>
          <p:nvPr/>
        </p:nvSpPr>
        <p:spPr>
          <a:xfrm>
            <a:off x="633859" y="2729359"/>
            <a:ext cx="489585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Cerebral metastases</a:t>
            </a:r>
            <a:endParaRPr lang="en-US" sz="1500" dirty="0"/>
          </a:p>
        </p:txBody>
      </p:sp>
      <p:sp>
        <p:nvSpPr>
          <p:cNvPr id="20" name="SK-7-text-19"/>
          <p:cNvSpPr/>
          <p:nvPr/>
        </p:nvSpPr>
        <p:spPr>
          <a:xfrm>
            <a:off x="633859" y="3003798"/>
            <a:ext cx="6038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Intracranial haemorrhage</a:t>
            </a:r>
            <a:endParaRPr lang="en-US" sz="1500" dirty="0"/>
          </a:p>
        </p:txBody>
      </p:sp>
      <p:sp>
        <p:nvSpPr>
          <p:cNvPr id="21" name="SK-7-text-20"/>
          <p:cNvSpPr/>
          <p:nvPr/>
        </p:nvSpPr>
        <p:spPr>
          <a:xfrm>
            <a:off x="511969" y="3559225"/>
            <a:ext cx="48177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98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CHARACTERISTIC SYMPTOMS</a:t>
            </a:r>
            <a:endParaRPr lang="en-US" sz="1350" dirty="0"/>
          </a:p>
        </p:txBody>
      </p:sp>
      <p:sp>
        <p:nvSpPr>
          <p:cNvPr id="22" name="SK-7-text-21"/>
          <p:cNvSpPr/>
          <p:nvPr/>
        </p:nvSpPr>
        <p:spPr>
          <a:xfrm>
            <a:off x="621655" y="3847207"/>
            <a:ext cx="11296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Nausea worst in the morning or on head movement</a:t>
            </a:r>
            <a:endParaRPr lang="en-US" sz="1500" dirty="0"/>
          </a:p>
        </p:txBody>
      </p:sp>
      <p:sp>
        <p:nvSpPr>
          <p:cNvPr id="23" name="SK-7-text-22"/>
          <p:cNvSpPr/>
          <p:nvPr/>
        </p:nvSpPr>
        <p:spPr>
          <a:xfrm>
            <a:off x="633859" y="4135338"/>
            <a:ext cx="11068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Headache — often positional or worse on waking</a:t>
            </a:r>
            <a:endParaRPr lang="en-US" sz="1500" dirty="0"/>
          </a:p>
        </p:txBody>
      </p:sp>
      <p:sp>
        <p:nvSpPr>
          <p:cNvPr id="24" name="SK-7-text-23"/>
          <p:cNvSpPr/>
          <p:nvPr/>
        </p:nvSpPr>
        <p:spPr>
          <a:xfrm>
            <a:off x="633859" y="4416475"/>
            <a:ext cx="9239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Papilloedema (if fundoscopy performed)</a:t>
            </a:r>
            <a:endParaRPr lang="en-US" sz="1500" dirty="0"/>
          </a:p>
        </p:txBody>
      </p:sp>
      <p:sp>
        <p:nvSpPr>
          <p:cNvPr id="25" name="SK-7-text-24"/>
          <p:cNvSpPr/>
          <p:nvPr/>
        </p:nvSpPr>
        <p:spPr>
          <a:xfrm>
            <a:off x="633859" y="4697611"/>
            <a:ext cx="10382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Vomiting may occur without preceding nausea</a:t>
            </a:r>
            <a:endParaRPr lang="en-US" sz="1500" dirty="0"/>
          </a:p>
        </p:txBody>
      </p:sp>
      <p:sp>
        <p:nvSpPr>
          <p:cNvPr id="26" name="SK-7-text-25"/>
          <p:cNvSpPr/>
          <p:nvPr/>
        </p:nvSpPr>
        <p:spPr>
          <a:xfrm>
            <a:off x="633859" y="4992588"/>
            <a:ext cx="115581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Symptoms worsen with Valsalva manoeuvre (coughing, straining)</a:t>
            </a:r>
            <a:endParaRPr lang="en-US" sz="1500" dirty="0"/>
          </a:p>
        </p:txBody>
      </p:sp>
      <p:sp>
        <p:nvSpPr>
          <p:cNvPr id="27" name="SK-7-text-26"/>
          <p:cNvSpPr/>
          <p:nvPr/>
        </p:nvSpPr>
        <p:spPr>
          <a:xfrm>
            <a:off x="1267867" y="5541169"/>
            <a:ext cx="5047357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tip: Morning nausea with headache in a patient with known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malignancy = raised ICP until proven otherwise. Act promptly —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dexamethasone can be life-changing.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7437090" y="5890915"/>
            <a:ext cx="475491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2D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Raised ICP — the morning pattern is the clinical clue</a:t>
            </a:r>
            <a:endParaRPr lang="en-US" sz="1500" dirty="0"/>
          </a:p>
        </p:txBody>
      </p:sp>
      <p:sp>
        <p:nvSpPr>
          <p:cNvPr id="29" name="SK-7-text-28"/>
          <p:cNvSpPr/>
          <p:nvPr/>
        </p:nvSpPr>
        <p:spPr>
          <a:xfrm>
            <a:off x="268188" y="6583561"/>
            <a:ext cx="3916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6534894" y="6563023"/>
            <a:ext cx="565710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Nausea &amp; Vomiting in Palliative Care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1135707"/>
            <a:ext cx="5376565" cy="1905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390799"/>
            <a:ext cx="5376565" cy="561677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8596" y="1385292"/>
            <a:ext cx="5376565" cy="562273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5455" y="1385292"/>
            <a:ext cx="19050" cy="4368403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5087838"/>
            <a:ext cx="4974282" cy="65276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2855" y="5087838"/>
            <a:ext cx="5315694" cy="645914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059" y="5890915"/>
            <a:ext cx="11435953" cy="418207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46490"/>
            <a:ext cx="12192000" cy="10284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0486" y="5164038"/>
            <a:ext cx="487561" cy="493663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" y="5164038"/>
            <a:ext cx="475357" cy="500509"/>
          </a:xfrm>
          <a:prstGeom prst="rect">
            <a:avLst/>
          </a:prstGeom>
        </p:spPr>
      </p:pic>
      <p:sp>
        <p:nvSpPr>
          <p:cNvPr id="13" name="SK-8-text-12"/>
          <p:cNvSpPr/>
          <p:nvPr/>
        </p:nvSpPr>
        <p:spPr>
          <a:xfrm>
            <a:off x="304800" y="198834"/>
            <a:ext cx="932116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 by Mechanism</a:t>
            </a:r>
            <a:endParaRPr lang="en-US" sz="3150" dirty="0"/>
          </a:p>
        </p:txBody>
      </p:sp>
      <p:sp>
        <p:nvSpPr>
          <p:cNvPr id="14" name="SK-8-text-13"/>
          <p:cNvSpPr/>
          <p:nvPr/>
        </p:nvSpPr>
        <p:spPr>
          <a:xfrm>
            <a:off x="316855" y="699492"/>
            <a:ext cx="973455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4A90E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Bowel Obstruction · Vestibular</a:t>
            </a:r>
            <a:endParaRPr lang="en-US" sz="2100" dirty="0"/>
          </a:p>
        </p:txBody>
      </p:sp>
      <p:sp>
        <p:nvSpPr>
          <p:cNvPr id="15" name="SK-8-text-14"/>
          <p:cNvSpPr/>
          <p:nvPr/>
        </p:nvSpPr>
        <p:spPr>
          <a:xfrm>
            <a:off x="1414165" y="1522363"/>
            <a:ext cx="62141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Bowel Obstruction</a:t>
            </a:r>
            <a:endParaRPr lang="en-US" sz="2100" dirty="0"/>
          </a:p>
        </p:txBody>
      </p:sp>
      <p:sp>
        <p:nvSpPr>
          <p:cNvPr id="16" name="SK-8-text-15"/>
          <p:cNvSpPr/>
          <p:nvPr/>
        </p:nvSpPr>
        <p:spPr>
          <a:xfrm>
            <a:off x="621655" y="2153394"/>
            <a:ext cx="13935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</a:t>
            </a:r>
            <a:endParaRPr lang="en-US" sz="1425" dirty="0"/>
          </a:p>
        </p:txBody>
      </p:sp>
      <p:sp>
        <p:nvSpPr>
          <p:cNvPr id="17" name="SK-8-text-16"/>
          <p:cNvSpPr/>
          <p:nvPr/>
        </p:nvSpPr>
        <p:spPr>
          <a:xfrm>
            <a:off x="609600" y="2455069"/>
            <a:ext cx="115824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Intra-abdominal cancer (colorectal, ovarian, peritoneal)</a:t>
            </a:r>
            <a:endParaRPr lang="en-US" sz="1500" dirty="0"/>
          </a:p>
        </p:txBody>
      </p:sp>
      <p:sp>
        <p:nvSpPr>
          <p:cNvPr id="18" name="SK-8-text-17"/>
          <p:cNvSpPr/>
          <p:nvPr/>
        </p:nvSpPr>
        <p:spPr>
          <a:xfrm>
            <a:off x="633859" y="2722513"/>
            <a:ext cx="5353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Post-surgical adhesions</a:t>
            </a:r>
            <a:endParaRPr lang="en-US" sz="1500" dirty="0"/>
          </a:p>
        </p:txBody>
      </p:sp>
      <p:sp>
        <p:nvSpPr>
          <p:cNvPr id="19" name="SK-8-text-18"/>
          <p:cNvSpPr/>
          <p:nvPr/>
        </p:nvSpPr>
        <p:spPr>
          <a:xfrm>
            <a:off x="633859" y="2996803"/>
            <a:ext cx="11296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Autonomic neuropathy (diabetic or paraneoplastic)</a:t>
            </a:r>
            <a:endParaRPr lang="en-US" sz="1500" dirty="0"/>
          </a:p>
        </p:txBody>
      </p:sp>
      <p:sp>
        <p:nvSpPr>
          <p:cNvPr id="20" name="SK-8-text-19"/>
          <p:cNvSpPr/>
          <p:nvPr/>
        </p:nvSpPr>
        <p:spPr>
          <a:xfrm>
            <a:off x="621655" y="3367236"/>
            <a:ext cx="202025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</a:t>
            </a:r>
            <a:endParaRPr lang="en-US" sz="1575" dirty="0"/>
          </a:p>
        </p:txBody>
      </p:sp>
      <p:sp>
        <p:nvSpPr>
          <p:cNvPr id="21" name="SK-8-text-20"/>
          <p:cNvSpPr/>
          <p:nvPr/>
        </p:nvSpPr>
        <p:spPr>
          <a:xfrm>
            <a:off x="609600" y="3675757"/>
            <a:ext cx="6267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 relieved by vomiting</a:t>
            </a:r>
            <a:endParaRPr lang="en-US" sz="1500" dirty="0"/>
          </a:p>
        </p:txBody>
      </p:sp>
      <p:sp>
        <p:nvSpPr>
          <p:cNvPr id="22" name="SK-8-text-21"/>
          <p:cNvSpPr/>
          <p:nvPr/>
        </p:nvSpPr>
        <p:spPr>
          <a:xfrm>
            <a:off x="633859" y="3943350"/>
            <a:ext cx="8324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Bowel colic (cramping, intermittent)</a:t>
            </a:r>
            <a:endParaRPr lang="en-US" sz="1500" dirty="0"/>
          </a:p>
        </p:txBody>
      </p:sp>
      <p:sp>
        <p:nvSpPr>
          <p:cNvPr id="23" name="SK-8-text-22"/>
          <p:cNvSpPr/>
          <p:nvPr/>
        </p:nvSpPr>
        <p:spPr>
          <a:xfrm>
            <a:off x="633859" y="4203948"/>
            <a:ext cx="7867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Large-volume or faeculent vomiting</a:t>
            </a:r>
            <a:endParaRPr lang="en-US" sz="1500" dirty="0"/>
          </a:p>
        </p:txBody>
      </p:sp>
      <p:sp>
        <p:nvSpPr>
          <p:cNvPr id="24" name="SK-8-text-23"/>
          <p:cNvSpPr/>
          <p:nvPr/>
        </p:nvSpPr>
        <p:spPr>
          <a:xfrm>
            <a:off x="633859" y="4464546"/>
            <a:ext cx="443388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Abdominal distension</a:t>
            </a:r>
            <a:endParaRPr lang="en-US" sz="1425" dirty="0"/>
          </a:p>
        </p:txBody>
      </p:sp>
      <p:sp>
        <p:nvSpPr>
          <p:cNvPr id="25" name="SK-8-text-24"/>
          <p:cNvSpPr/>
          <p:nvPr/>
        </p:nvSpPr>
        <p:spPr>
          <a:xfrm>
            <a:off x="633859" y="4725144"/>
            <a:ext cx="660558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Absent or altered bowel sounds</a:t>
            </a:r>
            <a:endParaRPr lang="en-US" sz="1425" dirty="0"/>
          </a:p>
        </p:txBody>
      </p:sp>
      <p:sp>
        <p:nvSpPr>
          <p:cNvPr id="26" name="SK-8-text-25"/>
          <p:cNvSpPr/>
          <p:nvPr/>
        </p:nvSpPr>
        <p:spPr>
          <a:xfrm>
            <a:off x="1182588" y="5191423"/>
            <a:ext cx="308446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Vomiting brings temporary relief —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key distinguishing feature</a:t>
            </a:r>
            <a:endParaRPr lang="en-US" sz="1500" dirty="0"/>
          </a:p>
        </p:txBody>
      </p:sp>
      <p:sp>
        <p:nvSpPr>
          <p:cNvPr id="27" name="SK-8-text-26"/>
          <p:cNvSpPr/>
          <p:nvPr/>
        </p:nvSpPr>
        <p:spPr>
          <a:xfrm>
            <a:off x="7961263" y="1522363"/>
            <a:ext cx="397383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Vestibular</a:t>
            </a:r>
            <a:endParaRPr lang="en-US" sz="2100" dirty="0"/>
          </a:p>
        </p:txBody>
      </p:sp>
      <p:sp>
        <p:nvSpPr>
          <p:cNvPr id="28" name="SK-8-text-27"/>
          <p:cNvSpPr/>
          <p:nvPr/>
        </p:nvSpPr>
        <p:spPr>
          <a:xfrm>
            <a:off x="6522690" y="2153394"/>
            <a:ext cx="13935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</a:t>
            </a:r>
            <a:endParaRPr lang="en-US" sz="1425" dirty="0"/>
          </a:p>
        </p:txBody>
      </p:sp>
      <p:sp>
        <p:nvSpPr>
          <p:cNvPr id="29" name="SK-8-text-28"/>
          <p:cNvSpPr/>
          <p:nvPr/>
        </p:nvSpPr>
        <p:spPr>
          <a:xfrm>
            <a:off x="6522690" y="2455069"/>
            <a:ext cx="56693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Cerebellopontine or posterior fossa tumour</a:t>
            </a:r>
            <a:endParaRPr lang="en-US" sz="1500" dirty="0"/>
          </a:p>
        </p:txBody>
      </p:sp>
      <p:sp>
        <p:nvSpPr>
          <p:cNvPr id="30" name="SK-8-text-29"/>
          <p:cNvSpPr/>
          <p:nvPr/>
        </p:nvSpPr>
        <p:spPr>
          <a:xfrm>
            <a:off x="6522690" y="2729359"/>
            <a:ext cx="56693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Ototoxic drugs (e.g. cisplatin, aminoglycosides)</a:t>
            </a:r>
            <a:endParaRPr lang="en-US" sz="1500" dirty="0"/>
          </a:p>
        </p:txBody>
      </p:sp>
      <p:sp>
        <p:nvSpPr>
          <p:cNvPr id="31" name="SK-8-text-30"/>
          <p:cNvSpPr/>
          <p:nvPr/>
        </p:nvSpPr>
        <p:spPr>
          <a:xfrm>
            <a:off x="6534894" y="2996803"/>
            <a:ext cx="56571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Labyrinthine metastases (rare)</a:t>
            </a:r>
            <a:endParaRPr lang="en-US" sz="1500" dirty="0"/>
          </a:p>
        </p:txBody>
      </p:sp>
      <p:sp>
        <p:nvSpPr>
          <p:cNvPr id="32" name="SK-8-text-31"/>
          <p:cNvSpPr/>
          <p:nvPr/>
        </p:nvSpPr>
        <p:spPr>
          <a:xfrm>
            <a:off x="6522690" y="3367236"/>
            <a:ext cx="202025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</a:t>
            </a:r>
            <a:endParaRPr lang="en-US" sz="1575" dirty="0"/>
          </a:p>
        </p:txBody>
      </p:sp>
      <p:sp>
        <p:nvSpPr>
          <p:cNvPr id="33" name="SK-8-text-32"/>
          <p:cNvSpPr/>
          <p:nvPr/>
        </p:nvSpPr>
        <p:spPr>
          <a:xfrm>
            <a:off x="6510486" y="3675757"/>
            <a:ext cx="568151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 and vomiting triggered by head or body movement</a:t>
            </a:r>
            <a:endParaRPr lang="en-US" sz="1500" dirty="0"/>
          </a:p>
        </p:txBody>
      </p:sp>
      <p:sp>
        <p:nvSpPr>
          <p:cNvPr id="34" name="SK-8-text-33"/>
          <p:cNvSpPr/>
          <p:nvPr/>
        </p:nvSpPr>
        <p:spPr>
          <a:xfrm>
            <a:off x="6522690" y="3943350"/>
            <a:ext cx="56693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Vertigo or dizziness accompanying nausea</a:t>
            </a:r>
            <a:endParaRPr lang="en-US" sz="1500" dirty="0"/>
          </a:p>
        </p:txBody>
      </p:sp>
      <p:sp>
        <p:nvSpPr>
          <p:cNvPr id="35" name="SK-8-text-34"/>
          <p:cNvSpPr/>
          <p:nvPr/>
        </p:nvSpPr>
        <p:spPr>
          <a:xfrm>
            <a:off x="6534894" y="4203948"/>
            <a:ext cx="381595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Positional component — worse when moving,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better when still</a:t>
            </a:r>
            <a:endParaRPr lang="en-US" sz="1500" dirty="0"/>
          </a:p>
        </p:txBody>
      </p:sp>
      <p:sp>
        <p:nvSpPr>
          <p:cNvPr id="36" name="SK-8-text-35"/>
          <p:cNvSpPr/>
          <p:nvPr/>
        </p:nvSpPr>
        <p:spPr>
          <a:xfrm>
            <a:off x="6534894" y="4718298"/>
            <a:ext cx="56571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relationship to eating</a:t>
            </a:r>
            <a:endParaRPr lang="en-US" sz="1500" dirty="0"/>
          </a:p>
        </p:txBody>
      </p:sp>
      <p:sp>
        <p:nvSpPr>
          <p:cNvPr id="37" name="SK-8-text-36"/>
          <p:cNvSpPr/>
          <p:nvPr/>
        </p:nvSpPr>
        <p:spPr>
          <a:xfrm>
            <a:off x="7046863" y="5198269"/>
            <a:ext cx="353556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Movement is the trigger —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specifically about positional nausea</a:t>
            </a:r>
            <a:endParaRPr lang="en-US" sz="1500" dirty="0"/>
          </a:p>
        </p:txBody>
      </p:sp>
      <p:sp>
        <p:nvSpPr>
          <p:cNvPr id="38" name="SK-8-text-37"/>
          <p:cNvSpPr/>
          <p:nvPr/>
        </p:nvSpPr>
        <p:spPr>
          <a:xfrm>
            <a:off x="609600" y="5993755"/>
            <a:ext cx="115824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Bowel Obstruction → D2 + Muscarinic receptors (gut wall)</a:t>
            </a:r>
            <a:endParaRPr lang="en-US" sz="1500" dirty="0"/>
          </a:p>
        </p:txBody>
      </p:sp>
      <p:sp>
        <p:nvSpPr>
          <p:cNvPr id="39" name="SK-8-text-38"/>
          <p:cNvSpPr/>
          <p:nvPr/>
        </p:nvSpPr>
        <p:spPr>
          <a:xfrm>
            <a:off x="5852071" y="5993755"/>
            <a:ext cx="63399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Vestibular → H1 + Muscarinic receptors (vestibular apparatus)</a:t>
            </a:r>
            <a:endParaRPr lang="en-US" sz="1500" dirty="0"/>
          </a:p>
        </p:txBody>
      </p:sp>
      <p:sp>
        <p:nvSpPr>
          <p:cNvPr id="40" name="SK-8-text-39"/>
          <p:cNvSpPr/>
          <p:nvPr/>
        </p:nvSpPr>
        <p:spPr>
          <a:xfrm>
            <a:off x="194965" y="6563023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41" name="SK-8-text-40"/>
          <p:cNvSpPr/>
          <p:nvPr/>
        </p:nvSpPr>
        <p:spPr>
          <a:xfrm>
            <a:off x="6303169" y="6542484"/>
            <a:ext cx="588883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Nausea &amp; Vomiting in Palliative Care ·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8180" y="0"/>
            <a:ext cx="3413671" cy="123438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13346"/>
            <a:ext cx="4535388" cy="190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473696"/>
            <a:ext cx="11435953" cy="392162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2022425"/>
            <a:ext cx="5620494" cy="1029891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2077194"/>
            <a:ext cx="36463" cy="1001167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3482" y="2029271"/>
            <a:ext cx="5620494" cy="102304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2084040"/>
            <a:ext cx="36463" cy="1001167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3140273"/>
            <a:ext cx="5620494" cy="1112193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3195042"/>
            <a:ext cx="36463" cy="1001167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482" y="3201888"/>
            <a:ext cx="5620494" cy="1050578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3256806"/>
            <a:ext cx="36463" cy="1001167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875" y="4360962"/>
            <a:ext cx="5620494" cy="1077962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7875" y="4415879"/>
            <a:ext cx="36463" cy="1001167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3482" y="4388346"/>
            <a:ext cx="5620494" cy="1050578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4443264"/>
            <a:ext cx="36463" cy="1001167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62980" y="5609034"/>
            <a:ext cx="10350996" cy="721370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38573" y="5609034"/>
            <a:ext cx="48667" cy="671959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97075" y="5685234"/>
            <a:ext cx="646063" cy="569119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22690" y="4464546"/>
            <a:ext cx="877788" cy="870942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2196" y="4437013"/>
            <a:ext cx="755898" cy="898327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22690" y="3278088"/>
            <a:ext cx="926455" cy="877788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67953" y="3216325"/>
            <a:ext cx="975271" cy="925711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76392" y="2263080"/>
            <a:ext cx="1194792" cy="596503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67953" y="2132707"/>
            <a:ext cx="1182588" cy="726877"/>
          </a:xfrm>
          <a:prstGeom prst="rect">
            <a:avLst/>
          </a:prstGeom>
        </p:spPr>
      </p:pic>
      <p:sp>
        <p:nvSpPr>
          <p:cNvPr id="28" name="SK-9-text-27"/>
          <p:cNvSpPr/>
          <p:nvPr/>
        </p:nvSpPr>
        <p:spPr>
          <a:xfrm>
            <a:off x="341263" y="287982"/>
            <a:ext cx="1185073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Non-Pharmacological Management</a:t>
            </a:r>
            <a:endParaRPr lang="en-US" sz="2700" dirty="0"/>
          </a:p>
        </p:txBody>
      </p:sp>
      <p:sp>
        <p:nvSpPr>
          <p:cNvPr id="29" name="SK-9-text-28"/>
          <p:cNvSpPr/>
          <p:nvPr/>
        </p:nvSpPr>
        <p:spPr>
          <a:xfrm>
            <a:off x="341263" y="960090"/>
            <a:ext cx="1185073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6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first-line — before reaching for the prescription pad</a:t>
            </a:r>
            <a:endParaRPr lang="en-US" sz="1500" dirty="0"/>
          </a:p>
        </p:txBody>
      </p:sp>
      <p:sp>
        <p:nvSpPr>
          <p:cNvPr id="30" name="SK-9-text-29"/>
          <p:cNvSpPr/>
          <p:nvPr/>
        </p:nvSpPr>
        <p:spPr>
          <a:xfrm>
            <a:off x="2151608" y="1549896"/>
            <a:ext cx="772998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66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interventions are first-line for ALL patients — they are not optional extras.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2194471" y="2098477"/>
            <a:ext cx="72866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Calm Environment &amp; Good Ventilation</a:t>
            </a:r>
            <a:endParaRPr lang="en-US" sz="1350" dirty="0"/>
          </a:p>
        </p:txBody>
      </p:sp>
      <p:sp>
        <p:nvSpPr>
          <p:cNvPr id="32" name="SK-9-text-31"/>
          <p:cNvSpPr/>
          <p:nvPr/>
        </p:nvSpPr>
        <p:spPr>
          <a:xfrm>
            <a:off x="2182267" y="2400300"/>
            <a:ext cx="2913757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 windows where possible. Remove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strong-smelling items. A cool, fresh room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significantly reduces nausea triggers.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7766298" y="2105323"/>
            <a:ext cx="44062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Frequent Small Snacks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7766298" y="2400300"/>
            <a:ext cx="3255169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 large meals. Small, regular amounts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food reduce gastric distension and nausea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associated with eating.</a:t>
            </a:r>
            <a:endParaRPr lang="en-US" sz="1200" dirty="0"/>
          </a:p>
        </p:txBody>
      </p:sp>
      <p:sp>
        <p:nvSpPr>
          <p:cNvPr id="35" name="SK-9-text-34"/>
          <p:cNvSpPr/>
          <p:nvPr/>
        </p:nvSpPr>
        <p:spPr>
          <a:xfrm>
            <a:off x="2194471" y="3305473"/>
            <a:ext cx="50234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 Strong Food Smells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2182267" y="3607296"/>
            <a:ext cx="3035796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 cooking smells and hot food odours.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Cold foods are often better tolerated —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they produce far less aroma.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7766298" y="3305473"/>
            <a:ext cx="44257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Cold Foods Preferred Over Hot</a:t>
            </a:r>
            <a:endParaRPr lang="en-US" sz="1350" dirty="0"/>
          </a:p>
        </p:txBody>
      </p:sp>
      <p:sp>
        <p:nvSpPr>
          <p:cNvPr id="38" name="SK-9-text-37"/>
          <p:cNvSpPr/>
          <p:nvPr/>
        </p:nvSpPr>
        <p:spPr>
          <a:xfrm>
            <a:off x="7766298" y="3607296"/>
            <a:ext cx="3279577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Cold or room-temperature foods are typically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better tolerated. Less odour, less stimulation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nausea pathways.</a:t>
            </a:r>
            <a:endParaRPr lang="en-US" sz="1200" dirty="0"/>
          </a:p>
        </p:txBody>
      </p:sp>
      <p:sp>
        <p:nvSpPr>
          <p:cNvPr id="39" name="SK-9-text-38"/>
          <p:cNvSpPr/>
          <p:nvPr/>
        </p:nvSpPr>
        <p:spPr>
          <a:xfrm>
            <a:off x="2194471" y="4491930"/>
            <a:ext cx="50234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Relaxation &amp; Distraction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2182267" y="4793605"/>
            <a:ext cx="3474690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Anxiety significantly amplifies nausea. Relaxation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techniques, distraction, and calm conversation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reduce the nausea experience.</a:t>
            </a:r>
            <a:endParaRPr lang="en-US" sz="1200" dirty="0"/>
          </a:p>
        </p:txBody>
      </p:sp>
      <p:sp>
        <p:nvSpPr>
          <p:cNvPr id="41" name="SK-9-text-40"/>
          <p:cNvSpPr/>
          <p:nvPr/>
        </p:nvSpPr>
        <p:spPr>
          <a:xfrm>
            <a:off x="7766298" y="4491930"/>
            <a:ext cx="44257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Switch to SC Route if Oral Absorption Doubted</a:t>
            </a:r>
            <a:endParaRPr lang="en-US" sz="1350" dirty="0"/>
          </a:p>
        </p:txBody>
      </p:sp>
      <p:sp>
        <p:nvSpPr>
          <p:cNvPr id="42" name="SK-9-text-41"/>
          <p:cNvSpPr/>
          <p:nvPr/>
        </p:nvSpPr>
        <p:spPr>
          <a:xfrm>
            <a:off x="7766298" y="4786759"/>
            <a:ext cx="3633192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persistent vomiting compromises oral absorption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any medication, switch to subcutaneous (SC)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route for more reliable bioavailability.</a:t>
            </a:r>
            <a:endParaRPr lang="en-US" sz="1200" dirty="0"/>
          </a:p>
        </p:txBody>
      </p:sp>
      <p:sp>
        <p:nvSpPr>
          <p:cNvPr id="43" name="SK-9-text-42"/>
          <p:cNvSpPr/>
          <p:nvPr/>
        </p:nvSpPr>
        <p:spPr>
          <a:xfrm>
            <a:off x="2316361" y="5746998"/>
            <a:ext cx="98756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clinical point: Anxiety and uncontrolled pain both independently amplify nausea.</a:t>
            </a:r>
            <a:endParaRPr lang="en-US" sz="1350" dirty="0"/>
          </a:p>
        </p:txBody>
      </p:sp>
      <p:sp>
        <p:nvSpPr>
          <p:cNvPr id="44" name="SK-9-text-43"/>
          <p:cNvSpPr/>
          <p:nvPr/>
        </p:nvSpPr>
        <p:spPr>
          <a:xfrm>
            <a:off x="2328565" y="6000750"/>
            <a:ext cx="98634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Addressing these is not separate from antiemetic management — it is part of it.</a:t>
            </a:r>
            <a:endParaRPr lang="en-US" sz="1350" dirty="0"/>
          </a:p>
        </p:txBody>
      </p:sp>
      <p:sp>
        <p:nvSpPr>
          <p:cNvPr id="45" name="SK-9-text-44"/>
          <p:cNvSpPr/>
          <p:nvPr/>
        </p:nvSpPr>
        <p:spPr>
          <a:xfrm>
            <a:off x="353467" y="6576715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6" name="SK-9-text-45"/>
          <p:cNvSpPr/>
          <p:nvPr/>
        </p:nvSpPr>
        <p:spPr>
          <a:xfrm>
            <a:off x="7263259" y="6563023"/>
            <a:ext cx="439206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June 2026 · Slide 9 of 25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4349</Words>
  <Application>Microsoft Office PowerPoint</Application>
  <PresentationFormat>Widescreen</PresentationFormat>
  <Paragraphs>686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Open Sans</vt:lpstr>
      <vt:lpstr>Oswald</vt:lpstr>
      <vt:lpstr>Roboto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2026-06-26T18:04:03Z</dcterms:created>
  <dcterms:modified xsi:type="dcterms:W3CDTF">2026-06-29T20:19:36Z</dcterms:modified>
</cp:coreProperties>
</file>