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12192000"/>
  <p:embeddedFontLst>
    <p:embeddedFont>
      <p:font typeface="Inter" panose="020B0604020202020204" charset="0"/>
      <p:regular r:id="rId38"/>
      <p:bold r:id="rId39"/>
    </p:embeddedFont>
    <p:embeddedFont>
      <p:font typeface="Montserrat" panose="00000500000000000000" pitchFamily="2" charset="0"/>
      <p:regular r:id="rId40"/>
      <p:bold r:id="rId41"/>
      <p:italic r:id="rId42"/>
      <p:boldItalic r:id="rId43"/>
    </p:embeddedFont>
    <p:embeddedFont>
      <p:font typeface="Open Sans" panose="020B0606030504020204" pitchFamily="34" charset="0"/>
      <p:regular r:id="rId44"/>
      <p:bold r:id="rId45"/>
      <p:italic r:id="rId46"/>
      <p:boldItalic r:id="rId47"/>
    </p:embeddedFont>
    <p:embeddedFont>
      <p:font typeface="Roboto" panose="02000000000000000000" pitchFamily="2" charset="0"/>
      <p:regular r:id="rId48"/>
      <p:bold r:id="rId49"/>
      <p:italic r:id="rId50"/>
      <p:boldItalic r:id="rId5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288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968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3" Type="http://schemas.openxmlformats.org/officeDocument/2006/relationships/image" Target="../media/image1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18" Type="http://schemas.openxmlformats.org/officeDocument/2006/relationships/image" Target="../media/image127.png"/><Relationship Id="rId3" Type="http://schemas.openxmlformats.org/officeDocument/2006/relationships/image" Target="../media/image1.png"/><Relationship Id="rId21" Type="http://schemas.openxmlformats.org/officeDocument/2006/relationships/image" Target="../media/image130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17" Type="http://schemas.openxmlformats.org/officeDocument/2006/relationships/image" Target="../media/image126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25.png"/><Relationship Id="rId20" Type="http://schemas.openxmlformats.org/officeDocument/2006/relationships/image" Target="../media/image1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19" Type="http://schemas.openxmlformats.org/officeDocument/2006/relationships/image" Target="../media/image128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Relationship Id="rId22" Type="http://schemas.openxmlformats.org/officeDocument/2006/relationships/image" Target="../media/image1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3" Type="http://schemas.openxmlformats.org/officeDocument/2006/relationships/image" Target="../media/image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5" Type="http://schemas.openxmlformats.org/officeDocument/2006/relationships/image" Target="../media/image143.png"/><Relationship Id="rId10" Type="http://schemas.openxmlformats.org/officeDocument/2006/relationships/image" Target="../media/image138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3" Type="http://schemas.openxmlformats.org/officeDocument/2006/relationships/image" Target="../media/image1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5" Type="http://schemas.openxmlformats.org/officeDocument/2006/relationships/image" Target="../media/image15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65.png"/><Relationship Id="rId3" Type="http://schemas.openxmlformats.org/officeDocument/2006/relationships/image" Target="../media/image1.png"/><Relationship Id="rId7" Type="http://schemas.openxmlformats.org/officeDocument/2006/relationships/image" Target="../media/image159.png"/><Relationship Id="rId12" Type="http://schemas.openxmlformats.org/officeDocument/2006/relationships/image" Target="../media/image164.png"/><Relationship Id="rId17" Type="http://schemas.openxmlformats.org/officeDocument/2006/relationships/image" Target="../media/image169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8.png"/><Relationship Id="rId11" Type="http://schemas.openxmlformats.org/officeDocument/2006/relationships/image" Target="../media/image163.png"/><Relationship Id="rId5" Type="http://schemas.openxmlformats.org/officeDocument/2006/relationships/image" Target="../media/image157.png"/><Relationship Id="rId15" Type="http://schemas.openxmlformats.org/officeDocument/2006/relationships/image" Target="../media/image167.png"/><Relationship Id="rId10" Type="http://schemas.openxmlformats.org/officeDocument/2006/relationships/image" Target="../media/image162.png"/><Relationship Id="rId4" Type="http://schemas.openxmlformats.org/officeDocument/2006/relationships/image" Target="../media/image156.png"/><Relationship Id="rId9" Type="http://schemas.openxmlformats.org/officeDocument/2006/relationships/image" Target="../media/image161.png"/><Relationship Id="rId14" Type="http://schemas.openxmlformats.org/officeDocument/2006/relationships/image" Target="../media/image16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13" Type="http://schemas.openxmlformats.org/officeDocument/2006/relationships/image" Target="../media/image179.png"/><Relationship Id="rId3" Type="http://schemas.openxmlformats.org/officeDocument/2006/relationships/image" Target="../media/image1.png"/><Relationship Id="rId7" Type="http://schemas.openxmlformats.org/officeDocument/2006/relationships/image" Target="../media/image173.png"/><Relationship Id="rId12" Type="http://schemas.openxmlformats.org/officeDocument/2006/relationships/image" Target="../media/image178.png"/><Relationship Id="rId17" Type="http://schemas.openxmlformats.org/officeDocument/2006/relationships/image" Target="../media/image183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2.png"/><Relationship Id="rId11" Type="http://schemas.openxmlformats.org/officeDocument/2006/relationships/image" Target="../media/image177.png"/><Relationship Id="rId5" Type="http://schemas.openxmlformats.org/officeDocument/2006/relationships/image" Target="../media/image171.png"/><Relationship Id="rId15" Type="http://schemas.openxmlformats.org/officeDocument/2006/relationships/image" Target="../media/image181.png"/><Relationship Id="rId10" Type="http://schemas.openxmlformats.org/officeDocument/2006/relationships/image" Target="../media/image176.png"/><Relationship Id="rId4" Type="http://schemas.openxmlformats.org/officeDocument/2006/relationships/image" Target="../media/image170.png"/><Relationship Id="rId9" Type="http://schemas.openxmlformats.org/officeDocument/2006/relationships/image" Target="../media/image175.png"/><Relationship Id="rId14" Type="http://schemas.openxmlformats.org/officeDocument/2006/relationships/image" Target="../media/image18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13" Type="http://schemas.openxmlformats.org/officeDocument/2006/relationships/image" Target="../media/image193.png"/><Relationship Id="rId18" Type="http://schemas.openxmlformats.org/officeDocument/2006/relationships/image" Target="../media/image198.png"/><Relationship Id="rId3" Type="http://schemas.openxmlformats.org/officeDocument/2006/relationships/image" Target="../media/image1.png"/><Relationship Id="rId21" Type="http://schemas.openxmlformats.org/officeDocument/2006/relationships/image" Target="../media/image201.png"/><Relationship Id="rId7" Type="http://schemas.openxmlformats.org/officeDocument/2006/relationships/image" Target="../media/image187.png"/><Relationship Id="rId12" Type="http://schemas.openxmlformats.org/officeDocument/2006/relationships/image" Target="../media/image192.png"/><Relationship Id="rId17" Type="http://schemas.openxmlformats.org/officeDocument/2006/relationships/image" Target="../media/image197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96.png"/><Relationship Id="rId20" Type="http://schemas.openxmlformats.org/officeDocument/2006/relationships/image" Target="../media/image2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6.png"/><Relationship Id="rId11" Type="http://schemas.openxmlformats.org/officeDocument/2006/relationships/image" Target="../media/image191.png"/><Relationship Id="rId24" Type="http://schemas.openxmlformats.org/officeDocument/2006/relationships/image" Target="../media/image204.png"/><Relationship Id="rId5" Type="http://schemas.openxmlformats.org/officeDocument/2006/relationships/image" Target="../media/image185.png"/><Relationship Id="rId15" Type="http://schemas.openxmlformats.org/officeDocument/2006/relationships/image" Target="../media/image195.png"/><Relationship Id="rId23" Type="http://schemas.openxmlformats.org/officeDocument/2006/relationships/image" Target="../media/image203.png"/><Relationship Id="rId10" Type="http://schemas.openxmlformats.org/officeDocument/2006/relationships/image" Target="../media/image190.png"/><Relationship Id="rId19" Type="http://schemas.openxmlformats.org/officeDocument/2006/relationships/image" Target="../media/image199.png"/><Relationship Id="rId4" Type="http://schemas.openxmlformats.org/officeDocument/2006/relationships/image" Target="../media/image184.png"/><Relationship Id="rId9" Type="http://schemas.openxmlformats.org/officeDocument/2006/relationships/image" Target="../media/image189.png"/><Relationship Id="rId14" Type="http://schemas.openxmlformats.org/officeDocument/2006/relationships/image" Target="../media/image194.png"/><Relationship Id="rId22" Type="http://schemas.openxmlformats.org/officeDocument/2006/relationships/image" Target="../media/image20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215.png"/><Relationship Id="rId3" Type="http://schemas.openxmlformats.org/officeDocument/2006/relationships/image" Target="../media/image205.png"/><Relationship Id="rId7" Type="http://schemas.openxmlformats.org/officeDocument/2006/relationships/image" Target="../media/image209.png"/><Relationship Id="rId12" Type="http://schemas.openxmlformats.org/officeDocument/2006/relationships/image" Target="../media/image2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8.png"/><Relationship Id="rId11" Type="http://schemas.openxmlformats.org/officeDocument/2006/relationships/image" Target="../media/image213.png"/><Relationship Id="rId5" Type="http://schemas.openxmlformats.org/officeDocument/2006/relationships/image" Target="../media/image207.png"/><Relationship Id="rId15" Type="http://schemas.openxmlformats.org/officeDocument/2006/relationships/image" Target="../media/image217.png"/><Relationship Id="rId10" Type="http://schemas.openxmlformats.org/officeDocument/2006/relationships/image" Target="../media/image212.png"/><Relationship Id="rId4" Type="http://schemas.openxmlformats.org/officeDocument/2006/relationships/image" Target="../media/image206.png"/><Relationship Id="rId9" Type="http://schemas.openxmlformats.org/officeDocument/2006/relationships/image" Target="../media/image211.png"/><Relationship Id="rId14" Type="http://schemas.openxmlformats.org/officeDocument/2006/relationships/image" Target="../media/image2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3" Type="http://schemas.openxmlformats.org/officeDocument/2006/relationships/image" Target="../media/image1.png"/><Relationship Id="rId7" Type="http://schemas.openxmlformats.org/officeDocument/2006/relationships/image" Target="../media/image2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5" Type="http://schemas.openxmlformats.org/officeDocument/2006/relationships/image" Target="../media/image219.png"/><Relationship Id="rId10" Type="http://schemas.openxmlformats.org/officeDocument/2006/relationships/image" Target="../media/image224.png"/><Relationship Id="rId4" Type="http://schemas.openxmlformats.org/officeDocument/2006/relationships/image" Target="../media/image218.png"/><Relationship Id="rId9" Type="http://schemas.openxmlformats.org/officeDocument/2006/relationships/image" Target="../media/image2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13" Type="http://schemas.openxmlformats.org/officeDocument/2006/relationships/image" Target="../media/image234.png"/><Relationship Id="rId18" Type="http://schemas.openxmlformats.org/officeDocument/2006/relationships/image" Target="../media/image239.png"/><Relationship Id="rId26" Type="http://schemas.openxmlformats.org/officeDocument/2006/relationships/image" Target="../media/image247.png"/><Relationship Id="rId3" Type="http://schemas.openxmlformats.org/officeDocument/2006/relationships/image" Target="../media/image1.png"/><Relationship Id="rId21" Type="http://schemas.openxmlformats.org/officeDocument/2006/relationships/image" Target="../media/image242.png"/><Relationship Id="rId7" Type="http://schemas.openxmlformats.org/officeDocument/2006/relationships/image" Target="../media/image228.png"/><Relationship Id="rId12" Type="http://schemas.openxmlformats.org/officeDocument/2006/relationships/image" Target="../media/image233.png"/><Relationship Id="rId17" Type="http://schemas.openxmlformats.org/officeDocument/2006/relationships/image" Target="../media/image238.png"/><Relationship Id="rId25" Type="http://schemas.openxmlformats.org/officeDocument/2006/relationships/image" Target="../media/image246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37.png"/><Relationship Id="rId20" Type="http://schemas.openxmlformats.org/officeDocument/2006/relationships/image" Target="../media/image2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7.png"/><Relationship Id="rId11" Type="http://schemas.openxmlformats.org/officeDocument/2006/relationships/image" Target="../media/image232.png"/><Relationship Id="rId24" Type="http://schemas.openxmlformats.org/officeDocument/2006/relationships/image" Target="../media/image245.png"/><Relationship Id="rId5" Type="http://schemas.openxmlformats.org/officeDocument/2006/relationships/image" Target="../media/image226.png"/><Relationship Id="rId15" Type="http://schemas.openxmlformats.org/officeDocument/2006/relationships/image" Target="../media/image236.png"/><Relationship Id="rId23" Type="http://schemas.openxmlformats.org/officeDocument/2006/relationships/image" Target="../media/image244.png"/><Relationship Id="rId10" Type="http://schemas.openxmlformats.org/officeDocument/2006/relationships/image" Target="../media/image231.png"/><Relationship Id="rId19" Type="http://schemas.openxmlformats.org/officeDocument/2006/relationships/image" Target="../media/image240.png"/><Relationship Id="rId4" Type="http://schemas.openxmlformats.org/officeDocument/2006/relationships/image" Target="../media/image225.png"/><Relationship Id="rId9" Type="http://schemas.openxmlformats.org/officeDocument/2006/relationships/image" Target="../media/image230.png"/><Relationship Id="rId14" Type="http://schemas.openxmlformats.org/officeDocument/2006/relationships/image" Target="../media/image235.png"/><Relationship Id="rId22" Type="http://schemas.openxmlformats.org/officeDocument/2006/relationships/image" Target="../media/image2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png"/><Relationship Id="rId13" Type="http://schemas.openxmlformats.org/officeDocument/2006/relationships/image" Target="../media/image257.png"/><Relationship Id="rId3" Type="http://schemas.openxmlformats.org/officeDocument/2006/relationships/image" Target="../media/image1.png"/><Relationship Id="rId7" Type="http://schemas.openxmlformats.org/officeDocument/2006/relationships/image" Target="../media/image251.png"/><Relationship Id="rId12" Type="http://schemas.openxmlformats.org/officeDocument/2006/relationships/image" Target="../media/image25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0.png"/><Relationship Id="rId11" Type="http://schemas.openxmlformats.org/officeDocument/2006/relationships/image" Target="../media/image255.png"/><Relationship Id="rId5" Type="http://schemas.openxmlformats.org/officeDocument/2006/relationships/image" Target="../media/image249.png"/><Relationship Id="rId10" Type="http://schemas.openxmlformats.org/officeDocument/2006/relationships/image" Target="../media/image254.png"/><Relationship Id="rId4" Type="http://schemas.openxmlformats.org/officeDocument/2006/relationships/image" Target="../media/image248.png"/><Relationship Id="rId9" Type="http://schemas.openxmlformats.org/officeDocument/2006/relationships/image" Target="../media/image25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png"/><Relationship Id="rId13" Type="http://schemas.openxmlformats.org/officeDocument/2006/relationships/image" Target="../media/image267.png"/><Relationship Id="rId3" Type="http://schemas.openxmlformats.org/officeDocument/2006/relationships/image" Target="../media/image1.png"/><Relationship Id="rId7" Type="http://schemas.openxmlformats.org/officeDocument/2006/relationships/image" Target="../media/image261.png"/><Relationship Id="rId12" Type="http://schemas.openxmlformats.org/officeDocument/2006/relationships/image" Target="../media/image266.png"/><Relationship Id="rId17" Type="http://schemas.openxmlformats.org/officeDocument/2006/relationships/image" Target="../media/image271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0.png"/><Relationship Id="rId11" Type="http://schemas.openxmlformats.org/officeDocument/2006/relationships/image" Target="../media/image265.png"/><Relationship Id="rId5" Type="http://schemas.openxmlformats.org/officeDocument/2006/relationships/image" Target="../media/image259.png"/><Relationship Id="rId15" Type="http://schemas.openxmlformats.org/officeDocument/2006/relationships/image" Target="../media/image269.png"/><Relationship Id="rId10" Type="http://schemas.openxmlformats.org/officeDocument/2006/relationships/image" Target="../media/image264.png"/><Relationship Id="rId4" Type="http://schemas.openxmlformats.org/officeDocument/2006/relationships/image" Target="../media/image258.png"/><Relationship Id="rId9" Type="http://schemas.openxmlformats.org/officeDocument/2006/relationships/image" Target="../media/image263.png"/><Relationship Id="rId14" Type="http://schemas.openxmlformats.org/officeDocument/2006/relationships/image" Target="../media/image26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6.png"/><Relationship Id="rId13" Type="http://schemas.openxmlformats.org/officeDocument/2006/relationships/image" Target="../media/image281.png"/><Relationship Id="rId3" Type="http://schemas.openxmlformats.org/officeDocument/2006/relationships/image" Target="../media/image1.png"/><Relationship Id="rId7" Type="http://schemas.openxmlformats.org/officeDocument/2006/relationships/image" Target="../media/image275.png"/><Relationship Id="rId12" Type="http://schemas.openxmlformats.org/officeDocument/2006/relationships/image" Target="../media/image28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4.png"/><Relationship Id="rId11" Type="http://schemas.openxmlformats.org/officeDocument/2006/relationships/image" Target="../media/image279.png"/><Relationship Id="rId5" Type="http://schemas.openxmlformats.org/officeDocument/2006/relationships/image" Target="../media/image273.png"/><Relationship Id="rId10" Type="http://schemas.openxmlformats.org/officeDocument/2006/relationships/image" Target="../media/image278.png"/><Relationship Id="rId4" Type="http://schemas.openxmlformats.org/officeDocument/2006/relationships/image" Target="../media/image272.png"/><Relationship Id="rId9" Type="http://schemas.openxmlformats.org/officeDocument/2006/relationships/image" Target="../media/image27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6.png"/><Relationship Id="rId13" Type="http://schemas.openxmlformats.org/officeDocument/2006/relationships/image" Target="../media/image291.png"/><Relationship Id="rId18" Type="http://schemas.openxmlformats.org/officeDocument/2006/relationships/image" Target="../media/image296.png"/><Relationship Id="rId3" Type="http://schemas.openxmlformats.org/officeDocument/2006/relationships/image" Target="../media/image1.png"/><Relationship Id="rId7" Type="http://schemas.openxmlformats.org/officeDocument/2006/relationships/image" Target="../media/image285.png"/><Relationship Id="rId12" Type="http://schemas.openxmlformats.org/officeDocument/2006/relationships/image" Target="../media/image290.png"/><Relationship Id="rId17" Type="http://schemas.openxmlformats.org/officeDocument/2006/relationships/image" Target="../media/image295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2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4.png"/><Relationship Id="rId11" Type="http://schemas.openxmlformats.org/officeDocument/2006/relationships/image" Target="../media/image289.png"/><Relationship Id="rId5" Type="http://schemas.openxmlformats.org/officeDocument/2006/relationships/image" Target="../media/image283.png"/><Relationship Id="rId15" Type="http://schemas.openxmlformats.org/officeDocument/2006/relationships/image" Target="../media/image293.png"/><Relationship Id="rId10" Type="http://schemas.openxmlformats.org/officeDocument/2006/relationships/image" Target="../media/image288.png"/><Relationship Id="rId19" Type="http://schemas.openxmlformats.org/officeDocument/2006/relationships/image" Target="../media/image297.png"/><Relationship Id="rId4" Type="http://schemas.openxmlformats.org/officeDocument/2006/relationships/image" Target="../media/image282.png"/><Relationship Id="rId9" Type="http://schemas.openxmlformats.org/officeDocument/2006/relationships/image" Target="../media/image287.png"/><Relationship Id="rId14" Type="http://schemas.openxmlformats.org/officeDocument/2006/relationships/image" Target="../media/image29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2.png"/><Relationship Id="rId13" Type="http://schemas.openxmlformats.org/officeDocument/2006/relationships/image" Target="../media/image307.png"/><Relationship Id="rId18" Type="http://schemas.openxmlformats.org/officeDocument/2006/relationships/image" Target="../media/image312.png"/><Relationship Id="rId3" Type="http://schemas.openxmlformats.org/officeDocument/2006/relationships/image" Target="../media/image1.png"/><Relationship Id="rId21" Type="http://schemas.openxmlformats.org/officeDocument/2006/relationships/image" Target="../media/image315.png"/><Relationship Id="rId7" Type="http://schemas.openxmlformats.org/officeDocument/2006/relationships/image" Target="../media/image301.png"/><Relationship Id="rId12" Type="http://schemas.openxmlformats.org/officeDocument/2006/relationships/image" Target="../media/image306.png"/><Relationship Id="rId17" Type="http://schemas.openxmlformats.org/officeDocument/2006/relationships/image" Target="../media/image311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10.png"/><Relationship Id="rId20" Type="http://schemas.openxmlformats.org/officeDocument/2006/relationships/image" Target="../media/image3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0.png"/><Relationship Id="rId11" Type="http://schemas.openxmlformats.org/officeDocument/2006/relationships/image" Target="../media/image305.png"/><Relationship Id="rId5" Type="http://schemas.openxmlformats.org/officeDocument/2006/relationships/image" Target="../media/image299.png"/><Relationship Id="rId15" Type="http://schemas.openxmlformats.org/officeDocument/2006/relationships/image" Target="../media/image309.png"/><Relationship Id="rId10" Type="http://schemas.openxmlformats.org/officeDocument/2006/relationships/image" Target="../media/image304.png"/><Relationship Id="rId19" Type="http://schemas.openxmlformats.org/officeDocument/2006/relationships/image" Target="../media/image313.png"/><Relationship Id="rId4" Type="http://schemas.openxmlformats.org/officeDocument/2006/relationships/image" Target="../media/image298.png"/><Relationship Id="rId9" Type="http://schemas.openxmlformats.org/officeDocument/2006/relationships/image" Target="../media/image303.png"/><Relationship Id="rId14" Type="http://schemas.openxmlformats.org/officeDocument/2006/relationships/image" Target="../media/image30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13" Type="http://schemas.openxmlformats.org/officeDocument/2006/relationships/image" Target="../media/image325.png"/><Relationship Id="rId3" Type="http://schemas.openxmlformats.org/officeDocument/2006/relationships/image" Target="../media/image1.png"/><Relationship Id="rId7" Type="http://schemas.openxmlformats.org/officeDocument/2006/relationships/image" Target="../media/image319.png"/><Relationship Id="rId12" Type="http://schemas.openxmlformats.org/officeDocument/2006/relationships/image" Target="../media/image324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8.png"/><Relationship Id="rId11" Type="http://schemas.openxmlformats.org/officeDocument/2006/relationships/image" Target="../media/image323.png"/><Relationship Id="rId5" Type="http://schemas.openxmlformats.org/officeDocument/2006/relationships/image" Target="../media/image317.png"/><Relationship Id="rId15" Type="http://schemas.openxmlformats.org/officeDocument/2006/relationships/image" Target="../media/image327.png"/><Relationship Id="rId10" Type="http://schemas.openxmlformats.org/officeDocument/2006/relationships/image" Target="../media/image322.png"/><Relationship Id="rId4" Type="http://schemas.openxmlformats.org/officeDocument/2006/relationships/image" Target="../media/image316.png"/><Relationship Id="rId9" Type="http://schemas.openxmlformats.org/officeDocument/2006/relationships/image" Target="../media/image321.png"/><Relationship Id="rId14" Type="http://schemas.openxmlformats.org/officeDocument/2006/relationships/image" Target="../media/image32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png"/><Relationship Id="rId13" Type="http://schemas.openxmlformats.org/officeDocument/2006/relationships/image" Target="../media/image338.png"/><Relationship Id="rId18" Type="http://schemas.openxmlformats.org/officeDocument/2006/relationships/image" Target="../media/image343.png"/><Relationship Id="rId3" Type="http://schemas.openxmlformats.org/officeDocument/2006/relationships/image" Target="../media/image1.png"/><Relationship Id="rId7" Type="http://schemas.openxmlformats.org/officeDocument/2006/relationships/image" Target="../media/image332.png"/><Relationship Id="rId12" Type="http://schemas.openxmlformats.org/officeDocument/2006/relationships/image" Target="../media/image337.png"/><Relationship Id="rId17" Type="http://schemas.openxmlformats.org/officeDocument/2006/relationships/image" Target="../media/image342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1.png"/><Relationship Id="rId11" Type="http://schemas.openxmlformats.org/officeDocument/2006/relationships/image" Target="../media/image336.png"/><Relationship Id="rId5" Type="http://schemas.openxmlformats.org/officeDocument/2006/relationships/image" Target="../media/image330.png"/><Relationship Id="rId15" Type="http://schemas.openxmlformats.org/officeDocument/2006/relationships/image" Target="../media/image340.png"/><Relationship Id="rId10" Type="http://schemas.openxmlformats.org/officeDocument/2006/relationships/image" Target="../media/image335.png"/><Relationship Id="rId4" Type="http://schemas.openxmlformats.org/officeDocument/2006/relationships/image" Target="../media/image329.png"/><Relationship Id="rId9" Type="http://schemas.openxmlformats.org/officeDocument/2006/relationships/image" Target="../media/image334.png"/><Relationship Id="rId14" Type="http://schemas.openxmlformats.org/officeDocument/2006/relationships/image" Target="../media/image33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8.png"/><Relationship Id="rId13" Type="http://schemas.openxmlformats.org/officeDocument/2006/relationships/image" Target="../media/image353.png"/><Relationship Id="rId3" Type="http://schemas.openxmlformats.org/officeDocument/2006/relationships/image" Target="../media/image1.png"/><Relationship Id="rId7" Type="http://schemas.openxmlformats.org/officeDocument/2006/relationships/image" Target="../media/image347.png"/><Relationship Id="rId12" Type="http://schemas.openxmlformats.org/officeDocument/2006/relationships/image" Target="../media/image35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6.png"/><Relationship Id="rId11" Type="http://schemas.openxmlformats.org/officeDocument/2006/relationships/image" Target="../media/image351.png"/><Relationship Id="rId5" Type="http://schemas.openxmlformats.org/officeDocument/2006/relationships/image" Target="../media/image345.png"/><Relationship Id="rId10" Type="http://schemas.openxmlformats.org/officeDocument/2006/relationships/image" Target="../media/image350.png"/><Relationship Id="rId4" Type="http://schemas.openxmlformats.org/officeDocument/2006/relationships/image" Target="../media/image344.png"/><Relationship Id="rId9" Type="http://schemas.openxmlformats.org/officeDocument/2006/relationships/image" Target="../media/image34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8.png"/><Relationship Id="rId13" Type="http://schemas.openxmlformats.org/officeDocument/2006/relationships/image" Target="../media/image363.png"/><Relationship Id="rId18" Type="http://schemas.openxmlformats.org/officeDocument/2006/relationships/image" Target="../media/image368.png"/><Relationship Id="rId3" Type="http://schemas.openxmlformats.org/officeDocument/2006/relationships/image" Target="../media/image1.png"/><Relationship Id="rId7" Type="http://schemas.openxmlformats.org/officeDocument/2006/relationships/image" Target="../media/image357.png"/><Relationship Id="rId12" Type="http://schemas.openxmlformats.org/officeDocument/2006/relationships/image" Target="../media/image362.png"/><Relationship Id="rId17" Type="http://schemas.openxmlformats.org/officeDocument/2006/relationships/image" Target="../media/image367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3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6.png"/><Relationship Id="rId11" Type="http://schemas.openxmlformats.org/officeDocument/2006/relationships/image" Target="../media/image361.png"/><Relationship Id="rId5" Type="http://schemas.openxmlformats.org/officeDocument/2006/relationships/image" Target="../media/image355.png"/><Relationship Id="rId15" Type="http://schemas.openxmlformats.org/officeDocument/2006/relationships/image" Target="../media/image365.png"/><Relationship Id="rId10" Type="http://schemas.openxmlformats.org/officeDocument/2006/relationships/image" Target="../media/image360.png"/><Relationship Id="rId19" Type="http://schemas.openxmlformats.org/officeDocument/2006/relationships/image" Target="../media/image369.png"/><Relationship Id="rId4" Type="http://schemas.openxmlformats.org/officeDocument/2006/relationships/image" Target="../media/image354.png"/><Relationship Id="rId9" Type="http://schemas.openxmlformats.org/officeDocument/2006/relationships/image" Target="../media/image359.png"/><Relationship Id="rId14" Type="http://schemas.openxmlformats.org/officeDocument/2006/relationships/image" Target="../media/image36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4.png"/><Relationship Id="rId13" Type="http://schemas.openxmlformats.org/officeDocument/2006/relationships/image" Target="../media/image379.png"/><Relationship Id="rId18" Type="http://schemas.openxmlformats.org/officeDocument/2006/relationships/image" Target="../media/image384.png"/><Relationship Id="rId3" Type="http://schemas.openxmlformats.org/officeDocument/2006/relationships/image" Target="../media/image1.png"/><Relationship Id="rId21" Type="http://schemas.openxmlformats.org/officeDocument/2006/relationships/image" Target="../media/image387.png"/><Relationship Id="rId7" Type="http://schemas.openxmlformats.org/officeDocument/2006/relationships/image" Target="../media/image373.png"/><Relationship Id="rId12" Type="http://schemas.openxmlformats.org/officeDocument/2006/relationships/image" Target="../media/image378.png"/><Relationship Id="rId17" Type="http://schemas.openxmlformats.org/officeDocument/2006/relationships/image" Target="../media/image383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382.png"/><Relationship Id="rId20" Type="http://schemas.openxmlformats.org/officeDocument/2006/relationships/image" Target="../media/image3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2.png"/><Relationship Id="rId11" Type="http://schemas.openxmlformats.org/officeDocument/2006/relationships/image" Target="../media/image377.png"/><Relationship Id="rId24" Type="http://schemas.openxmlformats.org/officeDocument/2006/relationships/image" Target="../media/image390.png"/><Relationship Id="rId5" Type="http://schemas.openxmlformats.org/officeDocument/2006/relationships/image" Target="../media/image371.png"/><Relationship Id="rId15" Type="http://schemas.openxmlformats.org/officeDocument/2006/relationships/image" Target="../media/image381.png"/><Relationship Id="rId23" Type="http://schemas.openxmlformats.org/officeDocument/2006/relationships/image" Target="../media/image389.png"/><Relationship Id="rId10" Type="http://schemas.openxmlformats.org/officeDocument/2006/relationships/image" Target="../media/image376.png"/><Relationship Id="rId19" Type="http://schemas.openxmlformats.org/officeDocument/2006/relationships/image" Target="../media/image385.png"/><Relationship Id="rId4" Type="http://schemas.openxmlformats.org/officeDocument/2006/relationships/image" Target="../media/image370.png"/><Relationship Id="rId9" Type="http://schemas.openxmlformats.org/officeDocument/2006/relationships/image" Target="../media/image375.png"/><Relationship Id="rId14" Type="http://schemas.openxmlformats.org/officeDocument/2006/relationships/image" Target="../media/image380.png"/><Relationship Id="rId22" Type="http://schemas.openxmlformats.org/officeDocument/2006/relationships/image" Target="../media/image38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5.png"/><Relationship Id="rId13" Type="http://schemas.openxmlformats.org/officeDocument/2006/relationships/image" Target="../media/image400.png"/><Relationship Id="rId18" Type="http://schemas.openxmlformats.org/officeDocument/2006/relationships/image" Target="../media/image405.png"/><Relationship Id="rId3" Type="http://schemas.openxmlformats.org/officeDocument/2006/relationships/image" Target="../media/image1.png"/><Relationship Id="rId21" Type="http://schemas.openxmlformats.org/officeDocument/2006/relationships/image" Target="../media/image408.png"/><Relationship Id="rId7" Type="http://schemas.openxmlformats.org/officeDocument/2006/relationships/image" Target="../media/image394.png"/><Relationship Id="rId12" Type="http://schemas.openxmlformats.org/officeDocument/2006/relationships/image" Target="../media/image399.png"/><Relationship Id="rId17" Type="http://schemas.openxmlformats.org/officeDocument/2006/relationships/image" Target="../media/image404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403.png"/><Relationship Id="rId20" Type="http://schemas.openxmlformats.org/officeDocument/2006/relationships/image" Target="../media/image4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3.png"/><Relationship Id="rId11" Type="http://schemas.openxmlformats.org/officeDocument/2006/relationships/image" Target="../media/image398.png"/><Relationship Id="rId5" Type="http://schemas.openxmlformats.org/officeDocument/2006/relationships/image" Target="../media/image392.png"/><Relationship Id="rId15" Type="http://schemas.openxmlformats.org/officeDocument/2006/relationships/image" Target="../media/image402.png"/><Relationship Id="rId10" Type="http://schemas.openxmlformats.org/officeDocument/2006/relationships/image" Target="../media/image397.png"/><Relationship Id="rId19" Type="http://schemas.openxmlformats.org/officeDocument/2006/relationships/image" Target="../media/image406.png"/><Relationship Id="rId4" Type="http://schemas.openxmlformats.org/officeDocument/2006/relationships/image" Target="../media/image391.png"/><Relationship Id="rId9" Type="http://schemas.openxmlformats.org/officeDocument/2006/relationships/image" Target="../media/image396.png"/><Relationship Id="rId14" Type="http://schemas.openxmlformats.org/officeDocument/2006/relationships/image" Target="../media/image40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3.png"/><Relationship Id="rId13" Type="http://schemas.openxmlformats.org/officeDocument/2006/relationships/image" Target="../media/image418.png"/><Relationship Id="rId18" Type="http://schemas.openxmlformats.org/officeDocument/2006/relationships/image" Target="../media/image423.png"/><Relationship Id="rId3" Type="http://schemas.openxmlformats.org/officeDocument/2006/relationships/image" Target="../media/image1.png"/><Relationship Id="rId7" Type="http://schemas.openxmlformats.org/officeDocument/2006/relationships/image" Target="../media/image412.png"/><Relationship Id="rId12" Type="http://schemas.openxmlformats.org/officeDocument/2006/relationships/image" Target="../media/image417.png"/><Relationship Id="rId17" Type="http://schemas.openxmlformats.org/officeDocument/2006/relationships/image" Target="../media/image422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4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1.png"/><Relationship Id="rId11" Type="http://schemas.openxmlformats.org/officeDocument/2006/relationships/image" Target="../media/image416.png"/><Relationship Id="rId5" Type="http://schemas.openxmlformats.org/officeDocument/2006/relationships/image" Target="../media/image410.png"/><Relationship Id="rId15" Type="http://schemas.openxmlformats.org/officeDocument/2006/relationships/image" Target="../media/image420.png"/><Relationship Id="rId10" Type="http://schemas.openxmlformats.org/officeDocument/2006/relationships/image" Target="../media/image415.png"/><Relationship Id="rId19" Type="http://schemas.openxmlformats.org/officeDocument/2006/relationships/image" Target="../media/image424.png"/><Relationship Id="rId4" Type="http://schemas.openxmlformats.org/officeDocument/2006/relationships/image" Target="../media/image409.png"/><Relationship Id="rId9" Type="http://schemas.openxmlformats.org/officeDocument/2006/relationships/image" Target="../media/image414.png"/><Relationship Id="rId14" Type="http://schemas.openxmlformats.org/officeDocument/2006/relationships/image" Target="../media/image41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9.png"/><Relationship Id="rId13" Type="http://schemas.openxmlformats.org/officeDocument/2006/relationships/image" Target="../media/image434.png"/><Relationship Id="rId18" Type="http://schemas.openxmlformats.org/officeDocument/2006/relationships/image" Target="../media/image439.png"/><Relationship Id="rId3" Type="http://schemas.openxmlformats.org/officeDocument/2006/relationships/image" Target="../media/image1.png"/><Relationship Id="rId21" Type="http://schemas.openxmlformats.org/officeDocument/2006/relationships/image" Target="../media/image442.png"/><Relationship Id="rId7" Type="http://schemas.openxmlformats.org/officeDocument/2006/relationships/image" Target="../media/image428.png"/><Relationship Id="rId12" Type="http://schemas.openxmlformats.org/officeDocument/2006/relationships/image" Target="../media/image433.png"/><Relationship Id="rId17" Type="http://schemas.openxmlformats.org/officeDocument/2006/relationships/image" Target="../media/image438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437.png"/><Relationship Id="rId20" Type="http://schemas.openxmlformats.org/officeDocument/2006/relationships/image" Target="../media/image4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7.png"/><Relationship Id="rId11" Type="http://schemas.openxmlformats.org/officeDocument/2006/relationships/image" Target="../media/image432.png"/><Relationship Id="rId5" Type="http://schemas.openxmlformats.org/officeDocument/2006/relationships/image" Target="../media/image426.png"/><Relationship Id="rId15" Type="http://schemas.openxmlformats.org/officeDocument/2006/relationships/image" Target="../media/image436.png"/><Relationship Id="rId10" Type="http://schemas.openxmlformats.org/officeDocument/2006/relationships/image" Target="../media/image431.png"/><Relationship Id="rId19" Type="http://schemas.openxmlformats.org/officeDocument/2006/relationships/image" Target="../media/image440.png"/><Relationship Id="rId4" Type="http://schemas.openxmlformats.org/officeDocument/2006/relationships/image" Target="../media/image425.png"/><Relationship Id="rId9" Type="http://schemas.openxmlformats.org/officeDocument/2006/relationships/image" Target="../media/image430.png"/><Relationship Id="rId14" Type="http://schemas.openxmlformats.org/officeDocument/2006/relationships/image" Target="../media/image43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7.png"/><Relationship Id="rId13" Type="http://schemas.openxmlformats.org/officeDocument/2006/relationships/image" Target="../media/image452.png"/><Relationship Id="rId18" Type="http://schemas.openxmlformats.org/officeDocument/2006/relationships/image" Target="../media/image457.png"/><Relationship Id="rId3" Type="http://schemas.openxmlformats.org/officeDocument/2006/relationships/image" Target="../media/image1.png"/><Relationship Id="rId21" Type="http://schemas.openxmlformats.org/officeDocument/2006/relationships/image" Target="../media/image460.png"/><Relationship Id="rId7" Type="http://schemas.openxmlformats.org/officeDocument/2006/relationships/image" Target="../media/image446.png"/><Relationship Id="rId12" Type="http://schemas.openxmlformats.org/officeDocument/2006/relationships/image" Target="../media/image451.png"/><Relationship Id="rId17" Type="http://schemas.openxmlformats.org/officeDocument/2006/relationships/image" Target="../media/image456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455.png"/><Relationship Id="rId20" Type="http://schemas.openxmlformats.org/officeDocument/2006/relationships/image" Target="../media/image4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5.png"/><Relationship Id="rId11" Type="http://schemas.openxmlformats.org/officeDocument/2006/relationships/image" Target="../media/image450.png"/><Relationship Id="rId5" Type="http://schemas.openxmlformats.org/officeDocument/2006/relationships/image" Target="../media/image444.png"/><Relationship Id="rId15" Type="http://schemas.openxmlformats.org/officeDocument/2006/relationships/image" Target="../media/image454.png"/><Relationship Id="rId23" Type="http://schemas.openxmlformats.org/officeDocument/2006/relationships/image" Target="../media/image462.png"/><Relationship Id="rId10" Type="http://schemas.openxmlformats.org/officeDocument/2006/relationships/image" Target="../media/image449.png"/><Relationship Id="rId19" Type="http://schemas.openxmlformats.org/officeDocument/2006/relationships/image" Target="../media/image458.png"/><Relationship Id="rId4" Type="http://schemas.openxmlformats.org/officeDocument/2006/relationships/image" Target="../media/image443.png"/><Relationship Id="rId9" Type="http://schemas.openxmlformats.org/officeDocument/2006/relationships/image" Target="../media/image448.png"/><Relationship Id="rId14" Type="http://schemas.openxmlformats.org/officeDocument/2006/relationships/image" Target="../media/image453.png"/><Relationship Id="rId22" Type="http://schemas.openxmlformats.org/officeDocument/2006/relationships/image" Target="../media/image46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7.png"/><Relationship Id="rId3" Type="http://schemas.openxmlformats.org/officeDocument/2006/relationships/image" Target="../media/image1.png"/><Relationship Id="rId7" Type="http://schemas.openxmlformats.org/officeDocument/2006/relationships/image" Target="../media/image46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5.png"/><Relationship Id="rId5" Type="http://schemas.openxmlformats.org/officeDocument/2006/relationships/image" Target="../media/image464.png"/><Relationship Id="rId10" Type="http://schemas.openxmlformats.org/officeDocument/2006/relationships/image" Target="../media/image469.png"/><Relationship Id="rId4" Type="http://schemas.openxmlformats.org/officeDocument/2006/relationships/image" Target="../media/image463.png"/><Relationship Id="rId9" Type="http://schemas.openxmlformats.org/officeDocument/2006/relationships/image" Target="../media/image46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4.png"/><Relationship Id="rId3" Type="http://schemas.openxmlformats.org/officeDocument/2006/relationships/image" Target="../media/image1.png"/><Relationship Id="rId7" Type="http://schemas.openxmlformats.org/officeDocument/2006/relationships/image" Target="../media/image47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2.png"/><Relationship Id="rId5" Type="http://schemas.openxmlformats.org/officeDocument/2006/relationships/image" Target="../media/image471.png"/><Relationship Id="rId10" Type="http://schemas.openxmlformats.org/officeDocument/2006/relationships/image" Target="../media/image476.png"/><Relationship Id="rId4" Type="http://schemas.openxmlformats.org/officeDocument/2006/relationships/image" Target="../media/image470.png"/><Relationship Id="rId9" Type="http://schemas.openxmlformats.org/officeDocument/2006/relationships/image" Target="../media/image47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3" Type="http://schemas.openxmlformats.org/officeDocument/2006/relationships/image" Target="../media/image1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19" Type="http://schemas.openxmlformats.org/officeDocument/2006/relationships/image" Target="../media/image59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1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19" Type="http://schemas.openxmlformats.org/officeDocument/2006/relationships/image" Target="../media/image90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3" Type="http://schemas.openxmlformats.org/officeDocument/2006/relationships/image" Target="../media/image1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6009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75040"/>
            <a:ext cx="12192000" cy="582811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2879" y="4667399"/>
            <a:ext cx="6681192" cy="1418927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50" y="2422552"/>
            <a:ext cx="2400150" cy="3687885"/>
          </a:xfrm>
          <a:prstGeom prst="rect">
            <a:avLst/>
          </a:prstGeom>
        </p:spPr>
      </p:pic>
      <p:sp>
        <p:nvSpPr>
          <p:cNvPr id="8" name="SK-1-text-7"/>
          <p:cNvSpPr/>
          <p:nvPr/>
        </p:nvSpPr>
        <p:spPr>
          <a:xfrm>
            <a:off x="1955899" y="260598"/>
            <a:ext cx="8487221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6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3675" dirty="0"/>
          </a:p>
        </p:txBody>
      </p:sp>
      <p:sp>
        <p:nvSpPr>
          <p:cNvPr id="9" name="SK-1-text-8"/>
          <p:cNvSpPr/>
          <p:nvPr/>
        </p:nvSpPr>
        <p:spPr>
          <a:xfrm>
            <a:off x="1548259" y="1933873"/>
            <a:ext cx="9021961" cy="10971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960"/>
              </a:lnSpc>
              <a:buNone/>
            </a:pPr>
            <a:r>
              <a:rPr lang="en-US" sz="33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 Management and Opioid Conversion</a:t>
            </a:r>
            <a:endParaRPr lang="en-US" sz="3300" dirty="0"/>
          </a:p>
          <a:p>
            <a:pPr marL="0" indent="0" algn="ctr">
              <a:lnSpc>
                <a:spcPts val="3960"/>
              </a:lnSpc>
              <a:buNone/>
            </a:pPr>
            <a:r>
              <a:rPr lang="en-US" sz="33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Palliative Care</a:t>
            </a:r>
            <a:endParaRPr lang="en-US" sz="3300" dirty="0"/>
          </a:p>
        </p:txBody>
      </p:sp>
      <p:sp>
        <p:nvSpPr>
          <p:cNvPr id="10" name="SK-1-text-9"/>
          <p:cNvSpPr/>
          <p:nvPr/>
        </p:nvSpPr>
        <p:spPr>
          <a:xfrm>
            <a:off x="3107978" y="3319165"/>
            <a:ext cx="5939284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Bradford VTS Teaching Resource for GPs &amp; Trainees</a:t>
            </a:r>
            <a:endParaRPr lang="en-US" sz="1950" dirty="0"/>
          </a:p>
        </p:txBody>
      </p:sp>
      <p:sp>
        <p:nvSpPr>
          <p:cNvPr id="11" name="SK-1-text-10"/>
          <p:cNvSpPr/>
          <p:nvPr/>
        </p:nvSpPr>
        <p:spPr>
          <a:xfrm>
            <a:off x="5480298" y="3799284"/>
            <a:ext cx="113362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June 2026</a:t>
            </a:r>
            <a:endParaRPr lang="en-US" sz="1725" dirty="0"/>
          </a:p>
        </p:txBody>
      </p:sp>
      <p:sp>
        <p:nvSpPr>
          <p:cNvPr id="12" name="SK-1-text-11"/>
          <p:cNvSpPr/>
          <p:nvPr/>
        </p:nvSpPr>
        <p:spPr>
          <a:xfrm>
            <a:off x="4410075" y="4162723"/>
            <a:ext cx="334714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0080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2025" dirty="0"/>
          </a:p>
        </p:txBody>
      </p:sp>
      <p:sp>
        <p:nvSpPr>
          <p:cNvPr id="14" name="SK-1-text-13"/>
          <p:cNvSpPr/>
          <p:nvPr/>
        </p:nvSpPr>
        <p:spPr>
          <a:xfrm>
            <a:off x="3876973" y="4841677"/>
            <a:ext cx="6156871" cy="10423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 Disclaimer: Always double-check drug doses and clinical guidance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with the latest NICE/BNF resources. This presentation is for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educational purposes only and does not replace clinical judgement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 local protocols.</a:t>
            </a:r>
            <a:endParaRPr lang="en-US" sz="1500" dirty="0"/>
          </a:p>
        </p:txBody>
      </p:sp>
      <p:sp>
        <p:nvSpPr>
          <p:cNvPr id="15" name="SK-1-text-14"/>
          <p:cNvSpPr/>
          <p:nvPr/>
        </p:nvSpPr>
        <p:spPr>
          <a:xfrm>
            <a:off x="402282" y="6480721"/>
            <a:ext cx="514064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575" dirty="0"/>
          </a:p>
        </p:txBody>
      </p:sp>
      <p:sp>
        <p:nvSpPr>
          <p:cNvPr id="16" name="SK-1-text-15"/>
          <p:cNvSpPr/>
          <p:nvPr/>
        </p:nvSpPr>
        <p:spPr>
          <a:xfrm>
            <a:off x="7373541" y="6473875"/>
            <a:ext cx="40988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57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June 2026 | Bradford VTS Teaching Deck</a:t>
            </a:r>
            <a:endParaRPr lang="en-US" sz="15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859" y="1049238"/>
            <a:ext cx="2962573" cy="54769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1700659"/>
            <a:ext cx="4681686" cy="3127177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59" y="1673275"/>
            <a:ext cx="134094" cy="3154561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8196" y="1700659"/>
            <a:ext cx="4681686" cy="3127177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98196" y="1673275"/>
            <a:ext cx="134094" cy="3154561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39459" y="3451622"/>
            <a:ext cx="3998863" cy="9525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31169" y="5006280"/>
            <a:ext cx="9802267" cy="1261765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31169" y="4992588"/>
            <a:ext cx="134094" cy="1275457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5129659"/>
            <a:ext cx="1280071" cy="123438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38900"/>
            <a:ext cx="12192000" cy="418951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09192" y="5253186"/>
            <a:ext cx="780157" cy="781794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27898" y="2516832"/>
            <a:ext cx="1389757" cy="966936"/>
          </a:xfrm>
          <a:prstGeom prst="rect">
            <a:avLst/>
          </a:prstGeom>
        </p:spPr>
      </p:pic>
      <p:sp>
        <p:nvSpPr>
          <p:cNvPr id="15" name="SK-10-text-14"/>
          <p:cNvSpPr/>
          <p:nvPr/>
        </p:nvSpPr>
        <p:spPr>
          <a:xfrm>
            <a:off x="609600" y="260598"/>
            <a:ext cx="781621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D7D7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Opioid Prescribing</a:t>
            </a:r>
            <a:endParaRPr lang="en-US" sz="1650" dirty="0"/>
          </a:p>
        </p:txBody>
      </p:sp>
      <p:sp>
        <p:nvSpPr>
          <p:cNvPr id="16" name="SK-10-text-15"/>
          <p:cNvSpPr/>
          <p:nvPr/>
        </p:nvSpPr>
        <p:spPr>
          <a:xfrm>
            <a:off x="609600" y="562273"/>
            <a:ext cx="1158240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1121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Converting from Weak to Strong Opioids</a:t>
            </a:r>
            <a:endParaRPr lang="en-US" sz="3525" dirty="0"/>
          </a:p>
        </p:txBody>
      </p:sp>
      <p:sp>
        <p:nvSpPr>
          <p:cNvPr id="17" name="SK-10-text-16"/>
          <p:cNvSpPr/>
          <p:nvPr/>
        </p:nvSpPr>
        <p:spPr>
          <a:xfrm>
            <a:off x="609600" y="1316682"/>
            <a:ext cx="115824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co-codamol reaches its ceiling — it’s time to step up safely.</a:t>
            </a:r>
            <a:endParaRPr lang="en-US" sz="1800" dirty="0"/>
          </a:p>
        </p:txBody>
      </p:sp>
      <p:sp>
        <p:nvSpPr>
          <p:cNvPr id="18" name="SK-10-text-17"/>
          <p:cNvSpPr/>
          <p:nvPr/>
        </p:nvSpPr>
        <p:spPr>
          <a:xfrm>
            <a:off x="1158180" y="1933873"/>
            <a:ext cx="16135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D7D7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</a:t>
            </a:r>
            <a:endParaRPr lang="en-US" sz="1650" dirty="0"/>
          </a:p>
        </p:txBody>
      </p:sp>
      <p:sp>
        <p:nvSpPr>
          <p:cNvPr id="19" name="SK-10-text-18"/>
          <p:cNvSpPr/>
          <p:nvPr/>
        </p:nvSpPr>
        <p:spPr>
          <a:xfrm>
            <a:off x="1145977" y="2345382"/>
            <a:ext cx="2962573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33"/>
              </a:lnSpc>
              <a:buNone/>
            </a:pPr>
            <a:r>
              <a:rPr lang="en-US" sz="2025" b="1" dirty="0">
                <a:solidFill>
                  <a:srgbClr val="1121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Co-codamol 30/500</a:t>
            </a:r>
            <a:endParaRPr lang="en-US" sz="2025" dirty="0"/>
          </a:p>
          <a:p>
            <a:pPr marL="0" indent="0" algn="l">
              <a:lnSpc>
                <a:spcPts val="2633"/>
              </a:lnSpc>
              <a:buNone/>
            </a:pPr>
            <a:r>
              <a:rPr lang="en-US" sz="2025" b="1" dirty="0">
                <a:solidFill>
                  <a:srgbClr val="1121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Four times daily (QDS)</a:t>
            </a:r>
            <a:endParaRPr lang="en-US" sz="2025" dirty="0"/>
          </a:p>
        </p:txBody>
      </p:sp>
      <p:sp>
        <p:nvSpPr>
          <p:cNvPr id="20" name="SK-10-text-19"/>
          <p:cNvSpPr/>
          <p:nvPr/>
        </p:nvSpPr>
        <p:spPr>
          <a:xfrm>
            <a:off x="1145977" y="3175248"/>
            <a:ext cx="94678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Codeine content: 30mg × 4 = 120mg/day</a:t>
            </a:r>
            <a:endParaRPr lang="en-US" sz="1500" dirty="0"/>
          </a:p>
        </p:txBody>
      </p:sp>
      <p:sp>
        <p:nvSpPr>
          <p:cNvPr id="21" name="SK-10-text-20"/>
          <p:cNvSpPr/>
          <p:nvPr/>
        </p:nvSpPr>
        <p:spPr>
          <a:xfrm>
            <a:off x="1145977" y="3566071"/>
            <a:ext cx="9086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D7D7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≡ approximately 12mg oral morphine/day</a:t>
            </a:r>
            <a:endParaRPr lang="en-US" sz="1500" dirty="0"/>
          </a:p>
        </p:txBody>
      </p:sp>
      <p:sp>
        <p:nvSpPr>
          <p:cNvPr id="22" name="SK-10-text-21"/>
          <p:cNvSpPr/>
          <p:nvPr/>
        </p:nvSpPr>
        <p:spPr>
          <a:xfrm>
            <a:off x="1145977" y="4114800"/>
            <a:ext cx="3096667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Codeine has a dose ceiling — further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increases give no extra analgesia.</a:t>
            </a:r>
            <a:endParaRPr lang="en-US" sz="1500" dirty="0"/>
          </a:p>
        </p:txBody>
      </p:sp>
      <p:sp>
        <p:nvSpPr>
          <p:cNvPr id="23" name="SK-10-text-22"/>
          <p:cNvSpPr/>
          <p:nvPr/>
        </p:nvSpPr>
        <p:spPr>
          <a:xfrm>
            <a:off x="5461992" y="3703290"/>
            <a:ext cx="18649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3921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CONVERT</a:t>
            </a:r>
            <a:endParaRPr lang="en-US" sz="1650" dirty="0"/>
          </a:p>
        </p:txBody>
      </p:sp>
      <p:sp>
        <p:nvSpPr>
          <p:cNvPr id="24" name="SK-10-text-23"/>
          <p:cNvSpPr/>
          <p:nvPr/>
        </p:nvSpPr>
        <p:spPr>
          <a:xfrm>
            <a:off x="7376071" y="1837879"/>
            <a:ext cx="481592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D7D7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— TWO OPTIONS</a:t>
            </a:r>
            <a:endParaRPr lang="en-US" sz="1650" dirty="0"/>
          </a:p>
        </p:txBody>
      </p:sp>
      <p:sp>
        <p:nvSpPr>
          <p:cNvPr id="25" name="SK-10-text-24"/>
          <p:cNvSpPr/>
          <p:nvPr/>
        </p:nvSpPr>
        <p:spPr>
          <a:xfrm>
            <a:off x="7376071" y="2180779"/>
            <a:ext cx="3401467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42"/>
              </a:lnSpc>
              <a:buNone/>
            </a:pPr>
            <a:r>
              <a:rPr lang="en-US" sz="1725" b="1" dirty="0">
                <a:solidFill>
                  <a:srgbClr val="1121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Option A</a:t>
            </a:r>
            <a:endParaRPr lang="en-US" sz="1725" dirty="0"/>
          </a:p>
          <a:p>
            <a:pPr marL="0" indent="0" algn="l">
              <a:lnSpc>
                <a:spcPts val="2242"/>
              </a:lnSpc>
              <a:buNone/>
            </a:pPr>
            <a:r>
              <a:rPr lang="en-US" sz="1725" b="1" dirty="0">
                <a:solidFill>
                  <a:srgbClr val="1121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MST 10–20mg twice daily (BD)</a:t>
            </a:r>
            <a:endParaRPr lang="en-US" sz="1725" dirty="0"/>
          </a:p>
        </p:txBody>
      </p:sp>
      <p:sp>
        <p:nvSpPr>
          <p:cNvPr id="26" name="SK-10-text-25"/>
          <p:cNvSpPr/>
          <p:nvPr/>
        </p:nvSpPr>
        <p:spPr>
          <a:xfrm>
            <a:off x="7376071" y="2818507"/>
            <a:ext cx="2523679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Modified-release morphine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sustained background cover</a:t>
            </a:r>
            <a:endParaRPr lang="en-US" sz="1500" dirty="0"/>
          </a:p>
        </p:txBody>
      </p:sp>
      <p:sp>
        <p:nvSpPr>
          <p:cNvPr id="27" name="SK-10-text-26"/>
          <p:cNvSpPr/>
          <p:nvPr/>
        </p:nvSpPr>
        <p:spPr>
          <a:xfrm>
            <a:off x="7376071" y="3586609"/>
            <a:ext cx="3608784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42"/>
              </a:lnSpc>
              <a:buNone/>
            </a:pPr>
            <a:r>
              <a:rPr lang="en-US" sz="1725" b="1" dirty="0">
                <a:solidFill>
                  <a:srgbClr val="1121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Option B</a:t>
            </a:r>
            <a:endParaRPr lang="en-US" sz="1725" dirty="0"/>
          </a:p>
          <a:p>
            <a:pPr marL="0" indent="0" algn="l">
              <a:lnSpc>
                <a:spcPts val="2242"/>
              </a:lnSpc>
              <a:buNone/>
            </a:pPr>
            <a:r>
              <a:rPr lang="en-US" sz="1725" b="1" dirty="0">
                <a:solidFill>
                  <a:srgbClr val="1121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Oramorph 5–10mg every 4 hours</a:t>
            </a:r>
            <a:endParaRPr lang="en-US" sz="1725" dirty="0"/>
          </a:p>
        </p:txBody>
      </p:sp>
      <p:sp>
        <p:nvSpPr>
          <p:cNvPr id="28" name="SK-10-text-27"/>
          <p:cNvSpPr/>
          <p:nvPr/>
        </p:nvSpPr>
        <p:spPr>
          <a:xfrm>
            <a:off x="7376071" y="4217640"/>
            <a:ext cx="266997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Immediate-release morphine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flexible, easy to titrate</a:t>
            </a:r>
            <a:endParaRPr lang="en-US" sz="1500" dirty="0"/>
          </a:p>
        </p:txBody>
      </p:sp>
      <p:sp>
        <p:nvSpPr>
          <p:cNvPr id="29" name="SK-10-text-28"/>
          <p:cNvSpPr/>
          <p:nvPr/>
        </p:nvSpPr>
        <p:spPr>
          <a:xfrm>
            <a:off x="3072259" y="5191423"/>
            <a:ext cx="911974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121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prescribe a breakthrough dose — whichever option you choose.</a:t>
            </a:r>
            <a:endParaRPr lang="en-US" sz="1800" dirty="0"/>
          </a:p>
        </p:txBody>
      </p:sp>
      <p:sp>
        <p:nvSpPr>
          <p:cNvPr id="30" name="SK-10-text-29"/>
          <p:cNvSpPr/>
          <p:nvPr/>
        </p:nvSpPr>
        <p:spPr>
          <a:xfrm>
            <a:off x="3072259" y="5589240"/>
            <a:ext cx="911974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Breakthrough dose = 1/6 of total 24-hour morphine dose |</a:t>
            </a:r>
            <a:endParaRPr lang="en-US" sz="1650" dirty="0"/>
          </a:p>
        </p:txBody>
      </p:sp>
      <p:sp>
        <p:nvSpPr>
          <p:cNvPr id="31" name="SK-10-text-30"/>
          <p:cNvSpPr/>
          <p:nvPr/>
        </p:nvSpPr>
        <p:spPr>
          <a:xfrm>
            <a:off x="3096667" y="5856684"/>
            <a:ext cx="90953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Immediate-release morphine | Available every 1–2 hours as needed</a:t>
            </a:r>
            <a:endParaRPr lang="en-US" sz="1650" dirty="0"/>
          </a:p>
        </p:txBody>
      </p:sp>
      <p:sp>
        <p:nvSpPr>
          <p:cNvPr id="32" name="SK-10-text-31"/>
          <p:cNvSpPr/>
          <p:nvPr/>
        </p:nvSpPr>
        <p:spPr>
          <a:xfrm>
            <a:off x="341263" y="6549330"/>
            <a:ext cx="440626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3" name="SK-10-text-32"/>
          <p:cNvSpPr/>
          <p:nvPr/>
        </p:nvSpPr>
        <p:spPr>
          <a:xfrm>
            <a:off x="5596086" y="6542484"/>
            <a:ext cx="207454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/ 35</a:t>
            </a:r>
            <a:endParaRPr lang="en-US" sz="1350" dirty="0"/>
          </a:p>
        </p:txBody>
      </p:sp>
      <p:sp>
        <p:nvSpPr>
          <p:cNvPr id="34" name="SK-10-text-33"/>
          <p:cNvSpPr/>
          <p:nvPr/>
        </p:nvSpPr>
        <p:spPr>
          <a:xfrm>
            <a:off x="7168455" y="6535638"/>
            <a:ext cx="441379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Management &amp; Opioid Conversion | Bradford VTS 2026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987475"/>
            <a:ext cx="1036290" cy="10284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666429"/>
            <a:ext cx="10643592" cy="918865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1666429"/>
            <a:ext cx="121890" cy="96009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788" y="2835771"/>
            <a:ext cx="2109192" cy="404515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153" y="2706142"/>
            <a:ext cx="2938165" cy="1959918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11153" y="3799582"/>
            <a:ext cx="365671" cy="9525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84842" y="3793325"/>
            <a:ext cx="107763" cy="107763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28071" y="2835771"/>
            <a:ext cx="2109192" cy="404515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35475" y="2706143"/>
            <a:ext cx="3082647" cy="1959918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63867" y="3799582"/>
            <a:ext cx="365671" cy="9525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37556" y="3793325"/>
            <a:ext cx="107763" cy="107763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56377" y="2818507"/>
            <a:ext cx="2438400" cy="404515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88188" y="2706142"/>
            <a:ext cx="3169890" cy="2117675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4486" y="5115967"/>
            <a:ext cx="10143679" cy="713184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14486" y="5115967"/>
            <a:ext cx="97482" cy="72003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10027"/>
            <a:ext cx="12192000" cy="418951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53279" y="5006280"/>
            <a:ext cx="1353294" cy="1344067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0471" y="5239494"/>
            <a:ext cx="402282" cy="452586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07082" y="1878955"/>
            <a:ext cx="451098" cy="459432"/>
          </a:xfrm>
          <a:prstGeom prst="rect">
            <a:avLst/>
          </a:prstGeom>
        </p:spPr>
      </p:pic>
      <p:sp>
        <p:nvSpPr>
          <p:cNvPr id="22" name="SK-11-text-21"/>
          <p:cNvSpPr/>
          <p:nvPr/>
        </p:nvSpPr>
        <p:spPr>
          <a:xfrm>
            <a:off x="365671" y="233065"/>
            <a:ext cx="7562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39A8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Morphine Prescribing</a:t>
            </a:r>
            <a:endParaRPr lang="en-US" sz="1500" dirty="0"/>
          </a:p>
        </p:txBody>
      </p:sp>
      <p:sp>
        <p:nvSpPr>
          <p:cNvPr id="23" name="SK-11-text-22"/>
          <p:cNvSpPr/>
          <p:nvPr/>
        </p:nvSpPr>
        <p:spPr>
          <a:xfrm>
            <a:off x="365671" y="486817"/>
            <a:ext cx="1182632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Titration: Case Study</a:t>
            </a:r>
            <a:endParaRPr lang="en-US" sz="3375" dirty="0"/>
          </a:p>
        </p:txBody>
      </p:sp>
      <p:sp>
        <p:nvSpPr>
          <p:cNvPr id="24" name="SK-11-text-23"/>
          <p:cNvSpPr/>
          <p:nvPr/>
        </p:nvSpPr>
        <p:spPr>
          <a:xfrm>
            <a:off x="365671" y="1234380"/>
            <a:ext cx="1182632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439A8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Case 1 — Ovarian Cancer, 76-year-old Female</a:t>
            </a:r>
            <a:endParaRPr lang="en-US" sz="1950" dirty="0"/>
          </a:p>
        </p:txBody>
      </p:sp>
      <p:sp>
        <p:nvSpPr>
          <p:cNvPr id="25" name="SK-11-text-24"/>
          <p:cNvSpPr/>
          <p:nvPr/>
        </p:nvSpPr>
        <p:spPr>
          <a:xfrm>
            <a:off x="1243459" y="1878955"/>
            <a:ext cx="8814792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Scenario: Started on MST 15mg BD (total 30mg/day). Pain partially controlled but patient using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PRN doses. After 24 hours: 3 × 10mg PRN doses used on top of background MST 30mg BD.</a:t>
            </a:r>
            <a:endParaRPr lang="en-US" sz="1500" dirty="0"/>
          </a:p>
        </p:txBody>
      </p:sp>
      <p:sp>
        <p:nvSpPr>
          <p:cNvPr id="26" name="SK-11-text-25"/>
          <p:cNvSpPr/>
          <p:nvPr/>
        </p:nvSpPr>
        <p:spPr>
          <a:xfrm>
            <a:off x="1267867" y="2921496"/>
            <a:ext cx="362521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Starting Doses</a:t>
            </a:r>
            <a:endParaRPr lang="en-US" sz="1650" dirty="0"/>
          </a:p>
        </p:txBody>
      </p:sp>
      <p:sp>
        <p:nvSpPr>
          <p:cNvPr id="27" name="SK-11-text-26"/>
          <p:cNvSpPr/>
          <p:nvPr/>
        </p:nvSpPr>
        <p:spPr>
          <a:xfrm>
            <a:off x="609600" y="3435846"/>
            <a:ext cx="32404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MST: 15mg BD</a:t>
            </a:r>
            <a:endParaRPr lang="en-US" sz="1350" dirty="0"/>
          </a:p>
        </p:txBody>
      </p:sp>
      <p:sp>
        <p:nvSpPr>
          <p:cNvPr id="28" name="SK-11-text-27"/>
          <p:cNvSpPr/>
          <p:nvPr/>
        </p:nvSpPr>
        <p:spPr>
          <a:xfrm>
            <a:off x="609600" y="3723829"/>
            <a:ext cx="61207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Total background: 30mg/day</a:t>
            </a:r>
            <a:endParaRPr lang="en-US" sz="1350" dirty="0"/>
          </a:p>
        </p:txBody>
      </p:sp>
      <p:sp>
        <p:nvSpPr>
          <p:cNvPr id="29" name="SK-11-text-28"/>
          <p:cNvSpPr/>
          <p:nvPr/>
        </p:nvSpPr>
        <p:spPr>
          <a:xfrm>
            <a:off x="609600" y="4004965"/>
            <a:ext cx="201156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Breakthrough (1/6 rule):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30 ÷ 6 = 5mg PRN</a:t>
            </a:r>
            <a:endParaRPr lang="en-US" sz="1350" dirty="0"/>
          </a:p>
        </p:txBody>
      </p:sp>
      <p:sp>
        <p:nvSpPr>
          <p:cNvPr id="30" name="SK-11-text-29"/>
          <p:cNvSpPr/>
          <p:nvPr/>
        </p:nvSpPr>
        <p:spPr>
          <a:xfrm>
            <a:off x="4389924" y="2921496"/>
            <a:ext cx="46310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PRN Usage Recorded</a:t>
            </a:r>
            <a:endParaRPr lang="en-US" sz="1650" dirty="0"/>
          </a:p>
        </p:txBody>
      </p:sp>
      <p:sp>
        <p:nvSpPr>
          <p:cNvPr id="31" name="SK-11-text-30"/>
          <p:cNvSpPr/>
          <p:nvPr/>
        </p:nvSpPr>
        <p:spPr>
          <a:xfrm>
            <a:off x="4169569" y="3435846"/>
            <a:ext cx="2121396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Background used: 60mg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(MST 30mg BD)</a:t>
            </a:r>
            <a:endParaRPr lang="en-US" sz="1350" dirty="0"/>
          </a:p>
        </p:txBody>
      </p:sp>
      <p:sp>
        <p:nvSpPr>
          <p:cNvPr id="32" name="SK-11-text-31"/>
          <p:cNvSpPr/>
          <p:nvPr/>
        </p:nvSpPr>
        <p:spPr>
          <a:xfrm>
            <a:off x="4169569" y="4004965"/>
            <a:ext cx="77666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PRN doses taken: 3 × 10mg = 30mg</a:t>
            </a:r>
            <a:endParaRPr lang="en-US" sz="1350" dirty="0"/>
          </a:p>
        </p:txBody>
      </p:sp>
      <p:sp>
        <p:nvSpPr>
          <p:cNvPr id="33" name="SK-11-text-32"/>
          <p:cNvSpPr/>
          <p:nvPr/>
        </p:nvSpPr>
        <p:spPr>
          <a:xfrm>
            <a:off x="4169569" y="4334173"/>
            <a:ext cx="59836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Total dose in 24hr: 90mg</a:t>
            </a:r>
            <a:endParaRPr lang="en-US" sz="1350" dirty="0"/>
          </a:p>
        </p:txBody>
      </p:sp>
      <p:sp>
        <p:nvSpPr>
          <p:cNvPr id="34" name="SK-11-text-33"/>
          <p:cNvSpPr/>
          <p:nvPr/>
        </p:nvSpPr>
        <p:spPr>
          <a:xfrm>
            <a:off x="8436769" y="2921496"/>
            <a:ext cx="37552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chemeClr val="tx2">
                    <a:lumMod val="50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Recalculated Doses</a:t>
            </a:r>
            <a:endParaRPr lang="en-US" sz="165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5" name="SK-11-text-34"/>
          <p:cNvSpPr/>
          <p:nvPr/>
        </p:nvSpPr>
        <p:spPr>
          <a:xfrm>
            <a:off x="8010079" y="3435846"/>
            <a:ext cx="418192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New MST: 90 ÷ 2 = 45mg BD</a:t>
            </a:r>
            <a:endParaRPr lang="en-US" sz="1350" dirty="0"/>
          </a:p>
        </p:txBody>
      </p:sp>
      <p:sp>
        <p:nvSpPr>
          <p:cNvPr id="36" name="SK-11-text-35"/>
          <p:cNvSpPr/>
          <p:nvPr/>
        </p:nvSpPr>
        <p:spPr>
          <a:xfrm>
            <a:off x="8010079" y="3758059"/>
            <a:ext cx="418192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New breakthrough: 90 ÷ 6 = 15mg PRN</a:t>
            </a:r>
            <a:endParaRPr lang="en-US" sz="1350" dirty="0"/>
          </a:p>
        </p:txBody>
      </p:sp>
      <p:sp>
        <p:nvSpPr>
          <p:cNvPr id="37" name="SK-11-text-36"/>
          <p:cNvSpPr/>
          <p:nvPr/>
        </p:nvSpPr>
        <p:spPr>
          <a:xfrm>
            <a:off x="8010079" y="4080421"/>
            <a:ext cx="2791867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Prescribe as: MST 15mg + 30mg =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45mg ✓</a:t>
            </a:r>
            <a:endParaRPr lang="en-US" sz="1350" dirty="0"/>
          </a:p>
        </p:txBody>
      </p:sp>
      <p:sp>
        <p:nvSpPr>
          <p:cNvPr id="38" name="SK-11-text-37"/>
          <p:cNvSpPr/>
          <p:nvPr/>
        </p:nvSpPr>
        <p:spPr>
          <a:xfrm>
            <a:off x="1182588" y="5246340"/>
            <a:ext cx="877818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Rule: New background dose = total 24hr dose ÷ 2 (for BD). New breakthrough = total 24hr dose ÷ 6.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Recalculate every time the background dose changes.</a:t>
            </a:r>
            <a:endParaRPr lang="en-US" sz="1425" dirty="0"/>
          </a:p>
        </p:txBody>
      </p:sp>
      <p:sp>
        <p:nvSpPr>
          <p:cNvPr id="39" name="SK-11-text-38"/>
          <p:cNvSpPr/>
          <p:nvPr/>
        </p:nvSpPr>
        <p:spPr>
          <a:xfrm>
            <a:off x="402282" y="5938986"/>
            <a:ext cx="1178971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MST available in 5mg, 10mg, 15mg, 30mg, 60mg, 100mg, 200mg tablets. Combine two strengths if exact dose unavailable.</a:t>
            </a:r>
            <a:endParaRPr lang="en-US" sz="1350" dirty="0"/>
          </a:p>
        </p:txBody>
      </p:sp>
      <p:sp>
        <p:nvSpPr>
          <p:cNvPr id="40" name="SK-11-text-39"/>
          <p:cNvSpPr/>
          <p:nvPr/>
        </p:nvSpPr>
        <p:spPr>
          <a:xfrm>
            <a:off x="377875" y="6535638"/>
            <a:ext cx="44062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1" name="SK-11-text-40"/>
          <p:cNvSpPr/>
          <p:nvPr/>
        </p:nvSpPr>
        <p:spPr>
          <a:xfrm>
            <a:off x="8509992" y="6521946"/>
            <a:ext cx="36820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| June 2026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82" y="966936"/>
            <a:ext cx="1219200" cy="75307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82" y="5205115"/>
            <a:ext cx="6205686" cy="6858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84769" y="5589240"/>
            <a:ext cx="609600" cy="864096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73875"/>
            <a:ext cx="12192000" cy="383977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63780" y="383977"/>
            <a:ext cx="3767286" cy="5602932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580" y="5410944"/>
            <a:ext cx="292596" cy="260598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486" y="4608463"/>
            <a:ext cx="316855" cy="301675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486" y="4039344"/>
            <a:ext cx="316855" cy="301675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4486" y="3456384"/>
            <a:ext cx="316855" cy="308521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4486" y="2887117"/>
            <a:ext cx="316855" cy="294829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4486" y="2311003"/>
            <a:ext cx="316855" cy="308521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4486" y="1728192"/>
            <a:ext cx="316855" cy="301675"/>
          </a:xfrm>
          <a:prstGeom prst="rect">
            <a:avLst/>
          </a:prstGeom>
        </p:spPr>
      </p:pic>
      <p:sp>
        <p:nvSpPr>
          <p:cNvPr id="15" name="SK-12-text-14"/>
          <p:cNvSpPr/>
          <p:nvPr/>
        </p:nvSpPr>
        <p:spPr>
          <a:xfrm>
            <a:off x="390079" y="191988"/>
            <a:ext cx="467963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5 — Prescribing</a:t>
            </a:r>
            <a:endParaRPr lang="en-US" sz="1275" dirty="0"/>
          </a:p>
        </p:txBody>
      </p:sp>
      <p:sp>
        <p:nvSpPr>
          <p:cNvPr id="16" name="SK-12-text-15"/>
          <p:cNvSpPr/>
          <p:nvPr/>
        </p:nvSpPr>
        <p:spPr>
          <a:xfrm>
            <a:off x="377875" y="459432"/>
            <a:ext cx="1181412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FP10 Legal Requirements for Schedule 2 CDs</a:t>
            </a:r>
            <a:endParaRPr lang="en-US" sz="2700" dirty="0"/>
          </a:p>
        </p:txBody>
      </p:sp>
      <p:sp>
        <p:nvSpPr>
          <p:cNvPr id="17" name="SK-12-text-16"/>
          <p:cNvSpPr/>
          <p:nvPr/>
        </p:nvSpPr>
        <p:spPr>
          <a:xfrm>
            <a:off x="377875" y="1302990"/>
            <a:ext cx="118141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Schedule 2 CDs — Morphine, Oxycodone, Diamorphine, Fentanyl</a:t>
            </a:r>
            <a:endParaRPr lang="en-US" sz="1650" dirty="0"/>
          </a:p>
        </p:txBody>
      </p:sp>
      <p:sp>
        <p:nvSpPr>
          <p:cNvPr id="18" name="SK-12-text-17"/>
          <p:cNvSpPr/>
          <p:nvPr/>
        </p:nvSpPr>
        <p:spPr>
          <a:xfrm>
            <a:off x="853380" y="1741884"/>
            <a:ext cx="67246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full name and address</a:t>
            </a:r>
            <a:endParaRPr lang="en-US" sz="1500" dirty="0"/>
          </a:p>
        </p:txBody>
      </p:sp>
      <p:sp>
        <p:nvSpPr>
          <p:cNvPr id="19" name="SK-12-text-18"/>
          <p:cNvSpPr/>
          <p:nvPr/>
        </p:nvSpPr>
        <p:spPr>
          <a:xfrm>
            <a:off x="853380" y="1988790"/>
            <a:ext cx="76981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C4C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Full address required — not just name</a:t>
            </a:r>
            <a:endParaRPr lang="en-US" sz="1350" dirty="0"/>
          </a:p>
        </p:txBody>
      </p:sp>
      <p:sp>
        <p:nvSpPr>
          <p:cNvPr id="20" name="SK-12-text-19"/>
          <p:cNvSpPr/>
          <p:nvPr/>
        </p:nvSpPr>
        <p:spPr>
          <a:xfrm>
            <a:off x="853380" y="2331690"/>
            <a:ext cx="113386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name (prescribe by brand where clinically relevant)</a:t>
            </a:r>
            <a:endParaRPr lang="en-US" sz="1500" dirty="0"/>
          </a:p>
        </p:txBody>
      </p:sp>
      <p:sp>
        <p:nvSpPr>
          <p:cNvPr id="21" name="SK-12-text-20"/>
          <p:cNvSpPr/>
          <p:nvPr/>
        </p:nvSpPr>
        <p:spPr>
          <a:xfrm>
            <a:off x="853380" y="2578596"/>
            <a:ext cx="111956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C4C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e.g., MST Continus, OxyContin — not just 'morphine MR'</a:t>
            </a:r>
            <a:endParaRPr lang="en-US" sz="1350" dirty="0"/>
          </a:p>
        </p:txBody>
      </p:sp>
      <p:sp>
        <p:nvSpPr>
          <p:cNvPr id="22" name="SK-12-text-21"/>
          <p:cNvSpPr/>
          <p:nvPr/>
        </p:nvSpPr>
        <p:spPr>
          <a:xfrm>
            <a:off x="853380" y="2900809"/>
            <a:ext cx="5581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Formulation and strength</a:t>
            </a:r>
            <a:endParaRPr lang="en-US" sz="1500" dirty="0"/>
          </a:p>
        </p:txBody>
      </p:sp>
      <p:sp>
        <p:nvSpPr>
          <p:cNvPr id="23" name="SK-12-text-22"/>
          <p:cNvSpPr/>
          <p:nvPr/>
        </p:nvSpPr>
        <p:spPr>
          <a:xfrm>
            <a:off x="853380" y="3147715"/>
            <a:ext cx="42691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C4C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e.g., Tablets, 30mg</a:t>
            </a:r>
            <a:endParaRPr lang="en-US" sz="1350" dirty="0"/>
          </a:p>
        </p:txBody>
      </p:sp>
      <p:sp>
        <p:nvSpPr>
          <p:cNvPr id="24" name="SK-12-text-23"/>
          <p:cNvSpPr/>
          <p:nvPr/>
        </p:nvSpPr>
        <p:spPr>
          <a:xfrm>
            <a:off x="853380" y="3456384"/>
            <a:ext cx="6724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Quantity in WORDS AND FIGURES</a:t>
            </a:r>
            <a:endParaRPr lang="en-US" sz="1500" dirty="0"/>
          </a:p>
        </p:txBody>
      </p:sp>
      <p:sp>
        <p:nvSpPr>
          <p:cNvPr id="25" name="SK-12-text-24"/>
          <p:cNvSpPr/>
          <p:nvPr/>
        </p:nvSpPr>
        <p:spPr>
          <a:xfrm>
            <a:off x="853380" y="3716982"/>
            <a:ext cx="98240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C4C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e.g., 'Sixty (60) tablets' — legal requirement</a:t>
            </a:r>
            <a:endParaRPr lang="en-US" sz="1350" dirty="0"/>
          </a:p>
        </p:txBody>
      </p:sp>
      <p:sp>
        <p:nvSpPr>
          <p:cNvPr id="26" name="SK-12-text-25"/>
          <p:cNvSpPr/>
          <p:nvPr/>
        </p:nvSpPr>
        <p:spPr>
          <a:xfrm>
            <a:off x="853380" y="4046190"/>
            <a:ext cx="5810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Clear dosage instructions</a:t>
            </a:r>
            <a:endParaRPr lang="en-US" sz="1500" dirty="0"/>
          </a:p>
        </p:txBody>
      </p:sp>
      <p:sp>
        <p:nvSpPr>
          <p:cNvPr id="27" name="SK-12-text-26"/>
          <p:cNvSpPr/>
          <p:nvPr/>
        </p:nvSpPr>
        <p:spPr>
          <a:xfrm>
            <a:off x="853380" y="4293096"/>
            <a:ext cx="81781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C4C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e.g., 'Take ONE tablet every 12 hours'</a:t>
            </a:r>
            <a:endParaRPr lang="en-US" sz="1350" dirty="0"/>
          </a:p>
        </p:txBody>
      </p:sp>
      <p:sp>
        <p:nvSpPr>
          <p:cNvPr id="28" name="SK-12-text-27"/>
          <p:cNvSpPr/>
          <p:nvPr/>
        </p:nvSpPr>
        <p:spPr>
          <a:xfrm>
            <a:off x="853380" y="4622155"/>
            <a:ext cx="8324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Prescriber's signature — handwritten</a:t>
            </a:r>
            <a:endParaRPr lang="en-US" sz="1500" dirty="0"/>
          </a:p>
        </p:txBody>
      </p:sp>
      <p:sp>
        <p:nvSpPr>
          <p:cNvPr id="29" name="SK-12-text-28"/>
          <p:cNvSpPr/>
          <p:nvPr/>
        </p:nvSpPr>
        <p:spPr>
          <a:xfrm>
            <a:off x="853380" y="4862215"/>
            <a:ext cx="113386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C4C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Computer-generated body; wet signature required — check local policy</a:t>
            </a:r>
            <a:endParaRPr lang="en-US" sz="1350" dirty="0"/>
          </a:p>
        </p:txBody>
      </p:sp>
      <p:sp>
        <p:nvSpPr>
          <p:cNvPr id="30" name="SK-12-text-29"/>
          <p:cNvSpPr/>
          <p:nvPr/>
        </p:nvSpPr>
        <p:spPr>
          <a:xfrm>
            <a:off x="902196" y="5335488"/>
            <a:ext cx="551065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Oramorph 10mg/5ml oral solution is NO LONGER Schedule 2 —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on standard FP10</a:t>
            </a:r>
            <a:endParaRPr lang="en-US" sz="1425" dirty="0"/>
          </a:p>
        </p:txBody>
      </p:sp>
      <p:sp>
        <p:nvSpPr>
          <p:cNvPr id="31" name="SK-12-text-30"/>
          <p:cNvSpPr/>
          <p:nvPr/>
        </p:nvSpPr>
        <p:spPr>
          <a:xfrm>
            <a:off x="365671" y="5973217"/>
            <a:ext cx="474255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C4C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dose requires two tablet strengths (e.g., 45mg = 15mg + 30mg),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C4C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each on a separate line</a:t>
            </a:r>
            <a:endParaRPr lang="en-US" sz="1200" dirty="0"/>
          </a:p>
        </p:txBody>
      </p:sp>
      <p:sp>
        <p:nvSpPr>
          <p:cNvPr id="32" name="SK-12-text-31"/>
          <p:cNvSpPr/>
          <p:nvPr/>
        </p:nvSpPr>
        <p:spPr>
          <a:xfrm>
            <a:off x="7766298" y="6062365"/>
            <a:ext cx="442570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Sample FP10 prescription — note quantity in words and figures</a:t>
            </a:r>
            <a:endParaRPr lang="en-US" sz="1125" dirty="0"/>
          </a:p>
        </p:txBody>
      </p:sp>
      <p:sp>
        <p:nvSpPr>
          <p:cNvPr id="33" name="SK-12-text-32"/>
          <p:cNvSpPr/>
          <p:nvPr/>
        </p:nvSpPr>
        <p:spPr>
          <a:xfrm>
            <a:off x="219373" y="6604248"/>
            <a:ext cx="36766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34" name="SK-12-text-33"/>
          <p:cNvSpPr/>
          <p:nvPr/>
        </p:nvSpPr>
        <p:spPr>
          <a:xfrm>
            <a:off x="7424886" y="6597253"/>
            <a:ext cx="4767114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Management &amp; Opioid Conversion | Bradford VTS 2026</a:t>
            </a:r>
            <a:endParaRPr lang="en-US" sz="11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67" y="1035546"/>
            <a:ext cx="1267867" cy="68461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467" y="4368403"/>
            <a:ext cx="85279" cy="953244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894" y="4368403"/>
            <a:ext cx="5803255" cy="946398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2298" y="4306788"/>
            <a:ext cx="5644753" cy="1008013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53192" y="5431482"/>
            <a:ext cx="767953" cy="843409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4353" y="1344067"/>
            <a:ext cx="5632698" cy="4210794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2988" y="4567386"/>
            <a:ext cx="365671" cy="315367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8894" y="3703290"/>
            <a:ext cx="524173" cy="486817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8894" y="3086100"/>
            <a:ext cx="524173" cy="486817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8894" y="2461915"/>
            <a:ext cx="524173" cy="493663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8894" y="1837879"/>
            <a:ext cx="524173" cy="500509"/>
          </a:xfrm>
          <a:prstGeom prst="rect">
            <a:avLst/>
          </a:prstGeom>
        </p:spPr>
      </p:pic>
      <p:sp>
        <p:nvSpPr>
          <p:cNvPr id="15" name="SK-13-text-14"/>
          <p:cNvSpPr/>
          <p:nvPr/>
        </p:nvSpPr>
        <p:spPr>
          <a:xfrm>
            <a:off x="316855" y="219373"/>
            <a:ext cx="55721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5F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6 — Syringe Driver</a:t>
            </a:r>
            <a:endParaRPr lang="en-US" sz="1350" dirty="0"/>
          </a:p>
        </p:txBody>
      </p:sp>
      <p:sp>
        <p:nvSpPr>
          <p:cNvPr id="16" name="SK-13-text-15"/>
          <p:cNvSpPr/>
          <p:nvPr/>
        </p:nvSpPr>
        <p:spPr>
          <a:xfrm>
            <a:off x="316855" y="500509"/>
            <a:ext cx="1187514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Syringe Driver: Indications &amp; Management</a:t>
            </a:r>
            <a:endParaRPr lang="en-US" sz="3000" dirty="0"/>
          </a:p>
        </p:txBody>
      </p:sp>
      <p:sp>
        <p:nvSpPr>
          <p:cNvPr id="17" name="SK-13-text-16"/>
          <p:cNvSpPr/>
          <p:nvPr/>
        </p:nvSpPr>
        <p:spPr>
          <a:xfrm>
            <a:off x="316855" y="1412677"/>
            <a:ext cx="118751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5F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is a Syringe Driver (CSCI) Appropriate?</a:t>
            </a:r>
            <a:endParaRPr lang="en-US" sz="1950" dirty="0"/>
          </a:p>
        </p:txBody>
      </p:sp>
      <p:sp>
        <p:nvSpPr>
          <p:cNvPr id="18" name="SK-13-text-17"/>
          <p:cNvSpPr/>
          <p:nvPr/>
        </p:nvSpPr>
        <p:spPr>
          <a:xfrm>
            <a:off x="1158180" y="1885950"/>
            <a:ext cx="421671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Persistent vomiting</a:t>
            </a:r>
            <a:endParaRPr lang="en-US" sz="1425" dirty="0"/>
          </a:p>
        </p:txBody>
      </p:sp>
      <p:sp>
        <p:nvSpPr>
          <p:cNvPr id="19" name="SK-13-text-18"/>
          <p:cNvSpPr/>
          <p:nvPr/>
        </p:nvSpPr>
        <p:spPr>
          <a:xfrm>
            <a:off x="1158180" y="2105323"/>
            <a:ext cx="74923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Unable to keep oral medications down</a:t>
            </a:r>
            <a:endParaRPr lang="en-US" sz="1350" dirty="0"/>
          </a:p>
        </p:txBody>
      </p:sp>
      <p:sp>
        <p:nvSpPr>
          <p:cNvPr id="20" name="SK-13-text-19"/>
          <p:cNvSpPr/>
          <p:nvPr/>
        </p:nvSpPr>
        <p:spPr>
          <a:xfrm>
            <a:off x="1158180" y="2516832"/>
            <a:ext cx="204501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Dysphagia</a:t>
            </a:r>
            <a:endParaRPr lang="en-US" sz="1425" dirty="0"/>
          </a:p>
        </p:txBody>
      </p:sp>
      <p:sp>
        <p:nvSpPr>
          <p:cNvPr id="21" name="SK-13-text-20"/>
          <p:cNvSpPr/>
          <p:nvPr/>
        </p:nvSpPr>
        <p:spPr>
          <a:xfrm>
            <a:off x="1158180" y="2736205"/>
            <a:ext cx="109899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Difficulty or inability to swallow tablets or liquids</a:t>
            </a:r>
            <a:endParaRPr lang="en-US" sz="1350" dirty="0"/>
          </a:p>
        </p:txBody>
      </p:sp>
      <p:sp>
        <p:nvSpPr>
          <p:cNvPr id="22" name="SK-13-text-21"/>
          <p:cNvSpPr/>
          <p:nvPr/>
        </p:nvSpPr>
        <p:spPr>
          <a:xfrm>
            <a:off x="1158180" y="3127177"/>
            <a:ext cx="595407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Unconscious or unresponsive</a:t>
            </a:r>
            <a:endParaRPr lang="en-US" sz="1425" dirty="0"/>
          </a:p>
        </p:txBody>
      </p:sp>
      <p:sp>
        <p:nvSpPr>
          <p:cNvPr id="23" name="SK-13-text-22"/>
          <p:cNvSpPr/>
          <p:nvPr/>
        </p:nvSpPr>
        <p:spPr>
          <a:xfrm>
            <a:off x="1158180" y="3346698"/>
            <a:ext cx="76981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route no longer safe or feasible</a:t>
            </a:r>
            <a:endParaRPr lang="en-US" sz="1350" dirty="0"/>
          </a:p>
        </p:txBody>
      </p:sp>
      <p:sp>
        <p:nvSpPr>
          <p:cNvPr id="24" name="SK-13-text-23"/>
          <p:cNvSpPr/>
          <p:nvPr/>
        </p:nvSpPr>
        <p:spPr>
          <a:xfrm>
            <a:off x="1158180" y="3744367"/>
            <a:ext cx="70399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Poor gastrointestinal absorption</a:t>
            </a:r>
            <a:endParaRPr lang="en-US" sz="1425" dirty="0"/>
          </a:p>
        </p:txBody>
      </p:sp>
      <p:sp>
        <p:nvSpPr>
          <p:cNvPr id="25" name="SK-13-text-24"/>
          <p:cNvSpPr/>
          <p:nvPr/>
        </p:nvSpPr>
        <p:spPr>
          <a:xfrm>
            <a:off x="1158180" y="3963888"/>
            <a:ext cx="107842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Malabsorption, bowel obstruction, or severe weakness</a:t>
            </a:r>
            <a:endParaRPr lang="en-US" sz="1350" dirty="0"/>
          </a:p>
        </p:txBody>
      </p:sp>
      <p:sp>
        <p:nvSpPr>
          <p:cNvPr id="26" name="SK-13-text-25"/>
          <p:cNvSpPr/>
          <p:nvPr/>
        </p:nvSpPr>
        <p:spPr>
          <a:xfrm>
            <a:off x="1084957" y="4485084"/>
            <a:ext cx="111070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Uncontrolled pain alone is NOT an indication for a syringe driver</a:t>
            </a:r>
            <a:endParaRPr lang="en-US" sz="1425" dirty="0"/>
          </a:p>
        </p:txBody>
      </p:sp>
      <p:sp>
        <p:nvSpPr>
          <p:cNvPr id="27" name="SK-13-text-26"/>
          <p:cNvSpPr/>
          <p:nvPr/>
        </p:nvSpPr>
        <p:spPr>
          <a:xfrm>
            <a:off x="1084957" y="4766221"/>
            <a:ext cx="475476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Titrate oral opioids first. Only convert to CSCI when the oral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route is genuinely unsuitable.</a:t>
            </a:r>
            <a:endParaRPr lang="en-US" sz="1350" dirty="0"/>
          </a:p>
        </p:txBody>
      </p:sp>
      <p:sp>
        <p:nvSpPr>
          <p:cNvPr id="28" name="SK-13-text-27"/>
          <p:cNvSpPr/>
          <p:nvPr/>
        </p:nvSpPr>
        <p:spPr>
          <a:xfrm>
            <a:off x="316855" y="5479405"/>
            <a:ext cx="118751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Syringe changed every 24 hours by District Nurses or Hospice at Home team</a:t>
            </a:r>
            <a:endParaRPr lang="en-US" sz="1350" dirty="0"/>
          </a:p>
        </p:txBody>
      </p:sp>
      <p:sp>
        <p:nvSpPr>
          <p:cNvPr id="29" name="SK-13-text-28"/>
          <p:cNvSpPr/>
          <p:nvPr/>
        </p:nvSpPr>
        <p:spPr>
          <a:xfrm>
            <a:off x="316855" y="5801767"/>
            <a:ext cx="419397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Takes several hours to reach therapeutic levels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an initial SC bolus dose at start</a:t>
            </a:r>
            <a:endParaRPr lang="en-US" sz="1350" dirty="0"/>
          </a:p>
        </p:txBody>
      </p:sp>
      <p:sp>
        <p:nvSpPr>
          <p:cNvPr id="30" name="SK-13-text-29"/>
          <p:cNvSpPr/>
          <p:nvPr/>
        </p:nvSpPr>
        <p:spPr>
          <a:xfrm>
            <a:off x="7120086" y="5410944"/>
            <a:ext cx="507191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Graseby MS26 — 24-hour syringe driver (CSCI)</a:t>
            </a:r>
            <a:endParaRPr lang="en-US" sz="1050" dirty="0"/>
          </a:p>
        </p:txBody>
      </p:sp>
      <p:sp>
        <p:nvSpPr>
          <p:cNvPr id="31" name="SK-13-text-30"/>
          <p:cNvSpPr/>
          <p:nvPr/>
        </p:nvSpPr>
        <p:spPr>
          <a:xfrm>
            <a:off x="438894" y="6549330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7373094" y="6542484"/>
            <a:ext cx="42823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Management &amp; Opioid Conversion | Bradford VTS 2026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63" y="1013817"/>
            <a:ext cx="1524000" cy="5715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350318"/>
            <a:ext cx="10680055" cy="72137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1350318"/>
            <a:ext cx="146298" cy="72003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973" y="2228850"/>
            <a:ext cx="2474863" cy="1193155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6965" y="2228850"/>
            <a:ext cx="2462659" cy="1186309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31882" y="2228850"/>
            <a:ext cx="2474863" cy="1186309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486" y="4065984"/>
            <a:ext cx="11277600" cy="2209502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486" y="4061222"/>
            <a:ext cx="121890" cy="2215009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42422" y="4800600"/>
            <a:ext cx="9525" cy="102870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372374"/>
            <a:ext cx="12192000" cy="456605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28871" y="137071"/>
            <a:ext cx="1280071" cy="147444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48173" y="5959525"/>
            <a:ext cx="280392" cy="233065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4573" y="2496294"/>
            <a:ext cx="792361" cy="521196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45396" y="2489448"/>
            <a:ext cx="792361" cy="528042"/>
          </a:xfrm>
          <a:prstGeom prst="rect">
            <a:avLst/>
          </a:prstGeom>
        </p:spPr>
      </p:pic>
      <p:sp>
        <p:nvSpPr>
          <p:cNvPr id="17" name="SK-14-text-16"/>
          <p:cNvSpPr/>
          <p:nvPr/>
        </p:nvSpPr>
        <p:spPr>
          <a:xfrm>
            <a:off x="304800" y="322213"/>
            <a:ext cx="49530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2B1A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6 — Syringe Driver</a:t>
            </a:r>
            <a:endParaRPr lang="en-US" sz="1200" dirty="0"/>
          </a:p>
        </p:txBody>
      </p:sp>
      <p:sp>
        <p:nvSpPr>
          <p:cNvPr id="18" name="SK-14-text-17"/>
          <p:cNvSpPr/>
          <p:nvPr/>
        </p:nvSpPr>
        <p:spPr>
          <a:xfrm>
            <a:off x="304800" y="548580"/>
            <a:ext cx="1188720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Converting Oral Opioids to Syringe Driver</a:t>
            </a:r>
            <a:endParaRPr lang="en-US" sz="2700" dirty="0"/>
          </a:p>
        </p:txBody>
      </p:sp>
      <p:sp>
        <p:nvSpPr>
          <p:cNvPr id="19" name="SK-14-text-18"/>
          <p:cNvSpPr/>
          <p:nvPr/>
        </p:nvSpPr>
        <p:spPr>
          <a:xfrm>
            <a:off x="2986980" y="1426369"/>
            <a:ext cx="920502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Golden Rule: Convert via Oral Morphine — Always</a:t>
            </a:r>
            <a:endParaRPr lang="en-US" sz="2100" dirty="0"/>
          </a:p>
        </p:txBody>
      </p:sp>
      <p:sp>
        <p:nvSpPr>
          <p:cNvPr id="20" name="SK-14-text-19"/>
          <p:cNvSpPr/>
          <p:nvPr/>
        </p:nvSpPr>
        <p:spPr>
          <a:xfrm>
            <a:off x="2413992" y="1755577"/>
            <a:ext cx="97780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Calculate total 24-hour oral morphine dose → then apply conversion ratio</a:t>
            </a:r>
            <a:endParaRPr lang="en-US" sz="1500" dirty="0"/>
          </a:p>
        </p:txBody>
      </p:sp>
      <p:sp>
        <p:nvSpPr>
          <p:cNvPr id="21" name="SK-14-text-20"/>
          <p:cNvSpPr/>
          <p:nvPr/>
        </p:nvSpPr>
        <p:spPr>
          <a:xfrm>
            <a:off x="1024086" y="2359075"/>
            <a:ext cx="429387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Oral Morphine</a:t>
            </a:r>
            <a:endParaRPr lang="en-US" sz="2100" dirty="0"/>
          </a:p>
        </p:txBody>
      </p:sp>
      <p:sp>
        <p:nvSpPr>
          <p:cNvPr id="22" name="SK-14-text-21"/>
          <p:cNvSpPr/>
          <p:nvPr/>
        </p:nvSpPr>
        <p:spPr>
          <a:xfrm>
            <a:off x="1231255" y="2756892"/>
            <a:ext cx="4057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2B1A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Total 24-hr dose</a:t>
            </a:r>
            <a:endParaRPr lang="en-US" sz="1500" dirty="0"/>
          </a:p>
        </p:txBody>
      </p:sp>
      <p:sp>
        <p:nvSpPr>
          <p:cNvPr id="23" name="SK-14-text-22"/>
          <p:cNvSpPr/>
          <p:nvPr/>
        </p:nvSpPr>
        <p:spPr>
          <a:xfrm>
            <a:off x="1353294" y="3072259"/>
            <a:ext cx="3752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e.g. 180mg/day</a:t>
            </a:r>
            <a:endParaRPr lang="en-US" sz="1500" dirty="0"/>
          </a:p>
        </p:txBody>
      </p:sp>
      <p:sp>
        <p:nvSpPr>
          <p:cNvPr id="24" name="SK-14-text-23"/>
          <p:cNvSpPr/>
          <p:nvPr/>
        </p:nvSpPr>
        <p:spPr>
          <a:xfrm>
            <a:off x="3828157" y="3113484"/>
            <a:ext cx="933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9A0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÷ 2</a:t>
            </a:r>
            <a:endParaRPr lang="en-US" sz="1500" dirty="0"/>
          </a:p>
        </p:txBody>
      </p:sp>
      <p:sp>
        <p:nvSpPr>
          <p:cNvPr id="25" name="SK-14-text-24"/>
          <p:cNvSpPr/>
          <p:nvPr/>
        </p:nvSpPr>
        <p:spPr>
          <a:xfrm>
            <a:off x="3620988" y="3415159"/>
            <a:ext cx="18364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 Morphine</a:t>
            </a:r>
            <a:endParaRPr lang="en-US" sz="1050" dirty="0"/>
          </a:p>
        </p:txBody>
      </p:sp>
      <p:sp>
        <p:nvSpPr>
          <p:cNvPr id="26" name="SK-14-text-25"/>
          <p:cNvSpPr/>
          <p:nvPr/>
        </p:nvSpPr>
        <p:spPr>
          <a:xfrm>
            <a:off x="5071765" y="2365921"/>
            <a:ext cx="365379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 Morphine</a:t>
            </a:r>
            <a:endParaRPr lang="en-US" sz="2100" dirty="0"/>
          </a:p>
        </p:txBody>
      </p:sp>
      <p:sp>
        <p:nvSpPr>
          <p:cNvPr id="27" name="SK-14-text-26"/>
          <p:cNvSpPr/>
          <p:nvPr/>
        </p:nvSpPr>
        <p:spPr>
          <a:xfrm>
            <a:off x="5169396" y="2750046"/>
            <a:ext cx="3829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4E1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24-hr CSCI dose</a:t>
            </a:r>
            <a:endParaRPr lang="en-US" sz="1500" dirty="0"/>
          </a:p>
        </p:txBody>
      </p:sp>
      <p:sp>
        <p:nvSpPr>
          <p:cNvPr id="28" name="SK-14-text-27"/>
          <p:cNvSpPr/>
          <p:nvPr/>
        </p:nvSpPr>
        <p:spPr>
          <a:xfrm>
            <a:off x="5339953" y="3072259"/>
            <a:ext cx="3676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= 90mg / 24hr</a:t>
            </a:r>
            <a:endParaRPr lang="en-US" sz="1500" dirty="0"/>
          </a:p>
        </p:txBody>
      </p:sp>
      <p:sp>
        <p:nvSpPr>
          <p:cNvPr id="29" name="SK-14-text-28"/>
          <p:cNvSpPr/>
          <p:nvPr/>
        </p:nvSpPr>
        <p:spPr>
          <a:xfrm>
            <a:off x="7729686" y="3113484"/>
            <a:ext cx="933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9A0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÷ 3</a:t>
            </a:r>
            <a:endParaRPr lang="en-US" sz="1500" dirty="0"/>
          </a:p>
        </p:txBody>
      </p:sp>
      <p:sp>
        <p:nvSpPr>
          <p:cNvPr id="30" name="SK-14-text-29"/>
          <p:cNvSpPr/>
          <p:nvPr/>
        </p:nvSpPr>
        <p:spPr>
          <a:xfrm>
            <a:off x="7351663" y="3415159"/>
            <a:ext cx="23164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 Diamorphine</a:t>
            </a:r>
            <a:endParaRPr lang="en-US" sz="1050" dirty="0"/>
          </a:p>
        </p:txBody>
      </p:sp>
      <p:sp>
        <p:nvSpPr>
          <p:cNvPr id="31" name="SK-14-text-30"/>
          <p:cNvSpPr/>
          <p:nvPr/>
        </p:nvSpPr>
        <p:spPr>
          <a:xfrm>
            <a:off x="8790384" y="2365921"/>
            <a:ext cx="3401616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 Diamorphine</a:t>
            </a:r>
            <a:endParaRPr lang="en-US" sz="2100" dirty="0"/>
          </a:p>
        </p:txBody>
      </p:sp>
      <p:sp>
        <p:nvSpPr>
          <p:cNvPr id="32" name="SK-14-text-31"/>
          <p:cNvSpPr/>
          <p:nvPr/>
        </p:nvSpPr>
        <p:spPr>
          <a:xfrm>
            <a:off x="9058573" y="2750046"/>
            <a:ext cx="313342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2B1A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24-hr CSCI dose</a:t>
            </a:r>
            <a:endParaRPr lang="en-US" sz="1500" dirty="0"/>
          </a:p>
        </p:txBody>
      </p:sp>
      <p:sp>
        <p:nvSpPr>
          <p:cNvPr id="33" name="SK-14-text-32"/>
          <p:cNvSpPr/>
          <p:nvPr/>
        </p:nvSpPr>
        <p:spPr>
          <a:xfrm>
            <a:off x="9204871" y="3079105"/>
            <a:ext cx="298712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= 60mg / 24hr</a:t>
            </a:r>
            <a:endParaRPr lang="en-US" sz="1500" dirty="0"/>
          </a:p>
        </p:txBody>
      </p:sp>
      <p:sp>
        <p:nvSpPr>
          <p:cNvPr id="34" name="SK-14-text-33"/>
          <p:cNvSpPr/>
          <p:nvPr/>
        </p:nvSpPr>
        <p:spPr>
          <a:xfrm>
            <a:off x="3462486" y="3737521"/>
            <a:ext cx="872951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Diamorphine preferred — more soluble, smaller injection volume</a:t>
            </a:r>
            <a:endParaRPr lang="en-US" sz="1350" dirty="0"/>
          </a:p>
        </p:txBody>
      </p:sp>
      <p:sp>
        <p:nvSpPr>
          <p:cNvPr id="35" name="SK-14-text-34"/>
          <p:cNvSpPr/>
          <p:nvPr/>
        </p:nvSpPr>
        <p:spPr>
          <a:xfrm>
            <a:off x="633859" y="4142184"/>
            <a:ext cx="55054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2B1A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CASE 2 — Worked Example</a:t>
            </a:r>
            <a:endParaRPr lang="en-US" sz="1500" dirty="0"/>
          </a:p>
        </p:txBody>
      </p:sp>
      <p:sp>
        <p:nvSpPr>
          <p:cNvPr id="36" name="SK-14-text-35"/>
          <p:cNvSpPr/>
          <p:nvPr/>
        </p:nvSpPr>
        <p:spPr>
          <a:xfrm>
            <a:off x="633859" y="4402782"/>
            <a:ext cx="1155814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68F, Breast Cancer — Unable to Take Oral Tablets</a:t>
            </a:r>
            <a:endParaRPr lang="en-US" sz="1650" dirty="0"/>
          </a:p>
        </p:txBody>
      </p:sp>
      <p:sp>
        <p:nvSpPr>
          <p:cNvPr id="37" name="SK-14-text-36"/>
          <p:cNvSpPr/>
          <p:nvPr/>
        </p:nvSpPr>
        <p:spPr>
          <a:xfrm>
            <a:off x="633859" y="4786759"/>
            <a:ext cx="3295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Starting Point</a:t>
            </a:r>
            <a:endParaRPr lang="en-US" sz="1500" dirty="0"/>
          </a:p>
        </p:txBody>
      </p:sp>
      <p:sp>
        <p:nvSpPr>
          <p:cNvPr id="38" name="SK-14-text-37"/>
          <p:cNvSpPr/>
          <p:nvPr/>
        </p:nvSpPr>
        <p:spPr>
          <a:xfrm>
            <a:off x="670471" y="5095429"/>
            <a:ext cx="54292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MST 90mg twice daily</a:t>
            </a:r>
            <a:endParaRPr lang="en-US" sz="1500" dirty="0"/>
          </a:p>
        </p:txBody>
      </p:sp>
      <p:sp>
        <p:nvSpPr>
          <p:cNvPr id="39" name="SK-14-text-38"/>
          <p:cNvSpPr/>
          <p:nvPr/>
        </p:nvSpPr>
        <p:spPr>
          <a:xfrm>
            <a:off x="670471" y="5369719"/>
            <a:ext cx="100012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Total oral morphine = 180mg / 24 hours</a:t>
            </a:r>
            <a:endParaRPr lang="en-US" sz="1500" dirty="0"/>
          </a:p>
        </p:txBody>
      </p:sp>
      <p:sp>
        <p:nvSpPr>
          <p:cNvPr id="40" name="SK-14-text-39"/>
          <p:cNvSpPr/>
          <p:nvPr/>
        </p:nvSpPr>
        <p:spPr>
          <a:xfrm>
            <a:off x="670471" y="5637163"/>
            <a:ext cx="6724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Oral route no longer viable</a:t>
            </a:r>
            <a:endParaRPr lang="en-US" sz="1500" dirty="0"/>
          </a:p>
        </p:txBody>
      </p:sp>
      <p:sp>
        <p:nvSpPr>
          <p:cNvPr id="41" name="SK-14-text-40"/>
          <p:cNvSpPr/>
          <p:nvPr/>
        </p:nvSpPr>
        <p:spPr>
          <a:xfrm>
            <a:off x="6315373" y="4786759"/>
            <a:ext cx="4895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Calculated CSCI Doses</a:t>
            </a:r>
            <a:endParaRPr lang="en-US" sz="1500" dirty="0"/>
          </a:p>
        </p:txBody>
      </p:sp>
      <p:sp>
        <p:nvSpPr>
          <p:cNvPr id="42" name="SK-14-text-41"/>
          <p:cNvSpPr/>
          <p:nvPr/>
        </p:nvSpPr>
        <p:spPr>
          <a:xfrm>
            <a:off x="6339780" y="5088582"/>
            <a:ext cx="58522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SC Morphine: 180 ÷ 2 = 90mg / 24hr</a:t>
            </a:r>
            <a:endParaRPr lang="en-US" sz="1500" dirty="0"/>
          </a:p>
        </p:txBody>
      </p:sp>
      <p:sp>
        <p:nvSpPr>
          <p:cNvPr id="43" name="SK-14-text-42"/>
          <p:cNvSpPr/>
          <p:nvPr/>
        </p:nvSpPr>
        <p:spPr>
          <a:xfrm>
            <a:off x="6339780" y="5369719"/>
            <a:ext cx="58522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SC Diamorphine: 180 ÷ 3 = 60mg / 24hr</a:t>
            </a:r>
            <a:endParaRPr lang="en-US" sz="1500" dirty="0"/>
          </a:p>
        </p:txBody>
      </p:sp>
      <p:sp>
        <p:nvSpPr>
          <p:cNvPr id="44" name="SK-14-text-43"/>
          <p:cNvSpPr/>
          <p:nvPr/>
        </p:nvSpPr>
        <p:spPr>
          <a:xfrm>
            <a:off x="6351984" y="5644009"/>
            <a:ext cx="584001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Prescribe EITHER — not both</a:t>
            </a:r>
            <a:endParaRPr lang="en-US" sz="1500" dirty="0"/>
          </a:p>
        </p:txBody>
      </p:sp>
      <p:sp>
        <p:nvSpPr>
          <p:cNvPr id="45" name="SK-14-text-44"/>
          <p:cNvSpPr/>
          <p:nvPr/>
        </p:nvSpPr>
        <p:spPr>
          <a:xfrm>
            <a:off x="2352973" y="5980063"/>
            <a:ext cx="983902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2B1A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prescribe SC PRN breakthrough dose alongside CSCI — same drug as driver</a:t>
            </a:r>
            <a:endParaRPr lang="en-US" sz="1500" dirty="0"/>
          </a:p>
        </p:txBody>
      </p:sp>
      <p:sp>
        <p:nvSpPr>
          <p:cNvPr id="46" name="SK-14-text-45"/>
          <p:cNvSpPr/>
          <p:nvPr/>
        </p:nvSpPr>
        <p:spPr>
          <a:xfrm>
            <a:off x="377875" y="6501259"/>
            <a:ext cx="44062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7" name="SK-14-text-46"/>
          <p:cNvSpPr/>
          <p:nvPr/>
        </p:nvSpPr>
        <p:spPr>
          <a:xfrm>
            <a:off x="6790879" y="6494413"/>
            <a:ext cx="540112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 Management &amp; Opioid Conversion | Bradford VTS 2026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5" y="1144042"/>
            <a:ext cx="3499098" cy="5715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748730"/>
            <a:ext cx="3767286" cy="3401467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748730"/>
            <a:ext cx="3767286" cy="116532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7200" y="1844725"/>
            <a:ext cx="3767286" cy="3490615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7200" y="1748730"/>
            <a:ext cx="3767286" cy="116532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56377" y="1748730"/>
            <a:ext cx="3767286" cy="3456384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56377" y="1748730"/>
            <a:ext cx="3767286" cy="116532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875" y="5540573"/>
            <a:ext cx="11545788" cy="817364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75" y="5540573"/>
            <a:ext cx="134094" cy="843409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82980" y="1947565"/>
            <a:ext cx="1450777" cy="89148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76565" y="1968103"/>
            <a:ext cx="1426369" cy="870942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43459" y="1954411"/>
            <a:ext cx="2133600" cy="774948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155561" y="157609"/>
            <a:ext cx="841177" cy="1172617"/>
          </a:xfrm>
          <a:prstGeom prst="rect">
            <a:avLst/>
          </a:prstGeom>
        </p:spPr>
      </p:pic>
      <p:sp>
        <p:nvSpPr>
          <p:cNvPr id="17" name="SK-15-text-16"/>
          <p:cNvSpPr/>
          <p:nvPr/>
        </p:nvSpPr>
        <p:spPr>
          <a:xfrm>
            <a:off x="365671" y="274290"/>
            <a:ext cx="55721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2989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6 — Syringe Driver</a:t>
            </a:r>
            <a:endParaRPr lang="en-US" sz="1350" dirty="0"/>
          </a:p>
        </p:txBody>
      </p:sp>
      <p:sp>
        <p:nvSpPr>
          <p:cNvPr id="18" name="SK-15-text-17"/>
          <p:cNvSpPr/>
          <p:nvPr/>
        </p:nvSpPr>
        <p:spPr>
          <a:xfrm>
            <a:off x="353467" y="507355"/>
            <a:ext cx="1183853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00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CSCI Drug Compatibility and Safety</a:t>
            </a:r>
            <a:endParaRPr lang="en-US" sz="3600" dirty="0"/>
          </a:p>
        </p:txBody>
      </p:sp>
      <p:sp>
        <p:nvSpPr>
          <p:cNvPr id="19" name="SK-15-text-18"/>
          <p:cNvSpPr/>
          <p:nvPr/>
        </p:nvSpPr>
        <p:spPr>
          <a:xfrm>
            <a:off x="353467" y="1344067"/>
            <a:ext cx="1183853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all drugs can be mixed in a syringe driver — always verify before combining.</a:t>
            </a:r>
            <a:endParaRPr lang="en-US" sz="1500" dirty="0"/>
          </a:p>
        </p:txBody>
      </p:sp>
      <p:sp>
        <p:nvSpPr>
          <p:cNvPr id="20" name="SK-15-text-19"/>
          <p:cNvSpPr/>
          <p:nvPr/>
        </p:nvSpPr>
        <p:spPr>
          <a:xfrm>
            <a:off x="1121569" y="2976265"/>
            <a:ext cx="52625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Check First</a:t>
            </a:r>
            <a:endParaRPr lang="en-US" sz="1875" dirty="0"/>
          </a:p>
        </p:txBody>
      </p:sp>
      <p:sp>
        <p:nvSpPr>
          <p:cNvPr id="21" name="SK-15-text-20"/>
          <p:cNvSpPr/>
          <p:nvPr/>
        </p:nvSpPr>
        <p:spPr>
          <a:xfrm>
            <a:off x="597396" y="3284934"/>
            <a:ext cx="72085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Never assume two drugs are compatible</a:t>
            </a:r>
            <a:endParaRPr lang="en-US" sz="1200" dirty="0"/>
          </a:p>
        </p:txBody>
      </p:sp>
      <p:sp>
        <p:nvSpPr>
          <p:cNvPr id="22" name="SK-15-text-21"/>
          <p:cNvSpPr/>
          <p:nvPr/>
        </p:nvSpPr>
        <p:spPr>
          <a:xfrm>
            <a:off x="597396" y="3518148"/>
            <a:ext cx="3340596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Physical incompatibility may not be visible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chemical reactions can occur without cloudiness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precipitation</a:t>
            </a:r>
            <a:endParaRPr lang="en-US" sz="1200" dirty="0"/>
          </a:p>
        </p:txBody>
      </p:sp>
      <p:sp>
        <p:nvSpPr>
          <p:cNvPr id="23" name="SK-15-text-22"/>
          <p:cNvSpPr/>
          <p:nvPr/>
        </p:nvSpPr>
        <p:spPr>
          <a:xfrm>
            <a:off x="597396" y="4142184"/>
            <a:ext cx="309666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Even familiar combinations must be verified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each time</a:t>
            </a:r>
            <a:endParaRPr lang="en-US" sz="1200" dirty="0"/>
          </a:p>
        </p:txBody>
      </p:sp>
      <p:sp>
        <p:nvSpPr>
          <p:cNvPr id="24" name="SK-15-text-23"/>
          <p:cNvSpPr/>
          <p:nvPr/>
        </p:nvSpPr>
        <p:spPr>
          <a:xfrm>
            <a:off x="597396" y="4560540"/>
            <a:ext cx="3303984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Incompatible mixes can cause drug inactivation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patient harm</a:t>
            </a:r>
            <a:endParaRPr lang="en-US" sz="1200" dirty="0"/>
          </a:p>
        </p:txBody>
      </p:sp>
      <p:sp>
        <p:nvSpPr>
          <p:cNvPr id="25" name="SK-15-text-24"/>
          <p:cNvSpPr/>
          <p:nvPr/>
        </p:nvSpPr>
        <p:spPr>
          <a:xfrm>
            <a:off x="4730353" y="2976265"/>
            <a:ext cx="640556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42989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Verification Resources</a:t>
            </a:r>
            <a:endParaRPr lang="en-US" sz="1875" dirty="0"/>
          </a:p>
        </p:txBody>
      </p:sp>
      <p:sp>
        <p:nvSpPr>
          <p:cNvPr id="26" name="SK-15-text-25"/>
          <p:cNvSpPr/>
          <p:nvPr/>
        </p:nvSpPr>
        <p:spPr>
          <a:xfrm>
            <a:off x="4425553" y="3278088"/>
            <a:ext cx="3084463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www.palliativedrugs.com — Syringe Driver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Survey Database (SDSD): the UK gold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reference</a:t>
            </a:r>
            <a:endParaRPr lang="en-US" sz="1200" dirty="0"/>
          </a:p>
        </p:txBody>
      </p:sp>
      <p:sp>
        <p:nvSpPr>
          <p:cNvPr id="27" name="SK-15-text-26"/>
          <p:cNvSpPr/>
          <p:nvPr/>
        </p:nvSpPr>
        <p:spPr>
          <a:xfrm>
            <a:off x="4425553" y="3861048"/>
            <a:ext cx="293816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Check drug combinations, concentrations,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diluents</a:t>
            </a:r>
            <a:endParaRPr lang="en-US" sz="1200" dirty="0"/>
          </a:p>
        </p:txBody>
      </p:sp>
      <p:sp>
        <p:nvSpPr>
          <p:cNvPr id="28" name="SK-15-text-27"/>
          <p:cNvSpPr/>
          <p:nvPr/>
        </p:nvSpPr>
        <p:spPr>
          <a:xfrm>
            <a:off x="4425553" y="4258717"/>
            <a:ext cx="64770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Free to access; regularly updated</a:t>
            </a:r>
            <a:endParaRPr lang="en-US" sz="1200" dirty="0"/>
          </a:p>
        </p:txBody>
      </p:sp>
      <p:sp>
        <p:nvSpPr>
          <p:cNvPr id="29" name="SK-15-text-28"/>
          <p:cNvSpPr/>
          <p:nvPr/>
        </p:nvSpPr>
        <p:spPr>
          <a:xfrm>
            <a:off x="4425553" y="4464546"/>
            <a:ext cx="314548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Your local palliative care team can advise on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complex or unusual combinations</a:t>
            </a:r>
            <a:endParaRPr lang="en-US" sz="1200" dirty="0"/>
          </a:p>
        </p:txBody>
      </p:sp>
      <p:sp>
        <p:nvSpPr>
          <p:cNvPr id="30" name="SK-15-text-29"/>
          <p:cNvSpPr/>
          <p:nvPr/>
        </p:nvSpPr>
        <p:spPr>
          <a:xfrm>
            <a:off x="4425553" y="4855369"/>
            <a:ext cx="3157686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Hospital or community pharmacist — always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valid first call</a:t>
            </a:r>
            <a:endParaRPr lang="en-US" sz="1200" dirty="0"/>
          </a:p>
        </p:txBody>
      </p:sp>
      <p:sp>
        <p:nvSpPr>
          <p:cNvPr id="31" name="SK-15-text-30"/>
          <p:cNvSpPr/>
          <p:nvPr/>
        </p:nvSpPr>
        <p:spPr>
          <a:xfrm>
            <a:off x="8924479" y="2976265"/>
            <a:ext cx="326752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Consult</a:t>
            </a:r>
            <a:endParaRPr lang="en-US" sz="1875" dirty="0"/>
          </a:p>
        </p:txBody>
      </p:sp>
      <p:sp>
        <p:nvSpPr>
          <p:cNvPr id="32" name="SK-15-text-31"/>
          <p:cNvSpPr/>
          <p:nvPr/>
        </p:nvSpPr>
        <p:spPr>
          <a:xfrm>
            <a:off x="8192988" y="3319165"/>
            <a:ext cx="274320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Discuss with your pharmacist before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any new drug combination</a:t>
            </a:r>
            <a:endParaRPr lang="en-US" sz="1200" dirty="0"/>
          </a:p>
        </p:txBody>
      </p:sp>
      <p:sp>
        <p:nvSpPr>
          <p:cNvPr id="33" name="SK-15-text-32"/>
          <p:cNvSpPr/>
          <p:nvPr/>
        </p:nvSpPr>
        <p:spPr>
          <a:xfrm>
            <a:off x="8192988" y="3764905"/>
            <a:ext cx="3108871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Contact the palliative care specialist team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complex multi-drug drivers</a:t>
            </a:r>
            <a:endParaRPr lang="en-US" sz="1200" dirty="0"/>
          </a:p>
        </p:txBody>
      </p:sp>
      <p:sp>
        <p:nvSpPr>
          <p:cNvPr id="34" name="SK-15-text-33"/>
          <p:cNvSpPr/>
          <p:nvPr/>
        </p:nvSpPr>
        <p:spPr>
          <a:xfrm>
            <a:off x="8192988" y="4196953"/>
            <a:ext cx="313327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District Nurses and Hospice at Home teams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 experienced — involve them early</a:t>
            </a:r>
            <a:endParaRPr lang="en-US" sz="1200" dirty="0"/>
          </a:p>
        </p:txBody>
      </p:sp>
      <p:sp>
        <p:nvSpPr>
          <p:cNvPr id="35" name="SK-15-text-34"/>
          <p:cNvSpPr/>
          <p:nvPr/>
        </p:nvSpPr>
        <p:spPr>
          <a:xfrm>
            <a:off x="8192988" y="4629150"/>
            <a:ext cx="299918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If in doubt: use separate syringe drivers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rather than combine</a:t>
            </a:r>
            <a:endParaRPr lang="en-US" sz="1200" dirty="0"/>
          </a:p>
        </p:txBody>
      </p:sp>
      <p:sp>
        <p:nvSpPr>
          <p:cNvPr id="36" name="SK-15-text-35"/>
          <p:cNvSpPr/>
          <p:nvPr/>
        </p:nvSpPr>
        <p:spPr>
          <a:xfrm>
            <a:off x="658267" y="5616625"/>
            <a:ext cx="298037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42989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RESOURCE</a:t>
            </a:r>
            <a:endParaRPr lang="en-US" sz="1575" dirty="0"/>
          </a:p>
        </p:txBody>
      </p:sp>
      <p:sp>
        <p:nvSpPr>
          <p:cNvPr id="37" name="SK-15-text-36"/>
          <p:cNvSpPr/>
          <p:nvPr/>
        </p:nvSpPr>
        <p:spPr>
          <a:xfrm>
            <a:off x="2804071" y="5616625"/>
            <a:ext cx="7461498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Syringe Driver Survey Database: www.palliativedrugs.com/syringe-driver-survey-database —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drug compatibility, concentrations, and diluent choices before every new combination.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Bookmark this site.</a:t>
            </a:r>
            <a:endParaRPr lang="en-US" sz="1350" dirty="0"/>
          </a:p>
        </p:txBody>
      </p:sp>
      <p:sp>
        <p:nvSpPr>
          <p:cNvPr id="38" name="SK-15-text-37"/>
          <p:cNvSpPr/>
          <p:nvPr/>
        </p:nvSpPr>
        <p:spPr>
          <a:xfrm>
            <a:off x="633859" y="6563023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9" name="SK-15-text-38"/>
          <p:cNvSpPr/>
          <p:nvPr/>
        </p:nvSpPr>
        <p:spPr>
          <a:xfrm>
            <a:off x="7190184" y="6542484"/>
            <a:ext cx="427017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Management &amp; Opioid Conversion | Bradford VTS 2026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9279" y="0"/>
            <a:ext cx="2962573" cy="6418957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9754" y="205680"/>
            <a:ext cx="19050" cy="6213277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38900"/>
            <a:ext cx="12192000" cy="418951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780" y="1020663"/>
            <a:ext cx="2377380" cy="57150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392" y="1686967"/>
            <a:ext cx="8704957" cy="4697611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392" y="1763167"/>
            <a:ext cx="8704957" cy="592038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3267" y="1840111"/>
            <a:ext cx="1476375" cy="438150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4017" y="1763167"/>
            <a:ext cx="2561332" cy="592038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0392" y="2431405"/>
            <a:ext cx="8704957" cy="592038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3267" y="2508349"/>
            <a:ext cx="1476375" cy="438150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4017" y="2431405"/>
            <a:ext cx="2561332" cy="592038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0392" y="3099643"/>
            <a:ext cx="8704957" cy="677614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3267" y="3219301"/>
            <a:ext cx="1476375" cy="438150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4017" y="3099643"/>
            <a:ext cx="2561332" cy="677614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80392" y="3853458"/>
            <a:ext cx="8704957" cy="592038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3267" y="3930402"/>
            <a:ext cx="1476375" cy="438150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4017" y="3853458"/>
            <a:ext cx="2561332" cy="592038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80392" y="4521696"/>
            <a:ext cx="8704957" cy="677614"/>
          </a:xfrm>
          <a:prstGeom prst="rect">
            <a:avLst/>
          </a:prstGeom>
        </p:spPr>
      </p:pic>
      <p:pic>
        <p:nvPicPr>
          <p:cNvPr id="21" name="SK-16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23267" y="4641354"/>
            <a:ext cx="1476375" cy="438150"/>
          </a:xfrm>
          <a:prstGeom prst="rect">
            <a:avLst/>
          </a:prstGeom>
        </p:spPr>
      </p:pic>
      <p:pic>
        <p:nvPicPr>
          <p:cNvPr id="22" name="SK-16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24017" y="4521696"/>
            <a:ext cx="2561332" cy="677614"/>
          </a:xfrm>
          <a:prstGeom prst="rect">
            <a:avLst/>
          </a:prstGeom>
        </p:spPr>
      </p:pic>
      <p:pic>
        <p:nvPicPr>
          <p:cNvPr id="23" name="SK-16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80392" y="5505301"/>
            <a:ext cx="8704957" cy="668536"/>
          </a:xfrm>
          <a:prstGeom prst="rect">
            <a:avLst/>
          </a:prstGeom>
        </p:spPr>
      </p:pic>
      <p:pic>
        <p:nvPicPr>
          <p:cNvPr id="24" name="SK-16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70892" y="5658594"/>
            <a:ext cx="361950" cy="361950"/>
          </a:xfrm>
          <a:prstGeom prst="rect">
            <a:avLst/>
          </a:prstGeom>
        </p:spPr>
      </p:pic>
      <p:pic>
        <p:nvPicPr>
          <p:cNvPr id="25" name="SK-16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204377" y="5143500"/>
            <a:ext cx="877788" cy="1097161"/>
          </a:xfrm>
          <a:prstGeom prst="rect">
            <a:avLst/>
          </a:prstGeom>
        </p:spPr>
      </p:pic>
      <p:sp>
        <p:nvSpPr>
          <p:cNvPr id="26" name="SK-16-text-25"/>
          <p:cNvSpPr/>
          <p:nvPr/>
        </p:nvSpPr>
        <p:spPr>
          <a:xfrm>
            <a:off x="385167" y="1840111"/>
            <a:ext cx="1552575" cy="438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450"/>
              </a:lnSpc>
              <a:buNone/>
            </a:pPr>
            <a:r>
              <a:rPr lang="en-US" sz="1125" b="1" kern="0" spc="30" dirty="0">
                <a:solidFill>
                  <a:srgbClr val="FFFFFF"/>
                </a:solidFill>
              </a:rPr>
              <a:t>PAIN</a:t>
            </a:r>
            <a:endParaRPr lang="en-US" sz="1125" dirty="0"/>
          </a:p>
        </p:txBody>
      </p:sp>
      <p:sp>
        <p:nvSpPr>
          <p:cNvPr id="27" name="SK-16-text-26"/>
          <p:cNvSpPr/>
          <p:nvPr/>
        </p:nvSpPr>
        <p:spPr>
          <a:xfrm>
            <a:off x="2233017" y="1854398"/>
            <a:ext cx="638841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425" b="1" dirty="0">
                <a:solidFill>
                  <a:srgbClr val="061D43"/>
                </a:solidFill>
              </a:rPr>
              <a:t>Morphine SC or Diamorphine SC</a:t>
            </a:r>
            <a:endParaRPr lang="en-US" sz="1425" dirty="0"/>
          </a:p>
        </p:txBody>
      </p:sp>
      <p:sp>
        <p:nvSpPr>
          <p:cNvPr id="28" name="SK-16-text-27"/>
          <p:cNvSpPr/>
          <p:nvPr/>
        </p:nvSpPr>
        <p:spPr>
          <a:xfrm>
            <a:off x="2233017" y="2102048"/>
            <a:ext cx="79057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125" dirty="0">
                <a:solidFill>
                  <a:srgbClr val="333333"/>
                </a:solidFill>
              </a:rPr>
              <a:t>PRN dose = 1/6 of total 24-hour opioid dose</a:t>
            </a:r>
            <a:endParaRPr lang="en-US" sz="1125" dirty="0"/>
          </a:p>
        </p:txBody>
      </p:sp>
      <p:sp>
        <p:nvSpPr>
          <p:cNvPr id="29" name="SK-16-text-28"/>
          <p:cNvSpPr/>
          <p:nvPr/>
        </p:nvSpPr>
        <p:spPr>
          <a:xfrm>
            <a:off x="6595467" y="1763167"/>
            <a:ext cx="2389882" cy="592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16"/>
              </a:lnSpc>
              <a:buNone/>
            </a:pPr>
            <a:r>
              <a:rPr lang="en-US" sz="1013" b="1" dirty="0">
                <a:solidFill>
                  <a:srgbClr val="00676A"/>
                </a:solidFill>
              </a:rPr>
              <a:t>Match the drug already</a:t>
            </a:r>
            <a:endParaRPr lang="en-US" sz="1013" dirty="0"/>
          </a:p>
          <a:p>
            <a:pPr marL="0" indent="0">
              <a:lnSpc>
                <a:spcPts val="1316"/>
              </a:lnSpc>
              <a:buNone/>
            </a:pPr>
            <a:r>
              <a:rPr lang="en-US" sz="1013" b="1" dirty="0">
                <a:solidFill>
                  <a:srgbClr val="00676A"/>
                </a:solidFill>
              </a:rPr>
              <a:t>in the syringe driver</a:t>
            </a:r>
            <a:endParaRPr lang="en-US" sz="1013" dirty="0"/>
          </a:p>
        </p:txBody>
      </p:sp>
      <p:sp>
        <p:nvSpPr>
          <p:cNvPr id="30" name="SK-16-text-29"/>
          <p:cNvSpPr/>
          <p:nvPr/>
        </p:nvSpPr>
        <p:spPr>
          <a:xfrm>
            <a:off x="385167" y="2508349"/>
            <a:ext cx="1552575" cy="438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450"/>
              </a:lnSpc>
              <a:buNone/>
            </a:pPr>
            <a:r>
              <a:rPr lang="en-US" sz="1125" b="1" kern="0" spc="30" dirty="0">
                <a:solidFill>
                  <a:srgbClr val="FFFFFF"/>
                </a:solidFill>
              </a:rPr>
              <a:t>NAUSEA</a:t>
            </a:r>
            <a:endParaRPr lang="en-US" sz="1125" dirty="0"/>
          </a:p>
        </p:txBody>
      </p:sp>
      <p:sp>
        <p:nvSpPr>
          <p:cNvPr id="31" name="SK-16-text-30"/>
          <p:cNvSpPr/>
          <p:nvPr/>
        </p:nvSpPr>
        <p:spPr>
          <a:xfrm>
            <a:off x="2233017" y="2522637"/>
            <a:ext cx="4281488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425" b="1" dirty="0">
                <a:solidFill>
                  <a:srgbClr val="061D43"/>
                </a:solidFill>
              </a:rPr>
              <a:t>Haloperidol SC</a:t>
            </a:r>
            <a:endParaRPr lang="en-US" sz="1425" dirty="0"/>
          </a:p>
        </p:txBody>
      </p:sp>
      <p:sp>
        <p:nvSpPr>
          <p:cNvPr id="32" name="SK-16-text-31"/>
          <p:cNvSpPr/>
          <p:nvPr/>
        </p:nvSpPr>
        <p:spPr>
          <a:xfrm>
            <a:off x="2233017" y="2770287"/>
            <a:ext cx="72009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125" b="1" dirty="0">
                <a:solidFill>
                  <a:srgbClr val="333333"/>
                </a:solidFill>
              </a:rPr>
              <a:t>1.5–3 mg SC PRN</a:t>
            </a:r>
            <a:r>
              <a:rPr lang="en-US" sz="1125" dirty="0">
                <a:solidFill>
                  <a:srgbClr val="333333"/>
                </a:solidFill>
              </a:rPr>
              <a:t> | Up to 5 mg/24hr CSCI</a:t>
            </a:r>
            <a:endParaRPr lang="en-US" sz="1125" dirty="0"/>
          </a:p>
        </p:txBody>
      </p:sp>
      <p:sp>
        <p:nvSpPr>
          <p:cNvPr id="33" name="SK-16-text-32"/>
          <p:cNvSpPr/>
          <p:nvPr/>
        </p:nvSpPr>
        <p:spPr>
          <a:xfrm>
            <a:off x="6595467" y="2431405"/>
            <a:ext cx="2389882" cy="592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16"/>
              </a:lnSpc>
              <a:buNone/>
            </a:pPr>
            <a:r>
              <a:rPr lang="en-US" sz="1013" b="1" dirty="0">
                <a:solidFill>
                  <a:srgbClr val="00676A"/>
                </a:solidFill>
              </a:rPr>
              <a:t>Preferred antiemetic at end of life —</a:t>
            </a:r>
            <a:endParaRPr lang="en-US" sz="1013" dirty="0"/>
          </a:p>
          <a:p>
            <a:pPr marL="0" indent="0">
              <a:lnSpc>
                <a:spcPts val="1316"/>
              </a:lnSpc>
              <a:buNone/>
            </a:pPr>
            <a:r>
              <a:rPr lang="en-US" sz="1013" b="1" dirty="0">
                <a:solidFill>
                  <a:srgbClr val="00676A"/>
                </a:solidFill>
              </a:rPr>
              <a:t>non-sedating at standard doses</a:t>
            </a:r>
            <a:endParaRPr lang="en-US" sz="1013" dirty="0"/>
          </a:p>
        </p:txBody>
      </p:sp>
      <p:sp>
        <p:nvSpPr>
          <p:cNvPr id="34" name="SK-16-text-33"/>
          <p:cNvSpPr/>
          <p:nvPr/>
        </p:nvSpPr>
        <p:spPr>
          <a:xfrm>
            <a:off x="385167" y="3219301"/>
            <a:ext cx="1552575" cy="438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450"/>
              </a:lnSpc>
              <a:buNone/>
            </a:pPr>
            <a:r>
              <a:rPr lang="en-US" sz="1125" b="1" kern="0" spc="30" dirty="0">
                <a:solidFill>
                  <a:srgbClr val="FFFFFF"/>
                </a:solidFill>
              </a:rPr>
              <a:t>SECRETIONS</a:t>
            </a:r>
            <a:endParaRPr lang="en-US" sz="1125" dirty="0"/>
          </a:p>
        </p:txBody>
      </p:sp>
      <p:sp>
        <p:nvSpPr>
          <p:cNvPr id="35" name="SK-16-text-34"/>
          <p:cNvSpPr/>
          <p:nvPr/>
        </p:nvSpPr>
        <p:spPr>
          <a:xfrm>
            <a:off x="2233017" y="3233589"/>
            <a:ext cx="769143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425" b="1" dirty="0">
                <a:solidFill>
                  <a:srgbClr val="061D43"/>
                </a:solidFill>
              </a:rPr>
              <a:t>Hyoscine Butylbromide (Buscopan) SC</a:t>
            </a:r>
            <a:endParaRPr lang="en-US" sz="1425" dirty="0"/>
          </a:p>
        </p:txBody>
      </p:sp>
      <p:sp>
        <p:nvSpPr>
          <p:cNvPr id="36" name="SK-16-text-35"/>
          <p:cNvSpPr/>
          <p:nvPr/>
        </p:nvSpPr>
        <p:spPr>
          <a:xfrm>
            <a:off x="2233017" y="3481239"/>
            <a:ext cx="71437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125" b="1" dirty="0">
                <a:solidFill>
                  <a:srgbClr val="333333"/>
                </a:solidFill>
              </a:rPr>
              <a:t>20 mg SC PRN</a:t>
            </a:r>
            <a:r>
              <a:rPr lang="en-US" sz="1125" dirty="0">
                <a:solidFill>
                  <a:srgbClr val="333333"/>
                </a:solidFill>
              </a:rPr>
              <a:t> | Up to 120 mg/24hr CSCI</a:t>
            </a:r>
            <a:endParaRPr lang="en-US" sz="1125" dirty="0"/>
          </a:p>
        </p:txBody>
      </p:sp>
      <p:sp>
        <p:nvSpPr>
          <p:cNvPr id="37" name="SK-16-text-36"/>
          <p:cNvSpPr/>
          <p:nvPr/>
        </p:nvSpPr>
        <p:spPr>
          <a:xfrm>
            <a:off x="6595467" y="3099643"/>
            <a:ext cx="2389882" cy="6776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16"/>
              </a:lnSpc>
              <a:buNone/>
            </a:pPr>
            <a:r>
              <a:rPr lang="en-US" sz="1013" b="1" dirty="0">
                <a:solidFill>
                  <a:srgbClr val="00676A"/>
                </a:solidFill>
              </a:rPr>
              <a:t>Reduces secretion production —</a:t>
            </a:r>
            <a:endParaRPr lang="en-US" sz="1013" dirty="0"/>
          </a:p>
          <a:p>
            <a:pPr marL="0" indent="0">
              <a:lnSpc>
                <a:spcPts val="1316"/>
              </a:lnSpc>
              <a:buNone/>
            </a:pPr>
            <a:r>
              <a:rPr lang="en-US" sz="1013" b="1" dirty="0">
                <a:solidFill>
                  <a:srgbClr val="00676A"/>
                </a:solidFill>
              </a:rPr>
              <a:t>does not cross blood-brain</a:t>
            </a:r>
            <a:endParaRPr lang="en-US" sz="1013" dirty="0"/>
          </a:p>
          <a:p>
            <a:pPr marL="0" indent="0">
              <a:lnSpc>
                <a:spcPts val="1316"/>
              </a:lnSpc>
              <a:buNone/>
            </a:pPr>
            <a:r>
              <a:rPr lang="en-US" sz="1013" b="1" dirty="0">
                <a:solidFill>
                  <a:srgbClr val="00676A"/>
                </a:solidFill>
              </a:rPr>
              <a:t>barrier (non-sedating)</a:t>
            </a:r>
            <a:endParaRPr lang="en-US" sz="1013" dirty="0"/>
          </a:p>
        </p:txBody>
      </p:sp>
      <p:sp>
        <p:nvSpPr>
          <p:cNvPr id="38" name="SK-16-text-37"/>
          <p:cNvSpPr/>
          <p:nvPr/>
        </p:nvSpPr>
        <p:spPr>
          <a:xfrm>
            <a:off x="385167" y="3930402"/>
            <a:ext cx="1552575" cy="438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450"/>
              </a:lnSpc>
              <a:buNone/>
            </a:pPr>
            <a:r>
              <a:rPr lang="en-US" sz="1125" b="1" kern="0" spc="30" dirty="0">
                <a:solidFill>
                  <a:srgbClr val="FFFFFF"/>
                </a:solidFill>
              </a:rPr>
              <a:t>AGITATION</a:t>
            </a:r>
            <a:endParaRPr lang="en-US" sz="1125" dirty="0"/>
          </a:p>
        </p:txBody>
      </p:sp>
      <p:sp>
        <p:nvSpPr>
          <p:cNvPr id="39" name="SK-16-text-38"/>
          <p:cNvSpPr/>
          <p:nvPr/>
        </p:nvSpPr>
        <p:spPr>
          <a:xfrm>
            <a:off x="2233017" y="3944689"/>
            <a:ext cx="4281488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425" b="1" dirty="0">
                <a:solidFill>
                  <a:srgbClr val="061D43"/>
                </a:solidFill>
              </a:rPr>
              <a:t>Midazolam SC</a:t>
            </a:r>
            <a:endParaRPr lang="en-US" sz="1425" dirty="0"/>
          </a:p>
        </p:txBody>
      </p:sp>
      <p:sp>
        <p:nvSpPr>
          <p:cNvPr id="40" name="SK-16-text-39"/>
          <p:cNvSpPr/>
          <p:nvPr/>
        </p:nvSpPr>
        <p:spPr>
          <a:xfrm>
            <a:off x="2233017" y="4192339"/>
            <a:ext cx="96012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125" b="1" dirty="0">
                <a:solidFill>
                  <a:srgbClr val="333333"/>
                </a:solidFill>
              </a:rPr>
              <a:t>2.5–5 mg SC PRN</a:t>
            </a:r>
            <a:r>
              <a:rPr lang="en-US" sz="1125" dirty="0">
                <a:solidFill>
                  <a:srgbClr val="333333"/>
                </a:solidFill>
              </a:rPr>
              <a:t> | 10–20 mg/24hr starting dose CSCI</a:t>
            </a:r>
            <a:endParaRPr lang="en-US" sz="1125" dirty="0"/>
          </a:p>
        </p:txBody>
      </p:sp>
      <p:sp>
        <p:nvSpPr>
          <p:cNvPr id="41" name="SK-16-text-40"/>
          <p:cNvSpPr/>
          <p:nvPr/>
        </p:nvSpPr>
        <p:spPr>
          <a:xfrm>
            <a:off x="6595467" y="3853458"/>
            <a:ext cx="2389882" cy="592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16"/>
              </a:lnSpc>
              <a:buNone/>
            </a:pPr>
            <a:r>
              <a:rPr lang="en-US" sz="1013" b="1" dirty="0">
                <a:solidFill>
                  <a:srgbClr val="00676A"/>
                </a:solidFill>
              </a:rPr>
              <a:t>Seek specialist input if</a:t>
            </a:r>
            <a:endParaRPr lang="en-US" sz="1013" dirty="0"/>
          </a:p>
          <a:p>
            <a:pPr marL="0" indent="0">
              <a:lnSpc>
                <a:spcPts val="1316"/>
              </a:lnSpc>
              <a:buNone/>
            </a:pPr>
            <a:r>
              <a:rPr lang="en-US" sz="1013" b="1" dirty="0">
                <a:solidFill>
                  <a:srgbClr val="00676A"/>
                </a:solidFill>
              </a:rPr>
              <a:t>&gt;20 mg/24hr needed</a:t>
            </a:r>
            <a:endParaRPr lang="en-US" sz="1013" dirty="0"/>
          </a:p>
        </p:txBody>
      </p:sp>
      <p:sp>
        <p:nvSpPr>
          <p:cNvPr id="42" name="SK-16-text-41"/>
          <p:cNvSpPr/>
          <p:nvPr/>
        </p:nvSpPr>
        <p:spPr>
          <a:xfrm>
            <a:off x="385167" y="4641354"/>
            <a:ext cx="1552575" cy="438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450"/>
              </a:lnSpc>
              <a:buNone/>
            </a:pPr>
            <a:r>
              <a:rPr lang="en-US" sz="1125" b="1" kern="0" spc="30" dirty="0">
                <a:solidFill>
                  <a:srgbClr val="FFFFFF"/>
                </a:solidFill>
              </a:rPr>
              <a:t>BREATHLESSNESS</a:t>
            </a:r>
            <a:endParaRPr lang="en-US" sz="1125" dirty="0"/>
          </a:p>
        </p:txBody>
      </p:sp>
      <p:sp>
        <p:nvSpPr>
          <p:cNvPr id="43" name="SK-16-text-42"/>
          <p:cNvSpPr/>
          <p:nvPr/>
        </p:nvSpPr>
        <p:spPr>
          <a:xfrm>
            <a:off x="2233017" y="4655641"/>
            <a:ext cx="5736908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425" b="1" dirty="0">
                <a:solidFill>
                  <a:srgbClr val="061D43"/>
                </a:solidFill>
              </a:rPr>
              <a:t>Morphine or Diamorphine SC</a:t>
            </a:r>
            <a:endParaRPr lang="en-US" sz="1425" dirty="0"/>
          </a:p>
        </p:txBody>
      </p:sp>
      <p:sp>
        <p:nvSpPr>
          <p:cNvPr id="44" name="SK-16-text-43"/>
          <p:cNvSpPr/>
          <p:nvPr/>
        </p:nvSpPr>
        <p:spPr>
          <a:xfrm>
            <a:off x="2233017" y="4903291"/>
            <a:ext cx="52197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125" dirty="0">
                <a:solidFill>
                  <a:srgbClr val="333333"/>
                </a:solidFill>
              </a:rPr>
              <a:t>Same drug and dose as for pain</a:t>
            </a:r>
            <a:endParaRPr lang="en-US" sz="1125" dirty="0"/>
          </a:p>
        </p:txBody>
      </p:sp>
      <p:sp>
        <p:nvSpPr>
          <p:cNvPr id="45" name="SK-16-text-44"/>
          <p:cNvSpPr/>
          <p:nvPr/>
        </p:nvSpPr>
        <p:spPr>
          <a:xfrm>
            <a:off x="6595467" y="4521696"/>
            <a:ext cx="2389882" cy="6776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16"/>
              </a:lnSpc>
              <a:buNone/>
            </a:pPr>
            <a:r>
              <a:rPr lang="en-US" sz="1013" b="1" dirty="0">
                <a:solidFill>
                  <a:srgbClr val="00676A"/>
                </a:solidFill>
              </a:rPr>
              <a:t>Low-dose opioids reduce the</a:t>
            </a:r>
            <a:endParaRPr lang="en-US" sz="1013" dirty="0"/>
          </a:p>
          <a:p>
            <a:pPr marL="0" indent="0">
              <a:lnSpc>
                <a:spcPts val="1316"/>
              </a:lnSpc>
              <a:buNone/>
            </a:pPr>
            <a:r>
              <a:rPr lang="en-US" sz="1013" b="1" dirty="0">
                <a:solidFill>
                  <a:srgbClr val="00676A"/>
                </a:solidFill>
              </a:rPr>
              <a:t>sensation of breathlessness —</a:t>
            </a:r>
            <a:endParaRPr lang="en-US" sz="1013" dirty="0"/>
          </a:p>
          <a:p>
            <a:pPr marL="0" indent="0">
              <a:lnSpc>
                <a:spcPts val="1316"/>
              </a:lnSpc>
              <a:buNone/>
            </a:pPr>
            <a:r>
              <a:rPr lang="en-US" sz="1013" b="1" dirty="0">
                <a:solidFill>
                  <a:srgbClr val="00676A"/>
                </a:solidFill>
              </a:rPr>
              <a:t>safe and evidence-based</a:t>
            </a:r>
            <a:endParaRPr lang="en-US" sz="1013" dirty="0"/>
          </a:p>
        </p:txBody>
      </p:sp>
      <p:sp>
        <p:nvSpPr>
          <p:cNvPr id="46" name="SK-16-text-45"/>
          <p:cNvSpPr/>
          <p:nvPr/>
        </p:nvSpPr>
        <p:spPr>
          <a:xfrm>
            <a:off x="1023342" y="5619601"/>
            <a:ext cx="5056733" cy="4399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33"/>
              </a:lnSpc>
              <a:buNone/>
            </a:pPr>
            <a:r>
              <a:rPr lang="en-US" sz="1238" b="1" dirty="0">
                <a:solidFill>
                  <a:srgbClr val="061D43"/>
                </a:solidFill>
              </a:rPr>
              <a:t>NICE NG31 recommends midazolam 2.5–5 mg SC PRN for agitation.</a:t>
            </a:r>
            <a:endParaRPr lang="en-US" sz="1238" dirty="0"/>
          </a:p>
          <a:p>
            <a:pPr marL="0" indent="0">
              <a:lnSpc>
                <a:spcPts val="1733"/>
              </a:lnSpc>
              <a:buNone/>
            </a:pPr>
            <a:r>
              <a:rPr lang="en-US" sz="1238" b="1" dirty="0">
                <a:solidFill>
                  <a:srgbClr val="061D43"/>
                </a:solidFill>
              </a:rPr>
              <a:t>Doses above 20 mg/24hr require specialist palliative care input.</a:t>
            </a:r>
            <a:endParaRPr lang="en-US" sz="1238" dirty="0"/>
          </a:p>
        </p:txBody>
      </p:sp>
      <p:sp>
        <p:nvSpPr>
          <p:cNvPr id="47" name="SK-16-text-46"/>
          <p:cNvSpPr/>
          <p:nvPr/>
        </p:nvSpPr>
        <p:spPr>
          <a:xfrm>
            <a:off x="243780" y="205680"/>
            <a:ext cx="59836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7D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7 — End of Life Care</a:t>
            </a:r>
            <a:endParaRPr lang="en-US" sz="1350" dirty="0"/>
          </a:p>
        </p:txBody>
      </p:sp>
      <p:sp>
        <p:nvSpPr>
          <p:cNvPr id="48" name="SK-16-text-47"/>
          <p:cNvSpPr/>
          <p:nvPr/>
        </p:nvSpPr>
        <p:spPr>
          <a:xfrm>
            <a:off x="243780" y="452586"/>
            <a:ext cx="1194822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Anticipatory Medications for End of Life</a:t>
            </a:r>
            <a:endParaRPr lang="en-US" sz="3150" dirty="0"/>
          </a:p>
        </p:txBody>
      </p:sp>
      <p:sp>
        <p:nvSpPr>
          <p:cNvPr id="49" name="SK-16-text-48"/>
          <p:cNvSpPr/>
          <p:nvPr/>
        </p:nvSpPr>
        <p:spPr>
          <a:xfrm>
            <a:off x="243780" y="1302990"/>
            <a:ext cx="1194822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7D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five standard 'just-in-case' medicines — prescribed in advance for the last days of life (NICE NG31)</a:t>
            </a:r>
            <a:endParaRPr lang="en-US" sz="1500" dirty="0"/>
          </a:p>
        </p:txBody>
      </p:sp>
      <p:sp>
        <p:nvSpPr>
          <p:cNvPr id="50" name="SK-16-text-49"/>
          <p:cNvSpPr/>
          <p:nvPr/>
        </p:nvSpPr>
        <p:spPr>
          <a:xfrm>
            <a:off x="9448800" y="1776115"/>
            <a:ext cx="2413992" cy="12549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7D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ALL FIVE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7D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anticipatory medicines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7D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advance —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7D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just when needed</a:t>
            </a:r>
            <a:endParaRPr lang="en-US" sz="1800" dirty="0"/>
          </a:p>
        </p:txBody>
      </p:sp>
      <p:sp>
        <p:nvSpPr>
          <p:cNvPr id="51" name="SK-16-text-50"/>
          <p:cNvSpPr/>
          <p:nvPr/>
        </p:nvSpPr>
        <p:spPr>
          <a:xfrm>
            <a:off x="9607153" y="3456384"/>
            <a:ext cx="2121396" cy="7749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Anticipatory prescribing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prevents distressing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delays at end of life</a:t>
            </a:r>
            <a:endParaRPr lang="en-US" sz="1650" dirty="0"/>
          </a:p>
        </p:txBody>
      </p:sp>
      <p:sp>
        <p:nvSpPr>
          <p:cNvPr id="52" name="SK-16-text-51"/>
          <p:cNvSpPr/>
          <p:nvPr/>
        </p:nvSpPr>
        <p:spPr>
          <a:xfrm>
            <a:off x="243780" y="6563023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3" name="SK-16-text-52"/>
          <p:cNvSpPr/>
          <p:nvPr/>
        </p:nvSpPr>
        <p:spPr>
          <a:xfrm>
            <a:off x="4132957" y="6563023"/>
            <a:ext cx="73914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Anticipatory Medications for End of Life</a:t>
            </a:r>
            <a:endParaRPr lang="en-US" sz="1200" dirty="0"/>
          </a:p>
        </p:txBody>
      </p:sp>
      <p:sp>
        <p:nvSpPr>
          <p:cNvPr id="54" name="SK-16-text-53"/>
          <p:cNvSpPr/>
          <p:nvPr/>
        </p:nvSpPr>
        <p:spPr>
          <a:xfrm>
            <a:off x="8717161" y="6542484"/>
            <a:ext cx="347483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16 of 35 | Bradford VTS Teaching Deck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690" y="965746"/>
            <a:ext cx="1353294" cy="5715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1748730"/>
            <a:ext cx="4791373" cy="1789807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1618357"/>
            <a:ext cx="4791373" cy="109686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5294" y="1775520"/>
            <a:ext cx="4791373" cy="1770608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5294" y="1618357"/>
            <a:ext cx="4791373" cy="109686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400" y="3785592"/>
            <a:ext cx="4791373" cy="1707505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4400" y="3682603"/>
            <a:ext cx="4791373" cy="109686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5294" y="3785592"/>
            <a:ext cx="4791373" cy="1707505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25294" y="3682603"/>
            <a:ext cx="4791373" cy="109686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4400" y="5657106"/>
            <a:ext cx="9802267" cy="632222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228784" y="5314950"/>
            <a:ext cx="792361" cy="932557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11561" y="5815459"/>
            <a:ext cx="329059" cy="301675"/>
          </a:xfrm>
          <a:prstGeom prst="rect">
            <a:avLst/>
          </a:prstGeom>
        </p:spPr>
      </p:pic>
      <p:sp>
        <p:nvSpPr>
          <p:cNvPr id="16" name="SK-17-text-15"/>
          <p:cNvSpPr/>
          <p:nvPr/>
        </p:nvSpPr>
        <p:spPr>
          <a:xfrm>
            <a:off x="377875" y="198834"/>
            <a:ext cx="59436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7A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Section 7 — Anticipatory Medications</a:t>
            </a:r>
            <a:endParaRPr lang="en-US" sz="1050" dirty="0"/>
          </a:p>
        </p:txBody>
      </p:sp>
      <p:sp>
        <p:nvSpPr>
          <p:cNvPr id="17" name="SK-17-text-16"/>
          <p:cNvSpPr/>
          <p:nvPr/>
        </p:nvSpPr>
        <p:spPr>
          <a:xfrm>
            <a:off x="377875" y="452586"/>
            <a:ext cx="11814125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Dosing for Anticipatory Medications</a:t>
            </a:r>
            <a:endParaRPr lang="en-US" sz="3375" dirty="0"/>
          </a:p>
        </p:txBody>
      </p:sp>
      <p:sp>
        <p:nvSpPr>
          <p:cNvPr id="18" name="SK-17-text-17"/>
          <p:cNvSpPr/>
          <p:nvPr/>
        </p:nvSpPr>
        <p:spPr>
          <a:xfrm>
            <a:off x="377875" y="1206996"/>
            <a:ext cx="118141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7A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PRN and CSCI dose ranges per NICE NG31 — for the last days of life</a:t>
            </a:r>
            <a:endParaRPr lang="en-US" sz="1500" dirty="0"/>
          </a:p>
        </p:txBody>
      </p:sp>
      <p:sp>
        <p:nvSpPr>
          <p:cNvPr id="19" name="SK-17-text-18"/>
          <p:cNvSpPr/>
          <p:nvPr/>
        </p:nvSpPr>
        <p:spPr>
          <a:xfrm>
            <a:off x="1170384" y="1851571"/>
            <a:ext cx="695896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Morphine or Diamorphine</a:t>
            </a:r>
            <a:endParaRPr lang="en-US" sz="1950" dirty="0"/>
          </a:p>
        </p:txBody>
      </p:sp>
      <p:sp>
        <p:nvSpPr>
          <p:cNvPr id="20" name="SK-17-text-19"/>
          <p:cNvSpPr/>
          <p:nvPr/>
        </p:nvSpPr>
        <p:spPr>
          <a:xfrm>
            <a:off x="1182588" y="2167086"/>
            <a:ext cx="416147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7A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 / Breathlessness</a:t>
            </a:r>
            <a:endParaRPr lang="en-US" sz="1275" dirty="0"/>
          </a:p>
        </p:txBody>
      </p:sp>
      <p:sp>
        <p:nvSpPr>
          <p:cNvPr id="21" name="SK-17-text-20"/>
          <p:cNvSpPr/>
          <p:nvPr/>
        </p:nvSpPr>
        <p:spPr>
          <a:xfrm>
            <a:off x="1219200" y="2455069"/>
            <a:ext cx="103041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PRN SC dose: 1/6 of total 24-hour opioid dose</a:t>
            </a:r>
            <a:endParaRPr lang="en-US" sz="1350" dirty="0"/>
          </a:p>
        </p:txBody>
      </p:sp>
      <p:sp>
        <p:nvSpPr>
          <p:cNvPr id="22" name="SK-17-text-21"/>
          <p:cNvSpPr/>
          <p:nvPr/>
        </p:nvSpPr>
        <p:spPr>
          <a:xfrm>
            <a:off x="1219200" y="2674590"/>
            <a:ext cx="109728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CSCI 24hr: Based on total daily opioid requirement</a:t>
            </a:r>
            <a:endParaRPr lang="en-US" sz="1350" dirty="0"/>
          </a:p>
        </p:txBody>
      </p:sp>
      <p:sp>
        <p:nvSpPr>
          <p:cNvPr id="23" name="SK-17-text-22"/>
          <p:cNvSpPr/>
          <p:nvPr/>
        </p:nvSpPr>
        <p:spPr>
          <a:xfrm>
            <a:off x="1170384" y="2996803"/>
            <a:ext cx="3950196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Match drug already in syringe driver. Reacclulate after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background dose change.</a:t>
            </a:r>
            <a:endParaRPr lang="en-US" sz="1275" dirty="0"/>
          </a:p>
        </p:txBody>
      </p:sp>
      <p:sp>
        <p:nvSpPr>
          <p:cNvPr id="24" name="SK-17-text-23"/>
          <p:cNvSpPr/>
          <p:nvPr/>
        </p:nvSpPr>
        <p:spPr>
          <a:xfrm>
            <a:off x="6181279" y="1851571"/>
            <a:ext cx="339280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Haloperidol</a:t>
            </a:r>
            <a:endParaRPr lang="en-US" sz="1950" dirty="0"/>
          </a:p>
        </p:txBody>
      </p:sp>
      <p:sp>
        <p:nvSpPr>
          <p:cNvPr id="25" name="SK-17-text-24"/>
          <p:cNvSpPr/>
          <p:nvPr/>
        </p:nvSpPr>
        <p:spPr>
          <a:xfrm>
            <a:off x="6181279" y="2167086"/>
            <a:ext cx="377285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7A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Nausea and Vomiting</a:t>
            </a:r>
            <a:endParaRPr lang="en-US" sz="1275" dirty="0"/>
          </a:p>
        </p:txBody>
      </p:sp>
      <p:sp>
        <p:nvSpPr>
          <p:cNvPr id="26" name="SK-17-text-25"/>
          <p:cNvSpPr/>
          <p:nvPr/>
        </p:nvSpPr>
        <p:spPr>
          <a:xfrm>
            <a:off x="6230094" y="2448223"/>
            <a:ext cx="596190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PRN SC dose: 1.5–3 mg SC PRN</a:t>
            </a:r>
            <a:endParaRPr lang="en-US" sz="1350" dirty="0"/>
          </a:p>
        </p:txBody>
      </p:sp>
      <p:sp>
        <p:nvSpPr>
          <p:cNvPr id="27" name="SK-17-text-26"/>
          <p:cNvSpPr/>
          <p:nvPr/>
        </p:nvSpPr>
        <p:spPr>
          <a:xfrm>
            <a:off x="6230094" y="2674590"/>
            <a:ext cx="3608784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CSCI 24hr: Up to 5 mg/24hr (max 10 mg in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exceptional cases)</a:t>
            </a:r>
            <a:endParaRPr lang="en-US" sz="1275" dirty="0"/>
          </a:p>
        </p:txBody>
      </p:sp>
      <p:sp>
        <p:nvSpPr>
          <p:cNvPr id="28" name="SK-17-text-27"/>
          <p:cNvSpPr/>
          <p:nvPr/>
        </p:nvSpPr>
        <p:spPr>
          <a:xfrm>
            <a:off x="6181279" y="3106638"/>
            <a:ext cx="362098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 antiemetic in palliative CSCI. Avoid in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Parkinson's disease.</a:t>
            </a:r>
            <a:endParaRPr lang="en-US" sz="1275" dirty="0"/>
          </a:p>
        </p:txBody>
      </p:sp>
      <p:sp>
        <p:nvSpPr>
          <p:cNvPr id="29" name="SK-17-text-28"/>
          <p:cNvSpPr/>
          <p:nvPr/>
        </p:nvSpPr>
        <p:spPr>
          <a:xfrm>
            <a:off x="1170384" y="3902125"/>
            <a:ext cx="636460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Hyoscine Butylbromide</a:t>
            </a:r>
            <a:endParaRPr lang="en-US" sz="1950" dirty="0"/>
          </a:p>
        </p:txBody>
      </p:sp>
      <p:sp>
        <p:nvSpPr>
          <p:cNvPr id="30" name="SK-17-text-29"/>
          <p:cNvSpPr/>
          <p:nvPr/>
        </p:nvSpPr>
        <p:spPr>
          <a:xfrm>
            <a:off x="1182588" y="4217640"/>
            <a:ext cx="435578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7A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Respiratory Secretions</a:t>
            </a:r>
            <a:endParaRPr lang="en-US" sz="1275" dirty="0"/>
          </a:p>
        </p:txBody>
      </p:sp>
      <p:sp>
        <p:nvSpPr>
          <p:cNvPr id="31" name="SK-17-text-30"/>
          <p:cNvSpPr/>
          <p:nvPr/>
        </p:nvSpPr>
        <p:spPr>
          <a:xfrm>
            <a:off x="1219200" y="4498777"/>
            <a:ext cx="59150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PRN SC dose: 20 mg SC PRN</a:t>
            </a:r>
            <a:endParaRPr lang="en-US" sz="1350" dirty="0"/>
          </a:p>
        </p:txBody>
      </p:sp>
      <p:sp>
        <p:nvSpPr>
          <p:cNvPr id="32" name="SK-17-text-31"/>
          <p:cNvSpPr/>
          <p:nvPr/>
        </p:nvSpPr>
        <p:spPr>
          <a:xfrm>
            <a:off x="1219200" y="4718298"/>
            <a:ext cx="72180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CSCI 24hr: Up to 120 mg/24hr</a:t>
            </a:r>
            <a:endParaRPr lang="en-US" sz="1350" dirty="0"/>
          </a:p>
        </p:txBody>
      </p:sp>
      <p:sp>
        <p:nvSpPr>
          <p:cNvPr id="33" name="SK-17-text-32"/>
          <p:cNvSpPr/>
          <p:nvPr/>
        </p:nvSpPr>
        <p:spPr>
          <a:xfrm>
            <a:off x="1170384" y="4999434"/>
            <a:ext cx="365760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(Buscopan) — repositioning and reassurance for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family equally important.</a:t>
            </a:r>
            <a:endParaRPr lang="en-US" sz="1275" dirty="0"/>
          </a:p>
        </p:txBody>
      </p:sp>
      <p:sp>
        <p:nvSpPr>
          <p:cNvPr id="34" name="SK-17-text-33"/>
          <p:cNvSpPr/>
          <p:nvPr/>
        </p:nvSpPr>
        <p:spPr>
          <a:xfrm>
            <a:off x="6181279" y="3902125"/>
            <a:ext cx="27984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Midazolam</a:t>
            </a:r>
            <a:endParaRPr lang="en-US" sz="1950" dirty="0"/>
          </a:p>
        </p:txBody>
      </p:sp>
      <p:sp>
        <p:nvSpPr>
          <p:cNvPr id="35" name="SK-17-text-34"/>
          <p:cNvSpPr/>
          <p:nvPr/>
        </p:nvSpPr>
        <p:spPr>
          <a:xfrm>
            <a:off x="6181279" y="4217640"/>
            <a:ext cx="396716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7A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Agitation / Distress</a:t>
            </a:r>
            <a:endParaRPr lang="en-US" sz="1275" dirty="0"/>
          </a:p>
        </p:txBody>
      </p:sp>
      <p:sp>
        <p:nvSpPr>
          <p:cNvPr id="36" name="SK-17-text-35"/>
          <p:cNvSpPr/>
          <p:nvPr/>
        </p:nvSpPr>
        <p:spPr>
          <a:xfrm>
            <a:off x="6230094" y="4498777"/>
            <a:ext cx="596190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PRN SC dose: 2.5–5 mg SC PRN</a:t>
            </a:r>
            <a:endParaRPr lang="en-US" sz="1350" dirty="0"/>
          </a:p>
        </p:txBody>
      </p:sp>
      <p:sp>
        <p:nvSpPr>
          <p:cNvPr id="37" name="SK-17-text-36"/>
          <p:cNvSpPr/>
          <p:nvPr/>
        </p:nvSpPr>
        <p:spPr>
          <a:xfrm>
            <a:off x="6230094" y="4718298"/>
            <a:ext cx="596190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CSCI 24hr: 10–20 mg/24hr starting range</a:t>
            </a:r>
            <a:endParaRPr lang="en-US" sz="1350" dirty="0"/>
          </a:p>
        </p:txBody>
      </p:sp>
      <p:sp>
        <p:nvSpPr>
          <p:cNvPr id="38" name="SK-17-text-37"/>
          <p:cNvSpPr/>
          <p:nvPr/>
        </p:nvSpPr>
        <p:spPr>
          <a:xfrm>
            <a:off x="6169075" y="4999434"/>
            <a:ext cx="4169569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Seek specialist palliative care input if &gt;20–30 mg/24hr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needed for refractory agitation.</a:t>
            </a:r>
            <a:endParaRPr lang="en-US" sz="1275" dirty="0"/>
          </a:p>
        </p:txBody>
      </p:sp>
      <p:sp>
        <p:nvSpPr>
          <p:cNvPr id="39" name="SK-17-text-38"/>
          <p:cNvSpPr/>
          <p:nvPr/>
        </p:nvSpPr>
        <p:spPr>
          <a:xfrm>
            <a:off x="2438400" y="5733157"/>
            <a:ext cx="6961584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prescribe PRN anticipatory medications alongside any CSCI —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patients must not be left without access to breakthrough doses</a:t>
            </a:r>
            <a:endParaRPr lang="en-US" sz="1575" dirty="0"/>
          </a:p>
        </p:txBody>
      </p:sp>
      <p:sp>
        <p:nvSpPr>
          <p:cNvPr id="40" name="SK-17-text-39"/>
          <p:cNvSpPr/>
          <p:nvPr/>
        </p:nvSpPr>
        <p:spPr>
          <a:xfrm>
            <a:off x="390079" y="6535638"/>
            <a:ext cx="41614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41" name="SK-17-text-40"/>
          <p:cNvSpPr/>
          <p:nvPr/>
        </p:nvSpPr>
        <p:spPr>
          <a:xfrm>
            <a:off x="4019401" y="6535638"/>
            <a:ext cx="38969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Dosing for Anticipatory Medications — NICE NG31</a:t>
            </a:r>
            <a:endParaRPr lang="en-US" sz="1275" dirty="0"/>
          </a:p>
        </p:txBody>
      </p:sp>
      <p:sp>
        <p:nvSpPr>
          <p:cNvPr id="42" name="SK-17-text-41"/>
          <p:cNvSpPr/>
          <p:nvPr/>
        </p:nvSpPr>
        <p:spPr>
          <a:xfrm>
            <a:off x="10428536" y="6535638"/>
            <a:ext cx="11781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Slide 17 of 35</a:t>
            </a:r>
            <a:endParaRPr lang="en-US" sz="127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79" y="1234380"/>
            <a:ext cx="1670298" cy="34230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79" y="4889748"/>
            <a:ext cx="9363373" cy="1206996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84727"/>
            <a:ext cx="12192000" cy="473125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8557" y="4930825"/>
            <a:ext cx="1072753" cy="1378446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4957" y="5548015"/>
            <a:ext cx="414486" cy="377130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0698" y="5061198"/>
            <a:ext cx="438894" cy="390823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2153394"/>
            <a:ext cx="10131475" cy="2516832"/>
          </a:xfrm>
          <a:prstGeom prst="rect">
            <a:avLst/>
          </a:prstGeom>
        </p:spPr>
      </p:pic>
      <p:sp>
        <p:nvSpPr>
          <p:cNvPr id="10" name="SK-18-text-9"/>
          <p:cNvSpPr/>
          <p:nvPr/>
        </p:nvSpPr>
        <p:spPr>
          <a:xfrm>
            <a:off x="438894" y="267444"/>
            <a:ext cx="6877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828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8 — Opioid Conversion</a:t>
            </a:r>
            <a:endParaRPr lang="en-US" sz="1500" dirty="0"/>
          </a:p>
        </p:txBody>
      </p:sp>
      <p:sp>
        <p:nvSpPr>
          <p:cNvPr id="11" name="SK-18-text-10"/>
          <p:cNvSpPr/>
          <p:nvPr/>
        </p:nvSpPr>
        <p:spPr>
          <a:xfrm>
            <a:off x="451098" y="603498"/>
            <a:ext cx="11740902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206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Opioid Conversion: The Universal Reference</a:t>
            </a:r>
            <a:endParaRPr lang="en-US" sz="3150" dirty="0"/>
          </a:p>
        </p:txBody>
      </p:sp>
      <p:sp>
        <p:nvSpPr>
          <p:cNvPr id="12" name="SK-18-text-11"/>
          <p:cNvSpPr/>
          <p:nvPr/>
        </p:nvSpPr>
        <p:spPr>
          <a:xfrm>
            <a:off x="414486" y="1577280"/>
            <a:ext cx="11777514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33828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convert via oral morphine — it is the universal reference point.</a:t>
            </a:r>
            <a:endParaRPr lang="en-US" sz="2250" dirty="0"/>
          </a:p>
        </p:txBody>
      </p:sp>
      <p:sp>
        <p:nvSpPr>
          <p:cNvPr id="13" name="SK-18-text-12"/>
          <p:cNvSpPr/>
          <p:nvPr/>
        </p:nvSpPr>
        <p:spPr>
          <a:xfrm>
            <a:off x="1572667" y="5136505"/>
            <a:ext cx="1061933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06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Convert TO oral morphine first — then convert OUT to the new opioid.</a:t>
            </a:r>
            <a:endParaRPr lang="en-US" sz="1500" dirty="0"/>
          </a:p>
        </p:txBody>
      </p:sp>
      <p:sp>
        <p:nvSpPr>
          <p:cNvPr id="14" name="SK-18-text-13"/>
          <p:cNvSpPr/>
          <p:nvPr/>
        </p:nvSpPr>
        <p:spPr>
          <a:xfrm>
            <a:off x="1572667" y="5589240"/>
            <a:ext cx="1061933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06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double-check calculations with a colleague before prescribing.</a:t>
            </a:r>
            <a:endParaRPr lang="en-US" sz="1500" dirty="0"/>
          </a:p>
        </p:txBody>
      </p:sp>
      <p:sp>
        <p:nvSpPr>
          <p:cNvPr id="15" name="SK-18-text-14"/>
          <p:cNvSpPr/>
          <p:nvPr/>
        </p:nvSpPr>
        <p:spPr>
          <a:xfrm>
            <a:off x="451098" y="6508105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6" name="SK-18-text-15"/>
          <p:cNvSpPr/>
          <p:nvPr/>
        </p:nvSpPr>
        <p:spPr>
          <a:xfrm>
            <a:off x="5571679" y="6508105"/>
            <a:ext cx="18440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 / 35</a:t>
            </a:r>
            <a:endParaRPr lang="en-US" sz="1200" dirty="0"/>
          </a:p>
        </p:txBody>
      </p:sp>
      <p:sp>
        <p:nvSpPr>
          <p:cNvPr id="17" name="SK-18-text-16"/>
          <p:cNvSpPr/>
          <p:nvPr/>
        </p:nvSpPr>
        <p:spPr>
          <a:xfrm>
            <a:off x="7693075" y="6508105"/>
            <a:ext cx="449892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 Management &amp; Opioid Conversion | Bradford VTS 2026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1061740"/>
            <a:ext cx="1292275" cy="57150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686371"/>
            <a:ext cx="5474196" cy="1064270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1754981"/>
            <a:ext cx="121890" cy="939403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1592" y="1686371"/>
            <a:ext cx="5474196" cy="1064270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1592" y="1754981"/>
            <a:ext cx="121890" cy="939403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486" y="2928342"/>
            <a:ext cx="5474196" cy="1076623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486" y="2996803"/>
            <a:ext cx="121890" cy="939403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71592" y="2928342"/>
            <a:ext cx="5474196" cy="1076623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71592" y="2996803"/>
            <a:ext cx="121890" cy="939403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4486" y="4168973"/>
            <a:ext cx="5474196" cy="1269950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4486" y="4237434"/>
            <a:ext cx="121890" cy="1076623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71592" y="4168973"/>
            <a:ext cx="5474196" cy="1139726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71592" y="4237434"/>
            <a:ext cx="121890" cy="1076623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4485" y="5561112"/>
            <a:ext cx="10279261" cy="721370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14486" y="5596086"/>
            <a:ext cx="121890" cy="726877"/>
          </a:xfrm>
          <a:prstGeom prst="rect">
            <a:avLst/>
          </a:prstGeom>
        </p:spPr>
      </p:pic>
      <p:pic>
        <p:nvPicPr>
          <p:cNvPr id="19" name="SK-19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911780" y="5321796"/>
            <a:ext cx="1011882" cy="1001167"/>
          </a:xfrm>
          <a:prstGeom prst="rect">
            <a:avLst/>
          </a:prstGeom>
        </p:spPr>
      </p:pic>
      <p:pic>
        <p:nvPicPr>
          <p:cNvPr id="20" name="SK-19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453336"/>
            <a:ext cx="12192000" cy="404515"/>
          </a:xfrm>
          <a:prstGeom prst="rect">
            <a:avLst/>
          </a:prstGeom>
        </p:spPr>
      </p:pic>
      <p:pic>
        <p:nvPicPr>
          <p:cNvPr id="21" name="SK-19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3859" y="5637163"/>
            <a:ext cx="268188" cy="246757"/>
          </a:xfrm>
          <a:prstGeom prst="rect">
            <a:avLst/>
          </a:prstGeom>
        </p:spPr>
      </p:pic>
      <p:pic>
        <p:nvPicPr>
          <p:cNvPr id="22" name="SK-19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560290" y="4491930"/>
            <a:ext cx="1182588" cy="404515"/>
          </a:xfrm>
          <a:prstGeom prst="rect">
            <a:avLst/>
          </a:prstGeom>
        </p:spPr>
      </p:pic>
      <p:pic>
        <p:nvPicPr>
          <p:cNvPr id="23" name="SK-19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597439" y="2071092"/>
            <a:ext cx="731490" cy="390823"/>
          </a:xfrm>
          <a:prstGeom prst="rect">
            <a:avLst/>
          </a:prstGeom>
        </p:spPr>
      </p:pic>
      <p:pic>
        <p:nvPicPr>
          <p:cNvPr id="25" name="SK-19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568226" y="3181646"/>
            <a:ext cx="719286" cy="390823"/>
          </a:xfrm>
          <a:prstGeom prst="rect">
            <a:avLst/>
          </a:prstGeom>
        </p:spPr>
      </p:pic>
      <p:pic>
        <p:nvPicPr>
          <p:cNvPr id="26" name="SK-19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267715" y="3291186"/>
            <a:ext cx="707082" cy="397669"/>
          </a:xfrm>
          <a:prstGeom prst="rect">
            <a:avLst/>
          </a:prstGeom>
        </p:spPr>
      </p:pic>
      <p:sp>
        <p:nvSpPr>
          <p:cNvPr id="27" name="SK-19-text-26"/>
          <p:cNvSpPr/>
          <p:nvPr/>
        </p:nvSpPr>
        <p:spPr>
          <a:xfrm>
            <a:off x="402282" y="219373"/>
            <a:ext cx="61893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4B6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8 — Opioid Conversion</a:t>
            </a:r>
            <a:endParaRPr lang="en-US" sz="1350" dirty="0"/>
          </a:p>
        </p:txBody>
      </p:sp>
      <p:sp>
        <p:nvSpPr>
          <p:cNvPr id="28" name="SK-19-text-27"/>
          <p:cNvSpPr/>
          <p:nvPr/>
        </p:nvSpPr>
        <p:spPr>
          <a:xfrm>
            <a:off x="414486" y="473125"/>
            <a:ext cx="1177751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A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Opioid Conversion &amp; Key Ratios</a:t>
            </a:r>
            <a:endParaRPr lang="en-US" sz="3150" dirty="0"/>
          </a:p>
        </p:txBody>
      </p:sp>
      <p:sp>
        <p:nvSpPr>
          <p:cNvPr id="30" name="SK-19-text-29"/>
          <p:cNvSpPr/>
          <p:nvPr/>
        </p:nvSpPr>
        <p:spPr>
          <a:xfrm>
            <a:off x="390079" y="1261765"/>
            <a:ext cx="1180192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BNF-aligned reference factors — always convert via oral morphine.</a:t>
            </a:r>
          </a:p>
          <a:p>
            <a:pPr marL="0" indent="0" algn="l">
              <a:buNone/>
            </a:pPr>
            <a:r>
              <a:rPr lang="en-US" sz="1500" b="1" dirty="0">
                <a:solidFill>
                  <a:srgbClr val="666666"/>
                </a:solidFill>
                <a:latin typeface="Montserrat" pitchFamily="34" charset="0"/>
              </a:rPr>
              <a:t>For example, lets look at converting </a:t>
            </a:r>
            <a:r>
              <a:rPr lang="en-US" sz="1500" b="1" dirty="0" err="1">
                <a:solidFill>
                  <a:srgbClr val="666666"/>
                </a:solidFill>
                <a:latin typeface="Montserrat" pitchFamily="34" charset="0"/>
              </a:rPr>
              <a:t>sc</a:t>
            </a:r>
            <a:r>
              <a:rPr lang="en-US" sz="1500" b="1" dirty="0">
                <a:solidFill>
                  <a:srgbClr val="666666"/>
                </a:solidFill>
                <a:latin typeface="Montserrat" pitchFamily="34" charset="0"/>
              </a:rPr>
              <a:t> morphine and </a:t>
            </a:r>
            <a:r>
              <a:rPr lang="en-US" sz="1500" b="1" dirty="0" err="1">
                <a:solidFill>
                  <a:srgbClr val="666666"/>
                </a:solidFill>
                <a:latin typeface="Montserrat" pitchFamily="34" charset="0"/>
              </a:rPr>
              <a:t>sc</a:t>
            </a:r>
            <a:r>
              <a:rPr lang="en-US" sz="1500" b="1" dirty="0">
                <a:solidFill>
                  <a:srgbClr val="666666"/>
                </a:solidFill>
                <a:latin typeface="Montserrat" pitchFamily="34" charset="0"/>
              </a:rPr>
              <a:t> diamorphine to </a:t>
            </a:r>
            <a:r>
              <a:rPr lang="en-US" sz="1500" b="1" dirty="0" err="1">
                <a:solidFill>
                  <a:srgbClr val="666666"/>
                </a:solidFill>
                <a:latin typeface="Montserrat" pitchFamily="34" charset="0"/>
              </a:rPr>
              <a:t>oxycodode</a:t>
            </a:r>
            <a:endParaRPr lang="en-US" sz="1500" dirty="0"/>
          </a:p>
        </p:txBody>
      </p:sp>
      <p:sp>
        <p:nvSpPr>
          <p:cNvPr id="31" name="SK-19-text-30"/>
          <p:cNvSpPr/>
          <p:nvPr/>
        </p:nvSpPr>
        <p:spPr>
          <a:xfrm>
            <a:off x="2918400" y="1800598"/>
            <a:ext cx="50139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B8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 MORPHINE → ORAL MORPHINE</a:t>
            </a:r>
            <a:endParaRPr lang="en-US" sz="1200" dirty="0"/>
          </a:p>
        </p:txBody>
      </p:sp>
      <p:sp>
        <p:nvSpPr>
          <p:cNvPr id="32" name="SK-19-text-31"/>
          <p:cNvSpPr/>
          <p:nvPr/>
        </p:nvSpPr>
        <p:spPr>
          <a:xfrm>
            <a:off x="1583680" y="2461915"/>
            <a:ext cx="311140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endParaRPr lang="en-US" sz="1575" dirty="0"/>
          </a:p>
        </p:txBody>
      </p:sp>
      <p:sp>
        <p:nvSpPr>
          <p:cNvPr id="33" name="SK-19-text-32"/>
          <p:cNvSpPr/>
          <p:nvPr/>
        </p:nvSpPr>
        <p:spPr>
          <a:xfrm>
            <a:off x="2560290" y="2494956"/>
            <a:ext cx="338970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algn="ctr"/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 mg SC morphine = 60 mg oral</a:t>
            </a:r>
            <a:endParaRPr lang="en-US" sz="1350" dirty="0"/>
          </a:p>
        </p:txBody>
      </p:sp>
      <p:sp>
        <p:nvSpPr>
          <p:cNvPr id="34" name="SK-19-text-33"/>
          <p:cNvSpPr/>
          <p:nvPr/>
        </p:nvSpPr>
        <p:spPr>
          <a:xfrm>
            <a:off x="2272188" y="3713707"/>
            <a:ext cx="346278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60 mg oral morphine = 30 mg oxycodone</a:t>
            </a:r>
            <a:endParaRPr lang="en-US" sz="1350" dirty="0"/>
          </a:p>
        </p:txBody>
      </p:sp>
      <p:sp>
        <p:nvSpPr>
          <p:cNvPr id="35" name="SK-19-text-34"/>
          <p:cNvSpPr/>
          <p:nvPr/>
        </p:nvSpPr>
        <p:spPr>
          <a:xfrm>
            <a:off x="7168753" y="1762423"/>
            <a:ext cx="502324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B8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 DIAMORPHINE → ORAL MORPHINE</a:t>
            </a:r>
            <a:endParaRPr lang="en-US" sz="1200" dirty="0"/>
          </a:p>
        </p:txBody>
      </p:sp>
      <p:sp>
        <p:nvSpPr>
          <p:cNvPr id="36" name="SK-19-text-35"/>
          <p:cNvSpPr/>
          <p:nvPr/>
        </p:nvSpPr>
        <p:spPr>
          <a:xfrm>
            <a:off x="7045672" y="2461915"/>
            <a:ext cx="345281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endParaRPr lang="en-US" sz="1575" dirty="0"/>
          </a:p>
        </p:txBody>
      </p:sp>
      <p:sp>
        <p:nvSpPr>
          <p:cNvPr id="37" name="SK-19-text-36"/>
          <p:cNvSpPr/>
          <p:nvPr/>
        </p:nvSpPr>
        <p:spPr>
          <a:xfrm>
            <a:off x="7125145" y="2489746"/>
            <a:ext cx="340191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 mg SC diamorphine = 60 mg oral</a:t>
            </a:r>
            <a:endParaRPr lang="en-US" sz="1350" dirty="0"/>
          </a:p>
        </p:txBody>
      </p:sp>
      <p:sp>
        <p:nvSpPr>
          <p:cNvPr id="38" name="SK-19-text-37"/>
          <p:cNvSpPr/>
          <p:nvPr/>
        </p:nvSpPr>
        <p:spPr>
          <a:xfrm>
            <a:off x="7052816" y="3703290"/>
            <a:ext cx="34385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60 mg oral morphine = 30mg  oxycodone</a:t>
            </a:r>
            <a:endParaRPr lang="en-US" sz="1350" dirty="0"/>
          </a:p>
        </p:txBody>
      </p:sp>
      <p:sp>
        <p:nvSpPr>
          <p:cNvPr id="39" name="SK-19-text-38"/>
          <p:cNvSpPr/>
          <p:nvPr/>
        </p:nvSpPr>
        <p:spPr>
          <a:xfrm>
            <a:off x="1156692" y="4245025"/>
            <a:ext cx="398978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7B8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FENTANYL PATCH (mcg/hr) → ORAL MORPHINE</a:t>
            </a:r>
            <a:endParaRPr lang="en-US" sz="1200" dirty="0"/>
          </a:p>
        </p:txBody>
      </p:sp>
      <p:sp>
        <p:nvSpPr>
          <p:cNvPr id="40" name="SK-19-text-39"/>
          <p:cNvSpPr/>
          <p:nvPr/>
        </p:nvSpPr>
        <p:spPr>
          <a:xfrm>
            <a:off x="1084957" y="4937671"/>
            <a:ext cx="415736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70"/>
              </a:lnSpc>
              <a:buNone/>
            </a:pPr>
            <a:endParaRPr lang="en-US" sz="975" dirty="0"/>
          </a:p>
          <a:p>
            <a:pPr marL="0" indent="0" algn="ctr">
              <a:lnSpc>
                <a:spcPts val="1170"/>
              </a:lnSpc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25 mcg/hr patch ≈ 60 mg oral morphine/24 hr</a:t>
            </a:r>
            <a:endParaRPr lang="en-US" sz="975" dirty="0"/>
          </a:p>
          <a:p>
            <a:pPr marL="0" indent="0" algn="ctr">
              <a:lnSpc>
                <a:spcPts val="1170"/>
              </a:lnSpc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Range ×2–3 — see local palliative care chart</a:t>
            </a:r>
            <a:endParaRPr lang="en-US" sz="975" dirty="0"/>
          </a:p>
        </p:txBody>
      </p:sp>
      <p:sp>
        <p:nvSpPr>
          <p:cNvPr id="41" name="SK-19-text-40"/>
          <p:cNvSpPr/>
          <p:nvPr/>
        </p:nvSpPr>
        <p:spPr>
          <a:xfrm>
            <a:off x="6850261" y="4245025"/>
            <a:ext cx="384348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7B8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BUPRENORPHINE PATCH → ORAL MORPHINE</a:t>
            </a:r>
            <a:endParaRPr lang="en-US" sz="1200" dirty="0"/>
          </a:p>
        </p:txBody>
      </p:sp>
      <p:sp>
        <p:nvSpPr>
          <p:cNvPr id="42" name="SK-19-text-41"/>
          <p:cNvSpPr/>
          <p:nvPr/>
        </p:nvSpPr>
        <p:spPr>
          <a:xfrm>
            <a:off x="6558855" y="4594771"/>
            <a:ext cx="432881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001A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 mcg/hr ≈ 24 mg/day</a:t>
            </a:r>
            <a:endParaRPr lang="en-US" sz="2700" dirty="0"/>
          </a:p>
        </p:txBody>
      </p:sp>
      <p:sp>
        <p:nvSpPr>
          <p:cNvPr id="43" name="SK-19-text-42"/>
          <p:cNvSpPr/>
          <p:nvPr/>
        </p:nvSpPr>
        <p:spPr>
          <a:xfrm>
            <a:off x="6540698" y="5013127"/>
            <a:ext cx="446261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BuTrans / Transtec — moderate pain range only</a:t>
            </a:r>
            <a:endParaRPr lang="en-US" sz="1350" dirty="0"/>
          </a:p>
        </p:txBody>
      </p:sp>
      <p:sp>
        <p:nvSpPr>
          <p:cNvPr id="44" name="SK-19-text-43"/>
          <p:cNvSpPr/>
          <p:nvPr/>
        </p:nvSpPr>
        <p:spPr>
          <a:xfrm>
            <a:off x="963067" y="5650855"/>
            <a:ext cx="4596407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2E00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Tip: The most-tested ratios are </a:t>
            </a:r>
          </a:p>
          <a:p>
            <a:pPr marL="171450" indent="-171450" algn="l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E00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Oral morphine ÷ 2 = oral oxycodone</a:t>
            </a:r>
          </a:p>
          <a:p>
            <a:pPr marL="171450" indent="-171450" algn="l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E00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Oral morphine ÷ 2 = SC morphine</a:t>
            </a:r>
          </a:p>
          <a:p>
            <a:pPr marL="171450" indent="-171450" algn="l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E00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Oral morphine ÷ 3 = SC diamorphine</a:t>
            </a:r>
            <a:endParaRPr lang="en-US" sz="1600" dirty="0"/>
          </a:p>
        </p:txBody>
      </p:sp>
      <p:sp>
        <p:nvSpPr>
          <p:cNvPr id="45" name="SK-19-text-44"/>
          <p:cNvSpPr/>
          <p:nvPr/>
        </p:nvSpPr>
        <p:spPr>
          <a:xfrm>
            <a:off x="353467" y="6556177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6" name="SK-19-text-45"/>
          <p:cNvSpPr/>
          <p:nvPr/>
        </p:nvSpPr>
        <p:spPr>
          <a:xfrm>
            <a:off x="3863280" y="6542484"/>
            <a:ext cx="441647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 Management &amp; Opioid Conversion in Palliative Care</a:t>
            </a:r>
            <a:endParaRPr lang="en-US" sz="1200" dirty="0"/>
          </a:p>
        </p:txBody>
      </p:sp>
      <p:sp>
        <p:nvSpPr>
          <p:cNvPr id="47" name="SK-19-text-46"/>
          <p:cNvSpPr/>
          <p:nvPr/>
        </p:nvSpPr>
        <p:spPr>
          <a:xfrm>
            <a:off x="10677079" y="6542484"/>
            <a:ext cx="111249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19 of 35</a:t>
            </a:r>
            <a:endParaRPr lang="en-US" sz="1200" dirty="0"/>
          </a:p>
        </p:txBody>
      </p:sp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46442" y="1824525"/>
            <a:ext cx="2212433" cy="829717"/>
          </a:xfrm>
          <a:prstGeom prst="rect">
            <a:avLst/>
          </a:prstGeom>
        </p:spPr>
      </p:pic>
      <p:sp>
        <p:nvSpPr>
          <p:cNvPr id="29" name="SK-19-text-28"/>
          <p:cNvSpPr/>
          <p:nvPr/>
        </p:nvSpPr>
        <p:spPr>
          <a:xfrm>
            <a:off x="565323" y="1974503"/>
            <a:ext cx="191407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convert to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oral morphine first</a:t>
            </a:r>
            <a:endParaRPr lang="en-US" sz="1500" dirty="0"/>
          </a:p>
        </p:txBody>
      </p:sp>
      <p:sp>
        <p:nvSpPr>
          <p:cNvPr id="49" name="SK-19-text-30">
            <a:extLst>
              <a:ext uri="{FF2B5EF4-FFF2-40B4-BE49-F238E27FC236}">
                <a16:creationId xmlns:a16="http://schemas.microsoft.com/office/drawing/2014/main" id="{316DE11E-9BE2-F5BC-238C-94DE8A39DCE7}"/>
              </a:ext>
            </a:extLst>
          </p:cNvPr>
          <p:cNvSpPr/>
          <p:nvPr/>
        </p:nvSpPr>
        <p:spPr>
          <a:xfrm>
            <a:off x="2880300" y="2986385"/>
            <a:ext cx="50139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B8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ORAL MORPHINE → OXYCODONE</a:t>
            </a:r>
            <a:endParaRPr lang="en-US" sz="12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8CD2997-E999-EBAB-22FB-ECC42588E85C}"/>
              </a:ext>
            </a:extLst>
          </p:cNvPr>
          <p:cNvSpPr txBox="1"/>
          <p:nvPr/>
        </p:nvSpPr>
        <p:spPr>
          <a:xfrm>
            <a:off x="8228446" y="1891371"/>
            <a:ext cx="7954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/>
              <a:t>x 3</a:t>
            </a:r>
          </a:p>
        </p:txBody>
      </p:sp>
      <p:sp>
        <p:nvSpPr>
          <p:cNvPr id="52" name="SK-19-text-34">
            <a:extLst>
              <a:ext uri="{FF2B5EF4-FFF2-40B4-BE49-F238E27FC236}">
                <a16:creationId xmlns:a16="http://schemas.microsoft.com/office/drawing/2014/main" id="{CEE49E74-9299-A40B-2F5A-7BB3B697D4EF}"/>
              </a:ext>
            </a:extLst>
          </p:cNvPr>
          <p:cNvSpPr/>
          <p:nvPr/>
        </p:nvSpPr>
        <p:spPr>
          <a:xfrm>
            <a:off x="7225899" y="3099420"/>
            <a:ext cx="502324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B8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ORAL MORPHINE → OXYCODONE</a:t>
            </a:r>
            <a:endParaRPr lang="en-US" sz="1200" dirty="0"/>
          </a:p>
        </p:txBody>
      </p:sp>
      <p:sp>
        <p:nvSpPr>
          <p:cNvPr id="48" name="SK-19-text-43">
            <a:extLst>
              <a:ext uri="{FF2B5EF4-FFF2-40B4-BE49-F238E27FC236}">
                <a16:creationId xmlns:a16="http://schemas.microsoft.com/office/drawing/2014/main" id="{95184789-1870-5BBB-4325-7EFD14BC76D2}"/>
              </a:ext>
            </a:extLst>
          </p:cNvPr>
          <p:cNvSpPr/>
          <p:nvPr/>
        </p:nvSpPr>
        <p:spPr>
          <a:xfrm>
            <a:off x="4927695" y="5652585"/>
            <a:ext cx="4596407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GB" sz="1200" b="1" dirty="0">
                <a:solidFill>
                  <a:srgbClr val="2E00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Fentanyl patch25 mcg/hr ≈ 60–90 mg oral morphine/24h</a:t>
            </a:r>
          </a:p>
          <a:p>
            <a:pPr marL="0" indent="0" algn="l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2E00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Buprenorphine patch:</a:t>
            </a:r>
          </a:p>
          <a:p>
            <a:pPr marL="0" indent="0" algn="l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2E00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     5 mcg/</a:t>
            </a:r>
            <a:r>
              <a:rPr lang="en-US" sz="1200" b="1" dirty="0" err="1">
                <a:solidFill>
                  <a:srgbClr val="2E00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hr</a:t>
            </a:r>
            <a:r>
              <a:rPr lang="en-US" sz="1200" b="1" dirty="0">
                <a:solidFill>
                  <a:srgbClr val="2E00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≈ 12 mg oral morphine/24h</a:t>
            </a:r>
          </a:p>
          <a:p>
            <a:pPr marL="0" indent="0" algn="l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2E00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     10 mcg/</a:t>
            </a:r>
            <a:r>
              <a:rPr lang="en-US" sz="1200" b="1" dirty="0" err="1">
                <a:solidFill>
                  <a:srgbClr val="2E00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hr</a:t>
            </a:r>
            <a:r>
              <a:rPr lang="en-US" sz="1200" b="1" dirty="0">
                <a:solidFill>
                  <a:srgbClr val="2E00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≈ 24 mg oral morphine/24h                 KNOW THESE COLD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611511"/>
            <a:ext cx="1219200" cy="89148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967508"/>
            <a:ext cx="5973961" cy="769293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049810"/>
            <a:ext cx="146298" cy="740569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5246340"/>
            <a:ext cx="5852071" cy="966936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5246340"/>
            <a:ext cx="97482" cy="987475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29375"/>
            <a:ext cx="12192000" cy="399752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11780" y="5294263"/>
            <a:ext cx="1219200" cy="102870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90792" y="534888"/>
            <a:ext cx="4096494" cy="534918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5192" y="5410944"/>
            <a:ext cx="499765" cy="432048"/>
          </a:xfrm>
          <a:prstGeom prst="rect">
            <a:avLst/>
          </a:prstGeom>
        </p:spPr>
      </p:pic>
      <p:sp>
        <p:nvSpPr>
          <p:cNvPr id="12" name="SK-2-text-11"/>
          <p:cNvSpPr/>
          <p:nvPr/>
        </p:nvSpPr>
        <p:spPr>
          <a:xfrm>
            <a:off x="280392" y="253603"/>
            <a:ext cx="57778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F7A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1 — Pain Assessment</a:t>
            </a:r>
            <a:endParaRPr lang="en-US" sz="1350" dirty="0"/>
          </a:p>
        </p:txBody>
      </p:sp>
      <p:sp>
        <p:nvSpPr>
          <p:cNvPr id="13" name="SK-2-text-12"/>
          <p:cNvSpPr/>
          <p:nvPr/>
        </p:nvSpPr>
        <p:spPr>
          <a:xfrm>
            <a:off x="280392" y="575965"/>
            <a:ext cx="1127379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E24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Foundation of Care</a:t>
            </a:r>
            <a:endParaRPr lang="en-US" sz="3300" dirty="0"/>
          </a:p>
        </p:txBody>
      </p:sp>
      <p:sp>
        <p:nvSpPr>
          <p:cNvPr id="14" name="SK-2-text-13"/>
          <p:cNvSpPr/>
          <p:nvPr/>
        </p:nvSpPr>
        <p:spPr>
          <a:xfrm>
            <a:off x="280392" y="1152079"/>
            <a:ext cx="1075944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F7A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Comprehensive Pain Assessment</a:t>
            </a:r>
            <a:endParaRPr lang="en-US" sz="2400" dirty="0"/>
          </a:p>
        </p:txBody>
      </p:sp>
      <p:sp>
        <p:nvSpPr>
          <p:cNvPr id="15" name="SK-2-text-14"/>
          <p:cNvSpPr/>
          <p:nvPr/>
        </p:nvSpPr>
        <p:spPr>
          <a:xfrm>
            <a:off x="609600" y="2043559"/>
            <a:ext cx="5218063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0E24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thorough pain history is VITAL —</a:t>
            </a:r>
            <a:endParaRPr lang="en-US" sz="180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0E24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without it, effective treatment is impossible.</a:t>
            </a:r>
            <a:endParaRPr lang="en-US" sz="1800" dirty="0"/>
          </a:p>
        </p:txBody>
      </p:sp>
      <p:sp>
        <p:nvSpPr>
          <p:cNvPr id="16" name="SK-2-text-15"/>
          <p:cNvSpPr/>
          <p:nvPr/>
        </p:nvSpPr>
        <p:spPr>
          <a:xfrm>
            <a:off x="487561" y="2921496"/>
            <a:ext cx="71818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7A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Questions in a Pain History</a:t>
            </a:r>
            <a:endParaRPr lang="en-US" sz="1500" dirty="0"/>
          </a:p>
        </p:txBody>
      </p:sp>
      <p:sp>
        <p:nvSpPr>
          <p:cNvPr id="17" name="SK-2-text-16"/>
          <p:cNvSpPr/>
          <p:nvPr/>
        </p:nvSpPr>
        <p:spPr>
          <a:xfrm>
            <a:off x="499765" y="3278088"/>
            <a:ext cx="79038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Site(s) — where exactly is the pain?</a:t>
            </a:r>
            <a:endParaRPr lang="en-US" sz="1350" dirty="0"/>
          </a:p>
        </p:txBody>
      </p:sp>
      <p:sp>
        <p:nvSpPr>
          <p:cNvPr id="18" name="SK-2-text-17"/>
          <p:cNvSpPr/>
          <p:nvPr/>
        </p:nvSpPr>
        <p:spPr>
          <a:xfrm>
            <a:off x="499765" y="3600450"/>
            <a:ext cx="89325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Character — aching, burning, or shooting?</a:t>
            </a:r>
            <a:endParaRPr lang="en-US" sz="1350" dirty="0"/>
          </a:p>
        </p:txBody>
      </p:sp>
      <p:sp>
        <p:nvSpPr>
          <p:cNvPr id="19" name="SK-2-text-18"/>
          <p:cNvSpPr/>
          <p:nvPr/>
        </p:nvSpPr>
        <p:spPr>
          <a:xfrm>
            <a:off x="499765" y="3915817"/>
            <a:ext cx="95497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Severity — rate it 0–10 on a numeric scale</a:t>
            </a:r>
            <a:endParaRPr lang="en-US" sz="1350" dirty="0"/>
          </a:p>
        </p:txBody>
      </p:sp>
      <p:sp>
        <p:nvSpPr>
          <p:cNvPr id="20" name="SK-2-text-19"/>
          <p:cNvSpPr/>
          <p:nvPr/>
        </p:nvSpPr>
        <p:spPr>
          <a:xfrm>
            <a:off x="499765" y="4210794"/>
            <a:ext cx="99612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Timing — constant, intermittent, or nocturnal?</a:t>
            </a:r>
            <a:endParaRPr lang="en-US" sz="1350" dirty="0"/>
          </a:p>
        </p:txBody>
      </p:sp>
      <p:sp>
        <p:nvSpPr>
          <p:cNvPr id="21" name="SK-2-text-20"/>
          <p:cNvSpPr/>
          <p:nvPr/>
        </p:nvSpPr>
        <p:spPr>
          <a:xfrm>
            <a:off x="499765" y="4519315"/>
            <a:ext cx="72866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Aggravating and relieving factors</a:t>
            </a:r>
            <a:endParaRPr lang="en-US" sz="1350" dirty="0"/>
          </a:p>
        </p:txBody>
      </p:sp>
      <p:sp>
        <p:nvSpPr>
          <p:cNvPr id="22" name="SK-2-text-21"/>
          <p:cNvSpPr/>
          <p:nvPr/>
        </p:nvSpPr>
        <p:spPr>
          <a:xfrm>
            <a:off x="499765" y="4814292"/>
            <a:ext cx="103727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Current analgesia response and functional impact</a:t>
            </a:r>
            <a:endParaRPr lang="en-US" sz="1350" dirty="0"/>
          </a:p>
        </p:txBody>
      </p:sp>
      <p:sp>
        <p:nvSpPr>
          <p:cNvPr id="23" name="SK-2-text-22"/>
          <p:cNvSpPr/>
          <p:nvPr/>
        </p:nvSpPr>
        <p:spPr>
          <a:xfrm>
            <a:off x="1182588" y="5349180"/>
            <a:ext cx="4620667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Cancer pain is NOT always cancer-related —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exclude musculoskeletal, visceral, neuropathic,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other causes before assuming malignant origin.</a:t>
            </a:r>
            <a:endParaRPr lang="en-US" sz="1350" dirty="0"/>
          </a:p>
        </p:txBody>
      </p:sp>
      <p:sp>
        <p:nvSpPr>
          <p:cNvPr id="24" name="SK-2-text-23"/>
          <p:cNvSpPr/>
          <p:nvPr/>
        </p:nvSpPr>
        <p:spPr>
          <a:xfrm>
            <a:off x="292596" y="6542484"/>
            <a:ext cx="36766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25" name="SK-2-text-24"/>
          <p:cNvSpPr/>
          <p:nvPr/>
        </p:nvSpPr>
        <p:spPr>
          <a:xfrm>
            <a:off x="7165777" y="6535638"/>
            <a:ext cx="422136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 Management &amp; Opioid Conversion | Bradford VTS 2026</a:t>
            </a:r>
            <a:endParaRPr lang="en-US" sz="112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984" y="1034355"/>
            <a:ext cx="1121569" cy="5715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286" y="1748730"/>
            <a:ext cx="4974282" cy="2708821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286" y="1748730"/>
            <a:ext cx="4974282" cy="418207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6079" y="1741884"/>
            <a:ext cx="4962079" cy="2750046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6079" y="1748730"/>
            <a:ext cx="4962079" cy="452586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8659" y="4683919"/>
            <a:ext cx="10509498" cy="1302990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8659" y="4663380"/>
            <a:ext cx="207169" cy="1323529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482" y="5431482"/>
            <a:ext cx="902196" cy="939403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94413"/>
            <a:ext cx="12192000" cy="335905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14165" y="4793605"/>
            <a:ext cx="341263" cy="301675"/>
          </a:xfrm>
          <a:prstGeom prst="rect">
            <a:avLst/>
          </a:prstGeom>
        </p:spPr>
      </p:pic>
      <p:sp>
        <p:nvSpPr>
          <p:cNvPr id="13" name="SK-20-text-12"/>
          <p:cNvSpPr/>
          <p:nvPr/>
        </p:nvSpPr>
        <p:spPr>
          <a:xfrm>
            <a:off x="243780" y="198834"/>
            <a:ext cx="722090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53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8 — Opioid Conversion</a:t>
            </a:r>
            <a:endParaRPr lang="en-US" sz="1575" dirty="0"/>
          </a:p>
        </p:txBody>
      </p:sp>
      <p:sp>
        <p:nvSpPr>
          <p:cNvPr id="14" name="SK-20-text-13"/>
          <p:cNvSpPr/>
          <p:nvPr/>
        </p:nvSpPr>
        <p:spPr>
          <a:xfrm>
            <a:off x="243780" y="445740"/>
            <a:ext cx="1194822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Fentanyl Conversion: Clinical Variations</a:t>
            </a:r>
            <a:endParaRPr lang="en-US" sz="3450" dirty="0"/>
          </a:p>
        </p:txBody>
      </p:sp>
      <p:sp>
        <p:nvSpPr>
          <p:cNvPr id="15" name="SK-20-text-14"/>
          <p:cNvSpPr/>
          <p:nvPr/>
        </p:nvSpPr>
        <p:spPr>
          <a:xfrm>
            <a:off x="231577" y="1275457"/>
            <a:ext cx="1196042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Conversion factors for fentanyl patches vary between sources — knowing why matters clinically.</a:t>
            </a:r>
            <a:endParaRPr lang="en-US" sz="1800" dirty="0"/>
          </a:p>
        </p:txBody>
      </p:sp>
      <p:sp>
        <p:nvSpPr>
          <p:cNvPr id="16" name="SK-20-text-15"/>
          <p:cNvSpPr/>
          <p:nvPr/>
        </p:nvSpPr>
        <p:spPr>
          <a:xfrm>
            <a:off x="1572667" y="1837879"/>
            <a:ext cx="752094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 / NICE Current Guidance</a:t>
            </a:r>
            <a:endParaRPr lang="en-US" sz="1800" dirty="0"/>
          </a:p>
        </p:txBody>
      </p:sp>
      <p:sp>
        <p:nvSpPr>
          <p:cNvPr id="17" name="SK-20-text-16"/>
          <p:cNvSpPr/>
          <p:nvPr/>
        </p:nvSpPr>
        <p:spPr>
          <a:xfrm>
            <a:off x="2157859" y="2352229"/>
            <a:ext cx="5323523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175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× 2.4</a:t>
            </a:r>
            <a:endParaRPr lang="en-US" sz="5175" dirty="0"/>
          </a:p>
        </p:txBody>
      </p:sp>
      <p:sp>
        <p:nvSpPr>
          <p:cNvPr id="18" name="SK-20-text-17"/>
          <p:cNvSpPr/>
          <p:nvPr/>
        </p:nvSpPr>
        <p:spPr>
          <a:xfrm>
            <a:off x="1950690" y="3188940"/>
            <a:ext cx="66608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Range accepted: × 2 to × 3</a:t>
            </a:r>
            <a:endParaRPr lang="en-US" sz="1575" dirty="0"/>
          </a:p>
        </p:txBody>
      </p:sp>
      <p:sp>
        <p:nvSpPr>
          <p:cNvPr id="19" name="SK-20-text-18"/>
          <p:cNvSpPr/>
          <p:nvPr/>
        </p:nvSpPr>
        <p:spPr>
          <a:xfrm>
            <a:off x="914400" y="3607296"/>
            <a:ext cx="112776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Fentanyl 25 mcg/hr patch ≈ 60 mg oral morphine/day</a:t>
            </a:r>
            <a:endParaRPr lang="en-US" sz="1500" dirty="0"/>
          </a:p>
        </p:txBody>
      </p:sp>
      <p:sp>
        <p:nvSpPr>
          <p:cNvPr id="20" name="SK-20-text-19"/>
          <p:cNvSpPr/>
          <p:nvPr/>
        </p:nvSpPr>
        <p:spPr>
          <a:xfrm>
            <a:off x="914400" y="3902125"/>
            <a:ext cx="87820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Recommended for routine clinical use</a:t>
            </a:r>
            <a:endParaRPr lang="en-US" sz="1500" dirty="0"/>
          </a:p>
        </p:txBody>
      </p:sp>
      <p:sp>
        <p:nvSpPr>
          <p:cNvPr id="21" name="SK-20-text-20"/>
          <p:cNvSpPr/>
          <p:nvPr/>
        </p:nvSpPr>
        <p:spPr>
          <a:xfrm>
            <a:off x="914400" y="4183261"/>
            <a:ext cx="106108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Consistent with current BNF and NICE CG140</a:t>
            </a:r>
            <a:endParaRPr lang="en-US" sz="1500" dirty="0"/>
          </a:p>
        </p:txBody>
      </p:sp>
      <p:sp>
        <p:nvSpPr>
          <p:cNvPr id="22" name="SK-20-text-21"/>
          <p:cNvSpPr/>
          <p:nvPr/>
        </p:nvSpPr>
        <p:spPr>
          <a:xfrm>
            <a:off x="5778996" y="2818507"/>
            <a:ext cx="8286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59E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vs</a:t>
            </a:r>
            <a:endParaRPr lang="en-US" sz="2250" dirty="0"/>
          </a:p>
        </p:txBody>
      </p:sp>
      <p:sp>
        <p:nvSpPr>
          <p:cNvPr id="23" name="SK-20-text-22"/>
          <p:cNvSpPr/>
          <p:nvPr/>
        </p:nvSpPr>
        <p:spPr>
          <a:xfrm>
            <a:off x="6815286" y="1837879"/>
            <a:ext cx="5376714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Formulary (PCF 7th Ed.)</a:t>
            </a:r>
            <a:endParaRPr lang="en-US" sz="1800" dirty="0"/>
          </a:p>
        </p:txBody>
      </p:sp>
      <p:sp>
        <p:nvSpPr>
          <p:cNvPr id="24" name="SK-20-text-23"/>
          <p:cNvSpPr/>
          <p:nvPr/>
        </p:nvSpPr>
        <p:spPr>
          <a:xfrm>
            <a:off x="7997875" y="2352229"/>
            <a:ext cx="4194125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175" b="1" dirty="0">
                <a:solidFill>
                  <a:srgbClr val="005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× 3.6</a:t>
            </a:r>
            <a:endParaRPr lang="en-US" sz="5175" dirty="0"/>
          </a:p>
        </p:txBody>
      </p:sp>
      <p:sp>
        <p:nvSpPr>
          <p:cNvPr id="25" name="SK-20-text-24"/>
          <p:cNvSpPr/>
          <p:nvPr/>
        </p:nvSpPr>
        <p:spPr>
          <a:xfrm>
            <a:off x="7302996" y="3188940"/>
            <a:ext cx="488900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Some specialist teams use this factor</a:t>
            </a:r>
            <a:endParaRPr lang="en-US" sz="1575" dirty="0"/>
          </a:p>
        </p:txBody>
      </p:sp>
      <p:sp>
        <p:nvSpPr>
          <p:cNvPr id="26" name="SK-20-text-25"/>
          <p:cNvSpPr/>
          <p:nvPr/>
        </p:nvSpPr>
        <p:spPr>
          <a:xfrm>
            <a:off x="6705600" y="3607296"/>
            <a:ext cx="54864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Fentanyl 150 mcg/hr ≈ 540 mg oral morphine/day</a:t>
            </a:r>
            <a:endParaRPr lang="en-US" sz="1500" dirty="0"/>
          </a:p>
        </p:txBody>
      </p:sp>
      <p:sp>
        <p:nvSpPr>
          <p:cNvPr id="27" name="SK-20-text-26"/>
          <p:cNvSpPr/>
          <p:nvPr/>
        </p:nvSpPr>
        <p:spPr>
          <a:xfrm>
            <a:off x="6705600" y="3902125"/>
            <a:ext cx="54864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Reflects Twycross / PCF methodology</a:t>
            </a:r>
            <a:endParaRPr lang="en-US" sz="1500" dirty="0"/>
          </a:p>
        </p:txBody>
      </p:sp>
      <p:sp>
        <p:nvSpPr>
          <p:cNvPr id="28" name="SK-20-text-27"/>
          <p:cNvSpPr/>
          <p:nvPr/>
        </p:nvSpPr>
        <p:spPr>
          <a:xfrm>
            <a:off x="6705600" y="4183261"/>
            <a:ext cx="54864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Used by some palliative care specialists</a:t>
            </a:r>
            <a:endParaRPr lang="en-US" sz="1500" dirty="0"/>
          </a:p>
        </p:txBody>
      </p:sp>
      <p:sp>
        <p:nvSpPr>
          <p:cNvPr id="29" name="SK-20-text-28"/>
          <p:cNvSpPr/>
          <p:nvPr/>
        </p:nvSpPr>
        <p:spPr>
          <a:xfrm>
            <a:off x="1950690" y="4800600"/>
            <a:ext cx="514064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Safety Rule:</a:t>
            </a:r>
            <a:endParaRPr lang="en-US" sz="1575" dirty="0"/>
          </a:p>
        </p:txBody>
      </p:sp>
      <p:sp>
        <p:nvSpPr>
          <p:cNvPr id="30" name="SK-20-text-29"/>
          <p:cNvSpPr/>
          <p:nvPr/>
        </p:nvSpPr>
        <p:spPr>
          <a:xfrm>
            <a:off x="1938486" y="5143500"/>
            <a:ext cx="8631882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high-dose fentanyl conversions, NEVER rely on a single conversion factor. Always use your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local palliative care team's conversion chart and seek specialist review. Genuine inter-expert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variation exists — the safest approach is to involve your palliative care team.</a:t>
            </a:r>
            <a:endParaRPr lang="en-US" sz="1500" dirty="0"/>
          </a:p>
        </p:txBody>
      </p:sp>
      <p:sp>
        <p:nvSpPr>
          <p:cNvPr id="31" name="SK-20-text-30"/>
          <p:cNvSpPr/>
          <p:nvPr/>
        </p:nvSpPr>
        <p:spPr>
          <a:xfrm>
            <a:off x="5766346" y="6179046"/>
            <a:ext cx="624259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Reference: BNF current edition; Twycross PCF 7th edition; NICE CG140 (Sept 2024)</a:t>
            </a:r>
            <a:endParaRPr lang="en-US" sz="1350" dirty="0"/>
          </a:p>
        </p:txBody>
      </p:sp>
      <p:sp>
        <p:nvSpPr>
          <p:cNvPr id="32" name="SK-20-text-31"/>
          <p:cNvSpPr/>
          <p:nvPr/>
        </p:nvSpPr>
        <p:spPr>
          <a:xfrm>
            <a:off x="158353" y="6576715"/>
            <a:ext cx="44062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3" name="SK-20-text-32"/>
          <p:cNvSpPr/>
          <p:nvPr/>
        </p:nvSpPr>
        <p:spPr>
          <a:xfrm>
            <a:off x="7131844" y="6563023"/>
            <a:ext cx="485269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Management &amp; Opioid Conversion | Bradford VTS 2026</a:t>
            </a:r>
            <a:endParaRPr lang="en-US" sz="13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966936"/>
            <a:ext cx="1682353" cy="116532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597819"/>
            <a:ext cx="11240988" cy="1117848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1549896"/>
            <a:ext cx="194965" cy="1165771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973" y="2914650"/>
            <a:ext cx="2865090" cy="994321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4055" y="2914650"/>
            <a:ext cx="2865090" cy="962174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39286" y="2914650"/>
            <a:ext cx="2865090" cy="962174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8973" y="4065984"/>
            <a:ext cx="9095184" cy="1434554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8973" y="4065984"/>
            <a:ext cx="121890" cy="1494979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8973" y="5702350"/>
            <a:ext cx="1718965" cy="459432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350496"/>
            <a:ext cx="12192000" cy="507355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21553" y="4347865"/>
            <a:ext cx="1145977" cy="1762423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4400" y="5808613"/>
            <a:ext cx="292596" cy="246757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07796" y="3182094"/>
            <a:ext cx="560784" cy="452586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52565" y="3175248"/>
            <a:ext cx="548580" cy="459432"/>
          </a:xfrm>
          <a:prstGeom prst="rect">
            <a:avLst/>
          </a:prstGeom>
        </p:spPr>
      </p:pic>
      <p:sp>
        <p:nvSpPr>
          <p:cNvPr id="17" name="SK-21-text-16"/>
          <p:cNvSpPr/>
          <p:nvPr/>
        </p:nvSpPr>
        <p:spPr>
          <a:xfrm>
            <a:off x="365671" y="150763"/>
            <a:ext cx="6877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88E3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8 — Opioid Conversion</a:t>
            </a:r>
            <a:endParaRPr lang="en-US" sz="1500" dirty="0"/>
          </a:p>
        </p:txBody>
      </p:sp>
      <p:sp>
        <p:nvSpPr>
          <p:cNvPr id="18" name="SK-21-text-17"/>
          <p:cNvSpPr/>
          <p:nvPr/>
        </p:nvSpPr>
        <p:spPr>
          <a:xfrm>
            <a:off x="365671" y="397669"/>
            <a:ext cx="11826329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Incomplete Cross Tolerance</a:t>
            </a:r>
            <a:endParaRPr lang="en-US" sz="3600" dirty="0"/>
          </a:p>
        </p:txBody>
      </p:sp>
      <p:sp>
        <p:nvSpPr>
          <p:cNvPr id="19" name="SK-21-text-18"/>
          <p:cNvSpPr/>
          <p:nvPr/>
        </p:nvSpPr>
        <p:spPr>
          <a:xfrm>
            <a:off x="353467" y="1186309"/>
            <a:ext cx="1183853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388E3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mandatory dose reduction rule when switching opioids</a:t>
            </a:r>
            <a:endParaRPr lang="en-US" sz="1950" dirty="0"/>
          </a:p>
        </p:txBody>
      </p:sp>
      <p:sp>
        <p:nvSpPr>
          <p:cNvPr id="20" name="SK-21-text-19"/>
          <p:cNvSpPr/>
          <p:nvPr/>
        </p:nvSpPr>
        <p:spPr>
          <a:xfrm>
            <a:off x="792361" y="1707505"/>
            <a:ext cx="11399639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switching opioids — always reduce the calculated new dose by 25–50%</a:t>
            </a:r>
            <a:endParaRPr lang="en-US" sz="2250" dirty="0"/>
          </a:p>
        </p:txBody>
      </p:sp>
      <p:sp>
        <p:nvSpPr>
          <p:cNvPr id="21" name="SK-21-text-20"/>
          <p:cNvSpPr/>
          <p:nvPr/>
        </p:nvSpPr>
        <p:spPr>
          <a:xfrm>
            <a:off x="804565" y="2098477"/>
            <a:ext cx="7888188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Tolerance to one opioid does NOT fully transfer to another. The new opioid will be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relatively more potent than the calculation suggests.</a:t>
            </a:r>
            <a:endParaRPr lang="en-US" sz="1575" dirty="0"/>
          </a:p>
        </p:txBody>
      </p:sp>
      <p:sp>
        <p:nvSpPr>
          <p:cNvPr id="22" name="SK-21-text-21"/>
          <p:cNvSpPr/>
          <p:nvPr/>
        </p:nvSpPr>
        <p:spPr>
          <a:xfrm>
            <a:off x="908298" y="3038029"/>
            <a:ext cx="268203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Calculate equivalent dose</a:t>
            </a:r>
            <a:endParaRPr lang="en-US" sz="1725" dirty="0"/>
          </a:p>
        </p:txBody>
      </p:sp>
      <p:sp>
        <p:nvSpPr>
          <p:cNvPr id="23" name="SK-21-text-22"/>
          <p:cNvSpPr/>
          <p:nvPr/>
        </p:nvSpPr>
        <p:spPr>
          <a:xfrm>
            <a:off x="1182588" y="3346698"/>
            <a:ext cx="214565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Convert to oral morphine,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then to new opioid</a:t>
            </a:r>
            <a:endParaRPr lang="en-US" sz="1425" dirty="0"/>
          </a:p>
        </p:txBody>
      </p:sp>
      <p:sp>
        <p:nvSpPr>
          <p:cNvPr id="24" name="SK-21-text-23"/>
          <p:cNvSpPr/>
          <p:nvPr/>
        </p:nvSpPr>
        <p:spPr>
          <a:xfrm>
            <a:off x="4980384" y="3038029"/>
            <a:ext cx="20358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 by 25–50%</a:t>
            </a:r>
            <a:endParaRPr lang="en-US" sz="1725" dirty="0"/>
          </a:p>
        </p:txBody>
      </p:sp>
      <p:sp>
        <p:nvSpPr>
          <p:cNvPr id="25" name="SK-21-text-24"/>
          <p:cNvSpPr/>
          <p:nvPr/>
        </p:nvSpPr>
        <p:spPr>
          <a:xfrm>
            <a:off x="5083969" y="3346698"/>
            <a:ext cx="184085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Apply cross-tolerance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reduction</a:t>
            </a:r>
            <a:endParaRPr lang="en-US" sz="1425" dirty="0"/>
          </a:p>
        </p:txBody>
      </p:sp>
      <p:sp>
        <p:nvSpPr>
          <p:cNvPr id="26" name="SK-21-text-25"/>
          <p:cNvSpPr/>
          <p:nvPr/>
        </p:nvSpPr>
        <p:spPr>
          <a:xfrm>
            <a:off x="8503890" y="3038029"/>
            <a:ext cx="24747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reduced dose</a:t>
            </a:r>
            <a:endParaRPr lang="en-US" sz="1725" dirty="0"/>
          </a:p>
        </p:txBody>
      </p:sp>
      <p:sp>
        <p:nvSpPr>
          <p:cNvPr id="27" name="SK-21-text-26"/>
          <p:cNvSpPr/>
          <p:nvPr/>
        </p:nvSpPr>
        <p:spPr>
          <a:xfrm>
            <a:off x="8826996" y="3346698"/>
            <a:ext cx="184085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Titrate up if needed —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safer to start low</a:t>
            </a:r>
            <a:endParaRPr lang="en-US" sz="1425" dirty="0"/>
          </a:p>
        </p:txBody>
      </p:sp>
      <p:sp>
        <p:nvSpPr>
          <p:cNvPr id="28" name="SK-21-text-27"/>
          <p:cNvSpPr/>
          <p:nvPr/>
        </p:nvSpPr>
        <p:spPr>
          <a:xfrm>
            <a:off x="1084957" y="4142184"/>
            <a:ext cx="9086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the 50% reduction especially when:</a:t>
            </a:r>
            <a:endParaRPr lang="en-US" sz="1500" dirty="0"/>
          </a:p>
        </p:txBody>
      </p:sp>
      <p:sp>
        <p:nvSpPr>
          <p:cNvPr id="29" name="SK-21-text-28"/>
          <p:cNvSpPr/>
          <p:nvPr/>
        </p:nvSpPr>
        <p:spPr>
          <a:xfrm>
            <a:off x="1097161" y="4430167"/>
            <a:ext cx="110948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Dose exceeds 1g oral morphine equivalent per 24 hours</a:t>
            </a:r>
            <a:endParaRPr lang="en-US" sz="1425" dirty="0"/>
          </a:p>
        </p:txBody>
      </p:sp>
      <p:sp>
        <p:nvSpPr>
          <p:cNvPr id="30" name="SK-21-text-29"/>
          <p:cNvSpPr/>
          <p:nvPr/>
        </p:nvSpPr>
        <p:spPr>
          <a:xfrm>
            <a:off x="1097161" y="4697611"/>
            <a:ext cx="638841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Patient is elderly or frail</a:t>
            </a:r>
            <a:endParaRPr lang="en-US" sz="1425" dirty="0"/>
          </a:p>
        </p:txBody>
      </p:sp>
      <p:sp>
        <p:nvSpPr>
          <p:cNvPr id="31" name="SK-21-text-30"/>
          <p:cNvSpPr/>
          <p:nvPr/>
        </p:nvSpPr>
        <p:spPr>
          <a:xfrm>
            <a:off x="1097161" y="4951363"/>
            <a:ext cx="1109483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Signs of delirium or opioid-induced hyperalgesia present</a:t>
            </a:r>
            <a:endParaRPr lang="en-US" sz="1425" dirty="0"/>
          </a:p>
        </p:txBody>
      </p:sp>
      <p:sp>
        <p:nvSpPr>
          <p:cNvPr id="32" name="SK-21-text-31"/>
          <p:cNvSpPr/>
          <p:nvPr/>
        </p:nvSpPr>
        <p:spPr>
          <a:xfrm>
            <a:off x="1097161" y="5225653"/>
            <a:ext cx="964596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Rapid prior opioid escalation has occurred</a:t>
            </a:r>
            <a:endParaRPr lang="en-US" sz="1425" dirty="0"/>
          </a:p>
        </p:txBody>
      </p:sp>
      <p:sp>
        <p:nvSpPr>
          <p:cNvPr id="33" name="SK-21-text-32"/>
          <p:cNvSpPr/>
          <p:nvPr/>
        </p:nvSpPr>
        <p:spPr>
          <a:xfrm>
            <a:off x="1255663" y="5849838"/>
            <a:ext cx="37899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Safety</a:t>
            </a:r>
            <a:endParaRPr lang="en-US" sz="1725" dirty="0"/>
          </a:p>
        </p:txBody>
      </p:sp>
      <p:sp>
        <p:nvSpPr>
          <p:cNvPr id="34" name="SK-21-text-33"/>
          <p:cNvSpPr/>
          <p:nvPr/>
        </p:nvSpPr>
        <p:spPr>
          <a:xfrm>
            <a:off x="2657773" y="5733157"/>
            <a:ext cx="812577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double-check with a colleague.</a:t>
            </a:r>
            <a:endParaRPr lang="en-US" sz="1425" dirty="0"/>
          </a:p>
        </p:txBody>
      </p:sp>
      <p:sp>
        <p:nvSpPr>
          <p:cNvPr id="35" name="SK-21-text-34"/>
          <p:cNvSpPr/>
          <p:nvPr/>
        </p:nvSpPr>
        <p:spPr>
          <a:xfrm>
            <a:off x="2657773" y="5952679"/>
            <a:ext cx="953422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Errors in opioid switching have serious consequences.</a:t>
            </a:r>
            <a:endParaRPr lang="en-US" sz="1425" dirty="0"/>
          </a:p>
        </p:txBody>
      </p:sp>
      <p:sp>
        <p:nvSpPr>
          <p:cNvPr id="36" name="SK-21-text-35"/>
          <p:cNvSpPr/>
          <p:nvPr/>
        </p:nvSpPr>
        <p:spPr>
          <a:xfrm>
            <a:off x="365671" y="6515100"/>
            <a:ext cx="416147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37" name="SK-21-text-36"/>
          <p:cNvSpPr/>
          <p:nvPr/>
        </p:nvSpPr>
        <p:spPr>
          <a:xfrm>
            <a:off x="4319439" y="6494413"/>
            <a:ext cx="352856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Incomplete Cross Tolerance — Safety Rule</a:t>
            </a:r>
            <a:endParaRPr lang="en-US" sz="1425" dirty="0"/>
          </a:p>
        </p:txBody>
      </p:sp>
      <p:sp>
        <p:nvSpPr>
          <p:cNvPr id="38" name="SK-21-text-37"/>
          <p:cNvSpPr/>
          <p:nvPr/>
        </p:nvSpPr>
        <p:spPr>
          <a:xfrm>
            <a:off x="10526018" y="6508105"/>
            <a:ext cx="114166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21 of 35</a:t>
            </a:r>
            <a:endParaRPr lang="en-US" sz="127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690" y="1249561"/>
            <a:ext cx="1462980" cy="38100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690" y="1446907"/>
            <a:ext cx="11338471" cy="1138386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3520" y="1543050"/>
            <a:ext cx="9525" cy="891480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5679" y="1473696"/>
            <a:ext cx="3291780" cy="357932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95679" y="1837134"/>
            <a:ext cx="3291780" cy="357932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95679" y="2200721"/>
            <a:ext cx="3291780" cy="351086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76838" y="2777430"/>
            <a:ext cx="9525" cy="2468761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690" y="5444579"/>
            <a:ext cx="9985177" cy="933896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80721"/>
            <a:ext cx="12192000" cy="377130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97059" y="5314950"/>
            <a:ext cx="914400" cy="1035546"/>
          </a:xfrm>
          <a:prstGeom prst="rect">
            <a:avLst/>
          </a:prstGeom>
        </p:spPr>
      </p:pic>
      <p:sp>
        <p:nvSpPr>
          <p:cNvPr id="13" name="SK-22-text-12"/>
          <p:cNvSpPr/>
          <p:nvPr/>
        </p:nvSpPr>
        <p:spPr>
          <a:xfrm>
            <a:off x="329059" y="219373"/>
            <a:ext cx="55016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6D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8 — Opioid Conversion</a:t>
            </a:r>
            <a:endParaRPr lang="en-US" sz="1200" dirty="0"/>
          </a:p>
        </p:txBody>
      </p:sp>
      <p:sp>
        <p:nvSpPr>
          <p:cNvPr id="14" name="SK-22-text-13"/>
          <p:cNvSpPr/>
          <p:nvPr/>
        </p:nvSpPr>
        <p:spPr>
          <a:xfrm>
            <a:off x="341263" y="459432"/>
            <a:ext cx="1162050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Complex Opioid Conversion</a:t>
            </a:r>
            <a:endParaRPr lang="en-US" sz="3000" dirty="0"/>
          </a:p>
        </p:txBody>
      </p:sp>
      <p:sp>
        <p:nvSpPr>
          <p:cNvPr id="15" name="SK-22-text-14"/>
          <p:cNvSpPr/>
          <p:nvPr/>
        </p:nvSpPr>
        <p:spPr>
          <a:xfrm>
            <a:off x="341263" y="898327"/>
            <a:ext cx="596836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6D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Case Study — Case 3</a:t>
            </a:r>
            <a:endParaRPr lang="en-US" sz="1950" dirty="0"/>
          </a:p>
        </p:txBody>
      </p:sp>
      <p:sp>
        <p:nvSpPr>
          <p:cNvPr id="16" name="SK-22-text-15"/>
          <p:cNvSpPr/>
          <p:nvPr/>
        </p:nvSpPr>
        <p:spPr>
          <a:xfrm>
            <a:off x="767953" y="1577280"/>
            <a:ext cx="24288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Case 3</a:t>
            </a:r>
            <a:endParaRPr lang="en-US" sz="2250" dirty="0"/>
          </a:p>
        </p:txBody>
      </p:sp>
      <p:sp>
        <p:nvSpPr>
          <p:cNvPr id="17" name="SK-22-text-16"/>
          <p:cNvSpPr/>
          <p:nvPr/>
        </p:nvSpPr>
        <p:spPr>
          <a:xfrm>
            <a:off x="767953" y="1975098"/>
            <a:ext cx="48691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31-year-old male</a:t>
            </a:r>
            <a:endParaRPr lang="en-US" sz="1800" dirty="0"/>
          </a:p>
        </p:txBody>
      </p:sp>
      <p:sp>
        <p:nvSpPr>
          <p:cNvPr id="18" name="SK-22-text-17"/>
          <p:cNvSpPr/>
          <p:nvPr/>
        </p:nvSpPr>
        <p:spPr>
          <a:xfrm>
            <a:off x="780157" y="2263080"/>
            <a:ext cx="114118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Spindle cell carcinoma — complex high-dose opioid requirements</a:t>
            </a:r>
            <a:endParaRPr lang="en-US" sz="1200" dirty="0"/>
          </a:p>
        </p:txBody>
      </p:sp>
      <p:sp>
        <p:nvSpPr>
          <p:cNvPr id="19" name="SK-22-text-18"/>
          <p:cNvSpPr/>
          <p:nvPr/>
        </p:nvSpPr>
        <p:spPr>
          <a:xfrm>
            <a:off x="7193161" y="1549896"/>
            <a:ext cx="499883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Fentanyl 150 mcg/hr patch in situ</a:t>
            </a:r>
            <a:endParaRPr lang="en-US" sz="1350" dirty="0"/>
          </a:p>
        </p:txBody>
      </p:sp>
      <p:sp>
        <p:nvSpPr>
          <p:cNvPr id="20" name="SK-22-text-19"/>
          <p:cNvSpPr/>
          <p:nvPr/>
        </p:nvSpPr>
        <p:spPr>
          <a:xfrm>
            <a:off x="7193161" y="1913334"/>
            <a:ext cx="499883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Ketorolac 90 mg/24hr CSCI</a:t>
            </a:r>
            <a:endParaRPr lang="en-US" sz="1350" dirty="0"/>
          </a:p>
        </p:txBody>
      </p:sp>
      <p:sp>
        <p:nvSpPr>
          <p:cNvPr id="21" name="SK-22-text-20"/>
          <p:cNvSpPr/>
          <p:nvPr/>
        </p:nvSpPr>
        <p:spPr>
          <a:xfrm>
            <a:off x="7193161" y="2276773"/>
            <a:ext cx="499883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PRN: 120 mg diamorphine/24hr extra</a:t>
            </a:r>
            <a:endParaRPr lang="en-US" sz="1350" dirty="0"/>
          </a:p>
        </p:txBody>
      </p:sp>
      <p:sp>
        <p:nvSpPr>
          <p:cNvPr id="22" name="SK-22-text-21"/>
          <p:cNvSpPr/>
          <p:nvPr/>
        </p:nvSpPr>
        <p:spPr>
          <a:xfrm>
            <a:off x="646063" y="2804815"/>
            <a:ext cx="31718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6D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WHAT’S IN SITU?</a:t>
            </a:r>
            <a:endParaRPr lang="en-US" sz="1350" dirty="0"/>
          </a:p>
        </p:txBody>
      </p:sp>
      <p:sp>
        <p:nvSpPr>
          <p:cNvPr id="23" name="SK-22-text-22"/>
          <p:cNvSpPr/>
          <p:nvPr/>
        </p:nvSpPr>
        <p:spPr>
          <a:xfrm>
            <a:off x="646063" y="3127177"/>
            <a:ext cx="3913584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Fentanyl patches 150 mcg/hr — transdermal,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ongoing background analgesia</a:t>
            </a:r>
            <a:endParaRPr lang="en-US" sz="1350" dirty="0"/>
          </a:p>
        </p:txBody>
      </p:sp>
      <p:sp>
        <p:nvSpPr>
          <p:cNvPr id="24" name="SK-22-text-23"/>
          <p:cNvSpPr/>
          <p:nvPr/>
        </p:nvSpPr>
        <p:spPr>
          <a:xfrm>
            <a:off x="646063" y="3655219"/>
            <a:ext cx="374287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Ketorolac 90 mg/24hr — NSAID via syringe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driver for bone/soft tissue component</a:t>
            </a:r>
            <a:endParaRPr lang="en-US" sz="1350" dirty="0"/>
          </a:p>
        </p:txBody>
      </p:sp>
      <p:sp>
        <p:nvSpPr>
          <p:cNvPr id="25" name="SK-22-text-24"/>
          <p:cNvSpPr/>
          <p:nvPr/>
        </p:nvSpPr>
        <p:spPr>
          <a:xfrm>
            <a:off x="646063" y="4176415"/>
            <a:ext cx="341367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120 mg diamorphine PRN — used over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past 24 hours for breakthrough pain</a:t>
            </a:r>
            <a:endParaRPr lang="en-US" sz="1350" dirty="0"/>
          </a:p>
        </p:txBody>
      </p:sp>
      <p:sp>
        <p:nvSpPr>
          <p:cNvPr id="26" name="SK-22-text-25"/>
          <p:cNvSpPr/>
          <p:nvPr/>
        </p:nvSpPr>
        <p:spPr>
          <a:xfrm>
            <a:off x="646063" y="4807446"/>
            <a:ext cx="3206353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Patches will take 12–24 hrs to settle after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removal — do not remove abruptly</a:t>
            </a:r>
            <a:endParaRPr lang="en-US" sz="1350" dirty="0"/>
          </a:p>
        </p:txBody>
      </p:sp>
      <p:sp>
        <p:nvSpPr>
          <p:cNvPr id="27" name="SK-22-text-26"/>
          <p:cNvSpPr/>
          <p:nvPr/>
        </p:nvSpPr>
        <p:spPr>
          <a:xfrm>
            <a:off x="5705773" y="2804815"/>
            <a:ext cx="37890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6D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MANAGE THIS</a:t>
            </a:r>
            <a:endParaRPr lang="en-US" sz="1350" dirty="0"/>
          </a:p>
        </p:txBody>
      </p:sp>
      <p:sp>
        <p:nvSpPr>
          <p:cNvPr id="28" name="SK-22-text-27"/>
          <p:cNvSpPr/>
          <p:nvPr/>
        </p:nvSpPr>
        <p:spPr>
          <a:xfrm>
            <a:off x="5705773" y="3127177"/>
            <a:ext cx="64862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 Leave fentanyl patches in situ</a:t>
            </a:r>
            <a:endParaRPr lang="en-US" sz="1350" dirty="0"/>
          </a:p>
        </p:txBody>
      </p:sp>
      <p:sp>
        <p:nvSpPr>
          <p:cNvPr id="29" name="SK-22-text-28"/>
          <p:cNvSpPr/>
          <p:nvPr/>
        </p:nvSpPr>
        <p:spPr>
          <a:xfrm>
            <a:off x="6071592" y="3353544"/>
            <a:ext cx="612040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Allow time for patch levels to stabilise</a:t>
            </a:r>
            <a:endParaRPr lang="en-US" sz="1200" dirty="0"/>
          </a:p>
        </p:txBody>
      </p:sp>
      <p:sp>
        <p:nvSpPr>
          <p:cNvPr id="30" name="SK-22-text-29"/>
          <p:cNvSpPr/>
          <p:nvPr/>
        </p:nvSpPr>
        <p:spPr>
          <a:xfrm>
            <a:off x="5693569" y="3662065"/>
            <a:ext cx="649843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 Start a syringe driver to cover the EXTRA analgesia only</a:t>
            </a:r>
            <a:endParaRPr lang="en-US" sz="1350" dirty="0"/>
          </a:p>
        </p:txBody>
      </p:sp>
      <p:sp>
        <p:nvSpPr>
          <p:cNvPr id="31" name="SK-22-text-30"/>
          <p:cNvSpPr/>
          <p:nvPr/>
        </p:nvSpPr>
        <p:spPr>
          <a:xfrm>
            <a:off x="6071592" y="3881586"/>
            <a:ext cx="612040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Cover the 120 mg diamorphine PRN used in 24 hours</a:t>
            </a:r>
            <a:endParaRPr lang="en-US" sz="1200" dirty="0"/>
          </a:p>
        </p:txBody>
      </p:sp>
      <p:sp>
        <p:nvSpPr>
          <p:cNvPr id="32" name="SK-22-text-31"/>
          <p:cNvSpPr/>
          <p:nvPr/>
        </p:nvSpPr>
        <p:spPr>
          <a:xfrm>
            <a:off x="5705773" y="4183261"/>
            <a:ext cx="63950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3. Calculate breakthrough dose</a:t>
            </a:r>
            <a:endParaRPr lang="en-US" sz="1350" dirty="0"/>
          </a:p>
        </p:txBody>
      </p:sp>
      <p:sp>
        <p:nvSpPr>
          <p:cNvPr id="33" name="SK-22-text-32"/>
          <p:cNvSpPr/>
          <p:nvPr/>
        </p:nvSpPr>
        <p:spPr>
          <a:xfrm>
            <a:off x="6071592" y="4389090"/>
            <a:ext cx="448657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Sum ALL opioids → convert to oral morphine equivalent →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divide by 6 → convert back to SC diamorphine</a:t>
            </a:r>
            <a:endParaRPr lang="en-US" sz="1200" dirty="0"/>
          </a:p>
        </p:txBody>
      </p:sp>
      <p:sp>
        <p:nvSpPr>
          <p:cNvPr id="34" name="SK-22-text-33"/>
          <p:cNvSpPr/>
          <p:nvPr/>
        </p:nvSpPr>
        <p:spPr>
          <a:xfrm>
            <a:off x="5705773" y="4903440"/>
            <a:ext cx="47491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4. Reassess frequently</a:t>
            </a:r>
            <a:endParaRPr lang="en-US" sz="1350" dirty="0"/>
          </a:p>
        </p:txBody>
      </p:sp>
      <p:sp>
        <p:nvSpPr>
          <p:cNvPr id="35" name="SK-22-text-34"/>
          <p:cNvSpPr/>
          <p:nvPr/>
        </p:nvSpPr>
        <p:spPr>
          <a:xfrm>
            <a:off x="6071592" y="5115967"/>
            <a:ext cx="61204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is a rapidly changing, high-complexity case</a:t>
            </a:r>
            <a:endParaRPr lang="en-US" sz="1200" dirty="0"/>
          </a:p>
        </p:txBody>
      </p:sp>
      <p:sp>
        <p:nvSpPr>
          <p:cNvPr id="36" name="SK-22-text-35"/>
          <p:cNvSpPr/>
          <p:nvPr/>
        </p:nvSpPr>
        <p:spPr>
          <a:xfrm>
            <a:off x="682675" y="5520630"/>
            <a:ext cx="115093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This is a highly complex case — ALWAYS involve your specialist palliative care team</a:t>
            </a:r>
            <a:endParaRPr lang="en-US" sz="1500" dirty="0"/>
          </a:p>
        </p:txBody>
      </p:sp>
      <p:sp>
        <p:nvSpPr>
          <p:cNvPr id="37" name="SK-22-text-36"/>
          <p:cNvSpPr/>
          <p:nvPr/>
        </p:nvSpPr>
        <p:spPr>
          <a:xfrm>
            <a:off x="670471" y="5870377"/>
            <a:ext cx="8363694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High-dose conversions carry significant risk. Do not rely on a single conversion factor. Use your local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palliative care team's chart and seek specialist review before making changes.</a:t>
            </a:r>
            <a:endParaRPr lang="en-US" sz="1350" dirty="0"/>
          </a:p>
        </p:txBody>
      </p:sp>
      <p:sp>
        <p:nvSpPr>
          <p:cNvPr id="38" name="SK-22-text-37"/>
          <p:cNvSpPr/>
          <p:nvPr/>
        </p:nvSpPr>
        <p:spPr>
          <a:xfrm>
            <a:off x="341263" y="6583561"/>
            <a:ext cx="36766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39" name="SK-22-text-38"/>
          <p:cNvSpPr/>
          <p:nvPr/>
        </p:nvSpPr>
        <p:spPr>
          <a:xfrm>
            <a:off x="7254180" y="6569869"/>
            <a:ext cx="49378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 Management &amp; Opioid Conversion</a:t>
            </a:r>
            <a:endParaRPr lang="en-US" sz="1200" dirty="0"/>
          </a:p>
        </p:txBody>
      </p:sp>
      <p:sp>
        <p:nvSpPr>
          <p:cNvPr id="40" name="SK-22-text-39"/>
          <p:cNvSpPr/>
          <p:nvPr/>
        </p:nvSpPr>
        <p:spPr>
          <a:xfrm>
            <a:off x="10424071" y="6576715"/>
            <a:ext cx="1767929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2026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635" y="1021261"/>
            <a:ext cx="2036459" cy="62687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467" y="1296144"/>
            <a:ext cx="6790879" cy="1248073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467" y="2639616"/>
            <a:ext cx="6790879" cy="1365945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467" y="4120902"/>
            <a:ext cx="6790879" cy="1558082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467" y="4093518"/>
            <a:ext cx="121890" cy="1577280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37090" y="4265563"/>
            <a:ext cx="4047679" cy="1261765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37090" y="4265563"/>
            <a:ext cx="97482" cy="1282303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467" y="5766792"/>
            <a:ext cx="10643592" cy="618530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76702"/>
            <a:ext cx="12192000" cy="352425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80784" y="2921496"/>
            <a:ext cx="792361" cy="157609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6196" y="2866579"/>
            <a:ext cx="1377553" cy="267444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28784" y="5801767"/>
            <a:ext cx="963067" cy="925711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93075" y="4512469"/>
            <a:ext cx="646063" cy="651421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92580" y="1549896"/>
            <a:ext cx="1487388" cy="1508671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46690" y="1234380"/>
            <a:ext cx="804565" cy="1837879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9286" y="2715667"/>
            <a:ext cx="243780" cy="212527"/>
          </a:xfrm>
          <a:prstGeom prst="rect">
            <a:avLst/>
          </a:prstGeom>
        </p:spPr>
      </p:pic>
      <p:sp>
        <p:nvSpPr>
          <p:cNvPr id="19" name="SK-23-text-18"/>
          <p:cNvSpPr/>
          <p:nvPr/>
        </p:nvSpPr>
        <p:spPr>
          <a:xfrm>
            <a:off x="341263" y="260598"/>
            <a:ext cx="71475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9 — Alternative Strong Opioids</a:t>
            </a:r>
            <a:endParaRPr lang="en-US" sz="1200" dirty="0"/>
          </a:p>
        </p:txBody>
      </p:sp>
      <p:sp>
        <p:nvSpPr>
          <p:cNvPr id="20" name="SK-23-text-19"/>
          <p:cNvSpPr/>
          <p:nvPr/>
        </p:nvSpPr>
        <p:spPr>
          <a:xfrm>
            <a:off x="341263" y="479971"/>
            <a:ext cx="11850737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F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Oxycodone: Second-Line Strong Opioid</a:t>
            </a:r>
            <a:endParaRPr lang="en-US" sz="3000" dirty="0"/>
          </a:p>
        </p:txBody>
      </p:sp>
      <p:sp>
        <p:nvSpPr>
          <p:cNvPr id="21" name="SK-23-text-20"/>
          <p:cNvSpPr/>
          <p:nvPr/>
        </p:nvSpPr>
        <p:spPr>
          <a:xfrm>
            <a:off x="719286" y="1433215"/>
            <a:ext cx="202406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INDICATION</a:t>
            </a:r>
            <a:endParaRPr lang="en-US" sz="1275" dirty="0"/>
          </a:p>
        </p:txBody>
      </p:sp>
      <p:sp>
        <p:nvSpPr>
          <p:cNvPr id="22" name="SK-23-text-21"/>
          <p:cNvSpPr/>
          <p:nvPr/>
        </p:nvSpPr>
        <p:spPr>
          <a:xfrm>
            <a:off x="707082" y="1721346"/>
            <a:ext cx="518160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Second-line strong opioid — use when morphine causes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intolerable side effects (e.g., nausea, hallucinations, confusion)</a:t>
            </a:r>
            <a:endParaRPr lang="en-US" sz="1200" dirty="0"/>
          </a:p>
        </p:txBody>
      </p:sp>
      <p:sp>
        <p:nvSpPr>
          <p:cNvPr id="23" name="SK-23-text-22"/>
          <p:cNvSpPr/>
          <p:nvPr/>
        </p:nvSpPr>
        <p:spPr>
          <a:xfrm>
            <a:off x="719286" y="2221855"/>
            <a:ext cx="1135094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Also consider when renal function is a concern — see below</a:t>
            </a:r>
            <a:endParaRPr lang="en-US" sz="1275" dirty="0"/>
          </a:p>
        </p:txBody>
      </p:sp>
      <p:sp>
        <p:nvSpPr>
          <p:cNvPr id="24" name="SK-23-text-23"/>
          <p:cNvSpPr/>
          <p:nvPr/>
        </p:nvSpPr>
        <p:spPr>
          <a:xfrm>
            <a:off x="987475" y="2736205"/>
            <a:ext cx="571595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RENAL FAILURE — KEY ADVANTAGE</a:t>
            </a:r>
            <a:endParaRPr lang="en-US" sz="1275" dirty="0"/>
          </a:p>
        </p:txBody>
      </p:sp>
      <p:sp>
        <p:nvSpPr>
          <p:cNvPr id="25" name="SK-23-text-24"/>
          <p:cNvSpPr/>
          <p:nvPr/>
        </p:nvSpPr>
        <p:spPr>
          <a:xfrm>
            <a:off x="707082" y="3024336"/>
            <a:ext cx="1148491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Oxycodone accumulates LESS than morphine in renal impairment</a:t>
            </a:r>
            <a:endParaRPr lang="en-US" sz="1350" dirty="0"/>
          </a:p>
        </p:txBody>
      </p:sp>
      <p:sp>
        <p:nvSpPr>
          <p:cNvPr id="26" name="SK-23-text-25"/>
          <p:cNvSpPr/>
          <p:nvPr/>
        </p:nvSpPr>
        <p:spPr>
          <a:xfrm>
            <a:off x="707082" y="3298627"/>
            <a:ext cx="1115663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Preferred strong opioid when eGFR is reduced or unstable.</a:t>
            </a:r>
            <a:endParaRPr lang="en-US" sz="1275" dirty="0"/>
          </a:p>
        </p:txBody>
      </p:sp>
      <p:sp>
        <p:nvSpPr>
          <p:cNvPr id="27" name="SK-23-text-26"/>
          <p:cNvSpPr/>
          <p:nvPr/>
        </p:nvSpPr>
        <p:spPr>
          <a:xfrm>
            <a:off x="719286" y="3524994"/>
            <a:ext cx="501089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Metabolites less likely to cause toxic accumulation compared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morphine-6-glucuronide.</a:t>
            </a:r>
            <a:endParaRPr lang="en-US" sz="1275" dirty="0"/>
          </a:p>
        </p:txBody>
      </p:sp>
      <p:sp>
        <p:nvSpPr>
          <p:cNvPr id="28" name="SK-23-text-27"/>
          <p:cNvSpPr/>
          <p:nvPr/>
        </p:nvSpPr>
        <p:spPr>
          <a:xfrm>
            <a:off x="719286" y="4196953"/>
            <a:ext cx="513302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A5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POTENCY RATIO — EXAM PEARL</a:t>
            </a:r>
            <a:endParaRPr lang="en-US" sz="1275" dirty="0"/>
          </a:p>
        </p:txBody>
      </p:sp>
      <p:sp>
        <p:nvSpPr>
          <p:cNvPr id="29" name="SK-23-text-28"/>
          <p:cNvSpPr/>
          <p:nvPr/>
        </p:nvSpPr>
        <p:spPr>
          <a:xfrm>
            <a:off x="1182588" y="4491930"/>
            <a:ext cx="1100941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F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Oral Oxycodone : Oral Morphine = 1 : 2</a:t>
            </a:r>
            <a:endParaRPr lang="en-US" sz="1950" dirty="0"/>
          </a:p>
        </p:txBody>
      </p:sp>
      <p:sp>
        <p:nvSpPr>
          <p:cNvPr id="30" name="SK-23-text-29"/>
          <p:cNvSpPr/>
          <p:nvPr/>
        </p:nvSpPr>
        <p:spPr>
          <a:xfrm>
            <a:off x="1182588" y="4862215"/>
            <a:ext cx="876014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 mg oral oxycodone ≡ 20 mg oral morphine</a:t>
            </a:r>
            <a:endParaRPr lang="en-US" sz="1275" dirty="0"/>
          </a:p>
        </p:txBody>
      </p:sp>
      <p:sp>
        <p:nvSpPr>
          <p:cNvPr id="31" name="SK-23-text-30"/>
          <p:cNvSpPr/>
          <p:nvPr/>
        </p:nvSpPr>
        <p:spPr>
          <a:xfrm>
            <a:off x="1182588" y="5129659"/>
            <a:ext cx="876014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 mg oral oxycodone ≡ 60 mg oral morphine</a:t>
            </a:r>
            <a:endParaRPr lang="en-US" sz="1275" dirty="0"/>
          </a:p>
        </p:txBody>
      </p:sp>
      <p:sp>
        <p:nvSpPr>
          <p:cNvPr id="32" name="SK-23-text-31"/>
          <p:cNvSpPr/>
          <p:nvPr/>
        </p:nvSpPr>
        <p:spPr>
          <a:xfrm>
            <a:off x="719286" y="5404098"/>
            <a:ext cx="1147271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convert via oral morphine as the universal reference point</a:t>
            </a:r>
            <a:endParaRPr lang="en-US" sz="1275" dirty="0"/>
          </a:p>
        </p:txBody>
      </p:sp>
      <p:sp>
        <p:nvSpPr>
          <p:cNvPr id="33" name="SK-23-text-32"/>
          <p:cNvSpPr/>
          <p:nvPr/>
        </p:nvSpPr>
        <p:spPr>
          <a:xfrm>
            <a:off x="7607796" y="3278088"/>
            <a:ext cx="157266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OxyNorm —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Immediate Release</a:t>
            </a:r>
            <a:endParaRPr lang="en-US" sz="1200" dirty="0"/>
          </a:p>
        </p:txBody>
      </p:sp>
      <p:sp>
        <p:nvSpPr>
          <p:cNvPr id="34" name="SK-23-text-33"/>
          <p:cNvSpPr/>
          <p:nvPr/>
        </p:nvSpPr>
        <p:spPr>
          <a:xfrm>
            <a:off x="7606159" y="3744367"/>
            <a:ext cx="166107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(oral liquid &amp; capsules)</a:t>
            </a:r>
            <a:endParaRPr lang="en-US" sz="1050" dirty="0"/>
          </a:p>
        </p:txBody>
      </p:sp>
      <p:sp>
        <p:nvSpPr>
          <p:cNvPr id="35" name="SK-23-text-34"/>
          <p:cNvSpPr/>
          <p:nvPr/>
        </p:nvSpPr>
        <p:spPr>
          <a:xfrm>
            <a:off x="9753600" y="3278088"/>
            <a:ext cx="1365498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OxyContin —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Modified Release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(BD)</a:t>
            </a:r>
            <a:endParaRPr lang="en-US" sz="1200" dirty="0"/>
          </a:p>
        </p:txBody>
      </p:sp>
      <p:sp>
        <p:nvSpPr>
          <p:cNvPr id="36" name="SK-23-text-35"/>
          <p:cNvSpPr/>
          <p:nvPr/>
        </p:nvSpPr>
        <p:spPr>
          <a:xfrm>
            <a:off x="8546455" y="4423321"/>
            <a:ext cx="357854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 Route Available</a:t>
            </a:r>
            <a:endParaRPr lang="en-US" sz="1275" dirty="0"/>
          </a:p>
        </p:txBody>
      </p:sp>
      <p:sp>
        <p:nvSpPr>
          <p:cNvPr id="37" name="SK-23-text-36"/>
          <p:cNvSpPr/>
          <p:nvPr/>
        </p:nvSpPr>
        <p:spPr>
          <a:xfrm>
            <a:off x="8546455" y="4745682"/>
            <a:ext cx="2450455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Prescribe as SC oxycodone —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NOT convert to SC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morphine/diamorphine</a:t>
            </a:r>
            <a:endParaRPr lang="en-US" sz="1275" dirty="0"/>
          </a:p>
        </p:txBody>
      </p:sp>
      <p:sp>
        <p:nvSpPr>
          <p:cNvPr id="38" name="SK-23-text-37"/>
          <p:cNvSpPr/>
          <p:nvPr/>
        </p:nvSpPr>
        <p:spPr>
          <a:xfrm>
            <a:off x="1938486" y="5842992"/>
            <a:ext cx="759559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1F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switching FROM morphine TO oxycodone — divide morphine dose by 2,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1F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then reduce by a further 25–50% for incomplete cross-tolerance</a:t>
            </a:r>
            <a:endParaRPr lang="en-US" sz="1500" dirty="0"/>
          </a:p>
        </p:txBody>
      </p:sp>
      <p:sp>
        <p:nvSpPr>
          <p:cNvPr id="39" name="SK-23-text-38"/>
          <p:cNvSpPr/>
          <p:nvPr/>
        </p:nvSpPr>
        <p:spPr>
          <a:xfrm>
            <a:off x="341263" y="6583561"/>
            <a:ext cx="34366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40" name="SK-23-text-39"/>
          <p:cNvSpPr/>
          <p:nvPr/>
        </p:nvSpPr>
        <p:spPr>
          <a:xfrm>
            <a:off x="3960763" y="6583561"/>
            <a:ext cx="39775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 Management &amp; Opioid Conversion in Palliative Care</a:t>
            </a:r>
            <a:endParaRPr lang="en-US" sz="1050" dirty="0"/>
          </a:p>
        </p:txBody>
      </p:sp>
      <p:sp>
        <p:nvSpPr>
          <p:cNvPr id="41" name="SK-23-text-40"/>
          <p:cNvSpPr/>
          <p:nvPr/>
        </p:nvSpPr>
        <p:spPr>
          <a:xfrm>
            <a:off x="9921180" y="6576715"/>
            <a:ext cx="1014859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23 of 35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29375"/>
            <a:ext cx="12192000" cy="399752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392" y="987921"/>
            <a:ext cx="1597075" cy="95250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1323529"/>
            <a:ext cx="5461992" cy="1597819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855" y="1323529"/>
            <a:ext cx="121890" cy="1618357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3024336"/>
            <a:ext cx="5461992" cy="1776115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6855" y="3024336"/>
            <a:ext cx="121890" cy="1796653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11426" y="3442692"/>
            <a:ext cx="9525" cy="1152079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784" y="4895850"/>
            <a:ext cx="5461992" cy="1372791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6855" y="4910286"/>
            <a:ext cx="121890" cy="1337221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20086" y="5671542"/>
            <a:ext cx="3681859" cy="452586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33671" y="4882753"/>
            <a:ext cx="1048494" cy="1412677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870406" y="6521946"/>
            <a:ext cx="9525" cy="185142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17569" y="5774382"/>
            <a:ext cx="292596" cy="246757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39780" y="946398"/>
            <a:ext cx="5205859" cy="4471392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0784" y="5122813"/>
            <a:ext cx="536377" cy="582811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584377" y="3415159"/>
            <a:ext cx="329059" cy="301675"/>
          </a:xfrm>
          <a:prstGeom prst="rect">
            <a:avLst/>
          </a:prstGeom>
        </p:spPr>
      </p:pic>
      <p:pic>
        <p:nvPicPr>
          <p:cNvPr id="19" name="SK-2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65584" y="3415159"/>
            <a:ext cx="329059" cy="301675"/>
          </a:xfrm>
          <a:prstGeom prst="rect">
            <a:avLst/>
          </a:prstGeom>
        </p:spPr>
      </p:pic>
      <p:pic>
        <p:nvPicPr>
          <p:cNvPr id="20" name="SK-24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2988" y="1611511"/>
            <a:ext cx="670471" cy="637729"/>
          </a:xfrm>
          <a:prstGeom prst="rect">
            <a:avLst/>
          </a:prstGeom>
        </p:spPr>
      </p:pic>
      <p:sp>
        <p:nvSpPr>
          <p:cNvPr id="21" name="SK-24-text-20"/>
          <p:cNvSpPr/>
          <p:nvPr/>
        </p:nvSpPr>
        <p:spPr>
          <a:xfrm>
            <a:off x="268188" y="191988"/>
            <a:ext cx="8934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DB8C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9 — Alternative Strong Opioids</a:t>
            </a:r>
            <a:endParaRPr lang="en-US" sz="1500" dirty="0"/>
          </a:p>
        </p:txBody>
      </p:sp>
      <p:sp>
        <p:nvSpPr>
          <p:cNvPr id="22" name="SK-24-text-21"/>
          <p:cNvSpPr/>
          <p:nvPr/>
        </p:nvSpPr>
        <p:spPr>
          <a:xfrm>
            <a:off x="268188" y="459432"/>
            <a:ext cx="1192381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Fentanyl Patches for Stable Pain</a:t>
            </a:r>
            <a:endParaRPr lang="en-US" sz="3300" dirty="0"/>
          </a:p>
        </p:txBody>
      </p:sp>
      <p:sp>
        <p:nvSpPr>
          <p:cNvPr id="23" name="SK-24-text-22"/>
          <p:cNvSpPr/>
          <p:nvPr/>
        </p:nvSpPr>
        <p:spPr>
          <a:xfrm>
            <a:off x="1426369" y="1419523"/>
            <a:ext cx="76390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Transdermal Fentanyl — The Basics</a:t>
            </a:r>
            <a:endParaRPr lang="en-US" sz="1500" dirty="0"/>
          </a:p>
        </p:txBody>
      </p:sp>
      <p:sp>
        <p:nvSpPr>
          <p:cNvPr id="24" name="SK-24-text-23"/>
          <p:cNvSpPr/>
          <p:nvPr/>
        </p:nvSpPr>
        <p:spPr>
          <a:xfrm>
            <a:off x="1475184" y="1755577"/>
            <a:ext cx="64770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Changed every 72 hours (3 days)</a:t>
            </a:r>
            <a:endParaRPr lang="en-US" sz="1200" dirty="0"/>
          </a:p>
        </p:txBody>
      </p:sp>
      <p:sp>
        <p:nvSpPr>
          <p:cNvPr id="25" name="SK-24-text-24"/>
          <p:cNvSpPr/>
          <p:nvPr/>
        </p:nvSpPr>
        <p:spPr>
          <a:xfrm>
            <a:off x="1475184" y="1975098"/>
            <a:ext cx="104394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Takes 12–24 hours to reach steady-state blood levels</a:t>
            </a:r>
            <a:endParaRPr lang="en-US" sz="1200" dirty="0"/>
          </a:p>
        </p:txBody>
      </p:sp>
      <p:sp>
        <p:nvSpPr>
          <p:cNvPr id="26" name="SK-24-text-25"/>
          <p:cNvSpPr/>
          <p:nvPr/>
        </p:nvSpPr>
        <p:spPr>
          <a:xfrm>
            <a:off x="1475184" y="2194471"/>
            <a:ext cx="95250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Effects persist 12–24 hours after patch removal</a:t>
            </a:r>
            <a:endParaRPr lang="en-US" sz="1200" dirty="0"/>
          </a:p>
        </p:txBody>
      </p:sp>
      <p:sp>
        <p:nvSpPr>
          <p:cNvPr id="27" name="SK-24-text-26"/>
          <p:cNvSpPr/>
          <p:nvPr/>
        </p:nvSpPr>
        <p:spPr>
          <a:xfrm>
            <a:off x="1475184" y="2413992"/>
            <a:ext cx="103784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Available strengths: 12, 25, 50, 75, 100 mcg/hr</a:t>
            </a:r>
            <a:endParaRPr lang="en-US" sz="1200" dirty="0"/>
          </a:p>
        </p:txBody>
      </p:sp>
      <p:sp>
        <p:nvSpPr>
          <p:cNvPr id="28" name="SK-24-text-27"/>
          <p:cNvSpPr/>
          <p:nvPr/>
        </p:nvSpPr>
        <p:spPr>
          <a:xfrm>
            <a:off x="1475184" y="2633365"/>
            <a:ext cx="107168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Multiple patches can be combined — e.g., 12 + 25 = 37 mcg/hr</a:t>
            </a:r>
            <a:endParaRPr lang="en-US" sz="1200" dirty="0"/>
          </a:p>
        </p:txBody>
      </p:sp>
      <p:sp>
        <p:nvSpPr>
          <p:cNvPr id="29" name="SK-24-text-28"/>
          <p:cNvSpPr/>
          <p:nvPr/>
        </p:nvSpPr>
        <p:spPr>
          <a:xfrm>
            <a:off x="1353294" y="3120330"/>
            <a:ext cx="72866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Suitable For — and Not Suitable For</a:t>
            </a:r>
            <a:endParaRPr lang="en-US" sz="1350" dirty="0"/>
          </a:p>
        </p:txBody>
      </p:sp>
      <p:sp>
        <p:nvSpPr>
          <p:cNvPr id="30" name="SK-24-text-29"/>
          <p:cNvSpPr/>
          <p:nvPr/>
        </p:nvSpPr>
        <p:spPr>
          <a:xfrm>
            <a:off x="1243459" y="3483769"/>
            <a:ext cx="15392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DB8C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FOR:</a:t>
            </a:r>
            <a:endParaRPr lang="en-US" sz="1200" dirty="0"/>
          </a:p>
        </p:txBody>
      </p:sp>
      <p:sp>
        <p:nvSpPr>
          <p:cNvPr id="31" name="SK-24-text-30"/>
          <p:cNvSpPr/>
          <p:nvPr/>
        </p:nvSpPr>
        <p:spPr>
          <a:xfrm>
            <a:off x="963067" y="3758059"/>
            <a:ext cx="61112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Stable, chronic background pain</a:t>
            </a:r>
            <a:endParaRPr lang="en-US" sz="1200" dirty="0"/>
          </a:p>
        </p:txBody>
      </p:sp>
      <p:sp>
        <p:nvSpPr>
          <p:cNvPr id="32" name="SK-24-text-31"/>
          <p:cNvSpPr/>
          <p:nvPr/>
        </p:nvSpPr>
        <p:spPr>
          <a:xfrm>
            <a:off x="963067" y="3970734"/>
            <a:ext cx="2060377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Morphine-intolerant patients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(less constipation, less nausea)</a:t>
            </a:r>
            <a:endParaRPr lang="en-US" sz="1200" dirty="0"/>
          </a:p>
        </p:txBody>
      </p:sp>
      <p:sp>
        <p:nvSpPr>
          <p:cNvPr id="33" name="SK-24-text-32"/>
          <p:cNvSpPr/>
          <p:nvPr/>
        </p:nvSpPr>
        <p:spPr>
          <a:xfrm>
            <a:off x="963067" y="4341019"/>
            <a:ext cx="180439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Patients who struggle with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medication</a:t>
            </a:r>
            <a:endParaRPr lang="en-US" sz="1200" dirty="0"/>
          </a:p>
        </p:txBody>
      </p:sp>
      <p:sp>
        <p:nvSpPr>
          <p:cNvPr id="34" name="SK-24-text-33"/>
          <p:cNvSpPr/>
          <p:nvPr/>
        </p:nvSpPr>
        <p:spPr>
          <a:xfrm>
            <a:off x="3974455" y="3483769"/>
            <a:ext cx="15392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FOR:</a:t>
            </a:r>
            <a:endParaRPr lang="en-US" sz="1200" dirty="0"/>
          </a:p>
        </p:txBody>
      </p:sp>
      <p:sp>
        <p:nvSpPr>
          <p:cNvPr id="35" name="SK-24-text-34"/>
          <p:cNvSpPr/>
          <p:nvPr/>
        </p:nvSpPr>
        <p:spPr>
          <a:xfrm>
            <a:off x="3657600" y="3758059"/>
            <a:ext cx="174337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Acute, unstable, or rapidly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escalating pain</a:t>
            </a:r>
            <a:endParaRPr lang="en-US" sz="1200" dirty="0"/>
          </a:p>
        </p:txBody>
      </p:sp>
      <p:sp>
        <p:nvSpPr>
          <p:cNvPr id="36" name="SK-24-text-35"/>
          <p:cNvSpPr/>
          <p:nvPr/>
        </p:nvSpPr>
        <p:spPr>
          <a:xfrm>
            <a:off x="3657600" y="4142184"/>
            <a:ext cx="149959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Opioid-naive patients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(risk of overdose)</a:t>
            </a:r>
            <a:endParaRPr lang="en-US" sz="1200" dirty="0"/>
          </a:p>
        </p:txBody>
      </p:sp>
      <p:sp>
        <p:nvSpPr>
          <p:cNvPr id="37" name="SK-24-text-36"/>
          <p:cNvSpPr/>
          <p:nvPr/>
        </p:nvSpPr>
        <p:spPr>
          <a:xfrm>
            <a:off x="3657600" y="4526161"/>
            <a:ext cx="59283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When rapid titration is needed</a:t>
            </a:r>
            <a:endParaRPr lang="en-US" sz="1200" dirty="0"/>
          </a:p>
        </p:txBody>
      </p:sp>
      <p:sp>
        <p:nvSpPr>
          <p:cNvPr id="38" name="SK-24-text-37"/>
          <p:cNvSpPr/>
          <p:nvPr/>
        </p:nvSpPr>
        <p:spPr>
          <a:xfrm>
            <a:off x="1280071" y="4972050"/>
            <a:ext cx="81095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Breakthrough Pain with Patches</a:t>
            </a:r>
            <a:endParaRPr lang="en-US" sz="1350" dirty="0"/>
          </a:p>
        </p:txBody>
      </p:sp>
      <p:sp>
        <p:nvSpPr>
          <p:cNvPr id="39" name="SK-24-text-38"/>
          <p:cNvSpPr/>
          <p:nvPr/>
        </p:nvSpPr>
        <p:spPr>
          <a:xfrm>
            <a:off x="1292275" y="5232648"/>
            <a:ext cx="108997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Use oral Oramorph (immediate-release morphine) for breakthrough doses</a:t>
            </a:r>
            <a:endParaRPr lang="en-US" sz="1200" dirty="0"/>
          </a:p>
        </p:txBody>
      </p:sp>
      <p:sp>
        <p:nvSpPr>
          <p:cNvPr id="40" name="SK-24-text-39"/>
          <p:cNvSpPr/>
          <p:nvPr/>
        </p:nvSpPr>
        <p:spPr>
          <a:xfrm>
            <a:off x="1292275" y="5445175"/>
            <a:ext cx="4145161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Short-acting fentanyl lozenges or intranasal fentanyl: specialist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advice only</a:t>
            </a:r>
            <a:endParaRPr lang="en-US" sz="1200" dirty="0"/>
          </a:p>
        </p:txBody>
      </p:sp>
      <p:sp>
        <p:nvSpPr>
          <p:cNvPr id="41" name="SK-24-text-40"/>
          <p:cNvSpPr/>
          <p:nvPr/>
        </p:nvSpPr>
        <p:spPr>
          <a:xfrm>
            <a:off x="1292275" y="5822305"/>
            <a:ext cx="108997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Breakthrough dose = 1/6 of total 24-hour oral morphine equivalent</a:t>
            </a:r>
            <a:endParaRPr lang="en-US" sz="1200" dirty="0"/>
          </a:p>
        </p:txBody>
      </p:sp>
      <p:sp>
        <p:nvSpPr>
          <p:cNvPr id="42" name="SK-24-text-41"/>
          <p:cNvSpPr/>
          <p:nvPr/>
        </p:nvSpPr>
        <p:spPr>
          <a:xfrm>
            <a:off x="1292275" y="6014442"/>
            <a:ext cx="108997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Fentanyl 25 mcg/hr ≈ 60 mg oral morphine/day (BNF ×2.4 factor)</a:t>
            </a:r>
            <a:endParaRPr lang="en-US" sz="1200" dirty="0"/>
          </a:p>
        </p:txBody>
      </p:sp>
      <p:sp>
        <p:nvSpPr>
          <p:cNvPr id="43" name="SK-24-text-42"/>
          <p:cNvSpPr/>
          <p:nvPr/>
        </p:nvSpPr>
        <p:spPr>
          <a:xfrm>
            <a:off x="7534573" y="5794921"/>
            <a:ext cx="46574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Stable pain only — never for acute titration</a:t>
            </a:r>
            <a:endParaRPr lang="en-US" sz="1350" dirty="0"/>
          </a:p>
        </p:txBody>
      </p:sp>
      <p:sp>
        <p:nvSpPr>
          <p:cNvPr id="44" name="SK-24-text-43"/>
          <p:cNvSpPr/>
          <p:nvPr/>
        </p:nvSpPr>
        <p:spPr>
          <a:xfrm>
            <a:off x="280392" y="6542484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5" name="SK-24-text-44"/>
          <p:cNvSpPr/>
          <p:nvPr/>
        </p:nvSpPr>
        <p:spPr>
          <a:xfrm>
            <a:off x="7607796" y="6535638"/>
            <a:ext cx="458420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Management &amp; Opioid Conversion</a:t>
            </a:r>
            <a:endParaRPr lang="en-US" sz="1200" dirty="0"/>
          </a:p>
        </p:txBody>
      </p:sp>
      <p:sp>
        <p:nvSpPr>
          <p:cNvPr id="46" name="SK-24-text-45"/>
          <p:cNvSpPr/>
          <p:nvPr/>
        </p:nvSpPr>
        <p:spPr>
          <a:xfrm>
            <a:off x="10545961" y="6542484"/>
            <a:ext cx="164603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2026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5" y="1008013"/>
            <a:ext cx="1548259" cy="75307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79" y="1837134"/>
            <a:ext cx="5596086" cy="2833688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79" y="1837134"/>
            <a:ext cx="5596086" cy="89148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3482" y="1837134"/>
            <a:ext cx="5596086" cy="2833688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482" y="1837134"/>
            <a:ext cx="5596086" cy="89148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079" y="4779318"/>
            <a:ext cx="11399490" cy="399008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0079" y="4813548"/>
            <a:ext cx="60871" cy="308521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0079" y="5314950"/>
            <a:ext cx="11399490" cy="925711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12111"/>
            <a:ext cx="12192000" cy="445740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2988" y="5452021"/>
            <a:ext cx="658267" cy="582811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97294" y="3593455"/>
            <a:ext cx="1084957" cy="1001167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81686" y="3593455"/>
            <a:ext cx="1133773" cy="1001167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58079" y="150763"/>
            <a:ext cx="938659" cy="1097161"/>
          </a:xfrm>
          <a:prstGeom prst="rect">
            <a:avLst/>
          </a:prstGeom>
        </p:spPr>
      </p:pic>
      <p:sp>
        <p:nvSpPr>
          <p:cNvPr id="16" name="SK-25-text-15"/>
          <p:cNvSpPr/>
          <p:nvPr/>
        </p:nvSpPr>
        <p:spPr>
          <a:xfrm>
            <a:off x="365671" y="219373"/>
            <a:ext cx="71475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297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9 — Alternative Strong Opioids</a:t>
            </a:r>
            <a:endParaRPr lang="en-US" sz="1200" dirty="0"/>
          </a:p>
        </p:txBody>
      </p:sp>
      <p:sp>
        <p:nvSpPr>
          <p:cNvPr id="17" name="SK-25-text-16"/>
          <p:cNvSpPr/>
          <p:nvPr/>
        </p:nvSpPr>
        <p:spPr>
          <a:xfrm>
            <a:off x="365671" y="473125"/>
            <a:ext cx="1182632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Buprenorphine Patches and Partial Agonists</a:t>
            </a:r>
            <a:endParaRPr lang="en-US" sz="3000" dirty="0"/>
          </a:p>
        </p:txBody>
      </p:sp>
      <p:sp>
        <p:nvSpPr>
          <p:cNvPr id="18" name="SK-25-text-17"/>
          <p:cNvSpPr/>
          <p:nvPr/>
        </p:nvSpPr>
        <p:spPr>
          <a:xfrm>
            <a:off x="365671" y="1289298"/>
            <a:ext cx="118263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Transdermal buprenorphine — two formulations, different change frequencies, moderate pain range</a:t>
            </a:r>
            <a:endParaRPr lang="en-US" sz="1500" dirty="0"/>
          </a:p>
        </p:txBody>
      </p:sp>
      <p:sp>
        <p:nvSpPr>
          <p:cNvPr id="19" name="SK-25-text-18"/>
          <p:cNvSpPr/>
          <p:nvPr/>
        </p:nvSpPr>
        <p:spPr>
          <a:xfrm>
            <a:off x="670471" y="1913334"/>
            <a:ext cx="271272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BuTrans</a:t>
            </a:r>
            <a:endParaRPr lang="en-US" sz="2400" dirty="0"/>
          </a:p>
        </p:txBody>
      </p:sp>
      <p:sp>
        <p:nvSpPr>
          <p:cNvPr id="20" name="SK-25-text-19"/>
          <p:cNvSpPr/>
          <p:nvPr/>
        </p:nvSpPr>
        <p:spPr>
          <a:xfrm>
            <a:off x="682675" y="2345382"/>
            <a:ext cx="30384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4297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7-day patch</a:t>
            </a:r>
            <a:endParaRPr lang="en-US" sz="1650" dirty="0"/>
          </a:p>
        </p:txBody>
      </p:sp>
      <p:sp>
        <p:nvSpPr>
          <p:cNvPr id="21" name="SK-25-text-20"/>
          <p:cNvSpPr/>
          <p:nvPr/>
        </p:nvSpPr>
        <p:spPr>
          <a:xfrm>
            <a:off x="670471" y="2715667"/>
            <a:ext cx="78181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Available strengths: 5, 10, 20 mcg/hr</a:t>
            </a:r>
            <a:endParaRPr lang="en-US" sz="1200" dirty="0"/>
          </a:p>
        </p:txBody>
      </p:sp>
      <p:sp>
        <p:nvSpPr>
          <p:cNvPr id="22" name="SK-25-text-21"/>
          <p:cNvSpPr/>
          <p:nvPr/>
        </p:nvSpPr>
        <p:spPr>
          <a:xfrm>
            <a:off x="670471" y="3003798"/>
            <a:ext cx="42214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Changed every 7 days</a:t>
            </a:r>
            <a:endParaRPr lang="en-US" sz="1200" dirty="0"/>
          </a:p>
        </p:txBody>
      </p:sp>
      <p:sp>
        <p:nvSpPr>
          <p:cNvPr id="23" name="SK-25-text-22"/>
          <p:cNvSpPr/>
          <p:nvPr/>
        </p:nvSpPr>
        <p:spPr>
          <a:xfrm>
            <a:off x="670471" y="3298627"/>
            <a:ext cx="98298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Full effect takes up to 72 hours after application</a:t>
            </a:r>
            <a:endParaRPr lang="en-US" sz="1200" dirty="0"/>
          </a:p>
        </p:txBody>
      </p:sp>
      <p:sp>
        <p:nvSpPr>
          <p:cNvPr id="24" name="SK-25-text-23"/>
          <p:cNvSpPr/>
          <p:nvPr/>
        </p:nvSpPr>
        <p:spPr>
          <a:xfrm>
            <a:off x="670471" y="3620988"/>
            <a:ext cx="73304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10 mcg/hr ≈ 24 mg/day oral morphine</a:t>
            </a:r>
            <a:endParaRPr lang="en-US" sz="1200" dirty="0"/>
          </a:p>
        </p:txBody>
      </p:sp>
      <p:sp>
        <p:nvSpPr>
          <p:cNvPr id="25" name="SK-25-text-24"/>
          <p:cNvSpPr/>
          <p:nvPr/>
        </p:nvSpPr>
        <p:spPr>
          <a:xfrm>
            <a:off x="670471" y="3936355"/>
            <a:ext cx="83058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Suitable for: moderate, stable chronic pain</a:t>
            </a:r>
            <a:endParaRPr lang="en-US" sz="1200" dirty="0"/>
          </a:p>
        </p:txBody>
      </p:sp>
      <p:sp>
        <p:nvSpPr>
          <p:cNvPr id="26" name="SK-25-text-25"/>
          <p:cNvSpPr/>
          <p:nvPr/>
        </p:nvSpPr>
        <p:spPr>
          <a:xfrm>
            <a:off x="670471" y="4245025"/>
            <a:ext cx="90373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Less constipation and nausea than oral morphine</a:t>
            </a:r>
            <a:endParaRPr lang="en-US" sz="1200" dirty="0"/>
          </a:p>
        </p:txBody>
      </p:sp>
      <p:sp>
        <p:nvSpPr>
          <p:cNvPr id="27" name="SK-25-text-26"/>
          <p:cNvSpPr/>
          <p:nvPr/>
        </p:nvSpPr>
        <p:spPr>
          <a:xfrm>
            <a:off x="6437263" y="1913334"/>
            <a:ext cx="307848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Transtec</a:t>
            </a:r>
            <a:endParaRPr lang="en-US" sz="2400" dirty="0"/>
          </a:p>
        </p:txBody>
      </p:sp>
      <p:sp>
        <p:nvSpPr>
          <p:cNvPr id="28" name="SK-25-text-27"/>
          <p:cNvSpPr/>
          <p:nvPr/>
        </p:nvSpPr>
        <p:spPr>
          <a:xfrm>
            <a:off x="6449467" y="2345382"/>
            <a:ext cx="37090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r>
              <a:rPr lang="en-US" sz="1650" b="1" dirty="0">
                <a:solidFill>
                  <a:srgbClr val="E5A9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 day patch (96-hour)</a:t>
            </a:r>
            <a:endParaRPr lang="en-US" sz="1650" dirty="0"/>
          </a:p>
        </p:txBody>
      </p:sp>
      <p:sp>
        <p:nvSpPr>
          <p:cNvPr id="29" name="SK-25-text-28"/>
          <p:cNvSpPr/>
          <p:nvPr/>
        </p:nvSpPr>
        <p:spPr>
          <a:xfrm>
            <a:off x="6449467" y="2715667"/>
            <a:ext cx="574253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Available strengths: 35, 52.5, 70 mcg/hr</a:t>
            </a:r>
            <a:endParaRPr lang="en-US" sz="1200" dirty="0"/>
          </a:p>
        </p:txBody>
      </p:sp>
      <p:sp>
        <p:nvSpPr>
          <p:cNvPr id="30" name="SK-25-text-29"/>
          <p:cNvSpPr/>
          <p:nvPr/>
        </p:nvSpPr>
        <p:spPr>
          <a:xfrm>
            <a:off x="6449467" y="3003798"/>
            <a:ext cx="574253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Changed every 96 hours (every 4 days)</a:t>
            </a:r>
            <a:endParaRPr lang="en-US" sz="1200" dirty="0"/>
          </a:p>
        </p:txBody>
      </p:sp>
      <p:sp>
        <p:nvSpPr>
          <p:cNvPr id="31" name="SK-25-text-30"/>
          <p:cNvSpPr/>
          <p:nvPr/>
        </p:nvSpPr>
        <p:spPr>
          <a:xfrm>
            <a:off x="6449467" y="3298627"/>
            <a:ext cx="57425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Full effect takes up to 24 hours after application</a:t>
            </a:r>
            <a:endParaRPr lang="en-US" sz="1200" dirty="0"/>
          </a:p>
        </p:txBody>
      </p:sp>
      <p:sp>
        <p:nvSpPr>
          <p:cNvPr id="32" name="SK-25-text-31"/>
          <p:cNvSpPr/>
          <p:nvPr/>
        </p:nvSpPr>
        <p:spPr>
          <a:xfrm>
            <a:off x="6449467" y="3620988"/>
            <a:ext cx="57425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Higher-strength formulation than BuTrans</a:t>
            </a:r>
            <a:endParaRPr lang="en-US" sz="1200" dirty="0"/>
          </a:p>
        </p:txBody>
      </p:sp>
      <p:sp>
        <p:nvSpPr>
          <p:cNvPr id="33" name="SK-25-text-32"/>
          <p:cNvSpPr/>
          <p:nvPr/>
        </p:nvSpPr>
        <p:spPr>
          <a:xfrm>
            <a:off x="6449467" y="3936355"/>
            <a:ext cx="57425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Suitable for: moderate-to-moderately-severe stable pain</a:t>
            </a:r>
            <a:endParaRPr lang="en-US" sz="1200" dirty="0"/>
          </a:p>
        </p:txBody>
      </p:sp>
      <p:sp>
        <p:nvSpPr>
          <p:cNvPr id="34" name="SK-25-text-33"/>
          <p:cNvSpPr/>
          <p:nvPr/>
        </p:nvSpPr>
        <p:spPr>
          <a:xfrm>
            <a:off x="6449467" y="4245025"/>
            <a:ext cx="574253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Multiple patches can be used if needed</a:t>
            </a:r>
            <a:endParaRPr lang="en-US" sz="1200" dirty="0"/>
          </a:p>
        </p:txBody>
      </p:sp>
      <p:sp>
        <p:nvSpPr>
          <p:cNvPr id="35" name="SK-25-text-34"/>
          <p:cNvSpPr/>
          <p:nvPr/>
        </p:nvSpPr>
        <p:spPr>
          <a:xfrm>
            <a:off x="2195661" y="4855369"/>
            <a:ext cx="780052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Equivalence: Buprenorphine 10 mcg/hr patch ≈ 24 mg oral morphine per day</a:t>
            </a:r>
            <a:endParaRPr lang="en-US" sz="1500" dirty="0"/>
          </a:p>
        </p:txBody>
      </p:sp>
      <p:sp>
        <p:nvSpPr>
          <p:cNvPr id="36" name="SK-25-text-35"/>
          <p:cNvSpPr/>
          <p:nvPr/>
        </p:nvSpPr>
        <p:spPr>
          <a:xfrm>
            <a:off x="1292275" y="5520630"/>
            <a:ext cx="1877467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Partial Agonist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Ceiling Effect</a:t>
            </a:r>
            <a:endParaRPr lang="en-US" sz="1650" dirty="0"/>
          </a:p>
        </p:txBody>
      </p:sp>
      <p:sp>
        <p:nvSpPr>
          <p:cNvPr id="37" name="SK-25-text-36"/>
          <p:cNvSpPr/>
          <p:nvPr/>
        </p:nvSpPr>
        <p:spPr>
          <a:xfrm>
            <a:off x="3511153" y="5431482"/>
            <a:ext cx="7693075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Buprenorphine is a partial mu-opioid agonist. At higher doses, analgesic effect plateaus —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is generally used for moderate pain only. Not suitable for severe or rapidly escalating pain.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Does not fully displace full agonists — consider carefully when switching.</a:t>
            </a:r>
            <a:endParaRPr lang="en-US" sz="1350" dirty="0"/>
          </a:p>
        </p:txBody>
      </p:sp>
      <p:sp>
        <p:nvSpPr>
          <p:cNvPr id="38" name="SK-25-text-37"/>
          <p:cNvSpPr/>
          <p:nvPr/>
        </p:nvSpPr>
        <p:spPr>
          <a:xfrm>
            <a:off x="377875" y="6542484"/>
            <a:ext cx="36766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39" name="SK-25-text-38"/>
          <p:cNvSpPr/>
          <p:nvPr/>
        </p:nvSpPr>
        <p:spPr>
          <a:xfrm>
            <a:off x="5874990" y="6542484"/>
            <a:ext cx="295573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25</a:t>
            </a:r>
            <a:endParaRPr lang="en-US" sz="1125" dirty="0"/>
          </a:p>
        </p:txBody>
      </p:sp>
      <p:sp>
        <p:nvSpPr>
          <p:cNvPr id="40" name="SK-25-text-39"/>
          <p:cNvSpPr/>
          <p:nvPr/>
        </p:nvSpPr>
        <p:spPr>
          <a:xfrm>
            <a:off x="7482780" y="6535638"/>
            <a:ext cx="429458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 Management &amp; Opioid Conversion | Bradford VTS 2026</a:t>
            </a:r>
            <a:endParaRPr lang="en-US" sz="11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079" y="995809"/>
            <a:ext cx="4096494" cy="38100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79" y="1268611"/>
            <a:ext cx="5437584" cy="4169569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79" y="1268611"/>
            <a:ext cx="5437584" cy="733723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4667" y="1268611"/>
            <a:ext cx="5437584" cy="4162723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44667" y="1268611"/>
            <a:ext cx="5437584" cy="733723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6871" y="2413248"/>
            <a:ext cx="5413177" cy="563612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6871" y="3476327"/>
            <a:ext cx="5413177" cy="563612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56871" y="4498777"/>
            <a:ext cx="5413177" cy="521196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79898" y="5650855"/>
            <a:ext cx="7839373" cy="658267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79898" y="5650855"/>
            <a:ext cx="97482" cy="692646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18957"/>
            <a:ext cx="12192000" cy="438894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87067" y="5740003"/>
            <a:ext cx="365671" cy="432048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301859" y="5541169"/>
            <a:ext cx="767953" cy="781794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948392" y="4608463"/>
            <a:ext cx="280392" cy="726877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31475" y="4656534"/>
            <a:ext cx="694879" cy="658267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67200" y="4313634"/>
            <a:ext cx="1414165" cy="973782"/>
          </a:xfrm>
          <a:prstGeom prst="rect">
            <a:avLst/>
          </a:prstGeom>
        </p:spPr>
      </p:pic>
      <p:sp>
        <p:nvSpPr>
          <p:cNvPr id="19" name="SK-26-text-18"/>
          <p:cNvSpPr/>
          <p:nvPr/>
        </p:nvSpPr>
        <p:spPr>
          <a:xfrm>
            <a:off x="377875" y="178296"/>
            <a:ext cx="7715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0748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10 — Adjuvant Analgesics</a:t>
            </a:r>
            <a:endParaRPr lang="en-US" sz="1500" dirty="0"/>
          </a:p>
        </p:txBody>
      </p:sp>
      <p:sp>
        <p:nvSpPr>
          <p:cNvPr id="20" name="SK-26-text-19"/>
          <p:cNvSpPr/>
          <p:nvPr/>
        </p:nvSpPr>
        <p:spPr>
          <a:xfrm>
            <a:off x="365671" y="438894"/>
            <a:ext cx="1182632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Adjuvant Analgesics: NSAIDs and Steroids</a:t>
            </a:r>
            <a:endParaRPr lang="en-US" sz="3300" dirty="0"/>
          </a:p>
        </p:txBody>
      </p:sp>
      <p:sp>
        <p:nvSpPr>
          <p:cNvPr id="21" name="SK-26-text-20"/>
          <p:cNvSpPr/>
          <p:nvPr/>
        </p:nvSpPr>
        <p:spPr>
          <a:xfrm>
            <a:off x="2535882" y="1357759"/>
            <a:ext cx="198024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NSAIDs</a:t>
            </a:r>
            <a:endParaRPr lang="en-US" sz="2025" dirty="0"/>
          </a:p>
        </p:txBody>
      </p:sp>
      <p:sp>
        <p:nvSpPr>
          <p:cNvPr id="22" name="SK-26-text-21"/>
          <p:cNvSpPr/>
          <p:nvPr/>
        </p:nvSpPr>
        <p:spPr>
          <a:xfrm>
            <a:off x="1950690" y="1707505"/>
            <a:ext cx="6267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Anti-inflammatory Analgesia</a:t>
            </a:r>
            <a:endParaRPr lang="en-US" sz="1500" dirty="0"/>
          </a:p>
        </p:txBody>
      </p:sp>
      <p:sp>
        <p:nvSpPr>
          <p:cNvPr id="23" name="SK-26-text-22"/>
          <p:cNvSpPr/>
          <p:nvPr/>
        </p:nvSpPr>
        <p:spPr>
          <a:xfrm>
            <a:off x="609600" y="2201317"/>
            <a:ext cx="19373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0748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Best For:</a:t>
            </a:r>
            <a:endParaRPr lang="en-US" sz="1350" dirty="0"/>
          </a:p>
        </p:txBody>
      </p:sp>
      <p:sp>
        <p:nvSpPr>
          <p:cNvPr id="24" name="SK-26-text-23"/>
          <p:cNvSpPr/>
          <p:nvPr/>
        </p:nvSpPr>
        <p:spPr>
          <a:xfrm>
            <a:off x="597396" y="2475607"/>
            <a:ext cx="23488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Bone pain</a:t>
            </a:r>
            <a:endParaRPr lang="en-US" sz="1350" dirty="0"/>
          </a:p>
        </p:txBody>
      </p:sp>
      <p:sp>
        <p:nvSpPr>
          <p:cNvPr id="25" name="SK-26-text-24"/>
          <p:cNvSpPr/>
          <p:nvPr/>
        </p:nvSpPr>
        <p:spPr>
          <a:xfrm>
            <a:off x="597396" y="2722513"/>
            <a:ext cx="46120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Musculoskeletal pain</a:t>
            </a:r>
            <a:endParaRPr lang="en-US" sz="1350" dirty="0"/>
          </a:p>
        </p:txBody>
      </p:sp>
      <p:sp>
        <p:nvSpPr>
          <p:cNvPr id="26" name="SK-26-text-25"/>
          <p:cNvSpPr/>
          <p:nvPr/>
        </p:nvSpPr>
        <p:spPr>
          <a:xfrm>
            <a:off x="597396" y="2969419"/>
            <a:ext cx="42005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Liver capsule pain</a:t>
            </a:r>
            <a:endParaRPr lang="en-US" sz="1350" dirty="0"/>
          </a:p>
        </p:txBody>
      </p:sp>
      <p:sp>
        <p:nvSpPr>
          <p:cNvPr id="27" name="SK-26-text-26"/>
          <p:cNvSpPr/>
          <p:nvPr/>
        </p:nvSpPr>
        <p:spPr>
          <a:xfrm>
            <a:off x="597396" y="3202632"/>
            <a:ext cx="54349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Soft tissue infiltration</a:t>
            </a:r>
            <a:endParaRPr lang="en-US" sz="1350" dirty="0"/>
          </a:p>
        </p:txBody>
      </p:sp>
      <p:sp>
        <p:nvSpPr>
          <p:cNvPr id="28" name="SK-26-text-27"/>
          <p:cNvSpPr/>
          <p:nvPr/>
        </p:nvSpPr>
        <p:spPr>
          <a:xfrm>
            <a:off x="609600" y="3593455"/>
            <a:ext cx="42005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0748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Subcutaneous Option:</a:t>
            </a:r>
            <a:endParaRPr lang="en-US" sz="1350" dirty="0"/>
          </a:p>
        </p:txBody>
      </p:sp>
      <p:sp>
        <p:nvSpPr>
          <p:cNvPr id="29" name="SK-26-text-28"/>
          <p:cNvSpPr/>
          <p:nvPr/>
        </p:nvSpPr>
        <p:spPr>
          <a:xfrm>
            <a:off x="597396" y="3833515"/>
            <a:ext cx="52978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Ketorolac 30 mg SC PRN</a:t>
            </a:r>
            <a:endParaRPr lang="en-US" sz="1350" dirty="0"/>
          </a:p>
        </p:txBody>
      </p:sp>
      <p:sp>
        <p:nvSpPr>
          <p:cNvPr id="30" name="SK-26-text-29"/>
          <p:cNvSpPr/>
          <p:nvPr/>
        </p:nvSpPr>
        <p:spPr>
          <a:xfrm>
            <a:off x="597396" y="4066729"/>
            <a:ext cx="98926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Or 60–120 mg/24 hr CSCI in syringe driver</a:t>
            </a:r>
            <a:endParaRPr lang="en-US" sz="1350" dirty="0"/>
          </a:p>
        </p:txBody>
      </p:sp>
      <p:sp>
        <p:nvSpPr>
          <p:cNvPr id="31" name="SK-26-text-30"/>
          <p:cNvSpPr/>
          <p:nvPr/>
        </p:nvSpPr>
        <p:spPr>
          <a:xfrm>
            <a:off x="609600" y="4464546"/>
            <a:ext cx="35833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0748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 Reminders:</a:t>
            </a:r>
            <a:endParaRPr lang="en-US" sz="1350" dirty="0"/>
          </a:p>
        </p:txBody>
      </p:sp>
      <p:sp>
        <p:nvSpPr>
          <p:cNvPr id="32" name="SK-26-text-31"/>
          <p:cNvSpPr/>
          <p:nvPr/>
        </p:nvSpPr>
        <p:spPr>
          <a:xfrm>
            <a:off x="597396" y="4704457"/>
            <a:ext cx="56407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Always co-prescribe a PPI</a:t>
            </a:r>
            <a:endParaRPr lang="en-US" sz="1350" dirty="0"/>
          </a:p>
        </p:txBody>
      </p:sp>
      <p:sp>
        <p:nvSpPr>
          <p:cNvPr id="33" name="SK-26-text-32"/>
          <p:cNvSpPr/>
          <p:nvPr/>
        </p:nvSpPr>
        <p:spPr>
          <a:xfrm>
            <a:off x="597396" y="4937671"/>
            <a:ext cx="79038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Check renal function before starting</a:t>
            </a:r>
            <a:endParaRPr lang="en-US" sz="1350" dirty="0"/>
          </a:p>
        </p:txBody>
      </p:sp>
      <p:sp>
        <p:nvSpPr>
          <p:cNvPr id="34" name="SK-26-text-33"/>
          <p:cNvSpPr/>
          <p:nvPr/>
        </p:nvSpPr>
        <p:spPr>
          <a:xfrm>
            <a:off x="597396" y="5184577"/>
            <a:ext cx="625792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Consider cardiovascular risk</a:t>
            </a:r>
            <a:endParaRPr lang="en-US" sz="1350" dirty="0"/>
          </a:p>
        </p:txBody>
      </p:sp>
      <p:sp>
        <p:nvSpPr>
          <p:cNvPr id="35" name="SK-26-text-34"/>
          <p:cNvSpPr/>
          <p:nvPr/>
        </p:nvSpPr>
        <p:spPr>
          <a:xfrm>
            <a:off x="7632055" y="1364605"/>
            <a:ext cx="414051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Dexamethasone</a:t>
            </a:r>
            <a:endParaRPr lang="en-US" sz="2025" dirty="0"/>
          </a:p>
        </p:txBody>
      </p:sp>
      <p:sp>
        <p:nvSpPr>
          <p:cNvPr id="36" name="SK-26-text-35"/>
          <p:cNvSpPr/>
          <p:nvPr/>
        </p:nvSpPr>
        <p:spPr>
          <a:xfrm>
            <a:off x="7802761" y="1707505"/>
            <a:ext cx="438923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Corticosteroid Adjuvant</a:t>
            </a:r>
            <a:endParaRPr lang="en-US" sz="1500" dirty="0"/>
          </a:p>
        </p:txBody>
      </p:sp>
      <p:sp>
        <p:nvSpPr>
          <p:cNvPr id="37" name="SK-26-text-36"/>
          <p:cNvSpPr/>
          <p:nvPr/>
        </p:nvSpPr>
        <p:spPr>
          <a:xfrm>
            <a:off x="6315373" y="2201317"/>
            <a:ext cx="46120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Indications and Doses:</a:t>
            </a:r>
            <a:endParaRPr lang="en-US" sz="1350" dirty="0"/>
          </a:p>
        </p:txBody>
      </p:sp>
      <p:sp>
        <p:nvSpPr>
          <p:cNvPr id="38" name="SK-26-text-37"/>
          <p:cNvSpPr/>
          <p:nvPr/>
        </p:nvSpPr>
        <p:spPr>
          <a:xfrm>
            <a:off x="6486079" y="2489448"/>
            <a:ext cx="23812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Raised ICP</a:t>
            </a:r>
            <a:endParaRPr lang="en-US" sz="1500" dirty="0"/>
          </a:p>
        </p:txBody>
      </p:sp>
      <p:sp>
        <p:nvSpPr>
          <p:cNvPr id="39" name="SK-26-text-38"/>
          <p:cNvSpPr/>
          <p:nvPr/>
        </p:nvSpPr>
        <p:spPr>
          <a:xfrm>
            <a:off x="6486079" y="2701975"/>
            <a:ext cx="570592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8–16 mg/day — taper after response</a:t>
            </a:r>
            <a:endParaRPr lang="en-US" sz="1350" dirty="0"/>
          </a:p>
        </p:txBody>
      </p:sp>
      <p:sp>
        <p:nvSpPr>
          <p:cNvPr id="40" name="SK-26-text-39"/>
          <p:cNvSpPr/>
          <p:nvPr/>
        </p:nvSpPr>
        <p:spPr>
          <a:xfrm>
            <a:off x="6486079" y="3017490"/>
            <a:ext cx="570592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Nerve / Spinal Cord Compression</a:t>
            </a:r>
            <a:endParaRPr lang="en-US" sz="1500" dirty="0"/>
          </a:p>
        </p:txBody>
      </p:sp>
      <p:sp>
        <p:nvSpPr>
          <p:cNvPr id="41" name="SK-26-text-40"/>
          <p:cNvSpPr/>
          <p:nvPr/>
        </p:nvSpPr>
        <p:spPr>
          <a:xfrm>
            <a:off x="6486079" y="3236863"/>
            <a:ext cx="570592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8–16 mg/day — urgent referral simultaneously</a:t>
            </a:r>
            <a:endParaRPr lang="en-US" sz="1350" dirty="0"/>
          </a:p>
        </p:txBody>
      </p:sp>
      <p:sp>
        <p:nvSpPr>
          <p:cNvPr id="42" name="SK-26-text-41"/>
          <p:cNvSpPr/>
          <p:nvPr/>
        </p:nvSpPr>
        <p:spPr>
          <a:xfrm>
            <a:off x="6486079" y="3552379"/>
            <a:ext cx="4210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Liver Capsule Pain</a:t>
            </a:r>
            <a:endParaRPr lang="en-US" sz="1500" dirty="0"/>
          </a:p>
        </p:txBody>
      </p:sp>
      <p:sp>
        <p:nvSpPr>
          <p:cNvPr id="43" name="SK-26-text-42"/>
          <p:cNvSpPr/>
          <p:nvPr/>
        </p:nvSpPr>
        <p:spPr>
          <a:xfrm>
            <a:off x="6486079" y="3778746"/>
            <a:ext cx="24174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2–4 mg/day</a:t>
            </a:r>
            <a:endParaRPr lang="en-US" sz="1350" dirty="0"/>
          </a:p>
        </p:txBody>
      </p:sp>
      <p:sp>
        <p:nvSpPr>
          <p:cNvPr id="44" name="SK-26-text-43"/>
          <p:cNvSpPr/>
          <p:nvPr/>
        </p:nvSpPr>
        <p:spPr>
          <a:xfrm>
            <a:off x="6486079" y="4087267"/>
            <a:ext cx="3981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Appetite &amp; Energy</a:t>
            </a:r>
            <a:endParaRPr lang="en-US" sz="1500" dirty="0"/>
          </a:p>
        </p:txBody>
      </p:sp>
      <p:sp>
        <p:nvSpPr>
          <p:cNvPr id="45" name="SK-26-text-44"/>
          <p:cNvSpPr/>
          <p:nvPr/>
        </p:nvSpPr>
        <p:spPr>
          <a:xfrm>
            <a:off x="6486079" y="4306788"/>
            <a:ext cx="24174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2–4 mg/day</a:t>
            </a:r>
            <a:endParaRPr lang="en-US" sz="1350" dirty="0"/>
          </a:p>
        </p:txBody>
      </p:sp>
      <p:sp>
        <p:nvSpPr>
          <p:cNvPr id="46" name="SK-26-text-45"/>
          <p:cNvSpPr/>
          <p:nvPr/>
        </p:nvSpPr>
        <p:spPr>
          <a:xfrm>
            <a:off x="6315373" y="4635996"/>
            <a:ext cx="33775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Also Useful For:</a:t>
            </a:r>
            <a:endParaRPr lang="en-US" sz="1350" dirty="0"/>
          </a:p>
        </p:txBody>
      </p:sp>
      <p:sp>
        <p:nvSpPr>
          <p:cNvPr id="47" name="SK-26-text-46"/>
          <p:cNvSpPr/>
          <p:nvPr/>
        </p:nvSpPr>
        <p:spPr>
          <a:xfrm>
            <a:off x="6315373" y="4875907"/>
            <a:ext cx="587662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Breathlessness in lymphangitis</a:t>
            </a:r>
            <a:endParaRPr lang="en-US" sz="1350" dirty="0"/>
          </a:p>
        </p:txBody>
      </p:sp>
      <p:sp>
        <p:nvSpPr>
          <p:cNvPr id="48" name="SK-26-text-47"/>
          <p:cNvSpPr/>
          <p:nvPr/>
        </p:nvSpPr>
        <p:spPr>
          <a:xfrm>
            <a:off x="6315373" y="5115967"/>
            <a:ext cx="587662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Superior vena cava obstruction</a:t>
            </a:r>
            <a:endParaRPr lang="en-US" sz="1350" dirty="0"/>
          </a:p>
        </p:txBody>
      </p:sp>
      <p:sp>
        <p:nvSpPr>
          <p:cNvPr id="49" name="SK-26-text-48"/>
          <p:cNvSpPr/>
          <p:nvPr/>
        </p:nvSpPr>
        <p:spPr>
          <a:xfrm>
            <a:off x="2901553" y="5760690"/>
            <a:ext cx="6583561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NSAIDs and dexamethasone work alongside opioids — they target the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underlying mechanism of pain, not just the perception of it.</a:t>
            </a:r>
            <a:endParaRPr lang="en-US" sz="1425" dirty="0"/>
          </a:p>
        </p:txBody>
      </p:sp>
      <p:sp>
        <p:nvSpPr>
          <p:cNvPr id="50" name="SK-26-text-49"/>
          <p:cNvSpPr/>
          <p:nvPr/>
        </p:nvSpPr>
        <p:spPr>
          <a:xfrm>
            <a:off x="377875" y="6549330"/>
            <a:ext cx="44062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51" name="SK-26-text-50"/>
          <p:cNvSpPr/>
          <p:nvPr/>
        </p:nvSpPr>
        <p:spPr>
          <a:xfrm>
            <a:off x="4169569" y="6535638"/>
            <a:ext cx="80224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Adjuvant Analgesics — NSAIDs and Steroids</a:t>
            </a:r>
            <a:endParaRPr lang="en-US" sz="1500" dirty="0"/>
          </a:p>
        </p:txBody>
      </p:sp>
      <p:sp>
        <p:nvSpPr>
          <p:cNvPr id="52" name="SK-26-text-51"/>
          <p:cNvSpPr/>
          <p:nvPr/>
        </p:nvSpPr>
        <p:spPr>
          <a:xfrm>
            <a:off x="10533757" y="6542484"/>
            <a:ext cx="165824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26 of 35</a:t>
            </a:r>
            <a:endParaRPr lang="en-US" sz="13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894" y="1025426"/>
            <a:ext cx="2572494" cy="47625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894" y="1385292"/>
            <a:ext cx="5547271" cy="4423321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3482" y="1371600"/>
            <a:ext cx="5559475" cy="4437013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21161" y="2084784"/>
            <a:ext cx="1987153" cy="253603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21161" y="3610719"/>
            <a:ext cx="1511796" cy="253603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21161" y="4834830"/>
            <a:ext cx="1304479" cy="253603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8894" y="5842248"/>
            <a:ext cx="11314063" cy="488156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405265"/>
            <a:ext cx="12192000" cy="452586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50761" y="102840"/>
            <a:ext cx="1219200" cy="1165771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4879" y="5918448"/>
            <a:ext cx="402282" cy="335905"/>
          </a:xfrm>
          <a:prstGeom prst="rect">
            <a:avLst/>
          </a:prstGeom>
        </p:spPr>
      </p:pic>
      <p:sp>
        <p:nvSpPr>
          <p:cNvPr id="13" name="SK-27-text-12"/>
          <p:cNvSpPr/>
          <p:nvPr/>
        </p:nvSpPr>
        <p:spPr>
          <a:xfrm>
            <a:off x="414486" y="239911"/>
            <a:ext cx="84867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1278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10 — Adjuvant Analgesics</a:t>
            </a:r>
            <a:endParaRPr lang="en-US" sz="1650" dirty="0"/>
          </a:p>
        </p:txBody>
      </p:sp>
      <p:sp>
        <p:nvSpPr>
          <p:cNvPr id="14" name="SK-27-text-13"/>
          <p:cNvSpPr/>
          <p:nvPr/>
        </p:nvSpPr>
        <p:spPr>
          <a:xfrm>
            <a:off x="390079" y="507355"/>
            <a:ext cx="1180192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Adjuvants for Neuropathic Pain &amp; Anxiety</a:t>
            </a:r>
            <a:endParaRPr lang="en-US" sz="3225" dirty="0"/>
          </a:p>
        </p:txBody>
      </p:sp>
      <p:sp>
        <p:nvSpPr>
          <p:cNvPr id="15" name="SK-27-text-14"/>
          <p:cNvSpPr/>
          <p:nvPr/>
        </p:nvSpPr>
        <p:spPr>
          <a:xfrm>
            <a:off x="792361" y="1556742"/>
            <a:ext cx="56292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278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Neuropathic Pain</a:t>
            </a:r>
            <a:endParaRPr lang="en-US" sz="2250" dirty="0"/>
          </a:p>
        </p:txBody>
      </p:sp>
      <p:sp>
        <p:nvSpPr>
          <p:cNvPr id="16" name="SK-27-text-15"/>
          <p:cNvSpPr/>
          <p:nvPr/>
        </p:nvSpPr>
        <p:spPr>
          <a:xfrm>
            <a:off x="780157" y="2084784"/>
            <a:ext cx="42291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Amitriptyline</a:t>
            </a:r>
            <a:endParaRPr lang="en-US" sz="1800" dirty="0"/>
          </a:p>
        </p:txBody>
      </p:sp>
      <p:sp>
        <p:nvSpPr>
          <p:cNvPr id="17" name="SK-27-text-16"/>
          <p:cNvSpPr/>
          <p:nvPr/>
        </p:nvSpPr>
        <p:spPr>
          <a:xfrm>
            <a:off x="2718792" y="2112169"/>
            <a:ext cx="474440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5544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Tricyclic Antidepressant</a:t>
            </a:r>
            <a:endParaRPr lang="en-US" sz="1275" dirty="0"/>
          </a:p>
        </p:txBody>
      </p:sp>
      <p:sp>
        <p:nvSpPr>
          <p:cNvPr id="18" name="SK-27-text-17"/>
          <p:cNvSpPr/>
          <p:nvPr/>
        </p:nvSpPr>
        <p:spPr>
          <a:xfrm>
            <a:off x="1060698" y="2413992"/>
            <a:ext cx="111313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10–25 mg at night. Titrate slowly upward.</a:t>
            </a:r>
            <a:endParaRPr lang="en-US" sz="1500" dirty="0"/>
          </a:p>
        </p:txBody>
      </p:sp>
      <p:sp>
        <p:nvSpPr>
          <p:cNvPr id="19" name="SK-27-text-18"/>
          <p:cNvSpPr/>
          <p:nvPr/>
        </p:nvSpPr>
        <p:spPr>
          <a:xfrm>
            <a:off x="1060698" y="2660898"/>
            <a:ext cx="388917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Especially useful when low mood or poor sleep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accompanies neuropathic pain.</a:t>
            </a:r>
            <a:endParaRPr lang="en-US" sz="1500" dirty="0"/>
          </a:p>
        </p:txBody>
      </p:sp>
      <p:sp>
        <p:nvSpPr>
          <p:cNvPr id="20" name="SK-27-text-19"/>
          <p:cNvSpPr/>
          <p:nvPr/>
        </p:nvSpPr>
        <p:spPr>
          <a:xfrm>
            <a:off x="1060698" y="3161407"/>
            <a:ext cx="6953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Bonus: improves sleep quality.</a:t>
            </a:r>
            <a:endParaRPr lang="en-US" sz="1500" dirty="0"/>
          </a:p>
        </p:txBody>
      </p:sp>
      <p:sp>
        <p:nvSpPr>
          <p:cNvPr id="21" name="SK-27-text-20"/>
          <p:cNvSpPr/>
          <p:nvPr/>
        </p:nvSpPr>
        <p:spPr>
          <a:xfrm>
            <a:off x="780157" y="3634680"/>
            <a:ext cx="340614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Gabapentin</a:t>
            </a:r>
            <a:endParaRPr lang="en-US" sz="1800" dirty="0"/>
          </a:p>
        </p:txBody>
      </p:sp>
      <p:sp>
        <p:nvSpPr>
          <p:cNvPr id="22" name="SK-27-text-21"/>
          <p:cNvSpPr/>
          <p:nvPr/>
        </p:nvSpPr>
        <p:spPr>
          <a:xfrm>
            <a:off x="2608957" y="3648373"/>
            <a:ext cx="280130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Anticonvulsant</a:t>
            </a:r>
            <a:endParaRPr lang="en-US" sz="1275" dirty="0"/>
          </a:p>
        </p:txBody>
      </p:sp>
      <p:sp>
        <p:nvSpPr>
          <p:cNvPr id="23" name="SK-27-text-22"/>
          <p:cNvSpPr/>
          <p:nvPr/>
        </p:nvSpPr>
        <p:spPr>
          <a:xfrm>
            <a:off x="1060698" y="3943350"/>
            <a:ext cx="359658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300 mg once daily. Titrate to 300 mg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 times daily.</a:t>
            </a:r>
            <a:endParaRPr lang="en-US" sz="1500" dirty="0"/>
          </a:p>
        </p:txBody>
      </p:sp>
      <p:sp>
        <p:nvSpPr>
          <p:cNvPr id="24" name="SK-27-text-23"/>
          <p:cNvSpPr/>
          <p:nvPr/>
        </p:nvSpPr>
        <p:spPr>
          <a:xfrm>
            <a:off x="1060698" y="4437013"/>
            <a:ext cx="1113130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for neuropathic pain — well evidenced.</a:t>
            </a:r>
            <a:endParaRPr lang="en-US" sz="1500" dirty="0"/>
          </a:p>
        </p:txBody>
      </p:sp>
      <p:sp>
        <p:nvSpPr>
          <p:cNvPr id="25" name="SK-27-text-24"/>
          <p:cNvSpPr/>
          <p:nvPr/>
        </p:nvSpPr>
        <p:spPr>
          <a:xfrm>
            <a:off x="780157" y="4855369"/>
            <a:ext cx="340614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Pregabalin</a:t>
            </a:r>
            <a:endParaRPr lang="en-US" sz="1800" dirty="0"/>
          </a:p>
        </p:txBody>
      </p:sp>
      <p:sp>
        <p:nvSpPr>
          <p:cNvPr id="26" name="SK-27-text-25"/>
          <p:cNvSpPr/>
          <p:nvPr/>
        </p:nvSpPr>
        <p:spPr>
          <a:xfrm>
            <a:off x="2523679" y="4875907"/>
            <a:ext cx="280130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Anticonvulsant</a:t>
            </a:r>
            <a:endParaRPr lang="en-US" sz="1275" dirty="0"/>
          </a:p>
        </p:txBody>
      </p:sp>
      <p:sp>
        <p:nvSpPr>
          <p:cNvPr id="27" name="SK-27-text-26"/>
          <p:cNvSpPr/>
          <p:nvPr/>
        </p:nvSpPr>
        <p:spPr>
          <a:xfrm>
            <a:off x="1060698" y="5157192"/>
            <a:ext cx="5886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75 mg twice daily.</a:t>
            </a:r>
            <a:endParaRPr lang="en-US" sz="1500" dirty="0"/>
          </a:p>
        </p:txBody>
      </p:sp>
      <p:sp>
        <p:nvSpPr>
          <p:cNvPr id="28" name="SK-27-text-27"/>
          <p:cNvSpPr/>
          <p:nvPr/>
        </p:nvSpPr>
        <p:spPr>
          <a:xfrm>
            <a:off x="1060698" y="5404098"/>
            <a:ext cx="1113130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Faster titration than gabapentin. Similar efficacy.</a:t>
            </a:r>
            <a:endParaRPr lang="en-US" sz="1500" dirty="0"/>
          </a:p>
        </p:txBody>
      </p:sp>
      <p:sp>
        <p:nvSpPr>
          <p:cNvPr id="29" name="SK-27-text-28"/>
          <p:cNvSpPr/>
          <p:nvPr/>
        </p:nvSpPr>
        <p:spPr>
          <a:xfrm>
            <a:off x="6510486" y="1556742"/>
            <a:ext cx="5681514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D3743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Anxiety &amp; Pain Amplification</a:t>
            </a:r>
            <a:endParaRPr lang="en-US" sz="2250" dirty="0"/>
          </a:p>
        </p:txBody>
      </p:sp>
      <p:sp>
        <p:nvSpPr>
          <p:cNvPr id="30" name="SK-27-text-29"/>
          <p:cNvSpPr/>
          <p:nvPr/>
        </p:nvSpPr>
        <p:spPr>
          <a:xfrm>
            <a:off x="6473875" y="2002482"/>
            <a:ext cx="4072086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Anxiety significantly amplifies pain perception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both together.</a:t>
            </a:r>
            <a:endParaRPr lang="en-US" sz="1500" dirty="0"/>
          </a:p>
        </p:txBody>
      </p:sp>
      <p:sp>
        <p:nvSpPr>
          <p:cNvPr id="31" name="SK-27-text-30"/>
          <p:cNvSpPr/>
          <p:nvPr/>
        </p:nvSpPr>
        <p:spPr>
          <a:xfrm>
            <a:off x="6473875" y="2674590"/>
            <a:ext cx="31318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Lorazepam</a:t>
            </a:r>
            <a:endParaRPr lang="en-US" sz="1800" dirty="0"/>
          </a:p>
        </p:txBody>
      </p:sp>
      <p:sp>
        <p:nvSpPr>
          <p:cNvPr id="32" name="SK-27-text-31"/>
          <p:cNvSpPr/>
          <p:nvPr/>
        </p:nvSpPr>
        <p:spPr>
          <a:xfrm>
            <a:off x="6742063" y="2969419"/>
            <a:ext cx="544993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0.5–1 mg sublingual as needed.</a:t>
            </a:r>
            <a:endParaRPr lang="en-US" sz="1500" dirty="0"/>
          </a:p>
        </p:txBody>
      </p:sp>
      <p:sp>
        <p:nvSpPr>
          <p:cNvPr id="33" name="SK-27-text-32"/>
          <p:cNvSpPr/>
          <p:nvPr/>
        </p:nvSpPr>
        <p:spPr>
          <a:xfrm>
            <a:off x="6754267" y="3223171"/>
            <a:ext cx="54377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Rapid onset — useful for acute anxiety episodes.</a:t>
            </a:r>
            <a:endParaRPr lang="en-US" sz="1500" dirty="0"/>
          </a:p>
        </p:txBody>
      </p:sp>
      <p:sp>
        <p:nvSpPr>
          <p:cNvPr id="34" name="SK-27-text-33"/>
          <p:cNvSpPr/>
          <p:nvPr/>
        </p:nvSpPr>
        <p:spPr>
          <a:xfrm>
            <a:off x="6473875" y="3641527"/>
            <a:ext cx="28575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Diazepam</a:t>
            </a:r>
            <a:endParaRPr lang="en-US" sz="1800" dirty="0"/>
          </a:p>
        </p:txBody>
      </p:sp>
      <p:sp>
        <p:nvSpPr>
          <p:cNvPr id="35" name="SK-27-text-34"/>
          <p:cNvSpPr/>
          <p:nvPr/>
        </p:nvSpPr>
        <p:spPr>
          <a:xfrm>
            <a:off x="6742063" y="3943350"/>
            <a:ext cx="544993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2–5 mg twice to three times daily.</a:t>
            </a:r>
            <a:endParaRPr lang="en-US" sz="1500" dirty="0"/>
          </a:p>
        </p:txBody>
      </p:sp>
      <p:sp>
        <p:nvSpPr>
          <p:cNvPr id="36" name="SK-27-text-35"/>
          <p:cNvSpPr/>
          <p:nvPr/>
        </p:nvSpPr>
        <p:spPr>
          <a:xfrm>
            <a:off x="6754267" y="4196953"/>
            <a:ext cx="54377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Longer-acting — useful for background anxiety.</a:t>
            </a:r>
            <a:endParaRPr lang="en-US" sz="1500" dirty="0"/>
          </a:p>
        </p:txBody>
      </p:sp>
      <p:sp>
        <p:nvSpPr>
          <p:cNvPr id="37" name="SK-27-text-36"/>
          <p:cNvSpPr/>
          <p:nvPr/>
        </p:nvSpPr>
        <p:spPr>
          <a:xfrm>
            <a:off x="6473875" y="4615309"/>
            <a:ext cx="31318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Midazolam</a:t>
            </a:r>
            <a:endParaRPr lang="en-US" sz="1800" dirty="0"/>
          </a:p>
        </p:txBody>
      </p:sp>
      <p:sp>
        <p:nvSpPr>
          <p:cNvPr id="38" name="SK-27-text-37"/>
          <p:cNvSpPr/>
          <p:nvPr/>
        </p:nvSpPr>
        <p:spPr>
          <a:xfrm>
            <a:off x="6742063" y="4917132"/>
            <a:ext cx="4972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2.5 mg SC as needed.</a:t>
            </a:r>
            <a:endParaRPr lang="en-US" sz="1500" dirty="0"/>
          </a:p>
        </p:txBody>
      </p:sp>
      <p:sp>
        <p:nvSpPr>
          <p:cNvPr id="39" name="SK-27-text-38"/>
          <p:cNvSpPr/>
          <p:nvPr/>
        </p:nvSpPr>
        <p:spPr>
          <a:xfrm>
            <a:off x="6754267" y="5164038"/>
            <a:ext cx="54377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Used in community syringe driver context.</a:t>
            </a:r>
            <a:endParaRPr lang="en-US" sz="1500" dirty="0"/>
          </a:p>
        </p:txBody>
      </p:sp>
      <p:sp>
        <p:nvSpPr>
          <p:cNvPr id="40" name="SK-27-text-39"/>
          <p:cNvSpPr/>
          <p:nvPr/>
        </p:nvSpPr>
        <p:spPr>
          <a:xfrm>
            <a:off x="6754267" y="5404098"/>
            <a:ext cx="54377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Also covers agitation in last days of life.</a:t>
            </a:r>
            <a:endParaRPr lang="en-US" sz="1500" dirty="0"/>
          </a:p>
        </p:txBody>
      </p:sp>
      <p:sp>
        <p:nvSpPr>
          <p:cNvPr id="41" name="SK-27-text-40"/>
          <p:cNvSpPr/>
          <p:nvPr/>
        </p:nvSpPr>
        <p:spPr>
          <a:xfrm>
            <a:off x="1158180" y="5980063"/>
            <a:ext cx="110338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anxiety as a co-diagnosis — uncontrolled anxiety makes opioid titration harder and pain control worse.</a:t>
            </a:r>
            <a:endParaRPr lang="en-US" sz="1650" dirty="0"/>
          </a:p>
        </p:txBody>
      </p:sp>
      <p:sp>
        <p:nvSpPr>
          <p:cNvPr id="42" name="SK-27-text-41"/>
          <p:cNvSpPr/>
          <p:nvPr/>
        </p:nvSpPr>
        <p:spPr>
          <a:xfrm>
            <a:off x="426690" y="6535638"/>
            <a:ext cx="41614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43" name="SK-27-text-42"/>
          <p:cNvSpPr/>
          <p:nvPr/>
        </p:nvSpPr>
        <p:spPr>
          <a:xfrm>
            <a:off x="7197626" y="6521946"/>
            <a:ext cx="455533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Management &amp; Opioid Conversion | Slide 27 of 35</a:t>
            </a:r>
            <a:endParaRPr lang="en-US" sz="127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150888"/>
            <a:ext cx="1219200" cy="57150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169" y="1919436"/>
            <a:ext cx="5766792" cy="831056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169" y="1919436"/>
            <a:ext cx="804565" cy="830461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632" y="3075576"/>
            <a:ext cx="5766792" cy="836563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169" y="3058567"/>
            <a:ext cx="804565" cy="843409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169" y="4176415"/>
            <a:ext cx="5766792" cy="877788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169" y="4176416"/>
            <a:ext cx="804565" cy="877788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69" y="5246340"/>
            <a:ext cx="5766792" cy="960090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7169" y="5253187"/>
            <a:ext cx="804565" cy="953096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3482" y="1953816"/>
            <a:ext cx="5791200" cy="796826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3482" y="1953816"/>
            <a:ext cx="816769" cy="796826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3482" y="3058567"/>
            <a:ext cx="5791200" cy="843409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3482" y="3058567"/>
            <a:ext cx="816769" cy="843409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78451" y="4176415"/>
            <a:ext cx="5791200" cy="877788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3482" y="4176415"/>
            <a:ext cx="816769" cy="877788"/>
          </a:xfrm>
          <a:prstGeom prst="rect">
            <a:avLst/>
          </a:prstGeom>
        </p:spPr>
      </p:pic>
      <p:pic>
        <p:nvPicPr>
          <p:cNvPr id="18" name="SK-28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93482" y="5253186"/>
            <a:ext cx="5791200" cy="953244"/>
          </a:xfrm>
          <a:prstGeom prst="rect">
            <a:avLst/>
          </a:prstGeom>
        </p:spPr>
      </p:pic>
      <p:pic>
        <p:nvPicPr>
          <p:cNvPr id="19" name="SK-28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3482" y="5246192"/>
            <a:ext cx="816769" cy="960090"/>
          </a:xfrm>
          <a:prstGeom prst="rect">
            <a:avLst/>
          </a:prstGeom>
        </p:spPr>
      </p:pic>
      <p:pic>
        <p:nvPicPr>
          <p:cNvPr id="20" name="SK-28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364188"/>
            <a:ext cx="12192000" cy="493663"/>
          </a:xfrm>
          <a:prstGeom prst="rect">
            <a:avLst/>
          </a:prstGeom>
        </p:spPr>
      </p:pic>
      <p:pic>
        <p:nvPicPr>
          <p:cNvPr id="21" name="SK-28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119098" y="164455"/>
            <a:ext cx="902196" cy="1035546"/>
          </a:xfrm>
          <a:prstGeom prst="rect">
            <a:avLst/>
          </a:prstGeom>
        </p:spPr>
      </p:pic>
      <p:sp>
        <p:nvSpPr>
          <p:cNvPr id="22" name="SK-28-text-21"/>
          <p:cNvSpPr/>
          <p:nvPr/>
        </p:nvSpPr>
        <p:spPr>
          <a:xfrm>
            <a:off x="341263" y="205680"/>
            <a:ext cx="572071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11 — Top Tips</a:t>
            </a:r>
            <a:endParaRPr lang="en-US" sz="1650" dirty="0"/>
          </a:p>
        </p:txBody>
      </p:sp>
      <p:sp>
        <p:nvSpPr>
          <p:cNvPr id="23" name="SK-28-text-22"/>
          <p:cNvSpPr/>
          <p:nvPr/>
        </p:nvSpPr>
        <p:spPr>
          <a:xfrm>
            <a:off x="341263" y="493663"/>
            <a:ext cx="11850737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 for Palliative Pain Management</a:t>
            </a:r>
            <a:endParaRPr lang="en-US" sz="3450" dirty="0"/>
          </a:p>
        </p:txBody>
      </p:sp>
      <p:sp>
        <p:nvSpPr>
          <p:cNvPr id="24" name="SK-28-text-23"/>
          <p:cNvSpPr/>
          <p:nvPr/>
        </p:nvSpPr>
        <p:spPr>
          <a:xfrm>
            <a:off x="341263" y="1371600"/>
            <a:ext cx="99612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Eight clinical pearls every GP trainee must know</a:t>
            </a:r>
            <a:endParaRPr lang="en-US" sz="1350" dirty="0"/>
          </a:p>
        </p:txBody>
      </p:sp>
      <p:sp>
        <p:nvSpPr>
          <p:cNvPr id="25" name="SK-28-text-24"/>
          <p:cNvSpPr/>
          <p:nvPr/>
        </p:nvSpPr>
        <p:spPr>
          <a:xfrm>
            <a:off x="1073051" y="1995636"/>
            <a:ext cx="4111675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convert via oral morphine</a:t>
            </a:r>
            <a:endParaRPr lang="en-US" sz="1400" dirty="0"/>
          </a:p>
        </p:txBody>
      </p:sp>
      <p:sp>
        <p:nvSpPr>
          <p:cNvPr id="26" name="SK-28-text-25"/>
          <p:cNvSpPr/>
          <p:nvPr/>
        </p:nvSpPr>
        <p:spPr>
          <a:xfrm>
            <a:off x="1206996" y="2187625"/>
            <a:ext cx="418177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is the universal reference point — convect TO it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first, then OUT from it.</a:t>
            </a:r>
            <a:endParaRPr lang="en-US" sz="1350" dirty="0"/>
          </a:p>
        </p:txBody>
      </p:sp>
      <p:sp>
        <p:nvSpPr>
          <p:cNvPr id="27" name="SK-28-text-26"/>
          <p:cNvSpPr/>
          <p:nvPr/>
        </p:nvSpPr>
        <p:spPr>
          <a:xfrm>
            <a:off x="1085255" y="3154561"/>
            <a:ext cx="4953000" cy="1028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Breakthrough = 1/6 of total 24-hour dose</a:t>
            </a:r>
            <a:endParaRPr lang="en-US" sz="1400" b="1" dirty="0"/>
          </a:p>
        </p:txBody>
      </p:sp>
      <p:sp>
        <p:nvSpPr>
          <p:cNvPr id="28" name="SK-28-text-27"/>
          <p:cNvSpPr/>
          <p:nvPr/>
        </p:nvSpPr>
        <p:spPr>
          <a:xfrm>
            <a:off x="1206996" y="3332857"/>
            <a:ext cx="3450282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Recalculate every single time you change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background dose.</a:t>
            </a:r>
            <a:endParaRPr lang="en-US" sz="1350" dirty="0"/>
          </a:p>
        </p:txBody>
      </p:sp>
      <p:sp>
        <p:nvSpPr>
          <p:cNvPr id="29" name="SK-28-text-28"/>
          <p:cNvSpPr/>
          <p:nvPr/>
        </p:nvSpPr>
        <p:spPr>
          <a:xfrm>
            <a:off x="1085255" y="4293096"/>
            <a:ext cx="4876800" cy="1028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prescribe laxatives with any opioid</a:t>
            </a:r>
            <a:endParaRPr lang="en-US" sz="1400" b="1" dirty="0"/>
          </a:p>
        </p:txBody>
      </p:sp>
      <p:sp>
        <p:nvSpPr>
          <p:cNvPr id="30" name="SK-28-text-29"/>
          <p:cNvSpPr/>
          <p:nvPr/>
        </p:nvSpPr>
        <p:spPr>
          <a:xfrm>
            <a:off x="1206996" y="4464546"/>
            <a:ext cx="345028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Constipation does not resolve on its own.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Prescribe from day one, every time.</a:t>
            </a:r>
            <a:endParaRPr lang="en-US" sz="1350" dirty="0"/>
          </a:p>
        </p:txBody>
      </p:sp>
      <p:sp>
        <p:nvSpPr>
          <p:cNvPr id="31" name="SK-28-text-30"/>
          <p:cNvSpPr/>
          <p:nvPr/>
        </p:nvSpPr>
        <p:spPr>
          <a:xfrm>
            <a:off x="1085255" y="5404098"/>
            <a:ext cx="6019800" cy="1028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your local palliative care team's fentanyl chart</a:t>
            </a:r>
            <a:endParaRPr lang="en-US" sz="1400" b="1" dirty="0"/>
          </a:p>
        </p:txBody>
      </p:sp>
      <p:sp>
        <p:nvSpPr>
          <p:cNvPr id="32" name="SK-28-text-31"/>
          <p:cNvSpPr/>
          <p:nvPr/>
        </p:nvSpPr>
        <p:spPr>
          <a:xfrm>
            <a:off x="1206996" y="5582394"/>
            <a:ext cx="423058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Conversion factors vary from ×2.4 to ×3.6 — never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rely on a single figure at high doses.</a:t>
            </a:r>
            <a:endParaRPr lang="en-US" sz="1350" dirty="0"/>
          </a:p>
        </p:txBody>
      </p:sp>
      <p:sp>
        <p:nvSpPr>
          <p:cNvPr id="33" name="SK-28-text-32"/>
          <p:cNvSpPr/>
          <p:nvPr/>
        </p:nvSpPr>
        <p:spPr>
          <a:xfrm>
            <a:off x="7088577" y="2040434"/>
            <a:ext cx="5410200" cy="1028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Reduce dose by 25–50% when switching opioids</a:t>
            </a:r>
            <a:endParaRPr lang="en-US" sz="1400" dirty="0"/>
          </a:p>
        </p:txBody>
      </p:sp>
      <p:sp>
        <p:nvSpPr>
          <p:cNvPr id="34" name="SK-28-text-33"/>
          <p:cNvSpPr/>
          <p:nvPr/>
        </p:nvSpPr>
        <p:spPr>
          <a:xfrm>
            <a:off x="7088577" y="2211660"/>
            <a:ext cx="419397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Incomplete cross-tolerance means the calculated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dose is always too high. Reduce it.</a:t>
            </a:r>
            <a:endParaRPr lang="en-US" sz="1350" dirty="0"/>
          </a:p>
        </p:txBody>
      </p:sp>
      <p:sp>
        <p:nvSpPr>
          <p:cNvPr id="35" name="SK-28-text-34"/>
          <p:cNvSpPr/>
          <p:nvPr/>
        </p:nvSpPr>
        <p:spPr>
          <a:xfrm>
            <a:off x="7112985" y="3171974"/>
            <a:ext cx="4762500" cy="959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Fentanyl patches are for stable pain only</a:t>
            </a:r>
            <a:endParaRPr lang="en-US" sz="1400" dirty="0"/>
          </a:p>
        </p:txBody>
      </p:sp>
      <p:sp>
        <p:nvSpPr>
          <p:cNvPr id="36" name="SK-28-text-35"/>
          <p:cNvSpPr/>
          <p:nvPr/>
        </p:nvSpPr>
        <p:spPr>
          <a:xfrm>
            <a:off x="7112985" y="3339703"/>
            <a:ext cx="4157365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use for rapid titration — onset takes 12–24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hours, effects persist after removal.</a:t>
            </a:r>
            <a:endParaRPr lang="en-US" sz="1350" dirty="0"/>
          </a:p>
        </p:txBody>
      </p:sp>
      <p:sp>
        <p:nvSpPr>
          <p:cNvPr id="37" name="SK-28-text-36"/>
          <p:cNvSpPr/>
          <p:nvPr/>
        </p:nvSpPr>
        <p:spPr>
          <a:xfrm>
            <a:off x="7088577" y="4271855"/>
            <a:ext cx="4779169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Double-check all syringe driver calculations</a:t>
            </a:r>
            <a:endParaRPr lang="en-US" sz="1350" b="1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verify with a colleague. Use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www.palliativedrugs.com for drug compatibility.</a:t>
            </a:r>
            <a:endParaRPr lang="en-US" sz="1350" dirty="0"/>
          </a:p>
        </p:txBody>
      </p:sp>
      <p:sp>
        <p:nvSpPr>
          <p:cNvPr id="38" name="SK-28-text-37"/>
          <p:cNvSpPr/>
          <p:nvPr/>
        </p:nvSpPr>
        <p:spPr>
          <a:xfrm>
            <a:off x="7105055" y="5386833"/>
            <a:ext cx="4864596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Undertreated pain is a patient safety concern</a:t>
            </a:r>
            <a:endParaRPr lang="en-US" sz="1350" b="1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 control at end of life is both a clinical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legal obligation.</a:t>
            </a:r>
            <a:endParaRPr lang="en-US" sz="1350" dirty="0"/>
          </a:p>
        </p:txBody>
      </p:sp>
      <p:sp>
        <p:nvSpPr>
          <p:cNvPr id="39" name="SK-28-text-38"/>
          <p:cNvSpPr/>
          <p:nvPr/>
        </p:nvSpPr>
        <p:spPr>
          <a:xfrm>
            <a:off x="451098" y="6508105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0" name="SK-28-text-39"/>
          <p:cNvSpPr/>
          <p:nvPr/>
        </p:nvSpPr>
        <p:spPr>
          <a:xfrm>
            <a:off x="3838873" y="6508105"/>
            <a:ext cx="450175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 Management &amp; Opioid Conversion in Palliative Care</a:t>
            </a:r>
            <a:endParaRPr lang="en-US" sz="1200" dirty="0"/>
          </a:p>
        </p:txBody>
      </p:sp>
      <p:sp>
        <p:nvSpPr>
          <p:cNvPr id="41" name="SK-28-text-40"/>
          <p:cNvSpPr/>
          <p:nvPr/>
        </p:nvSpPr>
        <p:spPr>
          <a:xfrm>
            <a:off x="10481965" y="6508105"/>
            <a:ext cx="120997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28 of 35</a:t>
            </a:r>
            <a:endParaRPr lang="en-US"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88" y="1068586"/>
            <a:ext cx="3657600" cy="57150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1837134"/>
            <a:ext cx="11655475" cy="433388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188" y="2496294"/>
            <a:ext cx="5730180" cy="767953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188" y="3456384"/>
            <a:ext cx="5730180" cy="802332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188" y="4402782"/>
            <a:ext cx="5730180" cy="850255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8188" y="5383411"/>
            <a:ext cx="5730180" cy="864096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2482453"/>
            <a:ext cx="5730180" cy="781794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3482" y="3456384"/>
            <a:ext cx="5730180" cy="802332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3482" y="4402782"/>
            <a:ext cx="5730180" cy="850255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3482" y="5383411"/>
            <a:ext cx="5730180" cy="864096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12111"/>
            <a:ext cx="12192000" cy="445740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51984" y="5541169"/>
            <a:ext cx="304800" cy="294829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51984" y="4567386"/>
            <a:ext cx="316855" cy="294829"/>
          </a:xfrm>
          <a:prstGeom prst="rect">
            <a:avLst/>
          </a:prstGeom>
        </p:spPr>
      </p:pic>
      <p:pic>
        <p:nvPicPr>
          <p:cNvPr id="16" name="SK-2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1984" y="3586609"/>
            <a:ext cx="304800" cy="294829"/>
          </a:xfrm>
          <a:prstGeom prst="rect">
            <a:avLst/>
          </a:prstGeom>
        </p:spPr>
      </p:pic>
      <p:pic>
        <p:nvPicPr>
          <p:cNvPr id="17" name="SK-2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51984" y="2605980"/>
            <a:ext cx="316855" cy="301675"/>
          </a:xfrm>
          <a:prstGeom prst="rect">
            <a:avLst/>
          </a:prstGeom>
        </p:spPr>
      </p:pic>
      <p:pic>
        <p:nvPicPr>
          <p:cNvPr id="18" name="SK-2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14486" y="5541169"/>
            <a:ext cx="304800" cy="294829"/>
          </a:xfrm>
          <a:prstGeom prst="rect">
            <a:avLst/>
          </a:prstGeom>
        </p:spPr>
      </p:pic>
      <p:pic>
        <p:nvPicPr>
          <p:cNvPr id="19" name="SK-29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4486" y="4567386"/>
            <a:ext cx="304800" cy="294829"/>
          </a:xfrm>
          <a:prstGeom prst="rect">
            <a:avLst/>
          </a:prstGeom>
        </p:spPr>
      </p:pic>
      <p:pic>
        <p:nvPicPr>
          <p:cNvPr id="20" name="SK-29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14486" y="3586609"/>
            <a:ext cx="304800" cy="294829"/>
          </a:xfrm>
          <a:prstGeom prst="rect">
            <a:avLst/>
          </a:prstGeom>
        </p:spPr>
      </p:pic>
      <p:pic>
        <p:nvPicPr>
          <p:cNvPr id="21" name="SK-29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14486" y="2605980"/>
            <a:ext cx="304800" cy="301675"/>
          </a:xfrm>
          <a:prstGeom prst="rect">
            <a:avLst/>
          </a:prstGeom>
        </p:spPr>
      </p:pic>
      <p:pic>
        <p:nvPicPr>
          <p:cNvPr id="22" name="SK-29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14486" y="1913334"/>
            <a:ext cx="292596" cy="281136"/>
          </a:xfrm>
          <a:prstGeom prst="rect">
            <a:avLst/>
          </a:prstGeom>
        </p:spPr>
      </p:pic>
      <p:pic>
        <p:nvPicPr>
          <p:cNvPr id="23" name="SK-29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265569" y="150763"/>
            <a:ext cx="1706761" cy="1529209"/>
          </a:xfrm>
          <a:prstGeom prst="rect">
            <a:avLst/>
          </a:prstGeom>
        </p:spPr>
      </p:pic>
      <p:sp>
        <p:nvSpPr>
          <p:cNvPr id="24" name="SK-29-text-23"/>
          <p:cNvSpPr/>
          <p:nvPr/>
        </p:nvSpPr>
        <p:spPr>
          <a:xfrm>
            <a:off x="243780" y="185142"/>
            <a:ext cx="7029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4393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12 — Exam Preparation</a:t>
            </a:r>
            <a:endParaRPr lang="en-US" sz="1500" dirty="0"/>
          </a:p>
        </p:txBody>
      </p:sp>
      <p:sp>
        <p:nvSpPr>
          <p:cNvPr id="25" name="SK-29-text-24"/>
          <p:cNvSpPr/>
          <p:nvPr/>
        </p:nvSpPr>
        <p:spPr>
          <a:xfrm>
            <a:off x="255984" y="500509"/>
            <a:ext cx="11786235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1A2B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Pearls: AKT Focus</a:t>
            </a:r>
            <a:endParaRPr lang="en-US" sz="3450" dirty="0"/>
          </a:p>
        </p:txBody>
      </p:sp>
      <p:sp>
        <p:nvSpPr>
          <p:cNvPr id="26" name="SK-29-text-25"/>
          <p:cNvSpPr/>
          <p:nvPr/>
        </p:nvSpPr>
        <p:spPr>
          <a:xfrm>
            <a:off x="243780" y="1385292"/>
            <a:ext cx="1194822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4393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High-yield facts — know these cold for the AKT</a:t>
            </a:r>
            <a:endParaRPr lang="en-US" sz="1800" dirty="0"/>
          </a:p>
        </p:txBody>
      </p:sp>
      <p:sp>
        <p:nvSpPr>
          <p:cNvPr id="27" name="SK-29-text-26"/>
          <p:cNvSpPr/>
          <p:nvPr/>
        </p:nvSpPr>
        <p:spPr>
          <a:xfrm>
            <a:off x="792361" y="1920180"/>
            <a:ext cx="1139963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Renal failure preference: Oxycodone accumulates less than morphine — preferred strong opioid in renal impairment</a:t>
            </a:r>
            <a:endParaRPr lang="en-US" sz="1350" dirty="0"/>
          </a:p>
        </p:txBody>
      </p:sp>
      <p:sp>
        <p:nvSpPr>
          <p:cNvPr id="28" name="SK-29-text-27"/>
          <p:cNvSpPr/>
          <p:nvPr/>
        </p:nvSpPr>
        <p:spPr>
          <a:xfrm>
            <a:off x="804565" y="2605980"/>
            <a:ext cx="735520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 Oral morphine ÷ 2 = SC morphine</a:t>
            </a:r>
            <a:endParaRPr lang="en-US" sz="1350" dirty="0"/>
          </a:p>
        </p:txBody>
      </p:sp>
      <p:sp>
        <p:nvSpPr>
          <p:cNvPr id="29" name="SK-29-text-28"/>
          <p:cNvSpPr/>
          <p:nvPr/>
        </p:nvSpPr>
        <p:spPr>
          <a:xfrm>
            <a:off x="804565" y="2921496"/>
            <a:ext cx="1096232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e.g. 60 mg oral morphine → 30 mg SC morphine / 24 hr</a:t>
            </a:r>
            <a:endParaRPr lang="en-US" sz="1275" dirty="0"/>
          </a:p>
        </p:txBody>
      </p:sp>
      <p:sp>
        <p:nvSpPr>
          <p:cNvPr id="30" name="SK-29-text-29"/>
          <p:cNvSpPr/>
          <p:nvPr/>
        </p:nvSpPr>
        <p:spPr>
          <a:xfrm>
            <a:off x="804565" y="3586609"/>
            <a:ext cx="906970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3. Oxycodone is twice as potent as morphine</a:t>
            </a:r>
            <a:endParaRPr lang="en-US" sz="1350" dirty="0"/>
          </a:p>
        </p:txBody>
      </p:sp>
      <p:sp>
        <p:nvSpPr>
          <p:cNvPr id="31" name="SK-29-text-30"/>
          <p:cNvSpPr/>
          <p:nvPr/>
        </p:nvSpPr>
        <p:spPr>
          <a:xfrm>
            <a:off x="804565" y="3895279"/>
            <a:ext cx="876014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 mg oral oxycodone ≡ 20 mg oral morphine</a:t>
            </a:r>
            <a:endParaRPr lang="en-US" sz="1275" dirty="0"/>
          </a:p>
        </p:txBody>
      </p:sp>
      <p:sp>
        <p:nvSpPr>
          <p:cNvPr id="32" name="SK-29-text-31"/>
          <p:cNvSpPr/>
          <p:nvPr/>
        </p:nvSpPr>
        <p:spPr>
          <a:xfrm>
            <a:off x="804565" y="4553694"/>
            <a:ext cx="113874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5. Fentanyl 25 mcg/hr patch ≈ 60 mg oral morphine/day</a:t>
            </a:r>
            <a:endParaRPr lang="en-US" sz="1350" dirty="0"/>
          </a:p>
        </p:txBody>
      </p:sp>
      <p:sp>
        <p:nvSpPr>
          <p:cNvPr id="33" name="SK-29-text-32"/>
          <p:cNvSpPr/>
          <p:nvPr/>
        </p:nvSpPr>
        <p:spPr>
          <a:xfrm>
            <a:off x="804565" y="4875907"/>
            <a:ext cx="1122140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Using BNF × 2.4 factor — check local chart at high doses</a:t>
            </a:r>
            <a:endParaRPr lang="en-US" sz="1275" dirty="0"/>
          </a:p>
        </p:txBody>
      </p:sp>
      <p:sp>
        <p:nvSpPr>
          <p:cNvPr id="34" name="SK-29-text-33"/>
          <p:cNvSpPr/>
          <p:nvPr/>
        </p:nvSpPr>
        <p:spPr>
          <a:xfrm>
            <a:off x="804565" y="5541169"/>
            <a:ext cx="113328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7. FP10 Schedule 2 CD: quantity in WORDS AND FIGURES</a:t>
            </a:r>
            <a:endParaRPr lang="en-US" sz="1350" dirty="0"/>
          </a:p>
        </p:txBody>
      </p:sp>
      <p:sp>
        <p:nvSpPr>
          <p:cNvPr id="35" name="SK-29-text-34"/>
          <p:cNvSpPr/>
          <p:nvPr/>
        </p:nvSpPr>
        <p:spPr>
          <a:xfrm>
            <a:off x="804565" y="5856684"/>
            <a:ext cx="113874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Legal requirement — morphine, oxycodone, diamorphine, fentanyl</a:t>
            </a:r>
            <a:endParaRPr lang="en-US" sz="1275" dirty="0"/>
          </a:p>
        </p:txBody>
      </p:sp>
      <p:sp>
        <p:nvSpPr>
          <p:cNvPr id="36" name="SK-29-text-35"/>
          <p:cNvSpPr/>
          <p:nvPr/>
        </p:nvSpPr>
        <p:spPr>
          <a:xfrm>
            <a:off x="6742063" y="2605980"/>
            <a:ext cx="54499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 Oral morphine ÷ 3 = SC diamorphine</a:t>
            </a:r>
            <a:endParaRPr lang="en-US" sz="1350" dirty="0"/>
          </a:p>
        </p:txBody>
      </p:sp>
      <p:sp>
        <p:nvSpPr>
          <p:cNvPr id="37" name="SK-29-text-36"/>
          <p:cNvSpPr/>
          <p:nvPr/>
        </p:nvSpPr>
        <p:spPr>
          <a:xfrm>
            <a:off x="6766471" y="2921496"/>
            <a:ext cx="542552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e.g. 60 mg oral morphine → 20 mg SC diamorphine / 24 hr</a:t>
            </a:r>
            <a:endParaRPr lang="en-US" sz="1275" dirty="0"/>
          </a:p>
        </p:txBody>
      </p:sp>
      <p:sp>
        <p:nvSpPr>
          <p:cNvPr id="38" name="SK-29-text-37"/>
          <p:cNvSpPr/>
          <p:nvPr/>
        </p:nvSpPr>
        <p:spPr>
          <a:xfrm>
            <a:off x="6742063" y="3586609"/>
            <a:ext cx="54499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4. Incomplete cross-tolerance: reduce by 25–50%</a:t>
            </a:r>
            <a:endParaRPr lang="en-US" sz="1350" dirty="0"/>
          </a:p>
        </p:txBody>
      </p:sp>
      <p:sp>
        <p:nvSpPr>
          <p:cNvPr id="39" name="SK-29-text-38"/>
          <p:cNvSpPr/>
          <p:nvPr/>
        </p:nvSpPr>
        <p:spPr>
          <a:xfrm>
            <a:off x="6766471" y="3908971"/>
            <a:ext cx="542552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reduce the calculated new opioid dose when switching</a:t>
            </a:r>
            <a:endParaRPr lang="en-US" sz="1275" dirty="0"/>
          </a:p>
        </p:txBody>
      </p:sp>
      <p:sp>
        <p:nvSpPr>
          <p:cNvPr id="40" name="SK-29-text-39"/>
          <p:cNvSpPr/>
          <p:nvPr/>
        </p:nvSpPr>
        <p:spPr>
          <a:xfrm>
            <a:off x="6754267" y="4553694"/>
            <a:ext cx="543773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6. Buprenorphine 10 mcg/hr ≈ 24 mg oral morphine/day</a:t>
            </a:r>
            <a:endParaRPr lang="en-US" sz="1350" dirty="0"/>
          </a:p>
        </p:txBody>
      </p:sp>
      <p:sp>
        <p:nvSpPr>
          <p:cNvPr id="41" name="SK-29-text-40"/>
          <p:cNvSpPr/>
          <p:nvPr/>
        </p:nvSpPr>
        <p:spPr>
          <a:xfrm>
            <a:off x="6766471" y="4875907"/>
            <a:ext cx="542552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Partial agonist — ceiling effect; moderate pain only</a:t>
            </a:r>
            <a:endParaRPr lang="en-US" sz="1275" dirty="0"/>
          </a:p>
        </p:txBody>
      </p:sp>
      <p:sp>
        <p:nvSpPr>
          <p:cNvPr id="42" name="SK-29-text-41"/>
          <p:cNvSpPr/>
          <p:nvPr/>
        </p:nvSpPr>
        <p:spPr>
          <a:xfrm>
            <a:off x="6754267" y="5541169"/>
            <a:ext cx="543773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8. Oramorph 10 mg/5 ml — 5 mg dose = 2.5 ml</a:t>
            </a:r>
            <a:endParaRPr lang="en-US" sz="1350" dirty="0"/>
          </a:p>
        </p:txBody>
      </p:sp>
      <p:sp>
        <p:nvSpPr>
          <p:cNvPr id="43" name="SK-29-text-42"/>
          <p:cNvSpPr/>
          <p:nvPr/>
        </p:nvSpPr>
        <p:spPr>
          <a:xfrm>
            <a:off x="6766471" y="5849838"/>
            <a:ext cx="54255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Always specify both mg AND ml to avoid dosing errors</a:t>
            </a:r>
            <a:endParaRPr lang="en-US" sz="1275" dirty="0"/>
          </a:p>
        </p:txBody>
      </p:sp>
      <p:sp>
        <p:nvSpPr>
          <p:cNvPr id="44" name="SK-29-text-43"/>
          <p:cNvSpPr/>
          <p:nvPr/>
        </p:nvSpPr>
        <p:spPr>
          <a:xfrm>
            <a:off x="243780" y="6542484"/>
            <a:ext cx="416147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45" name="SK-29-text-44"/>
          <p:cNvSpPr/>
          <p:nvPr/>
        </p:nvSpPr>
        <p:spPr>
          <a:xfrm>
            <a:off x="7327255" y="6521946"/>
            <a:ext cx="48647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Pearls — AKT Focus | Bradford VTS Teaching Deck</a:t>
            </a:r>
            <a:endParaRPr lang="en-US" sz="12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5" y="1316682"/>
            <a:ext cx="1548259" cy="10284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846808"/>
            <a:ext cx="3230761" cy="3102471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741884"/>
            <a:ext cx="3230761" cy="123379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157" y="1881187"/>
            <a:ext cx="3230761" cy="3191619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28157" y="1741884"/>
            <a:ext cx="3230761" cy="123379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8588" y="1865263"/>
            <a:ext cx="3230761" cy="3216325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8588" y="1741884"/>
            <a:ext cx="3230761" cy="123379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875" y="5335488"/>
            <a:ext cx="10131475" cy="980629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75" y="5321796"/>
            <a:ext cx="146298" cy="994321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177" y="5500092"/>
            <a:ext cx="353467" cy="356592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85584" y="2029867"/>
            <a:ext cx="902196" cy="905173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49875" y="2167086"/>
            <a:ext cx="987475" cy="658267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97075" y="2132707"/>
            <a:ext cx="755898" cy="781794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265569" y="260598"/>
            <a:ext cx="1597075" cy="2571750"/>
          </a:xfrm>
          <a:prstGeom prst="rect">
            <a:avLst/>
          </a:prstGeom>
        </p:spPr>
      </p:pic>
      <p:sp>
        <p:nvSpPr>
          <p:cNvPr id="18" name="SK-3-text-17"/>
          <p:cNvSpPr/>
          <p:nvPr/>
        </p:nvSpPr>
        <p:spPr>
          <a:xfrm>
            <a:off x="304800" y="274290"/>
            <a:ext cx="674084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 — Pain Assessment</a:t>
            </a:r>
            <a:endParaRPr lang="en-US" sz="1575" dirty="0"/>
          </a:p>
        </p:txBody>
      </p:sp>
      <p:sp>
        <p:nvSpPr>
          <p:cNvPr id="19" name="SK-3-text-18"/>
          <p:cNvSpPr/>
          <p:nvPr/>
        </p:nvSpPr>
        <p:spPr>
          <a:xfrm>
            <a:off x="304800" y="665113"/>
            <a:ext cx="1188720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Pain Assessment Principles</a:t>
            </a:r>
            <a:endParaRPr lang="en-US" sz="3375" dirty="0"/>
          </a:p>
        </p:txBody>
      </p:sp>
      <p:sp>
        <p:nvSpPr>
          <p:cNvPr id="20" name="SK-3-text-19"/>
          <p:cNvSpPr/>
          <p:nvPr/>
        </p:nvSpPr>
        <p:spPr>
          <a:xfrm>
            <a:off x="842665" y="3113484"/>
            <a:ext cx="221605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Multiple Pain Sites</a:t>
            </a:r>
            <a:endParaRPr lang="en-US" sz="1875" dirty="0"/>
          </a:p>
        </p:txBody>
      </p:sp>
      <p:sp>
        <p:nvSpPr>
          <p:cNvPr id="21" name="SK-3-text-20"/>
          <p:cNvSpPr/>
          <p:nvPr/>
        </p:nvSpPr>
        <p:spPr>
          <a:xfrm>
            <a:off x="572988" y="3655219"/>
            <a:ext cx="2767459" cy="10080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 each pain site separately —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patient may have more than one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distinct pain, each with a different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cause, character, and treatment.</a:t>
            </a:r>
            <a:endParaRPr lang="en-US" sz="1350" dirty="0"/>
          </a:p>
        </p:txBody>
      </p:sp>
      <p:sp>
        <p:nvSpPr>
          <p:cNvPr id="22" name="SK-3-text-21"/>
          <p:cNvSpPr/>
          <p:nvPr/>
        </p:nvSpPr>
        <p:spPr>
          <a:xfrm>
            <a:off x="4523184" y="3113484"/>
            <a:ext cx="1828800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Partial Opioid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Responsiveness</a:t>
            </a:r>
            <a:endParaRPr lang="en-US" sz="1800" dirty="0"/>
          </a:p>
        </p:txBody>
      </p:sp>
      <p:sp>
        <p:nvSpPr>
          <p:cNvPr id="23" name="SK-3-text-22"/>
          <p:cNvSpPr/>
          <p:nvPr/>
        </p:nvSpPr>
        <p:spPr>
          <a:xfrm>
            <a:off x="4059882" y="3764905"/>
            <a:ext cx="2816275" cy="10217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Neuropathic and bone pain respond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only partially to opioids. Adjuvant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medicines are often essential —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optional — for adequate control.</a:t>
            </a:r>
            <a:endParaRPr lang="en-US" sz="1350" dirty="0"/>
          </a:p>
        </p:txBody>
      </p:sp>
      <p:sp>
        <p:nvSpPr>
          <p:cNvPr id="24" name="SK-3-text-23"/>
          <p:cNvSpPr/>
          <p:nvPr/>
        </p:nvSpPr>
        <p:spPr>
          <a:xfrm>
            <a:off x="7560469" y="3120330"/>
            <a:ext cx="25574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39C1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Non-Drug Treatments</a:t>
            </a:r>
            <a:endParaRPr lang="en-US" sz="1875" dirty="0"/>
          </a:p>
        </p:txBody>
      </p:sp>
      <p:sp>
        <p:nvSpPr>
          <p:cNvPr id="25" name="SK-3-text-24"/>
          <p:cNvSpPr/>
          <p:nvPr/>
        </p:nvSpPr>
        <p:spPr>
          <a:xfrm>
            <a:off x="7473553" y="3655219"/>
            <a:ext cx="2791867" cy="1261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consider: radiotherapy, nerve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blocks, TENS, physiotherapy, and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surgery. These are not last resorts —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they are first-line options for many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types.</a:t>
            </a:r>
            <a:endParaRPr lang="en-US" sz="1350" dirty="0"/>
          </a:p>
        </p:txBody>
      </p:sp>
      <p:sp>
        <p:nvSpPr>
          <p:cNvPr id="26" name="SK-3-text-25"/>
          <p:cNvSpPr/>
          <p:nvPr/>
        </p:nvSpPr>
        <p:spPr>
          <a:xfrm>
            <a:off x="1280071" y="5500092"/>
            <a:ext cx="8461177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the CAUSE, not just the symptom — and remember, pain in a</a:t>
            </a:r>
            <a:endParaRPr lang="en-US" sz="2175" dirty="0"/>
          </a:p>
          <a:p>
            <a:pPr marL="0" indent="0" algn="l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patient is not always cancer-related.</a:t>
            </a:r>
            <a:endParaRPr lang="en-US" sz="2175" dirty="0"/>
          </a:p>
        </p:txBody>
      </p:sp>
      <p:sp>
        <p:nvSpPr>
          <p:cNvPr id="27" name="SK-3-text-26"/>
          <p:cNvSpPr/>
          <p:nvPr/>
        </p:nvSpPr>
        <p:spPr>
          <a:xfrm>
            <a:off x="341263" y="6549330"/>
            <a:ext cx="41614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28" name="SK-3-text-27"/>
          <p:cNvSpPr/>
          <p:nvPr/>
        </p:nvSpPr>
        <p:spPr>
          <a:xfrm>
            <a:off x="3706267" y="6542484"/>
            <a:ext cx="84857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Management &amp; Opioid Conversion in Palliative Care</a:t>
            </a:r>
            <a:endParaRPr lang="en-US" sz="1275" dirty="0"/>
          </a:p>
        </p:txBody>
      </p:sp>
      <p:sp>
        <p:nvSpPr>
          <p:cNvPr id="29" name="SK-3-text-28"/>
          <p:cNvSpPr/>
          <p:nvPr/>
        </p:nvSpPr>
        <p:spPr>
          <a:xfrm>
            <a:off x="10716667" y="6542484"/>
            <a:ext cx="14753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 of 35</a:t>
            </a:r>
            <a:endParaRPr lang="en-US" sz="127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86100"/>
            <a:ext cx="12192000" cy="3394621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690" y="1056084"/>
            <a:ext cx="914400" cy="82153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1858417"/>
            <a:ext cx="4084290" cy="315367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90" y="2365921"/>
            <a:ext cx="3206353" cy="2921496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690" y="2365921"/>
            <a:ext cx="97482" cy="2948880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4850606"/>
            <a:ext cx="2718792" cy="9525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40361" y="2365921"/>
            <a:ext cx="3206353" cy="2914650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0361" y="2365921"/>
            <a:ext cx="97482" cy="2948880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84290" y="4850606"/>
            <a:ext cx="2718792" cy="9525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54180" y="2400300"/>
            <a:ext cx="3206353" cy="2914650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54180" y="2400300"/>
            <a:ext cx="97482" cy="2948880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97961" y="4850606"/>
            <a:ext cx="2718792" cy="9525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6690" y="5452021"/>
            <a:ext cx="10033992" cy="946398"/>
          </a:xfrm>
          <a:prstGeom prst="rect">
            <a:avLst/>
          </a:prstGeom>
        </p:spPr>
      </p:pic>
      <p:pic>
        <p:nvPicPr>
          <p:cNvPr id="16" name="SK-30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80721"/>
            <a:ext cx="12192000" cy="377130"/>
          </a:xfrm>
          <a:prstGeom prst="rect">
            <a:avLst/>
          </a:prstGeom>
        </p:spPr>
      </p:pic>
      <p:pic>
        <p:nvPicPr>
          <p:cNvPr id="17" name="SK-30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75837" y="6617940"/>
            <a:ext cx="14288" cy="116532"/>
          </a:xfrm>
          <a:prstGeom prst="rect">
            <a:avLst/>
          </a:prstGeom>
        </p:spPr>
      </p:pic>
      <p:pic>
        <p:nvPicPr>
          <p:cNvPr id="18" name="SK-30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904637" y="6617940"/>
            <a:ext cx="14288" cy="116532"/>
          </a:xfrm>
          <a:prstGeom prst="rect">
            <a:avLst/>
          </a:prstGeom>
        </p:spPr>
      </p:pic>
      <p:pic>
        <p:nvPicPr>
          <p:cNvPr id="19" name="SK-30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789890" y="4937671"/>
            <a:ext cx="963067" cy="1426369"/>
          </a:xfrm>
          <a:prstGeom prst="rect">
            <a:avLst/>
          </a:prstGeom>
        </p:spPr>
      </p:pic>
      <p:pic>
        <p:nvPicPr>
          <p:cNvPr id="20" name="SK-30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5568553"/>
            <a:ext cx="451098" cy="479971"/>
          </a:xfrm>
          <a:prstGeom prst="rect">
            <a:avLst/>
          </a:prstGeom>
        </p:spPr>
      </p:pic>
      <p:pic>
        <p:nvPicPr>
          <p:cNvPr id="21" name="SK-30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24886" y="2530525"/>
            <a:ext cx="511969" cy="500509"/>
          </a:xfrm>
          <a:prstGeom prst="rect">
            <a:avLst/>
          </a:prstGeom>
        </p:spPr>
      </p:pic>
      <p:pic>
        <p:nvPicPr>
          <p:cNvPr id="22" name="SK-30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80871" y="109686"/>
            <a:ext cx="4254996" cy="2537371"/>
          </a:xfrm>
          <a:prstGeom prst="rect">
            <a:avLst/>
          </a:prstGeom>
        </p:spPr>
      </p:pic>
      <p:pic>
        <p:nvPicPr>
          <p:cNvPr id="23" name="SK-30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96494" y="2523679"/>
            <a:ext cx="511969" cy="507355"/>
          </a:xfrm>
          <a:prstGeom prst="rect">
            <a:avLst/>
          </a:prstGeom>
        </p:spPr>
      </p:pic>
      <p:pic>
        <p:nvPicPr>
          <p:cNvPr id="24" name="SK-30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3694" y="2530525"/>
            <a:ext cx="499765" cy="500509"/>
          </a:xfrm>
          <a:prstGeom prst="rect">
            <a:avLst/>
          </a:prstGeom>
        </p:spPr>
      </p:pic>
      <p:sp>
        <p:nvSpPr>
          <p:cNvPr id="25" name="SK-30-text-24"/>
          <p:cNvSpPr/>
          <p:nvPr/>
        </p:nvSpPr>
        <p:spPr>
          <a:xfrm>
            <a:off x="377875" y="205680"/>
            <a:ext cx="71494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297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12 — SCA Exam Preparation</a:t>
            </a:r>
            <a:endParaRPr lang="en-US" sz="1350" dirty="0"/>
          </a:p>
        </p:txBody>
      </p:sp>
      <p:sp>
        <p:nvSpPr>
          <p:cNvPr id="26" name="SK-30-text-25"/>
          <p:cNvSpPr/>
          <p:nvPr/>
        </p:nvSpPr>
        <p:spPr>
          <a:xfrm>
            <a:off x="377875" y="534888"/>
            <a:ext cx="1181412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Pearls: SCA Communication</a:t>
            </a:r>
            <a:endParaRPr lang="en-US" sz="3000" dirty="0"/>
          </a:p>
        </p:txBody>
      </p:sp>
      <p:sp>
        <p:nvSpPr>
          <p:cNvPr id="27" name="SK-30-text-26"/>
          <p:cNvSpPr/>
          <p:nvPr/>
        </p:nvSpPr>
        <p:spPr>
          <a:xfrm>
            <a:off x="377875" y="1371600"/>
            <a:ext cx="1181412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7B8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Saying the right thing — in the right way</a:t>
            </a:r>
            <a:endParaRPr lang="en-US" sz="1950" dirty="0"/>
          </a:p>
        </p:txBody>
      </p:sp>
      <p:sp>
        <p:nvSpPr>
          <p:cNvPr id="28" name="SK-30-text-27"/>
          <p:cNvSpPr/>
          <p:nvPr/>
        </p:nvSpPr>
        <p:spPr>
          <a:xfrm>
            <a:off x="499765" y="1927027"/>
            <a:ext cx="80238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💬 SCA Focus — Communication &amp; Consultation Skills</a:t>
            </a:r>
            <a:endParaRPr lang="en-US" sz="1050" dirty="0"/>
          </a:p>
        </p:txBody>
      </p:sp>
      <p:sp>
        <p:nvSpPr>
          <p:cNvPr id="29" name="SK-30-text-28"/>
          <p:cNvSpPr/>
          <p:nvPr/>
        </p:nvSpPr>
        <p:spPr>
          <a:xfrm>
            <a:off x="743694" y="3099792"/>
            <a:ext cx="463105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Explaining Opioids</a:t>
            </a:r>
            <a:endParaRPr lang="en-US" sz="1650" dirty="0"/>
          </a:p>
        </p:txBody>
      </p:sp>
      <p:sp>
        <p:nvSpPr>
          <p:cNvPr id="30" name="SK-30-text-29"/>
          <p:cNvSpPr/>
          <p:nvPr/>
        </p:nvSpPr>
        <p:spPr>
          <a:xfrm>
            <a:off x="719286" y="3504307"/>
            <a:ext cx="2279898" cy="10971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‘Think of it like insulin for a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diabetic — your body needs it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manage pain normally. It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won’t make you addicted when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used correctly for pain.’</a:t>
            </a:r>
            <a:endParaRPr lang="en-US" sz="1200" dirty="0"/>
          </a:p>
        </p:txBody>
      </p:sp>
      <p:sp>
        <p:nvSpPr>
          <p:cNvPr id="31" name="SK-30-text-30"/>
          <p:cNvSpPr/>
          <p:nvPr/>
        </p:nvSpPr>
        <p:spPr>
          <a:xfrm>
            <a:off x="743694" y="4930825"/>
            <a:ext cx="53568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7B8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Normalise. Reassure. Use analogy.</a:t>
            </a:r>
            <a:endParaRPr lang="en-US" sz="1050" dirty="0"/>
          </a:p>
        </p:txBody>
      </p:sp>
      <p:sp>
        <p:nvSpPr>
          <p:cNvPr id="32" name="SK-30-text-31"/>
          <p:cNvSpPr/>
          <p:nvPr/>
        </p:nvSpPr>
        <p:spPr>
          <a:xfrm>
            <a:off x="4047679" y="3106638"/>
            <a:ext cx="437959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Breakthrough Pain</a:t>
            </a:r>
            <a:endParaRPr lang="en-US" sz="1650" dirty="0"/>
          </a:p>
        </p:txBody>
      </p:sp>
      <p:sp>
        <p:nvSpPr>
          <p:cNvPr id="33" name="SK-30-text-32"/>
          <p:cNvSpPr/>
          <p:nvPr/>
        </p:nvSpPr>
        <p:spPr>
          <a:xfrm>
            <a:off x="4035475" y="3504307"/>
            <a:ext cx="2682180" cy="10971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‘Keep the quick-acting medicine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nearby. Use it when pain comes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on. If you need it more than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3–4 times a day, call us — that’s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our sign to adjust your regular dose.’</a:t>
            </a:r>
            <a:endParaRPr lang="en-US" sz="1200" dirty="0"/>
          </a:p>
        </p:txBody>
      </p:sp>
      <p:sp>
        <p:nvSpPr>
          <p:cNvPr id="34" name="SK-30-text-33"/>
          <p:cNvSpPr/>
          <p:nvPr/>
        </p:nvSpPr>
        <p:spPr>
          <a:xfrm>
            <a:off x="4047679" y="4937671"/>
            <a:ext cx="63169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7B8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Empower. Give a clear action threshold.</a:t>
            </a:r>
            <a:endParaRPr lang="en-US" sz="1050" dirty="0"/>
          </a:p>
        </p:txBody>
      </p:sp>
      <p:sp>
        <p:nvSpPr>
          <p:cNvPr id="35" name="SK-30-text-34"/>
          <p:cNvSpPr/>
          <p:nvPr/>
        </p:nvSpPr>
        <p:spPr>
          <a:xfrm>
            <a:off x="7454589" y="3106638"/>
            <a:ext cx="362521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Syringe Driver</a:t>
            </a:r>
            <a:endParaRPr lang="en-US" sz="1650" dirty="0"/>
          </a:p>
        </p:txBody>
      </p:sp>
      <p:sp>
        <p:nvSpPr>
          <p:cNvPr id="36" name="SK-30-text-35"/>
          <p:cNvSpPr/>
          <p:nvPr/>
        </p:nvSpPr>
        <p:spPr>
          <a:xfrm>
            <a:off x="7454589" y="3504307"/>
            <a:ext cx="2548086" cy="13098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‘This is just a better way to get your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medicines in, since tablets are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getting difficult. It goes under the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skin and the nurses will change it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day — same medicines, just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delivered differently.’</a:t>
            </a:r>
            <a:endParaRPr lang="en-US" sz="1200" dirty="0"/>
          </a:p>
        </p:txBody>
      </p:sp>
      <p:sp>
        <p:nvSpPr>
          <p:cNvPr id="37" name="SK-30-text-36"/>
          <p:cNvSpPr/>
          <p:nvPr/>
        </p:nvSpPr>
        <p:spPr>
          <a:xfrm>
            <a:off x="7454589" y="4985742"/>
            <a:ext cx="485254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7B8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Demystify. Avoid alarming language.</a:t>
            </a:r>
            <a:endParaRPr lang="en-US" sz="1050" dirty="0"/>
          </a:p>
        </p:txBody>
      </p:sp>
      <p:sp>
        <p:nvSpPr>
          <p:cNvPr id="38" name="SK-30-text-37"/>
          <p:cNvSpPr/>
          <p:nvPr/>
        </p:nvSpPr>
        <p:spPr>
          <a:xfrm>
            <a:off x="1182588" y="5596086"/>
            <a:ext cx="47701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🛡️ Safety-Netting Script:</a:t>
            </a:r>
            <a:endParaRPr lang="en-US" sz="1200" dirty="0"/>
          </a:p>
        </p:txBody>
      </p:sp>
      <p:sp>
        <p:nvSpPr>
          <p:cNvPr id="39" name="SK-30-text-38"/>
          <p:cNvSpPr/>
          <p:nvPr/>
        </p:nvSpPr>
        <p:spPr>
          <a:xfrm>
            <a:off x="1182588" y="5842992"/>
            <a:ext cx="110094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‘If the pain is suddenly much worse, or feels different from usual — please call us straight away.</a:t>
            </a:r>
            <a:endParaRPr lang="en-US" sz="1200" dirty="0"/>
          </a:p>
        </p:txBody>
      </p:sp>
      <p:sp>
        <p:nvSpPr>
          <p:cNvPr id="40" name="SK-30-text-39"/>
          <p:cNvSpPr/>
          <p:nvPr/>
        </p:nvSpPr>
        <p:spPr>
          <a:xfrm>
            <a:off x="1182588" y="6076057"/>
            <a:ext cx="79400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That’s a sign we need to see you urgently.’</a:t>
            </a:r>
            <a:endParaRPr lang="en-US" sz="1200" dirty="0"/>
          </a:p>
        </p:txBody>
      </p:sp>
      <p:sp>
        <p:nvSpPr>
          <p:cNvPr id="41" name="SK-30-text-40"/>
          <p:cNvSpPr/>
          <p:nvPr/>
        </p:nvSpPr>
        <p:spPr>
          <a:xfrm>
            <a:off x="6998196" y="6089898"/>
            <a:ext cx="51938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Red flag awareness; patient empowerment</a:t>
            </a:r>
            <a:endParaRPr lang="en-US" sz="1050" dirty="0"/>
          </a:p>
        </p:txBody>
      </p:sp>
      <p:sp>
        <p:nvSpPr>
          <p:cNvPr id="42" name="SK-30-text-41"/>
          <p:cNvSpPr/>
          <p:nvPr/>
        </p:nvSpPr>
        <p:spPr>
          <a:xfrm>
            <a:off x="377875" y="6576715"/>
            <a:ext cx="38481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www.bradfordsvts.co.uk</a:t>
            </a:r>
            <a:endParaRPr lang="en-US" sz="1125" dirty="0"/>
          </a:p>
        </p:txBody>
      </p:sp>
      <p:sp>
        <p:nvSpPr>
          <p:cNvPr id="43" name="SK-30-text-42"/>
          <p:cNvSpPr/>
          <p:nvPr/>
        </p:nvSpPr>
        <p:spPr>
          <a:xfrm>
            <a:off x="7254180" y="6563023"/>
            <a:ext cx="29337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30 of 35</a:t>
            </a:r>
            <a:endParaRPr lang="en-US" sz="1125" dirty="0"/>
          </a:p>
        </p:txBody>
      </p:sp>
      <p:sp>
        <p:nvSpPr>
          <p:cNvPr id="44" name="SK-30-text-43"/>
          <p:cNvSpPr/>
          <p:nvPr/>
        </p:nvSpPr>
        <p:spPr>
          <a:xfrm>
            <a:off x="8473380" y="6563023"/>
            <a:ext cx="37186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125" dirty="0"/>
          </a:p>
        </p:txBody>
      </p:sp>
      <p:sp>
        <p:nvSpPr>
          <p:cNvPr id="45" name="SK-30-text-44"/>
          <p:cNvSpPr/>
          <p:nvPr/>
        </p:nvSpPr>
        <p:spPr>
          <a:xfrm>
            <a:off x="10741075" y="6563023"/>
            <a:ext cx="145092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June 2026</a:t>
            </a:r>
            <a:endParaRPr lang="en-US" sz="112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056084"/>
            <a:ext cx="2499271" cy="95994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817340"/>
            <a:ext cx="3669655" cy="1947565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817340"/>
            <a:ext cx="207169" cy="2180779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7200" y="1844725"/>
            <a:ext cx="3669655" cy="2153394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7200" y="1817340"/>
            <a:ext cx="207169" cy="2180779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9600" y="1831032"/>
            <a:ext cx="3669655" cy="2167086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9600" y="1831032"/>
            <a:ext cx="207169" cy="2167086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33600" y="4114800"/>
            <a:ext cx="3669655" cy="2105323"/>
          </a:xfrm>
          <a:prstGeom prst="rect">
            <a:avLst/>
          </a:prstGeom>
        </p:spPr>
      </p:pic>
      <p:pic>
        <p:nvPicPr>
          <p:cNvPr id="11" name="SK-3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33600" y="4114800"/>
            <a:ext cx="207169" cy="2248049"/>
          </a:xfrm>
          <a:prstGeom prst="rect">
            <a:avLst/>
          </a:prstGeom>
        </p:spPr>
      </p:pic>
      <p:pic>
        <p:nvPicPr>
          <p:cNvPr id="12" name="SK-3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3482" y="4114800"/>
            <a:ext cx="3669655" cy="1872109"/>
          </a:xfrm>
          <a:prstGeom prst="rect">
            <a:avLst/>
          </a:prstGeom>
        </p:spPr>
      </p:pic>
      <p:pic>
        <p:nvPicPr>
          <p:cNvPr id="13" name="SK-31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3482" y="4114800"/>
            <a:ext cx="207169" cy="2248049"/>
          </a:xfrm>
          <a:prstGeom prst="rect">
            <a:avLst/>
          </a:prstGeom>
        </p:spPr>
      </p:pic>
      <p:pic>
        <p:nvPicPr>
          <p:cNvPr id="14" name="SK-3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391573"/>
            <a:ext cx="12192000" cy="466279"/>
          </a:xfrm>
          <a:prstGeom prst="rect">
            <a:avLst/>
          </a:prstGeom>
        </p:spPr>
      </p:pic>
      <p:pic>
        <p:nvPicPr>
          <p:cNvPr id="15" name="SK-31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45875" y="5266879"/>
            <a:ext cx="950863" cy="912019"/>
          </a:xfrm>
          <a:prstGeom prst="rect">
            <a:avLst/>
          </a:prstGeom>
        </p:spPr>
      </p:pic>
      <p:pic>
        <p:nvPicPr>
          <p:cNvPr id="16" name="SK-31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10486" y="4327327"/>
            <a:ext cx="329059" cy="315367"/>
          </a:xfrm>
          <a:prstGeom prst="rect">
            <a:avLst/>
          </a:prstGeom>
        </p:spPr>
      </p:pic>
      <p:pic>
        <p:nvPicPr>
          <p:cNvPr id="17" name="SK-31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50455" y="4327327"/>
            <a:ext cx="329059" cy="315367"/>
          </a:xfrm>
          <a:prstGeom prst="rect">
            <a:avLst/>
          </a:prstGeom>
        </p:spPr>
      </p:pic>
      <p:pic>
        <p:nvPicPr>
          <p:cNvPr id="18" name="SK-31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24565" y="2043559"/>
            <a:ext cx="329059" cy="329059"/>
          </a:xfrm>
          <a:prstGeom prst="rect">
            <a:avLst/>
          </a:prstGeom>
        </p:spPr>
      </p:pic>
      <p:pic>
        <p:nvPicPr>
          <p:cNvPr id="19" name="SK-31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20667" y="2043559"/>
            <a:ext cx="329059" cy="329059"/>
          </a:xfrm>
          <a:prstGeom prst="rect">
            <a:avLst/>
          </a:prstGeom>
        </p:spPr>
      </p:pic>
      <p:pic>
        <p:nvPicPr>
          <p:cNvPr id="20" name="SK-31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9286" y="2043559"/>
            <a:ext cx="329059" cy="322213"/>
          </a:xfrm>
          <a:prstGeom prst="rect">
            <a:avLst/>
          </a:prstGeom>
        </p:spPr>
      </p:pic>
      <p:sp>
        <p:nvSpPr>
          <p:cNvPr id="21" name="SK-31-text-20"/>
          <p:cNvSpPr/>
          <p:nvPr/>
        </p:nvSpPr>
        <p:spPr>
          <a:xfrm>
            <a:off x="304800" y="157609"/>
            <a:ext cx="65151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76A5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13 — Red Flags</a:t>
            </a:r>
            <a:endParaRPr lang="en-US" sz="1800" dirty="0"/>
          </a:p>
        </p:txBody>
      </p:sp>
      <p:sp>
        <p:nvSpPr>
          <p:cNvPr id="22" name="SK-31-text-21"/>
          <p:cNvSpPr/>
          <p:nvPr/>
        </p:nvSpPr>
        <p:spPr>
          <a:xfrm>
            <a:off x="304800" y="507355"/>
            <a:ext cx="11887200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71D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Flags: Urgent Palliative Concerns</a:t>
            </a:r>
            <a:endParaRPr lang="en-US" sz="3900" dirty="0"/>
          </a:p>
        </p:txBody>
      </p:sp>
      <p:sp>
        <p:nvSpPr>
          <p:cNvPr id="23" name="SK-31-text-22"/>
          <p:cNvSpPr/>
          <p:nvPr/>
        </p:nvSpPr>
        <p:spPr>
          <a:xfrm>
            <a:off x="292596" y="1344067"/>
            <a:ext cx="1189940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Recognise these presentations immediately → act without delay</a:t>
            </a:r>
            <a:endParaRPr lang="en-US" sz="1650" dirty="0"/>
          </a:p>
        </p:txBody>
      </p:sp>
      <p:sp>
        <p:nvSpPr>
          <p:cNvPr id="24" name="SK-31-text-23"/>
          <p:cNvSpPr/>
          <p:nvPr/>
        </p:nvSpPr>
        <p:spPr>
          <a:xfrm>
            <a:off x="1145977" y="2043559"/>
            <a:ext cx="2109192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71D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Sudden Dramatic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71D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Increase</a:t>
            </a:r>
            <a:endParaRPr lang="en-US" sz="1950" dirty="0"/>
          </a:p>
        </p:txBody>
      </p:sp>
      <p:sp>
        <p:nvSpPr>
          <p:cNvPr id="25" name="SK-31-text-24"/>
          <p:cNvSpPr/>
          <p:nvPr/>
        </p:nvSpPr>
        <p:spPr>
          <a:xfrm>
            <a:off x="633859" y="2777430"/>
            <a:ext cx="3242965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Bone metastases + acute pain spike →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suspect pathological fracture. Urgent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 required.</a:t>
            </a:r>
            <a:endParaRPr lang="en-US" sz="1500" dirty="0"/>
          </a:p>
        </p:txBody>
      </p:sp>
      <p:sp>
        <p:nvSpPr>
          <p:cNvPr id="26" name="SK-31-text-25"/>
          <p:cNvSpPr/>
          <p:nvPr/>
        </p:nvSpPr>
        <p:spPr>
          <a:xfrm>
            <a:off x="5035153" y="2043559"/>
            <a:ext cx="2011561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71D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 Back Pain +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71D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Neurology</a:t>
            </a:r>
            <a:endParaRPr lang="en-US" sz="1950" dirty="0"/>
          </a:p>
        </p:txBody>
      </p:sp>
      <p:sp>
        <p:nvSpPr>
          <p:cNvPr id="27" name="SK-31-text-26"/>
          <p:cNvSpPr/>
          <p:nvPr/>
        </p:nvSpPr>
        <p:spPr>
          <a:xfrm>
            <a:off x="4590305" y="2777430"/>
            <a:ext cx="3206353" cy="10217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Leg weakness, paraesthesia, or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bladder/bowel change in cancer →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SCC until proven otherwise. Same-day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MRI + dexamethasone.</a:t>
            </a:r>
            <a:endParaRPr lang="en-US" sz="1500" dirty="0"/>
          </a:p>
        </p:txBody>
      </p:sp>
      <p:sp>
        <p:nvSpPr>
          <p:cNvPr id="28" name="SK-31-text-27"/>
          <p:cNvSpPr/>
          <p:nvPr/>
        </p:nvSpPr>
        <p:spPr>
          <a:xfrm>
            <a:off x="8839200" y="1920032"/>
            <a:ext cx="2852886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71D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 Toxicity Signs</a:t>
            </a:r>
            <a:endParaRPr lang="en-US" sz="1950" dirty="0"/>
          </a:p>
        </p:txBody>
      </p:sp>
      <p:sp>
        <p:nvSpPr>
          <p:cNvPr id="29" name="SK-31-text-28"/>
          <p:cNvSpPr/>
          <p:nvPr/>
        </p:nvSpPr>
        <p:spPr>
          <a:xfrm>
            <a:off x="8589094" y="2756892"/>
            <a:ext cx="2791867" cy="10080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Confusion, myoclonic jerks,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hallucinations, pinpoint pupils,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RR &lt;8 → reduce opioid. Do NOT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 dose.</a:t>
            </a:r>
            <a:endParaRPr lang="en-US" sz="1500" dirty="0"/>
          </a:p>
        </p:txBody>
      </p:sp>
      <p:sp>
        <p:nvSpPr>
          <p:cNvPr id="30" name="SK-31-text-29"/>
          <p:cNvSpPr/>
          <p:nvPr/>
        </p:nvSpPr>
        <p:spPr>
          <a:xfrm>
            <a:off x="2865090" y="4320480"/>
            <a:ext cx="2621161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71D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Syringe Driver Running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71D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Abornmally</a:t>
            </a:r>
            <a:endParaRPr lang="en-US" sz="1950" dirty="0"/>
          </a:p>
        </p:txBody>
      </p:sp>
      <p:sp>
        <p:nvSpPr>
          <p:cNvPr id="31" name="SK-31-text-30"/>
          <p:cNvSpPr/>
          <p:nvPr/>
        </p:nvSpPr>
        <p:spPr>
          <a:xfrm>
            <a:off x="2450455" y="5006280"/>
            <a:ext cx="2608957" cy="10080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Running faster or slower than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expected → drug delivery error.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urgently. Do not leave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unreviewed.</a:t>
            </a:r>
            <a:endParaRPr lang="en-US" sz="1500" dirty="0"/>
          </a:p>
        </p:txBody>
      </p:sp>
      <p:sp>
        <p:nvSpPr>
          <p:cNvPr id="32" name="SK-31-text-31"/>
          <p:cNvSpPr/>
          <p:nvPr/>
        </p:nvSpPr>
        <p:spPr>
          <a:xfrm>
            <a:off x="6949380" y="4203799"/>
            <a:ext cx="2615568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71D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Respiratory</a:t>
            </a:r>
            <a:r>
              <a:rPr lang="en-US" sz="1950" dirty="0"/>
              <a:t> </a:t>
            </a:r>
            <a:r>
              <a:rPr lang="en-US" sz="1950" b="1" dirty="0">
                <a:solidFill>
                  <a:srgbClr val="071D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Depression</a:t>
            </a:r>
            <a:endParaRPr lang="en-US" sz="1950" dirty="0"/>
          </a:p>
        </p:txBody>
      </p:sp>
      <p:sp>
        <p:nvSpPr>
          <p:cNvPr id="33" name="SK-31-text-32"/>
          <p:cNvSpPr/>
          <p:nvPr/>
        </p:nvSpPr>
        <p:spPr>
          <a:xfrm>
            <a:off x="6541357" y="5026903"/>
            <a:ext cx="3011388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RR &lt;8, falling O₂ sats, unarousable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opioid inititation → emergency.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Call senior/hospice/999 immediately.</a:t>
            </a:r>
            <a:endParaRPr lang="en-US" sz="1500" dirty="0"/>
          </a:p>
        </p:txBody>
      </p:sp>
      <p:sp>
        <p:nvSpPr>
          <p:cNvPr id="34" name="SK-31-text-33"/>
          <p:cNvSpPr/>
          <p:nvPr/>
        </p:nvSpPr>
        <p:spPr>
          <a:xfrm>
            <a:off x="353467" y="6508105"/>
            <a:ext cx="44062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5" name="SK-31-text-34"/>
          <p:cNvSpPr/>
          <p:nvPr/>
        </p:nvSpPr>
        <p:spPr>
          <a:xfrm>
            <a:off x="8619232" y="6508105"/>
            <a:ext cx="321900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June 2026 | Bradford VTS Teaching Deck</a:t>
            </a:r>
            <a:endParaRPr lang="en-US" sz="13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67" y="1069777"/>
            <a:ext cx="2035969" cy="68461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8392" y="116532"/>
            <a:ext cx="963067" cy="1412677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570434"/>
            <a:ext cx="5522863" cy="1378446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1570434"/>
            <a:ext cx="134094" cy="1440061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3202632"/>
            <a:ext cx="5522863" cy="1364605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3127177"/>
            <a:ext cx="134094" cy="1440061"/>
          </a:xfrm>
          <a:prstGeom prst="rect">
            <a:avLst/>
          </a:prstGeom>
        </p:spPr>
      </p:pic>
      <p:pic>
        <p:nvPicPr>
          <p:cNvPr id="9" name="SK-3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875" y="4820394"/>
            <a:ext cx="5522863" cy="1304330"/>
          </a:xfrm>
          <a:prstGeom prst="rect">
            <a:avLst/>
          </a:prstGeom>
        </p:spPr>
      </p:pic>
      <p:pic>
        <p:nvPicPr>
          <p:cNvPr id="10" name="SK-32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4820394"/>
            <a:ext cx="134094" cy="1440061"/>
          </a:xfrm>
          <a:prstGeom prst="rect">
            <a:avLst/>
          </a:prstGeom>
        </p:spPr>
      </p:pic>
      <p:pic>
        <p:nvPicPr>
          <p:cNvPr id="11" name="SK-3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0965" y="1639044"/>
            <a:ext cx="5522863" cy="1371600"/>
          </a:xfrm>
          <a:prstGeom prst="rect">
            <a:avLst/>
          </a:prstGeom>
        </p:spPr>
      </p:pic>
      <p:pic>
        <p:nvPicPr>
          <p:cNvPr id="12" name="SK-3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90965" y="1639044"/>
            <a:ext cx="134094" cy="1440061"/>
          </a:xfrm>
          <a:prstGeom prst="rect">
            <a:avLst/>
          </a:prstGeom>
        </p:spPr>
      </p:pic>
      <p:pic>
        <p:nvPicPr>
          <p:cNvPr id="13" name="SK-32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90965" y="3202632"/>
            <a:ext cx="5522863" cy="1364605"/>
          </a:xfrm>
          <a:prstGeom prst="rect">
            <a:avLst/>
          </a:prstGeom>
        </p:spPr>
      </p:pic>
      <p:pic>
        <p:nvPicPr>
          <p:cNvPr id="14" name="SK-32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90965" y="3195786"/>
            <a:ext cx="134094" cy="1440061"/>
          </a:xfrm>
          <a:prstGeom prst="rect">
            <a:avLst/>
          </a:prstGeom>
        </p:spPr>
      </p:pic>
      <p:pic>
        <p:nvPicPr>
          <p:cNvPr id="15" name="SK-3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90965" y="4807446"/>
            <a:ext cx="5522863" cy="1316682"/>
          </a:xfrm>
          <a:prstGeom prst="rect">
            <a:avLst/>
          </a:prstGeom>
        </p:spPr>
      </p:pic>
      <p:pic>
        <p:nvPicPr>
          <p:cNvPr id="16" name="SK-32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90965" y="4807446"/>
            <a:ext cx="134094" cy="1440061"/>
          </a:xfrm>
          <a:prstGeom prst="rect">
            <a:avLst/>
          </a:prstGeom>
        </p:spPr>
      </p:pic>
      <p:pic>
        <p:nvPicPr>
          <p:cNvPr id="17" name="SK-32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390977"/>
            <a:ext cx="12192000" cy="466874"/>
          </a:xfrm>
          <a:prstGeom prst="rect">
            <a:avLst/>
          </a:prstGeom>
        </p:spPr>
      </p:pic>
      <p:pic>
        <p:nvPicPr>
          <p:cNvPr id="18" name="SK-32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20173" y="4896594"/>
            <a:ext cx="451098" cy="418207"/>
          </a:xfrm>
          <a:prstGeom prst="rect">
            <a:avLst/>
          </a:prstGeom>
        </p:spPr>
      </p:pic>
      <p:pic>
        <p:nvPicPr>
          <p:cNvPr id="19" name="SK-32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20173" y="3305473"/>
            <a:ext cx="451098" cy="418207"/>
          </a:xfrm>
          <a:prstGeom prst="rect">
            <a:avLst/>
          </a:prstGeom>
        </p:spPr>
      </p:pic>
      <p:pic>
        <p:nvPicPr>
          <p:cNvPr id="20" name="SK-32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20173" y="1762423"/>
            <a:ext cx="451098" cy="425053"/>
          </a:xfrm>
          <a:prstGeom prst="rect">
            <a:avLst/>
          </a:prstGeom>
        </p:spPr>
      </p:pic>
      <p:pic>
        <p:nvPicPr>
          <p:cNvPr id="21" name="SK-32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7953" y="4896594"/>
            <a:ext cx="426690" cy="418207"/>
          </a:xfrm>
          <a:prstGeom prst="rect">
            <a:avLst/>
          </a:prstGeom>
        </p:spPr>
      </p:pic>
      <p:pic>
        <p:nvPicPr>
          <p:cNvPr id="22" name="SK-32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67953" y="3305473"/>
            <a:ext cx="426690" cy="418207"/>
          </a:xfrm>
          <a:prstGeom prst="rect">
            <a:avLst/>
          </a:prstGeom>
        </p:spPr>
      </p:pic>
      <p:pic>
        <p:nvPicPr>
          <p:cNvPr id="23" name="SK-32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67953" y="1762423"/>
            <a:ext cx="426690" cy="425053"/>
          </a:xfrm>
          <a:prstGeom prst="rect">
            <a:avLst/>
          </a:prstGeom>
        </p:spPr>
      </p:pic>
      <p:sp>
        <p:nvSpPr>
          <p:cNvPr id="24" name="SK-32-text-23"/>
          <p:cNvSpPr/>
          <p:nvPr/>
        </p:nvSpPr>
        <p:spPr>
          <a:xfrm>
            <a:off x="316855" y="239911"/>
            <a:ext cx="6800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913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14 — Clinical Safety</a:t>
            </a:r>
            <a:endParaRPr lang="en-US" sz="1500" dirty="0"/>
          </a:p>
        </p:txBody>
      </p:sp>
      <p:sp>
        <p:nvSpPr>
          <p:cNvPr id="25" name="SK-32-text-24"/>
          <p:cNvSpPr/>
          <p:nvPr/>
        </p:nvSpPr>
        <p:spPr>
          <a:xfrm>
            <a:off x="341263" y="548580"/>
            <a:ext cx="1144238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Pitfalls to Avoid</a:t>
            </a:r>
            <a:endParaRPr lang="en-US" sz="3075" dirty="0"/>
          </a:p>
        </p:txBody>
      </p:sp>
      <p:sp>
        <p:nvSpPr>
          <p:cNvPr id="26" name="SK-32-text-25"/>
          <p:cNvSpPr/>
          <p:nvPr/>
        </p:nvSpPr>
        <p:spPr>
          <a:xfrm>
            <a:off x="1401961" y="1782961"/>
            <a:ext cx="815149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Fentanyl patch for unstable pain</a:t>
            </a:r>
            <a:endParaRPr lang="en-US" sz="1650" dirty="0"/>
          </a:p>
        </p:txBody>
      </p:sp>
      <p:sp>
        <p:nvSpPr>
          <p:cNvPr id="27" name="SK-32-text-26"/>
          <p:cNvSpPr/>
          <p:nvPr/>
        </p:nvSpPr>
        <p:spPr>
          <a:xfrm>
            <a:off x="1389757" y="2297311"/>
            <a:ext cx="3242965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Patches take 12–24 hrs to work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use for acute uncontrolled pain</a:t>
            </a:r>
            <a:endParaRPr lang="en-US" sz="1350" dirty="0"/>
          </a:p>
        </p:txBody>
      </p:sp>
      <p:sp>
        <p:nvSpPr>
          <p:cNvPr id="28" name="SK-32-text-27"/>
          <p:cNvSpPr/>
          <p:nvPr/>
        </p:nvSpPr>
        <p:spPr>
          <a:xfrm>
            <a:off x="1389757" y="3326011"/>
            <a:ext cx="2889498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Forgetting laxatives with</a:t>
            </a:r>
            <a:endParaRPr lang="en-US" sz="1650" dirty="0"/>
          </a:p>
          <a:p>
            <a:pPr marL="0" indent="0" algn="l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opioid</a:t>
            </a:r>
            <a:endParaRPr lang="en-US" sz="1650" dirty="0"/>
          </a:p>
        </p:txBody>
      </p:sp>
      <p:sp>
        <p:nvSpPr>
          <p:cNvPr id="29" name="SK-32-text-28"/>
          <p:cNvSpPr/>
          <p:nvPr/>
        </p:nvSpPr>
        <p:spPr>
          <a:xfrm>
            <a:off x="1389757" y="3998119"/>
            <a:ext cx="343807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Opioid-induced constipation does not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resolve on its own — prescribe routinely</a:t>
            </a:r>
            <a:endParaRPr lang="en-US" sz="1350" dirty="0"/>
          </a:p>
        </p:txBody>
      </p:sp>
      <p:sp>
        <p:nvSpPr>
          <p:cNvPr id="30" name="SK-32-text-29"/>
          <p:cNvSpPr/>
          <p:nvPr/>
        </p:nvSpPr>
        <p:spPr>
          <a:xfrm>
            <a:off x="1389757" y="4903440"/>
            <a:ext cx="2804071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Confusing mg and ml for</a:t>
            </a:r>
            <a:endParaRPr lang="en-US" sz="1650" dirty="0"/>
          </a:p>
          <a:p>
            <a:pPr marL="0" indent="0" algn="l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Oramorph liquid</a:t>
            </a:r>
            <a:endParaRPr lang="en-US" sz="1650" dirty="0"/>
          </a:p>
        </p:txBody>
      </p:sp>
      <p:sp>
        <p:nvSpPr>
          <p:cNvPr id="31" name="SK-32-text-30"/>
          <p:cNvSpPr/>
          <p:nvPr/>
        </p:nvSpPr>
        <p:spPr>
          <a:xfrm>
            <a:off x="1389757" y="5582394"/>
            <a:ext cx="3645396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Standard strength 10mg/5ml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5mg = 2.5ml. Always specify BOTH units</a:t>
            </a:r>
            <a:endParaRPr lang="en-US" sz="1350" dirty="0"/>
          </a:p>
        </p:txBody>
      </p:sp>
      <p:sp>
        <p:nvSpPr>
          <p:cNvPr id="32" name="SK-32-text-31"/>
          <p:cNvSpPr/>
          <p:nvPr/>
        </p:nvSpPr>
        <p:spPr>
          <a:xfrm>
            <a:off x="7254180" y="1769269"/>
            <a:ext cx="3438079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Skipping dose reduction when</a:t>
            </a:r>
            <a:endParaRPr lang="en-US" sz="1650" dirty="0"/>
          </a:p>
          <a:p>
            <a:pPr marL="0" indent="0" algn="l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switching opioids</a:t>
            </a:r>
            <a:endParaRPr lang="en-US" sz="1650" dirty="0"/>
          </a:p>
        </p:txBody>
      </p:sp>
      <p:sp>
        <p:nvSpPr>
          <p:cNvPr id="33" name="SK-32-text-32"/>
          <p:cNvSpPr/>
          <p:nvPr/>
        </p:nvSpPr>
        <p:spPr>
          <a:xfrm>
            <a:off x="7254180" y="2441377"/>
            <a:ext cx="3937992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Incomplete cross-tolerance = overdose risk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reduce new opioid by 25–50%</a:t>
            </a:r>
            <a:endParaRPr lang="en-US" sz="1350" dirty="0"/>
          </a:p>
        </p:txBody>
      </p:sp>
      <p:sp>
        <p:nvSpPr>
          <p:cNvPr id="34" name="SK-32-text-33"/>
          <p:cNvSpPr/>
          <p:nvPr/>
        </p:nvSpPr>
        <p:spPr>
          <a:xfrm>
            <a:off x="7254180" y="3319165"/>
            <a:ext cx="3267373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Mixing incompatible drugs in</a:t>
            </a:r>
            <a:endParaRPr lang="en-US" sz="1650" dirty="0"/>
          </a:p>
          <a:p>
            <a:pPr marL="0" indent="0" algn="l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syringe driver</a:t>
            </a:r>
            <a:endParaRPr lang="en-US" sz="1650" dirty="0"/>
          </a:p>
        </p:txBody>
      </p:sp>
      <p:sp>
        <p:nvSpPr>
          <p:cNvPr id="35" name="SK-32-text-34"/>
          <p:cNvSpPr/>
          <p:nvPr/>
        </p:nvSpPr>
        <p:spPr>
          <a:xfrm>
            <a:off x="7254180" y="4004965"/>
            <a:ext cx="347469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check compatibility at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www.palliativedrugs.com before mixing</a:t>
            </a:r>
            <a:endParaRPr lang="en-US" sz="1350" dirty="0"/>
          </a:p>
        </p:txBody>
      </p:sp>
      <p:sp>
        <p:nvSpPr>
          <p:cNvPr id="36" name="SK-32-text-35"/>
          <p:cNvSpPr/>
          <p:nvPr/>
        </p:nvSpPr>
        <p:spPr>
          <a:xfrm>
            <a:off x="7254180" y="4903440"/>
            <a:ext cx="2913757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Opioids alone for bone or</a:t>
            </a:r>
            <a:endParaRPr lang="en-US" sz="1650" dirty="0"/>
          </a:p>
          <a:p>
            <a:pPr marL="0" indent="0" algn="l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neuropathic pain</a:t>
            </a:r>
            <a:endParaRPr lang="en-US" sz="1650" dirty="0"/>
          </a:p>
        </p:txBody>
      </p:sp>
      <p:sp>
        <p:nvSpPr>
          <p:cNvPr id="37" name="SK-32-text-36"/>
          <p:cNvSpPr/>
          <p:nvPr/>
        </p:nvSpPr>
        <p:spPr>
          <a:xfrm>
            <a:off x="7254180" y="5575548"/>
            <a:ext cx="381595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Adjuvants are essential — NSAIDs for bone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71D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pain, gabapentin for neuropathic</a:t>
            </a:r>
            <a:endParaRPr lang="en-US" sz="1350" dirty="0"/>
          </a:p>
        </p:txBody>
      </p:sp>
      <p:sp>
        <p:nvSpPr>
          <p:cNvPr id="38" name="SK-32-text-37"/>
          <p:cNvSpPr/>
          <p:nvPr/>
        </p:nvSpPr>
        <p:spPr>
          <a:xfrm>
            <a:off x="219373" y="6521946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9" name="SK-32-text-38"/>
          <p:cNvSpPr/>
          <p:nvPr/>
        </p:nvSpPr>
        <p:spPr>
          <a:xfrm>
            <a:off x="7141369" y="6508105"/>
            <a:ext cx="480655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 Management &amp; Opioid Conversion | Bradford VTS 2026</a:t>
            </a:r>
            <a:endParaRPr lang="en-US" sz="1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973782"/>
            <a:ext cx="3242965" cy="109686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302990"/>
            <a:ext cx="5266879" cy="1563588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1302990"/>
            <a:ext cx="207169" cy="1577280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7663" y="1323529"/>
            <a:ext cx="4962079" cy="1543050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27663" y="1323529"/>
            <a:ext cx="207169" cy="1577280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486" y="3044279"/>
            <a:ext cx="5266879" cy="1647230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486" y="3044279"/>
            <a:ext cx="207169" cy="1645890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27663" y="3003798"/>
            <a:ext cx="4962079" cy="1639044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27663" y="3003798"/>
            <a:ext cx="207169" cy="1645890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4486" y="4786759"/>
            <a:ext cx="5266879" cy="1501825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4486" y="4786759"/>
            <a:ext cx="207169" cy="1508671"/>
          </a:xfrm>
          <a:prstGeom prst="rect">
            <a:avLst/>
          </a:prstGeom>
        </p:spPr>
      </p:pic>
      <p:pic>
        <p:nvPicPr>
          <p:cNvPr id="14" name="SK-3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27663" y="4786759"/>
            <a:ext cx="4962079" cy="1494979"/>
          </a:xfrm>
          <a:prstGeom prst="rect">
            <a:avLst/>
          </a:prstGeom>
        </p:spPr>
      </p:pic>
      <p:pic>
        <p:nvPicPr>
          <p:cNvPr id="15" name="SK-3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27663" y="4786759"/>
            <a:ext cx="207169" cy="1508671"/>
          </a:xfrm>
          <a:prstGeom prst="rect">
            <a:avLst/>
          </a:prstGeom>
        </p:spPr>
      </p:pic>
      <p:pic>
        <p:nvPicPr>
          <p:cNvPr id="16" name="SK-3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46490"/>
            <a:ext cx="12192000" cy="411361"/>
          </a:xfrm>
          <a:prstGeom prst="rect">
            <a:avLst/>
          </a:prstGeom>
        </p:spPr>
      </p:pic>
      <p:pic>
        <p:nvPicPr>
          <p:cNvPr id="17" name="SK-3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997059" y="5253186"/>
            <a:ext cx="1024086" cy="877788"/>
          </a:xfrm>
          <a:prstGeom prst="rect">
            <a:avLst/>
          </a:prstGeom>
        </p:spPr>
      </p:pic>
      <p:pic>
        <p:nvPicPr>
          <p:cNvPr id="18" name="SK-3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51984" y="4869061"/>
            <a:ext cx="304800" cy="342900"/>
          </a:xfrm>
          <a:prstGeom prst="rect">
            <a:avLst/>
          </a:prstGeom>
        </p:spPr>
      </p:pic>
      <p:pic>
        <p:nvPicPr>
          <p:cNvPr id="19" name="SK-3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8659" y="4882753"/>
            <a:ext cx="329059" cy="329059"/>
          </a:xfrm>
          <a:prstGeom prst="rect">
            <a:avLst/>
          </a:prstGeom>
        </p:spPr>
      </p:pic>
      <p:pic>
        <p:nvPicPr>
          <p:cNvPr id="20" name="SK-3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51984" y="3120330"/>
            <a:ext cx="316855" cy="329059"/>
          </a:xfrm>
          <a:prstGeom prst="rect">
            <a:avLst/>
          </a:prstGeom>
        </p:spPr>
      </p:pic>
      <p:pic>
        <p:nvPicPr>
          <p:cNvPr id="21" name="SK-3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38659" y="3120330"/>
            <a:ext cx="329059" cy="308521"/>
          </a:xfrm>
          <a:prstGeom prst="rect">
            <a:avLst/>
          </a:prstGeom>
        </p:spPr>
      </p:pic>
      <p:pic>
        <p:nvPicPr>
          <p:cNvPr id="22" name="SK-33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50863" y="1412677"/>
            <a:ext cx="316855" cy="349746"/>
          </a:xfrm>
          <a:prstGeom prst="rect">
            <a:avLst/>
          </a:prstGeom>
        </p:spPr>
      </p:pic>
      <p:sp>
        <p:nvSpPr>
          <p:cNvPr id="23" name="SK-33-text-22"/>
          <p:cNvSpPr/>
          <p:nvPr/>
        </p:nvSpPr>
        <p:spPr>
          <a:xfrm>
            <a:off x="426690" y="191988"/>
            <a:ext cx="580929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7A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15 — Quick Recall</a:t>
            </a:r>
            <a:endParaRPr lang="en-US" sz="1425" dirty="0"/>
          </a:p>
        </p:txBody>
      </p:sp>
      <p:sp>
        <p:nvSpPr>
          <p:cNvPr id="24" name="SK-33-text-23"/>
          <p:cNvSpPr/>
          <p:nvPr/>
        </p:nvSpPr>
        <p:spPr>
          <a:xfrm>
            <a:off x="414486" y="452586"/>
            <a:ext cx="1177751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Recall: Palliative Essentials</a:t>
            </a:r>
            <a:endParaRPr lang="en-US" sz="3150" dirty="0"/>
          </a:p>
        </p:txBody>
      </p:sp>
      <p:sp>
        <p:nvSpPr>
          <p:cNvPr id="25" name="SK-33-text-24"/>
          <p:cNvSpPr/>
          <p:nvPr/>
        </p:nvSpPr>
        <p:spPr>
          <a:xfrm>
            <a:off x="1353294" y="1453753"/>
            <a:ext cx="368998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History</a:t>
            </a:r>
            <a:endParaRPr lang="en-US" sz="1950" dirty="0"/>
          </a:p>
        </p:txBody>
      </p:sp>
      <p:sp>
        <p:nvSpPr>
          <p:cNvPr id="26" name="SK-33-text-25"/>
          <p:cNvSpPr/>
          <p:nvPr/>
        </p:nvSpPr>
        <p:spPr>
          <a:xfrm>
            <a:off x="1024086" y="1865263"/>
            <a:ext cx="834294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Site · Character · Severity (0–10)</a:t>
            </a:r>
            <a:endParaRPr lang="en-US" sz="1425" dirty="0"/>
          </a:p>
        </p:txBody>
      </p:sp>
      <p:sp>
        <p:nvSpPr>
          <p:cNvPr id="27" name="SK-33-text-26"/>
          <p:cNvSpPr/>
          <p:nvPr/>
        </p:nvSpPr>
        <p:spPr>
          <a:xfrm>
            <a:off x="1024086" y="2112169"/>
            <a:ext cx="877728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Timing · Aggravating/relieving factors</a:t>
            </a:r>
            <a:endParaRPr lang="en-US" sz="1425" dirty="0"/>
          </a:p>
        </p:txBody>
      </p:sp>
      <p:sp>
        <p:nvSpPr>
          <p:cNvPr id="28" name="SK-33-text-27"/>
          <p:cNvSpPr/>
          <p:nvPr/>
        </p:nvSpPr>
        <p:spPr>
          <a:xfrm>
            <a:off x="1024086" y="2345382"/>
            <a:ext cx="682275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Response to current analgesia</a:t>
            </a:r>
            <a:endParaRPr lang="en-US" sz="1425" dirty="0"/>
          </a:p>
        </p:txBody>
      </p:sp>
      <p:sp>
        <p:nvSpPr>
          <p:cNvPr id="29" name="SK-33-text-28"/>
          <p:cNvSpPr/>
          <p:nvPr/>
        </p:nvSpPr>
        <p:spPr>
          <a:xfrm>
            <a:off x="1024086" y="2578596"/>
            <a:ext cx="421671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Functional impact</a:t>
            </a:r>
            <a:endParaRPr lang="en-US" sz="1425" dirty="0"/>
          </a:p>
        </p:txBody>
      </p:sp>
      <p:sp>
        <p:nvSpPr>
          <p:cNvPr id="30" name="SK-33-text-29"/>
          <p:cNvSpPr/>
          <p:nvPr/>
        </p:nvSpPr>
        <p:spPr>
          <a:xfrm>
            <a:off x="6339780" y="1426369"/>
            <a:ext cx="309562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7A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Ladder</a:t>
            </a:r>
            <a:endParaRPr lang="en-US" sz="1950" dirty="0"/>
          </a:p>
        </p:txBody>
      </p:sp>
      <p:sp>
        <p:nvSpPr>
          <p:cNvPr id="31" name="SK-33-text-30"/>
          <p:cNvSpPr/>
          <p:nvPr/>
        </p:nvSpPr>
        <p:spPr>
          <a:xfrm>
            <a:off x="6425059" y="1865263"/>
            <a:ext cx="576694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Step 1: Mild → Paracetamol ± NSAID</a:t>
            </a:r>
            <a:endParaRPr lang="en-US" sz="1425" dirty="0"/>
          </a:p>
        </p:txBody>
      </p:sp>
      <p:sp>
        <p:nvSpPr>
          <p:cNvPr id="32" name="SK-33-text-31"/>
          <p:cNvSpPr/>
          <p:nvPr/>
        </p:nvSpPr>
        <p:spPr>
          <a:xfrm>
            <a:off x="6425059" y="2112169"/>
            <a:ext cx="576694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Step 2: Moderate → Weak opioid</a:t>
            </a:r>
            <a:endParaRPr lang="en-US" sz="1425" dirty="0"/>
          </a:p>
        </p:txBody>
      </p:sp>
      <p:sp>
        <p:nvSpPr>
          <p:cNvPr id="33" name="SK-33-text-32"/>
          <p:cNvSpPr/>
          <p:nvPr/>
        </p:nvSpPr>
        <p:spPr>
          <a:xfrm>
            <a:off x="6425059" y="2345382"/>
            <a:ext cx="57669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Step 3: Severe → Strong opioid</a:t>
            </a:r>
            <a:endParaRPr lang="en-US" sz="1425" dirty="0"/>
          </a:p>
        </p:txBody>
      </p:sp>
      <p:sp>
        <p:nvSpPr>
          <p:cNvPr id="34" name="SK-33-text-33"/>
          <p:cNvSpPr/>
          <p:nvPr/>
        </p:nvSpPr>
        <p:spPr>
          <a:xfrm>
            <a:off x="6425059" y="2571750"/>
            <a:ext cx="57669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✓ Can skip Step 2 (NICE CG140)</a:t>
            </a:r>
            <a:endParaRPr lang="en-US" sz="1425" dirty="0"/>
          </a:p>
        </p:txBody>
      </p:sp>
      <p:sp>
        <p:nvSpPr>
          <p:cNvPr id="35" name="SK-33-text-34"/>
          <p:cNvSpPr/>
          <p:nvPr/>
        </p:nvSpPr>
        <p:spPr>
          <a:xfrm>
            <a:off x="1353294" y="3147715"/>
            <a:ext cx="517588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6913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Conversion Ratios</a:t>
            </a:r>
            <a:endParaRPr lang="en-US" sz="1950" dirty="0"/>
          </a:p>
        </p:txBody>
      </p:sp>
      <p:sp>
        <p:nvSpPr>
          <p:cNvPr id="36" name="SK-33-text-35"/>
          <p:cNvSpPr/>
          <p:nvPr/>
        </p:nvSpPr>
        <p:spPr>
          <a:xfrm>
            <a:off x="1024086" y="3504307"/>
            <a:ext cx="740187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Oral morphine ÷ 2 = SC morphine</a:t>
            </a:r>
            <a:endParaRPr lang="en-US" sz="1425" dirty="0"/>
          </a:p>
        </p:txBody>
      </p:sp>
      <p:sp>
        <p:nvSpPr>
          <p:cNvPr id="37" name="SK-33-text-36"/>
          <p:cNvSpPr/>
          <p:nvPr/>
        </p:nvSpPr>
        <p:spPr>
          <a:xfrm>
            <a:off x="1024086" y="3737521"/>
            <a:ext cx="805338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Oral morphine ÷ 3 = SC diamorphine</a:t>
            </a:r>
            <a:endParaRPr lang="en-US" sz="1425" dirty="0"/>
          </a:p>
        </p:txBody>
      </p:sp>
      <p:sp>
        <p:nvSpPr>
          <p:cNvPr id="38" name="SK-33-text-37"/>
          <p:cNvSpPr/>
          <p:nvPr/>
        </p:nvSpPr>
        <p:spPr>
          <a:xfrm>
            <a:off x="1024086" y="3970734"/>
            <a:ext cx="805338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Oral oxycodone × 2 = oral morphine</a:t>
            </a:r>
            <a:endParaRPr lang="en-US" sz="1425" dirty="0"/>
          </a:p>
        </p:txBody>
      </p:sp>
      <p:sp>
        <p:nvSpPr>
          <p:cNvPr id="39" name="SK-33-text-38"/>
          <p:cNvSpPr/>
          <p:nvPr/>
        </p:nvSpPr>
        <p:spPr>
          <a:xfrm>
            <a:off x="1024086" y="4196953"/>
            <a:ext cx="979074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Fentanyl 25 mcg/hr ≈ 60 mg oral morphine</a:t>
            </a:r>
            <a:endParaRPr lang="en-US" sz="1425" dirty="0"/>
          </a:p>
        </p:txBody>
      </p:sp>
      <p:sp>
        <p:nvSpPr>
          <p:cNvPr id="40" name="SK-33-text-39"/>
          <p:cNvSpPr/>
          <p:nvPr/>
        </p:nvSpPr>
        <p:spPr>
          <a:xfrm>
            <a:off x="1024086" y="4423321"/>
            <a:ext cx="870489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Buprenorphine 10 mcg/hr ≈ 24 mg/day</a:t>
            </a:r>
            <a:endParaRPr lang="en-US" sz="1425" dirty="0"/>
          </a:p>
        </p:txBody>
      </p:sp>
      <p:sp>
        <p:nvSpPr>
          <p:cNvPr id="41" name="SK-33-text-40"/>
          <p:cNvSpPr/>
          <p:nvPr/>
        </p:nvSpPr>
        <p:spPr>
          <a:xfrm>
            <a:off x="6742063" y="3154561"/>
            <a:ext cx="517588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4C11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Breakthrough Rule</a:t>
            </a:r>
            <a:endParaRPr lang="en-US" sz="1950" dirty="0"/>
          </a:p>
        </p:txBody>
      </p:sp>
      <p:sp>
        <p:nvSpPr>
          <p:cNvPr id="42" name="SK-33-text-41"/>
          <p:cNvSpPr/>
          <p:nvPr/>
        </p:nvSpPr>
        <p:spPr>
          <a:xfrm>
            <a:off x="6425059" y="3552379"/>
            <a:ext cx="57669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Always = 1/6 of total 24-hour dose</a:t>
            </a:r>
            <a:endParaRPr lang="en-US" sz="1425" dirty="0"/>
          </a:p>
        </p:txBody>
      </p:sp>
      <p:sp>
        <p:nvSpPr>
          <p:cNvPr id="43" name="SK-33-text-42"/>
          <p:cNvSpPr/>
          <p:nvPr/>
        </p:nvSpPr>
        <p:spPr>
          <a:xfrm>
            <a:off x="6425059" y="3812977"/>
            <a:ext cx="57669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Reacalculate every time background dose changes</a:t>
            </a:r>
            <a:endParaRPr lang="en-US" sz="1425" dirty="0"/>
          </a:p>
        </p:txBody>
      </p:sp>
      <p:sp>
        <p:nvSpPr>
          <p:cNvPr id="44" name="SK-33-text-43"/>
          <p:cNvSpPr/>
          <p:nvPr/>
        </p:nvSpPr>
        <p:spPr>
          <a:xfrm>
            <a:off x="6425059" y="4073575"/>
            <a:ext cx="57669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Oramorph 10 mg/5 ml: 5 mg = 2.5 ml</a:t>
            </a:r>
            <a:endParaRPr lang="en-US" sz="1425" dirty="0"/>
          </a:p>
        </p:txBody>
      </p:sp>
      <p:sp>
        <p:nvSpPr>
          <p:cNvPr id="45" name="SK-33-text-44"/>
          <p:cNvSpPr/>
          <p:nvPr/>
        </p:nvSpPr>
        <p:spPr>
          <a:xfrm>
            <a:off x="6425059" y="4327327"/>
            <a:ext cx="576694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Specify both mg AND ml on prescription</a:t>
            </a:r>
            <a:endParaRPr lang="en-US" sz="1425" dirty="0"/>
          </a:p>
        </p:txBody>
      </p:sp>
      <p:sp>
        <p:nvSpPr>
          <p:cNvPr id="46" name="SK-33-text-45"/>
          <p:cNvSpPr/>
          <p:nvPr/>
        </p:nvSpPr>
        <p:spPr>
          <a:xfrm>
            <a:off x="1353294" y="4910286"/>
            <a:ext cx="517588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7A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Anticipatory Meds</a:t>
            </a:r>
            <a:endParaRPr lang="en-US" sz="1950" dirty="0"/>
          </a:p>
        </p:txBody>
      </p:sp>
      <p:sp>
        <p:nvSpPr>
          <p:cNvPr id="47" name="SK-33-text-46"/>
          <p:cNvSpPr/>
          <p:nvPr/>
        </p:nvSpPr>
        <p:spPr>
          <a:xfrm>
            <a:off x="1024086" y="5287417"/>
            <a:ext cx="950118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Pain: Morphine or Diamorphine (1/6 rule)</a:t>
            </a:r>
            <a:endParaRPr lang="en-US" sz="1425" dirty="0"/>
          </a:p>
        </p:txBody>
      </p:sp>
      <p:sp>
        <p:nvSpPr>
          <p:cNvPr id="48" name="SK-33-text-47"/>
          <p:cNvSpPr/>
          <p:nvPr/>
        </p:nvSpPr>
        <p:spPr>
          <a:xfrm>
            <a:off x="1024086" y="5534323"/>
            <a:ext cx="856011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Nausea: Haloperidol 1.5–3 mg SC PRN</a:t>
            </a:r>
            <a:endParaRPr lang="en-US" sz="1425" dirty="0"/>
          </a:p>
        </p:txBody>
      </p:sp>
      <p:sp>
        <p:nvSpPr>
          <p:cNvPr id="49" name="SK-33-text-48"/>
          <p:cNvSpPr/>
          <p:nvPr/>
        </p:nvSpPr>
        <p:spPr>
          <a:xfrm>
            <a:off x="1024086" y="5767536"/>
            <a:ext cx="1080420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Secretions: Hyoscine butylbromide 20 mg SC PRN</a:t>
            </a:r>
            <a:endParaRPr lang="en-US" sz="1425" dirty="0"/>
          </a:p>
        </p:txBody>
      </p:sp>
      <p:sp>
        <p:nvSpPr>
          <p:cNvPr id="50" name="SK-33-text-49"/>
          <p:cNvSpPr/>
          <p:nvPr/>
        </p:nvSpPr>
        <p:spPr>
          <a:xfrm>
            <a:off x="1024086" y="6007596"/>
            <a:ext cx="877728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Agitation: Midazolam 2.5–5 mg SC PRN</a:t>
            </a:r>
            <a:endParaRPr lang="en-US" sz="1425" dirty="0"/>
          </a:p>
        </p:txBody>
      </p:sp>
      <p:sp>
        <p:nvSpPr>
          <p:cNvPr id="51" name="SK-33-text-50"/>
          <p:cNvSpPr/>
          <p:nvPr/>
        </p:nvSpPr>
        <p:spPr>
          <a:xfrm>
            <a:off x="6742063" y="4903440"/>
            <a:ext cx="544993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6913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FP10 Legal &amp; Safety</a:t>
            </a:r>
            <a:endParaRPr lang="en-US" sz="1950" dirty="0"/>
          </a:p>
        </p:txBody>
      </p:sp>
      <p:sp>
        <p:nvSpPr>
          <p:cNvPr id="52" name="SK-33-text-51"/>
          <p:cNvSpPr/>
          <p:nvPr/>
        </p:nvSpPr>
        <p:spPr>
          <a:xfrm>
            <a:off x="6425059" y="5294263"/>
            <a:ext cx="57669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CD quantity: words AND figures (legal)</a:t>
            </a:r>
            <a:endParaRPr lang="en-US" sz="1425" dirty="0"/>
          </a:p>
        </p:txBody>
      </p:sp>
      <p:sp>
        <p:nvSpPr>
          <p:cNvPr id="53" name="SK-33-text-52"/>
          <p:cNvSpPr/>
          <p:nvPr/>
        </p:nvSpPr>
        <p:spPr>
          <a:xfrm>
            <a:off x="6425059" y="5534323"/>
            <a:ext cx="576694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Switch opioids → reduce new dose 25–50%</a:t>
            </a:r>
            <a:endParaRPr lang="en-US" sz="1425" dirty="0"/>
          </a:p>
        </p:txBody>
      </p:sp>
      <p:sp>
        <p:nvSpPr>
          <p:cNvPr id="54" name="SK-33-text-53"/>
          <p:cNvSpPr/>
          <p:nvPr/>
        </p:nvSpPr>
        <p:spPr>
          <a:xfrm>
            <a:off x="6425059" y="5774382"/>
            <a:ext cx="576694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Always prescribe laxatives with opioids</a:t>
            </a:r>
            <a:endParaRPr lang="en-US" sz="1425" dirty="0"/>
          </a:p>
        </p:txBody>
      </p:sp>
      <p:sp>
        <p:nvSpPr>
          <p:cNvPr id="55" name="SK-33-text-54"/>
          <p:cNvSpPr/>
          <p:nvPr/>
        </p:nvSpPr>
        <p:spPr>
          <a:xfrm>
            <a:off x="6425059" y="6007596"/>
            <a:ext cx="57669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Check compatibility: palliativedrugs.com</a:t>
            </a:r>
            <a:endParaRPr lang="en-US" sz="1425" dirty="0"/>
          </a:p>
        </p:txBody>
      </p:sp>
      <p:sp>
        <p:nvSpPr>
          <p:cNvPr id="56" name="SK-33-text-55"/>
          <p:cNvSpPr/>
          <p:nvPr/>
        </p:nvSpPr>
        <p:spPr>
          <a:xfrm>
            <a:off x="426690" y="6556177"/>
            <a:ext cx="44062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57" name="SK-33-text-56"/>
          <p:cNvSpPr/>
          <p:nvPr/>
        </p:nvSpPr>
        <p:spPr>
          <a:xfrm>
            <a:off x="4693890" y="6542484"/>
            <a:ext cx="72866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Recall: Palliative Essentials</a:t>
            </a:r>
            <a:endParaRPr lang="en-US" sz="1350" dirty="0"/>
          </a:p>
        </p:txBody>
      </p:sp>
      <p:sp>
        <p:nvSpPr>
          <p:cNvPr id="58" name="SK-33-text-57"/>
          <p:cNvSpPr/>
          <p:nvPr/>
        </p:nvSpPr>
        <p:spPr>
          <a:xfrm>
            <a:off x="9729192" y="6542484"/>
            <a:ext cx="24628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33 of 35 | June 2026</a:t>
            </a:r>
            <a:endParaRPr lang="en-US" sz="13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63" y="1124694"/>
            <a:ext cx="1694557" cy="61615"/>
          </a:xfrm>
          <a:prstGeom prst="rect">
            <a:avLst/>
          </a:prstGeom>
        </p:spPr>
      </p:pic>
      <p:pic>
        <p:nvPicPr>
          <p:cNvPr id="4" name="SK-3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467" y="1549152"/>
            <a:ext cx="4291459" cy="1283643"/>
          </a:xfrm>
          <a:prstGeom prst="rect">
            <a:avLst/>
          </a:prstGeom>
        </p:spPr>
      </p:pic>
      <p:pic>
        <p:nvPicPr>
          <p:cNvPr id="5" name="SK-3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9467" y="1583531"/>
            <a:ext cx="73075" cy="1241227"/>
          </a:xfrm>
          <a:prstGeom prst="rect">
            <a:avLst/>
          </a:prstGeom>
        </p:spPr>
      </p:pic>
      <p:pic>
        <p:nvPicPr>
          <p:cNvPr id="6" name="SK-3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9467" y="3051125"/>
            <a:ext cx="4291459" cy="1283643"/>
          </a:xfrm>
          <a:prstGeom prst="rect">
            <a:avLst/>
          </a:prstGeom>
        </p:spPr>
      </p:pic>
      <p:pic>
        <p:nvPicPr>
          <p:cNvPr id="7" name="SK-34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9467" y="3085356"/>
            <a:ext cx="73075" cy="1241227"/>
          </a:xfrm>
          <a:prstGeom prst="rect">
            <a:avLst/>
          </a:prstGeom>
        </p:spPr>
      </p:pic>
      <p:pic>
        <p:nvPicPr>
          <p:cNvPr id="8" name="SK-3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9467" y="4518720"/>
            <a:ext cx="4291459" cy="1276796"/>
          </a:xfrm>
          <a:prstGeom prst="rect">
            <a:avLst/>
          </a:prstGeom>
        </p:spPr>
      </p:pic>
      <p:pic>
        <p:nvPicPr>
          <p:cNvPr id="9" name="SK-34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9467" y="4552950"/>
            <a:ext cx="73075" cy="1241227"/>
          </a:xfrm>
          <a:prstGeom prst="rect">
            <a:avLst/>
          </a:prstGeom>
        </p:spPr>
      </p:pic>
      <p:pic>
        <p:nvPicPr>
          <p:cNvPr id="10" name="SK-3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38900"/>
            <a:ext cx="12192000" cy="390227"/>
          </a:xfrm>
          <a:prstGeom prst="rect">
            <a:avLst/>
          </a:prstGeom>
        </p:spPr>
      </p:pic>
      <p:pic>
        <p:nvPicPr>
          <p:cNvPr id="11" name="SK-3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77686" y="4745682"/>
            <a:ext cx="1365498" cy="1597819"/>
          </a:xfrm>
          <a:prstGeom prst="rect">
            <a:avLst/>
          </a:prstGeom>
        </p:spPr>
      </p:pic>
      <p:sp>
        <p:nvSpPr>
          <p:cNvPr id="12" name="SK-34-text-11"/>
          <p:cNvSpPr/>
          <p:nvPr/>
        </p:nvSpPr>
        <p:spPr>
          <a:xfrm>
            <a:off x="377875" y="329059"/>
            <a:ext cx="571785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4B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14 — Summary</a:t>
            </a:r>
            <a:endParaRPr lang="en-US" sz="1725" dirty="0"/>
          </a:p>
        </p:txBody>
      </p:sp>
      <p:sp>
        <p:nvSpPr>
          <p:cNvPr id="13" name="SK-34-text-12"/>
          <p:cNvSpPr/>
          <p:nvPr/>
        </p:nvSpPr>
        <p:spPr>
          <a:xfrm>
            <a:off x="377875" y="589657"/>
            <a:ext cx="1181412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Summary and Key Resources</a:t>
            </a:r>
            <a:endParaRPr lang="en-US" sz="3150" dirty="0"/>
          </a:p>
        </p:txBody>
      </p:sp>
      <p:sp>
        <p:nvSpPr>
          <p:cNvPr id="14" name="SK-34-text-13"/>
          <p:cNvSpPr/>
          <p:nvPr/>
        </p:nvSpPr>
        <p:spPr>
          <a:xfrm>
            <a:off x="377875" y="1508671"/>
            <a:ext cx="641889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4B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We’ve Covered Today</a:t>
            </a:r>
            <a:endParaRPr lang="en-US" sz="1725" dirty="0"/>
          </a:p>
        </p:txBody>
      </p:sp>
      <p:sp>
        <p:nvSpPr>
          <p:cNvPr id="15" name="SK-34-text-14"/>
          <p:cNvSpPr/>
          <p:nvPr/>
        </p:nvSpPr>
        <p:spPr>
          <a:xfrm>
            <a:off x="377875" y="1947565"/>
            <a:ext cx="118141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Pain assessment is the essential first step — always treat the cause</a:t>
            </a:r>
            <a:endParaRPr lang="en-US" sz="1350" dirty="0"/>
          </a:p>
        </p:txBody>
      </p:sp>
      <p:sp>
        <p:nvSpPr>
          <p:cNvPr id="16" name="SK-34-text-15"/>
          <p:cNvSpPr/>
          <p:nvPr/>
        </p:nvSpPr>
        <p:spPr>
          <a:xfrm>
            <a:off x="377875" y="2386459"/>
            <a:ext cx="118141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Use the WHO ladder guided by pain severity, not disease stage</a:t>
            </a:r>
            <a:endParaRPr lang="en-US" sz="1350" dirty="0"/>
          </a:p>
        </p:txBody>
      </p:sp>
      <p:sp>
        <p:nvSpPr>
          <p:cNvPr id="17" name="SK-34-text-16"/>
          <p:cNvSpPr/>
          <p:nvPr/>
        </p:nvSpPr>
        <p:spPr>
          <a:xfrm>
            <a:off x="377875" y="2825353"/>
            <a:ext cx="118141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Oral morphine is the gold standard — always convert via oral morphine</a:t>
            </a:r>
            <a:endParaRPr lang="en-US" sz="1350" dirty="0"/>
          </a:p>
        </p:txBody>
      </p:sp>
      <p:sp>
        <p:nvSpPr>
          <p:cNvPr id="18" name="SK-34-text-17"/>
          <p:cNvSpPr/>
          <p:nvPr/>
        </p:nvSpPr>
        <p:spPr>
          <a:xfrm>
            <a:off x="377875" y="3271242"/>
            <a:ext cx="118141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Breakthrough dose = 1/6 of total 24-hour dose — recalculate every time</a:t>
            </a:r>
            <a:endParaRPr lang="en-US" sz="1350" dirty="0"/>
          </a:p>
        </p:txBody>
      </p:sp>
      <p:sp>
        <p:nvSpPr>
          <p:cNvPr id="19" name="SK-34-text-18"/>
          <p:cNvSpPr/>
          <p:nvPr/>
        </p:nvSpPr>
        <p:spPr>
          <a:xfrm>
            <a:off x="377875" y="3716982"/>
            <a:ext cx="118141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Switch opioids? Reduce the new dose by 25–50% for cross-tolerance</a:t>
            </a:r>
            <a:endParaRPr lang="en-US" sz="1350" dirty="0"/>
          </a:p>
        </p:txBody>
      </p:sp>
      <p:sp>
        <p:nvSpPr>
          <p:cNvPr id="20" name="SK-34-text-19"/>
          <p:cNvSpPr/>
          <p:nvPr/>
        </p:nvSpPr>
        <p:spPr>
          <a:xfrm>
            <a:off x="377875" y="4155877"/>
            <a:ext cx="118141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Fentanyl patches are for stable pain only — never for acute titration</a:t>
            </a:r>
            <a:endParaRPr lang="en-US" sz="1350" dirty="0"/>
          </a:p>
        </p:txBody>
      </p:sp>
      <p:sp>
        <p:nvSpPr>
          <p:cNvPr id="21" name="SK-34-text-20"/>
          <p:cNvSpPr/>
          <p:nvPr/>
        </p:nvSpPr>
        <p:spPr>
          <a:xfrm>
            <a:off x="377875" y="4608463"/>
            <a:ext cx="109899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Always prescribe laxatives with any opioid — always</a:t>
            </a:r>
            <a:endParaRPr lang="en-US" sz="1350" dirty="0"/>
          </a:p>
        </p:txBody>
      </p:sp>
      <p:sp>
        <p:nvSpPr>
          <p:cNvPr id="22" name="SK-34-text-21"/>
          <p:cNvSpPr/>
          <p:nvPr/>
        </p:nvSpPr>
        <p:spPr>
          <a:xfrm>
            <a:off x="377875" y="5061198"/>
            <a:ext cx="4352479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Anticipatory medications save suffering at end of life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proactively</a:t>
            </a:r>
            <a:endParaRPr lang="en-US" sz="1350" dirty="0"/>
          </a:p>
        </p:txBody>
      </p:sp>
      <p:sp>
        <p:nvSpPr>
          <p:cNvPr id="23" name="SK-34-text-22"/>
          <p:cNvSpPr/>
          <p:nvPr/>
        </p:nvSpPr>
        <p:spPr>
          <a:xfrm>
            <a:off x="6437263" y="1117848"/>
            <a:ext cx="352710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4B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Resources</a:t>
            </a:r>
            <a:endParaRPr lang="en-US" sz="1725" dirty="0"/>
          </a:p>
        </p:txBody>
      </p:sp>
      <p:sp>
        <p:nvSpPr>
          <p:cNvPr id="24" name="SK-34-text-23"/>
          <p:cNvSpPr/>
          <p:nvPr/>
        </p:nvSpPr>
        <p:spPr>
          <a:xfrm>
            <a:off x="6668988" y="1625203"/>
            <a:ext cx="35509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Guidelines</a:t>
            </a:r>
            <a:endParaRPr lang="en-US" sz="1200" dirty="0"/>
          </a:p>
        </p:txBody>
      </p:sp>
      <p:sp>
        <p:nvSpPr>
          <p:cNvPr id="25" name="SK-34-text-24"/>
          <p:cNvSpPr/>
          <p:nvPr/>
        </p:nvSpPr>
        <p:spPr>
          <a:xfrm>
            <a:off x="6668988" y="1837879"/>
            <a:ext cx="47434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&amp; NG31</a:t>
            </a:r>
            <a:endParaRPr lang="en-US" sz="1500" dirty="0"/>
          </a:p>
        </p:txBody>
      </p:sp>
      <p:sp>
        <p:nvSpPr>
          <p:cNvPr id="26" name="SK-34-text-25"/>
          <p:cNvSpPr/>
          <p:nvPr/>
        </p:nvSpPr>
        <p:spPr>
          <a:xfrm>
            <a:off x="6668988" y="2132707"/>
            <a:ext cx="352335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pain management (CG140, updated Sept 2024)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care of dying adults (NG31, 2015)</a:t>
            </a:r>
            <a:endParaRPr lang="en-US" sz="1200" dirty="0"/>
          </a:p>
        </p:txBody>
      </p:sp>
      <p:sp>
        <p:nvSpPr>
          <p:cNvPr id="27" name="SK-34-text-26"/>
          <p:cNvSpPr/>
          <p:nvPr/>
        </p:nvSpPr>
        <p:spPr>
          <a:xfrm>
            <a:off x="6668988" y="2592288"/>
            <a:ext cx="28194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4B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www.nice.org.uk</a:t>
            </a:r>
            <a:endParaRPr lang="en-US" sz="1200" dirty="0"/>
          </a:p>
        </p:txBody>
      </p:sp>
      <p:sp>
        <p:nvSpPr>
          <p:cNvPr id="28" name="SK-34-text-27"/>
          <p:cNvSpPr/>
          <p:nvPr/>
        </p:nvSpPr>
        <p:spPr>
          <a:xfrm>
            <a:off x="6668988" y="3127177"/>
            <a:ext cx="44653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Doses &amp; Conversions</a:t>
            </a:r>
            <a:endParaRPr lang="en-US" sz="1200" dirty="0"/>
          </a:p>
        </p:txBody>
      </p:sp>
      <p:sp>
        <p:nvSpPr>
          <p:cNvPr id="29" name="SK-34-text-28"/>
          <p:cNvSpPr/>
          <p:nvPr/>
        </p:nvSpPr>
        <p:spPr>
          <a:xfrm>
            <a:off x="6668988" y="3353544"/>
            <a:ext cx="552301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British National Formulary</a:t>
            </a:r>
            <a:endParaRPr lang="en-US" sz="1500" dirty="0"/>
          </a:p>
        </p:txBody>
      </p:sp>
      <p:sp>
        <p:nvSpPr>
          <p:cNvPr id="30" name="SK-34-text-29"/>
          <p:cNvSpPr/>
          <p:nvPr/>
        </p:nvSpPr>
        <p:spPr>
          <a:xfrm>
            <a:off x="6668988" y="3634680"/>
            <a:ext cx="369406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Current opioid dosing, conversion ratios, renal impairment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guidance, and controlled drug regulations</a:t>
            </a:r>
            <a:endParaRPr lang="en-US" sz="1200" dirty="0"/>
          </a:p>
        </p:txBody>
      </p:sp>
      <p:sp>
        <p:nvSpPr>
          <p:cNvPr id="31" name="SK-34-text-30"/>
          <p:cNvSpPr/>
          <p:nvPr/>
        </p:nvSpPr>
        <p:spPr>
          <a:xfrm>
            <a:off x="6668988" y="4087267"/>
            <a:ext cx="35509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4B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www.bnf.nice.org.uk</a:t>
            </a:r>
            <a:endParaRPr lang="en-US" sz="1200" dirty="0"/>
          </a:p>
        </p:txBody>
      </p:sp>
      <p:sp>
        <p:nvSpPr>
          <p:cNvPr id="32" name="SK-34-text-31"/>
          <p:cNvSpPr/>
          <p:nvPr/>
        </p:nvSpPr>
        <p:spPr>
          <a:xfrm>
            <a:off x="6668988" y="4594771"/>
            <a:ext cx="51968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Syringe Driver Compatibility</a:t>
            </a:r>
            <a:endParaRPr lang="en-US" sz="1200" dirty="0"/>
          </a:p>
        </p:txBody>
      </p:sp>
      <p:sp>
        <p:nvSpPr>
          <p:cNvPr id="33" name="SK-34-text-32"/>
          <p:cNvSpPr/>
          <p:nvPr/>
        </p:nvSpPr>
        <p:spPr>
          <a:xfrm>
            <a:off x="6668988" y="4814292"/>
            <a:ext cx="44386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palliativedrugs.com</a:t>
            </a:r>
            <a:endParaRPr lang="en-US" sz="1500" dirty="0"/>
          </a:p>
        </p:txBody>
      </p:sp>
      <p:sp>
        <p:nvSpPr>
          <p:cNvPr id="34" name="SK-34-text-33"/>
          <p:cNvSpPr/>
          <p:nvPr/>
        </p:nvSpPr>
        <p:spPr>
          <a:xfrm>
            <a:off x="6668988" y="5095429"/>
            <a:ext cx="308446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Syringe Driver Survey Database — essential for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checking drug compatibility before mixing</a:t>
            </a:r>
            <a:endParaRPr lang="en-US" sz="1200" dirty="0"/>
          </a:p>
        </p:txBody>
      </p:sp>
      <p:sp>
        <p:nvSpPr>
          <p:cNvPr id="35" name="SK-34-text-34"/>
          <p:cNvSpPr/>
          <p:nvPr/>
        </p:nvSpPr>
        <p:spPr>
          <a:xfrm>
            <a:off x="6668988" y="5548015"/>
            <a:ext cx="42824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4B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www.palliativedrugs.com</a:t>
            </a:r>
            <a:endParaRPr lang="en-US" sz="1200" dirty="0"/>
          </a:p>
        </p:txBody>
      </p:sp>
      <p:sp>
        <p:nvSpPr>
          <p:cNvPr id="36" name="SK-34-text-35"/>
          <p:cNvSpPr/>
          <p:nvPr/>
        </p:nvSpPr>
        <p:spPr>
          <a:xfrm>
            <a:off x="1895921" y="6082903"/>
            <a:ext cx="835119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4B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"Good pain management is a clinical obligation — and a mark of excellent palliative care."</a:t>
            </a:r>
            <a:endParaRPr lang="en-US" sz="1725" dirty="0"/>
          </a:p>
        </p:txBody>
      </p:sp>
      <p:sp>
        <p:nvSpPr>
          <p:cNvPr id="37" name="SK-34-text-36"/>
          <p:cNvSpPr/>
          <p:nvPr/>
        </p:nvSpPr>
        <p:spPr>
          <a:xfrm>
            <a:off x="377875" y="6576715"/>
            <a:ext cx="391668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8" name="SK-34-text-37"/>
          <p:cNvSpPr/>
          <p:nvPr/>
        </p:nvSpPr>
        <p:spPr>
          <a:xfrm>
            <a:off x="3204865" y="6563023"/>
            <a:ext cx="509929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Pain Management &amp; Opioid Conversion</a:t>
            </a:r>
            <a:endParaRPr lang="en-US" sz="1200" dirty="0"/>
          </a:p>
        </p:txBody>
      </p:sp>
      <p:sp>
        <p:nvSpPr>
          <p:cNvPr id="39" name="SK-34-text-38"/>
          <p:cNvSpPr/>
          <p:nvPr/>
        </p:nvSpPr>
        <p:spPr>
          <a:xfrm>
            <a:off x="9933384" y="6563023"/>
            <a:ext cx="18439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34 of 35 | June 2026</a:t>
            </a:r>
            <a:endParaRPr lang="en-US" sz="112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09179"/>
          </a:xfrm>
          <a:prstGeom prst="rect">
            <a:avLst/>
          </a:prstGeom>
        </p:spPr>
      </p:pic>
      <p:pic>
        <p:nvPicPr>
          <p:cNvPr id="4" name="SK-3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09179"/>
            <a:ext cx="12192000" cy="95994"/>
          </a:xfrm>
          <a:prstGeom prst="rect">
            <a:avLst/>
          </a:prstGeom>
        </p:spPr>
      </p:pic>
      <p:pic>
        <p:nvPicPr>
          <p:cNvPr id="5" name="SK-3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455" y="1186309"/>
            <a:ext cx="10338792" cy="3881586"/>
          </a:xfrm>
          <a:prstGeom prst="rect">
            <a:avLst/>
          </a:prstGeom>
        </p:spPr>
      </p:pic>
      <p:pic>
        <p:nvPicPr>
          <p:cNvPr id="6" name="SK-3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4479" y="3097113"/>
            <a:ext cx="9582894" cy="19050"/>
          </a:xfrm>
          <a:prstGeom prst="rect">
            <a:avLst/>
          </a:prstGeom>
        </p:spPr>
      </p:pic>
      <p:pic>
        <p:nvPicPr>
          <p:cNvPr id="7" name="SK-3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890" y="4875907"/>
            <a:ext cx="1206996" cy="1378446"/>
          </a:xfrm>
          <a:prstGeom prst="rect">
            <a:avLst/>
          </a:prstGeom>
        </p:spPr>
      </p:pic>
      <p:pic>
        <p:nvPicPr>
          <p:cNvPr id="8" name="SK-3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364188"/>
            <a:ext cx="12192000" cy="493663"/>
          </a:xfrm>
          <a:prstGeom prst="rect">
            <a:avLst/>
          </a:prstGeom>
        </p:spPr>
      </p:pic>
      <p:pic>
        <p:nvPicPr>
          <p:cNvPr id="10" name="SK-3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92275" y="1392138"/>
            <a:ext cx="999679" cy="912019"/>
          </a:xfrm>
          <a:prstGeom prst="rect">
            <a:avLst/>
          </a:prstGeom>
        </p:spPr>
      </p:pic>
      <p:sp>
        <p:nvSpPr>
          <p:cNvPr id="11" name="SK-35-text-10"/>
          <p:cNvSpPr/>
          <p:nvPr/>
        </p:nvSpPr>
        <p:spPr>
          <a:xfrm>
            <a:off x="377875" y="164455"/>
            <a:ext cx="1050131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 Disclaimer</a:t>
            </a:r>
            <a:endParaRPr lang="en-US" sz="3375" dirty="0"/>
          </a:p>
        </p:txBody>
      </p:sp>
      <p:sp>
        <p:nvSpPr>
          <p:cNvPr id="12" name="SK-35-text-11"/>
          <p:cNvSpPr/>
          <p:nvPr/>
        </p:nvSpPr>
        <p:spPr>
          <a:xfrm>
            <a:off x="2523679" y="1398984"/>
            <a:ext cx="9668321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A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presentation is for educational purposes only.</a:t>
            </a:r>
            <a:endParaRPr lang="en-US" sz="2250" dirty="0"/>
          </a:p>
        </p:txBody>
      </p:sp>
      <p:sp>
        <p:nvSpPr>
          <p:cNvPr id="13" name="SK-35-text-12"/>
          <p:cNvSpPr/>
          <p:nvPr/>
        </p:nvSpPr>
        <p:spPr>
          <a:xfrm>
            <a:off x="2511475" y="1837879"/>
            <a:ext cx="7705279" cy="10217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double-check all drug doses, conversion factors, and clinical guidance against</a:t>
            </a:r>
            <a:endParaRPr lang="en-US" sz="1500" dirty="0"/>
          </a:p>
          <a:p>
            <a:pPr marL="0" indent="0" algn="l">
              <a:lnSpc>
                <a:spcPts val="20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latest editions of the BNF and NICE guidelines before applying to clinical practice.</a:t>
            </a:r>
            <a:endParaRPr lang="en-US" sz="1500" dirty="0"/>
          </a:p>
          <a:p>
            <a:pPr marL="0" indent="0" algn="l">
              <a:lnSpc>
                <a:spcPts val="20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doses, guidance, and clinical recommendations are subject to change —</a:t>
            </a:r>
            <a:endParaRPr lang="en-US" sz="1500" dirty="0"/>
          </a:p>
          <a:p>
            <a:pPr marL="0" indent="0" algn="l">
              <a:lnSpc>
                <a:spcPts val="202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responsibility for safe prescribing remains with the individual clinician.</a:t>
            </a:r>
            <a:endParaRPr lang="en-US" sz="1500" dirty="0"/>
          </a:p>
        </p:txBody>
      </p:sp>
      <p:sp>
        <p:nvSpPr>
          <p:cNvPr id="14" name="SK-35-text-13"/>
          <p:cNvSpPr/>
          <p:nvPr/>
        </p:nvSpPr>
        <p:spPr>
          <a:xfrm>
            <a:off x="1767780" y="3332857"/>
            <a:ext cx="101669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Sources referenced in this teaching deck include:</a:t>
            </a:r>
            <a:endParaRPr lang="en-US" sz="1350" dirty="0"/>
          </a:p>
        </p:txBody>
      </p:sp>
      <p:sp>
        <p:nvSpPr>
          <p:cNvPr id="15" name="SK-35-text-14"/>
          <p:cNvSpPr/>
          <p:nvPr/>
        </p:nvSpPr>
        <p:spPr>
          <a:xfrm>
            <a:off x="1792188" y="3586609"/>
            <a:ext cx="103998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NICE CG140 — Cancer Pain Management (last reviewed September 2024)</a:t>
            </a:r>
            <a:endParaRPr lang="en-US" sz="1350" dirty="0"/>
          </a:p>
        </p:txBody>
      </p:sp>
      <p:sp>
        <p:nvSpPr>
          <p:cNvPr id="16" name="SK-35-text-15"/>
          <p:cNvSpPr/>
          <p:nvPr/>
        </p:nvSpPr>
        <p:spPr>
          <a:xfrm>
            <a:off x="1792188" y="3861048"/>
            <a:ext cx="103998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NICE NG31 — Care of Dying Adults in the Last Days of Life (2015)</a:t>
            </a:r>
            <a:endParaRPr lang="en-US" sz="1350" dirty="0"/>
          </a:p>
        </p:txBody>
      </p:sp>
      <p:sp>
        <p:nvSpPr>
          <p:cNvPr id="17" name="SK-35-text-16"/>
          <p:cNvSpPr/>
          <p:nvPr/>
        </p:nvSpPr>
        <p:spPr>
          <a:xfrm>
            <a:off x="1804392" y="4135338"/>
            <a:ext cx="103876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British National Formulary (BNF) — current edition</a:t>
            </a:r>
            <a:endParaRPr lang="en-US" sz="1350" dirty="0"/>
          </a:p>
        </p:txBody>
      </p:sp>
      <p:sp>
        <p:nvSpPr>
          <p:cNvPr id="18" name="SK-35-text-17"/>
          <p:cNvSpPr/>
          <p:nvPr/>
        </p:nvSpPr>
        <p:spPr>
          <a:xfrm>
            <a:off x="1804392" y="4395936"/>
            <a:ext cx="1038760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BAWC Palliative Care MCN Opioid Conversion Chart (January 2021, reviewed January 2024)</a:t>
            </a:r>
            <a:endParaRPr lang="en-US" sz="1350" dirty="0"/>
          </a:p>
        </p:txBody>
      </p:sp>
      <p:sp>
        <p:nvSpPr>
          <p:cNvPr id="19" name="SK-35-text-18"/>
          <p:cNvSpPr/>
          <p:nvPr/>
        </p:nvSpPr>
        <p:spPr>
          <a:xfrm>
            <a:off x="1804392" y="4663380"/>
            <a:ext cx="103876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palliativedrugs.com — Syringe Driver Survey Database</a:t>
            </a:r>
            <a:endParaRPr lang="en-US" sz="1350" dirty="0"/>
          </a:p>
        </p:txBody>
      </p:sp>
      <p:sp>
        <p:nvSpPr>
          <p:cNvPr id="20" name="SK-35-text-19"/>
          <p:cNvSpPr/>
          <p:nvPr/>
        </p:nvSpPr>
        <p:spPr>
          <a:xfrm>
            <a:off x="2327672" y="5273725"/>
            <a:ext cx="6585496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in doubt — contact your local Palliative Care team.</a:t>
            </a:r>
            <a:endParaRPr lang="en-US" sz="1950" dirty="0"/>
          </a:p>
        </p:txBody>
      </p:sp>
      <p:sp>
        <p:nvSpPr>
          <p:cNvPr id="21" name="SK-35-text-20"/>
          <p:cNvSpPr/>
          <p:nvPr/>
        </p:nvSpPr>
        <p:spPr>
          <a:xfrm>
            <a:off x="2739479" y="5623471"/>
            <a:ext cx="577393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support is always available and always appropriate.</a:t>
            </a:r>
            <a:endParaRPr lang="en-US" sz="1650" dirty="0"/>
          </a:p>
        </p:txBody>
      </p:sp>
      <p:sp>
        <p:nvSpPr>
          <p:cNvPr id="26" name="SK-35-text-25"/>
          <p:cNvSpPr/>
          <p:nvPr/>
        </p:nvSpPr>
        <p:spPr>
          <a:xfrm>
            <a:off x="219373" y="6521946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7" name="SK-35-text-26"/>
          <p:cNvSpPr/>
          <p:nvPr/>
        </p:nvSpPr>
        <p:spPr>
          <a:xfrm>
            <a:off x="2887861" y="6508105"/>
            <a:ext cx="631849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Pain Management &amp; Opioid Conversion in Palliative Care</a:t>
            </a:r>
            <a:endParaRPr lang="en-US" sz="1200" dirty="0"/>
          </a:p>
        </p:txBody>
      </p:sp>
      <p:sp>
        <p:nvSpPr>
          <p:cNvPr id="28" name="SK-35-text-27"/>
          <p:cNvSpPr/>
          <p:nvPr/>
        </p:nvSpPr>
        <p:spPr>
          <a:xfrm>
            <a:off x="10006459" y="6508105"/>
            <a:ext cx="194146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June 2026 | Slide 35 of 35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18957"/>
            <a:ext cx="12192000" cy="438894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2033588"/>
            <a:ext cx="2340769" cy="4762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4879" y="79474"/>
            <a:ext cx="3584377" cy="221367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65482" y="198834"/>
            <a:ext cx="1133773" cy="44574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3780" y="2489448"/>
            <a:ext cx="11009263" cy="3723829"/>
          </a:xfrm>
          <a:prstGeom prst="rect">
            <a:avLst/>
          </a:prstGeom>
        </p:spPr>
      </p:pic>
      <p:sp>
        <p:nvSpPr>
          <p:cNvPr id="8" name="SK-4-text-7"/>
          <p:cNvSpPr/>
          <p:nvPr/>
        </p:nvSpPr>
        <p:spPr>
          <a:xfrm>
            <a:off x="268188" y="342900"/>
            <a:ext cx="781621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297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Analgesic Approach</a:t>
            </a:r>
            <a:endParaRPr lang="en-US" sz="1650" dirty="0"/>
          </a:p>
        </p:txBody>
      </p:sp>
      <p:sp>
        <p:nvSpPr>
          <p:cNvPr id="9" name="SK-4-text-8"/>
          <p:cNvSpPr/>
          <p:nvPr/>
        </p:nvSpPr>
        <p:spPr>
          <a:xfrm>
            <a:off x="10899577" y="315367"/>
            <a:ext cx="129242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Sept 2024</a:t>
            </a:r>
            <a:endParaRPr lang="en-US" sz="1500" dirty="0"/>
          </a:p>
        </p:txBody>
      </p:sp>
      <p:sp>
        <p:nvSpPr>
          <p:cNvPr id="10" name="SK-4-text-9"/>
          <p:cNvSpPr/>
          <p:nvPr/>
        </p:nvSpPr>
        <p:spPr>
          <a:xfrm>
            <a:off x="255984" y="767953"/>
            <a:ext cx="11936016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122B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WHO Analgesic Ladder</a:t>
            </a:r>
            <a:endParaRPr lang="en-US" sz="3900" dirty="0"/>
          </a:p>
        </p:txBody>
      </p:sp>
      <p:sp>
        <p:nvSpPr>
          <p:cNvPr id="11" name="SK-4-text-10"/>
          <p:cNvSpPr/>
          <p:nvPr/>
        </p:nvSpPr>
        <p:spPr>
          <a:xfrm>
            <a:off x="255984" y="1433215"/>
            <a:ext cx="546258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4297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GP Practice</a:t>
            </a:r>
            <a:endParaRPr lang="en-US" sz="2325" dirty="0"/>
          </a:p>
        </p:txBody>
      </p:sp>
      <p:sp>
        <p:nvSpPr>
          <p:cNvPr id="12" name="SK-4-text-11"/>
          <p:cNvSpPr/>
          <p:nvPr/>
        </p:nvSpPr>
        <p:spPr>
          <a:xfrm>
            <a:off x="8534400" y="603498"/>
            <a:ext cx="36576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22B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Update</a:t>
            </a:r>
            <a:endParaRPr lang="en-US" sz="1800" dirty="0"/>
          </a:p>
        </p:txBody>
      </p:sp>
      <p:sp>
        <p:nvSpPr>
          <p:cNvPr id="13" name="SK-4-text-12"/>
          <p:cNvSpPr/>
          <p:nvPr/>
        </p:nvSpPr>
        <p:spPr>
          <a:xfrm>
            <a:off x="8522196" y="1028700"/>
            <a:ext cx="3145482" cy="1028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122B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moderate-to-severe cancer pain,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122B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 is acceptable to move directly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122B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Step 1 to Step 3 —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122B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bypassing weak opioids.</a:t>
            </a:r>
            <a:endParaRPr lang="en-US" sz="1500" dirty="0"/>
          </a:p>
        </p:txBody>
      </p:sp>
      <p:sp>
        <p:nvSpPr>
          <p:cNvPr id="14" name="SK-4-text-13"/>
          <p:cNvSpPr/>
          <p:nvPr/>
        </p:nvSpPr>
        <p:spPr>
          <a:xfrm>
            <a:off x="255984" y="2365921"/>
            <a:ext cx="1193601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Choose your step based on pain severity — not disease stage.</a:t>
            </a:r>
            <a:endParaRPr lang="en-US" sz="1500" dirty="0"/>
          </a:p>
        </p:txBody>
      </p:sp>
      <p:sp>
        <p:nvSpPr>
          <p:cNvPr id="15" name="SK-4-text-14"/>
          <p:cNvSpPr/>
          <p:nvPr/>
        </p:nvSpPr>
        <p:spPr>
          <a:xfrm>
            <a:off x="268188" y="6521946"/>
            <a:ext cx="44062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6" name="SK-4-text-15"/>
          <p:cNvSpPr/>
          <p:nvPr/>
        </p:nvSpPr>
        <p:spPr>
          <a:xfrm>
            <a:off x="6424761" y="6515100"/>
            <a:ext cx="536480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| Pain Management &amp; Opioid Conversion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88" y="1004292"/>
            <a:ext cx="5644753" cy="762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7679" y="1704826"/>
            <a:ext cx="1950690" cy="438150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7365" y="3758059"/>
            <a:ext cx="1731169" cy="349746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2690" y="1302990"/>
            <a:ext cx="4766965" cy="1494979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2690" y="1282303"/>
            <a:ext cx="121890" cy="1515517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3875" y="5177730"/>
            <a:ext cx="4449961" cy="774948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295579"/>
            <a:ext cx="12192000" cy="562273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50761" y="5211961"/>
            <a:ext cx="1280071" cy="994321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0392" y="1522363"/>
            <a:ext cx="3755082" cy="4574232"/>
          </a:xfrm>
          <a:prstGeom prst="rect">
            <a:avLst/>
          </a:prstGeom>
        </p:spPr>
      </p:pic>
      <p:sp>
        <p:nvSpPr>
          <p:cNvPr id="12" name="SK-5-text-11"/>
          <p:cNvSpPr/>
          <p:nvPr/>
        </p:nvSpPr>
        <p:spPr>
          <a:xfrm>
            <a:off x="243780" y="171450"/>
            <a:ext cx="83191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E8B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WHO Analgesic Ladder</a:t>
            </a:r>
            <a:endParaRPr lang="en-US" sz="1650" dirty="0"/>
          </a:p>
        </p:txBody>
      </p:sp>
      <p:sp>
        <p:nvSpPr>
          <p:cNvPr id="13" name="SK-5-text-12"/>
          <p:cNvSpPr/>
          <p:nvPr/>
        </p:nvSpPr>
        <p:spPr>
          <a:xfrm>
            <a:off x="243780" y="466279"/>
            <a:ext cx="1194822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Update: Direct Move to Step 3</a:t>
            </a:r>
            <a:endParaRPr lang="en-US" sz="3000" dirty="0"/>
          </a:p>
        </p:txBody>
      </p:sp>
      <p:sp>
        <p:nvSpPr>
          <p:cNvPr id="14" name="SK-5-text-13"/>
          <p:cNvSpPr/>
          <p:nvPr/>
        </p:nvSpPr>
        <p:spPr>
          <a:xfrm>
            <a:off x="4425553" y="1947565"/>
            <a:ext cx="267176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3</a:t>
            </a:r>
            <a:endParaRPr lang="en-US" sz="2475" dirty="0"/>
          </a:p>
        </p:txBody>
      </p:sp>
      <p:sp>
        <p:nvSpPr>
          <p:cNvPr id="15" name="SK-5-text-14"/>
          <p:cNvSpPr/>
          <p:nvPr/>
        </p:nvSpPr>
        <p:spPr>
          <a:xfrm>
            <a:off x="4364682" y="2489448"/>
            <a:ext cx="1316682" cy="10423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Strong Opioids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(Morphine,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Oxycodone,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Fentanyl)</a:t>
            </a:r>
            <a:endParaRPr lang="en-US" sz="1575" dirty="0"/>
          </a:p>
        </p:txBody>
      </p:sp>
      <p:sp>
        <p:nvSpPr>
          <p:cNvPr id="16" name="SK-5-text-15"/>
          <p:cNvSpPr/>
          <p:nvPr/>
        </p:nvSpPr>
        <p:spPr>
          <a:xfrm>
            <a:off x="4242792" y="3840361"/>
            <a:ext cx="37338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Moderate-Severe Pain</a:t>
            </a:r>
            <a:endParaRPr lang="en-US" sz="1200" dirty="0"/>
          </a:p>
        </p:txBody>
      </p:sp>
      <p:sp>
        <p:nvSpPr>
          <p:cNvPr id="17" name="SK-5-text-16"/>
          <p:cNvSpPr/>
          <p:nvPr/>
        </p:nvSpPr>
        <p:spPr>
          <a:xfrm>
            <a:off x="6803082" y="1453753"/>
            <a:ext cx="538891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— September 2024</a:t>
            </a:r>
            <a:endParaRPr lang="en-US" sz="2100" dirty="0"/>
          </a:p>
        </p:txBody>
      </p:sp>
      <p:sp>
        <p:nvSpPr>
          <p:cNvPr id="18" name="SK-5-text-17"/>
          <p:cNvSpPr/>
          <p:nvPr/>
        </p:nvSpPr>
        <p:spPr>
          <a:xfrm>
            <a:off x="6790879" y="1892796"/>
            <a:ext cx="3998863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69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moderate-to-severe cancer pain, it is now</a:t>
            </a:r>
            <a:endParaRPr lang="en-US" sz="1575" dirty="0"/>
          </a:p>
          <a:p>
            <a:pPr marL="0" indent="0" algn="l">
              <a:lnSpc>
                <a:spcPts val="1969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acceptable to move DIRECTLY from Step 1 to</a:t>
            </a:r>
            <a:endParaRPr lang="en-US" sz="1575" dirty="0"/>
          </a:p>
          <a:p>
            <a:pPr marL="0" indent="0" algn="l">
              <a:lnSpc>
                <a:spcPts val="1969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3 — bypassing weak opioids entirely.</a:t>
            </a:r>
            <a:endParaRPr lang="en-US" sz="1575" dirty="0"/>
          </a:p>
        </p:txBody>
      </p:sp>
      <p:sp>
        <p:nvSpPr>
          <p:cNvPr id="19" name="SK-5-text-18"/>
          <p:cNvSpPr/>
          <p:nvPr/>
        </p:nvSpPr>
        <p:spPr>
          <a:xfrm>
            <a:off x="6534894" y="3079105"/>
            <a:ext cx="359658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Weak opioids have a dose ceiling —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limited benefit at higher pain levels</a:t>
            </a:r>
            <a:endParaRPr lang="en-US" sz="1575" dirty="0"/>
          </a:p>
        </p:txBody>
      </p:sp>
      <p:sp>
        <p:nvSpPr>
          <p:cNvPr id="20" name="SK-5-text-19"/>
          <p:cNvSpPr/>
          <p:nvPr/>
        </p:nvSpPr>
        <p:spPr>
          <a:xfrm>
            <a:off x="6534894" y="3764905"/>
            <a:ext cx="397445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Low-dose strong opioids are often more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effective and better tolerated</a:t>
            </a:r>
            <a:endParaRPr lang="en-US" sz="1575" dirty="0"/>
          </a:p>
        </p:txBody>
      </p:sp>
      <p:sp>
        <p:nvSpPr>
          <p:cNvPr id="21" name="SK-5-text-20"/>
          <p:cNvSpPr/>
          <p:nvPr/>
        </p:nvSpPr>
        <p:spPr>
          <a:xfrm>
            <a:off x="6534894" y="4437013"/>
            <a:ext cx="387697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Step 2 can cause unnecessary delay in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achieving adequate pain control</a:t>
            </a:r>
            <a:endParaRPr lang="en-US" sz="1575" dirty="0"/>
          </a:p>
        </p:txBody>
      </p:sp>
      <p:sp>
        <p:nvSpPr>
          <p:cNvPr id="22" name="SK-5-text-21"/>
          <p:cNvSpPr/>
          <p:nvPr/>
        </p:nvSpPr>
        <p:spPr>
          <a:xfrm>
            <a:off x="6803082" y="5314950"/>
            <a:ext cx="3803898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in doubt about cancer pain severity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→ start low-dose strong opioid</a:t>
            </a:r>
            <a:endParaRPr lang="en-US" sz="1650" dirty="0"/>
          </a:p>
        </p:txBody>
      </p:sp>
      <p:sp>
        <p:nvSpPr>
          <p:cNvPr id="23" name="SK-5-text-22"/>
          <p:cNvSpPr/>
          <p:nvPr/>
        </p:nvSpPr>
        <p:spPr>
          <a:xfrm>
            <a:off x="402282" y="6467029"/>
            <a:ext cx="41614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24" name="SK-5-text-23"/>
          <p:cNvSpPr/>
          <p:nvPr/>
        </p:nvSpPr>
        <p:spPr>
          <a:xfrm>
            <a:off x="6803082" y="6460182"/>
            <a:ext cx="538891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| Pain Management &amp; Opioid Conversion</a:t>
            </a:r>
            <a:endParaRPr lang="en-US" sz="12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1172617"/>
            <a:ext cx="1194792" cy="109686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536055"/>
            <a:ext cx="207169" cy="119315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973" y="1536055"/>
            <a:ext cx="6656784" cy="1172617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2935188"/>
            <a:ext cx="207169" cy="1673275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973" y="2968823"/>
            <a:ext cx="6656784" cy="1660922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486" y="4807446"/>
            <a:ext cx="207169" cy="1481286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8973" y="4786164"/>
            <a:ext cx="6656784" cy="1400324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3380" y="5842992"/>
            <a:ext cx="6071592" cy="308521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34400" y="2585442"/>
            <a:ext cx="1426369" cy="1584127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25803"/>
            <a:ext cx="12192000" cy="432048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58079" y="5404098"/>
            <a:ext cx="1072753" cy="918865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56290" y="274290"/>
            <a:ext cx="1950690" cy="6048673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8659" y="5884069"/>
            <a:ext cx="255984" cy="191988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5584" y="4862215"/>
            <a:ext cx="353467" cy="342900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5584" y="3044875"/>
            <a:ext cx="365671" cy="34290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2196" y="1618357"/>
            <a:ext cx="292596" cy="370284"/>
          </a:xfrm>
          <a:prstGeom prst="rect">
            <a:avLst/>
          </a:prstGeom>
        </p:spPr>
      </p:pic>
      <p:sp>
        <p:nvSpPr>
          <p:cNvPr id="19" name="SK-6-text-18"/>
          <p:cNvSpPr/>
          <p:nvPr/>
        </p:nvSpPr>
        <p:spPr>
          <a:xfrm>
            <a:off x="365671" y="233065"/>
            <a:ext cx="505015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3 — Opioids</a:t>
            </a:r>
            <a:endParaRPr lang="en-US" sz="1650" dirty="0"/>
          </a:p>
        </p:txBody>
      </p:sp>
      <p:sp>
        <p:nvSpPr>
          <p:cNvPr id="20" name="SK-6-text-19"/>
          <p:cNvSpPr/>
          <p:nvPr/>
        </p:nvSpPr>
        <p:spPr>
          <a:xfrm>
            <a:off x="365671" y="459432"/>
            <a:ext cx="1182632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 Opioid Prescribing Principles</a:t>
            </a:r>
            <a:endParaRPr lang="en-US" sz="3750" dirty="0"/>
          </a:p>
        </p:txBody>
      </p:sp>
      <p:sp>
        <p:nvSpPr>
          <p:cNvPr id="21" name="SK-6-text-20"/>
          <p:cNvSpPr/>
          <p:nvPr/>
        </p:nvSpPr>
        <p:spPr>
          <a:xfrm>
            <a:off x="1292275" y="1659582"/>
            <a:ext cx="97440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Standard: Oral Morphine</a:t>
            </a:r>
            <a:endParaRPr lang="en-US" sz="2250" dirty="0"/>
          </a:p>
        </p:txBody>
      </p:sp>
      <p:sp>
        <p:nvSpPr>
          <p:cNvPr id="22" name="SK-6-text-21"/>
          <p:cNvSpPr/>
          <p:nvPr/>
        </p:nvSpPr>
        <p:spPr>
          <a:xfrm>
            <a:off x="804565" y="2119015"/>
            <a:ext cx="113874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morphine is the first-line strong opioid for cancer pain.</a:t>
            </a:r>
            <a:endParaRPr lang="en-US" sz="1575" dirty="0"/>
          </a:p>
        </p:txBody>
      </p:sp>
      <p:sp>
        <p:nvSpPr>
          <p:cNvPr id="23" name="SK-6-text-22"/>
          <p:cNvSpPr/>
          <p:nvPr/>
        </p:nvSpPr>
        <p:spPr>
          <a:xfrm>
            <a:off x="828973" y="2386459"/>
            <a:ext cx="1136302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oral route is unavailable — use SC morphine or SC diamorphine.</a:t>
            </a:r>
            <a:endParaRPr lang="en-US" sz="1575" dirty="0"/>
          </a:p>
        </p:txBody>
      </p:sp>
      <p:sp>
        <p:nvSpPr>
          <p:cNvPr id="24" name="SK-6-text-23"/>
          <p:cNvSpPr/>
          <p:nvPr/>
        </p:nvSpPr>
        <p:spPr>
          <a:xfrm>
            <a:off x="1292275" y="3086100"/>
            <a:ext cx="1089972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Convert Via Oral Morphine</a:t>
            </a:r>
            <a:endParaRPr lang="en-US" sz="2250" dirty="0"/>
          </a:p>
        </p:txBody>
      </p:sp>
      <p:sp>
        <p:nvSpPr>
          <p:cNvPr id="25" name="SK-6-text-24"/>
          <p:cNvSpPr/>
          <p:nvPr/>
        </p:nvSpPr>
        <p:spPr>
          <a:xfrm>
            <a:off x="804565" y="3511153"/>
            <a:ext cx="113874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1: Convert current opioid → oral morphine equivalent.</a:t>
            </a:r>
            <a:endParaRPr lang="en-US" sz="1650" dirty="0"/>
          </a:p>
        </p:txBody>
      </p:sp>
      <p:sp>
        <p:nvSpPr>
          <p:cNvPr id="26" name="SK-6-text-25"/>
          <p:cNvSpPr/>
          <p:nvPr/>
        </p:nvSpPr>
        <p:spPr>
          <a:xfrm>
            <a:off x="828973" y="3778746"/>
            <a:ext cx="110851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2: Convert oral morphine → new opioid.</a:t>
            </a:r>
            <a:endParaRPr lang="en-US" sz="1650" dirty="0"/>
          </a:p>
        </p:txBody>
      </p:sp>
      <p:sp>
        <p:nvSpPr>
          <p:cNvPr id="27" name="SK-6-text-26"/>
          <p:cNvSpPr/>
          <p:nvPr/>
        </p:nvSpPr>
        <p:spPr>
          <a:xfrm>
            <a:off x="828973" y="4066729"/>
            <a:ext cx="574238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morphine is the universal reference point — never convert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directly between two non-morphine opioids.</a:t>
            </a:r>
            <a:endParaRPr lang="en-US" sz="1575" dirty="0"/>
          </a:p>
        </p:txBody>
      </p:sp>
      <p:sp>
        <p:nvSpPr>
          <p:cNvPr id="28" name="SK-6-text-27"/>
          <p:cNvSpPr/>
          <p:nvPr/>
        </p:nvSpPr>
        <p:spPr>
          <a:xfrm>
            <a:off x="1292275" y="4903440"/>
            <a:ext cx="1042987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Double-Check Every Calculation</a:t>
            </a:r>
            <a:endParaRPr lang="en-US" sz="2250" dirty="0"/>
          </a:p>
        </p:txBody>
      </p:sp>
      <p:sp>
        <p:nvSpPr>
          <p:cNvPr id="29" name="SK-6-text-28"/>
          <p:cNvSpPr/>
          <p:nvPr/>
        </p:nvSpPr>
        <p:spPr>
          <a:xfrm>
            <a:off x="804565" y="5294263"/>
            <a:ext cx="113874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verify opioid calculations with a colleague.</a:t>
            </a:r>
            <a:endParaRPr lang="en-US" sz="1575" dirty="0"/>
          </a:p>
        </p:txBody>
      </p:sp>
      <p:sp>
        <p:nvSpPr>
          <p:cNvPr id="30" name="SK-6-text-29"/>
          <p:cNvSpPr/>
          <p:nvPr/>
        </p:nvSpPr>
        <p:spPr>
          <a:xfrm>
            <a:off x="828973" y="5568553"/>
            <a:ext cx="1136302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Errors carry serious, potentially fatal consequences.</a:t>
            </a:r>
            <a:endParaRPr lang="en-US" sz="1575" dirty="0"/>
          </a:p>
        </p:txBody>
      </p:sp>
      <p:sp>
        <p:nvSpPr>
          <p:cNvPr id="31" name="SK-6-text-30"/>
          <p:cNvSpPr/>
          <p:nvPr/>
        </p:nvSpPr>
        <p:spPr>
          <a:xfrm>
            <a:off x="1243459" y="5884069"/>
            <a:ext cx="1094854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www.palliativedrugs.com — drug compatibility &amp; dose checking</a:t>
            </a:r>
            <a:endParaRPr lang="en-US" sz="1500" dirty="0"/>
          </a:p>
        </p:txBody>
      </p:sp>
      <p:sp>
        <p:nvSpPr>
          <p:cNvPr id="32" name="SK-6-text-31"/>
          <p:cNvSpPr/>
          <p:nvPr/>
        </p:nvSpPr>
        <p:spPr>
          <a:xfrm>
            <a:off x="390079" y="6549330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3" name="SK-6-text-32"/>
          <p:cNvSpPr/>
          <p:nvPr/>
        </p:nvSpPr>
        <p:spPr>
          <a:xfrm>
            <a:off x="7202388" y="6542484"/>
            <a:ext cx="437986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Management &amp; Opioid Conversion | Bradford VTS 2026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373" y="397669"/>
            <a:ext cx="6364188" cy="109686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373" y="589657"/>
            <a:ext cx="7827169" cy="109686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373" y="1145232"/>
            <a:ext cx="1767780" cy="116532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9373" y="1467594"/>
            <a:ext cx="6376392" cy="2071092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9373" y="1467594"/>
            <a:ext cx="121890" cy="2077938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561" y="2820591"/>
            <a:ext cx="5839867" cy="9525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9373" y="3689598"/>
            <a:ext cx="6376392" cy="1385292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9373" y="3689598"/>
            <a:ext cx="121890" cy="1392138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22455" y="4879330"/>
            <a:ext cx="4206180" cy="72003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240988" y="5143500"/>
            <a:ext cx="877788" cy="1097161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362849"/>
            <a:ext cx="12192000" cy="466279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02996" y="1220688"/>
            <a:ext cx="3645396" cy="3401467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1263" y="5726311"/>
            <a:ext cx="365671" cy="253603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1263" y="5307955"/>
            <a:ext cx="365671" cy="260598"/>
          </a:xfrm>
          <a:prstGeom prst="rect">
            <a:avLst/>
          </a:prstGeom>
        </p:spPr>
      </p:pic>
      <p:sp>
        <p:nvSpPr>
          <p:cNvPr id="17" name="SK-7-text-16"/>
          <p:cNvSpPr/>
          <p:nvPr/>
        </p:nvSpPr>
        <p:spPr>
          <a:xfrm>
            <a:off x="292596" y="260598"/>
            <a:ext cx="83191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07D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4 — Morphine Prescribing</a:t>
            </a:r>
            <a:endParaRPr lang="en-US" sz="1650" dirty="0"/>
          </a:p>
        </p:txBody>
      </p:sp>
      <p:sp>
        <p:nvSpPr>
          <p:cNvPr id="18" name="SK-7-text-17"/>
          <p:cNvSpPr/>
          <p:nvPr/>
        </p:nvSpPr>
        <p:spPr>
          <a:xfrm>
            <a:off x="292596" y="589657"/>
            <a:ext cx="11899404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1A23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Starting Morphine in Opioid-Naïve Patients</a:t>
            </a:r>
            <a:endParaRPr lang="en-US" sz="3150" dirty="0"/>
          </a:p>
        </p:txBody>
      </p:sp>
      <p:sp>
        <p:nvSpPr>
          <p:cNvPr id="19" name="SK-7-text-18"/>
          <p:cNvSpPr/>
          <p:nvPr/>
        </p:nvSpPr>
        <p:spPr>
          <a:xfrm>
            <a:off x="621655" y="1625203"/>
            <a:ext cx="71456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6D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Adult Starting Dose</a:t>
            </a:r>
            <a:endParaRPr lang="en-US" sz="1650" dirty="0"/>
          </a:p>
        </p:txBody>
      </p:sp>
      <p:sp>
        <p:nvSpPr>
          <p:cNvPr id="20" name="SK-7-text-19"/>
          <p:cNvSpPr/>
          <p:nvPr/>
        </p:nvSpPr>
        <p:spPr>
          <a:xfrm>
            <a:off x="609600" y="1988790"/>
            <a:ext cx="1158240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A23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Immediate-release morphine 5 mg every 4 hours</a:t>
            </a:r>
            <a:endParaRPr lang="en-US" sz="1950" dirty="0"/>
          </a:p>
        </p:txBody>
      </p:sp>
      <p:sp>
        <p:nvSpPr>
          <p:cNvPr id="21" name="SK-7-text-20"/>
          <p:cNvSpPr/>
          <p:nvPr/>
        </p:nvSpPr>
        <p:spPr>
          <a:xfrm>
            <a:off x="633859" y="2386459"/>
            <a:ext cx="79781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 30 mg total per 24 hours</a:t>
            </a:r>
            <a:endParaRPr lang="en-US" sz="1800" dirty="0"/>
          </a:p>
        </p:txBody>
      </p:sp>
      <p:sp>
        <p:nvSpPr>
          <p:cNvPr id="22" name="SK-7-text-21"/>
          <p:cNvSpPr/>
          <p:nvPr/>
        </p:nvSpPr>
        <p:spPr>
          <a:xfrm>
            <a:off x="609600" y="2914650"/>
            <a:ext cx="436468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the SAME dose as PRN breakthrough –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available every hour if needed</a:t>
            </a:r>
            <a:endParaRPr lang="en-US" sz="1425" dirty="0"/>
          </a:p>
        </p:txBody>
      </p:sp>
      <p:sp>
        <p:nvSpPr>
          <p:cNvPr id="23" name="SK-7-text-22"/>
          <p:cNvSpPr/>
          <p:nvPr/>
        </p:nvSpPr>
        <p:spPr>
          <a:xfrm>
            <a:off x="646063" y="3819823"/>
            <a:ext cx="68103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913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Dose Adjustment Required</a:t>
            </a:r>
            <a:endParaRPr lang="en-US" sz="1650" dirty="0"/>
          </a:p>
        </p:txBody>
      </p:sp>
      <p:sp>
        <p:nvSpPr>
          <p:cNvPr id="24" name="SK-7-text-23"/>
          <p:cNvSpPr/>
          <p:nvPr/>
        </p:nvSpPr>
        <p:spPr>
          <a:xfrm>
            <a:off x="621655" y="4169569"/>
            <a:ext cx="10610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Elderly patients: start 2.5 mg every 4 hours</a:t>
            </a:r>
            <a:endParaRPr lang="en-US" sz="1500" dirty="0"/>
          </a:p>
        </p:txBody>
      </p:sp>
      <p:sp>
        <p:nvSpPr>
          <p:cNvPr id="25" name="SK-7-text-24"/>
          <p:cNvSpPr/>
          <p:nvPr/>
        </p:nvSpPr>
        <p:spPr>
          <a:xfrm>
            <a:off x="633859" y="4430167"/>
            <a:ext cx="1155814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Renal impairment: start 2.5 mg every 4 hours — monitor closely</a:t>
            </a:r>
            <a:endParaRPr lang="en-US" sz="1500" dirty="0"/>
          </a:p>
        </p:txBody>
      </p:sp>
      <p:sp>
        <p:nvSpPr>
          <p:cNvPr id="26" name="SK-7-text-25"/>
          <p:cNvSpPr/>
          <p:nvPr/>
        </p:nvSpPr>
        <p:spPr>
          <a:xfrm>
            <a:off x="633859" y="4725144"/>
            <a:ext cx="11296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in doubt, start low and titrate up carefully</a:t>
            </a:r>
            <a:endParaRPr lang="en-US" sz="1500" dirty="0"/>
          </a:p>
        </p:txBody>
      </p:sp>
      <p:sp>
        <p:nvSpPr>
          <p:cNvPr id="27" name="SK-7-text-26"/>
          <p:cNvSpPr/>
          <p:nvPr/>
        </p:nvSpPr>
        <p:spPr>
          <a:xfrm>
            <a:off x="828973" y="5321796"/>
            <a:ext cx="1136302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Reassess and recalculate total daily dose after 24–48 hours</a:t>
            </a:r>
            <a:endParaRPr lang="en-US" sz="1500" dirty="0"/>
          </a:p>
        </p:txBody>
      </p:sp>
      <p:sp>
        <p:nvSpPr>
          <p:cNvPr id="28" name="SK-7-text-27"/>
          <p:cNvSpPr/>
          <p:nvPr/>
        </p:nvSpPr>
        <p:spPr>
          <a:xfrm>
            <a:off x="828973" y="5740003"/>
            <a:ext cx="1136302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Once pain is stable, convert to modified-release (BD) preparation</a:t>
            </a:r>
            <a:endParaRPr lang="en-US" sz="1500" dirty="0"/>
          </a:p>
        </p:txBody>
      </p:sp>
      <p:sp>
        <p:nvSpPr>
          <p:cNvPr id="29" name="SK-7-text-28"/>
          <p:cNvSpPr/>
          <p:nvPr/>
        </p:nvSpPr>
        <p:spPr>
          <a:xfrm>
            <a:off x="7107882" y="5006280"/>
            <a:ext cx="398665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Breakthrough PRN = same dose as regular 4-hourly dose</a:t>
            </a:r>
            <a:endParaRPr lang="en-US" sz="1200" dirty="0"/>
          </a:p>
          <a:p>
            <a:pPr marL="0" indent="0" algn="ctr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Available every 1 hour as needed</a:t>
            </a:r>
            <a:endParaRPr lang="en-US" sz="1200" dirty="0"/>
          </a:p>
        </p:txBody>
      </p:sp>
      <p:sp>
        <p:nvSpPr>
          <p:cNvPr id="30" name="SK-7-text-29"/>
          <p:cNvSpPr/>
          <p:nvPr/>
        </p:nvSpPr>
        <p:spPr>
          <a:xfrm>
            <a:off x="316855" y="6501259"/>
            <a:ext cx="44062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1" name="SK-7-text-30"/>
          <p:cNvSpPr/>
          <p:nvPr/>
        </p:nvSpPr>
        <p:spPr>
          <a:xfrm>
            <a:off x="3444032" y="6494413"/>
            <a:ext cx="485269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Management &amp; Opioid Conversion | Bradford VTS 2026</a:t>
            </a:r>
            <a:endParaRPr lang="en-US" sz="1350" dirty="0"/>
          </a:p>
        </p:txBody>
      </p:sp>
      <p:sp>
        <p:nvSpPr>
          <p:cNvPr id="32" name="SK-7-text-31"/>
          <p:cNvSpPr/>
          <p:nvPr/>
        </p:nvSpPr>
        <p:spPr>
          <a:xfrm>
            <a:off x="10582275" y="6494413"/>
            <a:ext cx="56108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 / 35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9" y="1069777"/>
            <a:ext cx="1036290" cy="116532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1789807"/>
            <a:ext cx="6315373" cy="1248073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1789807"/>
            <a:ext cx="121890" cy="1248073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059" y="3107978"/>
            <a:ext cx="6315373" cy="1601986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059" y="3107978"/>
            <a:ext cx="121890" cy="1108174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059" y="4774406"/>
            <a:ext cx="6315373" cy="1403003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9059" y="4766221"/>
            <a:ext cx="121890" cy="1117848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73553" y="960090"/>
            <a:ext cx="3986659" cy="4546848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00392" y="4455021"/>
            <a:ext cx="3133279" cy="1905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55561" y="5362873"/>
            <a:ext cx="950863" cy="89148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333976"/>
            <a:ext cx="12192000" cy="495002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09992" y="3264396"/>
            <a:ext cx="1889671" cy="658267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51255" y="2413992"/>
            <a:ext cx="1243459" cy="658267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655" y="4923979"/>
            <a:ext cx="804565" cy="802332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655" y="3257550"/>
            <a:ext cx="804565" cy="809179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9600" y="1913334"/>
            <a:ext cx="816769" cy="795486"/>
          </a:xfrm>
          <a:prstGeom prst="rect">
            <a:avLst/>
          </a:prstGeom>
        </p:spPr>
      </p:pic>
      <p:sp>
        <p:nvSpPr>
          <p:cNvPr id="19" name="SK-8-text-18"/>
          <p:cNvSpPr/>
          <p:nvPr/>
        </p:nvSpPr>
        <p:spPr>
          <a:xfrm>
            <a:off x="304800" y="205680"/>
            <a:ext cx="756285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4 — Morphine Prescribing</a:t>
            </a:r>
            <a:endParaRPr lang="en-US" sz="1500" dirty="0"/>
          </a:p>
        </p:txBody>
      </p:sp>
      <p:sp>
        <p:nvSpPr>
          <p:cNvPr id="20" name="SK-8-text-19"/>
          <p:cNvSpPr/>
          <p:nvPr/>
        </p:nvSpPr>
        <p:spPr>
          <a:xfrm>
            <a:off x="316855" y="528042"/>
            <a:ext cx="1187514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A4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Managing Breakthrough Pain</a:t>
            </a:r>
            <a:endParaRPr lang="en-US" sz="3300" dirty="0"/>
          </a:p>
        </p:txBody>
      </p:sp>
      <p:sp>
        <p:nvSpPr>
          <p:cNvPr id="21" name="SK-8-text-20"/>
          <p:cNvSpPr/>
          <p:nvPr/>
        </p:nvSpPr>
        <p:spPr>
          <a:xfrm>
            <a:off x="316855" y="1296144"/>
            <a:ext cx="54006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1/6th Rule</a:t>
            </a:r>
            <a:endParaRPr lang="en-US" sz="2250" dirty="0"/>
          </a:p>
        </p:txBody>
      </p:sp>
      <p:sp>
        <p:nvSpPr>
          <p:cNvPr id="22" name="SK-8-text-21"/>
          <p:cNvSpPr/>
          <p:nvPr/>
        </p:nvSpPr>
        <p:spPr>
          <a:xfrm>
            <a:off x="1682353" y="1947565"/>
            <a:ext cx="605218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A4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Breakthrough Dose Formula</a:t>
            </a:r>
            <a:endParaRPr lang="en-US" sz="1350" dirty="0"/>
          </a:p>
        </p:txBody>
      </p:sp>
      <p:sp>
        <p:nvSpPr>
          <p:cNvPr id="23" name="SK-8-text-22"/>
          <p:cNvSpPr/>
          <p:nvPr/>
        </p:nvSpPr>
        <p:spPr>
          <a:xfrm>
            <a:off x="1682353" y="2256234"/>
            <a:ext cx="88201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Breakthrough dose = Total 24-hour opioid dose ÷ 6</a:t>
            </a:r>
            <a:endParaRPr lang="en-US" sz="1125" dirty="0"/>
          </a:p>
        </p:txBody>
      </p:sp>
      <p:sp>
        <p:nvSpPr>
          <p:cNvPr id="24" name="SK-8-text-23"/>
          <p:cNvSpPr/>
          <p:nvPr/>
        </p:nvSpPr>
        <p:spPr>
          <a:xfrm>
            <a:off x="1682353" y="2537371"/>
            <a:ext cx="72085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Recalculate every time the background dose changes —</a:t>
            </a:r>
            <a:endParaRPr lang="en-US" sz="900" dirty="0"/>
          </a:p>
        </p:txBody>
      </p:sp>
      <p:sp>
        <p:nvSpPr>
          <p:cNvPr id="25" name="SK-8-text-24"/>
          <p:cNvSpPr/>
          <p:nvPr/>
        </p:nvSpPr>
        <p:spPr>
          <a:xfrm>
            <a:off x="1682353" y="2729359"/>
            <a:ext cx="98145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breakthrough dose must always reflect the current total daily dose.</a:t>
            </a:r>
            <a:endParaRPr lang="en-US" sz="900" dirty="0"/>
          </a:p>
        </p:txBody>
      </p:sp>
      <p:sp>
        <p:nvSpPr>
          <p:cNvPr id="26" name="SK-8-text-25"/>
          <p:cNvSpPr/>
          <p:nvPr/>
        </p:nvSpPr>
        <p:spPr>
          <a:xfrm>
            <a:off x="1682353" y="3291780"/>
            <a:ext cx="54349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A4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Often Can It Be Taken?</a:t>
            </a:r>
            <a:endParaRPr lang="en-US" sz="1350" dirty="0"/>
          </a:p>
        </p:txBody>
      </p:sp>
      <p:sp>
        <p:nvSpPr>
          <p:cNvPr id="27" name="SK-8-text-26"/>
          <p:cNvSpPr/>
          <p:nvPr/>
        </p:nvSpPr>
        <p:spPr>
          <a:xfrm>
            <a:off x="1682353" y="3559225"/>
            <a:ext cx="87630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Short-acting morphine lasts approximately 4 hours.</a:t>
            </a:r>
            <a:endParaRPr lang="en-US" sz="1125" dirty="0"/>
          </a:p>
        </p:txBody>
      </p:sp>
      <p:sp>
        <p:nvSpPr>
          <p:cNvPr id="28" name="SK-8-text-27"/>
          <p:cNvSpPr/>
          <p:nvPr/>
        </p:nvSpPr>
        <p:spPr>
          <a:xfrm>
            <a:off x="1694557" y="3812977"/>
            <a:ext cx="5334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Available every 1–2 hours if needed</a:t>
            </a:r>
            <a:endParaRPr lang="en-US" sz="900" dirty="0"/>
          </a:p>
        </p:txBody>
      </p:sp>
      <p:sp>
        <p:nvSpPr>
          <p:cNvPr id="29" name="SK-8-text-28"/>
          <p:cNvSpPr/>
          <p:nvPr/>
        </p:nvSpPr>
        <p:spPr>
          <a:xfrm>
            <a:off x="1694557" y="4004965"/>
            <a:ext cx="92659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Advise patients: ‘Keep it nearby — use it when the pain comes on’</a:t>
            </a:r>
            <a:endParaRPr lang="en-US" sz="900" dirty="0"/>
          </a:p>
        </p:txBody>
      </p:sp>
      <p:sp>
        <p:nvSpPr>
          <p:cNvPr id="30" name="SK-8-text-29"/>
          <p:cNvSpPr/>
          <p:nvPr/>
        </p:nvSpPr>
        <p:spPr>
          <a:xfrm>
            <a:off x="1694557" y="4203948"/>
            <a:ext cx="3791694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If needed more than 3–4 times per day, contact the team —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background dose likely needs increasing</a:t>
            </a:r>
            <a:endParaRPr lang="en-US" sz="900" dirty="0"/>
          </a:p>
        </p:txBody>
      </p:sp>
      <p:sp>
        <p:nvSpPr>
          <p:cNvPr id="31" name="SK-8-text-30"/>
          <p:cNvSpPr/>
          <p:nvPr/>
        </p:nvSpPr>
        <p:spPr>
          <a:xfrm>
            <a:off x="1682353" y="4923979"/>
            <a:ext cx="74923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A4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to Reassess the Background Dose</a:t>
            </a:r>
            <a:endParaRPr lang="en-US" sz="1350" dirty="0"/>
          </a:p>
        </p:txBody>
      </p:sp>
      <p:sp>
        <p:nvSpPr>
          <p:cNvPr id="32" name="SK-8-text-31"/>
          <p:cNvSpPr/>
          <p:nvPr/>
        </p:nvSpPr>
        <p:spPr>
          <a:xfrm>
            <a:off x="1682353" y="5157192"/>
            <a:ext cx="72999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Reassess after 24–48 hours. Add up all doses taken</a:t>
            </a:r>
            <a:endParaRPr lang="en-US" sz="900" dirty="0"/>
          </a:p>
        </p:txBody>
      </p:sp>
      <p:sp>
        <p:nvSpPr>
          <p:cNvPr id="33" name="SK-8-text-32"/>
          <p:cNvSpPr/>
          <p:nvPr/>
        </p:nvSpPr>
        <p:spPr>
          <a:xfrm>
            <a:off x="1682353" y="5349180"/>
            <a:ext cx="99517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(background + all PRN doses used) to calculate the new total daily dose.</a:t>
            </a:r>
            <a:endParaRPr lang="en-US" sz="900" dirty="0"/>
          </a:p>
        </p:txBody>
      </p:sp>
      <p:sp>
        <p:nvSpPr>
          <p:cNvPr id="34" name="SK-8-text-33"/>
          <p:cNvSpPr/>
          <p:nvPr/>
        </p:nvSpPr>
        <p:spPr>
          <a:xfrm>
            <a:off x="1682353" y="5616625"/>
            <a:ext cx="87934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New background dose = Total daily dose used ÷ 2</a:t>
            </a:r>
            <a:endParaRPr lang="en-US" sz="1200" dirty="0"/>
          </a:p>
        </p:txBody>
      </p:sp>
      <p:sp>
        <p:nvSpPr>
          <p:cNvPr id="35" name="SK-8-text-34"/>
          <p:cNvSpPr/>
          <p:nvPr/>
        </p:nvSpPr>
        <p:spPr>
          <a:xfrm>
            <a:off x="1682353" y="5836146"/>
            <a:ext cx="46482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(for BD modified-release)</a:t>
            </a:r>
            <a:endParaRPr lang="en-US" sz="1200" dirty="0"/>
          </a:p>
        </p:txBody>
      </p:sp>
      <p:sp>
        <p:nvSpPr>
          <p:cNvPr id="36" name="SK-8-text-35"/>
          <p:cNvSpPr/>
          <p:nvPr/>
        </p:nvSpPr>
        <p:spPr>
          <a:xfrm>
            <a:off x="9034165" y="1234380"/>
            <a:ext cx="186499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Example</a:t>
            </a:r>
            <a:endParaRPr lang="en-US" sz="1650" dirty="0"/>
          </a:p>
        </p:txBody>
      </p:sp>
      <p:sp>
        <p:nvSpPr>
          <p:cNvPr id="37" name="SK-8-text-36"/>
          <p:cNvSpPr/>
          <p:nvPr/>
        </p:nvSpPr>
        <p:spPr>
          <a:xfrm>
            <a:off x="8192988" y="1686967"/>
            <a:ext cx="3999012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 mg/day</a:t>
            </a:r>
            <a:endParaRPr lang="en-US" sz="3300" dirty="0"/>
          </a:p>
        </p:txBody>
      </p:sp>
      <p:sp>
        <p:nvSpPr>
          <p:cNvPr id="38" name="SK-8-text-37"/>
          <p:cNvSpPr/>
          <p:nvPr/>
        </p:nvSpPr>
        <p:spPr>
          <a:xfrm>
            <a:off x="8448973" y="3977580"/>
            <a:ext cx="374302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 breakthrough dose</a:t>
            </a:r>
            <a:endParaRPr lang="en-US" sz="1200" dirty="0"/>
          </a:p>
        </p:txBody>
      </p:sp>
      <p:sp>
        <p:nvSpPr>
          <p:cNvPr id="39" name="SK-8-text-38"/>
          <p:cNvSpPr/>
          <p:nvPr/>
        </p:nvSpPr>
        <p:spPr>
          <a:xfrm>
            <a:off x="7961263" y="4697611"/>
            <a:ext cx="42307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Background: MST 15 mg BD</a:t>
            </a:r>
            <a:endParaRPr lang="en-US" sz="1200" dirty="0"/>
          </a:p>
        </p:txBody>
      </p:sp>
      <p:sp>
        <p:nvSpPr>
          <p:cNvPr id="40" name="SK-8-text-39"/>
          <p:cNvSpPr/>
          <p:nvPr/>
        </p:nvSpPr>
        <p:spPr>
          <a:xfrm>
            <a:off x="7961263" y="5006280"/>
            <a:ext cx="42307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Breakthrough: Oramorph 5 mg PRN</a:t>
            </a:r>
            <a:endParaRPr lang="en-US" sz="1200" dirty="0"/>
          </a:p>
        </p:txBody>
      </p:sp>
      <p:sp>
        <p:nvSpPr>
          <p:cNvPr id="41" name="SK-8-text-40"/>
          <p:cNvSpPr/>
          <p:nvPr/>
        </p:nvSpPr>
        <p:spPr>
          <a:xfrm>
            <a:off x="341263" y="6487567"/>
            <a:ext cx="34366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42" name="SK-8-text-41"/>
          <p:cNvSpPr/>
          <p:nvPr/>
        </p:nvSpPr>
        <p:spPr>
          <a:xfrm>
            <a:off x="7985671" y="6480721"/>
            <a:ext cx="420632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 Management &amp; Opioid Conversion | Bradford VTS 2026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88" y="1075432"/>
            <a:ext cx="3669655" cy="5715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357759"/>
            <a:ext cx="5656957" cy="4704457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357759"/>
            <a:ext cx="121890" cy="4745682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694" y="2964656"/>
            <a:ext cx="4962079" cy="9525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694" y="4415879"/>
            <a:ext cx="4645075" cy="659606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890" y="1371600"/>
            <a:ext cx="5242471" cy="233169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7890" y="1371600"/>
            <a:ext cx="121890" cy="2345382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7890" y="3888432"/>
            <a:ext cx="5242471" cy="1940719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3875" y="5844480"/>
            <a:ext cx="1914079" cy="3810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29375"/>
            <a:ext cx="12192000" cy="399752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23898" y="5390257"/>
            <a:ext cx="767953" cy="918865"/>
          </a:xfrm>
          <a:prstGeom prst="rect">
            <a:avLst/>
          </a:prstGeom>
        </p:spPr>
      </p:pic>
      <p:sp>
        <p:nvSpPr>
          <p:cNvPr id="14" name="SK-9-text-13"/>
          <p:cNvSpPr/>
          <p:nvPr/>
        </p:nvSpPr>
        <p:spPr>
          <a:xfrm>
            <a:off x="219373" y="260598"/>
            <a:ext cx="83191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8A3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Morphine Prescribing</a:t>
            </a:r>
            <a:endParaRPr lang="en-US" sz="1650" dirty="0"/>
          </a:p>
        </p:txBody>
      </p:sp>
      <p:sp>
        <p:nvSpPr>
          <p:cNvPr id="15" name="SK-9-text-14"/>
          <p:cNvSpPr/>
          <p:nvPr/>
        </p:nvSpPr>
        <p:spPr>
          <a:xfrm>
            <a:off x="243780" y="534888"/>
            <a:ext cx="1194822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D3B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Oramorph Prescribing and Safety</a:t>
            </a:r>
            <a:endParaRPr lang="en-US" sz="3600" dirty="0"/>
          </a:p>
        </p:txBody>
      </p:sp>
      <p:sp>
        <p:nvSpPr>
          <p:cNvPr id="16" name="SK-9-text-15"/>
          <p:cNvSpPr/>
          <p:nvPr/>
        </p:nvSpPr>
        <p:spPr>
          <a:xfrm>
            <a:off x="731490" y="1543050"/>
            <a:ext cx="61398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38A3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Standard Preparation</a:t>
            </a:r>
            <a:endParaRPr lang="en-US" sz="1650" dirty="0"/>
          </a:p>
        </p:txBody>
      </p:sp>
      <p:sp>
        <p:nvSpPr>
          <p:cNvPr id="17" name="SK-9-text-16"/>
          <p:cNvSpPr/>
          <p:nvPr/>
        </p:nvSpPr>
        <p:spPr>
          <a:xfrm>
            <a:off x="743694" y="1851571"/>
            <a:ext cx="107061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3B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Oramorph 10 mg / 5 ml</a:t>
            </a:r>
            <a:endParaRPr lang="en-US" sz="3000" dirty="0"/>
          </a:p>
        </p:txBody>
      </p:sp>
      <p:sp>
        <p:nvSpPr>
          <p:cNvPr id="18" name="SK-9-text-17"/>
          <p:cNvSpPr/>
          <p:nvPr/>
        </p:nvSpPr>
        <p:spPr>
          <a:xfrm>
            <a:off x="719286" y="2379613"/>
            <a:ext cx="451098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is the standard strength oral morphine solution used in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community palliative care.</a:t>
            </a:r>
            <a:endParaRPr lang="en-US" sz="1425" dirty="0"/>
          </a:p>
        </p:txBody>
      </p:sp>
      <p:sp>
        <p:nvSpPr>
          <p:cNvPr id="19" name="SK-9-text-18"/>
          <p:cNvSpPr/>
          <p:nvPr/>
        </p:nvSpPr>
        <p:spPr>
          <a:xfrm>
            <a:off x="743694" y="3168253"/>
            <a:ext cx="68103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4A2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The Critical Dosing Rule</a:t>
            </a:r>
            <a:endParaRPr lang="en-US" sz="1650" dirty="0"/>
          </a:p>
        </p:txBody>
      </p:sp>
      <p:sp>
        <p:nvSpPr>
          <p:cNvPr id="20" name="SK-9-text-19"/>
          <p:cNvSpPr/>
          <p:nvPr/>
        </p:nvSpPr>
        <p:spPr>
          <a:xfrm>
            <a:off x="719286" y="3511153"/>
            <a:ext cx="93440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give a dose of 5 mg — measure out 2.5 ml</a:t>
            </a:r>
            <a:endParaRPr lang="en-US" sz="1350" dirty="0"/>
          </a:p>
        </p:txBody>
      </p:sp>
      <p:sp>
        <p:nvSpPr>
          <p:cNvPr id="21" name="SK-9-text-20"/>
          <p:cNvSpPr/>
          <p:nvPr/>
        </p:nvSpPr>
        <p:spPr>
          <a:xfrm>
            <a:off x="719286" y="3847207"/>
            <a:ext cx="407208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prescribe using BOTH the milligram dose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millilitre volume in your instructions.</a:t>
            </a:r>
            <a:endParaRPr lang="en-US" sz="1350" dirty="0"/>
          </a:p>
        </p:txBody>
      </p:sp>
      <p:sp>
        <p:nvSpPr>
          <p:cNvPr id="22" name="SK-9-text-21"/>
          <p:cNvSpPr/>
          <p:nvPr/>
        </p:nvSpPr>
        <p:spPr>
          <a:xfrm>
            <a:off x="1097161" y="4491930"/>
            <a:ext cx="3950196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Write: 'Morphine sulphate oral solution —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give 5 mg (2.5 ml) every four hours'</a:t>
            </a:r>
            <a:endParaRPr lang="en-US" sz="1650" dirty="0"/>
          </a:p>
        </p:txBody>
      </p:sp>
      <p:sp>
        <p:nvSpPr>
          <p:cNvPr id="23" name="SK-9-text-22"/>
          <p:cNvSpPr/>
          <p:nvPr/>
        </p:nvSpPr>
        <p:spPr>
          <a:xfrm>
            <a:off x="719286" y="5246340"/>
            <a:ext cx="4572000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write mg only or ml only. Specifying both prevents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dangerous dosing errors, especially when liquid preparations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different concentrations exist.</a:t>
            </a:r>
            <a:endParaRPr lang="en-US" sz="1350" dirty="0"/>
          </a:p>
        </p:txBody>
      </p:sp>
      <p:sp>
        <p:nvSpPr>
          <p:cNvPr id="24" name="SK-9-text-23"/>
          <p:cNvSpPr/>
          <p:nvPr/>
        </p:nvSpPr>
        <p:spPr>
          <a:xfrm>
            <a:off x="6534894" y="1543050"/>
            <a:ext cx="56571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38A3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Schedule 2 CD Status — Important Update</a:t>
            </a:r>
            <a:endParaRPr lang="en-US" sz="1650" dirty="0"/>
          </a:p>
        </p:txBody>
      </p:sp>
      <p:sp>
        <p:nvSpPr>
          <p:cNvPr id="25" name="SK-9-text-24"/>
          <p:cNvSpPr/>
          <p:nvPr/>
        </p:nvSpPr>
        <p:spPr>
          <a:xfrm>
            <a:off x="6522690" y="1927027"/>
            <a:ext cx="413295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Oramorph 10 mg/5 ml oral solution is NO LONGER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classified as a Schedule 2 Controlled Drug.</a:t>
            </a:r>
            <a:endParaRPr lang="en-US" sz="1425" dirty="0"/>
          </a:p>
        </p:txBody>
      </p:sp>
      <p:sp>
        <p:nvSpPr>
          <p:cNvPr id="26" name="SK-9-text-25"/>
          <p:cNvSpPr/>
          <p:nvPr/>
        </p:nvSpPr>
        <p:spPr>
          <a:xfrm>
            <a:off x="6522690" y="2537371"/>
            <a:ext cx="4718298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 can be prescribed on a standard FP10 — no need for 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handwritten CD prescription with quantity in words and figures.</a:t>
            </a:r>
            <a:endParaRPr lang="en-US" sz="1350" dirty="0"/>
          </a:p>
        </p:txBody>
      </p:sp>
      <p:sp>
        <p:nvSpPr>
          <p:cNvPr id="27" name="SK-9-text-26"/>
          <p:cNvSpPr/>
          <p:nvPr/>
        </p:nvSpPr>
        <p:spPr>
          <a:xfrm>
            <a:off x="6522690" y="3106638"/>
            <a:ext cx="4218384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38A3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Note: This applies to the oral solution only. Morphine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38A3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tablets and injections remain Schedule 2 CDs.</a:t>
            </a:r>
            <a:endParaRPr lang="en-US" sz="1350" dirty="0"/>
          </a:p>
        </p:txBody>
      </p:sp>
      <p:sp>
        <p:nvSpPr>
          <p:cNvPr id="28" name="SK-9-text-27"/>
          <p:cNvSpPr/>
          <p:nvPr/>
        </p:nvSpPr>
        <p:spPr>
          <a:xfrm>
            <a:off x="6449467" y="4059882"/>
            <a:ext cx="35242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Safety</a:t>
            </a:r>
            <a:endParaRPr lang="en-US" sz="1500" dirty="0"/>
          </a:p>
        </p:txBody>
      </p:sp>
      <p:sp>
        <p:nvSpPr>
          <p:cNvPr id="29" name="SK-9-text-28"/>
          <p:cNvSpPr/>
          <p:nvPr/>
        </p:nvSpPr>
        <p:spPr>
          <a:xfrm>
            <a:off x="6449467" y="4395936"/>
            <a:ext cx="574253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concentrations exist</a:t>
            </a:r>
            <a:endParaRPr lang="en-US" sz="2025" dirty="0"/>
          </a:p>
        </p:txBody>
      </p:sp>
      <p:sp>
        <p:nvSpPr>
          <p:cNvPr id="30" name="SK-9-text-29"/>
          <p:cNvSpPr/>
          <p:nvPr/>
        </p:nvSpPr>
        <p:spPr>
          <a:xfrm>
            <a:off x="6437263" y="4793605"/>
            <a:ext cx="4620667" cy="864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Higher-concentration Oramorph solutions (e.g., 100 mg/5 ml)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 available. Always confirm which concentration is being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dispensed. A tenfold dosing error is possible if concentration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assumed.</a:t>
            </a:r>
            <a:endParaRPr lang="en-US" sz="1350" dirty="0"/>
          </a:p>
        </p:txBody>
      </p:sp>
      <p:sp>
        <p:nvSpPr>
          <p:cNvPr id="31" name="SK-9-text-30"/>
          <p:cNvSpPr/>
          <p:nvPr/>
        </p:nvSpPr>
        <p:spPr>
          <a:xfrm>
            <a:off x="316855" y="6556177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2" name="SK-9-text-31"/>
          <p:cNvSpPr/>
          <p:nvPr/>
        </p:nvSpPr>
        <p:spPr>
          <a:xfrm>
            <a:off x="5266879" y="6542484"/>
            <a:ext cx="28194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9 of 35</a:t>
            </a:r>
            <a:endParaRPr lang="en-US" sz="1200" dirty="0"/>
          </a:p>
        </p:txBody>
      </p:sp>
      <p:sp>
        <p:nvSpPr>
          <p:cNvPr id="33" name="SK-9-text-32"/>
          <p:cNvSpPr/>
          <p:nvPr/>
        </p:nvSpPr>
        <p:spPr>
          <a:xfrm>
            <a:off x="7607796" y="6542484"/>
            <a:ext cx="458420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Management &amp; Opioid Conversion | Bradford VTS 2026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6314</Words>
  <Application>Microsoft Office PowerPoint</Application>
  <PresentationFormat>Widescreen</PresentationFormat>
  <Paragraphs>961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Montserrat</vt:lpstr>
      <vt:lpstr>Inter</vt:lpstr>
      <vt:lpstr>Arial</vt:lpstr>
      <vt:lpstr>Open Sans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4</cp:revision>
  <dcterms:created xsi:type="dcterms:W3CDTF">2026-06-26T18:04:13Z</dcterms:created>
  <dcterms:modified xsi:type="dcterms:W3CDTF">2026-06-29T21:31:42Z</dcterms:modified>
</cp:coreProperties>
</file>